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9" r:id="rId2"/>
    <p:sldId id="901" r:id="rId3"/>
    <p:sldId id="930" r:id="rId4"/>
    <p:sldId id="919" r:id="rId5"/>
    <p:sldId id="935" r:id="rId6"/>
    <p:sldId id="936" r:id="rId7"/>
    <p:sldId id="933" r:id="rId8"/>
    <p:sldId id="932" r:id="rId9"/>
    <p:sldId id="937" r:id="rId10"/>
    <p:sldId id="927" r:id="rId11"/>
    <p:sldId id="939" r:id="rId12"/>
    <p:sldId id="953" r:id="rId13"/>
    <p:sldId id="940" r:id="rId14"/>
    <p:sldId id="907" r:id="rId15"/>
    <p:sldId id="942" r:id="rId16"/>
    <p:sldId id="944" r:id="rId17"/>
    <p:sldId id="946" r:id="rId18"/>
    <p:sldId id="954" r:id="rId19"/>
    <p:sldId id="913" r:id="rId20"/>
    <p:sldId id="947" r:id="rId21"/>
    <p:sldId id="948" r:id="rId22"/>
    <p:sldId id="952" r:id="rId23"/>
    <p:sldId id="955" r:id="rId24"/>
    <p:sldId id="957" r:id="rId25"/>
    <p:sldId id="956" r:id="rId26"/>
    <p:sldId id="950" r:id="rId27"/>
    <p:sldId id="918" r:id="rId28"/>
    <p:sldId id="949" r:id="rId29"/>
    <p:sldId id="903" r:id="rId30"/>
    <p:sldId id="929" r:id="rId31"/>
    <p:sldId id="943" r:id="rId32"/>
    <p:sldId id="95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FF"/>
    <a:srgbClr val="FF40FF"/>
    <a:srgbClr val="FF7979"/>
    <a:srgbClr val="7030A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82653" autoAdjust="0"/>
  </p:normalViewPr>
  <p:slideViewPr>
    <p:cSldViewPr snapToGrid="0">
      <p:cViewPr varScale="1">
        <p:scale>
          <a:sx n="134" d="100"/>
          <a:sy n="134" d="100"/>
        </p:scale>
        <p:origin x="1596" y="132"/>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previous video we saw that Newtonian mechanics is “bigger” than </a:t>
            </a:r>
            <a:r>
              <a:rPr lang="en-US" dirty="0" err="1"/>
              <a:t>Lagrangian</a:t>
            </a:r>
            <a:r>
              <a:rPr lang="en-US" dirty="0"/>
              <a:t> mechanics, as not all Newtonian systems admit a </a:t>
            </a:r>
            <a:r>
              <a:rPr lang="en-US" dirty="0" err="1"/>
              <a:t>Lagrangian</a:t>
            </a:r>
            <a:r>
              <a:rPr lang="en-US" dirty="0"/>
              <a:t> description. Now, if you asked: which systems are these, I’d tell you: the non conservative one. And some of you would say: wait a minute: I have seen a </a:t>
            </a:r>
            <a:r>
              <a:rPr lang="en-US" dirty="0" err="1"/>
              <a:t>Lagrangian</a:t>
            </a:r>
            <a:r>
              <a:rPr lang="en-US" dirty="0"/>
              <a:t>, or a Hamiltonian for dissipative systems. You just need time varying Hamiltonians! But how can it be? You see: Hamiltonian systems do not allow equilibria. And dissipative systems, once they lose their energy, they reach an equilibria. So, are those </a:t>
            </a:r>
            <a:r>
              <a:rPr lang="en-US" dirty="0" err="1"/>
              <a:t>Lagrangian</a:t>
            </a:r>
            <a:r>
              <a:rPr lang="en-US" dirty="0"/>
              <a:t> really describing dissipative system? No! They are not! But you should not take my word for it. You should look at the details and double check yourself.</a:t>
            </a:r>
          </a:p>
          <a:p>
            <a:endParaRPr lang="en-US" dirty="0"/>
          </a:p>
          <a:p>
            <a:r>
              <a:rPr lang="en-US" dirty="0"/>
              <a:t>So, we’ll go through the details of one example. Particle under  </a:t>
            </a:r>
            <a:r>
              <a:rPr lang="en-US" dirty="0" err="1"/>
              <a:t>lineardrag</a:t>
            </a:r>
            <a:r>
              <a:rPr lang="en-US" dirty="0"/>
              <a:t>. We will find a </a:t>
            </a:r>
            <a:r>
              <a:rPr lang="en-US" dirty="0" err="1"/>
              <a:t>Lagrangian</a:t>
            </a:r>
            <a:r>
              <a:rPr lang="en-US" dirty="0"/>
              <a:t> and a Hamiltonian for it. And we’ll see that they are not quite right. And they are more likely describing something else entirely. You’ll be the judge of what makes the most sense. And then I’ll conclude with a small rant about physical precision vs mathematical precision…</a:t>
            </a:r>
          </a:p>
        </p:txBody>
      </p:sp>
      <p:sp>
        <p:nvSpPr>
          <p:cNvPr id="4" name="Slide Number Placeholder 3"/>
          <p:cNvSpPr>
            <a:spLocks noGrp="1"/>
          </p:cNvSpPr>
          <p:nvPr>
            <p:ph type="sldNum" sz="quarter" idx="5"/>
          </p:nvPr>
        </p:nvSpPr>
        <p:spPr/>
        <p:txBody>
          <a:bodyPr/>
          <a:lstStyle/>
          <a:p>
            <a:fld id="{A154F452-85BD-4268-B680-C313DBFDCEB3}" type="slidenum">
              <a:rPr lang="en-US" smtClean="0"/>
              <a:t>1</a:t>
            </a:fld>
            <a:endParaRPr lang="en-US"/>
          </a:p>
        </p:txBody>
      </p:sp>
    </p:spTree>
    <p:extLst>
      <p:ext uri="{BB962C8B-B14F-4D97-AF65-F5344CB8AC3E}">
        <p14:creationId xmlns:p14="http://schemas.microsoft.com/office/powerpoint/2010/main" val="199615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draw a map of t to t^ (play around with t vs q and t^ vs q </a:t>
            </a:r>
          </a:p>
        </p:txBody>
      </p:sp>
      <p:sp>
        <p:nvSpPr>
          <p:cNvPr id="4" name="Slide Number Placeholder 3"/>
          <p:cNvSpPr>
            <a:spLocks noGrp="1"/>
          </p:cNvSpPr>
          <p:nvPr>
            <p:ph type="sldNum" sz="quarter" idx="5"/>
          </p:nvPr>
        </p:nvSpPr>
        <p:spPr/>
        <p:txBody>
          <a:bodyPr/>
          <a:lstStyle/>
          <a:p>
            <a:fld id="{A154F452-85BD-4268-B680-C313DBFDCEB3}" type="slidenum">
              <a:rPr lang="en-US" smtClean="0"/>
              <a:t>19</a:t>
            </a:fld>
            <a:endParaRPr lang="en-US"/>
          </a:p>
        </p:txBody>
      </p:sp>
    </p:spTree>
    <p:extLst>
      <p:ext uri="{BB962C8B-B14F-4D97-AF65-F5344CB8AC3E}">
        <p14:creationId xmlns:p14="http://schemas.microsoft.com/office/powerpoint/2010/main" val="457105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every system that first Hamilton’s equation is a classical mechanical system</a:t>
            </a:r>
          </a:p>
          <a:p>
            <a:r>
              <a:rPr lang="en-US" dirty="0"/>
              <a:t>Physical precision is not mathematical precision.</a:t>
            </a:r>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179431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Soon: create visual of the example (do with all) </a:t>
            </a:r>
          </a:p>
          <a:p>
            <a:r>
              <a:rPr lang="en-US" dirty="0"/>
              <a:t>make clear these are Newtonian </a:t>
            </a:r>
          </a:p>
        </p:txBody>
      </p:sp>
      <p:sp>
        <p:nvSpPr>
          <p:cNvPr id="4" name="Slide Number Placeholder 3"/>
          <p:cNvSpPr>
            <a:spLocks noGrp="1"/>
          </p:cNvSpPr>
          <p:nvPr>
            <p:ph type="sldNum" sz="quarter" idx="5"/>
          </p:nvPr>
        </p:nvSpPr>
        <p:spPr/>
        <p:txBody>
          <a:bodyPr/>
          <a:lstStyle/>
          <a:p>
            <a:fld id="{A154F452-85BD-4268-B680-C313DBFDCEB3}" type="slidenum">
              <a:rPr lang="en-US" smtClean="0"/>
              <a:t>29</a:t>
            </a:fld>
            <a:endParaRPr lang="en-US"/>
          </a:p>
        </p:txBody>
      </p:sp>
    </p:spTree>
    <p:extLst>
      <p:ext uri="{BB962C8B-B14F-4D97-AF65-F5344CB8AC3E}">
        <p14:creationId xmlns:p14="http://schemas.microsoft.com/office/powerpoint/2010/main" val="3930852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Soon: create visual of the example (do with all) </a:t>
            </a:r>
          </a:p>
          <a:p>
            <a:r>
              <a:rPr lang="en-US" dirty="0"/>
              <a:t>make clear these are Newtonian </a:t>
            </a:r>
          </a:p>
        </p:txBody>
      </p:sp>
      <p:sp>
        <p:nvSpPr>
          <p:cNvPr id="4" name="Slide Number Placeholder 3"/>
          <p:cNvSpPr>
            <a:spLocks noGrp="1"/>
          </p:cNvSpPr>
          <p:nvPr>
            <p:ph type="sldNum" sz="quarter" idx="5"/>
          </p:nvPr>
        </p:nvSpPr>
        <p:spPr/>
        <p:txBody>
          <a:bodyPr/>
          <a:lstStyle/>
          <a:p>
            <a:fld id="{A154F452-85BD-4268-B680-C313DBFDCEB3}" type="slidenum">
              <a:rPr lang="en-US" smtClean="0"/>
              <a:t>30</a:t>
            </a:fld>
            <a:endParaRPr lang="en-US"/>
          </a:p>
        </p:txBody>
      </p:sp>
    </p:spTree>
    <p:extLst>
      <p:ext uri="{BB962C8B-B14F-4D97-AF65-F5344CB8AC3E}">
        <p14:creationId xmlns:p14="http://schemas.microsoft.com/office/powerpoint/2010/main" val="1112426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kinematics is not enough to reconstruct the dynamics</a:t>
            </a:r>
          </a:p>
          <a:p>
            <a:r>
              <a:rPr lang="en-US" dirty="0" err="1"/>
              <a:t>Lagrangian</a:t>
            </a:r>
            <a:r>
              <a:rPr lang="en-US" dirty="0"/>
              <a:t> hides the connection</a:t>
            </a:r>
          </a:p>
          <a:p>
            <a:r>
              <a:rPr lang="en-US" dirty="0"/>
              <a:t>Kinematics: what Galileo did, Newton did</a:t>
            </a:r>
          </a:p>
          <a:p>
            <a:endParaRPr lang="en-US" dirty="0"/>
          </a:p>
          <a:p>
            <a:r>
              <a:rPr lang="en-US" dirty="0"/>
              <a:t>Image sources: https://</a:t>
            </a:r>
            <a:r>
              <a:rPr lang="en-US" dirty="0" err="1"/>
              <a:t>en.wikipedia.org</a:t>
            </a:r>
            <a:r>
              <a:rPr lang="en-US" dirty="0"/>
              <a:t>/wiki/</a:t>
            </a:r>
            <a:r>
              <a:rPr lang="en-US" dirty="0" err="1"/>
              <a:t>Galileo_Galilei</a:t>
            </a:r>
            <a:endParaRPr lang="en-US" dirty="0"/>
          </a:p>
          <a:p>
            <a:r>
              <a:rPr lang="en-US" dirty="0"/>
              <a:t>https://</a:t>
            </a:r>
            <a:r>
              <a:rPr lang="en-US" dirty="0" err="1"/>
              <a:t>en.wikipedia.org</a:t>
            </a:r>
            <a:r>
              <a:rPr lang="en-US" dirty="0"/>
              <a:t>/wiki/</a:t>
            </a:r>
            <a:r>
              <a:rPr lang="en-US" dirty="0" err="1"/>
              <a:t>Isaac_Newton</a:t>
            </a: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a:t>
            </a:fld>
            <a:endParaRPr lang="en-US"/>
          </a:p>
        </p:txBody>
      </p:sp>
    </p:spTree>
    <p:extLst>
      <p:ext uri="{BB962C8B-B14F-4D97-AF65-F5344CB8AC3E}">
        <p14:creationId xmlns:p14="http://schemas.microsoft.com/office/powerpoint/2010/main" val="3773414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transform it into a “Table”</a:t>
            </a:r>
          </a:p>
          <a:p>
            <a:r>
              <a:rPr lang="en-US" dirty="0"/>
              <a:t>Equations of motion (instead of Evolution of he system)</a:t>
            </a:r>
          </a:p>
          <a:p>
            <a:r>
              <a:rPr lang="en-US" dirty="0"/>
              <a:t>Mechanics are the rows</a:t>
            </a:r>
          </a:p>
          <a:p>
            <a:r>
              <a:rPr lang="en-US" dirty="0"/>
              <a:t>TODO: add </a:t>
            </a:r>
            <a:r>
              <a:rPr lang="en-US" dirty="0" err="1"/>
              <a:t>hyperregularity</a:t>
            </a:r>
            <a:r>
              <a:rPr lang="en-US" dirty="0"/>
              <a:t> of </a:t>
            </a:r>
            <a:r>
              <a:rPr lang="en-US" dirty="0" err="1"/>
              <a:t>Lagrangian</a:t>
            </a: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a:t>
            </a:fld>
            <a:endParaRPr lang="en-US"/>
          </a:p>
        </p:txBody>
      </p:sp>
    </p:spTree>
    <p:extLst>
      <p:ext uri="{BB962C8B-B14F-4D97-AF65-F5344CB8AC3E}">
        <p14:creationId xmlns:p14="http://schemas.microsoft.com/office/powerpoint/2010/main" val="605257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8</a:t>
            </a:fld>
            <a:endParaRPr lang="en-US"/>
          </a:p>
        </p:txBody>
      </p:sp>
    </p:spTree>
    <p:extLst>
      <p:ext uri="{BB962C8B-B14F-4D97-AF65-F5344CB8AC3E}">
        <p14:creationId xmlns:p14="http://schemas.microsoft.com/office/powerpoint/2010/main" val="1553714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9</a:t>
            </a:fld>
            <a:endParaRPr lang="en-US"/>
          </a:p>
        </p:txBody>
      </p:sp>
    </p:spTree>
    <p:extLst>
      <p:ext uri="{BB962C8B-B14F-4D97-AF65-F5344CB8AC3E}">
        <p14:creationId xmlns:p14="http://schemas.microsoft.com/office/powerpoint/2010/main" val="220271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10</a:t>
            </a:fld>
            <a:endParaRPr lang="en-US"/>
          </a:p>
        </p:txBody>
      </p:sp>
    </p:spTree>
    <p:extLst>
      <p:ext uri="{BB962C8B-B14F-4D97-AF65-F5344CB8AC3E}">
        <p14:creationId xmlns:p14="http://schemas.microsoft.com/office/powerpoint/2010/main" val="2886099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picture of a variable mass system </a:t>
            </a:r>
          </a:p>
        </p:txBody>
      </p:sp>
      <p:sp>
        <p:nvSpPr>
          <p:cNvPr id="4" name="Slide Number Placeholder 3"/>
          <p:cNvSpPr>
            <a:spLocks noGrp="1"/>
          </p:cNvSpPr>
          <p:nvPr>
            <p:ph type="sldNum" sz="quarter" idx="5"/>
          </p:nvPr>
        </p:nvSpPr>
        <p:spPr/>
        <p:txBody>
          <a:bodyPr/>
          <a:lstStyle/>
          <a:p>
            <a:fld id="{A154F452-85BD-4268-B680-C313DBFDCEB3}" type="slidenum">
              <a:rPr lang="en-US" smtClean="0"/>
              <a:t>14</a:t>
            </a:fld>
            <a:endParaRPr lang="en-US"/>
          </a:p>
        </p:txBody>
      </p:sp>
    </p:spTree>
    <p:extLst>
      <p:ext uri="{BB962C8B-B14F-4D97-AF65-F5344CB8AC3E}">
        <p14:creationId xmlns:p14="http://schemas.microsoft.com/office/powerpoint/2010/main" val="174957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16</a:t>
            </a:fld>
            <a:endParaRPr lang="en-US"/>
          </a:p>
        </p:txBody>
      </p:sp>
    </p:spTree>
    <p:extLst>
      <p:ext uri="{BB962C8B-B14F-4D97-AF65-F5344CB8AC3E}">
        <p14:creationId xmlns:p14="http://schemas.microsoft.com/office/powerpoint/2010/main" val="366569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17</a:t>
            </a:fld>
            <a:endParaRPr lang="en-US"/>
          </a:p>
        </p:txBody>
      </p:sp>
    </p:spTree>
    <p:extLst>
      <p:ext uri="{BB962C8B-B14F-4D97-AF65-F5344CB8AC3E}">
        <p14:creationId xmlns:p14="http://schemas.microsoft.com/office/powerpoint/2010/main" val="1314899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6/27/2024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6/27/2024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6/27/2024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6/27/2024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6/27/2024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6/27/2024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6/27/2024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6/27/2024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6/27/2024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6/27/2024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6/27/2024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6/27/2024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2.png"/><Relationship Id="rId11" Type="http://schemas.openxmlformats.org/officeDocument/2006/relationships/image" Target="../media/image550.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11.xml.rels><?xml version="1.0" encoding="UTF-8" standalone="yes"?>
<Relationships xmlns="http://schemas.openxmlformats.org/package/2006/relationships"><Relationship Id="rId8" Type="http://schemas.openxmlformats.org/officeDocument/2006/relationships/image" Target="../media/image560.png"/><Relationship Id="rId13" Type="http://schemas.openxmlformats.org/officeDocument/2006/relationships/image" Target="../media/image30.png"/><Relationship Id="rId3" Type="http://schemas.openxmlformats.org/officeDocument/2006/relationships/image" Target="../media/image58.png"/><Relationship Id="rId2" Type="http://schemas.openxmlformats.org/officeDocument/2006/relationships/image" Target="../media/image57.png"/><Relationship Id="rId16" Type="http://schemas.openxmlformats.org/officeDocument/2006/relationships/image" Target="../media/image60.png"/><Relationship Id="rId1" Type="http://schemas.openxmlformats.org/officeDocument/2006/relationships/slideLayout" Target="../slideLayouts/slideLayout7.xml"/><Relationship Id="rId11" Type="http://schemas.openxmlformats.org/officeDocument/2006/relationships/image" Target="../media/image59.png"/><Relationship Id="rId15" Type="http://schemas.openxmlformats.org/officeDocument/2006/relationships/image" Target="../media/image62.png"/><Relationship Id="rId10" Type="http://schemas.openxmlformats.org/officeDocument/2006/relationships/image" Target="../media/image580.png"/><Relationship Id="rId9" Type="http://schemas.openxmlformats.org/officeDocument/2006/relationships/image" Target="../media/image570.png"/><Relationship Id="rId14" Type="http://schemas.openxmlformats.org/officeDocument/2006/relationships/image" Target="../media/image61.png"/></Relationships>
</file>

<file path=ppt/slides/_rels/slide1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65.png"/></Relationships>
</file>

<file path=ppt/slides/_rels/slide1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5" Type="http://schemas.openxmlformats.org/officeDocument/2006/relationships/image" Target="../media/image660.png"/><Relationship Id="rId4" Type="http://schemas.openxmlformats.org/officeDocument/2006/relationships/image" Target="../media/image650.png"/></Relationships>
</file>

<file path=ppt/slides/_rels/slide14.xml.rels><?xml version="1.0" encoding="UTF-8" standalone="yes"?>
<Relationships xmlns="http://schemas.openxmlformats.org/package/2006/relationships"><Relationship Id="rId13" Type="http://schemas.openxmlformats.org/officeDocument/2006/relationships/image" Target="../media/image79.png"/><Relationship Id="rId3" Type="http://schemas.openxmlformats.org/officeDocument/2006/relationships/image" Target="../media/image670.png"/><Relationship Id="rId12" Type="http://schemas.openxmlformats.org/officeDocument/2006/relationships/image" Target="../media/image78.png"/><Relationship Id="rId2" Type="http://schemas.openxmlformats.org/officeDocument/2006/relationships/notesSlide" Target="../notesSlides/notesSlide7.xml"/><Relationship Id="rId1" Type="http://schemas.openxmlformats.org/officeDocument/2006/relationships/slideLayout" Target="../slideLayouts/slideLayout7.xml"/><Relationship Id="rId11" Type="http://schemas.openxmlformats.org/officeDocument/2006/relationships/image" Target="../media/image77.png"/></Relationships>
</file>

<file path=ppt/slides/_rels/slide15.xml.rels><?xml version="1.0" encoding="UTF-8" standalone="yes"?>
<Relationships xmlns="http://schemas.openxmlformats.org/package/2006/relationships"><Relationship Id="rId7" Type="http://schemas.openxmlformats.org/officeDocument/2006/relationships/image" Target="../media/image69.png"/><Relationship Id="rId2" Type="http://schemas.openxmlformats.org/officeDocument/2006/relationships/image" Target="../media/image680.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16.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6.png"/><Relationship Id="rId7" Type="http://schemas.openxmlformats.org/officeDocument/2006/relationships/image" Target="../media/image8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 Id="rId9" Type="http://schemas.openxmlformats.org/officeDocument/2006/relationships/image" Target="../media/image86.png"/></Relationships>
</file>

<file path=ppt/slides/_rels/slide17.xml.rels><?xml version="1.0" encoding="UTF-8" standalone="yes"?>
<Relationships xmlns="http://schemas.openxmlformats.org/package/2006/relationships"><Relationship Id="rId8" Type="http://schemas.openxmlformats.org/officeDocument/2006/relationships/image" Target="../media/image560.png"/><Relationship Id="rId13" Type="http://schemas.openxmlformats.org/officeDocument/2006/relationships/image" Target="../media/image30.png"/><Relationship Id="rId3" Type="http://schemas.openxmlformats.org/officeDocument/2006/relationships/image" Target="../media/image73.png"/><Relationship Id="rId2" Type="http://schemas.openxmlformats.org/officeDocument/2006/relationships/notesSlide" Target="../notesSlides/notesSlide9.xml"/><Relationship Id="rId1" Type="http://schemas.openxmlformats.org/officeDocument/2006/relationships/slideLayout" Target="../slideLayouts/slideLayout7.xml"/><Relationship Id="rId11" Type="http://schemas.openxmlformats.org/officeDocument/2006/relationships/image" Target="../media/image74.png"/><Relationship Id="rId15" Type="http://schemas.openxmlformats.org/officeDocument/2006/relationships/image" Target="../media/image62.png"/><Relationship Id="rId10" Type="http://schemas.openxmlformats.org/officeDocument/2006/relationships/image" Target="../media/image580.png"/><Relationship Id="rId9" Type="http://schemas.openxmlformats.org/officeDocument/2006/relationships/image" Target="../media/image570.png"/><Relationship Id="rId14" Type="http://schemas.openxmlformats.org/officeDocument/2006/relationships/image" Target="../media/image6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75.png"/><Relationship Id="rId7" Type="http://schemas.openxmlformats.org/officeDocument/2006/relationships/image" Target="../media/image10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3.png"/><Relationship Id="rId5" Type="http://schemas.openxmlformats.org/officeDocument/2006/relationships/image" Target="../media/image80.png"/><Relationship Id="rId4" Type="http://schemas.openxmlformats.org/officeDocument/2006/relationships/image" Target="../media/image96.png"/><Relationship Id="rId9" Type="http://schemas.openxmlformats.org/officeDocument/2006/relationships/image" Target="../media/image10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5" Type="http://schemas.openxmlformats.org/officeDocument/2006/relationships/image" Target="../media/image110.png"/><Relationship Id="rId4" Type="http://schemas.openxmlformats.org/officeDocument/2006/relationships/image" Target="../media/image109.png"/></Relationships>
</file>

<file path=ppt/slides/_rels/slide21.xml.rels><?xml version="1.0" encoding="UTF-8" standalone="yes"?>
<Relationships xmlns="http://schemas.openxmlformats.org/package/2006/relationships"><Relationship Id="rId3" Type="http://schemas.openxmlformats.org/officeDocument/2006/relationships/image" Target="../media/image960.png"/><Relationship Id="rId2" Type="http://schemas.openxmlformats.org/officeDocument/2006/relationships/image" Target="../media/image751.png"/><Relationship Id="rId1" Type="http://schemas.openxmlformats.org/officeDocument/2006/relationships/slideLayout" Target="../slideLayouts/slideLayout7.xml"/><Relationship Id="rId4" Type="http://schemas.openxmlformats.org/officeDocument/2006/relationships/image" Target="../media/image97.png"/></Relationships>
</file>

<file path=ppt/slides/_rels/slide2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 Id="rId5" Type="http://schemas.openxmlformats.org/officeDocument/2006/relationships/image" Target="../media/image112.png"/><Relationship Id="rId4" Type="http://schemas.openxmlformats.org/officeDocument/2006/relationships/image" Target="../media/image111.png"/></Relationships>
</file>

<file path=ppt/slides/_rels/slide2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02.png"/><Relationship Id="rId1" Type="http://schemas.openxmlformats.org/officeDocument/2006/relationships/slideLayout" Target="../slideLayouts/slideLayout7.xml"/><Relationship Id="rId5" Type="http://schemas.openxmlformats.org/officeDocument/2006/relationships/image" Target="../media/image115.png"/><Relationship Id="rId4" Type="http://schemas.openxmlformats.org/officeDocument/2006/relationships/image" Target="../media/image114.png"/></Relationships>
</file>

<file path=ppt/slides/_rels/slide25.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0.png"/><Relationship Id="rId1" Type="http://schemas.openxmlformats.org/officeDocument/2006/relationships/slideLayout" Target="../slideLayouts/slideLayout7.xml"/><Relationship Id="rId5" Type="http://schemas.openxmlformats.org/officeDocument/2006/relationships/image" Target="../media/image119.png"/><Relationship Id="rId4" Type="http://schemas.openxmlformats.org/officeDocument/2006/relationships/image" Target="../media/image118.png"/></Relationships>
</file>

<file path=ppt/slides/_rels/slide2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7" Type="http://schemas.openxmlformats.org/officeDocument/2006/relationships/image" Target="../media/image270.png"/><Relationship Id="rId12" Type="http://schemas.openxmlformats.org/officeDocument/2006/relationships/image" Target="../media/image32.png"/><Relationship Id="rId17" Type="http://schemas.openxmlformats.org/officeDocument/2006/relationships/image" Target="../media/image370.png"/><Relationship Id="rId2" Type="http://schemas.openxmlformats.org/officeDocument/2006/relationships/notesSlide" Target="../notesSlides/notesSlide12.xml"/><Relationship Id="rId16" Type="http://schemas.openxmlformats.org/officeDocument/2006/relationships/image" Target="../media/image360.png"/><Relationship Id="rId20"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0.png"/><Relationship Id="rId5" Type="http://schemas.openxmlformats.org/officeDocument/2006/relationships/image" Target="../media/image25.png"/><Relationship Id="rId15" Type="http://schemas.openxmlformats.org/officeDocument/2006/relationships/image" Target="../media/image350.png"/><Relationship Id="rId10" Type="http://schemas.openxmlformats.org/officeDocument/2006/relationships/image" Target="../media/image30.png"/><Relationship Id="rId19" Type="http://schemas.openxmlformats.org/officeDocument/2006/relationships/image" Target="../media/image39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8" Type="http://schemas.openxmlformats.org/officeDocument/2006/relationships/image" Target="../media/image560.png"/><Relationship Id="rId13" Type="http://schemas.openxmlformats.org/officeDocument/2006/relationships/image" Target="../media/image30.png"/><Relationship Id="rId3" Type="http://schemas.openxmlformats.org/officeDocument/2006/relationships/image" Target="../media/image511.png"/><Relationship Id="rId7" Type="http://schemas.openxmlformats.org/officeDocument/2006/relationships/image" Target="../media/image550.png"/><Relationship Id="rId12" Type="http://schemas.openxmlformats.org/officeDocument/2006/relationships/image" Target="../media/image600.png"/><Relationship Id="rId17" Type="http://schemas.openxmlformats.org/officeDocument/2006/relationships/image" Target="../media/image640.png"/><Relationship Id="rId2" Type="http://schemas.openxmlformats.org/officeDocument/2006/relationships/notesSlide" Target="../notesSlides/notesSlide13.xml"/><Relationship Id="rId16" Type="http://schemas.openxmlformats.org/officeDocument/2006/relationships/image" Target="../media/image630.png"/><Relationship Id="rId1" Type="http://schemas.openxmlformats.org/officeDocument/2006/relationships/slideLayout" Target="../slideLayouts/slideLayout7.xml"/><Relationship Id="rId6" Type="http://schemas.openxmlformats.org/officeDocument/2006/relationships/image" Target="../media/image541.png"/><Relationship Id="rId11" Type="http://schemas.openxmlformats.org/officeDocument/2006/relationships/image" Target="../media/image590.png"/><Relationship Id="rId5" Type="http://schemas.openxmlformats.org/officeDocument/2006/relationships/image" Target="../media/image531.png"/><Relationship Id="rId15" Type="http://schemas.openxmlformats.org/officeDocument/2006/relationships/image" Target="../media/image62.png"/><Relationship Id="rId10" Type="http://schemas.openxmlformats.org/officeDocument/2006/relationships/image" Target="../media/image580.png"/><Relationship Id="rId4" Type="http://schemas.openxmlformats.org/officeDocument/2006/relationships/image" Target="../media/image521.png"/><Relationship Id="rId9" Type="http://schemas.openxmlformats.org/officeDocument/2006/relationships/image" Target="../media/image570.png"/><Relationship Id="rId14"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image" Target="../media/image730.png"/><Relationship Id="rId1" Type="http://schemas.openxmlformats.org/officeDocument/2006/relationships/slideLayout" Target="../slideLayouts/slideLayout7.xml"/><Relationship Id="rId4" Type="http://schemas.openxmlformats.org/officeDocument/2006/relationships/image" Target="../media/image750.png"/></Relationships>
</file>

<file path=ppt/slides/_rels/slide32.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image" Target="../media/image730.png"/><Relationship Id="rId1" Type="http://schemas.openxmlformats.org/officeDocument/2006/relationships/slideLayout" Target="../slideLayouts/slideLayout7.xml"/><Relationship Id="rId4" Type="http://schemas.openxmlformats.org/officeDocument/2006/relationships/image" Target="../media/image750.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8" Type="http://schemas.openxmlformats.org/officeDocument/2006/relationships/image" Target="../media/image38.png"/><Relationship Id="rId3" Type="http://schemas.openxmlformats.org/officeDocument/2006/relationships/image" Target="../media/image19.png"/><Relationship Id="rId7" Type="http://schemas.openxmlformats.org/officeDocument/2006/relationships/image" Target="../media/image24.png"/><Relationship Id="rId12" Type="http://schemas.openxmlformats.org/officeDocument/2006/relationships/image" Target="../media/image30.png"/><Relationship Id="rId2" Type="http://schemas.openxmlformats.org/officeDocument/2006/relationships/image" Target="../media/image181.png"/><Relationship Id="rId20"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9.png"/><Relationship Id="rId5" Type="http://schemas.openxmlformats.org/officeDocument/2006/relationships/image" Target="../media/image21.png"/><Relationship Id="rId10" Type="http://schemas.openxmlformats.org/officeDocument/2006/relationships/image" Target="../media/image28.png"/><Relationship Id="rId19"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13" Type="http://schemas.openxmlformats.org/officeDocument/2006/relationships/image" Target="../media/image33.png"/><Relationship Id="rId3"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180.png"/><Relationship Id="rId16" Type="http://schemas.openxmlformats.org/officeDocument/2006/relationships/image" Target="../media/image36.png"/><Relationship Id="rId1" Type="http://schemas.openxmlformats.org/officeDocument/2006/relationships/slideLayout" Target="../slideLayouts/slideLayout7.xml"/><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31.png"/><Relationship Id="rId1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Kinematics vs Dynamics</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E033C8-7B42-7E16-B177-655DB2AF8F3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104A265A-20BF-0C77-528E-E266DF670A2E}"/>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41671A-C264-F4E5-4EC0-D2509347C570}"/>
                  </a:ext>
                </a:extLst>
              </p:cNvPr>
              <p:cNvSpPr txBox="1"/>
              <p:nvPr/>
            </p:nvSpPr>
            <p:spPr>
              <a:xfrm>
                <a:off x="520446" y="1546802"/>
                <a:ext cx="3607078" cy="689099"/>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i="1">
                              <a:latin typeface="Cambria Math" panose="02040503050406030204" pitchFamily="18" charset="0"/>
                            </a:rPr>
                            <m:t>𝑑</m:t>
                          </m:r>
                        </m:e>
                        <m:sub>
                          <m:r>
                            <a:rPr lang="en-US" sz="3600" i="1">
                              <a:latin typeface="Cambria Math" panose="02040503050406030204" pitchFamily="18" charset="0"/>
                            </a:rPr>
                            <m:t>𝑡</m:t>
                          </m:r>
                        </m:sub>
                      </m:sSub>
                      <m:r>
                        <a:rPr lang="en-US" sz="3600" i="1">
                          <a:latin typeface="Cambria Math" panose="02040503050406030204" pitchFamily="18" charset="0"/>
                        </a:rPr>
                        <m:t>𝑝</m:t>
                      </m:r>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b="0" i="1" smtClean="0">
                              <a:latin typeface="Cambria Math" panose="02040503050406030204" pitchFamily="18" charset="0"/>
                            </a:rPr>
                            <m:t>𝑞</m:t>
                          </m:r>
                        </m:sub>
                      </m:sSub>
                      <m:r>
                        <a:rPr lang="en-US" sz="3600" i="1">
                          <a:latin typeface="Cambria Math" panose="02040503050406030204" pitchFamily="18" charset="0"/>
                        </a:rPr>
                        <m:t>𝐻</m:t>
                      </m:r>
                      <m:r>
                        <a:rPr lang="en-US" sz="3600" i="1">
                          <a:latin typeface="Cambria Math" panose="02040503050406030204" pitchFamily="18" charset="0"/>
                        </a:rPr>
                        <m:t>=0</m:t>
                      </m:r>
                    </m:oMath>
                  </m:oMathPara>
                </a14:m>
                <a:endParaRPr lang="en-US" sz="3600" i="1" dirty="0">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3741671A-C264-F4E5-4EC0-D2509347C570}"/>
                  </a:ext>
                </a:extLst>
              </p:cNvPr>
              <p:cNvSpPr txBox="1">
                <a:spLocks noRot="1" noChangeAspect="1" noMove="1" noResize="1" noEditPoints="1" noAdjustHandles="1" noChangeArrowheads="1" noChangeShapeType="1" noTextEdit="1"/>
              </p:cNvSpPr>
              <p:nvPr/>
            </p:nvSpPr>
            <p:spPr>
              <a:xfrm>
                <a:off x="520446" y="1546802"/>
                <a:ext cx="3607078" cy="6890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02F1489-374B-ACBD-AED3-4B07BE89DF13}"/>
                  </a:ext>
                </a:extLst>
              </p:cNvPr>
              <p:cNvSpPr txBox="1"/>
              <p:nvPr/>
            </p:nvSpPr>
            <p:spPr>
              <a:xfrm>
                <a:off x="520446" y="3148809"/>
                <a:ext cx="5023069" cy="1006429"/>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r>
                        <a:rPr lang="en-US" sz="3200" i="1" smtClean="0">
                          <a:solidFill>
                            <a:schemeClr val="accent1"/>
                          </a:solidFill>
                          <a:latin typeface="Cambria Math" panose="02040503050406030204" pitchFamily="18" charset="0"/>
                        </a:rPr>
                        <m:t>𝑞</m:t>
                      </m:r>
                      <m:d>
                        <m:dPr>
                          <m:ctrlPr>
                            <a:rPr lang="en-US" sz="3200" i="1">
                              <a:solidFill>
                                <a:schemeClr val="accent1"/>
                              </a:solidFill>
                              <a:latin typeface="Cambria Math" panose="02040503050406030204" pitchFamily="18" charset="0"/>
                            </a:rPr>
                          </m:ctrlPr>
                        </m:dPr>
                        <m:e>
                          <m:r>
                            <a:rPr lang="en-US" sz="3200" i="1">
                              <a:solidFill>
                                <a:schemeClr val="accent1"/>
                              </a:solidFill>
                              <a:latin typeface="Cambria Math" panose="02040503050406030204" pitchFamily="18" charset="0"/>
                            </a:rPr>
                            <m:t>𝑡</m:t>
                          </m:r>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𝑞</m:t>
                          </m:r>
                        </m:e>
                        <m:sub>
                          <m:r>
                            <a:rPr lang="en-US" sz="3200" i="1">
                              <a:latin typeface="Cambria Math" panose="02040503050406030204" pitchFamily="18" charset="0"/>
                            </a:rPr>
                            <m:t>0</m:t>
                          </m:r>
                        </m:sub>
                      </m:sSub>
                      <m:r>
                        <a:rPr lang="en-US" sz="3200" i="1">
                          <a:latin typeface="Cambria Math" panose="02040503050406030204" pitchFamily="18" charset="0"/>
                        </a:rPr>
                        <m:t>+</m:t>
                      </m:r>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0</m:t>
                              </m:r>
                            </m:sub>
                          </m:sSub>
                        </m:num>
                        <m:den>
                          <m:r>
                            <a:rPr lang="en-US" sz="3200" i="1">
                              <a:latin typeface="Cambria Math" panose="02040503050406030204" pitchFamily="18" charset="0"/>
                            </a:rPr>
                            <m:t>𝑏</m:t>
                          </m:r>
                        </m:den>
                      </m:f>
                      <m:d>
                        <m:dPr>
                          <m:ctrlPr>
                            <a:rPr lang="en-US" sz="3200" i="1">
                              <a:latin typeface="Cambria Math" panose="02040503050406030204" pitchFamily="18" charset="0"/>
                            </a:rPr>
                          </m:ctrlPr>
                        </m:dPr>
                        <m:e>
                          <m:r>
                            <a:rPr lang="en-US" sz="3200" i="1">
                              <a:latin typeface="Cambria Math" panose="02040503050406030204" pitchFamily="18" charset="0"/>
                            </a:rPr>
                            <m:t>1−</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b="0" i="1" smtClean="0">
                                  <a:latin typeface="Cambria Math" panose="02040503050406030204" pitchFamily="18" charset="0"/>
                                </a:rPr>
                                <m:t>− </m:t>
                              </m:r>
                              <m:f>
                                <m:fPr>
                                  <m:ctrlPr>
                                    <a:rPr lang="en-US" sz="3200" i="1">
                                      <a:latin typeface="Cambria Math" panose="02040503050406030204" pitchFamily="18" charset="0"/>
                                    </a:rPr>
                                  </m:ctrlPr>
                                </m:fPr>
                                <m:num>
                                  <m:r>
                                    <a:rPr lang="en-US" sz="3200" b="0" i="1" smtClean="0">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e>
                      </m:d>
                    </m:oMath>
                  </m:oMathPara>
                </a14:m>
                <a:endParaRPr lang="en-US" sz="3200" i="1" dirty="0">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602F1489-374B-ACBD-AED3-4B07BE89DF13}"/>
                  </a:ext>
                </a:extLst>
              </p:cNvPr>
              <p:cNvSpPr txBox="1">
                <a:spLocks noRot="1" noChangeAspect="1" noMove="1" noResize="1" noEditPoints="1" noAdjustHandles="1" noChangeArrowheads="1" noChangeShapeType="1" noTextEdit="1"/>
              </p:cNvSpPr>
              <p:nvPr/>
            </p:nvSpPr>
            <p:spPr>
              <a:xfrm>
                <a:off x="520446" y="3148809"/>
                <a:ext cx="5023069" cy="100642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A4112BC-F10F-53AF-AB2D-03D48BE55D2A}"/>
                  </a:ext>
                </a:extLst>
              </p:cNvPr>
              <p:cNvSpPr txBox="1"/>
              <p:nvPr/>
            </p:nvSpPr>
            <p:spPr>
              <a:xfrm>
                <a:off x="520446" y="342883"/>
                <a:ext cx="4312526" cy="1013354"/>
              </a:xfrm>
              <a:prstGeom prst="rect">
                <a:avLst/>
              </a:prstGeom>
              <a:noFill/>
            </p:spPr>
            <p:txBody>
              <a:bodyPr wrap="none">
                <a:spAutoFit/>
              </a:bodyPr>
              <a:lstStyle/>
              <a:p>
                <a:pPr algn="ct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r>
                          <a:rPr lang="en-US" sz="3600" i="1">
                            <a:latin typeface="Cambria Math" panose="02040503050406030204" pitchFamily="18" charset="0"/>
                          </a:rPr>
                          <m:t>𝑡</m:t>
                        </m:r>
                      </m:sub>
                    </m:sSub>
                    <m:r>
                      <a:rPr lang="en-US" sz="3600" i="1">
                        <a:latin typeface="Cambria Math" panose="02040503050406030204" pitchFamily="18" charset="0"/>
                      </a:rPr>
                      <m:t>𝑞</m:t>
                    </m:r>
                    <m:r>
                      <a:rPr lang="en-US" sz="3600" i="1">
                        <a:latin typeface="Cambria Math" panose="02040503050406030204" pitchFamily="18" charset="0"/>
                      </a:rPr>
                      <m:t>=</m:t>
                    </m:r>
                  </m:oMath>
                </a14:m>
                <a:r>
                  <a:rPr lang="en-US" sz="3600" dirty="0"/>
                  <a: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𝐻</m:t>
                    </m:r>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𝑝</m:t>
                        </m:r>
                      </m:num>
                      <m:den>
                        <m:r>
                          <a:rPr lang="en-US" sz="3600" i="1">
                            <a:latin typeface="Cambria Math" panose="02040503050406030204" pitchFamily="18" charset="0"/>
                          </a:rPr>
                          <m:t>𝑚</m:t>
                        </m:r>
                      </m:den>
                    </m:f>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a14:m>
                <a:endParaRPr lang="en-US" sz="3600" i="1" dirty="0">
                  <a:latin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EA4112BC-F10F-53AF-AB2D-03D48BE55D2A}"/>
                  </a:ext>
                </a:extLst>
              </p:cNvPr>
              <p:cNvSpPr txBox="1">
                <a:spLocks noRot="1" noChangeAspect="1" noMove="1" noResize="1" noEditPoints="1" noAdjustHandles="1" noChangeArrowheads="1" noChangeShapeType="1" noTextEdit="1"/>
              </p:cNvSpPr>
              <p:nvPr/>
            </p:nvSpPr>
            <p:spPr>
              <a:xfrm>
                <a:off x="520446" y="342883"/>
                <a:ext cx="4312526" cy="10133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58477E0-1AE6-C57F-6792-6662BE46F1E3}"/>
                  </a:ext>
                </a:extLst>
              </p:cNvPr>
              <p:cNvSpPr txBox="1"/>
              <p:nvPr/>
            </p:nvSpPr>
            <p:spPr>
              <a:xfrm>
                <a:off x="520446" y="4646192"/>
                <a:ext cx="1961754" cy="584775"/>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r>
                        <a:rPr lang="en-US" sz="3200" i="1" smtClean="0">
                          <a:solidFill>
                            <a:srgbClr val="C00000"/>
                          </a:solidFill>
                          <a:latin typeface="Cambria Math" panose="02040503050406030204" pitchFamily="18" charset="0"/>
                        </a:rPr>
                        <m:t>𝑝</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𝑡</m:t>
                          </m:r>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0</m:t>
                          </m:r>
                        </m:sub>
                      </m:sSub>
                    </m:oMath>
                  </m:oMathPara>
                </a14:m>
                <a:endParaRPr lang="en-US" sz="3200" i="1" dirty="0">
                  <a:latin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A58477E0-1AE6-C57F-6792-6662BE46F1E3}"/>
                  </a:ext>
                </a:extLst>
              </p:cNvPr>
              <p:cNvSpPr txBox="1">
                <a:spLocks noRot="1" noChangeAspect="1" noMove="1" noResize="1" noEditPoints="1" noAdjustHandles="1" noChangeArrowheads="1" noChangeShapeType="1" noTextEdit="1"/>
              </p:cNvSpPr>
              <p:nvPr/>
            </p:nvSpPr>
            <p:spPr>
              <a:xfrm>
                <a:off x="520446" y="4646192"/>
                <a:ext cx="1961754"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CD048F-FD5D-706E-F7E7-EB35ECC241E3}"/>
                  </a:ext>
                </a:extLst>
              </p:cNvPr>
              <p:cNvSpPr txBox="1"/>
              <p:nvPr/>
            </p:nvSpPr>
            <p:spPr>
              <a:xfrm>
                <a:off x="8752286" y="342883"/>
                <a:ext cx="3203761" cy="120391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𝐻</m:t>
                      </m:r>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f>
                        <m:fPr>
                          <m:ctrlPr>
                            <a:rPr lang="en-US" sz="3600" i="1" dirty="0">
                              <a:latin typeface="Cambria Math" panose="02040503050406030204" pitchFamily="18" charset="0"/>
                            </a:rPr>
                          </m:ctrlPr>
                        </m:fPr>
                        <m:num>
                          <m:sSup>
                            <m:sSupPr>
                              <m:ctrlPr>
                                <a:rPr lang="en-US" sz="3600" i="1" dirty="0">
                                  <a:latin typeface="Cambria Math" panose="02040503050406030204" pitchFamily="18" charset="0"/>
                                </a:rPr>
                              </m:ctrlPr>
                            </m:sSupPr>
                            <m:e>
                              <m:r>
                                <a:rPr lang="en-US" sz="3600" i="1" dirty="0">
                                  <a:latin typeface="Cambria Math" panose="02040503050406030204" pitchFamily="18" charset="0"/>
                                </a:rPr>
                                <m:t>𝑝</m:t>
                              </m:r>
                            </m:e>
                            <m:sup>
                              <m:r>
                                <a:rPr lang="en-US" sz="3600" i="1" dirty="0">
                                  <a:latin typeface="Cambria Math" panose="02040503050406030204" pitchFamily="18" charset="0"/>
                                </a:rPr>
                                <m:t>2</m:t>
                              </m:r>
                            </m:sup>
                          </m:sSup>
                        </m:num>
                        <m:den>
                          <m:r>
                            <a:rPr lang="en-US" sz="3600" i="1" dirty="0">
                              <a:latin typeface="Cambria Math" panose="02040503050406030204" pitchFamily="18" charset="0"/>
                            </a:rPr>
                            <m:t>𝑚</m:t>
                          </m:r>
                        </m:den>
                      </m:f>
                      <m:sSup>
                        <m:sSupPr>
                          <m:ctrlPr>
                            <a:rPr lang="en-US" sz="3600" i="1" dirty="0">
                              <a:latin typeface="Cambria Math" panose="02040503050406030204" pitchFamily="18" charset="0"/>
                            </a:rPr>
                          </m:ctrlPr>
                        </m:sSupPr>
                        <m:e>
                          <m:r>
                            <a:rPr lang="en-US" sz="3600" i="1" dirty="0">
                              <a:latin typeface="Cambria Math" panose="02040503050406030204" pitchFamily="18" charset="0"/>
                            </a:rPr>
                            <m:t>𝑒</m:t>
                          </m:r>
                        </m:e>
                        <m:sup>
                          <m:r>
                            <a:rPr lang="en-US" sz="3600" i="1" dirty="0">
                              <a:latin typeface="Cambria Math" panose="02040503050406030204" pitchFamily="18" charset="0"/>
                            </a:rPr>
                            <m:t>− </m:t>
                          </m:r>
                          <m:f>
                            <m:fPr>
                              <m:ctrlPr>
                                <a:rPr lang="en-US" sz="3600" i="1" dirty="0">
                                  <a:latin typeface="Cambria Math" panose="02040503050406030204" pitchFamily="18" charset="0"/>
                                </a:rPr>
                              </m:ctrlPr>
                            </m:fPr>
                            <m:num>
                              <m:r>
                                <a:rPr lang="en-US" sz="3600" i="1" dirty="0">
                                  <a:latin typeface="Cambria Math" panose="02040503050406030204" pitchFamily="18" charset="0"/>
                                </a:rPr>
                                <m:t>𝑏</m:t>
                              </m:r>
                            </m:num>
                            <m:den>
                              <m:r>
                                <a:rPr lang="en-US" sz="3600" i="1" dirty="0">
                                  <a:latin typeface="Cambria Math" panose="02040503050406030204" pitchFamily="18" charset="0"/>
                                </a:rPr>
                                <m:t>𝑚</m:t>
                              </m:r>
                            </m:den>
                          </m:f>
                          <m:r>
                            <a:rPr lang="en-US" sz="3600" i="1" dirty="0">
                              <a:latin typeface="Cambria Math" panose="02040503050406030204" pitchFamily="18" charset="0"/>
                            </a:rPr>
                            <m:t>𝑡</m:t>
                          </m:r>
                        </m:sup>
                      </m:sSup>
                    </m:oMath>
                  </m:oMathPara>
                </a14:m>
                <a:endParaRPr lang="en-US" sz="3600" dirty="0"/>
              </a:p>
            </p:txBody>
          </p:sp>
        </mc:Choice>
        <mc:Fallback xmlns="">
          <p:sp>
            <p:nvSpPr>
              <p:cNvPr id="10" name="TextBox 9">
                <a:extLst>
                  <a:ext uri="{FF2B5EF4-FFF2-40B4-BE49-F238E27FC236}">
                    <a16:creationId xmlns:a16="http://schemas.microsoft.com/office/drawing/2014/main" id="{41CD048F-FD5D-706E-F7E7-EB35ECC241E3}"/>
                  </a:ext>
                </a:extLst>
              </p:cNvPr>
              <p:cNvSpPr txBox="1">
                <a:spLocks noRot="1" noChangeAspect="1" noMove="1" noResize="1" noEditPoints="1" noAdjustHandles="1" noChangeArrowheads="1" noChangeShapeType="1" noTextEdit="1"/>
              </p:cNvSpPr>
              <p:nvPr/>
            </p:nvSpPr>
            <p:spPr>
              <a:xfrm>
                <a:off x="8752286" y="342883"/>
                <a:ext cx="3203761" cy="1203919"/>
              </a:xfrm>
              <a:prstGeom prst="rect">
                <a:avLst/>
              </a:prstGeom>
              <a:blipFill>
                <a:blip r:embed="rId7"/>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406D3B7-82E4-0E66-61DA-9E4B9383A679}"/>
              </a:ext>
            </a:extLst>
          </p:cNvPr>
          <p:cNvSpPr txBox="1"/>
          <p:nvPr/>
        </p:nvSpPr>
        <p:spPr>
          <a:xfrm>
            <a:off x="657857" y="2942298"/>
            <a:ext cx="1523174" cy="369332"/>
          </a:xfrm>
          <a:prstGeom prst="rect">
            <a:avLst/>
          </a:prstGeom>
          <a:noFill/>
        </p:spPr>
        <p:txBody>
          <a:bodyPr wrap="none" rtlCol="0">
            <a:spAutoFit/>
          </a:bodyPr>
          <a:lstStyle/>
          <a:p>
            <a:r>
              <a:rPr lang="en-US" dirty="0"/>
              <a:t>Initial position</a:t>
            </a:r>
          </a:p>
        </p:txBody>
      </p:sp>
      <p:sp>
        <p:nvSpPr>
          <p:cNvPr id="12" name="TextBox 11">
            <a:extLst>
              <a:ext uri="{FF2B5EF4-FFF2-40B4-BE49-F238E27FC236}">
                <a16:creationId xmlns:a16="http://schemas.microsoft.com/office/drawing/2014/main" id="{F8379537-9D49-079E-0444-B52FE4C33B40}"/>
              </a:ext>
            </a:extLst>
          </p:cNvPr>
          <p:cNvSpPr txBox="1"/>
          <p:nvPr/>
        </p:nvSpPr>
        <p:spPr>
          <a:xfrm>
            <a:off x="2181031" y="2367055"/>
            <a:ext cx="1872116" cy="369332"/>
          </a:xfrm>
          <a:prstGeom prst="rect">
            <a:avLst/>
          </a:prstGeom>
          <a:noFill/>
        </p:spPr>
        <p:txBody>
          <a:bodyPr wrap="none" rtlCol="0">
            <a:spAutoFit/>
          </a:bodyPr>
          <a:lstStyle/>
          <a:p>
            <a:r>
              <a:rPr lang="en-US" dirty="0"/>
              <a:t>Initial momentum</a:t>
            </a:r>
          </a:p>
        </p:txBody>
      </p:sp>
      <p:cxnSp>
        <p:nvCxnSpPr>
          <p:cNvPr id="13" name="Straight Connector 12">
            <a:extLst>
              <a:ext uri="{FF2B5EF4-FFF2-40B4-BE49-F238E27FC236}">
                <a16:creationId xmlns:a16="http://schemas.microsoft.com/office/drawing/2014/main" id="{92827399-77F8-69BF-7F40-4B46167F2E03}"/>
              </a:ext>
            </a:extLst>
          </p:cNvPr>
          <p:cNvCxnSpPr/>
          <p:nvPr/>
        </p:nvCxnSpPr>
        <p:spPr>
          <a:xfrm>
            <a:off x="3021887" y="2797198"/>
            <a:ext cx="0" cy="425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2442E3-1FEB-535F-1A02-DDD6481F9AFC}"/>
              </a:ext>
            </a:extLst>
          </p:cNvPr>
          <p:cNvCxnSpPr/>
          <p:nvPr/>
        </p:nvCxnSpPr>
        <p:spPr>
          <a:xfrm>
            <a:off x="1767691" y="3311630"/>
            <a:ext cx="319668" cy="229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1C6C266-D60C-E910-7D7F-0A9919A064C5}"/>
              </a:ext>
            </a:extLst>
          </p:cNvPr>
          <p:cNvGrpSpPr/>
          <p:nvPr/>
        </p:nvGrpSpPr>
        <p:grpSpPr>
          <a:xfrm>
            <a:off x="5778272" y="2181383"/>
            <a:ext cx="3272895" cy="2277969"/>
            <a:chOff x="107831" y="1666782"/>
            <a:chExt cx="3272895" cy="2277969"/>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DF16448-0043-0A0E-3E8E-BF572C59D9B6}"/>
                    </a:ext>
                  </a:extLst>
                </p:cNvPr>
                <p:cNvSpPr txBox="1"/>
                <p:nvPr/>
              </p:nvSpPr>
              <p:spPr>
                <a:xfrm>
                  <a:off x="880968" y="1666782"/>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17" name="TextBox 16">
                  <a:extLst>
                    <a:ext uri="{FF2B5EF4-FFF2-40B4-BE49-F238E27FC236}">
                      <a16:creationId xmlns:a16="http://schemas.microsoft.com/office/drawing/2014/main" id="{BDF16448-0043-0A0E-3E8E-BF572C59D9B6}"/>
                    </a:ext>
                  </a:extLst>
                </p:cNvPr>
                <p:cNvSpPr txBox="1">
                  <a:spLocks noRot="1" noChangeAspect="1" noMove="1" noResize="1" noEditPoints="1" noAdjustHandles="1" noChangeArrowheads="1" noChangeShapeType="1" noTextEdit="1"/>
                </p:cNvSpPr>
                <p:nvPr/>
              </p:nvSpPr>
              <p:spPr>
                <a:xfrm>
                  <a:off x="880968" y="1666782"/>
                  <a:ext cx="184731" cy="369332"/>
                </a:xfrm>
                <a:prstGeom prst="rect">
                  <a:avLst/>
                </a:prstGeom>
                <a:blipFill>
                  <a:blip r:embed="rId8"/>
                  <a:stretch>
                    <a:fillRect r="-633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B015E6D-3659-5D26-41FA-36D7AD8CA768}"/>
                    </a:ext>
                  </a:extLst>
                </p:cNvPr>
                <p:cNvSpPr txBox="1"/>
                <p:nvPr/>
              </p:nvSpPr>
              <p:spPr>
                <a:xfrm>
                  <a:off x="107831" y="2018008"/>
                  <a:ext cx="1188432" cy="566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num>
                          <m:den>
                            <m:r>
                              <a:rPr lang="en-US" b="0" i="1" smtClean="0">
                                <a:latin typeface="Cambria Math" panose="02040503050406030204" pitchFamily="18" charset="0"/>
                              </a:rPr>
                              <m:t>𝑏</m:t>
                            </m:r>
                          </m:den>
                        </m:f>
                      </m:oMath>
                    </m:oMathPara>
                  </a14:m>
                  <a:endParaRPr lang="en-US" dirty="0"/>
                </a:p>
              </p:txBody>
            </p:sp>
          </mc:Choice>
          <mc:Fallback xmlns="">
            <p:sp>
              <p:nvSpPr>
                <p:cNvPr id="18" name="TextBox 17">
                  <a:extLst>
                    <a:ext uri="{FF2B5EF4-FFF2-40B4-BE49-F238E27FC236}">
                      <a16:creationId xmlns:a16="http://schemas.microsoft.com/office/drawing/2014/main" id="{AB015E6D-3659-5D26-41FA-36D7AD8CA768}"/>
                    </a:ext>
                  </a:extLst>
                </p:cNvPr>
                <p:cNvSpPr txBox="1">
                  <a:spLocks noRot="1" noChangeAspect="1" noMove="1" noResize="1" noEditPoints="1" noAdjustHandles="1" noChangeArrowheads="1" noChangeShapeType="1" noTextEdit="1"/>
                </p:cNvSpPr>
                <p:nvPr/>
              </p:nvSpPr>
              <p:spPr>
                <a:xfrm>
                  <a:off x="107831" y="2018008"/>
                  <a:ext cx="1188432" cy="56669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5FA6F44-DFEE-A5DE-F812-63EC5640E151}"/>
                    </a:ext>
                  </a:extLst>
                </p:cNvPr>
                <p:cNvSpPr txBox="1"/>
                <p:nvPr/>
              </p:nvSpPr>
              <p:spPr>
                <a:xfrm>
                  <a:off x="884341" y="3102265"/>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0</m:t>
                            </m:r>
                          </m:sub>
                        </m:sSub>
                      </m:oMath>
                    </m:oMathPara>
                  </a14:m>
                  <a:endParaRPr lang="en-US" dirty="0"/>
                </a:p>
              </p:txBody>
            </p:sp>
          </mc:Choice>
          <mc:Fallback xmlns="">
            <p:sp>
              <p:nvSpPr>
                <p:cNvPr id="19" name="TextBox 18">
                  <a:extLst>
                    <a:ext uri="{FF2B5EF4-FFF2-40B4-BE49-F238E27FC236}">
                      <a16:creationId xmlns:a16="http://schemas.microsoft.com/office/drawing/2014/main" id="{85FA6F44-DFEE-A5DE-F812-63EC5640E151}"/>
                    </a:ext>
                  </a:extLst>
                </p:cNvPr>
                <p:cNvSpPr txBox="1">
                  <a:spLocks noRot="1" noChangeAspect="1" noMove="1" noResize="1" noEditPoints="1" noAdjustHandles="1" noChangeArrowheads="1" noChangeShapeType="1" noTextEdit="1"/>
                </p:cNvSpPr>
                <p:nvPr/>
              </p:nvSpPr>
              <p:spPr>
                <a:xfrm>
                  <a:off x="884341" y="3102265"/>
                  <a:ext cx="184731" cy="369332"/>
                </a:xfrm>
                <a:prstGeom prst="rect">
                  <a:avLst/>
                </a:prstGeom>
                <a:blipFill>
                  <a:blip r:embed="rId10"/>
                  <a:stretch>
                    <a:fillRect r="-93548" b="-6557"/>
                  </a:stretch>
                </a:blipFill>
              </p:spPr>
              <p:txBody>
                <a:bodyPr/>
                <a:lstStyle/>
                <a:p>
                  <a:r>
                    <a:rPr lang="en-US">
                      <a:noFill/>
                    </a:rPr>
                    <a:t> </a:t>
                  </a:r>
                </a:p>
              </p:txBody>
            </p:sp>
          </mc:Fallback>
        </mc:AlternateContent>
        <p:sp>
          <p:nvSpPr>
            <p:cNvPr id="20" name="Freeform 60">
              <a:extLst>
                <a:ext uri="{FF2B5EF4-FFF2-40B4-BE49-F238E27FC236}">
                  <a16:creationId xmlns:a16="http://schemas.microsoft.com/office/drawing/2014/main" id="{4651D540-8A41-48C3-09CF-E2B4D0A2122A}"/>
                </a:ext>
              </a:extLst>
            </p:cNvPr>
            <p:cNvSpPr/>
            <p:nvPr/>
          </p:nvSpPr>
          <p:spPr>
            <a:xfrm>
              <a:off x="1293124" y="2348056"/>
              <a:ext cx="2051776" cy="965200"/>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582CD5B-C155-F7CF-956E-082CEB1ADBCF}"/>
                    </a:ext>
                  </a:extLst>
                </p:cNvPr>
                <p:cNvSpPr txBox="1"/>
                <p:nvPr/>
              </p:nvSpPr>
              <p:spPr>
                <a:xfrm>
                  <a:off x="3195995" y="3575419"/>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63" name="TextBox 62">
                  <a:extLst>
                    <a:ext uri="{FF2B5EF4-FFF2-40B4-BE49-F238E27FC236}">
                      <a16:creationId xmlns:a16="http://schemas.microsoft.com/office/drawing/2014/main" id="{D8215A5A-47E4-4189-5506-9FF7CF6F7DBA}"/>
                    </a:ext>
                  </a:extLst>
                </p:cNvPr>
                <p:cNvSpPr txBox="1">
                  <a:spLocks noRot="1" noChangeAspect="1" noMove="1" noResize="1" noEditPoints="1" noAdjustHandles="1" noChangeArrowheads="1" noChangeShapeType="1" noTextEdit="1"/>
                </p:cNvSpPr>
                <p:nvPr/>
              </p:nvSpPr>
              <p:spPr>
                <a:xfrm>
                  <a:off x="3195995" y="3575419"/>
                  <a:ext cx="184731" cy="369332"/>
                </a:xfrm>
                <a:prstGeom prst="rect">
                  <a:avLst/>
                </a:prstGeom>
                <a:blipFill>
                  <a:blip r:embed="rId11"/>
                  <a:stretch>
                    <a:fillRect r="-31250"/>
                  </a:stretch>
                </a:blipFill>
              </p:spPr>
              <p:txBody>
                <a:bodyPr/>
                <a:lstStyle/>
                <a:p>
                  <a:r>
                    <a:rPr lang="en-US">
                      <a:noFill/>
                    </a:rPr>
                    <a:t> </a:t>
                  </a:r>
                </a:p>
              </p:txBody>
            </p:sp>
          </mc:Fallback>
        </mc:AlternateContent>
        <p:sp>
          <p:nvSpPr>
            <p:cNvPr id="25" name="Freeform 55">
              <a:extLst>
                <a:ext uri="{FF2B5EF4-FFF2-40B4-BE49-F238E27FC236}">
                  <a16:creationId xmlns:a16="http://schemas.microsoft.com/office/drawing/2014/main" id="{ED92B543-8903-4DB3-7492-65294258CA3B}"/>
                </a:ext>
              </a:extLst>
            </p:cNvPr>
            <p:cNvSpPr/>
            <p:nvPr/>
          </p:nvSpPr>
          <p:spPr>
            <a:xfrm flipH="1">
              <a:off x="1250544" y="1918630"/>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26" name="Freeform 56">
              <a:extLst>
                <a:ext uri="{FF2B5EF4-FFF2-40B4-BE49-F238E27FC236}">
                  <a16:creationId xmlns:a16="http://schemas.microsoft.com/office/drawing/2014/main" id="{084F2A10-EA93-1364-7409-3595A2E988C8}"/>
                </a:ext>
              </a:extLst>
            </p:cNvPr>
            <p:cNvSpPr/>
            <p:nvPr/>
          </p:nvSpPr>
          <p:spPr>
            <a:xfrm rot="5400000" flipH="1">
              <a:off x="2278540" y="2477060"/>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30" name="Freeform 61">
              <a:extLst>
                <a:ext uri="{FF2B5EF4-FFF2-40B4-BE49-F238E27FC236}">
                  <a16:creationId xmlns:a16="http://schemas.microsoft.com/office/drawing/2014/main" id="{35C6A0C8-08B8-A222-28DB-401166C17E34}"/>
                </a:ext>
              </a:extLst>
            </p:cNvPr>
            <p:cNvSpPr/>
            <p:nvPr/>
          </p:nvSpPr>
          <p:spPr>
            <a:xfrm rot="5400000" flipH="1">
              <a:off x="2303947" y="1279079"/>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9525">
              <a:solidFill>
                <a:schemeClr val="tx2">
                  <a:lumMod val="9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sp>
        <p:nvSpPr>
          <p:cNvPr id="31" name="TextBox 30">
            <a:extLst>
              <a:ext uri="{FF2B5EF4-FFF2-40B4-BE49-F238E27FC236}">
                <a16:creationId xmlns:a16="http://schemas.microsoft.com/office/drawing/2014/main" id="{FEB16AA8-5233-F90C-6353-BB777A4CF400}"/>
              </a:ext>
            </a:extLst>
          </p:cNvPr>
          <p:cNvSpPr txBox="1"/>
          <p:nvPr/>
        </p:nvSpPr>
        <p:spPr>
          <a:xfrm>
            <a:off x="4570042" y="4523081"/>
            <a:ext cx="3842783" cy="707886"/>
          </a:xfrm>
          <a:prstGeom prst="rect">
            <a:avLst/>
          </a:prstGeom>
          <a:noFill/>
        </p:spPr>
        <p:txBody>
          <a:bodyPr wrap="none" rtlCol="0">
            <a:spAutoFit/>
          </a:bodyPr>
          <a:lstStyle/>
          <a:p>
            <a:r>
              <a:rPr lang="en-US" sz="4000" dirty="0">
                <a:solidFill>
                  <a:schemeClr val="accent6">
                    <a:lumMod val="75000"/>
                  </a:schemeClr>
                </a:solidFill>
              </a:rPr>
              <a:t>Same kinematics!</a:t>
            </a:r>
          </a:p>
        </p:txBody>
      </p:sp>
    </p:spTree>
    <p:extLst>
      <p:ext uri="{BB962C8B-B14F-4D97-AF65-F5344CB8AC3E}">
        <p14:creationId xmlns:p14="http://schemas.microsoft.com/office/powerpoint/2010/main" val="360811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559180-EC86-B58B-DF2E-FD48AB519379}"/>
                  </a:ext>
                </a:extLst>
              </p:cNvPr>
              <p:cNvSpPr txBox="1"/>
              <p:nvPr/>
            </p:nvSpPr>
            <p:spPr>
              <a:xfrm>
                <a:off x="648896" y="1917727"/>
                <a:ext cx="4262256" cy="11294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accent2">
                              <a:lumMod val="60000"/>
                              <a:lumOff val="40000"/>
                            </a:schemeClr>
                          </a:solidFill>
                          <a:latin typeface="Cambria Math" panose="02040503050406030204" pitchFamily="18" charset="0"/>
                        </a:rPr>
                        <m:t>𝐸</m:t>
                      </m:r>
                      <m:r>
                        <a:rPr lang="en-US" sz="3600" i="1" smtClean="0">
                          <a:solidFill>
                            <a:schemeClr val="accent2">
                              <a:lumMod val="60000"/>
                              <a:lumOff val="40000"/>
                            </a:schemeClr>
                          </a:solidFill>
                          <a:latin typeface="Cambria Math" panose="02040503050406030204" pitchFamily="18" charset="0"/>
                        </a:rPr>
                        <m:t>(</m:t>
                      </m:r>
                      <m:r>
                        <a:rPr lang="en-US" sz="3600" i="1" smtClean="0">
                          <a:solidFill>
                            <a:schemeClr val="accent2">
                              <a:lumMod val="60000"/>
                              <a:lumOff val="40000"/>
                            </a:schemeClr>
                          </a:solidFill>
                          <a:latin typeface="Cambria Math" panose="02040503050406030204" pitchFamily="18" charset="0"/>
                        </a:rPr>
                        <m:t>𝑡</m:t>
                      </m:r>
                      <m:r>
                        <a:rPr lang="en-US" sz="3600" i="1" smtClean="0">
                          <a:solidFill>
                            <a:schemeClr val="accent2">
                              <a:lumMod val="60000"/>
                              <a:lumOff val="40000"/>
                            </a:schemeClr>
                          </a:solidFill>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r>
                        <a:rPr lang="en-US" sz="3600" i="1">
                          <a:latin typeface="Cambria Math" panose="02040503050406030204" pitchFamily="18" charset="0"/>
                        </a:rPr>
                        <m:t>𝑚</m:t>
                      </m:r>
                      <m:sSubSup>
                        <m:sSubSupPr>
                          <m:ctrlPr>
                            <a:rPr lang="en-US" sz="3600" i="1">
                              <a:latin typeface="Cambria Math" panose="02040503050406030204" pitchFamily="18" charset="0"/>
                            </a:rPr>
                          </m:ctrlPr>
                        </m:sSubSupPr>
                        <m:e>
                          <m:r>
                            <a:rPr lang="en-US" sz="3600" i="1">
                              <a:latin typeface="Cambria Math" panose="02040503050406030204" pitchFamily="18" charset="0"/>
                            </a:rPr>
                            <m:t>𝑣</m:t>
                          </m:r>
                        </m:e>
                        <m:sub>
                          <m:r>
                            <a:rPr lang="en-US" sz="3600" i="1">
                              <a:latin typeface="Cambria Math" panose="02040503050406030204" pitchFamily="18" charset="0"/>
                            </a:rPr>
                            <m:t>0</m:t>
                          </m:r>
                        </m:sub>
                        <m:sup>
                          <m:r>
                            <a:rPr lang="en-US" sz="3600" i="1">
                              <a:latin typeface="Cambria Math" panose="02040503050406030204" pitchFamily="18" charset="0"/>
                            </a:rPr>
                            <m:t>2</m:t>
                          </m:r>
                        </m:sup>
                      </m:sSubSup>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−2</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7" name="TextBox 6">
                <a:extLst>
                  <a:ext uri="{FF2B5EF4-FFF2-40B4-BE49-F238E27FC236}">
                    <a16:creationId xmlns:a16="http://schemas.microsoft.com/office/drawing/2014/main" id="{FA559180-EC86-B58B-DF2E-FD48AB519379}"/>
                  </a:ext>
                </a:extLst>
              </p:cNvPr>
              <p:cNvSpPr txBox="1">
                <a:spLocks noRot="1" noChangeAspect="1" noMove="1" noResize="1" noEditPoints="1" noAdjustHandles="1" noChangeArrowheads="1" noChangeShapeType="1" noTextEdit="1"/>
              </p:cNvSpPr>
              <p:nvPr/>
            </p:nvSpPr>
            <p:spPr>
              <a:xfrm>
                <a:off x="648896" y="1917727"/>
                <a:ext cx="4262256" cy="11294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5B0878-310A-5740-3961-30B3D9D1173F}"/>
                  </a:ext>
                </a:extLst>
              </p:cNvPr>
              <p:cNvSpPr txBox="1"/>
              <p:nvPr/>
            </p:nvSpPr>
            <p:spPr>
              <a:xfrm>
                <a:off x="648896" y="3885646"/>
                <a:ext cx="3646319"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C00000"/>
                          </a:solidFill>
                          <a:latin typeface="Cambria Math" panose="02040503050406030204" pitchFamily="18" charset="0"/>
                        </a:rPr>
                        <m:t>𝑝</m:t>
                      </m:r>
                      <m:d>
                        <m:dPr>
                          <m:ctrlPr>
                            <a:rPr lang="en-US" sz="3600" b="0" i="1" smtClean="0">
                              <a:solidFill>
                                <a:srgbClr val="C00000"/>
                              </a:solidFill>
                              <a:latin typeface="Cambria Math" panose="02040503050406030204" pitchFamily="18" charset="0"/>
                            </a:rPr>
                          </m:ctrlPr>
                        </m:dPr>
                        <m:e>
                          <m:r>
                            <a:rPr lang="en-US" sz="3600" b="0" i="1" smtClean="0">
                              <a:solidFill>
                                <a:srgbClr val="C00000"/>
                              </a:solidFill>
                              <a:latin typeface="Cambria Math" panose="02040503050406030204" pitchFamily="18" charset="0"/>
                            </a:rPr>
                            <m:t>𝑡</m:t>
                          </m:r>
                        </m:e>
                      </m:d>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𝑝</m:t>
                          </m:r>
                        </m:e>
                        <m:sub>
                          <m:r>
                            <a:rPr lang="en-US" sz="3600" i="1">
                              <a:latin typeface="Cambria Math" panose="02040503050406030204" pitchFamily="18" charset="0"/>
                            </a:rPr>
                            <m:t>0</m:t>
                          </m:r>
                        </m:sub>
                      </m:sSub>
                      <m:r>
                        <a:rPr lang="en-US" sz="3600" i="1">
                          <a:latin typeface="Cambria Math" panose="02040503050406030204" pitchFamily="18" charset="0"/>
                        </a:rPr>
                        <m:t>=</m:t>
                      </m:r>
                      <m:r>
                        <a:rPr lang="en-US" sz="3600" i="1">
                          <a:latin typeface="Cambria Math" panose="02040503050406030204" pitchFamily="18" charset="0"/>
                        </a:rPr>
                        <m:t>𝑚</m:t>
                      </m:r>
                      <m:sSub>
                        <m:sSubPr>
                          <m:ctrlPr>
                            <a:rPr lang="en-US" sz="3600" i="1">
                              <a:latin typeface="Cambria Math" panose="02040503050406030204" pitchFamily="18" charset="0"/>
                            </a:rPr>
                          </m:ctrlPr>
                        </m:sSubPr>
                        <m:e>
                          <m:r>
                            <a:rPr lang="en-US" sz="3600" i="1">
                              <a:latin typeface="Cambria Math" panose="02040503050406030204" pitchFamily="18" charset="0"/>
                            </a:rPr>
                            <m:t>𝑣</m:t>
                          </m:r>
                        </m:e>
                        <m:sub>
                          <m:r>
                            <a:rPr lang="en-US" sz="3600" i="1">
                              <a:latin typeface="Cambria Math" panose="02040503050406030204" pitchFamily="18" charset="0"/>
                            </a:rPr>
                            <m:t>0</m:t>
                          </m:r>
                        </m:sub>
                      </m:sSub>
                    </m:oMath>
                  </m:oMathPara>
                </a14:m>
                <a:endParaRPr lang="en-US" sz="3600" dirty="0"/>
              </a:p>
            </p:txBody>
          </p:sp>
        </mc:Choice>
        <mc:Fallback xmlns="">
          <p:sp>
            <p:nvSpPr>
              <p:cNvPr id="12" name="TextBox 11">
                <a:extLst>
                  <a:ext uri="{FF2B5EF4-FFF2-40B4-BE49-F238E27FC236}">
                    <a16:creationId xmlns:a16="http://schemas.microsoft.com/office/drawing/2014/main" id="{5E5B0878-310A-5740-3961-30B3D9D1173F}"/>
                  </a:ext>
                </a:extLst>
              </p:cNvPr>
              <p:cNvSpPr txBox="1">
                <a:spLocks noRot="1" noChangeAspect="1" noMove="1" noResize="1" noEditPoints="1" noAdjustHandles="1" noChangeArrowheads="1" noChangeShapeType="1" noTextEdit="1"/>
              </p:cNvSpPr>
              <p:nvPr/>
            </p:nvSpPr>
            <p:spPr>
              <a:xfrm>
                <a:off x="648896" y="3885646"/>
                <a:ext cx="3646319" cy="646331"/>
              </a:xfrm>
              <a:prstGeom prst="rect">
                <a:avLst/>
              </a:prstGeom>
              <a:blipFill>
                <a:blip r:embed="rId3"/>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9D253F96-5355-4A47-FF38-5A29B00A79D2}"/>
              </a:ext>
            </a:extLst>
          </p:cNvPr>
          <p:cNvSpPr txBox="1"/>
          <p:nvPr/>
        </p:nvSpPr>
        <p:spPr>
          <a:xfrm>
            <a:off x="9193126" y="1246109"/>
            <a:ext cx="2489464" cy="1200329"/>
          </a:xfrm>
          <a:prstGeom prst="rect">
            <a:avLst/>
          </a:prstGeom>
          <a:noFill/>
        </p:spPr>
        <p:txBody>
          <a:bodyPr wrap="none" rtlCol="0">
            <a:spAutoFit/>
          </a:bodyPr>
          <a:lstStyle/>
          <a:p>
            <a:r>
              <a:rPr lang="en-US" sz="3600" dirty="0">
                <a:solidFill>
                  <a:srgbClr val="C00000"/>
                </a:solidFill>
              </a:rPr>
              <a:t>Mismatch in</a:t>
            </a:r>
          </a:p>
          <a:p>
            <a:r>
              <a:rPr lang="en-US" sz="3600" dirty="0">
                <a:solidFill>
                  <a:srgbClr val="C00000"/>
                </a:solidFill>
              </a:rPr>
              <a:t>dynamics</a:t>
            </a:r>
          </a:p>
        </p:txBody>
      </p:sp>
      <p:grpSp>
        <p:nvGrpSpPr>
          <p:cNvPr id="6" name="Group 5">
            <a:extLst>
              <a:ext uri="{FF2B5EF4-FFF2-40B4-BE49-F238E27FC236}">
                <a16:creationId xmlns:a16="http://schemas.microsoft.com/office/drawing/2014/main" id="{30CBB3B4-50E3-B6FD-A804-120731A260FA}"/>
              </a:ext>
            </a:extLst>
          </p:cNvPr>
          <p:cNvGrpSpPr/>
          <p:nvPr/>
        </p:nvGrpSpPr>
        <p:grpSpPr>
          <a:xfrm>
            <a:off x="5670115" y="390095"/>
            <a:ext cx="2578310" cy="2236776"/>
            <a:chOff x="7646750" y="1706642"/>
            <a:chExt cx="2578310" cy="2236776"/>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C78D7B-3776-EFE1-549B-A199F50E5917}"/>
                    </a:ext>
                  </a:extLst>
                </p:cNvPr>
                <p:cNvSpPr txBox="1"/>
                <p:nvPr/>
              </p:nvSpPr>
              <p:spPr>
                <a:xfrm>
                  <a:off x="7646750" y="1997368"/>
                  <a:ext cx="296732" cy="557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f>
                              <m:fPr>
                                <m:ctrlPr>
                                  <a:rPr lang="en-US" sz="1400" b="0" i="1" smtClean="0">
                                    <a:latin typeface="Cambria Math" panose="02040503050406030204" pitchFamily="18" charset="0"/>
                                  </a:rPr>
                                </m:ctrlPr>
                              </m:fPr>
                              <m:num>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𝑝</m:t>
                                    </m:r>
                                  </m:e>
                                  <m:sub>
                                    <m:r>
                                      <a:rPr lang="en-US" sz="1400" b="0" i="1" smtClean="0">
                                        <a:latin typeface="Cambria Math" panose="02040503050406030204" pitchFamily="18" charset="0"/>
                                      </a:rPr>
                                      <m:t>0</m:t>
                                    </m:r>
                                  </m:sub>
                                  <m:sup>
                                    <m:r>
                                      <a:rPr lang="en-US" sz="1400" b="0" i="1" smtClean="0">
                                        <a:latin typeface="Cambria Math" panose="02040503050406030204" pitchFamily="18" charset="0"/>
                                      </a:rPr>
                                      <m:t>2</m:t>
                                    </m:r>
                                  </m:sup>
                                </m:sSubSup>
                              </m:num>
                              <m:den>
                                <m:r>
                                  <a:rPr lang="en-US" sz="1400" b="0" i="1" smtClean="0">
                                    <a:latin typeface="Cambria Math" panose="02040503050406030204" pitchFamily="18" charset="0"/>
                                  </a:rPr>
                                  <m:t>2</m:t>
                                </m:r>
                                <m:r>
                                  <a:rPr lang="en-US" sz="1400" b="0" i="1" smtClean="0">
                                    <a:latin typeface="Cambria Math" panose="02040503050406030204" pitchFamily="18" charset="0"/>
                                  </a:rPr>
                                  <m:t>𝑚</m:t>
                                </m:r>
                              </m:den>
                            </m:f>
                          </m:e>
                          <m:sub>
                            <m:r>
                              <a:rPr lang="en-US" sz="1400" b="0" i="1" smtClean="0">
                                <a:latin typeface="Cambria Math" panose="02040503050406030204" pitchFamily="18" charset="0"/>
                              </a:rPr>
                              <m:t>0</m:t>
                            </m:r>
                          </m:sub>
                        </m:sSub>
                      </m:oMath>
                    </m:oMathPara>
                  </a14:m>
                  <a:endParaRPr lang="en-US" sz="1400" dirty="0"/>
                </a:p>
              </p:txBody>
            </p:sp>
          </mc:Choice>
          <mc:Fallback xmlns="">
            <p:sp>
              <p:nvSpPr>
                <p:cNvPr id="74" name="TextBox 73">
                  <a:extLst>
                    <a:ext uri="{FF2B5EF4-FFF2-40B4-BE49-F238E27FC236}">
                      <a16:creationId xmlns:a16="http://schemas.microsoft.com/office/drawing/2014/main" id="{EDC01266-6DF2-39D2-10C6-B13D231A7AA2}"/>
                    </a:ext>
                  </a:extLst>
                </p:cNvPr>
                <p:cNvSpPr txBox="1">
                  <a:spLocks noRot="1" noChangeAspect="1" noMove="1" noResize="1" noEditPoints="1" noAdjustHandles="1" noChangeArrowheads="1" noChangeShapeType="1" noTextEdit="1"/>
                </p:cNvSpPr>
                <p:nvPr/>
              </p:nvSpPr>
              <p:spPr>
                <a:xfrm>
                  <a:off x="7646750" y="1997368"/>
                  <a:ext cx="296732" cy="557397"/>
                </a:xfrm>
                <a:prstGeom prst="rect">
                  <a:avLst/>
                </a:prstGeom>
                <a:blipFill>
                  <a:blip r:embed="rId8"/>
                  <a:stretch>
                    <a:fillRect r="-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2815E7E-F338-CE61-17C1-DCE688AA965A}"/>
                    </a:ext>
                  </a:extLst>
                </p:cNvPr>
                <p:cNvSpPr txBox="1"/>
                <p:nvPr/>
              </p:nvSpPr>
              <p:spPr>
                <a:xfrm>
                  <a:off x="7800973" y="1706642"/>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75" name="TextBox 74">
                  <a:extLst>
                    <a:ext uri="{FF2B5EF4-FFF2-40B4-BE49-F238E27FC236}">
                      <a16:creationId xmlns:a16="http://schemas.microsoft.com/office/drawing/2014/main" id="{C867423D-11B7-07EA-8838-77F6F12BF571}"/>
                    </a:ext>
                  </a:extLst>
                </p:cNvPr>
                <p:cNvSpPr txBox="1">
                  <a:spLocks noRot="1" noChangeAspect="1" noMove="1" noResize="1" noEditPoints="1" noAdjustHandles="1" noChangeArrowheads="1" noChangeShapeType="1" noTextEdit="1"/>
                </p:cNvSpPr>
                <p:nvPr/>
              </p:nvSpPr>
              <p:spPr>
                <a:xfrm>
                  <a:off x="7800973" y="1706642"/>
                  <a:ext cx="184731" cy="369332"/>
                </a:xfrm>
                <a:prstGeom prst="rect">
                  <a:avLst/>
                </a:prstGeom>
                <a:blipFill>
                  <a:blip r:embed="rId9"/>
                  <a:stretch>
                    <a:fillRect r="-6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10B475-8BA3-C92F-7F7F-F77CCA9B3774}"/>
                    </a:ext>
                  </a:extLst>
                </p:cNvPr>
                <p:cNvSpPr txBox="1"/>
                <p:nvPr/>
              </p:nvSpPr>
              <p:spPr>
                <a:xfrm>
                  <a:off x="10040329" y="3574086"/>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78" name="TextBox 77">
                  <a:extLst>
                    <a:ext uri="{FF2B5EF4-FFF2-40B4-BE49-F238E27FC236}">
                      <a16:creationId xmlns:a16="http://schemas.microsoft.com/office/drawing/2014/main" id="{193C8D65-DC43-AE60-7E0B-036CAC3F2231}"/>
                    </a:ext>
                  </a:extLst>
                </p:cNvPr>
                <p:cNvSpPr txBox="1">
                  <a:spLocks noRot="1" noChangeAspect="1" noMove="1" noResize="1" noEditPoints="1" noAdjustHandles="1" noChangeArrowheads="1" noChangeShapeType="1" noTextEdit="1"/>
                </p:cNvSpPr>
                <p:nvPr/>
              </p:nvSpPr>
              <p:spPr>
                <a:xfrm>
                  <a:off x="10040329" y="3574086"/>
                  <a:ext cx="184731" cy="369332"/>
                </a:xfrm>
                <a:prstGeom prst="rect">
                  <a:avLst/>
                </a:prstGeom>
                <a:blipFill>
                  <a:blip r:embed="rId10"/>
                  <a:stretch>
                    <a:fillRect r="-40000"/>
                  </a:stretch>
                </a:blipFill>
              </p:spPr>
              <p:txBody>
                <a:bodyPr/>
                <a:lstStyle/>
                <a:p>
                  <a:r>
                    <a:rPr lang="en-US">
                      <a:noFill/>
                    </a:rPr>
                    <a:t> </a:t>
                  </a:r>
                </a:p>
              </p:txBody>
            </p:sp>
          </mc:Fallback>
        </mc:AlternateContent>
        <p:sp>
          <p:nvSpPr>
            <p:cNvPr id="13" name="Freeform 78">
              <a:extLst>
                <a:ext uri="{FF2B5EF4-FFF2-40B4-BE49-F238E27FC236}">
                  <a16:creationId xmlns:a16="http://schemas.microsoft.com/office/drawing/2014/main" id="{12084FE4-6733-4810-872F-7F801716A9FC}"/>
                </a:ext>
              </a:extLst>
            </p:cNvPr>
            <p:cNvSpPr/>
            <p:nvPr/>
          </p:nvSpPr>
          <p:spPr>
            <a:xfrm flipV="1">
              <a:off x="8114200" y="2380592"/>
              <a:ext cx="1677306" cy="1174683"/>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30259 w 1951134"/>
                <a:gd name="connsiteY11" fmla="*/ 774700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92463 w 1951134"/>
                <a:gd name="connsiteY11" fmla="*/ 823063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14329 w 1951134"/>
                <a:gd name="connsiteY6" fmla="*/ 17901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810401 w 1951134"/>
                <a:gd name="connsiteY5" fmla="*/ 138232 h 1122013"/>
                <a:gd name="connsiteX6" fmla="*/ 614329 w 1951134"/>
                <a:gd name="connsiteY6" fmla="*/ 17901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810401 w 1951134"/>
                <a:gd name="connsiteY5" fmla="*/ 138232 h 1122013"/>
                <a:gd name="connsiteX6" fmla="*/ 595668 w 1951134"/>
                <a:gd name="connsiteY6" fmla="*/ 195137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88457 w 1988457"/>
                <a:gd name="connsiteY0" fmla="*/ 97445 h 1106610"/>
                <a:gd name="connsiteX1" fmla="*/ 1639983 w 1988457"/>
                <a:gd name="connsiteY1" fmla="*/ 473 h 1106610"/>
                <a:gd name="connsiteX2" fmla="*/ 1395509 w 1988457"/>
                <a:gd name="connsiteY2" fmla="*/ 22697 h 1106610"/>
                <a:gd name="connsiteX3" fmla="*/ 1147858 w 1988457"/>
                <a:gd name="connsiteY3" fmla="*/ 54449 h 1106610"/>
                <a:gd name="connsiteX4" fmla="*/ 951009 w 1988457"/>
                <a:gd name="connsiteY4" fmla="*/ 92547 h 1106610"/>
                <a:gd name="connsiteX5" fmla="*/ 810401 w 1988457"/>
                <a:gd name="connsiteY5" fmla="*/ 122829 h 1106610"/>
                <a:gd name="connsiteX6" fmla="*/ 595668 w 1988457"/>
                <a:gd name="connsiteY6" fmla="*/ 179734 h 1106610"/>
                <a:gd name="connsiteX7" fmla="*/ 430567 w 1988457"/>
                <a:gd name="connsiteY7" fmla="*/ 269608 h 1106610"/>
                <a:gd name="connsiteX8" fmla="*/ 303697 w 1988457"/>
                <a:gd name="connsiteY8" fmla="*/ 386355 h 1106610"/>
                <a:gd name="connsiteX9" fmla="*/ 204884 w 1988457"/>
                <a:gd name="connsiteY9" fmla="*/ 522149 h 1106610"/>
                <a:gd name="connsiteX10" fmla="*/ 131339 w 1988457"/>
                <a:gd name="connsiteY10" fmla="*/ 664293 h 1106610"/>
                <a:gd name="connsiteX11" fmla="*/ 73802 w 1988457"/>
                <a:gd name="connsiteY11" fmla="*/ 856024 h 1106610"/>
                <a:gd name="connsiteX12" fmla="*/ 0 w 1988457"/>
                <a:gd name="connsiteY12" fmla="*/ 1106610 h 1106610"/>
                <a:gd name="connsiteX0" fmla="*/ 1988457 w 1988457"/>
                <a:gd name="connsiteY0" fmla="*/ 74748 h 1083913"/>
                <a:gd name="connsiteX1" fmla="*/ 1671085 w 1988457"/>
                <a:gd name="connsiteY1" fmla="*/ 79877 h 1083913"/>
                <a:gd name="connsiteX2" fmla="*/ 1395509 w 1988457"/>
                <a:gd name="connsiteY2" fmla="*/ 0 h 1083913"/>
                <a:gd name="connsiteX3" fmla="*/ 1147858 w 1988457"/>
                <a:gd name="connsiteY3" fmla="*/ 31752 h 1083913"/>
                <a:gd name="connsiteX4" fmla="*/ 951009 w 1988457"/>
                <a:gd name="connsiteY4" fmla="*/ 69850 h 1083913"/>
                <a:gd name="connsiteX5" fmla="*/ 810401 w 1988457"/>
                <a:gd name="connsiteY5" fmla="*/ 100132 h 1083913"/>
                <a:gd name="connsiteX6" fmla="*/ 595668 w 1988457"/>
                <a:gd name="connsiteY6" fmla="*/ 157037 h 1083913"/>
                <a:gd name="connsiteX7" fmla="*/ 430567 w 1988457"/>
                <a:gd name="connsiteY7" fmla="*/ 246911 h 1083913"/>
                <a:gd name="connsiteX8" fmla="*/ 303697 w 1988457"/>
                <a:gd name="connsiteY8" fmla="*/ 363658 h 1083913"/>
                <a:gd name="connsiteX9" fmla="*/ 204884 w 1988457"/>
                <a:gd name="connsiteY9" fmla="*/ 499452 h 1083913"/>
                <a:gd name="connsiteX10" fmla="*/ 131339 w 1988457"/>
                <a:gd name="connsiteY10" fmla="*/ 641596 h 1083913"/>
                <a:gd name="connsiteX11" fmla="*/ 73802 w 1988457"/>
                <a:gd name="connsiteY11" fmla="*/ 833327 h 1083913"/>
                <a:gd name="connsiteX12" fmla="*/ 0 w 1988457"/>
                <a:gd name="connsiteY12" fmla="*/ 1083913 h 1083913"/>
                <a:gd name="connsiteX0" fmla="*/ 1988457 w 1988457"/>
                <a:gd name="connsiteY0" fmla="*/ 44220 h 1053385"/>
                <a:gd name="connsiteX1" fmla="*/ 1671085 w 1988457"/>
                <a:gd name="connsiteY1" fmla="*/ 49349 h 1053385"/>
                <a:gd name="connsiteX2" fmla="*/ 1395509 w 1988457"/>
                <a:gd name="connsiteY2" fmla="*/ 50077 h 1053385"/>
                <a:gd name="connsiteX3" fmla="*/ 1147858 w 1988457"/>
                <a:gd name="connsiteY3" fmla="*/ 1224 h 1053385"/>
                <a:gd name="connsiteX4" fmla="*/ 951009 w 1988457"/>
                <a:gd name="connsiteY4" fmla="*/ 39322 h 1053385"/>
                <a:gd name="connsiteX5" fmla="*/ 810401 w 1988457"/>
                <a:gd name="connsiteY5" fmla="*/ 69604 h 1053385"/>
                <a:gd name="connsiteX6" fmla="*/ 595668 w 1988457"/>
                <a:gd name="connsiteY6" fmla="*/ 126509 h 1053385"/>
                <a:gd name="connsiteX7" fmla="*/ 430567 w 1988457"/>
                <a:gd name="connsiteY7" fmla="*/ 216383 h 1053385"/>
                <a:gd name="connsiteX8" fmla="*/ 303697 w 1988457"/>
                <a:gd name="connsiteY8" fmla="*/ 333130 h 1053385"/>
                <a:gd name="connsiteX9" fmla="*/ 204884 w 1988457"/>
                <a:gd name="connsiteY9" fmla="*/ 468924 h 1053385"/>
                <a:gd name="connsiteX10" fmla="*/ 131339 w 1988457"/>
                <a:gd name="connsiteY10" fmla="*/ 611068 h 1053385"/>
                <a:gd name="connsiteX11" fmla="*/ 73802 w 1988457"/>
                <a:gd name="connsiteY11" fmla="*/ 802799 h 1053385"/>
                <a:gd name="connsiteX12" fmla="*/ 0 w 1988457"/>
                <a:gd name="connsiteY12" fmla="*/ 1053385 h 1053385"/>
                <a:gd name="connsiteX0" fmla="*/ 1988457 w 1988457"/>
                <a:gd name="connsiteY0" fmla="*/ 10259 h 1019424"/>
                <a:gd name="connsiteX1" fmla="*/ 1671085 w 1988457"/>
                <a:gd name="connsiteY1" fmla="*/ 15388 h 1019424"/>
                <a:gd name="connsiteX2" fmla="*/ 1395509 w 1988457"/>
                <a:gd name="connsiteY2" fmla="*/ 16116 h 1019424"/>
                <a:gd name="connsiteX3" fmla="*/ 1154078 w 1988457"/>
                <a:gd name="connsiteY3" fmla="*/ 10252 h 1019424"/>
                <a:gd name="connsiteX4" fmla="*/ 951009 w 1988457"/>
                <a:gd name="connsiteY4" fmla="*/ 5361 h 1019424"/>
                <a:gd name="connsiteX5" fmla="*/ 810401 w 1988457"/>
                <a:gd name="connsiteY5" fmla="*/ 35643 h 1019424"/>
                <a:gd name="connsiteX6" fmla="*/ 595668 w 1988457"/>
                <a:gd name="connsiteY6" fmla="*/ 92548 h 1019424"/>
                <a:gd name="connsiteX7" fmla="*/ 430567 w 1988457"/>
                <a:gd name="connsiteY7" fmla="*/ 182422 h 1019424"/>
                <a:gd name="connsiteX8" fmla="*/ 303697 w 1988457"/>
                <a:gd name="connsiteY8" fmla="*/ 299169 h 1019424"/>
                <a:gd name="connsiteX9" fmla="*/ 204884 w 1988457"/>
                <a:gd name="connsiteY9" fmla="*/ 434963 h 1019424"/>
                <a:gd name="connsiteX10" fmla="*/ 131339 w 1988457"/>
                <a:gd name="connsiteY10" fmla="*/ 577107 h 1019424"/>
                <a:gd name="connsiteX11" fmla="*/ 73802 w 1988457"/>
                <a:gd name="connsiteY11" fmla="*/ 768838 h 1019424"/>
                <a:gd name="connsiteX12" fmla="*/ 0 w 1988457"/>
                <a:gd name="connsiteY12" fmla="*/ 1019424 h 1019424"/>
                <a:gd name="connsiteX0" fmla="*/ 1988457 w 1988457"/>
                <a:gd name="connsiteY0" fmla="*/ 5627 h 1014792"/>
                <a:gd name="connsiteX1" fmla="*/ 1671085 w 1988457"/>
                <a:gd name="connsiteY1" fmla="*/ 10756 h 1014792"/>
                <a:gd name="connsiteX2" fmla="*/ 1395509 w 1988457"/>
                <a:gd name="connsiteY2" fmla="*/ 11484 h 1014792"/>
                <a:gd name="connsiteX3" fmla="*/ 1154078 w 1988457"/>
                <a:gd name="connsiteY3" fmla="*/ 5620 h 1014792"/>
                <a:gd name="connsiteX4" fmla="*/ 957230 w 1988457"/>
                <a:gd name="connsiteY4" fmla="*/ 6103 h 1014792"/>
                <a:gd name="connsiteX5" fmla="*/ 810401 w 1988457"/>
                <a:gd name="connsiteY5" fmla="*/ 31011 h 1014792"/>
                <a:gd name="connsiteX6" fmla="*/ 595668 w 1988457"/>
                <a:gd name="connsiteY6" fmla="*/ 87916 h 1014792"/>
                <a:gd name="connsiteX7" fmla="*/ 430567 w 1988457"/>
                <a:gd name="connsiteY7" fmla="*/ 177790 h 1014792"/>
                <a:gd name="connsiteX8" fmla="*/ 303697 w 1988457"/>
                <a:gd name="connsiteY8" fmla="*/ 294537 h 1014792"/>
                <a:gd name="connsiteX9" fmla="*/ 204884 w 1988457"/>
                <a:gd name="connsiteY9" fmla="*/ 430331 h 1014792"/>
                <a:gd name="connsiteX10" fmla="*/ 131339 w 1988457"/>
                <a:gd name="connsiteY10" fmla="*/ 572475 h 1014792"/>
                <a:gd name="connsiteX11" fmla="*/ 73802 w 1988457"/>
                <a:gd name="connsiteY11" fmla="*/ 764206 h 1014792"/>
                <a:gd name="connsiteX12" fmla="*/ 0 w 1988457"/>
                <a:gd name="connsiteY12" fmla="*/ 1014792 h 1014792"/>
                <a:gd name="connsiteX0" fmla="*/ 1988457 w 1988457"/>
                <a:gd name="connsiteY0" fmla="*/ 15637 h 1024802"/>
                <a:gd name="connsiteX1" fmla="*/ 1671085 w 1988457"/>
                <a:gd name="connsiteY1" fmla="*/ 20766 h 1024802"/>
                <a:gd name="connsiteX2" fmla="*/ 1395509 w 1988457"/>
                <a:gd name="connsiteY2" fmla="*/ 0 h 1024802"/>
                <a:gd name="connsiteX3" fmla="*/ 1154078 w 1988457"/>
                <a:gd name="connsiteY3" fmla="*/ 15630 h 1024802"/>
                <a:gd name="connsiteX4" fmla="*/ 957230 w 1988457"/>
                <a:gd name="connsiteY4" fmla="*/ 16113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57230 w 1988457"/>
                <a:gd name="connsiteY4" fmla="*/ 16113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8034 h 1017199"/>
                <a:gd name="connsiteX1" fmla="*/ 1677306 w 1988457"/>
                <a:gd name="connsiteY1" fmla="*/ 2415 h 1017199"/>
                <a:gd name="connsiteX2" fmla="*/ 1392334 w 1988457"/>
                <a:gd name="connsiteY2" fmla="*/ 3368 h 1017199"/>
                <a:gd name="connsiteX3" fmla="*/ 1154078 w 1988457"/>
                <a:gd name="connsiteY3" fmla="*/ 8027 h 1017199"/>
                <a:gd name="connsiteX4" fmla="*/ 969671 w 1988457"/>
                <a:gd name="connsiteY4" fmla="*/ 13883 h 1017199"/>
                <a:gd name="connsiteX5" fmla="*/ 810401 w 1988457"/>
                <a:gd name="connsiteY5" fmla="*/ 33418 h 1017199"/>
                <a:gd name="connsiteX6" fmla="*/ 595668 w 1988457"/>
                <a:gd name="connsiteY6" fmla="*/ 90323 h 1017199"/>
                <a:gd name="connsiteX7" fmla="*/ 430567 w 1988457"/>
                <a:gd name="connsiteY7" fmla="*/ 180197 h 1017199"/>
                <a:gd name="connsiteX8" fmla="*/ 303697 w 1988457"/>
                <a:gd name="connsiteY8" fmla="*/ 296944 h 1017199"/>
                <a:gd name="connsiteX9" fmla="*/ 211234 w 1988457"/>
                <a:gd name="connsiteY9" fmla="*/ 435481 h 1017199"/>
                <a:gd name="connsiteX10" fmla="*/ 144039 w 1988457"/>
                <a:gd name="connsiteY10" fmla="*/ 574882 h 1017199"/>
                <a:gd name="connsiteX11" fmla="*/ 70627 w 1988457"/>
                <a:gd name="connsiteY11" fmla="*/ 758384 h 1017199"/>
                <a:gd name="connsiteX12" fmla="*/ 0 w 1988457"/>
                <a:gd name="connsiteY12" fmla="*/ 1017199 h 1017199"/>
                <a:gd name="connsiteX0" fmla="*/ 1988457 w 1988457"/>
                <a:gd name="connsiteY0" fmla="*/ 8034 h 1017199"/>
                <a:gd name="connsiteX1" fmla="*/ 1677306 w 1988457"/>
                <a:gd name="connsiteY1" fmla="*/ 2415 h 1017199"/>
                <a:gd name="connsiteX2" fmla="*/ 1392334 w 1988457"/>
                <a:gd name="connsiteY2" fmla="*/ 3368 h 1017199"/>
                <a:gd name="connsiteX3" fmla="*/ 1154078 w 1988457"/>
                <a:gd name="connsiteY3" fmla="*/ 8027 h 1017199"/>
                <a:gd name="connsiteX4" fmla="*/ 969671 w 1988457"/>
                <a:gd name="connsiteY4" fmla="*/ 13883 h 1017199"/>
                <a:gd name="connsiteX5" fmla="*/ 810401 w 1988457"/>
                <a:gd name="connsiteY5" fmla="*/ 33418 h 1017199"/>
                <a:gd name="connsiteX6" fmla="*/ 595668 w 1988457"/>
                <a:gd name="connsiteY6" fmla="*/ 90323 h 1017199"/>
                <a:gd name="connsiteX7" fmla="*/ 430567 w 1988457"/>
                <a:gd name="connsiteY7" fmla="*/ 180197 h 1017199"/>
                <a:gd name="connsiteX8" fmla="*/ 303697 w 1988457"/>
                <a:gd name="connsiteY8" fmla="*/ 296944 h 1017199"/>
                <a:gd name="connsiteX9" fmla="*/ 211234 w 1988457"/>
                <a:gd name="connsiteY9" fmla="*/ 435481 h 1017199"/>
                <a:gd name="connsiteX10" fmla="*/ 144039 w 1988457"/>
                <a:gd name="connsiteY10" fmla="*/ 574882 h 1017199"/>
                <a:gd name="connsiteX11" fmla="*/ 70627 w 1988457"/>
                <a:gd name="connsiteY11" fmla="*/ 758384 h 1017199"/>
                <a:gd name="connsiteX12" fmla="*/ 0 w 1988457"/>
                <a:gd name="connsiteY12" fmla="*/ 1017199 h 101719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0567 w 1988457"/>
                <a:gd name="connsiteY7" fmla="*/ 185877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810401 w 1988457"/>
                <a:gd name="connsiteY4" fmla="*/ 39098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50076 w 1988457"/>
                <a:gd name="connsiteY4" fmla="*/ 47327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268772 w 1988457"/>
                <a:gd name="connsiteY7" fmla="*/ 351995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68772 w 1988457"/>
                <a:gd name="connsiteY8" fmla="*/ 351995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189009 w 1988457"/>
                <a:gd name="connsiteY9" fmla="*/ 471332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189009 w 1988457"/>
                <a:gd name="connsiteY9" fmla="*/ 471332 h 1022879"/>
                <a:gd name="connsiteX10" fmla="*/ 121814 w 1988457"/>
                <a:gd name="connsiteY10" fmla="*/ 616219 h 1022879"/>
                <a:gd name="connsiteX11" fmla="*/ 70627 w 1988457"/>
                <a:gd name="connsiteY11" fmla="*/ 764064 h 1022879"/>
                <a:gd name="connsiteX12" fmla="*/ 0 w 1988457"/>
                <a:gd name="connsiteY12" fmla="*/ 1022879 h 1022879"/>
                <a:gd name="connsiteX0" fmla="*/ 1978932 w 1978932"/>
                <a:gd name="connsiteY0" fmla="*/ 0 h 1020136"/>
                <a:gd name="connsiteX1" fmla="*/ 1677306 w 1978932"/>
                <a:gd name="connsiteY1" fmla="*/ 5352 h 1020136"/>
                <a:gd name="connsiteX2" fmla="*/ 1392334 w 1978932"/>
                <a:gd name="connsiteY2" fmla="*/ 6305 h 1020136"/>
                <a:gd name="connsiteX3" fmla="*/ 969671 w 1978932"/>
                <a:gd name="connsiteY3" fmla="*/ 16820 h 1020136"/>
                <a:gd name="connsiteX4" fmla="*/ 731026 w 1978932"/>
                <a:gd name="connsiteY4" fmla="*/ 55555 h 1020136"/>
                <a:gd name="connsiteX5" fmla="*/ 557568 w 1978932"/>
                <a:gd name="connsiteY5" fmla="*/ 109717 h 1020136"/>
                <a:gd name="connsiteX6" fmla="*/ 433742 w 1978932"/>
                <a:gd name="connsiteY6" fmla="*/ 177648 h 1020136"/>
                <a:gd name="connsiteX7" fmla="*/ 334385 w 1978932"/>
                <a:gd name="connsiteY7" fmla="*/ 252358 h 1020136"/>
                <a:gd name="connsiteX8" fmla="*/ 259247 w 1978932"/>
                <a:gd name="connsiteY8" fmla="*/ 346510 h 1020136"/>
                <a:gd name="connsiteX9" fmla="*/ 189009 w 1978932"/>
                <a:gd name="connsiteY9" fmla="*/ 468589 h 1020136"/>
                <a:gd name="connsiteX10" fmla="*/ 121814 w 1978932"/>
                <a:gd name="connsiteY10" fmla="*/ 613476 h 1020136"/>
                <a:gd name="connsiteX11" fmla="*/ 70627 w 1978932"/>
                <a:gd name="connsiteY11" fmla="*/ 761321 h 1020136"/>
                <a:gd name="connsiteX12" fmla="*/ 0 w 1978932"/>
                <a:gd name="connsiteY12" fmla="*/ 1020136 h 1020136"/>
                <a:gd name="connsiteX0" fmla="*/ 1988457 w 1988457"/>
                <a:gd name="connsiteY0" fmla="*/ 0 h 1017393"/>
                <a:gd name="connsiteX1" fmla="*/ 1677306 w 1988457"/>
                <a:gd name="connsiteY1" fmla="*/ 2609 h 1017393"/>
                <a:gd name="connsiteX2" fmla="*/ 1392334 w 1988457"/>
                <a:gd name="connsiteY2" fmla="*/ 3562 h 1017393"/>
                <a:gd name="connsiteX3" fmla="*/ 969671 w 1988457"/>
                <a:gd name="connsiteY3" fmla="*/ 14077 h 1017393"/>
                <a:gd name="connsiteX4" fmla="*/ 731026 w 1988457"/>
                <a:gd name="connsiteY4" fmla="*/ 52812 h 1017393"/>
                <a:gd name="connsiteX5" fmla="*/ 557568 w 1988457"/>
                <a:gd name="connsiteY5" fmla="*/ 106974 h 1017393"/>
                <a:gd name="connsiteX6" fmla="*/ 433742 w 1988457"/>
                <a:gd name="connsiteY6" fmla="*/ 174905 h 1017393"/>
                <a:gd name="connsiteX7" fmla="*/ 334385 w 1988457"/>
                <a:gd name="connsiteY7" fmla="*/ 249615 h 1017393"/>
                <a:gd name="connsiteX8" fmla="*/ 259247 w 1988457"/>
                <a:gd name="connsiteY8" fmla="*/ 343767 h 1017393"/>
                <a:gd name="connsiteX9" fmla="*/ 189009 w 1988457"/>
                <a:gd name="connsiteY9" fmla="*/ 465846 h 1017393"/>
                <a:gd name="connsiteX10" fmla="*/ 121814 w 1988457"/>
                <a:gd name="connsiteY10" fmla="*/ 610733 h 1017393"/>
                <a:gd name="connsiteX11" fmla="*/ 70627 w 1988457"/>
                <a:gd name="connsiteY11" fmla="*/ 758578 h 1017393"/>
                <a:gd name="connsiteX12" fmla="*/ 0 w 1988457"/>
                <a:gd name="connsiteY12" fmla="*/ 1017393 h 1017393"/>
                <a:gd name="connsiteX0" fmla="*/ 1985282 w 1985282"/>
                <a:gd name="connsiteY0" fmla="*/ 2877 h 1014784"/>
                <a:gd name="connsiteX1" fmla="*/ 1677306 w 1985282"/>
                <a:gd name="connsiteY1" fmla="*/ 0 h 1014784"/>
                <a:gd name="connsiteX2" fmla="*/ 1392334 w 1985282"/>
                <a:gd name="connsiteY2" fmla="*/ 953 h 1014784"/>
                <a:gd name="connsiteX3" fmla="*/ 969671 w 1985282"/>
                <a:gd name="connsiteY3" fmla="*/ 11468 h 1014784"/>
                <a:gd name="connsiteX4" fmla="*/ 731026 w 1985282"/>
                <a:gd name="connsiteY4" fmla="*/ 50203 h 1014784"/>
                <a:gd name="connsiteX5" fmla="*/ 557568 w 1985282"/>
                <a:gd name="connsiteY5" fmla="*/ 104365 h 1014784"/>
                <a:gd name="connsiteX6" fmla="*/ 433742 w 1985282"/>
                <a:gd name="connsiteY6" fmla="*/ 172296 h 1014784"/>
                <a:gd name="connsiteX7" fmla="*/ 334385 w 1985282"/>
                <a:gd name="connsiteY7" fmla="*/ 247006 h 1014784"/>
                <a:gd name="connsiteX8" fmla="*/ 259247 w 1985282"/>
                <a:gd name="connsiteY8" fmla="*/ 341158 h 1014784"/>
                <a:gd name="connsiteX9" fmla="*/ 189009 w 1985282"/>
                <a:gd name="connsiteY9" fmla="*/ 463237 h 1014784"/>
                <a:gd name="connsiteX10" fmla="*/ 121814 w 1985282"/>
                <a:gd name="connsiteY10" fmla="*/ 608124 h 1014784"/>
                <a:gd name="connsiteX11" fmla="*/ 70627 w 1985282"/>
                <a:gd name="connsiteY11" fmla="*/ 755969 h 1014784"/>
                <a:gd name="connsiteX12" fmla="*/ 0 w 1985282"/>
                <a:gd name="connsiteY12"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33742 w 1677306"/>
                <a:gd name="connsiteY5" fmla="*/ 172296 h 1014784"/>
                <a:gd name="connsiteX6" fmla="*/ 334385 w 1677306"/>
                <a:gd name="connsiteY6" fmla="*/ 247006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33742 w 1677306"/>
                <a:gd name="connsiteY5" fmla="*/ 172296 h 1014784"/>
                <a:gd name="connsiteX6" fmla="*/ 354615 w 1677306"/>
                <a:gd name="connsiteY6" fmla="*/ 243511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41834 w 1677306"/>
                <a:gd name="connsiteY5" fmla="*/ 172296 h 1014784"/>
                <a:gd name="connsiteX6" fmla="*/ 354615 w 1677306"/>
                <a:gd name="connsiteY6" fmla="*/ 243511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41834 w 1677306"/>
                <a:gd name="connsiteY5" fmla="*/ 172296 h 1014784"/>
                <a:gd name="connsiteX6" fmla="*/ 354615 w 1677306"/>
                <a:gd name="connsiteY6" fmla="*/ 243511 h 1014784"/>
                <a:gd name="connsiteX7" fmla="*/ 259247 w 1677306"/>
                <a:gd name="connsiteY7" fmla="*/ 351644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7306" h="1014784">
                  <a:moveTo>
                    <a:pt x="1677306" y="0"/>
                  </a:moveTo>
                  <a:lnTo>
                    <a:pt x="1392334" y="953"/>
                  </a:lnTo>
                  <a:cubicBezTo>
                    <a:pt x="1297343" y="1271"/>
                    <a:pt x="1079889" y="3260"/>
                    <a:pt x="969671" y="11468"/>
                  </a:cubicBezTo>
                  <a:cubicBezTo>
                    <a:pt x="859453" y="19676"/>
                    <a:pt x="799710" y="34720"/>
                    <a:pt x="731026" y="50203"/>
                  </a:cubicBezTo>
                  <a:cubicBezTo>
                    <a:pt x="670172" y="62611"/>
                    <a:pt x="605767" y="84016"/>
                    <a:pt x="557568" y="104365"/>
                  </a:cubicBezTo>
                  <a:cubicBezTo>
                    <a:pt x="509369" y="124714"/>
                    <a:pt x="475659" y="149105"/>
                    <a:pt x="441834" y="172296"/>
                  </a:cubicBezTo>
                  <a:cubicBezTo>
                    <a:pt x="408009" y="195487"/>
                    <a:pt x="382110" y="214910"/>
                    <a:pt x="354615" y="243511"/>
                  </a:cubicBezTo>
                  <a:cubicBezTo>
                    <a:pt x="327120" y="272112"/>
                    <a:pt x="286848" y="315023"/>
                    <a:pt x="259247" y="351644"/>
                  </a:cubicBezTo>
                  <a:cubicBezTo>
                    <a:pt x="231646" y="388265"/>
                    <a:pt x="211914" y="420490"/>
                    <a:pt x="189009" y="463237"/>
                  </a:cubicBezTo>
                  <a:cubicBezTo>
                    <a:pt x="166104" y="505984"/>
                    <a:pt x="141544" y="559335"/>
                    <a:pt x="121814" y="608124"/>
                  </a:cubicBezTo>
                  <a:cubicBezTo>
                    <a:pt x="102084" y="656913"/>
                    <a:pt x="90929" y="688192"/>
                    <a:pt x="70627" y="755969"/>
                  </a:cubicBezTo>
                  <a:cubicBezTo>
                    <a:pt x="50325" y="823746"/>
                    <a:pt x="32279" y="904762"/>
                    <a:pt x="0" y="1014784"/>
                  </a:cubicBezTo>
                </a:path>
              </a:pathLst>
            </a:custGeom>
            <a:noFill/>
            <a:ln w="254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81">
              <a:extLst>
                <a:ext uri="{FF2B5EF4-FFF2-40B4-BE49-F238E27FC236}">
                  <a16:creationId xmlns:a16="http://schemas.microsoft.com/office/drawing/2014/main" id="{291DEFF7-22D1-8287-38F9-3944F8296160}"/>
                </a:ext>
              </a:extLst>
            </p:cNvPr>
            <p:cNvSpPr/>
            <p:nvPr/>
          </p:nvSpPr>
          <p:spPr>
            <a:xfrm flipV="1">
              <a:off x="8110508" y="2379172"/>
              <a:ext cx="1995758" cy="1143037"/>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70600 w 2070600"/>
                <a:gd name="connsiteY0" fmla="*/ 0 h 998418"/>
                <a:gd name="connsiteX1" fmla="*/ 1759449 w 2070600"/>
                <a:gd name="connsiteY1" fmla="*/ 15876 h 998418"/>
                <a:gd name="connsiteX2" fmla="*/ 1514975 w 2070600"/>
                <a:gd name="connsiteY2" fmla="*/ 38100 h 998418"/>
                <a:gd name="connsiteX3" fmla="*/ 1267324 w 2070600"/>
                <a:gd name="connsiteY3" fmla="*/ 69852 h 998418"/>
                <a:gd name="connsiteX4" fmla="*/ 1070475 w 2070600"/>
                <a:gd name="connsiteY4" fmla="*/ 107950 h 998418"/>
                <a:gd name="connsiteX5" fmla="*/ 886324 w 2070600"/>
                <a:gd name="connsiteY5" fmla="*/ 165100 h 998418"/>
                <a:gd name="connsiteX6" fmla="*/ 727575 w 2070600"/>
                <a:gd name="connsiteY6" fmla="*/ 238125 h 998418"/>
                <a:gd name="connsiteX7" fmla="*/ 562474 w 2070600"/>
                <a:gd name="connsiteY7" fmla="*/ 333375 h 998418"/>
                <a:gd name="connsiteX8" fmla="*/ 441824 w 2070600"/>
                <a:gd name="connsiteY8" fmla="*/ 428626 h 998418"/>
                <a:gd name="connsiteX9" fmla="*/ 324350 w 2070600"/>
                <a:gd name="connsiteY9" fmla="*/ 542925 h 998418"/>
                <a:gd name="connsiteX10" fmla="*/ 225924 w 2070600"/>
                <a:gd name="connsiteY10" fmla="*/ 663575 h 998418"/>
                <a:gd name="connsiteX11" fmla="*/ 149725 w 2070600"/>
                <a:gd name="connsiteY11" fmla="*/ 774700 h 998418"/>
                <a:gd name="connsiteX12" fmla="*/ 0 w 2070600"/>
                <a:gd name="connsiteY12" fmla="*/ 998418 h 998418"/>
                <a:gd name="connsiteX0" fmla="*/ 2070600 w 2070600"/>
                <a:gd name="connsiteY0" fmla="*/ 0 h 998418"/>
                <a:gd name="connsiteX1" fmla="*/ 1759449 w 2070600"/>
                <a:gd name="connsiteY1" fmla="*/ 15876 h 998418"/>
                <a:gd name="connsiteX2" fmla="*/ 1514975 w 2070600"/>
                <a:gd name="connsiteY2" fmla="*/ 38100 h 998418"/>
                <a:gd name="connsiteX3" fmla="*/ 1267324 w 2070600"/>
                <a:gd name="connsiteY3" fmla="*/ 69852 h 998418"/>
                <a:gd name="connsiteX4" fmla="*/ 1070475 w 2070600"/>
                <a:gd name="connsiteY4" fmla="*/ 107950 h 998418"/>
                <a:gd name="connsiteX5" fmla="*/ 886324 w 2070600"/>
                <a:gd name="connsiteY5" fmla="*/ 165100 h 998418"/>
                <a:gd name="connsiteX6" fmla="*/ 727575 w 2070600"/>
                <a:gd name="connsiteY6" fmla="*/ 238125 h 998418"/>
                <a:gd name="connsiteX7" fmla="*/ 562474 w 2070600"/>
                <a:gd name="connsiteY7" fmla="*/ 333375 h 998418"/>
                <a:gd name="connsiteX8" fmla="*/ 441824 w 2070600"/>
                <a:gd name="connsiteY8" fmla="*/ 428626 h 998418"/>
                <a:gd name="connsiteX9" fmla="*/ 324350 w 2070600"/>
                <a:gd name="connsiteY9" fmla="*/ 542925 h 998418"/>
                <a:gd name="connsiteX10" fmla="*/ 225924 w 2070600"/>
                <a:gd name="connsiteY10" fmla="*/ 663575 h 998418"/>
                <a:gd name="connsiteX11" fmla="*/ 149725 w 2070600"/>
                <a:gd name="connsiteY11" fmla="*/ 774700 h 998418"/>
                <a:gd name="connsiteX12" fmla="*/ 0 w 2070600"/>
                <a:gd name="connsiteY12" fmla="*/ 998418 h 998418"/>
                <a:gd name="connsiteX0" fmla="*/ 2054182 w 2054182"/>
                <a:gd name="connsiteY0" fmla="*/ 0 h 979218"/>
                <a:gd name="connsiteX1" fmla="*/ 1743031 w 2054182"/>
                <a:gd name="connsiteY1" fmla="*/ 15876 h 979218"/>
                <a:gd name="connsiteX2" fmla="*/ 1498557 w 2054182"/>
                <a:gd name="connsiteY2" fmla="*/ 38100 h 979218"/>
                <a:gd name="connsiteX3" fmla="*/ 1250906 w 2054182"/>
                <a:gd name="connsiteY3" fmla="*/ 69852 h 979218"/>
                <a:gd name="connsiteX4" fmla="*/ 1054057 w 2054182"/>
                <a:gd name="connsiteY4" fmla="*/ 107950 h 979218"/>
                <a:gd name="connsiteX5" fmla="*/ 869906 w 2054182"/>
                <a:gd name="connsiteY5" fmla="*/ 165100 h 979218"/>
                <a:gd name="connsiteX6" fmla="*/ 711157 w 2054182"/>
                <a:gd name="connsiteY6" fmla="*/ 238125 h 979218"/>
                <a:gd name="connsiteX7" fmla="*/ 546056 w 2054182"/>
                <a:gd name="connsiteY7" fmla="*/ 333375 h 979218"/>
                <a:gd name="connsiteX8" fmla="*/ 425406 w 2054182"/>
                <a:gd name="connsiteY8" fmla="*/ 428626 h 979218"/>
                <a:gd name="connsiteX9" fmla="*/ 307932 w 2054182"/>
                <a:gd name="connsiteY9" fmla="*/ 542925 h 979218"/>
                <a:gd name="connsiteX10" fmla="*/ 209506 w 2054182"/>
                <a:gd name="connsiteY10" fmla="*/ 663575 h 979218"/>
                <a:gd name="connsiteX11" fmla="*/ 133307 w 2054182"/>
                <a:gd name="connsiteY11" fmla="*/ 774700 h 979218"/>
                <a:gd name="connsiteX12" fmla="*/ 0 w 2054182"/>
                <a:gd name="connsiteY12" fmla="*/ 979218 h 979218"/>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63575 h 987446"/>
                <a:gd name="connsiteX11" fmla="*/ 143158 w 2064033"/>
                <a:gd name="connsiteY11" fmla="*/ 774700 h 987446"/>
                <a:gd name="connsiteX12" fmla="*/ 0 w 2064033"/>
                <a:gd name="connsiteY12" fmla="*/ 987446 h 987446"/>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63575 h 987446"/>
                <a:gd name="connsiteX11" fmla="*/ 103755 w 2064033"/>
                <a:gd name="connsiteY11" fmla="*/ 802912 h 987446"/>
                <a:gd name="connsiteX12" fmla="*/ 0 w 2064033"/>
                <a:gd name="connsiteY12" fmla="*/ 987446 h 987446"/>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54171 h 987446"/>
                <a:gd name="connsiteX11" fmla="*/ 103755 w 2064033"/>
                <a:gd name="connsiteY11" fmla="*/ 802912 h 987446"/>
                <a:gd name="connsiteX12" fmla="*/ 0 w 2064033"/>
                <a:gd name="connsiteY12" fmla="*/ 987446 h 98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64033" h="987446">
                  <a:moveTo>
                    <a:pt x="2064033" y="0"/>
                  </a:moveTo>
                  <a:cubicBezTo>
                    <a:pt x="2009529" y="2646"/>
                    <a:pt x="1860832" y="7409"/>
                    <a:pt x="1752882" y="15876"/>
                  </a:cubicBezTo>
                  <a:lnTo>
                    <a:pt x="1508408" y="38100"/>
                  </a:lnTo>
                  <a:cubicBezTo>
                    <a:pt x="1426387" y="46567"/>
                    <a:pt x="1319494" y="58740"/>
                    <a:pt x="1260757" y="69852"/>
                  </a:cubicBezTo>
                  <a:cubicBezTo>
                    <a:pt x="1202020" y="80964"/>
                    <a:pt x="1126879" y="89959"/>
                    <a:pt x="1063908" y="107950"/>
                  </a:cubicBezTo>
                  <a:cubicBezTo>
                    <a:pt x="974479" y="130704"/>
                    <a:pt x="937436" y="144463"/>
                    <a:pt x="879757" y="165100"/>
                  </a:cubicBezTo>
                  <a:cubicBezTo>
                    <a:pt x="822078" y="185737"/>
                    <a:pt x="774983" y="212196"/>
                    <a:pt x="721008" y="238125"/>
                  </a:cubicBezTo>
                  <a:cubicBezTo>
                    <a:pt x="667033" y="264054"/>
                    <a:pt x="604061" y="300037"/>
                    <a:pt x="555907" y="333375"/>
                  </a:cubicBezTo>
                  <a:cubicBezTo>
                    <a:pt x="507753" y="366713"/>
                    <a:pt x="474944" y="393701"/>
                    <a:pt x="435257" y="428626"/>
                  </a:cubicBezTo>
                  <a:cubicBezTo>
                    <a:pt x="395570" y="463551"/>
                    <a:pt x="353237" y="505354"/>
                    <a:pt x="317783" y="542925"/>
                  </a:cubicBezTo>
                  <a:cubicBezTo>
                    <a:pt x="282329" y="580496"/>
                    <a:pt x="247932" y="616071"/>
                    <a:pt x="219357" y="654171"/>
                  </a:cubicBezTo>
                  <a:cubicBezTo>
                    <a:pt x="190782" y="692271"/>
                    <a:pt x="140314" y="747366"/>
                    <a:pt x="103755" y="802912"/>
                  </a:cubicBezTo>
                  <a:cubicBezTo>
                    <a:pt x="67196" y="858458"/>
                    <a:pt x="48154" y="891138"/>
                    <a:pt x="0" y="987446"/>
                  </a:cubicBezTo>
                </a:path>
              </a:pathLst>
            </a:custGeom>
            <a:noFill/>
            <a:ln w="254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75">
              <a:extLst>
                <a:ext uri="{FF2B5EF4-FFF2-40B4-BE49-F238E27FC236}">
                  <a16:creationId xmlns:a16="http://schemas.microsoft.com/office/drawing/2014/main" id="{B2B29753-5166-43A8-4945-76E67C6385BE}"/>
                </a:ext>
              </a:extLst>
            </p:cNvPr>
            <p:cNvSpPr/>
            <p:nvPr/>
          </p:nvSpPr>
          <p:spPr>
            <a:xfrm flipH="1">
              <a:off x="8065359" y="1956116"/>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17" name="Freeform 76">
              <a:extLst>
                <a:ext uri="{FF2B5EF4-FFF2-40B4-BE49-F238E27FC236}">
                  <a16:creationId xmlns:a16="http://schemas.microsoft.com/office/drawing/2014/main" id="{73E9D1E9-9C5B-97FB-3340-DCD997FF709C}"/>
                </a:ext>
              </a:extLst>
            </p:cNvPr>
            <p:cNvSpPr/>
            <p:nvPr/>
          </p:nvSpPr>
          <p:spPr>
            <a:xfrm rot="5400000" flipH="1">
              <a:off x="9093355" y="2514546"/>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86C992E-CD7C-982E-CAE6-D2C541187AC1}"/>
                  </a:ext>
                </a:extLst>
              </p:cNvPr>
              <p:cNvSpPr txBox="1"/>
              <p:nvPr/>
            </p:nvSpPr>
            <p:spPr>
              <a:xfrm>
                <a:off x="648896" y="476302"/>
                <a:ext cx="3782509" cy="12125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accent2">
                              <a:lumMod val="75000"/>
                            </a:schemeClr>
                          </a:solidFill>
                          <a:latin typeface="Cambria Math" panose="02040503050406030204" pitchFamily="18" charset="0"/>
                        </a:rPr>
                        <m:t>𝐻</m:t>
                      </m:r>
                      <m:r>
                        <a:rPr lang="en-US" sz="3600" b="0" i="1" smtClean="0">
                          <a:solidFill>
                            <a:schemeClr val="accent2">
                              <a:lumMod val="75000"/>
                            </a:schemeClr>
                          </a:solidFill>
                          <a:latin typeface="Cambria Math" panose="02040503050406030204" pitchFamily="18" charset="0"/>
                        </a:rPr>
                        <m:t>(</m:t>
                      </m:r>
                      <m:r>
                        <a:rPr lang="en-US" sz="3600" b="0" i="1" smtClean="0">
                          <a:solidFill>
                            <a:schemeClr val="accent2">
                              <a:lumMod val="75000"/>
                            </a:schemeClr>
                          </a:solidFill>
                          <a:latin typeface="Cambria Math" panose="02040503050406030204" pitchFamily="18" charset="0"/>
                        </a:rPr>
                        <m:t>𝑡</m:t>
                      </m:r>
                      <m:r>
                        <a:rPr lang="en-US" sz="3600" b="0" i="1" smtClean="0">
                          <a:solidFill>
                            <a:schemeClr val="accent2">
                              <a:lumMod val="75000"/>
                            </a:schemeClr>
                          </a:solidFill>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f>
                        <m:fPr>
                          <m:ctrlPr>
                            <a:rPr lang="en-US" sz="3600" i="1" dirty="0">
                              <a:latin typeface="Cambria Math" panose="02040503050406030204" pitchFamily="18" charset="0"/>
                            </a:rPr>
                          </m:ctrlPr>
                        </m:fPr>
                        <m:num>
                          <m:sSubSup>
                            <m:sSubSupPr>
                              <m:ctrlPr>
                                <a:rPr lang="en-US" sz="3600" i="1" dirty="0">
                                  <a:latin typeface="Cambria Math" panose="02040503050406030204" pitchFamily="18" charset="0"/>
                                </a:rPr>
                              </m:ctrlPr>
                            </m:sSubSupPr>
                            <m:e>
                              <m:r>
                                <a:rPr lang="en-US" sz="3600" i="1" dirty="0">
                                  <a:latin typeface="Cambria Math" panose="02040503050406030204" pitchFamily="18" charset="0"/>
                                </a:rPr>
                                <m:t>𝑝</m:t>
                              </m:r>
                            </m:e>
                            <m:sub>
                              <m:r>
                                <a:rPr lang="en-US" sz="3600" i="1" dirty="0">
                                  <a:latin typeface="Cambria Math" panose="02040503050406030204" pitchFamily="18" charset="0"/>
                                </a:rPr>
                                <m:t>0</m:t>
                              </m:r>
                            </m:sub>
                            <m:sup>
                              <m:r>
                                <a:rPr lang="en-US" sz="3600" i="1" dirty="0">
                                  <a:latin typeface="Cambria Math" panose="02040503050406030204" pitchFamily="18" charset="0"/>
                                </a:rPr>
                                <m:t>2</m:t>
                              </m:r>
                            </m:sup>
                          </m:sSubSup>
                        </m:num>
                        <m:den>
                          <m:r>
                            <a:rPr lang="en-US" sz="3600" i="1" dirty="0">
                              <a:latin typeface="Cambria Math" panose="02040503050406030204" pitchFamily="18" charset="0"/>
                            </a:rPr>
                            <m:t>𝑚</m:t>
                          </m:r>
                        </m:den>
                      </m:f>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m:t>
                          </m:r>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18" name="TextBox 17">
                <a:extLst>
                  <a:ext uri="{FF2B5EF4-FFF2-40B4-BE49-F238E27FC236}">
                    <a16:creationId xmlns:a16="http://schemas.microsoft.com/office/drawing/2014/main" id="{686C992E-CD7C-982E-CAE6-D2C541187AC1}"/>
                  </a:ext>
                </a:extLst>
              </p:cNvPr>
              <p:cNvSpPr txBox="1">
                <a:spLocks noRot="1" noChangeAspect="1" noMove="1" noResize="1" noEditPoints="1" noAdjustHandles="1" noChangeArrowheads="1" noChangeShapeType="1" noTextEdit="1"/>
              </p:cNvSpPr>
              <p:nvPr/>
            </p:nvSpPr>
            <p:spPr>
              <a:xfrm>
                <a:off x="648896" y="476302"/>
                <a:ext cx="3782509" cy="1212576"/>
              </a:xfrm>
              <a:prstGeom prst="rect">
                <a:avLst/>
              </a:prstGeom>
              <a:blipFill>
                <a:blip r:embed="rId11"/>
                <a:stretch>
                  <a:fillRect/>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762A8234-639A-B9C8-DAA2-742C329C6C5E}"/>
              </a:ext>
            </a:extLst>
          </p:cNvPr>
          <p:cNvGrpSpPr/>
          <p:nvPr/>
        </p:nvGrpSpPr>
        <p:grpSpPr>
          <a:xfrm>
            <a:off x="5674861" y="3630514"/>
            <a:ext cx="2461183" cy="2124726"/>
            <a:chOff x="4434681" y="1643880"/>
            <a:chExt cx="2461183" cy="2124726"/>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9E7226B-A922-A6D3-937B-A3EAE51DEA67}"/>
                    </a:ext>
                  </a:extLst>
                </p:cNvPr>
                <p:cNvSpPr txBox="1"/>
                <p:nvPr/>
              </p:nvSpPr>
              <p:spPr>
                <a:xfrm>
                  <a:off x="6646865" y="339927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41" name="TextBox 40">
                  <a:extLst>
                    <a:ext uri="{FF2B5EF4-FFF2-40B4-BE49-F238E27FC236}">
                      <a16:creationId xmlns:a16="http://schemas.microsoft.com/office/drawing/2014/main" id="{B5D304DE-C0CE-5162-ED93-D575D91D1966}"/>
                    </a:ext>
                  </a:extLst>
                </p:cNvPr>
                <p:cNvSpPr txBox="1">
                  <a:spLocks noRot="1" noChangeAspect="1" noMove="1" noResize="1" noEditPoints="1" noAdjustHandles="1" noChangeArrowheads="1" noChangeShapeType="1" noTextEdit="1"/>
                </p:cNvSpPr>
                <p:nvPr/>
              </p:nvSpPr>
              <p:spPr>
                <a:xfrm>
                  <a:off x="6646865" y="3399274"/>
                  <a:ext cx="184731" cy="369332"/>
                </a:xfrm>
                <a:prstGeom prst="rect">
                  <a:avLst/>
                </a:prstGeom>
                <a:blipFill>
                  <a:blip r:embed="rId13"/>
                  <a:stretch>
                    <a:fillRect r="-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8F09F28-CF79-33A6-2319-98658ECF7A50}"/>
                    </a:ext>
                  </a:extLst>
                </p:cNvPr>
                <p:cNvSpPr txBox="1"/>
                <p:nvPr/>
              </p:nvSpPr>
              <p:spPr>
                <a:xfrm>
                  <a:off x="4434681" y="2103412"/>
                  <a:ext cx="2967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m:oMathPara>
                  </a14:m>
                  <a:endParaRPr lang="en-US" dirty="0"/>
                </a:p>
              </p:txBody>
            </p:sp>
          </mc:Choice>
          <mc:Fallback xmlns="">
            <p:sp>
              <p:nvSpPr>
                <p:cNvPr id="64" name="TextBox 63">
                  <a:extLst>
                    <a:ext uri="{FF2B5EF4-FFF2-40B4-BE49-F238E27FC236}">
                      <a16:creationId xmlns:a16="http://schemas.microsoft.com/office/drawing/2014/main" id="{792BB867-61C5-2F61-4692-8D70166A7D8A}"/>
                    </a:ext>
                  </a:extLst>
                </p:cNvPr>
                <p:cNvSpPr txBox="1">
                  <a:spLocks noRot="1" noChangeAspect="1" noMove="1" noResize="1" noEditPoints="1" noAdjustHandles="1" noChangeArrowheads="1" noChangeShapeType="1" noTextEdit="1"/>
                </p:cNvSpPr>
                <p:nvPr/>
              </p:nvSpPr>
              <p:spPr>
                <a:xfrm>
                  <a:off x="4434681" y="2103412"/>
                  <a:ext cx="296732" cy="369332"/>
                </a:xfrm>
                <a:prstGeom prst="rect">
                  <a:avLst/>
                </a:prstGeom>
                <a:blipFill>
                  <a:blip r:embed="rId14"/>
                  <a:stretch>
                    <a:fillRect r="-208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07F6C4-BEFF-F3A2-0580-B3FB24CEC130}"/>
                    </a:ext>
                  </a:extLst>
                </p:cNvPr>
                <p:cNvSpPr txBox="1"/>
                <p:nvPr/>
              </p:nvSpPr>
              <p:spPr>
                <a:xfrm>
                  <a:off x="4545058" y="1643880"/>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65" name="TextBox 64">
                  <a:extLst>
                    <a:ext uri="{FF2B5EF4-FFF2-40B4-BE49-F238E27FC236}">
                      <a16:creationId xmlns:a16="http://schemas.microsoft.com/office/drawing/2014/main" id="{9EFA59EB-8AC0-2425-1EFC-E316C25FD86F}"/>
                    </a:ext>
                  </a:extLst>
                </p:cNvPr>
                <p:cNvSpPr txBox="1">
                  <a:spLocks noRot="1" noChangeAspect="1" noMove="1" noResize="1" noEditPoints="1" noAdjustHandles="1" noChangeArrowheads="1" noChangeShapeType="1" noTextEdit="1"/>
                </p:cNvSpPr>
                <p:nvPr/>
              </p:nvSpPr>
              <p:spPr>
                <a:xfrm>
                  <a:off x="4545058" y="1643880"/>
                  <a:ext cx="184731" cy="369332"/>
                </a:xfrm>
                <a:prstGeom prst="rect">
                  <a:avLst/>
                </a:prstGeom>
                <a:blipFill>
                  <a:blip r:embed="rId15"/>
                  <a:stretch>
                    <a:fillRect r="-66667" b="-6667"/>
                  </a:stretch>
                </a:blipFill>
              </p:spPr>
              <p:txBody>
                <a:bodyPr/>
                <a:lstStyle/>
                <a:p>
                  <a:r>
                    <a:rPr lang="en-US">
                      <a:noFill/>
                    </a:rPr>
                    <a:t> </a:t>
                  </a:r>
                </a:p>
              </p:txBody>
            </p:sp>
          </mc:Fallback>
        </mc:AlternateContent>
        <p:sp>
          <p:nvSpPr>
            <p:cNvPr id="39" name="Freeform 67">
              <a:extLst>
                <a:ext uri="{FF2B5EF4-FFF2-40B4-BE49-F238E27FC236}">
                  <a16:creationId xmlns:a16="http://schemas.microsoft.com/office/drawing/2014/main" id="{B44235F2-CE54-AE66-F18C-CE4CE16BAA38}"/>
                </a:ext>
              </a:extLst>
            </p:cNvPr>
            <p:cNvSpPr/>
            <p:nvPr/>
          </p:nvSpPr>
          <p:spPr>
            <a:xfrm rot="5400000" flipH="1">
              <a:off x="5844004" y="1275991"/>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25400">
              <a:solidFill>
                <a:srgbClr val="C00000"/>
              </a:solidFill>
              <a:prstDash val="soli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40" name="Freeform 70">
              <a:extLst>
                <a:ext uri="{FF2B5EF4-FFF2-40B4-BE49-F238E27FC236}">
                  <a16:creationId xmlns:a16="http://schemas.microsoft.com/office/drawing/2014/main" id="{2D47466D-6284-5C1C-27A0-F186E92FDC89}"/>
                </a:ext>
              </a:extLst>
            </p:cNvPr>
            <p:cNvSpPr/>
            <p:nvPr/>
          </p:nvSpPr>
          <p:spPr>
            <a:xfrm flipV="1">
              <a:off x="4872064" y="2323661"/>
              <a:ext cx="2023800" cy="114513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02925 w 2023800"/>
                <a:gd name="connsiteY11" fmla="*/ 774700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9419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89261"/>
                <a:gd name="connsiteX1" fmla="*/ 1712649 w 2023800"/>
                <a:gd name="connsiteY1" fmla="*/ 12334 h 989261"/>
                <a:gd name="connsiteX2" fmla="*/ 1468175 w 2023800"/>
                <a:gd name="connsiteY2" fmla="*/ 31015 h 989261"/>
                <a:gd name="connsiteX3" fmla="*/ 1232825 w 2023800"/>
                <a:gd name="connsiteY3" fmla="*/ 66309 h 989261"/>
                <a:gd name="connsiteX4" fmla="*/ 1035976 w 2023800"/>
                <a:gd name="connsiteY4" fmla="*/ 115035 h 989261"/>
                <a:gd name="connsiteX5" fmla="*/ 864127 w 2023800"/>
                <a:gd name="connsiteY5" fmla="*/ 165101 h 989261"/>
                <a:gd name="connsiteX6" fmla="*/ 697177 w 2023800"/>
                <a:gd name="connsiteY6" fmla="*/ 238125 h 989261"/>
                <a:gd name="connsiteX7" fmla="*/ 536176 w 2023800"/>
                <a:gd name="connsiteY7" fmla="*/ 329831 h 989261"/>
                <a:gd name="connsiteX8" fmla="*/ 415526 w 2023800"/>
                <a:gd name="connsiteY8" fmla="*/ 428626 h 989261"/>
                <a:gd name="connsiteX9" fmla="*/ 298052 w 2023800"/>
                <a:gd name="connsiteY9" fmla="*/ 550009 h 989261"/>
                <a:gd name="connsiteX10" fmla="*/ 199626 w 2023800"/>
                <a:gd name="connsiteY10" fmla="*/ 660033 h 989261"/>
                <a:gd name="connsiteX11" fmla="*/ 123428 w 2023800"/>
                <a:gd name="connsiteY11" fmla="*/ 778242 h 989261"/>
                <a:gd name="connsiteX12" fmla="*/ 0 w 2023800"/>
                <a:gd name="connsiteY12" fmla="*/ 989261 h 98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3800" h="989261">
                  <a:moveTo>
                    <a:pt x="2023800" y="0"/>
                  </a:moveTo>
                  <a:cubicBezTo>
                    <a:pt x="1969296" y="2646"/>
                    <a:pt x="1820599" y="3867"/>
                    <a:pt x="1712649" y="12334"/>
                  </a:cubicBezTo>
                  <a:lnTo>
                    <a:pt x="1468175" y="31015"/>
                  </a:lnTo>
                  <a:cubicBezTo>
                    <a:pt x="1386154" y="39482"/>
                    <a:pt x="1291562" y="55197"/>
                    <a:pt x="1232825" y="66309"/>
                  </a:cubicBezTo>
                  <a:cubicBezTo>
                    <a:pt x="1174088" y="77421"/>
                    <a:pt x="1098947" y="97044"/>
                    <a:pt x="1035976" y="115035"/>
                  </a:cubicBezTo>
                  <a:cubicBezTo>
                    <a:pt x="946547" y="137789"/>
                    <a:pt x="921806" y="144464"/>
                    <a:pt x="864127" y="165101"/>
                  </a:cubicBezTo>
                  <a:cubicBezTo>
                    <a:pt x="806448" y="185738"/>
                    <a:pt x="751152" y="212196"/>
                    <a:pt x="697177" y="238125"/>
                  </a:cubicBezTo>
                  <a:cubicBezTo>
                    <a:pt x="643202" y="264054"/>
                    <a:pt x="584330" y="296493"/>
                    <a:pt x="536176" y="329831"/>
                  </a:cubicBezTo>
                  <a:cubicBezTo>
                    <a:pt x="488022" y="363169"/>
                    <a:pt x="455213" y="393701"/>
                    <a:pt x="415526" y="428626"/>
                  </a:cubicBezTo>
                  <a:cubicBezTo>
                    <a:pt x="375839" y="463551"/>
                    <a:pt x="333506" y="512438"/>
                    <a:pt x="298052" y="550009"/>
                  </a:cubicBezTo>
                  <a:cubicBezTo>
                    <a:pt x="262598" y="587580"/>
                    <a:pt x="228201" y="621933"/>
                    <a:pt x="199626" y="660033"/>
                  </a:cubicBezTo>
                  <a:cubicBezTo>
                    <a:pt x="171051" y="698133"/>
                    <a:pt x="158353" y="723209"/>
                    <a:pt x="123428" y="778242"/>
                  </a:cubicBezTo>
                  <a:cubicBezTo>
                    <a:pt x="73157" y="848092"/>
                    <a:pt x="48154" y="892953"/>
                    <a:pt x="0" y="989261"/>
                  </a:cubicBezTo>
                </a:path>
              </a:pathLst>
            </a:custGeom>
            <a:noFill/>
            <a:ln w="25400">
              <a:solidFill>
                <a:srgbClr val="FF797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65">
              <a:extLst>
                <a:ext uri="{FF2B5EF4-FFF2-40B4-BE49-F238E27FC236}">
                  <a16:creationId xmlns:a16="http://schemas.microsoft.com/office/drawing/2014/main" id="{9D5F93D4-29DA-B36C-0278-8068BADDDC12}"/>
                </a:ext>
              </a:extLst>
            </p:cNvPr>
            <p:cNvSpPr/>
            <p:nvPr/>
          </p:nvSpPr>
          <p:spPr>
            <a:xfrm flipH="1">
              <a:off x="4809444" y="1893354"/>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43" name="Freeform 66">
              <a:extLst>
                <a:ext uri="{FF2B5EF4-FFF2-40B4-BE49-F238E27FC236}">
                  <a16:creationId xmlns:a16="http://schemas.microsoft.com/office/drawing/2014/main" id="{33905F5B-92AE-9792-17A3-9873C2B76559}"/>
                </a:ext>
              </a:extLst>
            </p:cNvPr>
            <p:cNvSpPr/>
            <p:nvPr/>
          </p:nvSpPr>
          <p:spPr>
            <a:xfrm rot="5400000" flipH="1">
              <a:off x="5837440" y="2451784"/>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F4A86C2-5BAC-7B55-ACDB-2488C3832313}"/>
                  </a:ext>
                </a:extLst>
              </p:cNvPr>
              <p:cNvSpPr txBox="1"/>
              <p:nvPr/>
            </p:nvSpPr>
            <p:spPr>
              <a:xfrm>
                <a:off x="648896" y="4864904"/>
                <a:ext cx="4046749" cy="910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7979"/>
                          </a:solidFill>
                          <a:latin typeface="Cambria Math" panose="02040503050406030204" pitchFamily="18" charset="0"/>
                        </a:rPr>
                        <m:t>𝑚𝑣</m:t>
                      </m:r>
                      <m:d>
                        <m:dPr>
                          <m:ctrlPr>
                            <a:rPr lang="en-US" sz="3600" b="0" i="1" smtClean="0">
                              <a:solidFill>
                                <a:srgbClr val="FF7979"/>
                              </a:solidFill>
                              <a:latin typeface="Cambria Math" panose="02040503050406030204" pitchFamily="18" charset="0"/>
                            </a:rPr>
                          </m:ctrlPr>
                        </m:dPr>
                        <m:e>
                          <m:r>
                            <a:rPr lang="en-US" sz="3600" b="0" i="1" smtClean="0">
                              <a:solidFill>
                                <a:srgbClr val="FF7979"/>
                              </a:solidFill>
                              <a:latin typeface="Cambria Math" panose="02040503050406030204" pitchFamily="18" charset="0"/>
                            </a:rPr>
                            <m:t>𝑡</m:t>
                          </m:r>
                        </m:e>
                      </m:d>
                      <m:r>
                        <a:rPr lang="en-US" sz="3600" i="1">
                          <a:latin typeface="Cambria Math" panose="02040503050406030204" pitchFamily="18" charset="0"/>
                        </a:rPr>
                        <m:t>=</m:t>
                      </m:r>
                      <m:r>
                        <a:rPr lang="en-US" sz="3600" i="1">
                          <a:latin typeface="Cambria Math" panose="02040503050406030204" pitchFamily="18" charset="0"/>
                        </a:rPr>
                        <m:t>𝑚</m:t>
                      </m:r>
                      <m:sSub>
                        <m:sSubPr>
                          <m:ctrlPr>
                            <a:rPr lang="en-US" sz="3600" i="1">
                              <a:latin typeface="Cambria Math" panose="02040503050406030204" pitchFamily="18" charset="0"/>
                            </a:rPr>
                          </m:ctrlPr>
                        </m:sSubPr>
                        <m:e>
                          <m:r>
                            <a:rPr lang="en-US" sz="3600" i="1">
                              <a:latin typeface="Cambria Math" panose="02040503050406030204" pitchFamily="18" charset="0"/>
                            </a:rPr>
                            <m:t>𝑣</m:t>
                          </m:r>
                        </m:e>
                        <m:sub>
                          <m:r>
                            <a:rPr lang="en-US" sz="3600" i="1">
                              <a:latin typeface="Cambria Math" panose="02040503050406030204" pitchFamily="18" charset="0"/>
                            </a:rPr>
                            <m:t>0</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45" name="TextBox 44">
                <a:extLst>
                  <a:ext uri="{FF2B5EF4-FFF2-40B4-BE49-F238E27FC236}">
                    <a16:creationId xmlns:a16="http://schemas.microsoft.com/office/drawing/2014/main" id="{FF4A86C2-5BAC-7B55-ACDB-2488C3832313}"/>
                  </a:ext>
                </a:extLst>
              </p:cNvPr>
              <p:cNvSpPr txBox="1">
                <a:spLocks noRot="1" noChangeAspect="1" noMove="1" noResize="1" noEditPoints="1" noAdjustHandles="1" noChangeArrowheads="1" noChangeShapeType="1" noTextEdit="1"/>
              </p:cNvSpPr>
              <p:nvPr/>
            </p:nvSpPr>
            <p:spPr>
              <a:xfrm>
                <a:off x="648896" y="4864904"/>
                <a:ext cx="4046749" cy="910506"/>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90527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D8F472-DBA7-D2AD-2F53-507C15025C8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3276E786-DC41-5BFF-1E75-94C6AE5CCC6F}"/>
              </a:ext>
            </a:extLst>
          </p:cNvPr>
          <p:cNvSpPr>
            <a:spLocks noGrp="1"/>
          </p:cNvSpPr>
          <p:nvPr>
            <p:ph type="sldNum" sz="quarter" idx="12"/>
          </p:nvPr>
        </p:nvSpPr>
        <p:spPr/>
        <p:txBody>
          <a:bodyPr/>
          <a:lstStyle/>
          <a:p>
            <a:fld id="{F47845EA-7733-40EE-B074-20032348B727}" type="slidenum">
              <a:rPr lang="en-US" smtClean="0"/>
              <a:t>12</a:t>
            </a:fld>
            <a:endParaRPr lang="en-US"/>
          </a:p>
        </p:txBody>
      </p:sp>
      <p:sp>
        <p:nvSpPr>
          <p:cNvPr id="4" name="TextBox 3">
            <a:extLst>
              <a:ext uri="{FF2B5EF4-FFF2-40B4-BE49-F238E27FC236}">
                <a16:creationId xmlns:a16="http://schemas.microsoft.com/office/drawing/2014/main" id="{562AAE97-C342-FF08-09AA-98E0C7DA2202}"/>
              </a:ext>
            </a:extLst>
          </p:cNvPr>
          <p:cNvSpPr txBox="1"/>
          <p:nvPr/>
        </p:nvSpPr>
        <p:spPr>
          <a:xfrm>
            <a:off x="785309" y="637091"/>
            <a:ext cx="6175024" cy="523220"/>
          </a:xfrm>
          <a:prstGeom prst="rect">
            <a:avLst/>
          </a:prstGeom>
          <a:noFill/>
        </p:spPr>
        <p:txBody>
          <a:bodyPr wrap="none" rtlCol="0">
            <a:spAutoFit/>
          </a:bodyPr>
          <a:lstStyle/>
          <a:p>
            <a:r>
              <a:rPr lang="en-US" sz="2800" dirty="0"/>
              <a:t>The Hamiltonian is not always the energy</a:t>
            </a:r>
          </a:p>
        </p:txBody>
      </p:sp>
      <p:sp>
        <p:nvSpPr>
          <p:cNvPr id="5" name="TextBox 4">
            <a:extLst>
              <a:ext uri="{FF2B5EF4-FFF2-40B4-BE49-F238E27FC236}">
                <a16:creationId xmlns:a16="http://schemas.microsoft.com/office/drawing/2014/main" id="{29C51DAD-A632-8373-B2FD-A6976FE93771}"/>
              </a:ext>
            </a:extLst>
          </p:cNvPr>
          <p:cNvSpPr txBox="1"/>
          <p:nvPr/>
        </p:nvSpPr>
        <p:spPr>
          <a:xfrm>
            <a:off x="3277570" y="1559858"/>
            <a:ext cx="8246553" cy="523220"/>
          </a:xfrm>
          <a:prstGeom prst="rect">
            <a:avLst/>
          </a:prstGeom>
          <a:noFill/>
        </p:spPr>
        <p:txBody>
          <a:bodyPr wrap="none" rtlCol="0">
            <a:spAutoFit/>
          </a:bodyPr>
          <a:lstStyle/>
          <a:p>
            <a:r>
              <a:rPr lang="en-US" sz="2800" dirty="0"/>
              <a:t>Conjugate momentum is not always kinetic momentum</a:t>
            </a:r>
          </a:p>
        </p:txBody>
      </p:sp>
      <p:sp>
        <p:nvSpPr>
          <p:cNvPr id="6" name="TextBox 5">
            <a:extLst>
              <a:ext uri="{FF2B5EF4-FFF2-40B4-BE49-F238E27FC236}">
                <a16:creationId xmlns:a16="http://schemas.microsoft.com/office/drawing/2014/main" id="{4AB4705B-56D0-2B50-5D89-E0857A6C064B}"/>
              </a:ext>
            </a:extLst>
          </p:cNvPr>
          <p:cNvSpPr txBox="1"/>
          <p:nvPr/>
        </p:nvSpPr>
        <p:spPr>
          <a:xfrm>
            <a:off x="1441525" y="2495937"/>
            <a:ext cx="5429884" cy="646331"/>
          </a:xfrm>
          <a:prstGeom prst="rect">
            <a:avLst/>
          </a:prstGeom>
          <a:noFill/>
        </p:spPr>
        <p:txBody>
          <a:bodyPr wrap="none" rtlCol="0">
            <a:spAutoFit/>
          </a:bodyPr>
          <a:lstStyle/>
          <a:p>
            <a:r>
              <a:rPr lang="en-US" sz="3600" dirty="0">
                <a:solidFill>
                  <a:srgbClr val="C00000"/>
                </a:solidFill>
              </a:rPr>
              <a:t>Then what exactly are they?</a:t>
            </a:r>
          </a:p>
        </p:txBody>
      </p:sp>
      <p:cxnSp>
        <p:nvCxnSpPr>
          <p:cNvPr id="10" name="Straight Connector 9">
            <a:extLst>
              <a:ext uri="{FF2B5EF4-FFF2-40B4-BE49-F238E27FC236}">
                <a16:creationId xmlns:a16="http://schemas.microsoft.com/office/drawing/2014/main" id="{92453F61-051E-0FF0-A7B0-4B11660AC0A6}"/>
              </a:ext>
            </a:extLst>
          </p:cNvPr>
          <p:cNvCxnSpPr/>
          <p:nvPr/>
        </p:nvCxnSpPr>
        <p:spPr>
          <a:xfrm>
            <a:off x="4270786" y="4201459"/>
            <a:ext cx="0" cy="1742739"/>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D8C5781-2B2D-1023-1B32-8FC12B53019E}"/>
              </a:ext>
            </a:extLst>
          </p:cNvPr>
          <p:cNvSpPr/>
          <p:nvPr/>
        </p:nvSpPr>
        <p:spPr>
          <a:xfrm>
            <a:off x="1441525" y="5029798"/>
            <a:ext cx="150607" cy="1506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022AE774-5579-7902-FF57-0CEAB6479483}"/>
              </a:ext>
            </a:extLst>
          </p:cNvPr>
          <p:cNvCxnSpPr>
            <a:stCxn id="11" idx="6"/>
          </p:cNvCxnSpPr>
          <p:nvPr/>
        </p:nvCxnSpPr>
        <p:spPr>
          <a:xfrm>
            <a:off x="1592132" y="5105102"/>
            <a:ext cx="3351724" cy="29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F77E963-858E-33FB-49DD-DDCBD85DF1A5}"/>
              </a:ext>
            </a:extLst>
          </p:cNvPr>
          <p:cNvCxnSpPr/>
          <p:nvPr/>
        </p:nvCxnSpPr>
        <p:spPr>
          <a:xfrm>
            <a:off x="2411506" y="4201459"/>
            <a:ext cx="0" cy="1742739"/>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F02CA5B-6A33-4B8A-18EC-BA048528AED5}"/>
              </a:ext>
            </a:extLst>
          </p:cNvPr>
          <p:cNvSpPr txBox="1"/>
          <p:nvPr/>
        </p:nvSpPr>
        <p:spPr>
          <a:xfrm>
            <a:off x="1016000" y="3952240"/>
            <a:ext cx="925318" cy="369332"/>
          </a:xfrm>
          <a:prstGeom prst="rect">
            <a:avLst/>
          </a:prstGeom>
          <a:noFill/>
        </p:spPr>
        <p:txBody>
          <a:bodyPr wrap="none" rtlCol="0">
            <a:spAutoFit/>
          </a:bodyPr>
          <a:lstStyle/>
          <a:p>
            <a:r>
              <a:rPr lang="en-US" dirty="0"/>
              <a:t>No drag</a:t>
            </a:r>
          </a:p>
        </p:txBody>
      </p:sp>
      <p:sp>
        <p:nvSpPr>
          <p:cNvPr id="16" name="TextBox 15">
            <a:extLst>
              <a:ext uri="{FF2B5EF4-FFF2-40B4-BE49-F238E27FC236}">
                <a16:creationId xmlns:a16="http://schemas.microsoft.com/office/drawing/2014/main" id="{F568F8DF-1BBA-418F-27F5-06962118626F}"/>
              </a:ext>
            </a:extLst>
          </p:cNvPr>
          <p:cNvSpPr txBox="1"/>
          <p:nvPr/>
        </p:nvSpPr>
        <p:spPr>
          <a:xfrm>
            <a:off x="3029971" y="3947543"/>
            <a:ext cx="622350" cy="369332"/>
          </a:xfrm>
          <a:prstGeom prst="rect">
            <a:avLst/>
          </a:prstGeom>
          <a:noFill/>
        </p:spPr>
        <p:txBody>
          <a:bodyPr wrap="none" rtlCol="0">
            <a:spAutoFit/>
          </a:bodyPr>
          <a:lstStyle/>
          <a:p>
            <a:r>
              <a:rPr lang="en-US" dirty="0"/>
              <a:t>Drag</a:t>
            </a:r>
          </a:p>
        </p:txBody>
      </p:sp>
      <p:sp>
        <p:nvSpPr>
          <p:cNvPr id="17" name="TextBox 16">
            <a:extLst>
              <a:ext uri="{FF2B5EF4-FFF2-40B4-BE49-F238E27FC236}">
                <a16:creationId xmlns:a16="http://schemas.microsoft.com/office/drawing/2014/main" id="{D4273C14-2C3F-C3D7-2645-929763A3E782}"/>
              </a:ext>
            </a:extLst>
          </p:cNvPr>
          <p:cNvSpPr txBox="1"/>
          <p:nvPr/>
        </p:nvSpPr>
        <p:spPr>
          <a:xfrm>
            <a:off x="4754880" y="3958510"/>
            <a:ext cx="925318" cy="369332"/>
          </a:xfrm>
          <a:prstGeom prst="rect">
            <a:avLst/>
          </a:prstGeom>
          <a:noFill/>
        </p:spPr>
        <p:txBody>
          <a:bodyPr wrap="none" rtlCol="0">
            <a:spAutoFit/>
          </a:bodyPr>
          <a:lstStyle/>
          <a:p>
            <a:r>
              <a:rPr lang="en-US" dirty="0"/>
              <a:t>No drag</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8100DC-8FE4-6423-9A8E-623D7C547170}"/>
                  </a:ext>
                </a:extLst>
              </p:cNvPr>
              <p:cNvSpPr txBox="1"/>
              <p:nvPr/>
            </p:nvSpPr>
            <p:spPr>
              <a:xfrm>
                <a:off x="984006" y="5620007"/>
                <a:ext cx="9957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𝑚𝑣</m:t>
                      </m:r>
                    </m:oMath>
                  </m:oMathPara>
                </a14:m>
                <a:endParaRPr lang="en-US" dirty="0"/>
              </a:p>
            </p:txBody>
          </p:sp>
        </mc:Choice>
        <mc:Fallback xmlns="">
          <p:sp>
            <p:nvSpPr>
              <p:cNvPr id="18" name="TextBox 17">
                <a:extLst>
                  <a:ext uri="{FF2B5EF4-FFF2-40B4-BE49-F238E27FC236}">
                    <a16:creationId xmlns:a16="http://schemas.microsoft.com/office/drawing/2014/main" id="{B18100DC-8FE4-6423-9A8E-623D7C547170}"/>
                  </a:ext>
                </a:extLst>
              </p:cNvPr>
              <p:cNvSpPr txBox="1">
                <a:spLocks noRot="1" noChangeAspect="1" noMove="1" noResize="1" noEditPoints="1" noAdjustHandles="1" noChangeArrowheads="1" noChangeShapeType="1" noTextEdit="1"/>
              </p:cNvSpPr>
              <p:nvPr/>
            </p:nvSpPr>
            <p:spPr>
              <a:xfrm>
                <a:off x="984006" y="5620007"/>
                <a:ext cx="995722" cy="369332"/>
              </a:xfrm>
              <a:prstGeom prst="rect">
                <a:avLst/>
              </a:prstGeom>
              <a:blipFill>
                <a:blip r:embed="rId2"/>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2916C62-15EA-9CE6-8A6A-8277C6348B0C}"/>
                  </a:ext>
                </a:extLst>
              </p:cNvPr>
              <p:cNvSpPr txBox="1"/>
              <p:nvPr/>
            </p:nvSpPr>
            <p:spPr>
              <a:xfrm>
                <a:off x="4719678" y="5620007"/>
                <a:ext cx="1050224"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𝑚𝑣</m:t>
                    </m:r>
                  </m:oMath>
                </a14:m>
                <a:r>
                  <a:rPr lang="en-US" dirty="0"/>
                  <a:t>?</a:t>
                </a:r>
              </a:p>
            </p:txBody>
          </p:sp>
        </mc:Choice>
        <mc:Fallback xmlns="">
          <p:sp>
            <p:nvSpPr>
              <p:cNvPr id="19" name="TextBox 18">
                <a:extLst>
                  <a:ext uri="{FF2B5EF4-FFF2-40B4-BE49-F238E27FC236}">
                    <a16:creationId xmlns:a16="http://schemas.microsoft.com/office/drawing/2014/main" id="{B2916C62-15EA-9CE6-8A6A-8277C6348B0C}"/>
                  </a:ext>
                </a:extLst>
              </p:cNvPr>
              <p:cNvSpPr txBox="1">
                <a:spLocks noRot="1" noChangeAspect="1" noMove="1" noResize="1" noEditPoints="1" noAdjustHandles="1" noChangeArrowheads="1" noChangeShapeType="1" noTextEdit="1"/>
              </p:cNvSpPr>
              <p:nvPr/>
            </p:nvSpPr>
            <p:spPr>
              <a:xfrm>
                <a:off x="4719678" y="5620007"/>
                <a:ext cx="1050224" cy="369332"/>
              </a:xfrm>
              <a:prstGeom prst="rect">
                <a:avLst/>
              </a:prstGeom>
              <a:blipFill>
                <a:blip r:embed="rId3"/>
                <a:stretch>
                  <a:fillRect t="-9836" r="-404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8B17C0E-2F49-CD70-FC07-FF3B1ABA2439}"/>
                  </a:ext>
                </a:extLst>
              </p:cNvPr>
              <p:cNvSpPr txBox="1"/>
              <p:nvPr/>
            </p:nvSpPr>
            <p:spPr>
              <a:xfrm>
                <a:off x="2843285" y="5620007"/>
                <a:ext cx="9957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𝑚𝑣</m:t>
                      </m:r>
                    </m:oMath>
                  </m:oMathPara>
                </a14:m>
                <a:endParaRPr lang="en-US" dirty="0"/>
              </a:p>
            </p:txBody>
          </p:sp>
        </mc:Choice>
        <mc:Fallback xmlns="">
          <p:sp>
            <p:nvSpPr>
              <p:cNvPr id="20" name="TextBox 19">
                <a:extLst>
                  <a:ext uri="{FF2B5EF4-FFF2-40B4-BE49-F238E27FC236}">
                    <a16:creationId xmlns:a16="http://schemas.microsoft.com/office/drawing/2014/main" id="{78B17C0E-2F49-CD70-FC07-FF3B1ABA2439}"/>
                  </a:ext>
                </a:extLst>
              </p:cNvPr>
              <p:cNvSpPr txBox="1">
                <a:spLocks noRot="1" noChangeAspect="1" noMove="1" noResize="1" noEditPoints="1" noAdjustHandles="1" noChangeArrowheads="1" noChangeShapeType="1" noTextEdit="1"/>
              </p:cNvSpPr>
              <p:nvPr/>
            </p:nvSpPr>
            <p:spPr>
              <a:xfrm>
                <a:off x="2843285" y="5620007"/>
                <a:ext cx="995722" cy="369332"/>
              </a:xfrm>
              <a:prstGeom prst="rect">
                <a:avLst/>
              </a:prstGeom>
              <a:blipFill>
                <a:blip r:embed="rId4"/>
                <a:stretch>
                  <a:fillRect b="-491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F8A60FB-5343-9978-B67A-1F8ED3CD6B56}"/>
              </a:ext>
            </a:extLst>
          </p:cNvPr>
          <p:cNvSpPr txBox="1"/>
          <p:nvPr/>
        </p:nvSpPr>
        <p:spPr>
          <a:xfrm>
            <a:off x="9711083" y="2692976"/>
            <a:ext cx="1436612" cy="369332"/>
          </a:xfrm>
          <a:prstGeom prst="rect">
            <a:avLst/>
          </a:prstGeom>
          <a:noFill/>
        </p:spPr>
        <p:txBody>
          <a:bodyPr wrap="none" rtlCol="0">
            <a:spAutoFit/>
          </a:bodyPr>
          <a:lstStyle/>
          <a:p>
            <a:r>
              <a:rPr lang="en-US" dirty="0"/>
              <a:t>kind of true…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DF554FB-9AE6-8FF7-DA21-0F29D128F471}"/>
                  </a:ext>
                </a:extLst>
              </p:cNvPr>
              <p:cNvSpPr txBox="1"/>
              <p:nvPr/>
            </p:nvSpPr>
            <p:spPr>
              <a:xfrm>
                <a:off x="9275067" y="3015617"/>
                <a:ext cx="2291075" cy="413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𝛼</m:t>
                          </m:r>
                        </m:sub>
                      </m:sSub>
                      <m:r>
                        <a:rPr lang="en-US" b="0" i="1" smtClean="0">
                          <a:latin typeface="Cambria Math" panose="02040503050406030204" pitchFamily="18" charset="0"/>
                        </a:rPr>
                        <m:t>=</m:t>
                      </m:r>
                      <m:r>
                        <a:rPr lang="en-US" b="0" i="1" smtClean="0">
                          <a:latin typeface="Cambria Math" panose="02040503050406030204" pitchFamily="18" charset="0"/>
                        </a:rPr>
                        <m:t>𝑚</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𝛼𝛽</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𝛽</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𝔮</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𝛼</m:t>
                          </m:r>
                        </m:sub>
                      </m:sSub>
                    </m:oMath>
                  </m:oMathPara>
                </a14:m>
                <a:endParaRPr lang="en-US" dirty="0"/>
              </a:p>
            </p:txBody>
          </p:sp>
        </mc:Choice>
        <mc:Fallback xmlns="">
          <p:sp>
            <p:nvSpPr>
              <p:cNvPr id="8" name="TextBox 7">
                <a:extLst>
                  <a:ext uri="{FF2B5EF4-FFF2-40B4-BE49-F238E27FC236}">
                    <a16:creationId xmlns:a16="http://schemas.microsoft.com/office/drawing/2014/main" id="{BDF554FB-9AE6-8FF7-DA21-0F29D128F471}"/>
                  </a:ext>
                </a:extLst>
              </p:cNvPr>
              <p:cNvSpPr txBox="1">
                <a:spLocks noRot="1" noChangeAspect="1" noMove="1" noResize="1" noEditPoints="1" noAdjustHandles="1" noChangeArrowheads="1" noChangeShapeType="1" noTextEdit="1"/>
              </p:cNvSpPr>
              <p:nvPr/>
            </p:nvSpPr>
            <p:spPr>
              <a:xfrm>
                <a:off x="9275067" y="3015617"/>
                <a:ext cx="2291075" cy="413383"/>
              </a:xfrm>
              <a:prstGeom prst="rect">
                <a:avLst/>
              </a:prstGeom>
              <a:blipFill>
                <a:blip r:embed="rId5"/>
                <a:stretch>
                  <a:fillRect b="-8824"/>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C5FCD6F6-451A-0E01-B1A2-ECD1B957F1B9}"/>
              </a:ext>
            </a:extLst>
          </p:cNvPr>
          <p:cNvSpPr txBox="1"/>
          <p:nvPr/>
        </p:nvSpPr>
        <p:spPr>
          <a:xfrm>
            <a:off x="8858251" y="3429000"/>
            <a:ext cx="3158878" cy="369332"/>
          </a:xfrm>
          <a:prstGeom prst="rect">
            <a:avLst/>
          </a:prstGeom>
          <a:noFill/>
        </p:spPr>
        <p:txBody>
          <a:bodyPr wrap="none" rtlCol="0">
            <a:spAutoFit/>
          </a:bodyPr>
          <a:lstStyle/>
          <a:p>
            <a:r>
              <a:rPr lang="en-US" dirty="0"/>
              <a:t>but nothing to do with this case</a:t>
            </a:r>
          </a:p>
        </p:txBody>
      </p:sp>
    </p:spTree>
    <p:extLst>
      <p:ext uri="{BB962C8B-B14F-4D97-AF65-F5344CB8AC3E}">
        <p14:creationId xmlns:p14="http://schemas.microsoft.com/office/powerpoint/2010/main" val="1427284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C60427-7A4B-3DCA-15B5-2FF9B114DBEB}"/>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9567A5FC-5C22-1C32-6ECA-2FFC4ED5C0BF}"/>
              </a:ext>
            </a:extLst>
          </p:cNvPr>
          <p:cNvSpPr>
            <a:spLocks noGrp="1"/>
          </p:cNvSpPr>
          <p:nvPr>
            <p:ph type="sldNum" sz="quarter" idx="12"/>
          </p:nvPr>
        </p:nvSpPr>
        <p:spPr/>
        <p:txBody>
          <a:bodyPr/>
          <a:lstStyle/>
          <a:p>
            <a:fld id="{F47845EA-7733-40EE-B074-20032348B727}" type="slidenum">
              <a:rPr lang="en-US" smtClean="0"/>
              <a:t>13</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6541AE5-7798-5E32-72D7-EDF8A375C166}"/>
                  </a:ext>
                </a:extLst>
              </p:cNvPr>
              <p:cNvSpPr txBox="1"/>
              <p:nvPr/>
            </p:nvSpPr>
            <p:spPr>
              <a:xfrm>
                <a:off x="448174" y="451070"/>
                <a:ext cx="218906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C00000"/>
                          </a:solidFill>
                          <a:latin typeface="Cambria Math" panose="02040503050406030204" pitchFamily="18" charset="0"/>
                        </a:rPr>
                        <m:t>𝑝</m:t>
                      </m:r>
                      <m:d>
                        <m:dPr>
                          <m:ctrlPr>
                            <a:rPr lang="en-US" sz="3600" b="0" i="1" smtClean="0">
                              <a:solidFill>
                                <a:srgbClr val="C00000"/>
                              </a:solidFill>
                              <a:latin typeface="Cambria Math" panose="02040503050406030204" pitchFamily="18" charset="0"/>
                            </a:rPr>
                          </m:ctrlPr>
                        </m:dPr>
                        <m:e>
                          <m:r>
                            <a:rPr lang="en-US" sz="3600" b="0" i="1" smtClean="0">
                              <a:solidFill>
                                <a:srgbClr val="C00000"/>
                              </a:solidFill>
                              <a:latin typeface="Cambria Math" panose="02040503050406030204" pitchFamily="18" charset="0"/>
                            </a:rPr>
                            <m:t>𝑡</m:t>
                          </m:r>
                        </m:e>
                      </m:d>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𝑝</m:t>
                          </m:r>
                        </m:e>
                        <m:sub>
                          <m:r>
                            <a:rPr lang="en-US" sz="3600" i="1">
                              <a:latin typeface="Cambria Math" panose="02040503050406030204" pitchFamily="18" charset="0"/>
                            </a:rPr>
                            <m:t>0</m:t>
                          </m:r>
                        </m:sub>
                      </m:sSub>
                    </m:oMath>
                  </m:oMathPara>
                </a14:m>
                <a:endParaRPr lang="en-US" sz="3600" dirty="0"/>
              </a:p>
            </p:txBody>
          </p:sp>
        </mc:Choice>
        <mc:Fallback>
          <p:sp>
            <p:nvSpPr>
              <p:cNvPr id="4" name="TextBox 3">
                <a:extLst>
                  <a:ext uri="{FF2B5EF4-FFF2-40B4-BE49-F238E27FC236}">
                    <a16:creationId xmlns:a16="http://schemas.microsoft.com/office/drawing/2014/main" id="{C6541AE5-7798-5E32-72D7-EDF8A375C166}"/>
                  </a:ext>
                </a:extLst>
              </p:cNvPr>
              <p:cNvSpPr txBox="1">
                <a:spLocks noRot="1" noChangeAspect="1" noMove="1" noResize="1" noEditPoints="1" noAdjustHandles="1" noChangeArrowheads="1" noChangeShapeType="1" noTextEdit="1"/>
              </p:cNvSpPr>
              <p:nvPr/>
            </p:nvSpPr>
            <p:spPr>
              <a:xfrm>
                <a:off x="448174" y="451070"/>
                <a:ext cx="2189061" cy="6463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CE874E3-178E-64CC-F6A8-9D315B861CF2}"/>
                  </a:ext>
                </a:extLst>
              </p:cNvPr>
              <p:cNvSpPr txBox="1"/>
              <p:nvPr/>
            </p:nvSpPr>
            <p:spPr>
              <a:xfrm>
                <a:off x="448174" y="1430328"/>
                <a:ext cx="3266215" cy="910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7979"/>
                          </a:solidFill>
                          <a:latin typeface="Cambria Math" panose="02040503050406030204" pitchFamily="18" charset="0"/>
                        </a:rPr>
                        <m:t>𝑣</m:t>
                      </m:r>
                      <m:d>
                        <m:dPr>
                          <m:ctrlPr>
                            <a:rPr lang="en-US" sz="3600" b="0" i="1" smtClean="0">
                              <a:solidFill>
                                <a:srgbClr val="FF7979"/>
                              </a:solidFill>
                              <a:latin typeface="Cambria Math" panose="02040503050406030204" pitchFamily="18" charset="0"/>
                            </a:rPr>
                          </m:ctrlPr>
                        </m:dPr>
                        <m:e>
                          <m:r>
                            <a:rPr lang="en-US" sz="3600" b="0" i="1" smtClean="0">
                              <a:solidFill>
                                <a:srgbClr val="FF7979"/>
                              </a:solidFill>
                              <a:latin typeface="Cambria Math" panose="02040503050406030204" pitchFamily="18" charset="0"/>
                            </a:rPr>
                            <m:t>𝑡</m:t>
                          </m:r>
                        </m:e>
                      </m:d>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𝑣</m:t>
                          </m:r>
                        </m:e>
                        <m:sub>
                          <m:r>
                            <a:rPr lang="en-US" sz="3600" i="1">
                              <a:latin typeface="Cambria Math" panose="02040503050406030204" pitchFamily="18" charset="0"/>
                            </a:rPr>
                            <m:t>0</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p:sp>
            <p:nvSpPr>
              <p:cNvPr id="5" name="TextBox 4">
                <a:extLst>
                  <a:ext uri="{FF2B5EF4-FFF2-40B4-BE49-F238E27FC236}">
                    <a16:creationId xmlns:a16="http://schemas.microsoft.com/office/drawing/2014/main" id="{4CE874E3-178E-64CC-F6A8-9D315B861CF2}"/>
                  </a:ext>
                </a:extLst>
              </p:cNvPr>
              <p:cNvSpPr txBox="1">
                <a:spLocks noRot="1" noChangeAspect="1" noMove="1" noResize="1" noEditPoints="1" noAdjustHandles="1" noChangeArrowheads="1" noChangeShapeType="1" noTextEdit="1"/>
              </p:cNvSpPr>
              <p:nvPr/>
            </p:nvSpPr>
            <p:spPr>
              <a:xfrm>
                <a:off x="448174" y="1430328"/>
                <a:ext cx="3266215" cy="910506"/>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CD85D09-510E-AD42-1005-73BAAFBD7471}"/>
              </a:ext>
            </a:extLst>
          </p:cNvPr>
          <p:cNvSpPr txBox="1"/>
          <p:nvPr/>
        </p:nvSpPr>
        <p:spPr>
          <a:xfrm>
            <a:off x="5793372" y="936848"/>
            <a:ext cx="1954381" cy="707886"/>
          </a:xfrm>
          <a:prstGeom prst="rect">
            <a:avLst/>
          </a:prstGeom>
          <a:noFill/>
        </p:spPr>
        <p:txBody>
          <a:bodyPr wrap="none" rtlCol="0">
            <a:spAutoFit/>
          </a:bodyPr>
          <a:lstStyle/>
          <a:p>
            <a:r>
              <a:rPr lang="en-US" sz="4000" dirty="0"/>
              <a:t>Suppose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D51671-2CAA-6ABE-EF3C-A791FF5951DB}"/>
                  </a:ext>
                </a:extLst>
              </p:cNvPr>
              <p:cNvSpPr txBox="1"/>
              <p:nvPr/>
            </p:nvSpPr>
            <p:spPr>
              <a:xfrm>
                <a:off x="3139865" y="3039248"/>
                <a:ext cx="4525791" cy="124579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US" sz="3600" b="0" i="1" smtClean="0">
                              <a:latin typeface="Cambria Math" panose="02040503050406030204" pitchFamily="18" charset="0"/>
                            </a:rPr>
                            <m:t>𝑚</m:t>
                          </m:r>
                        </m:e>
                      </m:acc>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𝑝</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num>
                        <m:den>
                          <m:r>
                            <a:rPr lang="en-US" sz="3600" b="0" i="1" smtClean="0">
                              <a:latin typeface="Cambria Math" panose="02040503050406030204" pitchFamily="18" charset="0"/>
                            </a:rPr>
                            <m:t>𝑣</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den>
                      </m:f>
                      <m:r>
                        <a:rPr lang="en-US" sz="3600" b="0" i="1" smtClean="0">
                          <a:latin typeface="Cambria Math" panose="02040503050406030204" pitchFamily="18" charset="0"/>
                        </a:rPr>
                        <m:t>=</m:t>
                      </m:r>
                      <m:r>
                        <a:rPr lang="en-US" sz="3600" b="0" i="1" smtClean="0">
                          <a:latin typeface="Cambria Math" panose="02040503050406030204" pitchFamily="18" charset="0"/>
                        </a:rPr>
                        <m:t>𝑚</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𝑏</m:t>
                              </m:r>
                            </m:num>
                            <m:den>
                              <m:r>
                                <a:rPr lang="en-US" sz="3600" b="0" i="1" smtClean="0">
                                  <a:latin typeface="Cambria Math" panose="02040503050406030204" pitchFamily="18" charset="0"/>
                                </a:rPr>
                                <m:t>𝑚</m:t>
                              </m:r>
                            </m:den>
                          </m:f>
                          <m:r>
                            <a:rPr lang="en-US" sz="3600" b="0" i="1" smtClean="0">
                              <a:latin typeface="Cambria Math" panose="02040503050406030204" pitchFamily="18" charset="0"/>
                            </a:rPr>
                            <m:t>𝑡</m:t>
                          </m:r>
                          <m:r>
                            <a:rPr lang="en-US" sz="3600" b="0" i="1" smtClean="0">
                              <a:latin typeface="Cambria Math" panose="02040503050406030204" pitchFamily="18" charset="0"/>
                            </a:rPr>
                            <m:t> </m:t>
                          </m:r>
                        </m:sup>
                      </m:sSup>
                    </m:oMath>
                  </m:oMathPara>
                </a14:m>
                <a:endParaRPr lang="en-US" sz="3600" dirty="0"/>
              </a:p>
            </p:txBody>
          </p:sp>
        </mc:Choice>
        <mc:Fallback xmlns="">
          <p:sp>
            <p:nvSpPr>
              <p:cNvPr id="7" name="TextBox 6">
                <a:extLst>
                  <a:ext uri="{FF2B5EF4-FFF2-40B4-BE49-F238E27FC236}">
                    <a16:creationId xmlns:a16="http://schemas.microsoft.com/office/drawing/2014/main" id="{B5D51671-2CAA-6ABE-EF3C-A791FF5951DB}"/>
                  </a:ext>
                </a:extLst>
              </p:cNvPr>
              <p:cNvSpPr txBox="1">
                <a:spLocks noRot="1" noChangeAspect="1" noMove="1" noResize="1" noEditPoints="1" noAdjustHandles="1" noChangeArrowheads="1" noChangeShapeType="1" noTextEdit="1"/>
              </p:cNvSpPr>
              <p:nvPr/>
            </p:nvSpPr>
            <p:spPr>
              <a:xfrm>
                <a:off x="3139865" y="3039248"/>
                <a:ext cx="4525791" cy="124579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49C92B2-078B-1EEE-65BE-1330D4074586}"/>
                  </a:ext>
                </a:extLst>
              </p:cNvPr>
              <p:cNvSpPr txBox="1"/>
              <p:nvPr/>
            </p:nvSpPr>
            <p:spPr>
              <a:xfrm>
                <a:off x="7995425" y="967626"/>
                <a:ext cx="3544753"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𝑝</m:t>
                      </m:r>
                      <m:d>
                        <m:dPr>
                          <m:ctrlPr>
                            <a:rPr lang="en-US" sz="3600" i="1">
                              <a:latin typeface="Cambria Math" panose="02040503050406030204" pitchFamily="18" charset="0"/>
                            </a:rPr>
                          </m:ctrlPr>
                        </m:dPr>
                        <m:e>
                          <m:r>
                            <a:rPr lang="en-US" sz="3600" i="1">
                              <a:latin typeface="Cambria Math" panose="02040503050406030204" pitchFamily="18" charset="0"/>
                            </a:rPr>
                            <m:t>𝑡</m:t>
                          </m:r>
                        </m:e>
                      </m:d>
                      <m:r>
                        <a:rPr lang="en-US" sz="3600" b="0" i="1" smtClean="0">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𝑚</m:t>
                          </m:r>
                        </m:e>
                      </m:acc>
                      <m:d>
                        <m:dPr>
                          <m:ctrlPr>
                            <a:rPr lang="en-US" sz="3600" i="1">
                              <a:latin typeface="Cambria Math" panose="02040503050406030204" pitchFamily="18" charset="0"/>
                            </a:rPr>
                          </m:ctrlPr>
                        </m:dPr>
                        <m:e>
                          <m:r>
                            <a:rPr lang="en-US" sz="3600" i="1">
                              <a:latin typeface="Cambria Math" panose="02040503050406030204" pitchFamily="18" charset="0"/>
                            </a:rPr>
                            <m:t>𝑡</m:t>
                          </m:r>
                        </m:e>
                      </m:d>
                      <m:r>
                        <a:rPr lang="en-US" sz="3600" i="1">
                          <a:latin typeface="Cambria Math" panose="02040503050406030204" pitchFamily="18" charset="0"/>
                        </a:rPr>
                        <m:t>𝑣</m:t>
                      </m:r>
                      <m:d>
                        <m:dPr>
                          <m:ctrlPr>
                            <a:rPr lang="en-US" sz="3600" i="1">
                              <a:latin typeface="Cambria Math" panose="02040503050406030204" pitchFamily="18" charset="0"/>
                            </a:rPr>
                          </m:ctrlPr>
                        </m:dPr>
                        <m:e>
                          <m:r>
                            <a:rPr lang="en-US" sz="3600" i="1">
                              <a:latin typeface="Cambria Math" panose="02040503050406030204" pitchFamily="18" charset="0"/>
                            </a:rPr>
                            <m:t>𝑡</m:t>
                          </m:r>
                        </m:e>
                      </m:d>
                    </m:oMath>
                  </m:oMathPara>
                </a14:m>
                <a:endParaRPr lang="en-US" sz="3600" dirty="0"/>
              </a:p>
            </p:txBody>
          </p:sp>
        </mc:Choice>
        <mc:Fallback xmlns="">
          <p:sp>
            <p:nvSpPr>
              <p:cNvPr id="8" name="TextBox 7">
                <a:extLst>
                  <a:ext uri="{FF2B5EF4-FFF2-40B4-BE49-F238E27FC236}">
                    <a16:creationId xmlns:a16="http://schemas.microsoft.com/office/drawing/2014/main" id="{C49C92B2-078B-1EEE-65BE-1330D4074586}"/>
                  </a:ext>
                </a:extLst>
              </p:cNvPr>
              <p:cNvSpPr txBox="1">
                <a:spLocks noRot="1" noChangeAspect="1" noMove="1" noResize="1" noEditPoints="1" noAdjustHandles="1" noChangeArrowheads="1" noChangeShapeType="1" noTextEdit="1"/>
              </p:cNvSpPr>
              <p:nvPr/>
            </p:nvSpPr>
            <p:spPr>
              <a:xfrm>
                <a:off x="7995425" y="967626"/>
                <a:ext cx="3544753" cy="646331"/>
              </a:xfrm>
              <a:prstGeom prst="rect">
                <a:avLst/>
              </a:prstGeom>
              <a:blipFill>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A1854B6-BFCE-35A0-AC56-1812F628C847}"/>
              </a:ext>
            </a:extLst>
          </p:cNvPr>
          <p:cNvSpPr txBox="1"/>
          <p:nvPr/>
        </p:nvSpPr>
        <p:spPr>
          <a:xfrm>
            <a:off x="3795428" y="4474643"/>
            <a:ext cx="3214663" cy="707886"/>
          </a:xfrm>
          <a:prstGeom prst="rect">
            <a:avLst/>
          </a:prstGeom>
          <a:noFill/>
        </p:spPr>
        <p:txBody>
          <a:bodyPr wrap="none" rtlCol="0">
            <a:spAutoFit/>
          </a:bodyPr>
          <a:lstStyle/>
          <a:p>
            <a:r>
              <a:rPr lang="en-US" sz="4000" dirty="0"/>
              <a:t>Variable mass!</a:t>
            </a:r>
          </a:p>
        </p:txBody>
      </p:sp>
    </p:spTree>
    <p:extLst>
      <p:ext uri="{BB962C8B-B14F-4D97-AF65-F5344CB8AC3E}">
        <p14:creationId xmlns:p14="http://schemas.microsoft.com/office/powerpoint/2010/main" val="307076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F2ECC9-532F-26EC-BC1D-446682F9419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257126FC-6786-A88E-203D-CB43DAA79069}"/>
              </a:ext>
            </a:extLst>
          </p:cNvPr>
          <p:cNvSpPr>
            <a:spLocks noGrp="1"/>
          </p:cNvSpPr>
          <p:nvPr>
            <p:ph type="sldNum" sz="quarter" idx="12"/>
          </p:nvPr>
        </p:nvSpPr>
        <p:spPr/>
        <p:txBody>
          <a:bodyPr/>
          <a:lstStyle/>
          <a:p>
            <a:fld id="{F47845EA-7733-40EE-B074-20032348B727}" type="slidenum">
              <a:rPr lang="en-US" smtClean="0"/>
              <a:t>14</a:t>
            </a:fld>
            <a:endParaRPr lang="en-US"/>
          </a:p>
        </p:txBody>
      </p:sp>
      <p:sp>
        <p:nvSpPr>
          <p:cNvPr id="4" name="TextBox 3">
            <a:extLst>
              <a:ext uri="{FF2B5EF4-FFF2-40B4-BE49-F238E27FC236}">
                <a16:creationId xmlns:a16="http://schemas.microsoft.com/office/drawing/2014/main" id="{1BFF6D53-C7E1-D0D7-4F58-4F6E6B9F765F}"/>
              </a:ext>
            </a:extLst>
          </p:cNvPr>
          <p:cNvSpPr txBox="1"/>
          <p:nvPr/>
        </p:nvSpPr>
        <p:spPr>
          <a:xfrm>
            <a:off x="3913411" y="56504"/>
            <a:ext cx="4348371" cy="646331"/>
          </a:xfrm>
          <a:prstGeom prst="rect">
            <a:avLst/>
          </a:prstGeom>
          <a:noFill/>
        </p:spPr>
        <p:txBody>
          <a:bodyPr wrap="none" rtlCol="0">
            <a:spAutoFit/>
          </a:bodyPr>
          <a:lstStyle/>
          <a:p>
            <a:pPr algn="ctr"/>
            <a:r>
              <a:rPr lang="en-US" sz="3600" dirty="0"/>
              <a:t>Variable Mass System:</a:t>
            </a:r>
          </a:p>
        </p:txBody>
      </p:sp>
      <p:sp>
        <p:nvSpPr>
          <p:cNvPr id="50" name="Down Arrow 49">
            <a:extLst>
              <a:ext uri="{FF2B5EF4-FFF2-40B4-BE49-F238E27FC236}">
                <a16:creationId xmlns:a16="http://schemas.microsoft.com/office/drawing/2014/main" id="{506271AE-C995-B710-7C67-9D60E6D42CB7}"/>
              </a:ext>
            </a:extLst>
          </p:cNvPr>
          <p:cNvSpPr/>
          <p:nvPr/>
        </p:nvSpPr>
        <p:spPr>
          <a:xfrm rot="16200000">
            <a:off x="3843274" y="269633"/>
            <a:ext cx="390228" cy="1592841"/>
          </a:xfrm>
          <a:prstGeom prst="down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2FD4A041-2898-00BF-9723-6C08B41BC628}"/>
              </a:ext>
            </a:extLst>
          </p:cNvPr>
          <p:cNvSpPr txBox="1"/>
          <p:nvPr/>
        </p:nvSpPr>
        <p:spPr>
          <a:xfrm>
            <a:off x="445537" y="841003"/>
            <a:ext cx="1042273" cy="523220"/>
          </a:xfrm>
          <a:prstGeom prst="rect">
            <a:avLst/>
          </a:prstGeom>
          <a:noFill/>
        </p:spPr>
        <p:txBody>
          <a:bodyPr wrap="none" rtlCol="0">
            <a:spAutoFit/>
          </a:bodyPr>
          <a:lstStyle/>
          <a:p>
            <a:r>
              <a:rPr lang="en-US" sz="2800" dirty="0"/>
              <a:t>Mass:</a:t>
            </a:r>
          </a:p>
        </p:txBody>
      </p:sp>
      <p:cxnSp>
        <p:nvCxnSpPr>
          <p:cNvPr id="53" name="Straight Arrow Connector 52">
            <a:extLst>
              <a:ext uri="{FF2B5EF4-FFF2-40B4-BE49-F238E27FC236}">
                <a16:creationId xmlns:a16="http://schemas.microsoft.com/office/drawing/2014/main" id="{7C05CE97-55FF-70F8-4649-FBC7232307AD}"/>
              </a:ext>
            </a:extLst>
          </p:cNvPr>
          <p:cNvCxnSpPr>
            <a:cxnSpLocks/>
          </p:cNvCxnSpPr>
          <p:nvPr/>
        </p:nvCxnSpPr>
        <p:spPr>
          <a:xfrm>
            <a:off x="1578210" y="1146194"/>
            <a:ext cx="866397" cy="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0" name="Down Arrow 119">
            <a:extLst>
              <a:ext uri="{FF2B5EF4-FFF2-40B4-BE49-F238E27FC236}">
                <a16:creationId xmlns:a16="http://schemas.microsoft.com/office/drawing/2014/main" id="{76495139-7CE6-AB63-E248-7EB3CBE03C79}"/>
              </a:ext>
            </a:extLst>
          </p:cNvPr>
          <p:cNvSpPr/>
          <p:nvPr/>
        </p:nvSpPr>
        <p:spPr>
          <a:xfrm rot="16200000">
            <a:off x="7501589" y="269632"/>
            <a:ext cx="390228" cy="1592841"/>
          </a:xfrm>
          <a:prstGeom prst="down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id="{0F0FC6E9-5E65-FDC1-53D7-D10705D61F13}"/>
              </a:ext>
            </a:extLst>
          </p:cNvPr>
          <p:cNvSpPr txBox="1"/>
          <p:nvPr/>
        </p:nvSpPr>
        <p:spPr>
          <a:xfrm>
            <a:off x="446936" y="223196"/>
            <a:ext cx="1431546" cy="523220"/>
          </a:xfrm>
          <a:prstGeom prst="rect">
            <a:avLst/>
          </a:prstGeom>
          <a:noFill/>
        </p:spPr>
        <p:txBody>
          <a:bodyPr wrap="none" rtlCol="0">
            <a:spAutoFit/>
          </a:bodyPr>
          <a:lstStyle/>
          <a:p>
            <a:r>
              <a:rPr lang="en-US" sz="2800" dirty="0"/>
              <a:t>Velocity:</a:t>
            </a:r>
          </a:p>
        </p:txBody>
      </p:sp>
      <p:cxnSp>
        <p:nvCxnSpPr>
          <p:cNvPr id="152" name="Straight Arrow Connector 151">
            <a:extLst>
              <a:ext uri="{FF2B5EF4-FFF2-40B4-BE49-F238E27FC236}">
                <a16:creationId xmlns:a16="http://schemas.microsoft.com/office/drawing/2014/main" id="{C49B6AAD-5DE6-49D3-548D-643680E8EDA4}"/>
              </a:ext>
            </a:extLst>
          </p:cNvPr>
          <p:cNvCxnSpPr>
            <a:cxnSpLocks/>
          </p:cNvCxnSpPr>
          <p:nvPr/>
        </p:nvCxnSpPr>
        <p:spPr>
          <a:xfrm>
            <a:off x="1985100" y="517871"/>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407C4E4-59DC-B870-FAF8-9C6C0D04093A}"/>
                  </a:ext>
                </a:extLst>
              </p:cNvPr>
              <p:cNvSpPr txBox="1"/>
              <p:nvPr/>
            </p:nvSpPr>
            <p:spPr>
              <a:xfrm>
                <a:off x="1057128" y="4674086"/>
                <a:ext cx="4525791" cy="12457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US" sz="3600" b="0" i="1" smtClean="0">
                              <a:latin typeface="Cambria Math" panose="02040503050406030204" pitchFamily="18" charset="0"/>
                            </a:rPr>
                            <m:t>𝑚</m:t>
                          </m:r>
                        </m:e>
                      </m:acc>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𝑝</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num>
                        <m:den>
                          <m:r>
                            <a:rPr lang="en-US" sz="3600" b="0" i="1" smtClean="0">
                              <a:latin typeface="Cambria Math" panose="02040503050406030204" pitchFamily="18" charset="0"/>
                            </a:rPr>
                            <m:t>𝑣</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den>
                      </m:f>
                      <m:r>
                        <a:rPr lang="en-US" sz="3600" b="0" i="1" smtClean="0">
                          <a:latin typeface="Cambria Math" panose="02040503050406030204" pitchFamily="18" charset="0"/>
                        </a:rPr>
                        <m:t>=</m:t>
                      </m:r>
                      <m:r>
                        <a:rPr lang="en-US" sz="3600" b="0" i="1" smtClean="0">
                          <a:latin typeface="Cambria Math" panose="02040503050406030204" pitchFamily="18" charset="0"/>
                        </a:rPr>
                        <m:t>𝑚</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𝑏</m:t>
                              </m:r>
                            </m:num>
                            <m:den>
                              <m:r>
                                <a:rPr lang="en-US" sz="3600" b="0" i="1" smtClean="0">
                                  <a:latin typeface="Cambria Math" panose="02040503050406030204" pitchFamily="18" charset="0"/>
                                </a:rPr>
                                <m:t>𝑚</m:t>
                              </m:r>
                            </m:den>
                          </m:f>
                          <m:r>
                            <a:rPr lang="en-US" sz="3600" b="0" i="1" smtClean="0">
                              <a:latin typeface="Cambria Math" panose="02040503050406030204" pitchFamily="18" charset="0"/>
                            </a:rPr>
                            <m:t>𝑡</m:t>
                          </m:r>
                          <m:r>
                            <a:rPr lang="en-US" sz="3600" b="0" i="1" smtClean="0">
                              <a:latin typeface="Cambria Math" panose="02040503050406030204" pitchFamily="18" charset="0"/>
                            </a:rPr>
                            <m:t> </m:t>
                          </m:r>
                        </m:sup>
                      </m:sSup>
                    </m:oMath>
                  </m:oMathPara>
                </a14:m>
                <a:endParaRPr lang="en-US" sz="3600" dirty="0"/>
              </a:p>
            </p:txBody>
          </p:sp>
        </mc:Choice>
        <mc:Fallback xmlns="">
          <p:sp>
            <p:nvSpPr>
              <p:cNvPr id="6" name="TextBox 5">
                <a:extLst>
                  <a:ext uri="{FF2B5EF4-FFF2-40B4-BE49-F238E27FC236}">
                    <a16:creationId xmlns:a16="http://schemas.microsoft.com/office/drawing/2014/main" id="{B407C4E4-59DC-B870-FAF8-9C6C0D04093A}"/>
                  </a:ext>
                </a:extLst>
              </p:cNvPr>
              <p:cNvSpPr txBox="1">
                <a:spLocks noRot="1" noChangeAspect="1" noMove="1" noResize="1" noEditPoints="1" noAdjustHandles="1" noChangeArrowheads="1" noChangeShapeType="1" noTextEdit="1"/>
              </p:cNvSpPr>
              <p:nvPr/>
            </p:nvSpPr>
            <p:spPr>
              <a:xfrm>
                <a:off x="1057128" y="4674086"/>
                <a:ext cx="4525791" cy="1245790"/>
              </a:xfrm>
              <a:prstGeom prst="rect">
                <a:avLst/>
              </a:prstGeom>
              <a:blipFill>
                <a:blip r:embed="rId3"/>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D943D372-5ACD-7A31-D1C7-5F85C7D67514}"/>
              </a:ext>
            </a:extLst>
          </p:cNvPr>
          <p:cNvGrpSpPr/>
          <p:nvPr/>
        </p:nvGrpSpPr>
        <p:grpSpPr>
          <a:xfrm>
            <a:off x="599376" y="1883781"/>
            <a:ext cx="2771447" cy="2006894"/>
            <a:chOff x="445537" y="1562848"/>
            <a:chExt cx="2771447" cy="2006894"/>
          </a:xfrm>
        </p:grpSpPr>
        <p:cxnSp>
          <p:nvCxnSpPr>
            <p:cNvPr id="91" name="Straight Arrow Connector 90">
              <a:extLst>
                <a:ext uri="{FF2B5EF4-FFF2-40B4-BE49-F238E27FC236}">
                  <a16:creationId xmlns:a16="http://schemas.microsoft.com/office/drawing/2014/main" id="{D3957F7F-3B75-4AEF-BD72-7A23D087142E}"/>
                </a:ext>
              </a:extLst>
            </p:cNvPr>
            <p:cNvCxnSpPr>
              <a:cxnSpLocks/>
            </p:cNvCxnSpPr>
            <p:nvPr/>
          </p:nvCxnSpPr>
          <p:spPr>
            <a:xfrm flipV="1">
              <a:off x="2223006" y="2993670"/>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C35CC6D2-085D-C859-A786-616AF6EBF684}"/>
                </a:ext>
              </a:extLst>
            </p:cNvPr>
            <p:cNvCxnSpPr>
              <a:cxnSpLocks/>
            </p:cNvCxnSpPr>
            <p:nvPr/>
          </p:nvCxnSpPr>
          <p:spPr>
            <a:xfrm rot="5400000" flipV="1">
              <a:off x="1469567" y="2267896"/>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89CCA73-33D0-B293-7C83-AA04CAB7878E}"/>
                </a:ext>
              </a:extLst>
            </p:cNvPr>
            <p:cNvCxnSpPr>
              <a:cxnSpLocks/>
            </p:cNvCxnSpPr>
            <p:nvPr/>
          </p:nvCxnSpPr>
          <p:spPr>
            <a:xfrm rot="10800000" flipV="1">
              <a:off x="2213473" y="1562848"/>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6A37F717-7185-601B-A7EF-7FF683C5BAD2}"/>
                </a:ext>
              </a:extLst>
            </p:cNvPr>
            <p:cNvCxnSpPr>
              <a:cxnSpLocks/>
            </p:cNvCxnSpPr>
            <p:nvPr/>
          </p:nvCxnSpPr>
          <p:spPr>
            <a:xfrm rot="16200000" flipV="1">
              <a:off x="2928948" y="2264509"/>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C1BA8F43-A93A-2FBC-1E75-72C4062B0D77}"/>
                </a:ext>
              </a:extLst>
            </p:cNvPr>
            <p:cNvCxnSpPr>
              <a:cxnSpLocks/>
            </p:cNvCxnSpPr>
            <p:nvPr/>
          </p:nvCxnSpPr>
          <p:spPr>
            <a:xfrm>
              <a:off x="1172885" y="2101410"/>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1221D520-634F-2C95-33F7-02735B1EBF79}"/>
                </a:ext>
              </a:extLst>
            </p:cNvPr>
            <p:cNvCxnSpPr>
              <a:cxnSpLocks/>
            </p:cNvCxnSpPr>
            <p:nvPr/>
          </p:nvCxnSpPr>
          <p:spPr>
            <a:xfrm>
              <a:off x="1115668" y="2359094"/>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8AED966F-17CB-B4B7-9139-D147EAF5796E}"/>
                </a:ext>
              </a:extLst>
            </p:cNvPr>
            <p:cNvCxnSpPr>
              <a:cxnSpLocks/>
            </p:cNvCxnSpPr>
            <p:nvPr/>
          </p:nvCxnSpPr>
          <p:spPr>
            <a:xfrm>
              <a:off x="445537" y="2576585"/>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23F7D76F-DCF3-9870-7D9B-30D49998F07F}"/>
                </a:ext>
              </a:extLst>
            </p:cNvPr>
            <p:cNvCxnSpPr>
              <a:cxnSpLocks/>
            </p:cNvCxnSpPr>
            <p:nvPr/>
          </p:nvCxnSpPr>
          <p:spPr>
            <a:xfrm>
              <a:off x="1115668" y="2812448"/>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C489B6A9-F8F6-3288-6CFD-40EF09DAE92D}"/>
                </a:ext>
              </a:extLst>
            </p:cNvPr>
            <p:cNvCxnSpPr>
              <a:cxnSpLocks/>
            </p:cNvCxnSpPr>
            <p:nvPr/>
          </p:nvCxnSpPr>
          <p:spPr>
            <a:xfrm>
              <a:off x="1115668" y="3052285"/>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FDB5A1A6-8A85-C25F-887E-DDD50283F7D6}"/>
                </a:ext>
              </a:extLst>
            </p:cNvPr>
            <p:cNvGrpSpPr>
              <a:grpSpLocks noChangeAspect="1"/>
            </p:cNvGrpSpPr>
            <p:nvPr/>
          </p:nvGrpSpPr>
          <p:grpSpPr>
            <a:xfrm>
              <a:off x="1854313" y="2209246"/>
              <a:ext cx="736067" cy="692769"/>
              <a:chOff x="862715" y="1371364"/>
              <a:chExt cx="1065738" cy="1003047"/>
            </a:xfrm>
          </p:grpSpPr>
          <p:sp>
            <p:nvSpPr>
              <p:cNvPr id="8" name="Oval 7">
                <a:extLst>
                  <a:ext uri="{FF2B5EF4-FFF2-40B4-BE49-F238E27FC236}">
                    <a16:creationId xmlns:a16="http://schemas.microsoft.com/office/drawing/2014/main" id="{3A9C01C2-E5A2-782E-E919-F247FD32BF44}"/>
                  </a:ext>
                </a:extLst>
              </p:cNvPr>
              <p:cNvSpPr/>
              <p:nvPr/>
            </p:nvSpPr>
            <p:spPr>
              <a:xfrm>
                <a:off x="862776" y="1371364"/>
                <a:ext cx="1065677" cy="1002989"/>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Chord 5">
                <a:extLst>
                  <a:ext uri="{FF2B5EF4-FFF2-40B4-BE49-F238E27FC236}">
                    <a16:creationId xmlns:a16="http://schemas.microsoft.com/office/drawing/2014/main" id="{D723CFB3-4FE2-AE22-2914-96915BCB8007}"/>
                  </a:ext>
                </a:extLst>
              </p:cNvPr>
              <p:cNvSpPr/>
              <p:nvPr/>
            </p:nvSpPr>
            <p:spPr>
              <a:xfrm>
                <a:off x="862715" y="1455361"/>
                <a:ext cx="672369" cy="919050"/>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grpSp>
        <p:nvGrpSpPr>
          <p:cNvPr id="18" name="Group 17">
            <a:extLst>
              <a:ext uri="{FF2B5EF4-FFF2-40B4-BE49-F238E27FC236}">
                <a16:creationId xmlns:a16="http://schemas.microsoft.com/office/drawing/2014/main" id="{E96261CF-3DC8-F4AB-BC6B-78090B6370B6}"/>
              </a:ext>
            </a:extLst>
          </p:cNvPr>
          <p:cNvGrpSpPr/>
          <p:nvPr/>
        </p:nvGrpSpPr>
        <p:grpSpPr>
          <a:xfrm>
            <a:off x="4113174" y="1601697"/>
            <a:ext cx="3377772" cy="2491595"/>
            <a:chOff x="3654393" y="1280764"/>
            <a:chExt cx="3377772" cy="2491595"/>
          </a:xfrm>
        </p:grpSpPr>
        <p:cxnSp>
          <p:nvCxnSpPr>
            <p:cNvPr id="86" name="Straight Arrow Connector 85">
              <a:extLst>
                <a:ext uri="{FF2B5EF4-FFF2-40B4-BE49-F238E27FC236}">
                  <a16:creationId xmlns:a16="http://schemas.microsoft.com/office/drawing/2014/main" id="{A108E92E-CD84-F1CA-F7A4-C53E67E8069C}"/>
                </a:ext>
              </a:extLst>
            </p:cNvPr>
            <p:cNvCxnSpPr>
              <a:cxnSpLocks/>
            </p:cNvCxnSpPr>
            <p:nvPr/>
          </p:nvCxnSpPr>
          <p:spPr>
            <a:xfrm flipV="1">
              <a:off x="5704043" y="3193572"/>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B650835-4477-3CF2-8191-7206CD3AFC58}"/>
                </a:ext>
              </a:extLst>
            </p:cNvPr>
            <p:cNvCxnSpPr>
              <a:cxnSpLocks/>
            </p:cNvCxnSpPr>
            <p:nvPr/>
          </p:nvCxnSpPr>
          <p:spPr>
            <a:xfrm rot="2700000" flipV="1">
              <a:off x="4944655" y="3008279"/>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F75A9F0-5758-B3CC-393B-41BBD1425C0E}"/>
                </a:ext>
              </a:extLst>
            </p:cNvPr>
            <p:cNvCxnSpPr>
              <a:cxnSpLocks/>
            </p:cNvCxnSpPr>
            <p:nvPr/>
          </p:nvCxnSpPr>
          <p:spPr>
            <a:xfrm rot="5400000" flipV="1">
              <a:off x="4740982" y="2237468"/>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F7FB219-D866-905D-AA7B-87D50037AD07}"/>
                </a:ext>
              </a:extLst>
            </p:cNvPr>
            <p:cNvCxnSpPr>
              <a:cxnSpLocks/>
            </p:cNvCxnSpPr>
            <p:nvPr/>
          </p:nvCxnSpPr>
          <p:spPr>
            <a:xfrm rot="10800000" flipV="1">
              <a:off x="5717433" y="1280764"/>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788530A-94CE-E0F1-FB79-C3D36553CCFD}"/>
                </a:ext>
              </a:extLst>
            </p:cNvPr>
            <p:cNvCxnSpPr>
              <a:cxnSpLocks/>
            </p:cNvCxnSpPr>
            <p:nvPr/>
          </p:nvCxnSpPr>
          <p:spPr>
            <a:xfrm rot="16200000" flipV="1">
              <a:off x="6744129" y="2267596"/>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DE0D002-423F-7254-AAB8-AC9246226C0B}"/>
                </a:ext>
              </a:extLst>
            </p:cNvPr>
            <p:cNvCxnSpPr>
              <a:cxnSpLocks/>
            </p:cNvCxnSpPr>
            <p:nvPr/>
          </p:nvCxnSpPr>
          <p:spPr>
            <a:xfrm rot="8100000" flipV="1">
              <a:off x="4977137" y="1609701"/>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9DCF761-AE22-A0CE-AE7D-45385B1919E1}"/>
                </a:ext>
              </a:extLst>
            </p:cNvPr>
            <p:cNvCxnSpPr>
              <a:cxnSpLocks/>
            </p:cNvCxnSpPr>
            <p:nvPr/>
          </p:nvCxnSpPr>
          <p:spPr>
            <a:xfrm rot="13500000" flipV="1">
              <a:off x="6391410" y="1531664"/>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D7FC43A3-5D9C-CD22-38A3-D2DE91FCB361}"/>
                </a:ext>
              </a:extLst>
            </p:cNvPr>
            <p:cNvCxnSpPr>
              <a:cxnSpLocks/>
            </p:cNvCxnSpPr>
            <p:nvPr/>
          </p:nvCxnSpPr>
          <p:spPr>
            <a:xfrm rot="-2700000" flipV="1">
              <a:off x="6598773" y="2991257"/>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78CE3E18-3A82-E62A-BE54-2FD0F0E2383F}"/>
                </a:ext>
              </a:extLst>
            </p:cNvPr>
            <p:cNvCxnSpPr>
              <a:cxnSpLocks/>
            </p:cNvCxnSpPr>
            <p:nvPr/>
          </p:nvCxnSpPr>
          <p:spPr>
            <a:xfrm>
              <a:off x="4296328" y="2239474"/>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D2B3B2D5-12BF-2ADD-10BE-F06682FDB22F}"/>
                </a:ext>
              </a:extLst>
            </p:cNvPr>
            <p:cNvCxnSpPr>
              <a:cxnSpLocks/>
            </p:cNvCxnSpPr>
            <p:nvPr/>
          </p:nvCxnSpPr>
          <p:spPr>
            <a:xfrm>
              <a:off x="3654393" y="2525505"/>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B7C24C27-E4BD-F351-BFA8-385A01B9ED40}"/>
                </a:ext>
              </a:extLst>
            </p:cNvPr>
            <p:cNvCxnSpPr>
              <a:cxnSpLocks/>
            </p:cNvCxnSpPr>
            <p:nvPr/>
          </p:nvCxnSpPr>
          <p:spPr>
            <a:xfrm>
              <a:off x="4296328" y="2812448"/>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87F457C-6E74-AC5A-9E61-44844C6607B5}"/>
                </a:ext>
              </a:extLst>
            </p:cNvPr>
            <p:cNvGrpSpPr/>
            <p:nvPr/>
          </p:nvGrpSpPr>
          <p:grpSpPr>
            <a:xfrm>
              <a:off x="5184193" y="2061751"/>
              <a:ext cx="1065738" cy="1003047"/>
              <a:chOff x="862715" y="1371364"/>
              <a:chExt cx="1065738" cy="1003047"/>
            </a:xfrm>
          </p:grpSpPr>
          <p:sp>
            <p:nvSpPr>
              <p:cNvPr id="13" name="Oval 12">
                <a:extLst>
                  <a:ext uri="{FF2B5EF4-FFF2-40B4-BE49-F238E27FC236}">
                    <a16:creationId xmlns:a16="http://schemas.microsoft.com/office/drawing/2014/main" id="{A9D4F971-6BD2-9923-20F7-6538CDFFC5ED}"/>
                  </a:ext>
                </a:extLst>
              </p:cNvPr>
              <p:cNvSpPr/>
              <p:nvPr/>
            </p:nvSpPr>
            <p:spPr>
              <a:xfrm>
                <a:off x="862776" y="1371364"/>
                <a:ext cx="1065677" cy="1002989"/>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Chord 5">
                <a:extLst>
                  <a:ext uri="{FF2B5EF4-FFF2-40B4-BE49-F238E27FC236}">
                    <a16:creationId xmlns:a16="http://schemas.microsoft.com/office/drawing/2014/main" id="{73D34DA8-5365-ACB0-DABE-8BBF73A26C8E}"/>
                  </a:ext>
                </a:extLst>
              </p:cNvPr>
              <p:cNvSpPr/>
              <p:nvPr/>
            </p:nvSpPr>
            <p:spPr>
              <a:xfrm>
                <a:off x="862715" y="1455361"/>
                <a:ext cx="672369" cy="919050"/>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grpSp>
        <p:nvGrpSpPr>
          <p:cNvPr id="19" name="Group 18">
            <a:extLst>
              <a:ext uri="{FF2B5EF4-FFF2-40B4-BE49-F238E27FC236}">
                <a16:creationId xmlns:a16="http://schemas.microsoft.com/office/drawing/2014/main" id="{713912FA-D29D-EA8B-8659-21255461ED30}"/>
              </a:ext>
            </a:extLst>
          </p:cNvPr>
          <p:cNvGrpSpPr/>
          <p:nvPr/>
        </p:nvGrpSpPr>
        <p:grpSpPr>
          <a:xfrm>
            <a:off x="8233297" y="1538806"/>
            <a:ext cx="3073379" cy="2687516"/>
            <a:chOff x="8294713" y="1217873"/>
            <a:chExt cx="3073379" cy="2687516"/>
          </a:xfrm>
        </p:grpSpPr>
        <p:cxnSp>
          <p:nvCxnSpPr>
            <p:cNvPr id="93" name="Straight Arrow Connector 92">
              <a:extLst>
                <a:ext uri="{FF2B5EF4-FFF2-40B4-BE49-F238E27FC236}">
                  <a16:creationId xmlns:a16="http://schemas.microsoft.com/office/drawing/2014/main" id="{37D0B868-B1DB-DB6D-DFF5-397EE0B0D977}"/>
                </a:ext>
              </a:extLst>
            </p:cNvPr>
            <p:cNvCxnSpPr>
              <a:cxnSpLocks/>
            </p:cNvCxnSpPr>
            <p:nvPr/>
          </p:nvCxnSpPr>
          <p:spPr>
            <a:xfrm flipV="1">
              <a:off x="9999571" y="3326602"/>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2F55E55-95D5-B4CF-C1B1-C91F0FCCB642}"/>
                </a:ext>
              </a:extLst>
            </p:cNvPr>
            <p:cNvCxnSpPr>
              <a:cxnSpLocks/>
            </p:cNvCxnSpPr>
            <p:nvPr/>
          </p:nvCxnSpPr>
          <p:spPr>
            <a:xfrm rot="5400000" flipV="1">
              <a:off x="8903717" y="2277887"/>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8A0D790-198B-89CC-7546-FB6D25420713}"/>
                </a:ext>
              </a:extLst>
            </p:cNvPr>
            <p:cNvCxnSpPr>
              <a:cxnSpLocks/>
            </p:cNvCxnSpPr>
            <p:nvPr/>
          </p:nvCxnSpPr>
          <p:spPr>
            <a:xfrm rot="10800000" flipV="1">
              <a:off x="9999571" y="1217873"/>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9AF5316D-19EE-A944-194D-0DCEB189A40B}"/>
                </a:ext>
              </a:extLst>
            </p:cNvPr>
            <p:cNvCxnSpPr>
              <a:cxnSpLocks/>
            </p:cNvCxnSpPr>
            <p:nvPr/>
          </p:nvCxnSpPr>
          <p:spPr>
            <a:xfrm rot="16200000" flipV="1">
              <a:off x="11080056" y="2311715"/>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714F6F9-A07A-3D35-C059-C4CC69305E89}"/>
                </a:ext>
              </a:extLst>
            </p:cNvPr>
            <p:cNvCxnSpPr>
              <a:cxnSpLocks/>
            </p:cNvCxnSpPr>
            <p:nvPr/>
          </p:nvCxnSpPr>
          <p:spPr>
            <a:xfrm rot="2700000" flipV="1">
              <a:off x="9213608" y="3124287"/>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E5FBFA4F-1517-FEC7-BC7E-6E937500ACB8}"/>
                </a:ext>
              </a:extLst>
            </p:cNvPr>
            <p:cNvCxnSpPr>
              <a:cxnSpLocks/>
            </p:cNvCxnSpPr>
            <p:nvPr/>
          </p:nvCxnSpPr>
          <p:spPr>
            <a:xfrm rot="8100000" flipV="1">
              <a:off x="9153709" y="1484436"/>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022D6FF5-60EC-08FE-0A34-4238BAA9AF37}"/>
                </a:ext>
              </a:extLst>
            </p:cNvPr>
            <p:cNvCxnSpPr>
              <a:cxnSpLocks/>
            </p:cNvCxnSpPr>
            <p:nvPr/>
          </p:nvCxnSpPr>
          <p:spPr>
            <a:xfrm rot="13500000" flipV="1">
              <a:off x="10845433" y="1492021"/>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78C34021-C1B5-8FBA-9401-4845DD5BD3B4}"/>
                </a:ext>
              </a:extLst>
            </p:cNvPr>
            <p:cNvCxnSpPr>
              <a:cxnSpLocks/>
            </p:cNvCxnSpPr>
            <p:nvPr/>
          </p:nvCxnSpPr>
          <p:spPr>
            <a:xfrm rot="-2700000" flipV="1">
              <a:off x="10773230" y="3024373"/>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B21EF8A-E5C4-F695-6679-EA4BF4E95867}"/>
                </a:ext>
              </a:extLst>
            </p:cNvPr>
            <p:cNvCxnSpPr>
              <a:cxnSpLocks/>
            </p:cNvCxnSpPr>
            <p:nvPr/>
          </p:nvCxnSpPr>
          <p:spPr>
            <a:xfrm rot="1320000" flipV="1">
              <a:off x="9584365" y="3280349"/>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4EBD7F06-C3FB-D889-4AC7-FFDEB71005FF}"/>
                </a:ext>
              </a:extLst>
            </p:cNvPr>
            <p:cNvCxnSpPr>
              <a:cxnSpLocks/>
            </p:cNvCxnSpPr>
            <p:nvPr/>
          </p:nvCxnSpPr>
          <p:spPr>
            <a:xfrm rot="-1320000" flipV="1">
              <a:off x="10400846" y="3258221"/>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23E1094-02D9-8045-8AFC-32284D1EED29}"/>
                </a:ext>
              </a:extLst>
            </p:cNvPr>
            <p:cNvCxnSpPr>
              <a:cxnSpLocks/>
            </p:cNvCxnSpPr>
            <p:nvPr/>
          </p:nvCxnSpPr>
          <p:spPr>
            <a:xfrm rot="4020000" flipV="1">
              <a:off x="8928388" y="2755426"/>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AFBA392-C883-C8A7-BF73-B63102FA2901}"/>
                </a:ext>
              </a:extLst>
            </p:cNvPr>
            <p:cNvCxnSpPr>
              <a:cxnSpLocks/>
            </p:cNvCxnSpPr>
            <p:nvPr/>
          </p:nvCxnSpPr>
          <p:spPr>
            <a:xfrm rot="-4020000" flipV="1">
              <a:off x="11017184" y="2762891"/>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C7FB4D8-475D-5200-77B7-9D29E61044EC}"/>
                </a:ext>
              </a:extLst>
            </p:cNvPr>
            <p:cNvCxnSpPr>
              <a:cxnSpLocks/>
            </p:cNvCxnSpPr>
            <p:nvPr/>
          </p:nvCxnSpPr>
          <p:spPr>
            <a:xfrm rot="6720000" flipV="1">
              <a:off x="9027161" y="1858689"/>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F57B84C-2036-C1BF-5947-0ADE0B113305}"/>
                </a:ext>
              </a:extLst>
            </p:cNvPr>
            <p:cNvCxnSpPr>
              <a:cxnSpLocks/>
            </p:cNvCxnSpPr>
            <p:nvPr/>
          </p:nvCxnSpPr>
          <p:spPr>
            <a:xfrm rot="-6720000" flipV="1">
              <a:off x="11019116" y="1873044"/>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CC7573A-726C-FE6A-0FF0-9AE69302E6E2}"/>
                </a:ext>
              </a:extLst>
            </p:cNvPr>
            <p:cNvCxnSpPr>
              <a:cxnSpLocks/>
            </p:cNvCxnSpPr>
            <p:nvPr/>
          </p:nvCxnSpPr>
          <p:spPr>
            <a:xfrm rot="9420000" flipV="1">
              <a:off x="9592225" y="1238163"/>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5002D547-4FC9-2051-8793-5427F0C8136A}"/>
                </a:ext>
              </a:extLst>
            </p:cNvPr>
            <p:cNvCxnSpPr>
              <a:cxnSpLocks/>
            </p:cNvCxnSpPr>
            <p:nvPr/>
          </p:nvCxnSpPr>
          <p:spPr>
            <a:xfrm rot="-9420000" flipV="1">
              <a:off x="10456482" y="1273452"/>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878A7B2-F803-4137-57E0-2452FFF6825F}"/>
                </a:ext>
              </a:extLst>
            </p:cNvPr>
            <p:cNvCxnSpPr>
              <a:cxnSpLocks/>
            </p:cNvCxnSpPr>
            <p:nvPr/>
          </p:nvCxnSpPr>
          <p:spPr>
            <a:xfrm>
              <a:off x="8294713" y="2359094"/>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881BF68-D68C-1BE8-B4B8-C98235D15C60}"/>
                </a:ext>
              </a:extLst>
            </p:cNvPr>
            <p:cNvCxnSpPr>
              <a:cxnSpLocks/>
            </p:cNvCxnSpPr>
            <p:nvPr/>
          </p:nvCxnSpPr>
          <p:spPr>
            <a:xfrm>
              <a:off x="8294713" y="2812448"/>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1253A65-8E64-5C59-9C16-D4D33D36D72C}"/>
                </a:ext>
              </a:extLst>
            </p:cNvPr>
            <p:cNvGrpSpPr>
              <a:grpSpLocks noChangeAspect="1"/>
            </p:cNvGrpSpPr>
            <p:nvPr/>
          </p:nvGrpSpPr>
          <p:grpSpPr>
            <a:xfrm>
              <a:off x="9267215" y="1924290"/>
              <a:ext cx="1422626" cy="1338942"/>
              <a:chOff x="862715" y="1371364"/>
              <a:chExt cx="1065738" cy="1003047"/>
            </a:xfrm>
          </p:grpSpPr>
          <p:sp>
            <p:nvSpPr>
              <p:cNvPr id="16" name="Oval 15">
                <a:extLst>
                  <a:ext uri="{FF2B5EF4-FFF2-40B4-BE49-F238E27FC236}">
                    <a16:creationId xmlns:a16="http://schemas.microsoft.com/office/drawing/2014/main" id="{18F99EE0-E982-F1A1-AB84-639FDCCD2420}"/>
                  </a:ext>
                </a:extLst>
              </p:cNvPr>
              <p:cNvSpPr/>
              <p:nvPr/>
            </p:nvSpPr>
            <p:spPr>
              <a:xfrm>
                <a:off x="862776" y="1371364"/>
                <a:ext cx="1065677" cy="1002989"/>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Chord 5">
                <a:extLst>
                  <a:ext uri="{FF2B5EF4-FFF2-40B4-BE49-F238E27FC236}">
                    <a16:creationId xmlns:a16="http://schemas.microsoft.com/office/drawing/2014/main" id="{CD207389-30EB-5203-71D7-0F40D98E1F54}"/>
                  </a:ext>
                </a:extLst>
              </p:cNvPr>
              <p:cNvSpPr/>
              <p:nvPr/>
            </p:nvSpPr>
            <p:spPr>
              <a:xfrm>
                <a:off x="862715" y="1455361"/>
                <a:ext cx="672369" cy="919050"/>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grpSp>
        <p:nvGrpSpPr>
          <p:cNvPr id="21" name="Group 20">
            <a:extLst>
              <a:ext uri="{FF2B5EF4-FFF2-40B4-BE49-F238E27FC236}">
                <a16:creationId xmlns:a16="http://schemas.microsoft.com/office/drawing/2014/main" id="{FB0C384B-D194-E96C-F974-E97D0CCBE343}"/>
              </a:ext>
            </a:extLst>
          </p:cNvPr>
          <p:cNvGrpSpPr>
            <a:grpSpLocks noChangeAspect="1"/>
          </p:cNvGrpSpPr>
          <p:nvPr/>
        </p:nvGrpSpPr>
        <p:grpSpPr>
          <a:xfrm>
            <a:off x="6113379" y="4039043"/>
            <a:ext cx="2918723" cy="2644469"/>
            <a:chOff x="7116400" y="45672"/>
            <a:chExt cx="2496385" cy="2261816"/>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D2A3DAA-958C-102B-FAE4-73ADB9590204}"/>
                    </a:ext>
                  </a:extLst>
                </p:cNvPr>
                <p:cNvSpPr txBox="1"/>
                <p:nvPr/>
              </p:nvSpPr>
              <p:spPr>
                <a:xfrm>
                  <a:off x="7148726" y="45672"/>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𝑚</m:t>
                            </m:r>
                          </m:e>
                        </m:acc>
                      </m:oMath>
                    </m:oMathPara>
                  </a14:m>
                  <a:endParaRPr lang="en-US" dirty="0"/>
                </a:p>
              </p:txBody>
            </p:sp>
          </mc:Choice>
          <mc:Fallback xmlns="">
            <p:sp>
              <p:nvSpPr>
                <p:cNvPr id="58" name="TextBox 57">
                  <a:extLst>
                    <a:ext uri="{FF2B5EF4-FFF2-40B4-BE49-F238E27FC236}">
                      <a16:creationId xmlns:a16="http://schemas.microsoft.com/office/drawing/2014/main" id="{DBA1C593-EF08-A967-A90C-FBB5868335A7}"/>
                    </a:ext>
                  </a:extLst>
                </p:cNvPr>
                <p:cNvSpPr txBox="1">
                  <a:spLocks noRot="1" noChangeAspect="1" noMove="1" noResize="1" noEditPoints="1" noAdjustHandles="1" noChangeArrowheads="1" noChangeShapeType="1" noTextEdit="1"/>
                </p:cNvSpPr>
                <p:nvPr/>
              </p:nvSpPr>
              <p:spPr>
                <a:xfrm>
                  <a:off x="7148726" y="45672"/>
                  <a:ext cx="184731" cy="369332"/>
                </a:xfrm>
                <a:prstGeom prst="rect">
                  <a:avLst/>
                </a:prstGeom>
                <a:blipFill>
                  <a:blip r:embed="rId11"/>
                  <a:stretch>
                    <a:fillRect r="-5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BFA63C5-8E99-5A75-0DAA-E02AAF6410F6}"/>
                    </a:ext>
                  </a:extLst>
                </p:cNvPr>
                <p:cNvSpPr txBox="1"/>
                <p:nvPr/>
              </p:nvSpPr>
              <p:spPr>
                <a:xfrm>
                  <a:off x="9428054" y="1938156"/>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61" name="TextBox 60">
                  <a:extLst>
                    <a:ext uri="{FF2B5EF4-FFF2-40B4-BE49-F238E27FC236}">
                      <a16:creationId xmlns:a16="http://schemas.microsoft.com/office/drawing/2014/main" id="{2686D58D-AE15-E7CF-9B46-D4AC5D3555DB}"/>
                    </a:ext>
                  </a:extLst>
                </p:cNvPr>
                <p:cNvSpPr txBox="1">
                  <a:spLocks noRot="1" noChangeAspect="1" noMove="1" noResize="1" noEditPoints="1" noAdjustHandles="1" noChangeArrowheads="1" noChangeShapeType="1" noTextEdit="1"/>
                </p:cNvSpPr>
                <p:nvPr/>
              </p:nvSpPr>
              <p:spPr>
                <a:xfrm>
                  <a:off x="9428054" y="1938156"/>
                  <a:ext cx="184731" cy="369332"/>
                </a:xfrm>
                <a:prstGeom prst="rect">
                  <a:avLst/>
                </a:prstGeom>
                <a:blipFill>
                  <a:blip r:embed="rId12"/>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FA19936-E2DE-F582-FF58-E1B5BD9A9D49}"/>
                    </a:ext>
                  </a:extLst>
                </p:cNvPr>
                <p:cNvSpPr txBox="1"/>
                <p:nvPr/>
              </p:nvSpPr>
              <p:spPr>
                <a:xfrm>
                  <a:off x="7116400" y="1465002"/>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p:txBody>
            </p:sp>
          </mc:Choice>
          <mc:Fallback xmlns="">
            <p:sp>
              <p:nvSpPr>
                <p:cNvPr id="59" name="TextBox 58">
                  <a:extLst>
                    <a:ext uri="{FF2B5EF4-FFF2-40B4-BE49-F238E27FC236}">
                      <a16:creationId xmlns:a16="http://schemas.microsoft.com/office/drawing/2014/main" id="{5270ED20-F9FD-7FAE-8CD3-188BA3496417}"/>
                    </a:ext>
                  </a:extLst>
                </p:cNvPr>
                <p:cNvSpPr txBox="1">
                  <a:spLocks noRot="1" noChangeAspect="1" noMove="1" noResize="1" noEditPoints="1" noAdjustHandles="1" noChangeArrowheads="1" noChangeShapeType="1" noTextEdit="1"/>
                </p:cNvSpPr>
                <p:nvPr/>
              </p:nvSpPr>
              <p:spPr>
                <a:xfrm>
                  <a:off x="7116400" y="1465002"/>
                  <a:ext cx="184731" cy="369332"/>
                </a:xfrm>
                <a:prstGeom prst="rect">
                  <a:avLst/>
                </a:prstGeom>
                <a:blipFill>
                  <a:blip r:embed="rId13"/>
                  <a:stretch>
                    <a:fillRect r="-55556"/>
                  </a:stretch>
                </a:blipFill>
              </p:spPr>
              <p:txBody>
                <a:bodyPr/>
                <a:lstStyle/>
                <a:p>
                  <a:r>
                    <a:rPr lang="en-US">
                      <a:noFill/>
                    </a:rPr>
                    <a:t> </a:t>
                  </a:r>
                </a:p>
              </p:txBody>
            </p:sp>
          </mc:Fallback>
        </mc:AlternateContent>
        <p:sp>
          <p:nvSpPr>
            <p:cNvPr id="25" name="Freeform 24">
              <a:extLst>
                <a:ext uri="{FF2B5EF4-FFF2-40B4-BE49-F238E27FC236}">
                  <a16:creationId xmlns:a16="http://schemas.microsoft.com/office/drawing/2014/main" id="{44C4DDD3-A632-2D79-8048-030AF2ECFF2B}"/>
                </a:ext>
              </a:extLst>
            </p:cNvPr>
            <p:cNvSpPr/>
            <p:nvPr/>
          </p:nvSpPr>
          <p:spPr>
            <a:xfrm rot="10800000">
              <a:off x="7514573" y="473232"/>
              <a:ext cx="1693756" cy="140353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 name="connsiteX0" fmla="*/ 1945388 w 1945388"/>
                <a:gd name="connsiteY0" fmla="*/ 0 h 1327338"/>
                <a:gd name="connsiteX1" fmla="*/ 1614461 w 1945388"/>
                <a:gd name="connsiteY1" fmla="*/ 9526 h 1327338"/>
                <a:gd name="connsiteX2" fmla="*/ 1369987 w 1945388"/>
                <a:gd name="connsiteY2" fmla="*/ 31750 h 1327338"/>
                <a:gd name="connsiteX3" fmla="*/ 1122336 w 1945388"/>
                <a:gd name="connsiteY3" fmla="*/ 63502 h 1327338"/>
                <a:gd name="connsiteX4" fmla="*/ 925487 w 1945388"/>
                <a:gd name="connsiteY4" fmla="*/ 101600 h 1327338"/>
                <a:gd name="connsiteX5" fmla="*/ 741336 w 1945388"/>
                <a:gd name="connsiteY5" fmla="*/ 158750 h 1327338"/>
                <a:gd name="connsiteX6" fmla="*/ 582587 w 1945388"/>
                <a:gd name="connsiteY6" fmla="*/ 231775 h 1327338"/>
                <a:gd name="connsiteX7" fmla="*/ 417486 w 1945388"/>
                <a:gd name="connsiteY7" fmla="*/ 327025 h 1327338"/>
                <a:gd name="connsiteX8" fmla="*/ 296836 w 1945388"/>
                <a:gd name="connsiteY8" fmla="*/ 422276 h 1327338"/>
                <a:gd name="connsiteX9" fmla="*/ 179362 w 1945388"/>
                <a:gd name="connsiteY9" fmla="*/ 536575 h 1327338"/>
                <a:gd name="connsiteX10" fmla="*/ 80936 w 1945388"/>
                <a:gd name="connsiteY10" fmla="*/ 657225 h 1327338"/>
                <a:gd name="connsiteX11" fmla="*/ 4737 w 1945388"/>
                <a:gd name="connsiteY11" fmla="*/ 768350 h 1327338"/>
                <a:gd name="connsiteX12" fmla="*/ 273857 w 1945388"/>
                <a:gd name="connsiteY12" fmla="*/ 1327338 h 1327338"/>
                <a:gd name="connsiteX0" fmla="*/ 1866404 w 1866404"/>
                <a:gd name="connsiteY0" fmla="*/ 0 h 1327338"/>
                <a:gd name="connsiteX1" fmla="*/ 1535477 w 1866404"/>
                <a:gd name="connsiteY1" fmla="*/ 9526 h 1327338"/>
                <a:gd name="connsiteX2" fmla="*/ 1291003 w 1866404"/>
                <a:gd name="connsiteY2" fmla="*/ 31750 h 1327338"/>
                <a:gd name="connsiteX3" fmla="*/ 1043352 w 1866404"/>
                <a:gd name="connsiteY3" fmla="*/ 63502 h 1327338"/>
                <a:gd name="connsiteX4" fmla="*/ 846503 w 1866404"/>
                <a:gd name="connsiteY4" fmla="*/ 101600 h 1327338"/>
                <a:gd name="connsiteX5" fmla="*/ 662352 w 1866404"/>
                <a:gd name="connsiteY5" fmla="*/ 158750 h 1327338"/>
                <a:gd name="connsiteX6" fmla="*/ 503603 w 1866404"/>
                <a:gd name="connsiteY6" fmla="*/ 231775 h 1327338"/>
                <a:gd name="connsiteX7" fmla="*/ 338502 w 1866404"/>
                <a:gd name="connsiteY7" fmla="*/ 327025 h 1327338"/>
                <a:gd name="connsiteX8" fmla="*/ 217852 w 1866404"/>
                <a:gd name="connsiteY8" fmla="*/ 422276 h 1327338"/>
                <a:gd name="connsiteX9" fmla="*/ 100378 w 1866404"/>
                <a:gd name="connsiteY9" fmla="*/ 536575 h 1327338"/>
                <a:gd name="connsiteX10" fmla="*/ 1952 w 1866404"/>
                <a:gd name="connsiteY10" fmla="*/ 657225 h 1327338"/>
                <a:gd name="connsiteX11" fmla="*/ 233728 w 1866404"/>
                <a:gd name="connsiteY11" fmla="*/ 1139825 h 1327338"/>
                <a:gd name="connsiteX12" fmla="*/ 194873 w 1866404"/>
                <a:gd name="connsiteY12" fmla="*/ 1327338 h 1327338"/>
                <a:gd name="connsiteX0" fmla="*/ 1769309 w 1769309"/>
                <a:gd name="connsiteY0" fmla="*/ 0 h 1327338"/>
                <a:gd name="connsiteX1" fmla="*/ 1438382 w 1769309"/>
                <a:gd name="connsiteY1" fmla="*/ 9526 h 1327338"/>
                <a:gd name="connsiteX2" fmla="*/ 1193908 w 1769309"/>
                <a:gd name="connsiteY2" fmla="*/ 31750 h 1327338"/>
                <a:gd name="connsiteX3" fmla="*/ 946257 w 1769309"/>
                <a:gd name="connsiteY3" fmla="*/ 63502 h 1327338"/>
                <a:gd name="connsiteX4" fmla="*/ 749408 w 1769309"/>
                <a:gd name="connsiteY4" fmla="*/ 101600 h 1327338"/>
                <a:gd name="connsiteX5" fmla="*/ 565257 w 1769309"/>
                <a:gd name="connsiteY5" fmla="*/ 158750 h 1327338"/>
                <a:gd name="connsiteX6" fmla="*/ 406508 w 1769309"/>
                <a:gd name="connsiteY6" fmla="*/ 231775 h 1327338"/>
                <a:gd name="connsiteX7" fmla="*/ 241407 w 1769309"/>
                <a:gd name="connsiteY7" fmla="*/ 327025 h 1327338"/>
                <a:gd name="connsiteX8" fmla="*/ 120757 w 1769309"/>
                <a:gd name="connsiteY8" fmla="*/ 422276 h 1327338"/>
                <a:gd name="connsiteX9" fmla="*/ 3283 w 1769309"/>
                <a:gd name="connsiteY9" fmla="*/ 536575 h 1327338"/>
                <a:gd name="connsiteX10" fmla="*/ 203307 w 1769309"/>
                <a:gd name="connsiteY10" fmla="*/ 1000125 h 1327338"/>
                <a:gd name="connsiteX11" fmla="*/ 136633 w 1769309"/>
                <a:gd name="connsiteY11" fmla="*/ 1139825 h 1327338"/>
                <a:gd name="connsiteX12" fmla="*/ 97778 w 1769309"/>
                <a:gd name="connsiteY12" fmla="*/ 1327338 h 1327338"/>
                <a:gd name="connsiteX0" fmla="*/ 1671531 w 1671531"/>
                <a:gd name="connsiteY0" fmla="*/ 0 h 1327338"/>
                <a:gd name="connsiteX1" fmla="*/ 1340604 w 1671531"/>
                <a:gd name="connsiteY1" fmla="*/ 9526 h 1327338"/>
                <a:gd name="connsiteX2" fmla="*/ 1096130 w 1671531"/>
                <a:gd name="connsiteY2" fmla="*/ 31750 h 1327338"/>
                <a:gd name="connsiteX3" fmla="*/ 848479 w 1671531"/>
                <a:gd name="connsiteY3" fmla="*/ 63502 h 1327338"/>
                <a:gd name="connsiteX4" fmla="*/ 651630 w 1671531"/>
                <a:gd name="connsiteY4" fmla="*/ 101600 h 1327338"/>
                <a:gd name="connsiteX5" fmla="*/ 467479 w 1671531"/>
                <a:gd name="connsiteY5" fmla="*/ 158750 h 1327338"/>
                <a:gd name="connsiteX6" fmla="*/ 308730 w 1671531"/>
                <a:gd name="connsiteY6" fmla="*/ 231775 h 1327338"/>
                <a:gd name="connsiteX7" fmla="*/ 143629 w 1671531"/>
                <a:gd name="connsiteY7" fmla="*/ 327025 h 1327338"/>
                <a:gd name="connsiteX8" fmla="*/ 22979 w 1671531"/>
                <a:gd name="connsiteY8" fmla="*/ 422276 h 1327338"/>
                <a:gd name="connsiteX9" fmla="*/ 188080 w 1671531"/>
                <a:gd name="connsiteY9" fmla="*/ 828675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1096130 w 1671531"/>
                <a:gd name="connsiteY2" fmla="*/ 31750 h 1327338"/>
                <a:gd name="connsiteX3" fmla="*/ 848479 w 1671531"/>
                <a:gd name="connsiteY3" fmla="*/ 63502 h 1327338"/>
                <a:gd name="connsiteX4" fmla="*/ 651630 w 1671531"/>
                <a:gd name="connsiteY4" fmla="*/ 101600 h 1327338"/>
                <a:gd name="connsiteX5" fmla="*/ 467479 w 1671531"/>
                <a:gd name="connsiteY5" fmla="*/ 158750 h 1327338"/>
                <a:gd name="connsiteX6" fmla="*/ 308730 w 1671531"/>
                <a:gd name="connsiteY6" fmla="*/ 231775 h 1327338"/>
                <a:gd name="connsiteX7" fmla="*/ 143629 w 1671531"/>
                <a:gd name="connsiteY7" fmla="*/ 327025 h 1327338"/>
                <a:gd name="connsiteX8" fmla="*/ 245229 w 1671531"/>
                <a:gd name="connsiteY8" fmla="*/ 727076 h 1327338"/>
                <a:gd name="connsiteX9" fmla="*/ 188080 w 1671531"/>
                <a:gd name="connsiteY9" fmla="*/ 828675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1096130 w 1671531"/>
                <a:gd name="connsiteY2" fmla="*/ 31750 h 1327338"/>
                <a:gd name="connsiteX3" fmla="*/ 848479 w 1671531"/>
                <a:gd name="connsiteY3" fmla="*/ 63502 h 1327338"/>
                <a:gd name="connsiteX4" fmla="*/ 651630 w 1671531"/>
                <a:gd name="connsiteY4" fmla="*/ 101600 h 1327338"/>
                <a:gd name="connsiteX5" fmla="*/ 467479 w 1671531"/>
                <a:gd name="connsiteY5" fmla="*/ 158750 h 1327338"/>
                <a:gd name="connsiteX6" fmla="*/ 308730 w 1671531"/>
                <a:gd name="connsiteY6" fmla="*/ 231775 h 1327338"/>
                <a:gd name="connsiteX7" fmla="*/ 143629 w 1671531"/>
                <a:gd name="connsiteY7" fmla="*/ 327025 h 1327338"/>
                <a:gd name="connsiteX8" fmla="*/ 245229 w 1671531"/>
                <a:gd name="connsiteY8" fmla="*/ 727076 h 1327338"/>
                <a:gd name="connsiteX9" fmla="*/ 169030 w 1671531"/>
                <a:gd name="connsiteY9" fmla="*/ 876300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1096130 w 1671531"/>
                <a:gd name="connsiteY2" fmla="*/ 31750 h 1327338"/>
                <a:gd name="connsiteX3" fmla="*/ 848479 w 1671531"/>
                <a:gd name="connsiteY3" fmla="*/ 63502 h 1327338"/>
                <a:gd name="connsiteX4" fmla="*/ 651630 w 1671531"/>
                <a:gd name="connsiteY4" fmla="*/ 101600 h 1327338"/>
                <a:gd name="connsiteX5" fmla="*/ 467479 w 1671531"/>
                <a:gd name="connsiteY5" fmla="*/ 158750 h 1327338"/>
                <a:gd name="connsiteX6" fmla="*/ 308730 w 1671531"/>
                <a:gd name="connsiteY6" fmla="*/ 231775 h 1327338"/>
                <a:gd name="connsiteX7" fmla="*/ 330954 w 1671531"/>
                <a:gd name="connsiteY7" fmla="*/ 619125 h 1327338"/>
                <a:gd name="connsiteX8" fmla="*/ 245229 w 1671531"/>
                <a:gd name="connsiteY8" fmla="*/ 727076 h 1327338"/>
                <a:gd name="connsiteX9" fmla="*/ 169030 w 1671531"/>
                <a:gd name="connsiteY9" fmla="*/ 876300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1096130 w 1671531"/>
                <a:gd name="connsiteY2" fmla="*/ 31750 h 1327338"/>
                <a:gd name="connsiteX3" fmla="*/ 848479 w 1671531"/>
                <a:gd name="connsiteY3" fmla="*/ 63502 h 1327338"/>
                <a:gd name="connsiteX4" fmla="*/ 651630 w 1671531"/>
                <a:gd name="connsiteY4" fmla="*/ 101600 h 1327338"/>
                <a:gd name="connsiteX5" fmla="*/ 467479 w 1671531"/>
                <a:gd name="connsiteY5" fmla="*/ 158750 h 1327338"/>
                <a:gd name="connsiteX6" fmla="*/ 416680 w 1671531"/>
                <a:gd name="connsiteY6" fmla="*/ 511175 h 1327338"/>
                <a:gd name="connsiteX7" fmla="*/ 330954 w 1671531"/>
                <a:gd name="connsiteY7" fmla="*/ 619125 h 1327338"/>
                <a:gd name="connsiteX8" fmla="*/ 245229 w 1671531"/>
                <a:gd name="connsiteY8" fmla="*/ 727076 h 1327338"/>
                <a:gd name="connsiteX9" fmla="*/ 169030 w 1671531"/>
                <a:gd name="connsiteY9" fmla="*/ 876300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1096130 w 1671531"/>
                <a:gd name="connsiteY2" fmla="*/ 31750 h 1327338"/>
                <a:gd name="connsiteX3" fmla="*/ 848479 w 1671531"/>
                <a:gd name="connsiteY3" fmla="*/ 63502 h 1327338"/>
                <a:gd name="connsiteX4" fmla="*/ 651630 w 1671531"/>
                <a:gd name="connsiteY4" fmla="*/ 101600 h 1327338"/>
                <a:gd name="connsiteX5" fmla="*/ 518279 w 1671531"/>
                <a:gd name="connsiteY5" fmla="*/ 403225 h 1327338"/>
                <a:gd name="connsiteX6" fmla="*/ 416680 w 1671531"/>
                <a:gd name="connsiteY6" fmla="*/ 511175 h 1327338"/>
                <a:gd name="connsiteX7" fmla="*/ 330954 w 1671531"/>
                <a:gd name="connsiteY7" fmla="*/ 619125 h 1327338"/>
                <a:gd name="connsiteX8" fmla="*/ 245229 w 1671531"/>
                <a:gd name="connsiteY8" fmla="*/ 727076 h 1327338"/>
                <a:gd name="connsiteX9" fmla="*/ 169030 w 1671531"/>
                <a:gd name="connsiteY9" fmla="*/ 876300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1096130 w 1671531"/>
                <a:gd name="connsiteY2" fmla="*/ 31750 h 1327338"/>
                <a:gd name="connsiteX3" fmla="*/ 848479 w 1671531"/>
                <a:gd name="connsiteY3" fmla="*/ 63502 h 1327338"/>
                <a:gd name="connsiteX4" fmla="*/ 648455 w 1671531"/>
                <a:gd name="connsiteY4" fmla="*/ 292100 h 1327338"/>
                <a:gd name="connsiteX5" fmla="*/ 518279 w 1671531"/>
                <a:gd name="connsiteY5" fmla="*/ 403225 h 1327338"/>
                <a:gd name="connsiteX6" fmla="*/ 416680 w 1671531"/>
                <a:gd name="connsiteY6" fmla="*/ 511175 h 1327338"/>
                <a:gd name="connsiteX7" fmla="*/ 330954 w 1671531"/>
                <a:gd name="connsiteY7" fmla="*/ 619125 h 1327338"/>
                <a:gd name="connsiteX8" fmla="*/ 245229 w 1671531"/>
                <a:gd name="connsiteY8" fmla="*/ 727076 h 1327338"/>
                <a:gd name="connsiteX9" fmla="*/ 169030 w 1671531"/>
                <a:gd name="connsiteY9" fmla="*/ 876300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1096130 w 1671531"/>
                <a:gd name="connsiteY2" fmla="*/ 31750 h 1327338"/>
                <a:gd name="connsiteX3" fmla="*/ 784979 w 1671531"/>
                <a:gd name="connsiteY3" fmla="*/ 200027 h 1327338"/>
                <a:gd name="connsiteX4" fmla="*/ 648455 w 1671531"/>
                <a:gd name="connsiteY4" fmla="*/ 292100 h 1327338"/>
                <a:gd name="connsiteX5" fmla="*/ 518279 w 1671531"/>
                <a:gd name="connsiteY5" fmla="*/ 403225 h 1327338"/>
                <a:gd name="connsiteX6" fmla="*/ 416680 w 1671531"/>
                <a:gd name="connsiteY6" fmla="*/ 511175 h 1327338"/>
                <a:gd name="connsiteX7" fmla="*/ 330954 w 1671531"/>
                <a:gd name="connsiteY7" fmla="*/ 619125 h 1327338"/>
                <a:gd name="connsiteX8" fmla="*/ 245229 w 1671531"/>
                <a:gd name="connsiteY8" fmla="*/ 727076 h 1327338"/>
                <a:gd name="connsiteX9" fmla="*/ 169030 w 1671531"/>
                <a:gd name="connsiteY9" fmla="*/ 876300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985005 w 1671531"/>
                <a:gd name="connsiteY2" fmla="*/ 107950 h 1327338"/>
                <a:gd name="connsiteX3" fmla="*/ 784979 w 1671531"/>
                <a:gd name="connsiteY3" fmla="*/ 200027 h 1327338"/>
                <a:gd name="connsiteX4" fmla="*/ 648455 w 1671531"/>
                <a:gd name="connsiteY4" fmla="*/ 292100 h 1327338"/>
                <a:gd name="connsiteX5" fmla="*/ 518279 w 1671531"/>
                <a:gd name="connsiteY5" fmla="*/ 403225 h 1327338"/>
                <a:gd name="connsiteX6" fmla="*/ 416680 w 1671531"/>
                <a:gd name="connsiteY6" fmla="*/ 511175 h 1327338"/>
                <a:gd name="connsiteX7" fmla="*/ 330954 w 1671531"/>
                <a:gd name="connsiteY7" fmla="*/ 619125 h 1327338"/>
                <a:gd name="connsiteX8" fmla="*/ 245229 w 1671531"/>
                <a:gd name="connsiteY8" fmla="*/ 727076 h 1327338"/>
                <a:gd name="connsiteX9" fmla="*/ 169030 w 1671531"/>
                <a:gd name="connsiteY9" fmla="*/ 876300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1124346 w 1671531"/>
                <a:gd name="connsiteY2" fmla="*/ 35676 h 1327338"/>
                <a:gd name="connsiteX3" fmla="*/ 985005 w 1671531"/>
                <a:gd name="connsiteY3" fmla="*/ 107950 h 1327338"/>
                <a:gd name="connsiteX4" fmla="*/ 784979 w 1671531"/>
                <a:gd name="connsiteY4" fmla="*/ 200027 h 1327338"/>
                <a:gd name="connsiteX5" fmla="*/ 648455 w 1671531"/>
                <a:gd name="connsiteY5" fmla="*/ 292100 h 1327338"/>
                <a:gd name="connsiteX6" fmla="*/ 518279 w 1671531"/>
                <a:gd name="connsiteY6" fmla="*/ 403225 h 1327338"/>
                <a:gd name="connsiteX7" fmla="*/ 416680 w 1671531"/>
                <a:gd name="connsiteY7" fmla="*/ 511175 h 1327338"/>
                <a:gd name="connsiteX8" fmla="*/ 330954 w 1671531"/>
                <a:gd name="connsiteY8" fmla="*/ 619125 h 1327338"/>
                <a:gd name="connsiteX9" fmla="*/ 245229 w 1671531"/>
                <a:gd name="connsiteY9" fmla="*/ 727076 h 1327338"/>
                <a:gd name="connsiteX10" fmla="*/ 169030 w 1671531"/>
                <a:gd name="connsiteY10" fmla="*/ 876300 h 1327338"/>
                <a:gd name="connsiteX11" fmla="*/ 105529 w 1671531"/>
                <a:gd name="connsiteY11" fmla="*/ 1000125 h 1327338"/>
                <a:gd name="connsiteX12" fmla="*/ 38855 w 1671531"/>
                <a:gd name="connsiteY12" fmla="*/ 1139825 h 1327338"/>
                <a:gd name="connsiteX13" fmla="*/ 0 w 1671531"/>
                <a:gd name="connsiteY13" fmla="*/ 1327338 h 1327338"/>
                <a:gd name="connsiteX0" fmla="*/ 1671531 w 1671531"/>
                <a:gd name="connsiteY0" fmla="*/ 0 h 1327338"/>
                <a:gd name="connsiteX1" fmla="*/ 1340604 w 1671531"/>
                <a:gd name="connsiteY1" fmla="*/ 9526 h 1327338"/>
                <a:gd name="connsiteX2" fmla="*/ 1124346 w 1671531"/>
                <a:gd name="connsiteY2" fmla="*/ 64251 h 1327338"/>
                <a:gd name="connsiteX3" fmla="*/ 985005 w 1671531"/>
                <a:gd name="connsiteY3" fmla="*/ 107950 h 1327338"/>
                <a:gd name="connsiteX4" fmla="*/ 784979 w 1671531"/>
                <a:gd name="connsiteY4" fmla="*/ 200027 h 1327338"/>
                <a:gd name="connsiteX5" fmla="*/ 648455 w 1671531"/>
                <a:gd name="connsiteY5" fmla="*/ 292100 h 1327338"/>
                <a:gd name="connsiteX6" fmla="*/ 518279 w 1671531"/>
                <a:gd name="connsiteY6" fmla="*/ 403225 h 1327338"/>
                <a:gd name="connsiteX7" fmla="*/ 416680 w 1671531"/>
                <a:gd name="connsiteY7" fmla="*/ 511175 h 1327338"/>
                <a:gd name="connsiteX8" fmla="*/ 330954 w 1671531"/>
                <a:gd name="connsiteY8" fmla="*/ 619125 h 1327338"/>
                <a:gd name="connsiteX9" fmla="*/ 245229 w 1671531"/>
                <a:gd name="connsiteY9" fmla="*/ 727076 h 1327338"/>
                <a:gd name="connsiteX10" fmla="*/ 169030 w 1671531"/>
                <a:gd name="connsiteY10" fmla="*/ 876300 h 1327338"/>
                <a:gd name="connsiteX11" fmla="*/ 105529 w 1671531"/>
                <a:gd name="connsiteY11" fmla="*/ 1000125 h 1327338"/>
                <a:gd name="connsiteX12" fmla="*/ 38855 w 1671531"/>
                <a:gd name="connsiteY12" fmla="*/ 1139825 h 1327338"/>
                <a:gd name="connsiteX13" fmla="*/ 0 w 1671531"/>
                <a:gd name="connsiteY13" fmla="*/ 1327338 h 1327338"/>
                <a:gd name="connsiteX0" fmla="*/ 1655656 w 1655656"/>
                <a:gd name="connsiteY0" fmla="*/ 0 h 1371788"/>
                <a:gd name="connsiteX1" fmla="*/ 1340604 w 1655656"/>
                <a:gd name="connsiteY1" fmla="*/ 53976 h 1371788"/>
                <a:gd name="connsiteX2" fmla="*/ 1124346 w 1655656"/>
                <a:gd name="connsiteY2" fmla="*/ 108701 h 1371788"/>
                <a:gd name="connsiteX3" fmla="*/ 985005 w 1655656"/>
                <a:gd name="connsiteY3" fmla="*/ 152400 h 1371788"/>
                <a:gd name="connsiteX4" fmla="*/ 784979 w 1655656"/>
                <a:gd name="connsiteY4" fmla="*/ 244477 h 1371788"/>
                <a:gd name="connsiteX5" fmla="*/ 648455 w 1655656"/>
                <a:gd name="connsiteY5" fmla="*/ 336550 h 1371788"/>
                <a:gd name="connsiteX6" fmla="*/ 518279 w 1655656"/>
                <a:gd name="connsiteY6" fmla="*/ 447675 h 1371788"/>
                <a:gd name="connsiteX7" fmla="*/ 416680 w 1655656"/>
                <a:gd name="connsiteY7" fmla="*/ 555625 h 1371788"/>
                <a:gd name="connsiteX8" fmla="*/ 330954 w 1655656"/>
                <a:gd name="connsiteY8" fmla="*/ 663575 h 1371788"/>
                <a:gd name="connsiteX9" fmla="*/ 245229 w 1655656"/>
                <a:gd name="connsiteY9" fmla="*/ 771526 h 1371788"/>
                <a:gd name="connsiteX10" fmla="*/ 169030 w 1655656"/>
                <a:gd name="connsiteY10" fmla="*/ 920750 h 1371788"/>
                <a:gd name="connsiteX11" fmla="*/ 105529 w 1655656"/>
                <a:gd name="connsiteY11" fmla="*/ 1044575 h 1371788"/>
                <a:gd name="connsiteX12" fmla="*/ 38855 w 1655656"/>
                <a:gd name="connsiteY12" fmla="*/ 1184275 h 1371788"/>
                <a:gd name="connsiteX13" fmla="*/ 0 w 1655656"/>
                <a:gd name="connsiteY13" fmla="*/ 1371788 h 13717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65879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65879 w 1700106"/>
                <a:gd name="connsiteY8" fmla="*/ 663575 h 1397188"/>
                <a:gd name="connsiteX9" fmla="*/ 289679 w 1700106"/>
                <a:gd name="connsiteY9" fmla="*/ 771526 h 1397188"/>
                <a:gd name="connsiteX10" fmla="*/ 244872 w 1700106"/>
                <a:gd name="connsiteY10" fmla="*/ 848476 h 1397188"/>
                <a:gd name="connsiteX11" fmla="*/ 213480 w 1700106"/>
                <a:gd name="connsiteY11" fmla="*/ 920750 h 1397188"/>
                <a:gd name="connsiteX12" fmla="*/ 149979 w 1700106"/>
                <a:gd name="connsiteY12" fmla="*/ 1044575 h 1397188"/>
                <a:gd name="connsiteX13" fmla="*/ 83305 w 1700106"/>
                <a:gd name="connsiteY13" fmla="*/ 1184275 h 1397188"/>
                <a:gd name="connsiteX14" fmla="*/ 0 w 1700106"/>
                <a:gd name="connsiteY14"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65879 w 1700106"/>
                <a:gd name="connsiteY8" fmla="*/ 663575 h 1397188"/>
                <a:gd name="connsiteX9" fmla="*/ 289679 w 1700106"/>
                <a:gd name="connsiteY9" fmla="*/ 771526 h 1397188"/>
                <a:gd name="connsiteX10" fmla="*/ 244872 w 1700106"/>
                <a:gd name="connsiteY10" fmla="*/ 848476 h 1397188"/>
                <a:gd name="connsiteX11" fmla="*/ 191255 w 1700106"/>
                <a:gd name="connsiteY11" fmla="*/ 942975 h 1397188"/>
                <a:gd name="connsiteX12" fmla="*/ 149979 w 1700106"/>
                <a:gd name="connsiteY12" fmla="*/ 1044575 h 1397188"/>
                <a:gd name="connsiteX13" fmla="*/ 83305 w 1700106"/>
                <a:gd name="connsiteY13" fmla="*/ 1184275 h 1397188"/>
                <a:gd name="connsiteX14" fmla="*/ 0 w 1700106"/>
                <a:gd name="connsiteY14"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65879 w 1700106"/>
                <a:gd name="connsiteY8" fmla="*/ 663575 h 1397188"/>
                <a:gd name="connsiteX9" fmla="*/ 289679 w 1700106"/>
                <a:gd name="connsiteY9" fmla="*/ 771526 h 1397188"/>
                <a:gd name="connsiteX10" fmla="*/ 244872 w 1700106"/>
                <a:gd name="connsiteY10" fmla="*/ 848476 h 1397188"/>
                <a:gd name="connsiteX11" fmla="*/ 191255 w 1700106"/>
                <a:gd name="connsiteY11" fmla="*/ 942975 h 1397188"/>
                <a:gd name="connsiteX12" fmla="*/ 124579 w 1700106"/>
                <a:gd name="connsiteY12" fmla="*/ 1079500 h 1397188"/>
                <a:gd name="connsiteX13" fmla="*/ 83305 w 1700106"/>
                <a:gd name="connsiteY13" fmla="*/ 1184275 h 1397188"/>
                <a:gd name="connsiteX14" fmla="*/ 0 w 1700106"/>
                <a:gd name="connsiteY14"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65879 w 1700106"/>
                <a:gd name="connsiteY8" fmla="*/ 663575 h 1397188"/>
                <a:gd name="connsiteX9" fmla="*/ 289679 w 1700106"/>
                <a:gd name="connsiteY9" fmla="*/ 771526 h 1397188"/>
                <a:gd name="connsiteX10" fmla="*/ 244872 w 1700106"/>
                <a:gd name="connsiteY10" fmla="*/ 848476 h 1397188"/>
                <a:gd name="connsiteX11" fmla="*/ 191255 w 1700106"/>
                <a:gd name="connsiteY11" fmla="*/ 942975 h 1397188"/>
                <a:gd name="connsiteX12" fmla="*/ 124579 w 1700106"/>
                <a:gd name="connsiteY12" fmla="*/ 1079500 h 1397188"/>
                <a:gd name="connsiteX13" fmla="*/ 54730 w 1700106"/>
                <a:gd name="connsiteY13" fmla="*/ 1235075 h 1397188"/>
                <a:gd name="connsiteX14" fmla="*/ 0 w 1700106"/>
                <a:gd name="connsiteY14" fmla="*/ 1397188 h 1397188"/>
                <a:gd name="connsiteX0" fmla="*/ 1693756 w 1693756"/>
                <a:gd name="connsiteY0" fmla="*/ 0 h 1403538"/>
                <a:gd name="connsiteX1" fmla="*/ 1378704 w 1693756"/>
                <a:gd name="connsiteY1" fmla="*/ 53976 h 1403538"/>
                <a:gd name="connsiteX2" fmla="*/ 1162446 w 1693756"/>
                <a:gd name="connsiteY2" fmla="*/ 108701 h 1403538"/>
                <a:gd name="connsiteX3" fmla="*/ 1023105 w 1693756"/>
                <a:gd name="connsiteY3" fmla="*/ 152400 h 1403538"/>
                <a:gd name="connsiteX4" fmla="*/ 823079 w 1693756"/>
                <a:gd name="connsiteY4" fmla="*/ 244477 h 1403538"/>
                <a:gd name="connsiteX5" fmla="*/ 686555 w 1693756"/>
                <a:gd name="connsiteY5" fmla="*/ 336550 h 1403538"/>
                <a:gd name="connsiteX6" fmla="*/ 556379 w 1693756"/>
                <a:gd name="connsiteY6" fmla="*/ 447675 h 1403538"/>
                <a:gd name="connsiteX7" fmla="*/ 454780 w 1693756"/>
                <a:gd name="connsiteY7" fmla="*/ 555625 h 1403538"/>
                <a:gd name="connsiteX8" fmla="*/ 359529 w 1693756"/>
                <a:gd name="connsiteY8" fmla="*/ 663575 h 1403538"/>
                <a:gd name="connsiteX9" fmla="*/ 283329 w 1693756"/>
                <a:gd name="connsiteY9" fmla="*/ 771526 h 1403538"/>
                <a:gd name="connsiteX10" fmla="*/ 238522 w 1693756"/>
                <a:gd name="connsiteY10" fmla="*/ 848476 h 1403538"/>
                <a:gd name="connsiteX11" fmla="*/ 184905 w 1693756"/>
                <a:gd name="connsiteY11" fmla="*/ 942975 h 1403538"/>
                <a:gd name="connsiteX12" fmla="*/ 118229 w 1693756"/>
                <a:gd name="connsiteY12" fmla="*/ 1079500 h 1403538"/>
                <a:gd name="connsiteX13" fmla="*/ 48380 w 1693756"/>
                <a:gd name="connsiteY13" fmla="*/ 1235075 h 1403538"/>
                <a:gd name="connsiteX14" fmla="*/ 0 w 1693756"/>
                <a:gd name="connsiteY14" fmla="*/ 1403538 h 1403538"/>
                <a:gd name="connsiteX0" fmla="*/ 1693756 w 1693756"/>
                <a:gd name="connsiteY0" fmla="*/ 0 h 1403538"/>
                <a:gd name="connsiteX1" fmla="*/ 1378704 w 1693756"/>
                <a:gd name="connsiteY1" fmla="*/ 53976 h 1403538"/>
                <a:gd name="connsiteX2" fmla="*/ 1162446 w 1693756"/>
                <a:gd name="connsiteY2" fmla="*/ 108701 h 1403538"/>
                <a:gd name="connsiteX3" fmla="*/ 1023105 w 1693756"/>
                <a:gd name="connsiteY3" fmla="*/ 152400 h 1403538"/>
                <a:gd name="connsiteX4" fmla="*/ 823079 w 1693756"/>
                <a:gd name="connsiteY4" fmla="*/ 244477 h 1403538"/>
                <a:gd name="connsiteX5" fmla="*/ 686555 w 1693756"/>
                <a:gd name="connsiteY5" fmla="*/ 336550 h 1403538"/>
                <a:gd name="connsiteX6" fmla="*/ 556379 w 1693756"/>
                <a:gd name="connsiteY6" fmla="*/ 447675 h 1403538"/>
                <a:gd name="connsiteX7" fmla="*/ 454780 w 1693756"/>
                <a:gd name="connsiteY7" fmla="*/ 555625 h 1403538"/>
                <a:gd name="connsiteX8" fmla="*/ 359529 w 1693756"/>
                <a:gd name="connsiteY8" fmla="*/ 663575 h 1403538"/>
                <a:gd name="connsiteX9" fmla="*/ 283329 w 1693756"/>
                <a:gd name="connsiteY9" fmla="*/ 771526 h 1403538"/>
                <a:gd name="connsiteX10" fmla="*/ 238522 w 1693756"/>
                <a:gd name="connsiteY10" fmla="*/ 848476 h 1403538"/>
                <a:gd name="connsiteX11" fmla="*/ 184905 w 1693756"/>
                <a:gd name="connsiteY11" fmla="*/ 942975 h 1403538"/>
                <a:gd name="connsiteX12" fmla="*/ 118229 w 1693756"/>
                <a:gd name="connsiteY12" fmla="*/ 1079500 h 1403538"/>
                <a:gd name="connsiteX13" fmla="*/ 48380 w 1693756"/>
                <a:gd name="connsiteY13" fmla="*/ 1235075 h 1403538"/>
                <a:gd name="connsiteX14" fmla="*/ 0 w 1693756"/>
                <a:gd name="connsiteY14" fmla="*/ 1403538 h 1403538"/>
                <a:gd name="connsiteX0" fmla="*/ 1693756 w 1693756"/>
                <a:gd name="connsiteY0" fmla="*/ 0 h 1403538"/>
                <a:gd name="connsiteX1" fmla="*/ 1413210 w 1693756"/>
                <a:gd name="connsiteY1" fmla="*/ 48225 h 1403538"/>
                <a:gd name="connsiteX2" fmla="*/ 1162446 w 1693756"/>
                <a:gd name="connsiteY2" fmla="*/ 108701 h 1403538"/>
                <a:gd name="connsiteX3" fmla="*/ 1023105 w 1693756"/>
                <a:gd name="connsiteY3" fmla="*/ 152400 h 1403538"/>
                <a:gd name="connsiteX4" fmla="*/ 823079 w 1693756"/>
                <a:gd name="connsiteY4" fmla="*/ 244477 h 1403538"/>
                <a:gd name="connsiteX5" fmla="*/ 686555 w 1693756"/>
                <a:gd name="connsiteY5" fmla="*/ 336550 h 1403538"/>
                <a:gd name="connsiteX6" fmla="*/ 556379 w 1693756"/>
                <a:gd name="connsiteY6" fmla="*/ 447675 h 1403538"/>
                <a:gd name="connsiteX7" fmla="*/ 454780 w 1693756"/>
                <a:gd name="connsiteY7" fmla="*/ 555625 h 1403538"/>
                <a:gd name="connsiteX8" fmla="*/ 359529 w 1693756"/>
                <a:gd name="connsiteY8" fmla="*/ 663575 h 1403538"/>
                <a:gd name="connsiteX9" fmla="*/ 283329 w 1693756"/>
                <a:gd name="connsiteY9" fmla="*/ 771526 h 1403538"/>
                <a:gd name="connsiteX10" fmla="*/ 238522 w 1693756"/>
                <a:gd name="connsiteY10" fmla="*/ 848476 h 1403538"/>
                <a:gd name="connsiteX11" fmla="*/ 184905 w 1693756"/>
                <a:gd name="connsiteY11" fmla="*/ 942975 h 1403538"/>
                <a:gd name="connsiteX12" fmla="*/ 118229 w 1693756"/>
                <a:gd name="connsiteY12" fmla="*/ 1079500 h 1403538"/>
                <a:gd name="connsiteX13" fmla="*/ 48380 w 1693756"/>
                <a:gd name="connsiteY13" fmla="*/ 1235075 h 1403538"/>
                <a:gd name="connsiteX14" fmla="*/ 0 w 1693756"/>
                <a:gd name="connsiteY14" fmla="*/ 1403538 h 1403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3756" h="1403538">
                  <a:moveTo>
                    <a:pt x="1693756" y="0"/>
                  </a:moveTo>
                  <a:cubicBezTo>
                    <a:pt x="1639252" y="2646"/>
                    <a:pt x="1521160" y="39758"/>
                    <a:pt x="1413210" y="48225"/>
                  </a:cubicBezTo>
                  <a:cubicBezTo>
                    <a:pt x="1345357" y="67525"/>
                    <a:pt x="1230299" y="89401"/>
                    <a:pt x="1162446" y="108701"/>
                  </a:cubicBezTo>
                  <a:lnTo>
                    <a:pt x="1023105" y="152400"/>
                  </a:lnTo>
                  <a:cubicBezTo>
                    <a:pt x="966544" y="175029"/>
                    <a:pt x="875466" y="211140"/>
                    <a:pt x="823079" y="244477"/>
                  </a:cubicBezTo>
                  <a:cubicBezTo>
                    <a:pt x="770692" y="277814"/>
                    <a:pt x="753759" y="291571"/>
                    <a:pt x="686555" y="336550"/>
                  </a:cubicBezTo>
                  <a:cubicBezTo>
                    <a:pt x="619351" y="381529"/>
                    <a:pt x="610883" y="401638"/>
                    <a:pt x="556379" y="447675"/>
                  </a:cubicBezTo>
                  <a:cubicBezTo>
                    <a:pt x="501875" y="493712"/>
                    <a:pt x="487588" y="519642"/>
                    <a:pt x="454780" y="555625"/>
                  </a:cubicBezTo>
                  <a:cubicBezTo>
                    <a:pt x="421972" y="591608"/>
                    <a:pt x="404508" y="611187"/>
                    <a:pt x="359529" y="663575"/>
                  </a:cubicBezTo>
                  <a:cubicBezTo>
                    <a:pt x="314550" y="715963"/>
                    <a:pt x="303497" y="740709"/>
                    <a:pt x="283329" y="771526"/>
                  </a:cubicBezTo>
                  <a:cubicBezTo>
                    <a:pt x="263161" y="802343"/>
                    <a:pt x="251222" y="823605"/>
                    <a:pt x="238522" y="848476"/>
                  </a:cubicBezTo>
                  <a:cubicBezTo>
                    <a:pt x="225822" y="873347"/>
                    <a:pt x="204954" y="904471"/>
                    <a:pt x="184905" y="942975"/>
                  </a:cubicBezTo>
                  <a:cubicBezTo>
                    <a:pt x="164856" y="981479"/>
                    <a:pt x="140983" y="1030817"/>
                    <a:pt x="118229" y="1079500"/>
                  </a:cubicBezTo>
                  <a:cubicBezTo>
                    <a:pt x="95475" y="1128183"/>
                    <a:pt x="68085" y="1181069"/>
                    <a:pt x="48380" y="1235075"/>
                  </a:cubicBezTo>
                  <a:cubicBezTo>
                    <a:pt x="28675" y="1289081"/>
                    <a:pt x="29104" y="1300880"/>
                    <a:pt x="0" y="1403538"/>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48415B01-7DDE-A943-5086-4BFBD473C7F6}"/>
                </a:ext>
              </a:extLst>
            </p:cNvPr>
            <p:cNvSpPr/>
            <p:nvPr/>
          </p:nvSpPr>
          <p:spPr>
            <a:xfrm flipH="1">
              <a:off x="7482603" y="281367"/>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27" name="Freeform 26">
              <a:extLst>
                <a:ext uri="{FF2B5EF4-FFF2-40B4-BE49-F238E27FC236}">
                  <a16:creationId xmlns:a16="http://schemas.microsoft.com/office/drawing/2014/main" id="{E6097F28-F215-204F-0F25-690AD634F47B}"/>
                </a:ext>
              </a:extLst>
            </p:cNvPr>
            <p:cNvSpPr/>
            <p:nvPr/>
          </p:nvSpPr>
          <p:spPr>
            <a:xfrm rot="5400000" flipH="1">
              <a:off x="8510599" y="839797"/>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spTree>
    <p:extLst>
      <p:ext uri="{BB962C8B-B14F-4D97-AF65-F5344CB8AC3E}">
        <p14:creationId xmlns:p14="http://schemas.microsoft.com/office/powerpoint/2010/main" val="3062082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15</a:t>
            </a:fld>
            <a:endParaRPr lang="en-US"/>
          </a:p>
        </p:txBody>
      </p:sp>
      <p:sp>
        <p:nvSpPr>
          <p:cNvPr id="4" name="TextBox 3">
            <a:extLst>
              <a:ext uri="{FF2B5EF4-FFF2-40B4-BE49-F238E27FC236}">
                <a16:creationId xmlns:a16="http://schemas.microsoft.com/office/drawing/2014/main" id="{54C5A2FC-4297-92BA-B7BE-CE0A5EC0088F}"/>
              </a:ext>
            </a:extLst>
          </p:cNvPr>
          <p:cNvSpPr txBox="1"/>
          <p:nvPr/>
        </p:nvSpPr>
        <p:spPr>
          <a:xfrm>
            <a:off x="90960" y="127521"/>
            <a:ext cx="12096086" cy="584775"/>
          </a:xfrm>
          <a:prstGeom prst="rect">
            <a:avLst/>
          </a:prstGeom>
          <a:noFill/>
        </p:spPr>
        <p:txBody>
          <a:bodyPr wrap="square" rtlCol="0">
            <a:spAutoFit/>
          </a:bodyPr>
          <a:lstStyle/>
          <a:p>
            <a:pPr algn="ctr"/>
            <a:r>
              <a:rPr lang="en-US" sz="3200" dirty="0"/>
              <a:t>Variable Mass System: Newtonian Mechanics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CD218D-9793-BBB6-9D0D-427F5D1B262A}"/>
                  </a:ext>
                </a:extLst>
              </p:cNvPr>
              <p:cNvSpPr txBox="1"/>
              <p:nvPr/>
            </p:nvSpPr>
            <p:spPr>
              <a:xfrm>
                <a:off x="1132298" y="835537"/>
                <a:ext cx="5386923" cy="926151"/>
              </a:xfrm>
              <a:prstGeom prst="rect">
                <a:avLst/>
              </a:prstGeom>
              <a:noFill/>
            </p:spPr>
            <p:txBody>
              <a:bodyPr wrap="none" rtlCol="0">
                <a:spAutoFit/>
              </a:bodyPr>
              <a:lstStyle/>
              <a:p>
                <a:pPr algn="ctr">
                  <a:lnSpc>
                    <a:spcPct val="150000"/>
                  </a:lnSpc>
                </a:pPr>
                <a14:m>
                  <m:oMathPara xmlns:m="http://schemas.openxmlformats.org/officeDocument/2006/math">
                    <m:oMathParaPr>
                      <m:jc m:val="centerGroup"/>
                    </m:oMathParaPr>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𝐹</m:t>
                          </m:r>
                        </m:e>
                        <m:sup>
                          <m:r>
                            <a:rPr lang="en-US" sz="3200" i="1">
                              <a:latin typeface="Cambria Math" panose="02040503050406030204" pitchFamily="18" charset="0"/>
                            </a:rPr>
                            <m:t>𝑖</m:t>
                          </m:r>
                        </m:sup>
                      </m:sSup>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d>
                        <m:dPr>
                          <m:ctrlPr>
                            <a:rPr lang="en-US" sz="3200" i="1">
                              <a:latin typeface="Cambria Math" panose="02040503050406030204" pitchFamily="18" charset="0"/>
                            </a:rPr>
                          </m:ctrlPr>
                        </m:dPr>
                        <m:e>
                          <m:acc>
                            <m:accPr>
                              <m:chr m:val="̂"/>
                              <m:ctrlPr>
                                <a:rPr lang="en-US" sz="3200" i="1">
                                  <a:latin typeface="Cambria Math" panose="02040503050406030204" pitchFamily="18" charset="0"/>
                                </a:rPr>
                              </m:ctrlPr>
                            </m:accPr>
                            <m:e>
                              <m:r>
                                <a:rPr lang="en-US" sz="3200" i="1">
                                  <a:latin typeface="Cambria Math" panose="02040503050406030204" pitchFamily="18" charset="0"/>
                                </a:rPr>
                                <m:t>𝑚</m:t>
                              </m:r>
                            </m:e>
                          </m:acc>
                          <m:sSup>
                            <m:sSupPr>
                              <m:ctrlPr>
                                <a:rPr lang="en-US" sz="3200" i="1">
                                  <a:latin typeface="Cambria Math" panose="02040503050406030204" pitchFamily="18" charset="0"/>
                                </a:rPr>
                              </m:ctrlPr>
                            </m:sSupPr>
                            <m:e>
                              <m:r>
                                <a:rPr lang="en-US" sz="3200" i="1">
                                  <a:latin typeface="Cambria Math" panose="02040503050406030204" pitchFamily="18" charset="0"/>
                                </a:rPr>
                                <m:t>𝑣</m:t>
                              </m:r>
                            </m:e>
                            <m:sup>
                              <m:r>
                                <a:rPr lang="en-US" sz="3200" i="1">
                                  <a:latin typeface="Cambria Math" panose="02040503050406030204" pitchFamily="18" charset="0"/>
                                </a:rPr>
                                <m:t>𝑖</m:t>
                              </m:r>
                            </m:sup>
                          </m:sSup>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acc>
                        <m:accPr>
                          <m:chr m:val="̂"/>
                          <m:ctrlPr>
                            <a:rPr lang="en-US" sz="3200" i="1">
                              <a:latin typeface="Cambria Math" panose="02040503050406030204" pitchFamily="18" charset="0"/>
                            </a:rPr>
                          </m:ctrlPr>
                        </m:accPr>
                        <m:e>
                          <m:r>
                            <a:rPr lang="en-US" sz="3200" i="1">
                              <a:latin typeface="Cambria Math" panose="02040503050406030204" pitchFamily="18" charset="0"/>
                            </a:rPr>
                            <m:t>𝑚</m:t>
                          </m:r>
                        </m:e>
                      </m:acc>
                      <m:sSup>
                        <m:sSupPr>
                          <m:ctrlPr>
                            <a:rPr lang="en-US" sz="3200" i="1">
                              <a:latin typeface="Cambria Math" panose="02040503050406030204" pitchFamily="18" charset="0"/>
                            </a:rPr>
                          </m:ctrlPr>
                        </m:sSupPr>
                        <m:e>
                          <m:r>
                            <a:rPr lang="en-US" sz="3200" i="1">
                              <a:latin typeface="Cambria Math" panose="02040503050406030204" pitchFamily="18" charset="0"/>
                            </a:rPr>
                            <m:t>𝑣</m:t>
                          </m:r>
                        </m:e>
                        <m:sup>
                          <m:r>
                            <a:rPr lang="en-US" sz="3200" i="1">
                              <a:latin typeface="Cambria Math" panose="02040503050406030204" pitchFamily="18" charset="0"/>
                            </a:rPr>
                            <m:t>𝑖</m:t>
                          </m:r>
                        </m:sup>
                      </m:sSup>
                      <m:r>
                        <m:rPr>
                          <m:nor/>
                        </m:rPr>
                        <a:rPr lang="en-US" sz="3200" dirty="0"/>
                        <m:t>+ </m:t>
                      </m:r>
                      <m:acc>
                        <m:accPr>
                          <m:chr m:val="̂"/>
                          <m:ctrlPr>
                            <a:rPr lang="en-US" sz="3200" i="1">
                              <a:latin typeface="Cambria Math" panose="02040503050406030204" pitchFamily="18" charset="0"/>
                            </a:rPr>
                          </m:ctrlPr>
                        </m:accPr>
                        <m:e>
                          <m:r>
                            <a:rPr lang="en-US" sz="3200" i="1">
                              <a:latin typeface="Cambria Math" panose="02040503050406030204" pitchFamily="18" charset="0"/>
                            </a:rPr>
                            <m:t>𝑚</m:t>
                          </m:r>
                        </m:e>
                      </m:acc>
                      <m:sSup>
                        <m:sSupPr>
                          <m:ctrlPr>
                            <a:rPr lang="en-US" sz="3200" i="1">
                              <a:latin typeface="Cambria Math" panose="02040503050406030204" pitchFamily="18" charset="0"/>
                            </a:rPr>
                          </m:ctrlPr>
                        </m:sSupPr>
                        <m:e>
                          <m:r>
                            <a:rPr lang="en-US" sz="3200" i="1">
                              <a:latin typeface="Cambria Math" panose="02040503050406030204" pitchFamily="18" charset="0"/>
                            </a:rPr>
                            <m:t>𝑎</m:t>
                          </m:r>
                        </m:e>
                        <m:sup>
                          <m:r>
                            <a:rPr lang="en-US" sz="3200" i="1">
                              <a:latin typeface="Cambria Math" panose="02040503050406030204" pitchFamily="18" charset="0"/>
                            </a:rPr>
                            <m:t>𝑖</m:t>
                          </m:r>
                        </m:sup>
                      </m:sSup>
                    </m:oMath>
                  </m:oMathPara>
                </a14:m>
                <a:endParaRPr lang="en-US" sz="3200" dirty="0"/>
              </a:p>
            </p:txBody>
          </p:sp>
        </mc:Choice>
        <mc:Fallback xmlns="">
          <p:sp>
            <p:nvSpPr>
              <p:cNvPr id="5" name="TextBox 4">
                <a:extLst>
                  <a:ext uri="{FF2B5EF4-FFF2-40B4-BE49-F238E27FC236}">
                    <a16:creationId xmlns:a16="http://schemas.microsoft.com/office/drawing/2014/main" id="{3BCD218D-9793-BBB6-9D0D-427F5D1B262A}"/>
                  </a:ext>
                </a:extLst>
              </p:cNvPr>
              <p:cNvSpPr txBox="1">
                <a:spLocks noRot="1" noChangeAspect="1" noMove="1" noResize="1" noEditPoints="1" noAdjustHandles="1" noChangeArrowheads="1" noChangeShapeType="1" noTextEdit="1"/>
              </p:cNvSpPr>
              <p:nvPr/>
            </p:nvSpPr>
            <p:spPr>
              <a:xfrm>
                <a:off x="1132298" y="835537"/>
                <a:ext cx="5386923" cy="926151"/>
              </a:xfrm>
              <a:prstGeom prst="rect">
                <a:avLst/>
              </a:prstGeom>
              <a:blipFill>
                <a:blip r:embed="rId2"/>
                <a:stretch>
                  <a:fillRect l="-471" b="-67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40C4F35-FD6A-7548-A4EE-1C2D5BA3058A}"/>
                  </a:ext>
                </a:extLst>
              </p:cNvPr>
              <p:cNvSpPr txBox="1"/>
              <p:nvPr/>
            </p:nvSpPr>
            <p:spPr>
              <a:xfrm>
                <a:off x="316980" y="4954007"/>
                <a:ext cx="9196245" cy="1323439"/>
              </a:xfrm>
              <a:prstGeom prst="rect">
                <a:avLst/>
              </a:prstGeom>
              <a:noFill/>
            </p:spPr>
            <p:txBody>
              <a:bodyPr wrap="square" rtlCol="0">
                <a:spAutoFit/>
              </a:bodyPr>
              <a:lstStyle/>
              <a:p>
                <a14:m>
                  <m:oMath xmlns:m="http://schemas.openxmlformats.org/officeDocument/2006/math">
                    <m:r>
                      <a:rPr lang="en-US" sz="4000" i="1" smtClean="0">
                        <a:solidFill>
                          <a:schemeClr val="accent6">
                            <a:lumMod val="75000"/>
                          </a:schemeClr>
                        </a:solidFill>
                        <a:latin typeface="Cambria Math" panose="02040503050406030204" pitchFamily="18" charset="0"/>
                      </a:rPr>
                      <m:t>⇒</m:t>
                    </m:r>
                    <m:r>
                      <a:rPr lang="en-US" sz="4000" b="0" i="1" smtClean="0">
                        <a:solidFill>
                          <a:schemeClr val="accent6">
                            <a:lumMod val="75000"/>
                          </a:schemeClr>
                        </a:solidFill>
                        <a:latin typeface="Cambria Math" panose="02040503050406030204" pitchFamily="18" charset="0"/>
                      </a:rPr>
                      <m:t> </m:t>
                    </m:r>
                  </m:oMath>
                </a14:m>
                <a:r>
                  <a:rPr lang="en-US" sz="4000" dirty="0">
                    <a:solidFill>
                      <a:schemeClr val="accent6">
                        <a:lumMod val="75000"/>
                      </a:schemeClr>
                    </a:solidFill>
                  </a:rPr>
                  <a:t>We have the same equation as</a:t>
                </a:r>
                <a:br>
                  <a:rPr lang="en-US" sz="4000" dirty="0">
                    <a:solidFill>
                      <a:schemeClr val="accent6">
                        <a:lumMod val="75000"/>
                      </a:schemeClr>
                    </a:solidFill>
                  </a:rPr>
                </a:br>
                <a:r>
                  <a:rPr lang="en-US" sz="4000" dirty="0">
                    <a:solidFill>
                      <a:schemeClr val="accent6">
                        <a:lumMod val="75000"/>
                      </a:schemeClr>
                    </a:solidFill>
                  </a:rPr>
                  <a:t>a particle under linear drag</a:t>
                </a:r>
              </a:p>
            </p:txBody>
          </p:sp>
        </mc:Choice>
        <mc:Fallback xmlns="">
          <p:sp>
            <p:nvSpPr>
              <p:cNvPr id="7" name="TextBox 6">
                <a:extLst>
                  <a:ext uri="{FF2B5EF4-FFF2-40B4-BE49-F238E27FC236}">
                    <a16:creationId xmlns:a16="http://schemas.microsoft.com/office/drawing/2014/main" id="{D40C4F35-FD6A-7548-A4EE-1C2D5BA3058A}"/>
                  </a:ext>
                </a:extLst>
              </p:cNvPr>
              <p:cNvSpPr txBox="1">
                <a:spLocks noRot="1" noChangeAspect="1" noMove="1" noResize="1" noEditPoints="1" noAdjustHandles="1" noChangeArrowheads="1" noChangeShapeType="1" noTextEdit="1"/>
              </p:cNvSpPr>
              <p:nvPr/>
            </p:nvSpPr>
            <p:spPr>
              <a:xfrm>
                <a:off x="316980" y="4954007"/>
                <a:ext cx="9196245" cy="1323439"/>
              </a:xfrm>
              <a:prstGeom prst="rect">
                <a:avLst/>
              </a:prstGeom>
              <a:blipFill>
                <a:blip r:embed="rId4"/>
                <a:stretch>
                  <a:fillRect l="-2386" t="-8295" b="-18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26C5EE-241F-D91B-F1DF-346BDD48629C}"/>
                  </a:ext>
                </a:extLst>
              </p:cNvPr>
              <p:cNvSpPr txBox="1"/>
              <p:nvPr/>
            </p:nvSpPr>
            <p:spPr>
              <a:xfrm>
                <a:off x="3921911" y="3586144"/>
                <a:ext cx="4348178" cy="1200329"/>
              </a:xfrm>
              <a:prstGeom prst="rect">
                <a:avLst/>
              </a:prstGeom>
              <a:noFill/>
            </p:spPr>
            <p:txBody>
              <a:bodyPr wrap="non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𝐹</m:t>
                      </m:r>
                      <m:r>
                        <a:rPr lang="en-US" sz="4800" b="0" i="1" smtClean="0">
                          <a:latin typeface="Cambria Math" panose="02040503050406030204" pitchFamily="18" charset="0"/>
                        </a:rPr>
                        <m:t>=</m:t>
                      </m:r>
                      <m:r>
                        <a:rPr lang="en-US" sz="4800" i="1">
                          <a:latin typeface="Cambria Math" panose="02040503050406030204" pitchFamily="18" charset="0"/>
                        </a:rPr>
                        <m:t>𝑚𝑎</m:t>
                      </m:r>
                      <m:r>
                        <a:rPr lang="en-US" sz="4800" i="1">
                          <a:latin typeface="Cambria Math" panose="02040503050406030204" pitchFamily="18" charset="0"/>
                        </a:rPr>
                        <m:t>=−</m:t>
                      </m:r>
                      <m:r>
                        <a:rPr lang="en-US" sz="4800" i="1">
                          <a:latin typeface="Cambria Math" panose="02040503050406030204" pitchFamily="18" charset="0"/>
                        </a:rPr>
                        <m:t>𝑏𝑣</m:t>
                      </m:r>
                    </m:oMath>
                  </m:oMathPara>
                </a14:m>
                <a:endParaRPr lang="en-US" sz="4800" dirty="0"/>
              </a:p>
            </p:txBody>
          </p:sp>
        </mc:Choice>
        <mc:Fallback xmlns="">
          <p:sp>
            <p:nvSpPr>
              <p:cNvPr id="9" name="TextBox 8">
                <a:extLst>
                  <a:ext uri="{FF2B5EF4-FFF2-40B4-BE49-F238E27FC236}">
                    <a16:creationId xmlns:a16="http://schemas.microsoft.com/office/drawing/2014/main" id="{E826C5EE-241F-D91B-F1DF-346BDD48629C}"/>
                  </a:ext>
                </a:extLst>
              </p:cNvPr>
              <p:cNvSpPr txBox="1">
                <a:spLocks noRot="1" noChangeAspect="1" noMove="1" noResize="1" noEditPoints="1" noAdjustHandles="1" noChangeArrowheads="1" noChangeShapeType="1" noTextEdit="1"/>
              </p:cNvSpPr>
              <p:nvPr/>
            </p:nvSpPr>
            <p:spPr>
              <a:xfrm>
                <a:off x="3921911" y="3586144"/>
                <a:ext cx="4348178" cy="1200329"/>
              </a:xfrm>
              <a:prstGeom prst="rect">
                <a:avLst/>
              </a:prstGeom>
              <a:blipFill>
                <a:blip r:embed="rId5"/>
                <a:stretch>
                  <a:fillRect l="-20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B3DEE2-D4F8-08AF-F10E-8AEF129E8A8B}"/>
                  </a:ext>
                </a:extLst>
              </p:cNvPr>
              <p:cNvSpPr txBox="1"/>
              <p:nvPr/>
            </p:nvSpPr>
            <p:spPr>
              <a:xfrm>
                <a:off x="1132298" y="1914380"/>
                <a:ext cx="10186763" cy="1670009"/>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𝑚</m:t>
                      </m:r>
                      <m:sSup>
                        <m:sSupPr>
                          <m:ctrlPr>
                            <a:rPr lang="en-US" sz="3600" i="1">
                              <a:latin typeface="Cambria Math" panose="02040503050406030204" pitchFamily="18" charset="0"/>
                            </a:rPr>
                          </m:ctrlPr>
                        </m:sSupPr>
                        <m:e>
                          <m:r>
                            <a:rPr lang="en-US" sz="3600" i="1">
                              <a:latin typeface="Cambria Math" panose="02040503050406030204" pitchFamily="18" charset="0"/>
                            </a:rPr>
                            <m:t>𝑎𝑒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r>
                        <a:rPr lang="en-US" sz="3600" i="1">
                          <a:latin typeface="Cambria Math" panose="02040503050406030204" pitchFamily="18" charset="0"/>
                        </a:rPr>
                        <m:t>=0−</m:t>
                      </m:r>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r>
                            <a:rPr lang="en-US" sz="3600" i="1">
                              <a:latin typeface="Cambria Math" panose="02040503050406030204" pitchFamily="18" charset="0"/>
                            </a:rPr>
                            <m:t>𝑡</m:t>
                          </m:r>
                        </m:sub>
                      </m:sSub>
                      <m:r>
                        <a:rPr lang="en-US" sz="3600" i="1">
                          <a:latin typeface="Cambria Math" panose="02040503050406030204" pitchFamily="18" charset="0"/>
                        </a:rPr>
                        <m:t>𝑚</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r>
                        <a:rPr lang="en-US" sz="3600" i="1">
                          <a:latin typeface="Cambria Math" panose="02040503050406030204" pitchFamily="18" charset="0"/>
                        </a:rPr>
                        <m:t>𝑣</m:t>
                      </m:r>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𝑚</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r>
                        <a:rPr lang="en-US" sz="3600" i="1">
                          <a:latin typeface="Cambria Math" panose="02040503050406030204" pitchFamily="18" charset="0"/>
                        </a:rPr>
                        <m:t>𝑣</m:t>
                      </m:r>
                      <m:r>
                        <a:rPr lang="en-US" sz="3600" b="0" i="1" smtClean="0">
                          <a:latin typeface="Cambria Math" panose="02040503050406030204" pitchFamily="18" charset="0"/>
                        </a:rPr>
                        <m:t>=</m:t>
                      </m:r>
                      <m:r>
                        <a:rPr lang="en-US" sz="3600" i="1">
                          <a:latin typeface="Cambria Math" panose="02040503050406030204" pitchFamily="18" charset="0"/>
                        </a:rPr>
                        <m:t>−</m:t>
                      </m:r>
                      <m:r>
                        <a:rPr lang="en-US" sz="3600" i="1">
                          <a:latin typeface="Cambria Math" panose="02040503050406030204" pitchFamily="18" charset="0"/>
                        </a:rPr>
                        <m:t>𝑏𝑣</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10" name="TextBox 9">
                <a:extLst>
                  <a:ext uri="{FF2B5EF4-FFF2-40B4-BE49-F238E27FC236}">
                    <a16:creationId xmlns:a16="http://schemas.microsoft.com/office/drawing/2014/main" id="{3BB3DEE2-D4F8-08AF-F10E-8AEF129E8A8B}"/>
                  </a:ext>
                </a:extLst>
              </p:cNvPr>
              <p:cNvSpPr txBox="1">
                <a:spLocks noRot="1" noChangeAspect="1" noMove="1" noResize="1" noEditPoints="1" noAdjustHandles="1" noChangeArrowheads="1" noChangeShapeType="1" noTextEdit="1"/>
              </p:cNvSpPr>
              <p:nvPr/>
            </p:nvSpPr>
            <p:spPr>
              <a:xfrm>
                <a:off x="1132298" y="1914380"/>
                <a:ext cx="10186763" cy="1670009"/>
              </a:xfrm>
              <a:prstGeom prst="rect">
                <a:avLst/>
              </a:prstGeom>
              <a:blipFill>
                <a:blip r:embed="rId6"/>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4534650-A82D-65C6-D900-9B1ED169F361}"/>
              </a:ext>
            </a:extLst>
          </p:cNvPr>
          <p:cNvSpPr txBox="1"/>
          <p:nvPr/>
        </p:nvSpPr>
        <p:spPr>
          <a:xfrm>
            <a:off x="6634480" y="5796520"/>
            <a:ext cx="2306722" cy="369332"/>
          </a:xfrm>
          <a:prstGeom prst="rect">
            <a:avLst/>
          </a:prstGeom>
          <a:noFill/>
        </p:spPr>
        <p:txBody>
          <a:bodyPr wrap="none" rtlCol="0">
            <a:spAutoFit/>
          </a:bodyPr>
          <a:lstStyle/>
          <a:p>
            <a:r>
              <a:rPr lang="en-US" dirty="0">
                <a:solidFill>
                  <a:srgbClr val="C00000"/>
                </a:solidFill>
              </a:rPr>
              <a:t>With different physics!</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3A0EE2C-F798-124A-8031-6B53954B6F5E}"/>
                  </a:ext>
                </a:extLst>
              </p:cNvPr>
              <p:cNvSpPr txBox="1"/>
              <p:nvPr/>
            </p:nvSpPr>
            <p:spPr>
              <a:xfrm>
                <a:off x="7413017" y="826314"/>
                <a:ext cx="4525791" cy="91050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US" sz="3600" b="0" i="1" smtClean="0">
                              <a:latin typeface="Cambria Math" panose="02040503050406030204" pitchFamily="18" charset="0"/>
                            </a:rPr>
                            <m:t>𝑚</m:t>
                          </m:r>
                        </m:e>
                      </m:acc>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r>
                        <a:rPr lang="en-US" sz="3600" b="0" i="1" smtClean="0">
                          <a:latin typeface="Cambria Math" panose="02040503050406030204" pitchFamily="18" charset="0"/>
                        </a:rPr>
                        <m:t>𝑚</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𝑏</m:t>
                              </m:r>
                            </m:num>
                            <m:den>
                              <m:r>
                                <a:rPr lang="en-US" sz="3600" b="0" i="1" smtClean="0">
                                  <a:latin typeface="Cambria Math" panose="02040503050406030204" pitchFamily="18" charset="0"/>
                                </a:rPr>
                                <m:t>𝑚</m:t>
                              </m:r>
                            </m:den>
                          </m:f>
                          <m:r>
                            <a:rPr lang="en-US" sz="3600" b="0" i="1" smtClean="0">
                              <a:latin typeface="Cambria Math" panose="02040503050406030204" pitchFamily="18" charset="0"/>
                            </a:rPr>
                            <m:t>𝑡</m:t>
                          </m:r>
                          <m:r>
                            <a:rPr lang="en-US" sz="3600" b="0" i="1" smtClean="0">
                              <a:latin typeface="Cambria Math" panose="02040503050406030204" pitchFamily="18" charset="0"/>
                            </a:rPr>
                            <m:t> </m:t>
                          </m:r>
                        </m:sup>
                      </m:sSup>
                    </m:oMath>
                  </m:oMathPara>
                </a14:m>
                <a:endParaRPr lang="en-US" sz="3600" dirty="0"/>
              </a:p>
            </p:txBody>
          </p:sp>
        </mc:Choice>
        <mc:Fallback>
          <p:sp>
            <p:nvSpPr>
              <p:cNvPr id="11" name="TextBox 10">
                <a:extLst>
                  <a:ext uri="{FF2B5EF4-FFF2-40B4-BE49-F238E27FC236}">
                    <a16:creationId xmlns:a16="http://schemas.microsoft.com/office/drawing/2014/main" id="{33A0EE2C-F798-124A-8031-6B53954B6F5E}"/>
                  </a:ext>
                </a:extLst>
              </p:cNvPr>
              <p:cNvSpPr txBox="1">
                <a:spLocks noRot="1" noChangeAspect="1" noMove="1" noResize="1" noEditPoints="1" noAdjustHandles="1" noChangeArrowheads="1" noChangeShapeType="1" noTextEdit="1"/>
              </p:cNvSpPr>
              <p:nvPr/>
            </p:nvSpPr>
            <p:spPr>
              <a:xfrm>
                <a:off x="7413017" y="826314"/>
                <a:ext cx="4525791" cy="91050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3927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E033C8-7B42-7E16-B177-655DB2AF8F3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104A265A-20BF-0C77-528E-E266DF670A2E}"/>
              </a:ext>
            </a:extLst>
          </p:cNvPr>
          <p:cNvSpPr>
            <a:spLocks noGrp="1"/>
          </p:cNvSpPr>
          <p:nvPr>
            <p:ph type="sldNum" sz="quarter" idx="12"/>
          </p:nvPr>
        </p:nvSpPr>
        <p:spPr/>
        <p:txBody>
          <a:bodyPr/>
          <a:lstStyle/>
          <a:p>
            <a:fld id="{F47845EA-7733-40EE-B074-20032348B727}" type="slidenum">
              <a:rPr lang="en-US" smtClean="0"/>
              <a:t>16</a:t>
            </a:fld>
            <a:endParaRPr lang="en-US"/>
          </a:p>
        </p:txBody>
      </p:sp>
      <p:sp>
        <p:nvSpPr>
          <p:cNvPr id="4" name="TextBox 3">
            <a:extLst>
              <a:ext uri="{FF2B5EF4-FFF2-40B4-BE49-F238E27FC236}">
                <a16:creationId xmlns:a16="http://schemas.microsoft.com/office/drawing/2014/main" id="{F47F0F09-2A85-7005-94FB-96BDA4389E50}"/>
              </a:ext>
            </a:extLst>
          </p:cNvPr>
          <p:cNvSpPr txBox="1"/>
          <p:nvPr/>
        </p:nvSpPr>
        <p:spPr>
          <a:xfrm>
            <a:off x="90960" y="127521"/>
            <a:ext cx="12096086" cy="830997"/>
          </a:xfrm>
          <a:prstGeom prst="rect">
            <a:avLst/>
          </a:prstGeom>
          <a:noFill/>
        </p:spPr>
        <p:txBody>
          <a:bodyPr wrap="square" rtlCol="0">
            <a:spAutoFit/>
          </a:bodyPr>
          <a:lstStyle/>
          <a:p>
            <a:pPr algn="ctr"/>
            <a:r>
              <a:rPr lang="en-US" sz="4800" dirty="0"/>
              <a:t>Hamiltonian for Variable Mass System?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37FB88B-F900-837D-0BC1-87DDFAEAD9F2}"/>
                  </a:ext>
                </a:extLst>
              </p:cNvPr>
              <p:cNvSpPr txBox="1"/>
              <p:nvPr/>
            </p:nvSpPr>
            <p:spPr>
              <a:xfrm>
                <a:off x="3580867" y="777532"/>
                <a:ext cx="2558136" cy="1319592"/>
              </a:xfrm>
              <a:prstGeom prst="rect">
                <a:avLst/>
              </a:prstGeom>
              <a:noFill/>
            </p:spPr>
            <p:txBody>
              <a:bodyPr wrap="non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𝑝</m:t>
                      </m:r>
                      <m:r>
                        <a:rPr lang="en-US" sz="3600" i="1">
                          <a:latin typeface="Cambria Math" panose="02040503050406030204" pitchFamily="18" charset="0"/>
                        </a:rPr>
                        <m:t>=</m:t>
                      </m:r>
                      <m:r>
                        <a:rPr lang="en-US" sz="3600" i="1">
                          <a:latin typeface="Cambria Math" panose="02040503050406030204" pitchFamily="18" charset="0"/>
                        </a:rPr>
                        <m:t>𝑚𝑣</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7" name="TextBox 6">
                <a:extLst>
                  <a:ext uri="{FF2B5EF4-FFF2-40B4-BE49-F238E27FC236}">
                    <a16:creationId xmlns:a16="http://schemas.microsoft.com/office/drawing/2014/main" id="{A37FB88B-F900-837D-0BC1-87DDFAEAD9F2}"/>
                  </a:ext>
                </a:extLst>
              </p:cNvPr>
              <p:cNvSpPr txBox="1">
                <a:spLocks noRot="1" noChangeAspect="1" noMove="1" noResize="1" noEditPoints="1" noAdjustHandles="1" noChangeArrowheads="1" noChangeShapeType="1" noTextEdit="1"/>
              </p:cNvSpPr>
              <p:nvPr/>
            </p:nvSpPr>
            <p:spPr>
              <a:xfrm>
                <a:off x="3580867" y="777532"/>
                <a:ext cx="2558136" cy="1319592"/>
              </a:xfrm>
              <a:prstGeom prst="rect">
                <a:avLst/>
              </a:prstGeom>
              <a:blipFill>
                <a:blip r:embed="rId3"/>
                <a:stretch>
                  <a:fillRect l="-1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BDD3765-B752-014A-EA8A-EE700015BD98}"/>
                  </a:ext>
                </a:extLst>
              </p:cNvPr>
              <p:cNvSpPr txBox="1"/>
              <p:nvPr/>
            </p:nvSpPr>
            <p:spPr>
              <a:xfrm>
                <a:off x="488864" y="3112163"/>
                <a:ext cx="10229660" cy="18562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𝐻</m:t>
                      </m:r>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f>
                        <m:fPr>
                          <m:ctrlPr>
                            <a:rPr lang="en-US" sz="3600" i="1">
                              <a:latin typeface="Cambria Math" panose="02040503050406030204" pitchFamily="18" charset="0"/>
                            </a:rPr>
                          </m:ctrlPr>
                        </m:fPr>
                        <m:num>
                          <m:sSup>
                            <m:sSupPr>
                              <m:ctrlPr>
                                <a:rPr lang="en-US" sz="3600" i="1">
                                  <a:latin typeface="Cambria Math" panose="02040503050406030204" pitchFamily="18" charset="0"/>
                                </a:rPr>
                              </m:ctrlPr>
                            </m:sSupPr>
                            <m:e>
                              <m:r>
                                <a:rPr lang="en-US" sz="3600" i="1">
                                  <a:latin typeface="Cambria Math" panose="02040503050406030204" pitchFamily="18" charset="0"/>
                                </a:rPr>
                                <m:t>𝑝</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e>
                            <m:sup>
                              <m:r>
                                <a:rPr lang="en-US" sz="3600" i="1">
                                  <a:latin typeface="Cambria Math" panose="02040503050406030204" pitchFamily="18" charset="0"/>
                                </a:rPr>
                                <m:t>2</m:t>
                              </m:r>
                            </m:sup>
                          </m:sSup>
                        </m:num>
                        <m:den>
                          <m:r>
                            <a:rPr lang="en-US" sz="3600" i="1">
                              <a:latin typeface="Cambria Math" panose="02040503050406030204" pitchFamily="18" charset="0"/>
                            </a:rPr>
                            <m:t>𝑚</m:t>
                          </m:r>
                        </m:den>
                      </m:f>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f>
                        <m:fPr>
                          <m:ctrlPr>
                            <a:rPr lang="en-US" sz="3600" i="1">
                              <a:latin typeface="Cambria Math" panose="02040503050406030204" pitchFamily="18" charset="0"/>
                            </a:rPr>
                          </m:ctrlPr>
                        </m:fPr>
                        <m:num>
                          <m:sSup>
                            <m:sSupPr>
                              <m:ctrlPr>
                                <a:rPr lang="en-US" sz="3600" i="1">
                                  <a:latin typeface="Cambria Math" panose="02040503050406030204" pitchFamily="18" charset="0"/>
                                </a:rPr>
                              </m:ctrlPr>
                            </m:sSupPr>
                            <m:e>
                              <m:r>
                                <a:rPr lang="en-US" sz="3600" i="1">
                                  <a:latin typeface="Cambria Math" panose="02040503050406030204" pitchFamily="18" charset="0"/>
                                </a:rPr>
                                <m:t>𝑝</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e>
                            <m:sup>
                              <m:r>
                                <a:rPr lang="en-US" sz="3600" i="1">
                                  <a:latin typeface="Cambria Math" panose="02040503050406030204" pitchFamily="18" charset="0"/>
                                </a:rPr>
                                <m:t>2</m:t>
                              </m:r>
                            </m:sup>
                          </m:sSup>
                        </m:num>
                        <m:den>
                          <m:acc>
                            <m:accPr>
                              <m:chr m:val="̂"/>
                              <m:ctrlPr>
                                <a:rPr lang="en-US" sz="3600" i="1">
                                  <a:latin typeface="Cambria Math" panose="02040503050406030204" pitchFamily="18" charset="0"/>
                                </a:rPr>
                              </m:ctrlPr>
                            </m:accPr>
                            <m:e>
                              <m:r>
                                <a:rPr lang="en-US" sz="3600" i="1">
                                  <a:latin typeface="Cambria Math" panose="02040503050406030204" pitchFamily="18" charset="0"/>
                                </a:rPr>
                                <m:t>𝑚</m:t>
                              </m:r>
                            </m:e>
                          </m:acc>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den>
                      </m:f>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acc>
                        <m:accPr>
                          <m:chr m:val="̂"/>
                          <m:ctrlPr>
                            <a:rPr lang="en-US" sz="3600" i="1">
                              <a:latin typeface="Cambria Math" panose="02040503050406030204" pitchFamily="18" charset="0"/>
                            </a:rPr>
                          </m:ctrlPr>
                        </m:accPr>
                        <m:e>
                          <m:r>
                            <a:rPr lang="en-US" sz="3600" i="1">
                              <a:latin typeface="Cambria Math" panose="02040503050406030204" pitchFamily="18" charset="0"/>
                            </a:rPr>
                            <m:t>𝑚</m:t>
                          </m:r>
                        </m:e>
                      </m:acc>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2</m:t>
                          </m:r>
                        </m:sup>
                      </m:sSup>
                      <m:d>
                        <m:dPr>
                          <m:ctrlPr>
                            <a:rPr lang="en-US" sz="3600" i="1">
                              <a:latin typeface="Cambria Math" panose="02040503050406030204" pitchFamily="18" charset="0"/>
                            </a:rPr>
                          </m:ctrlPr>
                        </m:dPr>
                        <m:e>
                          <m:r>
                            <a:rPr lang="en-US" sz="3600" i="1">
                              <a:latin typeface="Cambria Math" panose="02040503050406030204" pitchFamily="18" charset="0"/>
                            </a:rPr>
                            <m:t>𝑡</m:t>
                          </m:r>
                        </m:e>
                      </m:d>
                      <m:r>
                        <a:rPr lang="en-US" sz="3600" b="0" i="1" smtClean="0">
                          <a:latin typeface="Cambria Math" panose="02040503050406030204" pitchFamily="18" charset="0"/>
                        </a:rPr>
                        <m:t>=</m:t>
                      </m:r>
                      <m:r>
                        <a:rPr lang="en-US" sz="3600" b="0" i="1" smtClean="0">
                          <a:latin typeface="Cambria Math" panose="02040503050406030204" pitchFamily="18" charset="0"/>
                        </a:rPr>
                        <m:t>𝐸</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oMath>
                  </m:oMathPara>
                </a14:m>
                <a:endParaRPr lang="en-US" sz="3600" dirty="0"/>
              </a:p>
              <a:p>
                <a:pPr algn="ctr"/>
                <a:endParaRPr lang="en-US" sz="3600" dirty="0"/>
              </a:p>
            </p:txBody>
          </p:sp>
        </mc:Choice>
        <mc:Fallback xmlns="">
          <p:sp>
            <p:nvSpPr>
              <p:cNvPr id="8" name="TextBox 7">
                <a:extLst>
                  <a:ext uri="{FF2B5EF4-FFF2-40B4-BE49-F238E27FC236}">
                    <a16:creationId xmlns:a16="http://schemas.microsoft.com/office/drawing/2014/main" id="{BBDD3765-B752-014A-EA8A-EE700015BD98}"/>
                  </a:ext>
                </a:extLst>
              </p:cNvPr>
              <p:cNvSpPr txBox="1">
                <a:spLocks noRot="1" noChangeAspect="1" noMove="1" noResize="1" noEditPoints="1" noAdjustHandles="1" noChangeArrowheads="1" noChangeShapeType="1" noTextEdit="1"/>
              </p:cNvSpPr>
              <p:nvPr/>
            </p:nvSpPr>
            <p:spPr>
              <a:xfrm>
                <a:off x="488864" y="3112163"/>
                <a:ext cx="10229660" cy="1856214"/>
              </a:xfrm>
              <a:prstGeom prst="rect">
                <a:avLst/>
              </a:prstGeom>
              <a:blipFill>
                <a:blip r:embed="rId4"/>
                <a:stretch>
                  <a:fillRect r="-2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4439112-5F12-158E-91B8-513A4A0DE5CA}"/>
                  </a:ext>
                </a:extLst>
              </p:cNvPr>
              <p:cNvSpPr txBox="1"/>
              <p:nvPr/>
            </p:nvSpPr>
            <p:spPr>
              <a:xfrm>
                <a:off x="119730" y="1039947"/>
                <a:ext cx="3297634" cy="112056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600" i="1">
                              <a:latin typeface="Cambria Math" panose="02040503050406030204" pitchFamily="18" charset="0"/>
                            </a:rPr>
                          </m:ctrlPr>
                        </m:accPr>
                        <m:e>
                          <m:r>
                            <a:rPr lang="en-US" sz="3600" i="1">
                              <a:latin typeface="Cambria Math" panose="02040503050406030204" pitchFamily="18" charset="0"/>
                            </a:rPr>
                            <m:t>𝑚</m:t>
                          </m:r>
                        </m:e>
                      </m:acc>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𝑝</m:t>
                          </m:r>
                        </m:num>
                        <m:den>
                          <m:r>
                            <a:rPr lang="en-US" sz="3600" i="1">
                              <a:latin typeface="Cambria Math" panose="02040503050406030204" pitchFamily="18" charset="0"/>
                            </a:rPr>
                            <m:t>𝑣</m:t>
                          </m:r>
                        </m:den>
                      </m:f>
                      <m:r>
                        <a:rPr lang="en-US" sz="3600" i="1">
                          <a:latin typeface="Cambria Math" panose="02040503050406030204" pitchFamily="18" charset="0"/>
                        </a:rPr>
                        <m:t>=</m:t>
                      </m:r>
                      <m:r>
                        <a:rPr lang="en-US" sz="3600" i="1">
                          <a:latin typeface="Cambria Math" panose="02040503050406030204" pitchFamily="18" charset="0"/>
                        </a:rPr>
                        <m:t>𝑚</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12" name="TextBox 11">
                <a:extLst>
                  <a:ext uri="{FF2B5EF4-FFF2-40B4-BE49-F238E27FC236}">
                    <a16:creationId xmlns:a16="http://schemas.microsoft.com/office/drawing/2014/main" id="{E4439112-5F12-158E-91B8-513A4A0DE5CA}"/>
                  </a:ext>
                </a:extLst>
              </p:cNvPr>
              <p:cNvSpPr txBox="1">
                <a:spLocks noRot="1" noChangeAspect="1" noMove="1" noResize="1" noEditPoints="1" noAdjustHandles="1" noChangeArrowheads="1" noChangeShapeType="1" noTextEdit="1"/>
              </p:cNvSpPr>
              <p:nvPr/>
            </p:nvSpPr>
            <p:spPr>
              <a:xfrm>
                <a:off x="119730" y="1039947"/>
                <a:ext cx="3297634" cy="1120563"/>
              </a:xfrm>
              <a:prstGeom prst="rect">
                <a:avLst/>
              </a:prstGeom>
              <a:blipFill>
                <a:blip r:embed="rId5"/>
                <a:stretch>
                  <a:fillRect b="-56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C06F5A-364D-75A1-48D9-B7D154ECD8AC}"/>
                  </a:ext>
                </a:extLst>
              </p:cNvPr>
              <p:cNvSpPr txBox="1"/>
              <p:nvPr/>
            </p:nvSpPr>
            <p:spPr>
              <a:xfrm>
                <a:off x="6205174" y="877175"/>
                <a:ext cx="2698239" cy="112030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𝑣</m:t>
                      </m:r>
                      <m:r>
                        <a:rPr lang="en-US" sz="360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𝑝</m:t>
                          </m:r>
                        </m:num>
                        <m:den>
                          <m:r>
                            <a:rPr lang="en-US" sz="3600" i="1">
                              <a:latin typeface="Cambria Math" panose="02040503050406030204" pitchFamily="18" charset="0"/>
                            </a:rPr>
                            <m:t>𝑚</m:t>
                          </m:r>
                        </m:den>
                      </m:f>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m:t>
                          </m:r>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b="0" i="1" smtClean="0">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14" name="TextBox 13">
                <a:extLst>
                  <a:ext uri="{FF2B5EF4-FFF2-40B4-BE49-F238E27FC236}">
                    <a16:creationId xmlns:a16="http://schemas.microsoft.com/office/drawing/2014/main" id="{AFC06F5A-364D-75A1-48D9-B7D154ECD8AC}"/>
                  </a:ext>
                </a:extLst>
              </p:cNvPr>
              <p:cNvSpPr txBox="1">
                <a:spLocks noRot="1" noChangeAspect="1" noMove="1" noResize="1" noEditPoints="1" noAdjustHandles="1" noChangeArrowheads="1" noChangeShapeType="1" noTextEdit="1"/>
              </p:cNvSpPr>
              <p:nvPr/>
            </p:nvSpPr>
            <p:spPr>
              <a:xfrm>
                <a:off x="6205174" y="877175"/>
                <a:ext cx="2698239" cy="1120307"/>
              </a:xfrm>
              <a:prstGeom prst="rect">
                <a:avLst/>
              </a:prstGeom>
              <a:blipFill>
                <a:blip r:embed="rId6"/>
                <a:stretch>
                  <a:fillRect b="-44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253967-E036-EEC1-0486-08FA84D4F53D}"/>
                  </a:ext>
                </a:extLst>
              </p:cNvPr>
              <p:cNvSpPr txBox="1"/>
              <p:nvPr/>
            </p:nvSpPr>
            <p:spPr>
              <a:xfrm>
                <a:off x="6907271" y="1879722"/>
                <a:ext cx="3117135" cy="112947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𝐿</m:t>
                      </m:r>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r>
                        <a:rPr lang="en-US" sz="3600" i="1">
                          <a:latin typeface="Cambria Math" panose="02040503050406030204" pitchFamily="18" charset="0"/>
                        </a:rPr>
                        <m:t>𝑚</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2</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15" name="TextBox 14">
                <a:extLst>
                  <a:ext uri="{FF2B5EF4-FFF2-40B4-BE49-F238E27FC236}">
                    <a16:creationId xmlns:a16="http://schemas.microsoft.com/office/drawing/2014/main" id="{3C253967-E036-EEC1-0486-08FA84D4F53D}"/>
                  </a:ext>
                </a:extLst>
              </p:cNvPr>
              <p:cNvSpPr txBox="1">
                <a:spLocks noRot="1" noChangeAspect="1" noMove="1" noResize="1" noEditPoints="1" noAdjustHandles="1" noChangeArrowheads="1" noChangeShapeType="1" noTextEdit="1"/>
              </p:cNvSpPr>
              <p:nvPr/>
            </p:nvSpPr>
            <p:spPr>
              <a:xfrm>
                <a:off x="6907271" y="1879722"/>
                <a:ext cx="3117135" cy="1129476"/>
              </a:xfrm>
              <a:prstGeom prst="rect">
                <a:avLst/>
              </a:prstGeom>
              <a:blipFill>
                <a:blip r:embed="rId7"/>
                <a:stretch>
                  <a:fillRect l="-1215"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CE729B5-082D-8A5B-2FA6-53574664CCA0}"/>
                  </a:ext>
                </a:extLst>
              </p:cNvPr>
              <p:cNvSpPr txBox="1"/>
              <p:nvPr/>
            </p:nvSpPr>
            <p:spPr>
              <a:xfrm>
                <a:off x="3553914" y="1963996"/>
                <a:ext cx="2568011" cy="923330"/>
              </a:xfrm>
              <a:prstGeom prst="rect">
                <a:avLst/>
              </a:prstGeom>
              <a:noFill/>
            </p:spPr>
            <p:txBody>
              <a:bodyPr wrap="non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𝐻</m:t>
                      </m:r>
                      <m:r>
                        <a:rPr lang="en-US" sz="3600" i="1">
                          <a:latin typeface="Cambria Math" panose="02040503050406030204" pitchFamily="18" charset="0"/>
                        </a:rPr>
                        <m:t>=</m:t>
                      </m:r>
                      <m:r>
                        <a:rPr lang="en-US" sz="3600" i="1">
                          <a:latin typeface="Cambria Math" panose="02040503050406030204" pitchFamily="18" charset="0"/>
                        </a:rPr>
                        <m:t>𝑝𝑣</m:t>
                      </m:r>
                      <m:r>
                        <a:rPr lang="en-US" sz="3600" i="1">
                          <a:latin typeface="Cambria Math" panose="02040503050406030204" pitchFamily="18" charset="0"/>
                        </a:rPr>
                        <m:t>−</m:t>
                      </m:r>
                      <m:r>
                        <a:rPr lang="en-US" sz="3600" i="1">
                          <a:latin typeface="Cambria Math" panose="02040503050406030204" pitchFamily="18" charset="0"/>
                        </a:rPr>
                        <m:t>𝐿</m:t>
                      </m:r>
                    </m:oMath>
                  </m:oMathPara>
                </a14:m>
                <a:endParaRPr lang="en-US" sz="3600" dirty="0"/>
              </a:p>
            </p:txBody>
          </p:sp>
        </mc:Choice>
        <mc:Fallback xmlns="">
          <p:sp>
            <p:nvSpPr>
              <p:cNvPr id="18" name="TextBox 17">
                <a:extLst>
                  <a:ext uri="{FF2B5EF4-FFF2-40B4-BE49-F238E27FC236}">
                    <a16:creationId xmlns:a16="http://schemas.microsoft.com/office/drawing/2014/main" id="{2CE729B5-082D-8A5B-2FA6-53574664CCA0}"/>
                  </a:ext>
                </a:extLst>
              </p:cNvPr>
              <p:cNvSpPr txBox="1">
                <a:spLocks noRot="1" noChangeAspect="1" noMove="1" noResize="1" noEditPoints="1" noAdjustHandles="1" noChangeArrowheads="1" noChangeShapeType="1" noTextEdit="1"/>
              </p:cNvSpPr>
              <p:nvPr/>
            </p:nvSpPr>
            <p:spPr>
              <a:xfrm>
                <a:off x="3553914" y="1963996"/>
                <a:ext cx="2568011" cy="923330"/>
              </a:xfrm>
              <a:prstGeom prst="rect">
                <a:avLst/>
              </a:prstGeom>
              <a:blipFill>
                <a:blip r:embed="rId8"/>
                <a:stretch>
                  <a:fillRect l="-1478" b="-13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6D961C8-189F-D592-1B13-F6D69DC2ED1D}"/>
                  </a:ext>
                </a:extLst>
              </p:cNvPr>
              <p:cNvSpPr txBox="1"/>
              <p:nvPr/>
            </p:nvSpPr>
            <p:spPr>
              <a:xfrm>
                <a:off x="261812" y="5171722"/>
                <a:ext cx="9196245" cy="646331"/>
              </a:xfrm>
              <a:prstGeom prst="rect">
                <a:avLst/>
              </a:prstGeom>
              <a:noFill/>
            </p:spPr>
            <p:txBody>
              <a:bodyPr wrap="square" rtlCol="0">
                <a:spAutoFit/>
              </a:bodyPr>
              <a:lstStyle/>
              <a:p>
                <a14:m>
                  <m:oMath xmlns:m="http://schemas.openxmlformats.org/officeDocument/2006/math">
                    <m:r>
                      <a:rPr lang="en-US" sz="360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Now the dynamics of the system are correct</a:t>
                </a:r>
              </a:p>
            </p:txBody>
          </p:sp>
        </mc:Choice>
        <mc:Fallback xmlns="">
          <p:sp>
            <p:nvSpPr>
              <p:cNvPr id="19" name="TextBox 18">
                <a:extLst>
                  <a:ext uri="{FF2B5EF4-FFF2-40B4-BE49-F238E27FC236}">
                    <a16:creationId xmlns:a16="http://schemas.microsoft.com/office/drawing/2014/main" id="{56D961C8-189F-D592-1B13-F6D69DC2ED1D}"/>
                  </a:ext>
                </a:extLst>
              </p:cNvPr>
              <p:cNvSpPr txBox="1">
                <a:spLocks noRot="1" noChangeAspect="1" noMove="1" noResize="1" noEditPoints="1" noAdjustHandles="1" noChangeArrowheads="1" noChangeShapeType="1" noTextEdit="1"/>
              </p:cNvSpPr>
              <p:nvPr/>
            </p:nvSpPr>
            <p:spPr>
              <a:xfrm>
                <a:off x="261812" y="5171722"/>
                <a:ext cx="9196245" cy="646331"/>
              </a:xfrm>
              <a:prstGeom prst="rect">
                <a:avLst/>
              </a:prstGeom>
              <a:blipFill>
                <a:blip r:embed="rId9"/>
                <a:stretch>
                  <a:fillRect l="-276" t="-15686" b="-35294"/>
                </a:stretch>
              </a:blipFill>
            </p:spPr>
            <p:txBody>
              <a:bodyPr/>
              <a:lstStyle/>
              <a:p>
                <a:r>
                  <a:rPr lang="en-US">
                    <a:noFill/>
                  </a:rPr>
                  <a:t> </a:t>
                </a:r>
              </a:p>
            </p:txBody>
          </p:sp>
        </mc:Fallback>
      </mc:AlternateContent>
    </p:spTree>
    <p:extLst>
      <p:ext uri="{BB962C8B-B14F-4D97-AF65-F5344CB8AC3E}">
        <p14:creationId xmlns:p14="http://schemas.microsoft.com/office/powerpoint/2010/main" val="694101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17</a:t>
            </a:fld>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5B0878-310A-5740-3961-30B3D9D1173F}"/>
                  </a:ext>
                </a:extLst>
              </p:cNvPr>
              <p:cNvSpPr txBox="1"/>
              <p:nvPr/>
            </p:nvSpPr>
            <p:spPr>
              <a:xfrm>
                <a:off x="648896" y="3885646"/>
                <a:ext cx="3513205" cy="20185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C00000"/>
                          </a:solidFill>
                          <a:latin typeface="Cambria Math" panose="02040503050406030204" pitchFamily="18" charset="0"/>
                        </a:rPr>
                        <m:t>𝑝</m:t>
                      </m:r>
                      <m:d>
                        <m:dPr>
                          <m:ctrlPr>
                            <a:rPr lang="en-US" sz="3600" b="0" i="1" smtClean="0">
                              <a:solidFill>
                                <a:srgbClr val="C00000"/>
                              </a:solidFill>
                              <a:latin typeface="Cambria Math" panose="02040503050406030204" pitchFamily="18" charset="0"/>
                            </a:rPr>
                          </m:ctrlPr>
                        </m:dPr>
                        <m:e>
                          <m:r>
                            <a:rPr lang="en-US" sz="3600" b="0" i="1" smtClean="0">
                              <a:solidFill>
                                <a:srgbClr val="C00000"/>
                              </a:solidFill>
                              <a:latin typeface="Cambria Math" panose="02040503050406030204" pitchFamily="18" charset="0"/>
                            </a:rPr>
                            <m:t>𝑡</m:t>
                          </m:r>
                        </m:e>
                      </m:d>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𝑝</m:t>
                          </m:r>
                        </m:e>
                        <m:sub>
                          <m:r>
                            <a:rPr lang="en-US" sz="3600" i="1">
                              <a:latin typeface="Cambria Math" panose="02040503050406030204" pitchFamily="18" charset="0"/>
                            </a:rPr>
                            <m:t>0</m:t>
                          </m:r>
                        </m:sub>
                      </m:sSub>
                    </m:oMath>
                    <m:oMath xmlns:m="http://schemas.openxmlformats.org/officeDocument/2006/math">
                      <m:r>
                        <a:rPr lang="en-US" sz="3600" i="1">
                          <a:latin typeface="Cambria Math" panose="02040503050406030204" pitchFamily="18" charset="0"/>
                        </a:rPr>
                        <m:t>=</m:t>
                      </m:r>
                      <m:r>
                        <a:rPr lang="en-US" sz="3600" b="0" i="1" smtClean="0">
                          <a:latin typeface="Cambria Math" panose="02040503050406030204" pitchFamily="18" charset="0"/>
                        </a:rPr>
                        <m:t>𝑚</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𝑣</m:t>
                          </m:r>
                        </m:e>
                        <m:sub>
                          <m:r>
                            <a:rPr lang="en-US" sz="3600" b="0" i="1" smtClean="0">
                              <a:latin typeface="Cambria Math" panose="02040503050406030204" pitchFamily="18" charset="0"/>
                            </a:rPr>
                            <m:t>0</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r>
                            <a:rPr lang="en-US" sz="3600" i="1">
                              <a:latin typeface="Cambria Math" panose="02040503050406030204" pitchFamily="18" charset="0"/>
                            </a:rPr>
                            <m:t> </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r>
                            <a:rPr lang="en-US" sz="3600" i="1">
                              <a:latin typeface="Cambria Math" panose="02040503050406030204" pitchFamily="18" charset="0"/>
                            </a:rPr>
                            <m:t> </m:t>
                          </m:r>
                        </m:sup>
                      </m:sSup>
                    </m:oMath>
                    <m:oMath xmlns:m="http://schemas.openxmlformats.org/officeDocument/2006/math">
                      <m:r>
                        <a:rPr lang="en-US" sz="3600" b="0" i="1" smtClean="0">
                          <a:latin typeface="Cambria Math" panose="02040503050406030204" pitchFamily="18" charset="0"/>
                        </a:rPr>
                        <m:t>=</m:t>
                      </m:r>
                      <m:acc>
                        <m:accPr>
                          <m:chr m:val="̂"/>
                          <m:ctrlPr>
                            <a:rPr lang="en-US" sz="3600" i="1">
                              <a:solidFill>
                                <a:srgbClr val="FF7979"/>
                              </a:solidFill>
                              <a:latin typeface="Cambria Math" panose="02040503050406030204" pitchFamily="18" charset="0"/>
                            </a:rPr>
                          </m:ctrlPr>
                        </m:accPr>
                        <m:e>
                          <m:r>
                            <a:rPr lang="en-US" sz="3600" i="1">
                              <a:solidFill>
                                <a:srgbClr val="FF7979"/>
                              </a:solidFill>
                              <a:latin typeface="Cambria Math" panose="02040503050406030204" pitchFamily="18" charset="0"/>
                            </a:rPr>
                            <m:t>𝑚</m:t>
                          </m:r>
                        </m:e>
                      </m:acc>
                      <m:d>
                        <m:dPr>
                          <m:ctrlPr>
                            <a:rPr lang="en-US" sz="3600" i="1">
                              <a:solidFill>
                                <a:srgbClr val="FF7979"/>
                              </a:solidFill>
                              <a:latin typeface="Cambria Math" panose="02040503050406030204" pitchFamily="18" charset="0"/>
                            </a:rPr>
                          </m:ctrlPr>
                        </m:dPr>
                        <m:e>
                          <m:r>
                            <a:rPr lang="en-US" sz="3600" i="1">
                              <a:solidFill>
                                <a:srgbClr val="FF7979"/>
                              </a:solidFill>
                              <a:latin typeface="Cambria Math" panose="02040503050406030204" pitchFamily="18" charset="0"/>
                            </a:rPr>
                            <m:t>𝑡</m:t>
                          </m:r>
                        </m:e>
                      </m:d>
                      <m:r>
                        <a:rPr lang="en-US" sz="3600" i="1">
                          <a:solidFill>
                            <a:srgbClr val="FF7979"/>
                          </a:solidFill>
                          <a:latin typeface="Cambria Math" panose="02040503050406030204" pitchFamily="18" charset="0"/>
                        </a:rPr>
                        <m:t>𝑣</m:t>
                      </m:r>
                      <m:d>
                        <m:dPr>
                          <m:ctrlPr>
                            <a:rPr lang="en-US" sz="3600" i="1">
                              <a:solidFill>
                                <a:srgbClr val="FF7979"/>
                              </a:solidFill>
                              <a:latin typeface="Cambria Math" panose="02040503050406030204" pitchFamily="18" charset="0"/>
                            </a:rPr>
                          </m:ctrlPr>
                        </m:dPr>
                        <m:e>
                          <m:r>
                            <a:rPr lang="en-US" sz="3600" i="1">
                              <a:solidFill>
                                <a:srgbClr val="FF7979"/>
                              </a:solidFill>
                              <a:latin typeface="Cambria Math" panose="02040503050406030204" pitchFamily="18" charset="0"/>
                            </a:rPr>
                            <m:t>𝑡</m:t>
                          </m:r>
                        </m:e>
                      </m:d>
                    </m:oMath>
                  </m:oMathPara>
                </a14:m>
                <a:endParaRPr lang="en-US" sz="3600" dirty="0"/>
              </a:p>
            </p:txBody>
          </p:sp>
        </mc:Choice>
        <mc:Fallback xmlns="">
          <p:sp>
            <p:nvSpPr>
              <p:cNvPr id="12" name="TextBox 11">
                <a:extLst>
                  <a:ext uri="{FF2B5EF4-FFF2-40B4-BE49-F238E27FC236}">
                    <a16:creationId xmlns:a16="http://schemas.microsoft.com/office/drawing/2014/main" id="{5E5B0878-310A-5740-3961-30B3D9D1173F}"/>
                  </a:ext>
                </a:extLst>
              </p:cNvPr>
              <p:cNvSpPr txBox="1">
                <a:spLocks noRot="1" noChangeAspect="1" noMove="1" noResize="1" noEditPoints="1" noAdjustHandles="1" noChangeArrowheads="1" noChangeShapeType="1" noTextEdit="1"/>
              </p:cNvSpPr>
              <p:nvPr/>
            </p:nvSpPr>
            <p:spPr>
              <a:xfrm>
                <a:off x="648896" y="3885646"/>
                <a:ext cx="3513205" cy="2018501"/>
              </a:xfrm>
              <a:prstGeom prst="rect">
                <a:avLst/>
              </a:prstGeom>
              <a:blipFill>
                <a:blip r:embed="rId3"/>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9D253F96-5355-4A47-FF38-5A29B00A79D2}"/>
              </a:ext>
            </a:extLst>
          </p:cNvPr>
          <p:cNvSpPr txBox="1"/>
          <p:nvPr/>
        </p:nvSpPr>
        <p:spPr>
          <a:xfrm>
            <a:off x="6964537" y="2922302"/>
            <a:ext cx="3918060" cy="769441"/>
          </a:xfrm>
          <a:prstGeom prst="rect">
            <a:avLst/>
          </a:prstGeom>
          <a:noFill/>
        </p:spPr>
        <p:txBody>
          <a:bodyPr wrap="none" rtlCol="0">
            <a:spAutoFit/>
          </a:bodyPr>
          <a:lstStyle/>
          <a:p>
            <a:r>
              <a:rPr lang="en-US" sz="4400" dirty="0">
                <a:solidFill>
                  <a:schemeClr val="accent6">
                    <a:lumMod val="75000"/>
                  </a:schemeClr>
                </a:solidFill>
              </a:rPr>
              <a:t>Same dynamics!</a:t>
            </a:r>
          </a:p>
        </p:txBody>
      </p:sp>
      <p:grpSp>
        <p:nvGrpSpPr>
          <p:cNvPr id="6" name="Group 5">
            <a:extLst>
              <a:ext uri="{FF2B5EF4-FFF2-40B4-BE49-F238E27FC236}">
                <a16:creationId xmlns:a16="http://schemas.microsoft.com/office/drawing/2014/main" id="{30CBB3B4-50E3-B6FD-A804-120731A260FA}"/>
              </a:ext>
            </a:extLst>
          </p:cNvPr>
          <p:cNvGrpSpPr/>
          <p:nvPr/>
        </p:nvGrpSpPr>
        <p:grpSpPr>
          <a:xfrm>
            <a:off x="7321376" y="476302"/>
            <a:ext cx="2578310" cy="2236776"/>
            <a:chOff x="7646750" y="1706642"/>
            <a:chExt cx="2578310" cy="2236776"/>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C78D7B-3776-EFE1-549B-A199F50E5917}"/>
                    </a:ext>
                  </a:extLst>
                </p:cNvPr>
                <p:cNvSpPr txBox="1"/>
                <p:nvPr/>
              </p:nvSpPr>
              <p:spPr>
                <a:xfrm>
                  <a:off x="7646750" y="1997368"/>
                  <a:ext cx="296732" cy="557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f>
                              <m:fPr>
                                <m:ctrlPr>
                                  <a:rPr lang="en-US" sz="1400" b="0" i="1" smtClean="0">
                                    <a:latin typeface="Cambria Math" panose="02040503050406030204" pitchFamily="18" charset="0"/>
                                  </a:rPr>
                                </m:ctrlPr>
                              </m:fPr>
                              <m:num>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𝑝</m:t>
                                    </m:r>
                                  </m:e>
                                  <m:sub>
                                    <m:r>
                                      <a:rPr lang="en-US" sz="1400" b="0" i="1" smtClean="0">
                                        <a:latin typeface="Cambria Math" panose="02040503050406030204" pitchFamily="18" charset="0"/>
                                      </a:rPr>
                                      <m:t>0</m:t>
                                    </m:r>
                                  </m:sub>
                                  <m:sup>
                                    <m:r>
                                      <a:rPr lang="en-US" sz="1400" b="0" i="1" smtClean="0">
                                        <a:latin typeface="Cambria Math" panose="02040503050406030204" pitchFamily="18" charset="0"/>
                                      </a:rPr>
                                      <m:t>2</m:t>
                                    </m:r>
                                  </m:sup>
                                </m:sSubSup>
                              </m:num>
                              <m:den>
                                <m:r>
                                  <a:rPr lang="en-US" sz="1400" b="0" i="1" smtClean="0">
                                    <a:latin typeface="Cambria Math" panose="02040503050406030204" pitchFamily="18" charset="0"/>
                                  </a:rPr>
                                  <m:t>2</m:t>
                                </m:r>
                                <m:r>
                                  <a:rPr lang="en-US" sz="1400" b="0" i="1" smtClean="0">
                                    <a:latin typeface="Cambria Math" panose="02040503050406030204" pitchFamily="18" charset="0"/>
                                  </a:rPr>
                                  <m:t>𝑚</m:t>
                                </m:r>
                              </m:den>
                            </m:f>
                          </m:e>
                          <m:sub>
                            <m:r>
                              <a:rPr lang="en-US" sz="1400" b="0" i="1" smtClean="0">
                                <a:latin typeface="Cambria Math" panose="02040503050406030204" pitchFamily="18" charset="0"/>
                              </a:rPr>
                              <m:t>0</m:t>
                            </m:r>
                          </m:sub>
                        </m:sSub>
                      </m:oMath>
                    </m:oMathPara>
                  </a14:m>
                  <a:endParaRPr lang="en-US" sz="1400" dirty="0"/>
                </a:p>
              </p:txBody>
            </p:sp>
          </mc:Choice>
          <mc:Fallback xmlns="">
            <p:sp>
              <p:nvSpPr>
                <p:cNvPr id="74" name="TextBox 73">
                  <a:extLst>
                    <a:ext uri="{FF2B5EF4-FFF2-40B4-BE49-F238E27FC236}">
                      <a16:creationId xmlns:a16="http://schemas.microsoft.com/office/drawing/2014/main" id="{EDC01266-6DF2-39D2-10C6-B13D231A7AA2}"/>
                    </a:ext>
                  </a:extLst>
                </p:cNvPr>
                <p:cNvSpPr txBox="1">
                  <a:spLocks noRot="1" noChangeAspect="1" noMove="1" noResize="1" noEditPoints="1" noAdjustHandles="1" noChangeArrowheads="1" noChangeShapeType="1" noTextEdit="1"/>
                </p:cNvSpPr>
                <p:nvPr/>
              </p:nvSpPr>
              <p:spPr>
                <a:xfrm>
                  <a:off x="7646750" y="1997368"/>
                  <a:ext cx="296732" cy="557397"/>
                </a:xfrm>
                <a:prstGeom prst="rect">
                  <a:avLst/>
                </a:prstGeom>
                <a:blipFill>
                  <a:blip r:embed="rId8"/>
                  <a:stretch>
                    <a:fillRect r="-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2815E7E-F338-CE61-17C1-DCE688AA965A}"/>
                    </a:ext>
                  </a:extLst>
                </p:cNvPr>
                <p:cNvSpPr txBox="1"/>
                <p:nvPr/>
              </p:nvSpPr>
              <p:spPr>
                <a:xfrm>
                  <a:off x="7800973" y="1706642"/>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75" name="TextBox 74">
                  <a:extLst>
                    <a:ext uri="{FF2B5EF4-FFF2-40B4-BE49-F238E27FC236}">
                      <a16:creationId xmlns:a16="http://schemas.microsoft.com/office/drawing/2014/main" id="{C867423D-11B7-07EA-8838-77F6F12BF571}"/>
                    </a:ext>
                  </a:extLst>
                </p:cNvPr>
                <p:cNvSpPr txBox="1">
                  <a:spLocks noRot="1" noChangeAspect="1" noMove="1" noResize="1" noEditPoints="1" noAdjustHandles="1" noChangeArrowheads="1" noChangeShapeType="1" noTextEdit="1"/>
                </p:cNvSpPr>
                <p:nvPr/>
              </p:nvSpPr>
              <p:spPr>
                <a:xfrm>
                  <a:off x="7800973" y="1706642"/>
                  <a:ext cx="184731" cy="369332"/>
                </a:xfrm>
                <a:prstGeom prst="rect">
                  <a:avLst/>
                </a:prstGeom>
                <a:blipFill>
                  <a:blip r:embed="rId9"/>
                  <a:stretch>
                    <a:fillRect r="-6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10B475-8BA3-C92F-7F7F-F77CCA9B3774}"/>
                    </a:ext>
                  </a:extLst>
                </p:cNvPr>
                <p:cNvSpPr txBox="1"/>
                <p:nvPr/>
              </p:nvSpPr>
              <p:spPr>
                <a:xfrm>
                  <a:off x="10040329" y="3574086"/>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78" name="TextBox 77">
                  <a:extLst>
                    <a:ext uri="{FF2B5EF4-FFF2-40B4-BE49-F238E27FC236}">
                      <a16:creationId xmlns:a16="http://schemas.microsoft.com/office/drawing/2014/main" id="{193C8D65-DC43-AE60-7E0B-036CAC3F2231}"/>
                    </a:ext>
                  </a:extLst>
                </p:cNvPr>
                <p:cNvSpPr txBox="1">
                  <a:spLocks noRot="1" noChangeAspect="1" noMove="1" noResize="1" noEditPoints="1" noAdjustHandles="1" noChangeArrowheads="1" noChangeShapeType="1" noTextEdit="1"/>
                </p:cNvSpPr>
                <p:nvPr/>
              </p:nvSpPr>
              <p:spPr>
                <a:xfrm>
                  <a:off x="10040329" y="3574086"/>
                  <a:ext cx="184731" cy="369332"/>
                </a:xfrm>
                <a:prstGeom prst="rect">
                  <a:avLst/>
                </a:prstGeom>
                <a:blipFill>
                  <a:blip r:embed="rId10"/>
                  <a:stretch>
                    <a:fillRect r="-40000"/>
                  </a:stretch>
                </a:blipFill>
              </p:spPr>
              <p:txBody>
                <a:bodyPr/>
                <a:lstStyle/>
                <a:p>
                  <a:r>
                    <a:rPr lang="en-US">
                      <a:noFill/>
                    </a:rPr>
                    <a:t> </a:t>
                  </a:r>
                </a:p>
              </p:txBody>
            </p:sp>
          </mc:Fallback>
        </mc:AlternateContent>
        <p:sp>
          <p:nvSpPr>
            <p:cNvPr id="14" name="Freeform 81">
              <a:extLst>
                <a:ext uri="{FF2B5EF4-FFF2-40B4-BE49-F238E27FC236}">
                  <a16:creationId xmlns:a16="http://schemas.microsoft.com/office/drawing/2014/main" id="{291DEFF7-22D1-8287-38F9-3944F8296160}"/>
                </a:ext>
              </a:extLst>
            </p:cNvPr>
            <p:cNvSpPr/>
            <p:nvPr/>
          </p:nvSpPr>
          <p:spPr>
            <a:xfrm flipV="1">
              <a:off x="8110508" y="2379172"/>
              <a:ext cx="1995758" cy="1143037"/>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70600 w 2070600"/>
                <a:gd name="connsiteY0" fmla="*/ 0 h 998418"/>
                <a:gd name="connsiteX1" fmla="*/ 1759449 w 2070600"/>
                <a:gd name="connsiteY1" fmla="*/ 15876 h 998418"/>
                <a:gd name="connsiteX2" fmla="*/ 1514975 w 2070600"/>
                <a:gd name="connsiteY2" fmla="*/ 38100 h 998418"/>
                <a:gd name="connsiteX3" fmla="*/ 1267324 w 2070600"/>
                <a:gd name="connsiteY3" fmla="*/ 69852 h 998418"/>
                <a:gd name="connsiteX4" fmla="*/ 1070475 w 2070600"/>
                <a:gd name="connsiteY4" fmla="*/ 107950 h 998418"/>
                <a:gd name="connsiteX5" fmla="*/ 886324 w 2070600"/>
                <a:gd name="connsiteY5" fmla="*/ 165100 h 998418"/>
                <a:gd name="connsiteX6" fmla="*/ 727575 w 2070600"/>
                <a:gd name="connsiteY6" fmla="*/ 238125 h 998418"/>
                <a:gd name="connsiteX7" fmla="*/ 562474 w 2070600"/>
                <a:gd name="connsiteY7" fmla="*/ 333375 h 998418"/>
                <a:gd name="connsiteX8" fmla="*/ 441824 w 2070600"/>
                <a:gd name="connsiteY8" fmla="*/ 428626 h 998418"/>
                <a:gd name="connsiteX9" fmla="*/ 324350 w 2070600"/>
                <a:gd name="connsiteY9" fmla="*/ 542925 h 998418"/>
                <a:gd name="connsiteX10" fmla="*/ 225924 w 2070600"/>
                <a:gd name="connsiteY10" fmla="*/ 663575 h 998418"/>
                <a:gd name="connsiteX11" fmla="*/ 149725 w 2070600"/>
                <a:gd name="connsiteY11" fmla="*/ 774700 h 998418"/>
                <a:gd name="connsiteX12" fmla="*/ 0 w 2070600"/>
                <a:gd name="connsiteY12" fmla="*/ 998418 h 998418"/>
                <a:gd name="connsiteX0" fmla="*/ 2070600 w 2070600"/>
                <a:gd name="connsiteY0" fmla="*/ 0 h 998418"/>
                <a:gd name="connsiteX1" fmla="*/ 1759449 w 2070600"/>
                <a:gd name="connsiteY1" fmla="*/ 15876 h 998418"/>
                <a:gd name="connsiteX2" fmla="*/ 1514975 w 2070600"/>
                <a:gd name="connsiteY2" fmla="*/ 38100 h 998418"/>
                <a:gd name="connsiteX3" fmla="*/ 1267324 w 2070600"/>
                <a:gd name="connsiteY3" fmla="*/ 69852 h 998418"/>
                <a:gd name="connsiteX4" fmla="*/ 1070475 w 2070600"/>
                <a:gd name="connsiteY4" fmla="*/ 107950 h 998418"/>
                <a:gd name="connsiteX5" fmla="*/ 886324 w 2070600"/>
                <a:gd name="connsiteY5" fmla="*/ 165100 h 998418"/>
                <a:gd name="connsiteX6" fmla="*/ 727575 w 2070600"/>
                <a:gd name="connsiteY6" fmla="*/ 238125 h 998418"/>
                <a:gd name="connsiteX7" fmla="*/ 562474 w 2070600"/>
                <a:gd name="connsiteY7" fmla="*/ 333375 h 998418"/>
                <a:gd name="connsiteX8" fmla="*/ 441824 w 2070600"/>
                <a:gd name="connsiteY8" fmla="*/ 428626 h 998418"/>
                <a:gd name="connsiteX9" fmla="*/ 324350 w 2070600"/>
                <a:gd name="connsiteY9" fmla="*/ 542925 h 998418"/>
                <a:gd name="connsiteX10" fmla="*/ 225924 w 2070600"/>
                <a:gd name="connsiteY10" fmla="*/ 663575 h 998418"/>
                <a:gd name="connsiteX11" fmla="*/ 149725 w 2070600"/>
                <a:gd name="connsiteY11" fmla="*/ 774700 h 998418"/>
                <a:gd name="connsiteX12" fmla="*/ 0 w 2070600"/>
                <a:gd name="connsiteY12" fmla="*/ 998418 h 998418"/>
                <a:gd name="connsiteX0" fmla="*/ 2054182 w 2054182"/>
                <a:gd name="connsiteY0" fmla="*/ 0 h 979218"/>
                <a:gd name="connsiteX1" fmla="*/ 1743031 w 2054182"/>
                <a:gd name="connsiteY1" fmla="*/ 15876 h 979218"/>
                <a:gd name="connsiteX2" fmla="*/ 1498557 w 2054182"/>
                <a:gd name="connsiteY2" fmla="*/ 38100 h 979218"/>
                <a:gd name="connsiteX3" fmla="*/ 1250906 w 2054182"/>
                <a:gd name="connsiteY3" fmla="*/ 69852 h 979218"/>
                <a:gd name="connsiteX4" fmla="*/ 1054057 w 2054182"/>
                <a:gd name="connsiteY4" fmla="*/ 107950 h 979218"/>
                <a:gd name="connsiteX5" fmla="*/ 869906 w 2054182"/>
                <a:gd name="connsiteY5" fmla="*/ 165100 h 979218"/>
                <a:gd name="connsiteX6" fmla="*/ 711157 w 2054182"/>
                <a:gd name="connsiteY6" fmla="*/ 238125 h 979218"/>
                <a:gd name="connsiteX7" fmla="*/ 546056 w 2054182"/>
                <a:gd name="connsiteY7" fmla="*/ 333375 h 979218"/>
                <a:gd name="connsiteX8" fmla="*/ 425406 w 2054182"/>
                <a:gd name="connsiteY8" fmla="*/ 428626 h 979218"/>
                <a:gd name="connsiteX9" fmla="*/ 307932 w 2054182"/>
                <a:gd name="connsiteY9" fmla="*/ 542925 h 979218"/>
                <a:gd name="connsiteX10" fmla="*/ 209506 w 2054182"/>
                <a:gd name="connsiteY10" fmla="*/ 663575 h 979218"/>
                <a:gd name="connsiteX11" fmla="*/ 133307 w 2054182"/>
                <a:gd name="connsiteY11" fmla="*/ 774700 h 979218"/>
                <a:gd name="connsiteX12" fmla="*/ 0 w 2054182"/>
                <a:gd name="connsiteY12" fmla="*/ 979218 h 979218"/>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63575 h 987446"/>
                <a:gd name="connsiteX11" fmla="*/ 143158 w 2064033"/>
                <a:gd name="connsiteY11" fmla="*/ 774700 h 987446"/>
                <a:gd name="connsiteX12" fmla="*/ 0 w 2064033"/>
                <a:gd name="connsiteY12" fmla="*/ 987446 h 987446"/>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63575 h 987446"/>
                <a:gd name="connsiteX11" fmla="*/ 103755 w 2064033"/>
                <a:gd name="connsiteY11" fmla="*/ 802912 h 987446"/>
                <a:gd name="connsiteX12" fmla="*/ 0 w 2064033"/>
                <a:gd name="connsiteY12" fmla="*/ 987446 h 987446"/>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54171 h 987446"/>
                <a:gd name="connsiteX11" fmla="*/ 103755 w 2064033"/>
                <a:gd name="connsiteY11" fmla="*/ 802912 h 987446"/>
                <a:gd name="connsiteX12" fmla="*/ 0 w 2064033"/>
                <a:gd name="connsiteY12" fmla="*/ 987446 h 98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64033" h="987446">
                  <a:moveTo>
                    <a:pt x="2064033" y="0"/>
                  </a:moveTo>
                  <a:cubicBezTo>
                    <a:pt x="2009529" y="2646"/>
                    <a:pt x="1860832" y="7409"/>
                    <a:pt x="1752882" y="15876"/>
                  </a:cubicBezTo>
                  <a:lnTo>
                    <a:pt x="1508408" y="38100"/>
                  </a:lnTo>
                  <a:cubicBezTo>
                    <a:pt x="1426387" y="46567"/>
                    <a:pt x="1319494" y="58740"/>
                    <a:pt x="1260757" y="69852"/>
                  </a:cubicBezTo>
                  <a:cubicBezTo>
                    <a:pt x="1202020" y="80964"/>
                    <a:pt x="1126879" y="89959"/>
                    <a:pt x="1063908" y="107950"/>
                  </a:cubicBezTo>
                  <a:cubicBezTo>
                    <a:pt x="974479" y="130704"/>
                    <a:pt x="937436" y="144463"/>
                    <a:pt x="879757" y="165100"/>
                  </a:cubicBezTo>
                  <a:cubicBezTo>
                    <a:pt x="822078" y="185737"/>
                    <a:pt x="774983" y="212196"/>
                    <a:pt x="721008" y="238125"/>
                  </a:cubicBezTo>
                  <a:cubicBezTo>
                    <a:pt x="667033" y="264054"/>
                    <a:pt x="604061" y="300037"/>
                    <a:pt x="555907" y="333375"/>
                  </a:cubicBezTo>
                  <a:cubicBezTo>
                    <a:pt x="507753" y="366713"/>
                    <a:pt x="474944" y="393701"/>
                    <a:pt x="435257" y="428626"/>
                  </a:cubicBezTo>
                  <a:cubicBezTo>
                    <a:pt x="395570" y="463551"/>
                    <a:pt x="353237" y="505354"/>
                    <a:pt x="317783" y="542925"/>
                  </a:cubicBezTo>
                  <a:cubicBezTo>
                    <a:pt x="282329" y="580496"/>
                    <a:pt x="247932" y="616071"/>
                    <a:pt x="219357" y="654171"/>
                  </a:cubicBezTo>
                  <a:cubicBezTo>
                    <a:pt x="190782" y="692271"/>
                    <a:pt x="140314" y="747366"/>
                    <a:pt x="103755" y="802912"/>
                  </a:cubicBezTo>
                  <a:cubicBezTo>
                    <a:pt x="67196" y="858458"/>
                    <a:pt x="48154" y="891138"/>
                    <a:pt x="0" y="987446"/>
                  </a:cubicBezTo>
                </a:path>
              </a:pathLst>
            </a:custGeom>
            <a:noFill/>
            <a:ln w="254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75">
              <a:extLst>
                <a:ext uri="{FF2B5EF4-FFF2-40B4-BE49-F238E27FC236}">
                  <a16:creationId xmlns:a16="http://schemas.microsoft.com/office/drawing/2014/main" id="{B2B29753-5166-43A8-4945-76E67C6385BE}"/>
                </a:ext>
              </a:extLst>
            </p:cNvPr>
            <p:cNvSpPr/>
            <p:nvPr/>
          </p:nvSpPr>
          <p:spPr>
            <a:xfrm flipH="1">
              <a:off x="8065359" y="1956116"/>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17" name="Freeform 76">
              <a:extLst>
                <a:ext uri="{FF2B5EF4-FFF2-40B4-BE49-F238E27FC236}">
                  <a16:creationId xmlns:a16="http://schemas.microsoft.com/office/drawing/2014/main" id="{73E9D1E9-9C5B-97FB-3340-DCD997FF709C}"/>
                </a:ext>
              </a:extLst>
            </p:cNvPr>
            <p:cNvSpPr/>
            <p:nvPr/>
          </p:nvSpPr>
          <p:spPr>
            <a:xfrm rot="5400000" flipH="1">
              <a:off x="9093355" y="2514546"/>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86C992E-CD7C-982E-CAE6-D2C541187AC1}"/>
                  </a:ext>
                </a:extLst>
              </p:cNvPr>
              <p:cNvSpPr txBox="1"/>
              <p:nvPr/>
            </p:nvSpPr>
            <p:spPr>
              <a:xfrm>
                <a:off x="648896" y="476302"/>
                <a:ext cx="5766387" cy="23280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accent2">
                              <a:lumMod val="75000"/>
                            </a:schemeClr>
                          </a:solidFill>
                          <a:latin typeface="Cambria Math" panose="02040503050406030204" pitchFamily="18" charset="0"/>
                        </a:rPr>
                        <m:t>𝐻</m:t>
                      </m:r>
                      <m:d>
                        <m:dPr>
                          <m:ctrlPr>
                            <a:rPr lang="en-US" sz="3600" b="0" i="1" smtClean="0">
                              <a:solidFill>
                                <a:schemeClr val="accent2">
                                  <a:lumMod val="75000"/>
                                </a:schemeClr>
                              </a:solidFill>
                              <a:latin typeface="Cambria Math" panose="02040503050406030204" pitchFamily="18" charset="0"/>
                            </a:rPr>
                          </m:ctrlPr>
                        </m:dPr>
                        <m:e>
                          <m:r>
                            <a:rPr lang="en-US" sz="3600" b="0" i="1" smtClean="0">
                              <a:solidFill>
                                <a:schemeClr val="accent2">
                                  <a:lumMod val="75000"/>
                                </a:schemeClr>
                              </a:solidFill>
                              <a:latin typeface="Cambria Math" panose="02040503050406030204" pitchFamily="18" charset="0"/>
                            </a:rPr>
                            <m:t>𝑡</m:t>
                          </m:r>
                        </m:e>
                      </m:d>
                      <m:r>
                        <a:rPr lang="en-US" sz="3600" b="0" i="1" smtClean="0">
                          <a:solidFill>
                            <a:schemeClr val="tx1"/>
                          </a:solidFill>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f>
                        <m:fPr>
                          <m:ctrlPr>
                            <a:rPr lang="en-US" sz="3600" i="1" dirty="0">
                              <a:latin typeface="Cambria Math" panose="02040503050406030204" pitchFamily="18" charset="0"/>
                            </a:rPr>
                          </m:ctrlPr>
                        </m:fPr>
                        <m:num>
                          <m:sSubSup>
                            <m:sSubSupPr>
                              <m:ctrlPr>
                                <a:rPr lang="en-US" sz="3600" i="1" dirty="0">
                                  <a:latin typeface="Cambria Math" panose="02040503050406030204" pitchFamily="18" charset="0"/>
                                </a:rPr>
                              </m:ctrlPr>
                            </m:sSubSupPr>
                            <m:e>
                              <m:r>
                                <a:rPr lang="en-US" sz="3600" i="1" dirty="0">
                                  <a:latin typeface="Cambria Math" panose="02040503050406030204" pitchFamily="18" charset="0"/>
                                </a:rPr>
                                <m:t>𝑝</m:t>
                              </m:r>
                            </m:e>
                            <m:sub>
                              <m:r>
                                <a:rPr lang="en-US" sz="3600" i="1" dirty="0">
                                  <a:latin typeface="Cambria Math" panose="02040503050406030204" pitchFamily="18" charset="0"/>
                                </a:rPr>
                                <m:t>0</m:t>
                              </m:r>
                            </m:sub>
                            <m:sup>
                              <m:r>
                                <a:rPr lang="en-US" sz="3600" i="1" dirty="0">
                                  <a:latin typeface="Cambria Math" panose="02040503050406030204" pitchFamily="18" charset="0"/>
                                </a:rPr>
                                <m:t>2</m:t>
                              </m:r>
                            </m:sup>
                          </m:sSubSup>
                        </m:num>
                        <m:den>
                          <m:r>
                            <a:rPr lang="en-US" sz="3600" i="1" dirty="0">
                              <a:latin typeface="Cambria Math" panose="02040503050406030204" pitchFamily="18" charset="0"/>
                            </a:rPr>
                            <m:t>𝑚</m:t>
                          </m:r>
                        </m:den>
                      </m:f>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f>
                        <m:fPr>
                          <m:ctrlPr>
                            <a:rPr lang="en-US" sz="3600" i="1">
                              <a:latin typeface="Cambria Math" panose="02040503050406030204" pitchFamily="18" charset="0"/>
                            </a:rPr>
                          </m:ctrlPr>
                        </m:fPr>
                        <m:num>
                          <m:sSup>
                            <m:sSupPr>
                              <m:ctrlPr>
                                <a:rPr lang="en-US" sz="3600" i="1">
                                  <a:latin typeface="Cambria Math" panose="02040503050406030204" pitchFamily="18" charset="0"/>
                                </a:rPr>
                              </m:ctrlPr>
                            </m:sSupPr>
                            <m:e>
                              <m:r>
                                <a:rPr lang="en-US" sz="3600" i="1">
                                  <a:latin typeface="Cambria Math" panose="02040503050406030204" pitchFamily="18" charset="0"/>
                                </a:rPr>
                                <m:t>𝑝</m:t>
                              </m:r>
                              <m:d>
                                <m:dPr>
                                  <m:ctrlPr>
                                    <a:rPr lang="en-US" sz="3600" i="1">
                                      <a:latin typeface="Cambria Math" panose="02040503050406030204" pitchFamily="18" charset="0"/>
                                    </a:rPr>
                                  </m:ctrlPr>
                                </m:dPr>
                                <m:e>
                                  <m:r>
                                    <a:rPr lang="en-US" sz="3600" i="1">
                                      <a:latin typeface="Cambria Math" panose="02040503050406030204" pitchFamily="18" charset="0"/>
                                    </a:rPr>
                                    <m:t>𝑡</m:t>
                                  </m:r>
                                </m:e>
                              </m:d>
                            </m:e>
                            <m:sup>
                              <m:r>
                                <a:rPr lang="en-US" sz="3600" i="1">
                                  <a:latin typeface="Cambria Math" panose="02040503050406030204" pitchFamily="18" charset="0"/>
                                </a:rPr>
                                <m:t>2</m:t>
                              </m:r>
                            </m:sup>
                          </m:sSup>
                        </m:num>
                        <m:den>
                          <m:acc>
                            <m:accPr>
                              <m:chr m:val="̂"/>
                              <m:ctrlPr>
                                <a:rPr lang="en-US" sz="3600" i="1">
                                  <a:latin typeface="Cambria Math" panose="02040503050406030204" pitchFamily="18" charset="0"/>
                                </a:rPr>
                              </m:ctrlPr>
                            </m:accPr>
                            <m:e>
                              <m:r>
                                <a:rPr lang="en-US" sz="3600" i="1">
                                  <a:latin typeface="Cambria Math" panose="02040503050406030204" pitchFamily="18" charset="0"/>
                                </a:rPr>
                                <m:t>𝑚</m:t>
                              </m:r>
                            </m:e>
                          </m:acc>
                          <m:d>
                            <m:dPr>
                              <m:ctrlPr>
                                <a:rPr lang="en-US" sz="3600" i="1">
                                  <a:latin typeface="Cambria Math" panose="02040503050406030204" pitchFamily="18" charset="0"/>
                                </a:rPr>
                              </m:ctrlPr>
                            </m:dPr>
                            <m:e>
                              <m:r>
                                <a:rPr lang="en-US" sz="3600" i="1">
                                  <a:latin typeface="Cambria Math" panose="02040503050406030204" pitchFamily="18" charset="0"/>
                                </a:rPr>
                                <m:t>𝑡</m:t>
                              </m:r>
                            </m:e>
                          </m:d>
                        </m:den>
                      </m:f>
                    </m:oMath>
                    <m:oMath xmlns:m="http://schemas.openxmlformats.org/officeDocument/2006/math">
                      <m:r>
                        <a:rPr lang="en-US" sz="3600" i="1">
                          <a:latin typeface="Cambria Math" panose="02040503050406030204" pitchFamily="18" charset="0"/>
                        </a:rPr>
                        <m:t>=</m:t>
                      </m:r>
                      <m:f>
                        <m:fPr>
                          <m:ctrlPr>
                            <a:rPr lang="en-US" sz="3600" i="1" smtClean="0">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acc>
                        <m:accPr>
                          <m:chr m:val="̂"/>
                          <m:ctrlPr>
                            <a:rPr lang="en-US" sz="3600" i="1">
                              <a:latin typeface="Cambria Math" panose="02040503050406030204" pitchFamily="18" charset="0"/>
                            </a:rPr>
                          </m:ctrlPr>
                        </m:accPr>
                        <m:e>
                          <m:r>
                            <a:rPr lang="en-US" sz="3600" i="1">
                              <a:latin typeface="Cambria Math" panose="02040503050406030204" pitchFamily="18" charset="0"/>
                            </a:rPr>
                            <m:t>𝑚</m:t>
                          </m:r>
                        </m:e>
                      </m:acc>
                      <m:d>
                        <m:dPr>
                          <m:ctrlPr>
                            <a:rPr lang="en-US" sz="3600" i="1">
                              <a:latin typeface="Cambria Math" panose="02040503050406030204" pitchFamily="18" charset="0"/>
                            </a:rPr>
                          </m:ctrlPr>
                        </m:dPr>
                        <m:e>
                          <m:r>
                            <a:rPr lang="en-US" sz="3600" i="1">
                              <a:latin typeface="Cambria Math" panose="02040503050406030204" pitchFamily="18" charset="0"/>
                            </a:rPr>
                            <m:t>𝑡</m:t>
                          </m:r>
                        </m:e>
                      </m:d>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2</m:t>
                          </m:r>
                        </m:sup>
                      </m:sSup>
                      <m:d>
                        <m:dPr>
                          <m:ctrlPr>
                            <a:rPr lang="en-US" sz="3600" i="1">
                              <a:latin typeface="Cambria Math" panose="02040503050406030204" pitchFamily="18" charset="0"/>
                            </a:rPr>
                          </m:ctrlPr>
                        </m:dPr>
                        <m:e>
                          <m:r>
                            <a:rPr lang="en-US" sz="3600" i="1">
                              <a:latin typeface="Cambria Math" panose="02040503050406030204" pitchFamily="18" charset="0"/>
                            </a:rPr>
                            <m:t>𝑡</m:t>
                          </m:r>
                        </m:e>
                      </m:d>
                      <m:r>
                        <a:rPr lang="en-US" sz="3600" i="1" smtClean="0">
                          <a:solidFill>
                            <a:schemeClr val="tx1"/>
                          </a:solidFill>
                          <a:latin typeface="Cambria Math" panose="02040503050406030204" pitchFamily="18" charset="0"/>
                        </a:rPr>
                        <m:t>=</m:t>
                      </m:r>
                      <m:r>
                        <a:rPr lang="en-US" sz="3600" i="1">
                          <a:solidFill>
                            <a:schemeClr val="accent2">
                              <a:lumMod val="60000"/>
                              <a:lumOff val="40000"/>
                            </a:schemeClr>
                          </a:solidFill>
                          <a:latin typeface="Cambria Math" panose="02040503050406030204" pitchFamily="18" charset="0"/>
                        </a:rPr>
                        <m:t>𝐸</m:t>
                      </m:r>
                      <m:r>
                        <a:rPr lang="en-US" sz="3600" i="1">
                          <a:solidFill>
                            <a:schemeClr val="accent2">
                              <a:lumMod val="60000"/>
                              <a:lumOff val="40000"/>
                            </a:schemeClr>
                          </a:solidFill>
                          <a:latin typeface="Cambria Math" panose="02040503050406030204" pitchFamily="18" charset="0"/>
                        </a:rPr>
                        <m:t>(</m:t>
                      </m:r>
                      <m:r>
                        <a:rPr lang="en-US" sz="3600" i="1">
                          <a:solidFill>
                            <a:schemeClr val="accent2">
                              <a:lumMod val="60000"/>
                              <a:lumOff val="40000"/>
                            </a:schemeClr>
                          </a:solidFill>
                          <a:latin typeface="Cambria Math" panose="02040503050406030204" pitchFamily="18" charset="0"/>
                        </a:rPr>
                        <m:t>𝑡</m:t>
                      </m:r>
                      <m:r>
                        <a:rPr lang="en-US" sz="3600" i="1">
                          <a:solidFill>
                            <a:schemeClr val="accent2">
                              <a:lumMod val="60000"/>
                              <a:lumOff val="40000"/>
                            </a:schemeClr>
                          </a:solidFill>
                          <a:latin typeface="Cambria Math" panose="02040503050406030204" pitchFamily="18" charset="0"/>
                        </a:rPr>
                        <m:t>)</m:t>
                      </m:r>
                    </m:oMath>
                  </m:oMathPara>
                </a14:m>
                <a:endParaRPr lang="en-US" sz="3600" dirty="0"/>
              </a:p>
            </p:txBody>
          </p:sp>
        </mc:Choice>
        <mc:Fallback xmlns="">
          <p:sp>
            <p:nvSpPr>
              <p:cNvPr id="18" name="TextBox 17">
                <a:extLst>
                  <a:ext uri="{FF2B5EF4-FFF2-40B4-BE49-F238E27FC236}">
                    <a16:creationId xmlns:a16="http://schemas.microsoft.com/office/drawing/2014/main" id="{686C992E-CD7C-982E-CAE6-D2C541187AC1}"/>
                  </a:ext>
                </a:extLst>
              </p:cNvPr>
              <p:cNvSpPr txBox="1">
                <a:spLocks noRot="1" noChangeAspect="1" noMove="1" noResize="1" noEditPoints="1" noAdjustHandles="1" noChangeArrowheads="1" noChangeShapeType="1" noTextEdit="1"/>
              </p:cNvSpPr>
              <p:nvPr/>
            </p:nvSpPr>
            <p:spPr>
              <a:xfrm>
                <a:off x="648896" y="476302"/>
                <a:ext cx="5766387" cy="2328073"/>
              </a:xfrm>
              <a:prstGeom prst="rect">
                <a:avLst/>
              </a:prstGeom>
              <a:blipFill>
                <a:blip r:embed="rId11"/>
                <a:stretch>
                  <a:fillRect/>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762A8234-639A-B9C8-DAA2-742C329C6C5E}"/>
              </a:ext>
            </a:extLst>
          </p:cNvPr>
          <p:cNvGrpSpPr/>
          <p:nvPr/>
        </p:nvGrpSpPr>
        <p:grpSpPr>
          <a:xfrm>
            <a:off x="5674861" y="3630514"/>
            <a:ext cx="2449198" cy="2124726"/>
            <a:chOff x="4434681" y="1643880"/>
            <a:chExt cx="2449198" cy="2124726"/>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9E7226B-A922-A6D3-937B-A3EAE51DEA67}"/>
                    </a:ext>
                  </a:extLst>
                </p:cNvPr>
                <p:cNvSpPr txBox="1"/>
                <p:nvPr/>
              </p:nvSpPr>
              <p:spPr>
                <a:xfrm>
                  <a:off x="6646865" y="339927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41" name="TextBox 40">
                  <a:extLst>
                    <a:ext uri="{FF2B5EF4-FFF2-40B4-BE49-F238E27FC236}">
                      <a16:creationId xmlns:a16="http://schemas.microsoft.com/office/drawing/2014/main" id="{B5D304DE-C0CE-5162-ED93-D575D91D1966}"/>
                    </a:ext>
                  </a:extLst>
                </p:cNvPr>
                <p:cNvSpPr txBox="1">
                  <a:spLocks noRot="1" noChangeAspect="1" noMove="1" noResize="1" noEditPoints="1" noAdjustHandles="1" noChangeArrowheads="1" noChangeShapeType="1" noTextEdit="1"/>
                </p:cNvSpPr>
                <p:nvPr/>
              </p:nvSpPr>
              <p:spPr>
                <a:xfrm>
                  <a:off x="6646865" y="3399274"/>
                  <a:ext cx="184731" cy="369332"/>
                </a:xfrm>
                <a:prstGeom prst="rect">
                  <a:avLst/>
                </a:prstGeom>
                <a:blipFill>
                  <a:blip r:embed="rId13"/>
                  <a:stretch>
                    <a:fillRect r="-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8F09F28-CF79-33A6-2319-98658ECF7A50}"/>
                    </a:ext>
                  </a:extLst>
                </p:cNvPr>
                <p:cNvSpPr txBox="1"/>
                <p:nvPr/>
              </p:nvSpPr>
              <p:spPr>
                <a:xfrm>
                  <a:off x="4434681" y="2103412"/>
                  <a:ext cx="2967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m:oMathPara>
                  </a14:m>
                  <a:endParaRPr lang="en-US" dirty="0"/>
                </a:p>
              </p:txBody>
            </p:sp>
          </mc:Choice>
          <mc:Fallback xmlns="">
            <p:sp>
              <p:nvSpPr>
                <p:cNvPr id="64" name="TextBox 63">
                  <a:extLst>
                    <a:ext uri="{FF2B5EF4-FFF2-40B4-BE49-F238E27FC236}">
                      <a16:creationId xmlns:a16="http://schemas.microsoft.com/office/drawing/2014/main" id="{792BB867-61C5-2F61-4692-8D70166A7D8A}"/>
                    </a:ext>
                  </a:extLst>
                </p:cNvPr>
                <p:cNvSpPr txBox="1">
                  <a:spLocks noRot="1" noChangeAspect="1" noMove="1" noResize="1" noEditPoints="1" noAdjustHandles="1" noChangeArrowheads="1" noChangeShapeType="1" noTextEdit="1"/>
                </p:cNvSpPr>
                <p:nvPr/>
              </p:nvSpPr>
              <p:spPr>
                <a:xfrm>
                  <a:off x="4434681" y="2103412"/>
                  <a:ext cx="296732" cy="369332"/>
                </a:xfrm>
                <a:prstGeom prst="rect">
                  <a:avLst/>
                </a:prstGeom>
                <a:blipFill>
                  <a:blip r:embed="rId14"/>
                  <a:stretch>
                    <a:fillRect r="-208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07F6C4-BEFF-F3A2-0580-B3FB24CEC130}"/>
                    </a:ext>
                  </a:extLst>
                </p:cNvPr>
                <p:cNvSpPr txBox="1"/>
                <p:nvPr/>
              </p:nvSpPr>
              <p:spPr>
                <a:xfrm>
                  <a:off x="4545058" y="1643880"/>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65" name="TextBox 64">
                  <a:extLst>
                    <a:ext uri="{FF2B5EF4-FFF2-40B4-BE49-F238E27FC236}">
                      <a16:creationId xmlns:a16="http://schemas.microsoft.com/office/drawing/2014/main" id="{9EFA59EB-8AC0-2425-1EFC-E316C25FD86F}"/>
                    </a:ext>
                  </a:extLst>
                </p:cNvPr>
                <p:cNvSpPr txBox="1">
                  <a:spLocks noRot="1" noChangeAspect="1" noMove="1" noResize="1" noEditPoints="1" noAdjustHandles="1" noChangeArrowheads="1" noChangeShapeType="1" noTextEdit="1"/>
                </p:cNvSpPr>
                <p:nvPr/>
              </p:nvSpPr>
              <p:spPr>
                <a:xfrm>
                  <a:off x="4545058" y="1643880"/>
                  <a:ext cx="184731" cy="369332"/>
                </a:xfrm>
                <a:prstGeom prst="rect">
                  <a:avLst/>
                </a:prstGeom>
                <a:blipFill>
                  <a:blip r:embed="rId15"/>
                  <a:stretch>
                    <a:fillRect r="-66667" b="-6667"/>
                  </a:stretch>
                </a:blipFill>
              </p:spPr>
              <p:txBody>
                <a:bodyPr/>
                <a:lstStyle/>
                <a:p>
                  <a:r>
                    <a:rPr lang="en-US">
                      <a:noFill/>
                    </a:rPr>
                    <a:t> </a:t>
                  </a:r>
                </a:p>
              </p:txBody>
            </p:sp>
          </mc:Fallback>
        </mc:AlternateContent>
        <p:sp>
          <p:nvSpPr>
            <p:cNvPr id="39" name="Freeform 67">
              <a:extLst>
                <a:ext uri="{FF2B5EF4-FFF2-40B4-BE49-F238E27FC236}">
                  <a16:creationId xmlns:a16="http://schemas.microsoft.com/office/drawing/2014/main" id="{B44235F2-CE54-AE66-F18C-CE4CE16BAA38}"/>
                </a:ext>
              </a:extLst>
            </p:cNvPr>
            <p:cNvSpPr/>
            <p:nvPr/>
          </p:nvSpPr>
          <p:spPr>
            <a:xfrm rot="5400000" flipH="1">
              <a:off x="5844004" y="1275991"/>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25400">
              <a:solidFill>
                <a:srgbClr val="C00000"/>
              </a:solidFill>
              <a:prstDash val="soli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42" name="Freeform 65">
              <a:extLst>
                <a:ext uri="{FF2B5EF4-FFF2-40B4-BE49-F238E27FC236}">
                  <a16:creationId xmlns:a16="http://schemas.microsoft.com/office/drawing/2014/main" id="{9D5F93D4-29DA-B36C-0278-8068BADDDC12}"/>
                </a:ext>
              </a:extLst>
            </p:cNvPr>
            <p:cNvSpPr/>
            <p:nvPr/>
          </p:nvSpPr>
          <p:spPr>
            <a:xfrm flipH="1">
              <a:off x="4809444" y="1893354"/>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43" name="Freeform 66">
              <a:extLst>
                <a:ext uri="{FF2B5EF4-FFF2-40B4-BE49-F238E27FC236}">
                  <a16:creationId xmlns:a16="http://schemas.microsoft.com/office/drawing/2014/main" id="{33905F5B-92AE-9792-17A3-9873C2B76559}"/>
                </a:ext>
              </a:extLst>
            </p:cNvPr>
            <p:cNvSpPr/>
            <p:nvPr/>
          </p:nvSpPr>
          <p:spPr>
            <a:xfrm rot="5400000" flipH="1">
              <a:off x="5837440" y="2451784"/>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spTree>
    <p:extLst>
      <p:ext uri="{BB962C8B-B14F-4D97-AF65-F5344CB8AC3E}">
        <p14:creationId xmlns:p14="http://schemas.microsoft.com/office/powerpoint/2010/main" val="616239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47D244-D5E2-1E1B-294F-62C03ED5F7A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ECA6D9E-5731-ABE3-E006-0FCC96A8093A}"/>
              </a:ext>
            </a:extLst>
          </p:cNvPr>
          <p:cNvSpPr>
            <a:spLocks noGrp="1"/>
          </p:cNvSpPr>
          <p:nvPr>
            <p:ph type="sldNum" sz="quarter" idx="12"/>
          </p:nvPr>
        </p:nvSpPr>
        <p:spPr/>
        <p:txBody>
          <a:bodyPr/>
          <a:lstStyle/>
          <a:p>
            <a:fld id="{F47845EA-7733-40EE-B074-20032348B727}" type="slidenum">
              <a:rPr lang="en-US" smtClean="0"/>
              <a:t>18</a:t>
            </a:fld>
            <a:endParaRPr lang="en-US"/>
          </a:p>
        </p:txBody>
      </p:sp>
      <p:sp>
        <p:nvSpPr>
          <p:cNvPr id="4" name="TextBox 3">
            <a:extLst>
              <a:ext uri="{FF2B5EF4-FFF2-40B4-BE49-F238E27FC236}">
                <a16:creationId xmlns:a16="http://schemas.microsoft.com/office/drawing/2014/main" id="{E7E383FF-EF5D-39F8-B0F9-4386577ABFC2}"/>
              </a:ext>
            </a:extLst>
          </p:cNvPr>
          <p:cNvSpPr txBox="1"/>
          <p:nvPr/>
        </p:nvSpPr>
        <p:spPr>
          <a:xfrm>
            <a:off x="857501" y="396240"/>
            <a:ext cx="10476998" cy="1077218"/>
          </a:xfrm>
          <a:prstGeom prst="rect">
            <a:avLst/>
          </a:prstGeom>
          <a:noFill/>
        </p:spPr>
        <p:txBody>
          <a:bodyPr wrap="square" rtlCol="0">
            <a:spAutoFit/>
          </a:bodyPr>
          <a:lstStyle/>
          <a:p>
            <a:r>
              <a:rPr lang="en-US" sz="3200" dirty="0">
                <a:solidFill>
                  <a:schemeClr val="accent6">
                    <a:lumMod val="75000"/>
                  </a:schemeClr>
                </a:solidFill>
              </a:rPr>
              <a:t>Same kinematics (i.e. the motion of the body) can be achieved with different dynamics (i.e. causes of motion)</a:t>
            </a:r>
          </a:p>
        </p:txBody>
      </p:sp>
      <p:grpSp>
        <p:nvGrpSpPr>
          <p:cNvPr id="5" name="Group 4">
            <a:extLst>
              <a:ext uri="{FF2B5EF4-FFF2-40B4-BE49-F238E27FC236}">
                <a16:creationId xmlns:a16="http://schemas.microsoft.com/office/drawing/2014/main" id="{834BACC9-E1C0-9C1E-3850-CF3CA0120703}"/>
              </a:ext>
            </a:extLst>
          </p:cNvPr>
          <p:cNvGrpSpPr/>
          <p:nvPr/>
        </p:nvGrpSpPr>
        <p:grpSpPr>
          <a:xfrm>
            <a:off x="949582" y="1858279"/>
            <a:ext cx="3377772" cy="2491595"/>
            <a:chOff x="3654393" y="1280764"/>
            <a:chExt cx="3377772" cy="2491595"/>
          </a:xfrm>
        </p:grpSpPr>
        <p:cxnSp>
          <p:nvCxnSpPr>
            <p:cNvPr id="6" name="Straight Arrow Connector 5">
              <a:extLst>
                <a:ext uri="{FF2B5EF4-FFF2-40B4-BE49-F238E27FC236}">
                  <a16:creationId xmlns:a16="http://schemas.microsoft.com/office/drawing/2014/main" id="{B770B458-F12E-1974-18DA-2E28CDB0BADD}"/>
                </a:ext>
              </a:extLst>
            </p:cNvPr>
            <p:cNvCxnSpPr>
              <a:cxnSpLocks/>
            </p:cNvCxnSpPr>
            <p:nvPr/>
          </p:nvCxnSpPr>
          <p:spPr>
            <a:xfrm flipV="1">
              <a:off x="5704043" y="3193572"/>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65E7210-4EB0-69CE-FF50-B9FEED3E9893}"/>
                </a:ext>
              </a:extLst>
            </p:cNvPr>
            <p:cNvCxnSpPr>
              <a:cxnSpLocks/>
            </p:cNvCxnSpPr>
            <p:nvPr/>
          </p:nvCxnSpPr>
          <p:spPr>
            <a:xfrm rot="2700000" flipV="1">
              <a:off x="4944655" y="3008279"/>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1073DAF-FA8B-6582-2A0D-66BB5B82285B}"/>
                </a:ext>
              </a:extLst>
            </p:cNvPr>
            <p:cNvCxnSpPr>
              <a:cxnSpLocks/>
            </p:cNvCxnSpPr>
            <p:nvPr/>
          </p:nvCxnSpPr>
          <p:spPr>
            <a:xfrm rot="5400000" flipV="1">
              <a:off x="4740982" y="2237468"/>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57A4475-562F-0FEE-038D-EE335E6B90F1}"/>
                </a:ext>
              </a:extLst>
            </p:cNvPr>
            <p:cNvCxnSpPr>
              <a:cxnSpLocks/>
            </p:cNvCxnSpPr>
            <p:nvPr/>
          </p:nvCxnSpPr>
          <p:spPr>
            <a:xfrm rot="10800000" flipV="1">
              <a:off x="5717433" y="1280764"/>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1763528-1D39-DECB-5C58-5A53FE34C85F}"/>
                </a:ext>
              </a:extLst>
            </p:cNvPr>
            <p:cNvCxnSpPr>
              <a:cxnSpLocks/>
            </p:cNvCxnSpPr>
            <p:nvPr/>
          </p:nvCxnSpPr>
          <p:spPr>
            <a:xfrm rot="16200000" flipV="1">
              <a:off x="6744129" y="2267596"/>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562819-DEA2-9405-2DA0-68B3E6C626B7}"/>
                </a:ext>
              </a:extLst>
            </p:cNvPr>
            <p:cNvCxnSpPr>
              <a:cxnSpLocks/>
            </p:cNvCxnSpPr>
            <p:nvPr/>
          </p:nvCxnSpPr>
          <p:spPr>
            <a:xfrm rot="8100000" flipV="1">
              <a:off x="4977137" y="1609701"/>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4FE0DA-B79F-D324-ED04-727EDFD09E9B}"/>
                </a:ext>
              </a:extLst>
            </p:cNvPr>
            <p:cNvCxnSpPr>
              <a:cxnSpLocks/>
            </p:cNvCxnSpPr>
            <p:nvPr/>
          </p:nvCxnSpPr>
          <p:spPr>
            <a:xfrm rot="13500000" flipV="1">
              <a:off x="6391410" y="1531664"/>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A18FD48-7FD8-F6F9-D8C4-343F8492F622}"/>
                </a:ext>
              </a:extLst>
            </p:cNvPr>
            <p:cNvCxnSpPr>
              <a:cxnSpLocks/>
            </p:cNvCxnSpPr>
            <p:nvPr/>
          </p:nvCxnSpPr>
          <p:spPr>
            <a:xfrm rot="-2700000" flipV="1">
              <a:off x="6598773" y="2991257"/>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A39E99E-FC01-CED4-CDEB-7A6028D19A19}"/>
                </a:ext>
              </a:extLst>
            </p:cNvPr>
            <p:cNvCxnSpPr>
              <a:cxnSpLocks/>
            </p:cNvCxnSpPr>
            <p:nvPr/>
          </p:nvCxnSpPr>
          <p:spPr>
            <a:xfrm>
              <a:off x="4296328" y="2239474"/>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B408B2-FF5F-49B7-3EE4-FD07B41609DF}"/>
                </a:ext>
              </a:extLst>
            </p:cNvPr>
            <p:cNvCxnSpPr>
              <a:cxnSpLocks/>
            </p:cNvCxnSpPr>
            <p:nvPr/>
          </p:nvCxnSpPr>
          <p:spPr>
            <a:xfrm>
              <a:off x="3654393" y="2525505"/>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FD84950-E952-5B9C-CB62-1FFF74318505}"/>
                </a:ext>
              </a:extLst>
            </p:cNvPr>
            <p:cNvCxnSpPr>
              <a:cxnSpLocks/>
            </p:cNvCxnSpPr>
            <p:nvPr/>
          </p:nvCxnSpPr>
          <p:spPr>
            <a:xfrm>
              <a:off x="4296328" y="2812448"/>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D86ACD9A-D454-7801-676C-82867833D391}"/>
                </a:ext>
              </a:extLst>
            </p:cNvPr>
            <p:cNvGrpSpPr/>
            <p:nvPr/>
          </p:nvGrpSpPr>
          <p:grpSpPr>
            <a:xfrm>
              <a:off x="5184193" y="2061751"/>
              <a:ext cx="1065738" cy="1003047"/>
              <a:chOff x="862715" y="1371364"/>
              <a:chExt cx="1065738" cy="1003047"/>
            </a:xfrm>
          </p:grpSpPr>
          <p:sp>
            <p:nvSpPr>
              <p:cNvPr id="18" name="Oval 17">
                <a:extLst>
                  <a:ext uri="{FF2B5EF4-FFF2-40B4-BE49-F238E27FC236}">
                    <a16:creationId xmlns:a16="http://schemas.microsoft.com/office/drawing/2014/main" id="{9115052F-1C67-BC05-E2C6-D08600BE564D}"/>
                  </a:ext>
                </a:extLst>
              </p:cNvPr>
              <p:cNvSpPr/>
              <p:nvPr/>
            </p:nvSpPr>
            <p:spPr>
              <a:xfrm>
                <a:off x="862776" y="1371364"/>
                <a:ext cx="1065677" cy="1002989"/>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Chord 5">
                <a:extLst>
                  <a:ext uri="{FF2B5EF4-FFF2-40B4-BE49-F238E27FC236}">
                    <a16:creationId xmlns:a16="http://schemas.microsoft.com/office/drawing/2014/main" id="{970C5D0B-0885-5D92-8FEA-1B5A9B5D5BBB}"/>
                  </a:ext>
                </a:extLst>
              </p:cNvPr>
              <p:cNvSpPr/>
              <p:nvPr/>
            </p:nvSpPr>
            <p:spPr>
              <a:xfrm>
                <a:off x="862715" y="1455361"/>
                <a:ext cx="672369" cy="919050"/>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grpSp>
        <p:nvGrpSpPr>
          <p:cNvPr id="35" name="Group 34">
            <a:extLst>
              <a:ext uri="{FF2B5EF4-FFF2-40B4-BE49-F238E27FC236}">
                <a16:creationId xmlns:a16="http://schemas.microsoft.com/office/drawing/2014/main" id="{7FBBC4D1-00CD-8FEF-2B0F-E479F7A267D4}"/>
              </a:ext>
            </a:extLst>
          </p:cNvPr>
          <p:cNvGrpSpPr/>
          <p:nvPr/>
        </p:nvGrpSpPr>
        <p:grpSpPr>
          <a:xfrm>
            <a:off x="7167044" y="2353568"/>
            <a:ext cx="2719164" cy="1003047"/>
            <a:chOff x="7075604" y="2784168"/>
            <a:chExt cx="2719164" cy="1003047"/>
          </a:xfrm>
        </p:grpSpPr>
        <p:cxnSp>
          <p:nvCxnSpPr>
            <p:cNvPr id="21" name="Straight Arrow Connector 20">
              <a:extLst>
                <a:ext uri="{FF2B5EF4-FFF2-40B4-BE49-F238E27FC236}">
                  <a16:creationId xmlns:a16="http://schemas.microsoft.com/office/drawing/2014/main" id="{E15506E1-0052-CCA0-25DF-0B5B664F279F}"/>
                </a:ext>
              </a:extLst>
            </p:cNvPr>
            <p:cNvCxnSpPr>
              <a:cxnSpLocks/>
            </p:cNvCxnSpPr>
            <p:nvPr/>
          </p:nvCxnSpPr>
          <p:spPr>
            <a:xfrm>
              <a:off x="7075604" y="2804164"/>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4E677AB-C758-2D80-B335-0DF9548A2B6B}"/>
                </a:ext>
              </a:extLst>
            </p:cNvPr>
            <p:cNvCxnSpPr>
              <a:cxnSpLocks/>
            </p:cNvCxnSpPr>
            <p:nvPr/>
          </p:nvCxnSpPr>
          <p:spPr>
            <a:xfrm>
              <a:off x="9132621" y="3073446"/>
              <a:ext cx="662147"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A78CE68-E10E-EBF5-94DE-16064347FEF0}"/>
                </a:ext>
              </a:extLst>
            </p:cNvPr>
            <p:cNvCxnSpPr>
              <a:cxnSpLocks/>
            </p:cNvCxnSpPr>
            <p:nvPr/>
          </p:nvCxnSpPr>
          <p:spPr>
            <a:xfrm>
              <a:off x="9132620" y="3355558"/>
              <a:ext cx="662148"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7EEDB64-1115-3E90-4E6E-7A633468B91E}"/>
                </a:ext>
              </a:extLst>
            </p:cNvPr>
            <p:cNvCxnSpPr>
              <a:cxnSpLocks/>
            </p:cNvCxnSpPr>
            <p:nvPr/>
          </p:nvCxnSpPr>
          <p:spPr>
            <a:xfrm>
              <a:off x="9132619" y="3666428"/>
              <a:ext cx="662149"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9F47104-F5BD-95D8-DB10-06024AFC5213}"/>
                </a:ext>
              </a:extLst>
            </p:cNvPr>
            <p:cNvCxnSpPr>
              <a:cxnSpLocks/>
            </p:cNvCxnSpPr>
            <p:nvPr/>
          </p:nvCxnSpPr>
          <p:spPr>
            <a:xfrm>
              <a:off x="7075604" y="3073865"/>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44B35F4-0BF2-1FBC-9801-66CEF54E39EA}"/>
                </a:ext>
              </a:extLst>
            </p:cNvPr>
            <p:cNvCxnSpPr>
              <a:cxnSpLocks/>
            </p:cNvCxnSpPr>
            <p:nvPr/>
          </p:nvCxnSpPr>
          <p:spPr>
            <a:xfrm>
              <a:off x="7075604" y="3316033"/>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B66C05-4C1C-F57F-BE40-4C26767D6928}"/>
                </a:ext>
              </a:extLst>
            </p:cNvPr>
            <p:cNvCxnSpPr>
              <a:cxnSpLocks/>
            </p:cNvCxnSpPr>
            <p:nvPr/>
          </p:nvCxnSpPr>
          <p:spPr>
            <a:xfrm>
              <a:off x="7075604" y="3539769"/>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F9D3273-5222-5F0D-6595-754820BF6A41}"/>
                </a:ext>
              </a:extLst>
            </p:cNvPr>
            <p:cNvCxnSpPr>
              <a:cxnSpLocks/>
            </p:cNvCxnSpPr>
            <p:nvPr/>
          </p:nvCxnSpPr>
          <p:spPr>
            <a:xfrm>
              <a:off x="7075604" y="3787215"/>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021A2F24-3BA1-7DB8-DB12-628907E0CC61}"/>
                </a:ext>
              </a:extLst>
            </p:cNvPr>
            <p:cNvGrpSpPr/>
            <p:nvPr/>
          </p:nvGrpSpPr>
          <p:grpSpPr>
            <a:xfrm>
              <a:off x="7883535" y="2784168"/>
              <a:ext cx="1065738" cy="1003047"/>
              <a:chOff x="862715" y="1371364"/>
              <a:chExt cx="1065738" cy="1003047"/>
            </a:xfrm>
          </p:grpSpPr>
          <p:sp>
            <p:nvSpPr>
              <p:cNvPr id="30" name="Oval 29">
                <a:extLst>
                  <a:ext uri="{FF2B5EF4-FFF2-40B4-BE49-F238E27FC236}">
                    <a16:creationId xmlns:a16="http://schemas.microsoft.com/office/drawing/2014/main" id="{5458C9AB-2FBA-01F9-13C0-19D5282AA57A}"/>
                  </a:ext>
                </a:extLst>
              </p:cNvPr>
              <p:cNvSpPr/>
              <p:nvPr/>
            </p:nvSpPr>
            <p:spPr>
              <a:xfrm>
                <a:off x="862776" y="1371364"/>
                <a:ext cx="1065677" cy="1002989"/>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u="sng" dirty="0"/>
              </a:p>
            </p:txBody>
          </p:sp>
          <p:sp>
            <p:nvSpPr>
              <p:cNvPr id="31" name="Chord 5">
                <a:extLst>
                  <a:ext uri="{FF2B5EF4-FFF2-40B4-BE49-F238E27FC236}">
                    <a16:creationId xmlns:a16="http://schemas.microsoft.com/office/drawing/2014/main" id="{CB91216A-BFAC-C9D5-DABB-EB9888F8D27C}"/>
                  </a:ext>
                </a:extLst>
              </p:cNvPr>
              <p:cNvSpPr/>
              <p:nvPr/>
            </p:nvSpPr>
            <p:spPr>
              <a:xfrm>
                <a:off x="862715" y="1455361"/>
                <a:ext cx="672369" cy="919050"/>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u="sng"/>
              </a:p>
            </p:txBody>
          </p:sp>
        </p:grpSp>
      </p:grpSp>
      <p:sp>
        <p:nvSpPr>
          <p:cNvPr id="34" name="TextBox 33">
            <a:extLst>
              <a:ext uri="{FF2B5EF4-FFF2-40B4-BE49-F238E27FC236}">
                <a16:creationId xmlns:a16="http://schemas.microsoft.com/office/drawing/2014/main" id="{70ECC522-94A7-6677-CC87-D0D440AAD1AC}"/>
              </a:ext>
            </a:extLst>
          </p:cNvPr>
          <p:cNvSpPr txBox="1"/>
          <p:nvPr/>
        </p:nvSpPr>
        <p:spPr>
          <a:xfrm>
            <a:off x="440554" y="4874376"/>
            <a:ext cx="9734582" cy="1077218"/>
          </a:xfrm>
          <a:prstGeom prst="rect">
            <a:avLst/>
          </a:prstGeom>
          <a:noFill/>
        </p:spPr>
        <p:txBody>
          <a:bodyPr wrap="square" rtlCol="0">
            <a:spAutoFit/>
          </a:bodyPr>
          <a:lstStyle/>
          <a:p>
            <a:r>
              <a:rPr lang="en-US" sz="3200" dirty="0" err="1"/>
              <a:t>Lagrangian</a:t>
            </a:r>
            <a:r>
              <a:rPr lang="en-US" sz="3200" dirty="0"/>
              <a:t>/Hamiltonian mechanics give a particular dynamics for each kinematics: which one?</a:t>
            </a:r>
          </a:p>
        </p:txBody>
      </p:sp>
    </p:spTree>
    <p:extLst>
      <p:ext uri="{BB962C8B-B14F-4D97-AF65-F5344CB8AC3E}">
        <p14:creationId xmlns:p14="http://schemas.microsoft.com/office/powerpoint/2010/main" val="3979061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E3E93D-1A7E-CCFD-DD91-C95CFAFCE413}"/>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C73B621B-AFD1-0A39-3485-BC7E938A0BD5}"/>
              </a:ext>
            </a:extLst>
          </p:cNvPr>
          <p:cNvSpPr>
            <a:spLocks noGrp="1"/>
          </p:cNvSpPr>
          <p:nvPr>
            <p:ph type="sldNum" sz="quarter" idx="12"/>
          </p:nvPr>
        </p:nvSpPr>
        <p:spPr/>
        <p:txBody>
          <a:bodyPr/>
          <a:lstStyle/>
          <a:p>
            <a:fld id="{F47845EA-7733-40EE-B074-20032348B727}" type="slidenum">
              <a:rPr lang="en-US" smtClean="0"/>
              <a:t>19</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AA645C-49C7-8953-C59E-70457837EFF1}"/>
                  </a:ext>
                </a:extLst>
              </p:cNvPr>
              <p:cNvSpPr txBox="1"/>
              <p:nvPr/>
            </p:nvSpPr>
            <p:spPr>
              <a:xfrm>
                <a:off x="119730" y="1557101"/>
                <a:ext cx="4596639" cy="923330"/>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3600" i="1" smtClean="0">
                          <a:solidFill>
                            <a:schemeClr val="accent1"/>
                          </a:solidFill>
                          <a:latin typeface="Cambria Math" panose="02040503050406030204" pitchFamily="18" charset="0"/>
                        </a:rPr>
                        <m:t>𝑥</m:t>
                      </m:r>
                      <m:d>
                        <m:dPr>
                          <m:ctrlPr>
                            <a:rPr lang="en-US" sz="3600" i="1">
                              <a:solidFill>
                                <a:schemeClr val="accent1"/>
                              </a:solidFill>
                              <a:latin typeface="Cambria Math" panose="02040503050406030204" pitchFamily="18" charset="0"/>
                            </a:rPr>
                          </m:ctrlPr>
                        </m:dPr>
                        <m:e>
                          <m:r>
                            <a:rPr lang="en-US" sz="3600" i="1">
                              <a:solidFill>
                                <a:schemeClr val="accent1"/>
                              </a:solidFill>
                              <a:latin typeface="Cambria Math" panose="02040503050406030204" pitchFamily="18" charset="0"/>
                            </a:rPr>
                            <m:t>𝑡</m:t>
                          </m:r>
                        </m:e>
                      </m:d>
                      <m:r>
                        <a:rPr lang="en-US" sz="3600" i="1" smtClean="0">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𝑥</m:t>
                          </m:r>
                        </m:e>
                        <m:sub>
                          <m:r>
                            <a:rPr lang="en-US" sz="3600" i="1">
                              <a:solidFill>
                                <a:schemeClr val="tx1"/>
                              </a:solidFill>
                              <a:latin typeface="Cambria Math" panose="02040503050406030204" pitchFamily="18" charset="0"/>
                            </a:rPr>
                            <m:t>0</m:t>
                          </m:r>
                        </m:sub>
                      </m:sSub>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𝑣</m:t>
                          </m:r>
                        </m:e>
                        <m:sub>
                          <m:r>
                            <a:rPr lang="en-US" sz="3600" i="1">
                              <a:solidFill>
                                <a:schemeClr val="tx1"/>
                              </a:solidFill>
                              <a:latin typeface="Cambria Math" panose="02040503050406030204" pitchFamily="18" charset="0"/>
                            </a:rPr>
                            <m:t>0</m:t>
                          </m:r>
                        </m:sub>
                      </m:sSub>
                      <m:r>
                        <a:rPr lang="en-US" sz="3600" i="1">
                          <a:solidFill>
                            <a:schemeClr val="tx1"/>
                          </a:solidFill>
                          <a:latin typeface="Cambria Math" panose="02040503050406030204" pitchFamily="18" charset="0"/>
                        </a:rPr>
                        <m:t>𝑡</m:t>
                      </m:r>
                    </m:oMath>
                  </m:oMathPara>
                </a14:m>
                <a:endParaRPr lang="en-US" sz="3600" dirty="0">
                  <a:solidFill>
                    <a:schemeClr val="accent4"/>
                  </a:solidFill>
                </a:endParaRPr>
              </a:p>
            </p:txBody>
          </p:sp>
        </mc:Choice>
        <mc:Fallback xmlns="">
          <p:sp>
            <p:nvSpPr>
              <p:cNvPr id="4" name="TextBox 3">
                <a:extLst>
                  <a:ext uri="{FF2B5EF4-FFF2-40B4-BE49-F238E27FC236}">
                    <a16:creationId xmlns:a16="http://schemas.microsoft.com/office/drawing/2014/main" id="{38AA645C-49C7-8953-C59E-70457837EFF1}"/>
                  </a:ext>
                </a:extLst>
              </p:cNvPr>
              <p:cNvSpPr txBox="1">
                <a:spLocks noRot="1" noChangeAspect="1" noMove="1" noResize="1" noEditPoints="1" noAdjustHandles="1" noChangeArrowheads="1" noChangeShapeType="1" noTextEdit="1"/>
              </p:cNvSpPr>
              <p:nvPr/>
            </p:nvSpPr>
            <p:spPr>
              <a:xfrm>
                <a:off x="119730" y="1557101"/>
                <a:ext cx="4596639" cy="9233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13E6282-FA8B-CD8E-1C07-7B48D31ACDFD}"/>
                  </a:ext>
                </a:extLst>
              </p:cNvPr>
              <p:cNvSpPr txBox="1"/>
              <p:nvPr/>
            </p:nvSpPr>
            <p:spPr>
              <a:xfrm>
                <a:off x="4034691" y="1074735"/>
                <a:ext cx="7488223" cy="163442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3600" i="1" smtClean="0">
                          <a:solidFill>
                            <a:schemeClr val="accent1">
                              <a:lumMod val="60000"/>
                              <a:lumOff val="40000"/>
                            </a:schemeClr>
                          </a:solidFill>
                          <a:latin typeface="Cambria Math" panose="02040503050406030204" pitchFamily="18" charset="0"/>
                        </a:rPr>
                        <m:t>𝑥</m:t>
                      </m:r>
                      <m:d>
                        <m:dPr>
                          <m:ctrlPr>
                            <a:rPr lang="en-US" sz="3600" i="1">
                              <a:solidFill>
                                <a:schemeClr val="accent1">
                                  <a:lumMod val="60000"/>
                                  <a:lumOff val="40000"/>
                                </a:schemeClr>
                              </a:solidFill>
                              <a:latin typeface="Cambria Math" panose="02040503050406030204" pitchFamily="18" charset="0"/>
                            </a:rPr>
                          </m:ctrlPr>
                        </m:dPr>
                        <m:e>
                          <m:acc>
                            <m:accPr>
                              <m:chr m:val="̂"/>
                              <m:ctrlPr>
                                <a:rPr lang="en-US" sz="3600" i="1">
                                  <a:solidFill>
                                    <a:schemeClr val="accent1">
                                      <a:lumMod val="60000"/>
                                      <a:lumOff val="40000"/>
                                    </a:schemeClr>
                                  </a:solidFill>
                                  <a:latin typeface="Cambria Math" panose="02040503050406030204" pitchFamily="18" charset="0"/>
                                </a:rPr>
                              </m:ctrlPr>
                            </m:accPr>
                            <m:e>
                              <m:r>
                                <a:rPr lang="en-US" sz="3600" i="1">
                                  <a:solidFill>
                                    <a:schemeClr val="accent1">
                                      <a:lumMod val="60000"/>
                                      <a:lumOff val="40000"/>
                                    </a:schemeClr>
                                  </a:solidFill>
                                  <a:latin typeface="Cambria Math" panose="02040503050406030204" pitchFamily="18" charset="0"/>
                                </a:rPr>
                                <m:t>𝑡</m:t>
                              </m:r>
                            </m:e>
                          </m:acc>
                        </m:e>
                      </m:d>
                      <m:r>
                        <a:rPr lang="en-US" sz="3600" i="1" smtClean="0">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𝑥</m:t>
                          </m:r>
                        </m:e>
                        <m:sub>
                          <m:r>
                            <a:rPr lang="en-US" sz="3600" i="1">
                              <a:solidFill>
                                <a:schemeClr val="tx1"/>
                              </a:solidFill>
                              <a:latin typeface="Cambria Math" panose="02040503050406030204" pitchFamily="18" charset="0"/>
                            </a:rPr>
                            <m:t>0</m:t>
                          </m:r>
                        </m:sub>
                      </m:sSub>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𝑣</m:t>
                          </m:r>
                        </m:e>
                        <m:sub>
                          <m:r>
                            <a:rPr lang="en-US" sz="3600" i="1">
                              <a:solidFill>
                                <a:schemeClr val="tx1"/>
                              </a:solidFill>
                              <a:latin typeface="Cambria Math" panose="02040503050406030204" pitchFamily="18" charset="0"/>
                            </a:rPr>
                            <m:t>0</m:t>
                          </m:r>
                        </m:sub>
                      </m:sSub>
                      <m:f>
                        <m:fPr>
                          <m:ctrlPr>
                            <a:rPr lang="en-US" sz="3600" i="1">
                              <a:solidFill>
                                <a:schemeClr val="tx1"/>
                              </a:solidFill>
                              <a:latin typeface="Cambria Math" panose="02040503050406030204" pitchFamily="18" charset="0"/>
                            </a:rPr>
                          </m:ctrlPr>
                        </m:fPr>
                        <m:num>
                          <m:r>
                            <a:rPr lang="en-US" sz="3600" i="1">
                              <a:solidFill>
                                <a:schemeClr val="tx1"/>
                              </a:solidFill>
                              <a:latin typeface="Cambria Math" panose="02040503050406030204" pitchFamily="18" charset="0"/>
                            </a:rPr>
                            <m:t>𝑚</m:t>
                          </m:r>
                        </m:num>
                        <m:den>
                          <m:r>
                            <a:rPr lang="en-US" sz="3600" i="1">
                              <a:solidFill>
                                <a:schemeClr val="tx1"/>
                              </a:solidFill>
                              <a:latin typeface="Cambria Math" panose="02040503050406030204" pitchFamily="18" charset="0"/>
                            </a:rPr>
                            <m:t>𝑏</m:t>
                          </m:r>
                        </m:den>
                      </m:f>
                      <m:r>
                        <a:rPr lang="en-US" sz="3600" b="0" i="1" smtClean="0">
                          <a:solidFill>
                            <a:schemeClr val="tx1"/>
                          </a:solidFill>
                          <a:latin typeface="Cambria Math" panose="02040503050406030204" pitchFamily="18" charset="0"/>
                        </a:rPr>
                        <m:t>(1−</m:t>
                      </m:r>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𝑒</m:t>
                          </m:r>
                        </m:e>
                        <m:sup>
                          <m:f>
                            <m:fPr>
                              <m:ctrlPr>
                                <a:rPr lang="en-US" sz="3600" b="0" i="1" smtClean="0">
                                  <a:solidFill>
                                    <a:schemeClr val="tx1"/>
                                  </a:solidFill>
                                  <a:latin typeface="Cambria Math" panose="02040503050406030204" pitchFamily="18" charset="0"/>
                                </a:rPr>
                              </m:ctrlPr>
                            </m:fPr>
                            <m:num>
                              <m:r>
                                <a:rPr lang="en-US" sz="3600" b="0" i="1" smtClean="0">
                                  <a:solidFill>
                                    <a:schemeClr val="tx1"/>
                                  </a:solidFill>
                                  <a:latin typeface="Cambria Math" panose="02040503050406030204" pitchFamily="18" charset="0"/>
                                </a:rPr>
                                <m:t>𝑏</m:t>
                              </m:r>
                            </m:num>
                            <m:den>
                              <m:r>
                                <a:rPr lang="en-US" sz="3600" b="0" i="1" smtClean="0">
                                  <a:solidFill>
                                    <a:schemeClr val="tx1"/>
                                  </a:solidFill>
                                  <a:latin typeface="Cambria Math" panose="02040503050406030204" pitchFamily="18" charset="0"/>
                                </a:rPr>
                                <m:t>𝑚</m:t>
                              </m:r>
                            </m:den>
                          </m:f>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up>
                      </m:sSup>
                      <m:r>
                        <a:rPr lang="en-US" sz="3600" b="0" i="1" smtClean="0">
                          <a:solidFill>
                            <a:schemeClr val="tx1"/>
                          </a:solidFill>
                          <a:latin typeface="Cambria Math" panose="02040503050406030204" pitchFamily="18" charset="0"/>
                        </a:rPr>
                        <m:t>)</m:t>
                      </m:r>
                    </m:oMath>
                  </m:oMathPara>
                </a14:m>
                <a:endParaRPr lang="en-US" sz="3600" dirty="0">
                  <a:solidFill>
                    <a:srgbClr val="7030A0"/>
                  </a:solidFill>
                </a:endParaRPr>
              </a:p>
            </p:txBody>
          </p:sp>
        </mc:Choice>
        <mc:Fallback xmlns="">
          <p:sp>
            <p:nvSpPr>
              <p:cNvPr id="5" name="TextBox 4">
                <a:extLst>
                  <a:ext uri="{FF2B5EF4-FFF2-40B4-BE49-F238E27FC236}">
                    <a16:creationId xmlns:a16="http://schemas.microsoft.com/office/drawing/2014/main" id="{D13E6282-FA8B-CD8E-1C07-7B48D31ACDFD}"/>
                  </a:ext>
                </a:extLst>
              </p:cNvPr>
              <p:cNvSpPr txBox="1">
                <a:spLocks noRot="1" noChangeAspect="1" noMove="1" noResize="1" noEditPoints="1" noAdjustHandles="1" noChangeArrowheads="1" noChangeShapeType="1" noTextEdit="1"/>
              </p:cNvSpPr>
              <p:nvPr/>
            </p:nvSpPr>
            <p:spPr>
              <a:xfrm>
                <a:off x="4034691" y="1074735"/>
                <a:ext cx="7488223" cy="16344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D62800-67EE-1BF7-D1A4-20924A0C063D}"/>
                  </a:ext>
                </a:extLst>
              </p:cNvPr>
              <p:cNvSpPr txBox="1"/>
              <p:nvPr/>
            </p:nvSpPr>
            <p:spPr>
              <a:xfrm>
                <a:off x="962619" y="4888912"/>
                <a:ext cx="5417874" cy="163442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𝑡</m:t>
                      </m:r>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𝑚</m:t>
                          </m:r>
                        </m:num>
                        <m:den>
                          <m:r>
                            <a:rPr lang="en-US" sz="3600" i="1">
                              <a:latin typeface="Cambria Math" panose="02040503050406030204" pitchFamily="18" charset="0"/>
                            </a:rPr>
                            <m:t>𝑏</m:t>
                          </m:r>
                        </m:den>
                      </m:f>
                      <m:r>
                        <a:rPr lang="en-US" sz="3600" i="1">
                          <a:latin typeface="Cambria Math" panose="02040503050406030204" pitchFamily="18" charset="0"/>
                        </a:rPr>
                        <m:t>(1−</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up>
                      </m:sSup>
                      <m:r>
                        <a:rPr lang="en-US" sz="3600" b="0" i="1" smtClean="0">
                          <a:latin typeface="Cambria Math" panose="02040503050406030204" pitchFamily="18" charset="0"/>
                        </a:rPr>
                        <m:t>)</m:t>
                      </m:r>
                    </m:oMath>
                  </m:oMathPara>
                </a14:m>
                <a:endParaRPr lang="en-US" sz="3600" dirty="0"/>
              </a:p>
            </p:txBody>
          </p:sp>
        </mc:Choice>
        <mc:Fallback xmlns="">
          <p:sp>
            <p:nvSpPr>
              <p:cNvPr id="8" name="TextBox 7">
                <a:extLst>
                  <a:ext uri="{FF2B5EF4-FFF2-40B4-BE49-F238E27FC236}">
                    <a16:creationId xmlns:a16="http://schemas.microsoft.com/office/drawing/2014/main" id="{CDD62800-67EE-1BF7-D1A4-20924A0C063D}"/>
                  </a:ext>
                </a:extLst>
              </p:cNvPr>
              <p:cNvSpPr txBox="1">
                <a:spLocks noRot="1" noChangeAspect="1" noMove="1" noResize="1" noEditPoints="1" noAdjustHandles="1" noChangeArrowheads="1" noChangeShapeType="1" noTextEdit="1"/>
              </p:cNvSpPr>
              <p:nvPr/>
            </p:nvSpPr>
            <p:spPr>
              <a:xfrm>
                <a:off x="962619" y="4888912"/>
                <a:ext cx="5417874" cy="1634422"/>
              </a:xfrm>
              <a:prstGeom prst="rect">
                <a:avLst/>
              </a:prstGeom>
              <a:blipFill>
                <a:blip r:embed="rId5"/>
                <a:stretch>
                  <a:fillRect/>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16ECD74-AE1E-CECA-744E-9E0F60E5EEC4}"/>
              </a:ext>
            </a:extLst>
          </p:cNvPr>
          <p:cNvGrpSpPr/>
          <p:nvPr/>
        </p:nvGrpSpPr>
        <p:grpSpPr>
          <a:xfrm>
            <a:off x="4826490" y="2928052"/>
            <a:ext cx="3189221" cy="2641049"/>
            <a:chOff x="5475737" y="3454606"/>
            <a:chExt cx="3189221" cy="2641049"/>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27EC401-83B0-BFB2-8404-4D3101586900}"/>
                    </a:ext>
                  </a:extLst>
                </p:cNvPr>
                <p:cNvSpPr txBox="1"/>
                <p:nvPr/>
              </p:nvSpPr>
              <p:spPr>
                <a:xfrm>
                  <a:off x="5475737" y="3454606"/>
                  <a:ext cx="6118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21" name="TextBox 20">
                  <a:extLst>
                    <a:ext uri="{FF2B5EF4-FFF2-40B4-BE49-F238E27FC236}">
                      <a16:creationId xmlns:a16="http://schemas.microsoft.com/office/drawing/2014/main" id="{927EC401-83B0-BFB2-8404-4D3101586900}"/>
                    </a:ext>
                  </a:extLst>
                </p:cNvPr>
                <p:cNvSpPr txBox="1">
                  <a:spLocks noRot="1" noChangeAspect="1" noMove="1" noResize="1" noEditPoints="1" noAdjustHandles="1" noChangeArrowheads="1" noChangeShapeType="1" noTextEdit="1"/>
                </p:cNvSpPr>
                <p:nvPr/>
              </p:nvSpPr>
              <p:spPr>
                <a:xfrm>
                  <a:off x="5475737" y="3454606"/>
                  <a:ext cx="611860" cy="461665"/>
                </a:xfrm>
                <a:prstGeom prst="rect">
                  <a:avLst/>
                </a:prstGeom>
                <a:blipFill>
                  <a:blip r:embed="rId6"/>
                  <a:stretch>
                    <a:fillRect/>
                  </a:stretch>
                </a:blipFill>
              </p:spPr>
              <p:txBody>
                <a:bodyPr/>
                <a:lstStyle/>
                <a:p>
                  <a:r>
                    <a:rPr lang="en-US">
                      <a:noFill/>
                    </a:rPr>
                    <a:t> </a:t>
                  </a:r>
                </a:p>
              </p:txBody>
            </p:sp>
          </mc:Fallback>
        </mc:AlternateContent>
        <p:sp>
          <p:nvSpPr>
            <p:cNvPr id="23" name="Freeform 22">
              <a:extLst>
                <a:ext uri="{FF2B5EF4-FFF2-40B4-BE49-F238E27FC236}">
                  <a16:creationId xmlns:a16="http://schemas.microsoft.com/office/drawing/2014/main" id="{9C2165CA-D879-98C7-26A7-E1E592B254AE}"/>
                </a:ext>
              </a:extLst>
            </p:cNvPr>
            <p:cNvSpPr/>
            <p:nvPr/>
          </p:nvSpPr>
          <p:spPr>
            <a:xfrm>
              <a:off x="6057665" y="4334282"/>
              <a:ext cx="2575956" cy="1182591"/>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2000" h="971550">
                  <a:moveTo>
                    <a:pt x="2032000" y="0"/>
                  </a:moveTo>
                  <a:cubicBezTo>
                    <a:pt x="1977496" y="2646"/>
                    <a:pt x="1828799" y="7409"/>
                    <a:pt x="1720849" y="15876"/>
                  </a:cubicBezTo>
                  <a:lnTo>
                    <a:pt x="1476375" y="38100"/>
                  </a:lnTo>
                  <a:cubicBezTo>
                    <a:pt x="1394354" y="46567"/>
                    <a:pt x="1287461" y="58740"/>
                    <a:pt x="1228724" y="69852"/>
                  </a:cubicBezTo>
                  <a:cubicBezTo>
                    <a:pt x="1169987" y="80964"/>
                    <a:pt x="1094846" y="89959"/>
                    <a:pt x="1031875" y="107950"/>
                  </a:cubicBezTo>
                  <a:cubicBezTo>
                    <a:pt x="942446" y="130704"/>
                    <a:pt x="905403" y="144463"/>
                    <a:pt x="847724" y="165100"/>
                  </a:cubicBezTo>
                  <a:cubicBezTo>
                    <a:pt x="790045" y="185737"/>
                    <a:pt x="742950" y="212196"/>
                    <a:pt x="688975" y="238125"/>
                  </a:cubicBezTo>
                  <a:cubicBezTo>
                    <a:pt x="635000" y="264054"/>
                    <a:pt x="572028" y="300037"/>
                    <a:pt x="523874" y="333375"/>
                  </a:cubicBezTo>
                  <a:cubicBezTo>
                    <a:pt x="475720" y="366713"/>
                    <a:pt x="442911" y="393701"/>
                    <a:pt x="403224" y="428626"/>
                  </a:cubicBezTo>
                  <a:cubicBezTo>
                    <a:pt x="363537" y="463551"/>
                    <a:pt x="321204" y="505354"/>
                    <a:pt x="285750" y="542925"/>
                  </a:cubicBezTo>
                  <a:cubicBezTo>
                    <a:pt x="250296" y="580496"/>
                    <a:pt x="215899" y="625475"/>
                    <a:pt x="187324" y="663575"/>
                  </a:cubicBezTo>
                  <a:cubicBezTo>
                    <a:pt x="158749" y="701675"/>
                    <a:pt x="146050" y="719667"/>
                    <a:pt x="111125" y="774700"/>
                  </a:cubicBezTo>
                  <a:cubicBezTo>
                    <a:pt x="60854" y="844550"/>
                    <a:pt x="48154" y="875242"/>
                    <a:pt x="0" y="971550"/>
                  </a:cubicBezTo>
                </a:path>
              </a:pathLst>
            </a:custGeom>
            <a:noFill/>
            <a:ln w="3492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B4B2EAB-ED86-B36A-AF41-910FD03B574C}"/>
                    </a:ext>
                  </a:extLst>
                </p:cNvPr>
                <p:cNvSpPr txBox="1"/>
                <p:nvPr/>
              </p:nvSpPr>
              <p:spPr>
                <a:xfrm>
                  <a:off x="8428050" y="5633990"/>
                  <a:ext cx="2369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𝑡</m:t>
                            </m:r>
                          </m:e>
                        </m:acc>
                      </m:oMath>
                    </m:oMathPara>
                  </a14:m>
                  <a:endParaRPr lang="en-US" sz="2400" dirty="0"/>
                </a:p>
              </p:txBody>
            </p:sp>
          </mc:Choice>
          <mc:Fallback xmlns="">
            <p:sp>
              <p:nvSpPr>
                <p:cNvPr id="25" name="TextBox 24">
                  <a:extLst>
                    <a:ext uri="{FF2B5EF4-FFF2-40B4-BE49-F238E27FC236}">
                      <a16:creationId xmlns:a16="http://schemas.microsoft.com/office/drawing/2014/main" id="{7B4B2EAB-ED86-B36A-AF41-910FD03B574C}"/>
                    </a:ext>
                  </a:extLst>
                </p:cNvPr>
                <p:cNvSpPr txBox="1">
                  <a:spLocks noRot="1" noChangeAspect="1" noMove="1" noResize="1" noEditPoints="1" noAdjustHandles="1" noChangeArrowheads="1" noChangeShapeType="1" noTextEdit="1"/>
                </p:cNvSpPr>
                <p:nvPr/>
              </p:nvSpPr>
              <p:spPr>
                <a:xfrm>
                  <a:off x="8428050" y="5633990"/>
                  <a:ext cx="236908" cy="461665"/>
                </a:xfrm>
                <a:prstGeom prst="rect">
                  <a:avLst/>
                </a:prstGeom>
                <a:blipFill>
                  <a:blip r:embed="rId7"/>
                  <a:stretch>
                    <a:fillRect t="-7895" r="-25000"/>
                  </a:stretch>
                </a:blipFill>
              </p:spPr>
              <p:txBody>
                <a:bodyPr/>
                <a:lstStyle/>
                <a:p>
                  <a:r>
                    <a:rPr lang="en-US">
                      <a:noFill/>
                    </a:rPr>
                    <a:t> </a:t>
                  </a:r>
                </a:p>
              </p:txBody>
            </p:sp>
          </mc:Fallback>
        </mc:AlternateContent>
        <p:sp>
          <p:nvSpPr>
            <p:cNvPr id="19" name="Freeform 18">
              <a:extLst>
                <a:ext uri="{FF2B5EF4-FFF2-40B4-BE49-F238E27FC236}">
                  <a16:creationId xmlns:a16="http://schemas.microsoft.com/office/drawing/2014/main" id="{7DEE8706-E78D-AC08-66EE-AEB06C94ECE5}"/>
                </a:ext>
              </a:extLst>
            </p:cNvPr>
            <p:cNvSpPr/>
            <p:nvPr/>
          </p:nvSpPr>
          <p:spPr>
            <a:xfrm flipH="1">
              <a:off x="5998417" y="3555834"/>
              <a:ext cx="58632" cy="1983899"/>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905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20" name="Freeform 19">
              <a:extLst>
                <a:ext uri="{FF2B5EF4-FFF2-40B4-BE49-F238E27FC236}">
                  <a16:creationId xmlns:a16="http://schemas.microsoft.com/office/drawing/2014/main" id="{FF3C95CC-BFA9-8C52-4AA4-E33A1879FA9C}"/>
                </a:ext>
              </a:extLst>
            </p:cNvPr>
            <p:cNvSpPr/>
            <p:nvPr/>
          </p:nvSpPr>
          <p:spPr>
            <a:xfrm rot="5400000" flipH="1">
              <a:off x="7332314" y="4207089"/>
              <a:ext cx="56749" cy="2608538"/>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905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grpSp>
        <p:nvGrpSpPr>
          <p:cNvPr id="9" name="Group 8">
            <a:extLst>
              <a:ext uri="{FF2B5EF4-FFF2-40B4-BE49-F238E27FC236}">
                <a16:creationId xmlns:a16="http://schemas.microsoft.com/office/drawing/2014/main" id="{70525B80-F35F-5204-FFEE-174C2176E765}"/>
              </a:ext>
            </a:extLst>
          </p:cNvPr>
          <p:cNvGrpSpPr/>
          <p:nvPr/>
        </p:nvGrpSpPr>
        <p:grpSpPr>
          <a:xfrm>
            <a:off x="524385" y="2620622"/>
            <a:ext cx="2747260" cy="2834789"/>
            <a:chOff x="716736" y="3223773"/>
            <a:chExt cx="2747260" cy="2834789"/>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75AFDCE-3EAB-FC26-4CD9-86EAB492BD76}"/>
                    </a:ext>
                  </a:extLst>
                </p:cNvPr>
                <p:cNvSpPr txBox="1"/>
                <p:nvPr/>
              </p:nvSpPr>
              <p:spPr>
                <a:xfrm>
                  <a:off x="716736" y="3223773"/>
                  <a:ext cx="47710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28" name="TextBox 27">
                  <a:extLst>
                    <a:ext uri="{FF2B5EF4-FFF2-40B4-BE49-F238E27FC236}">
                      <a16:creationId xmlns:a16="http://schemas.microsoft.com/office/drawing/2014/main" id="{575AFDCE-3EAB-FC26-4CD9-86EAB492BD76}"/>
                    </a:ext>
                  </a:extLst>
                </p:cNvPr>
                <p:cNvSpPr txBox="1">
                  <a:spLocks noRot="1" noChangeAspect="1" noMove="1" noResize="1" noEditPoints="1" noAdjustHandles="1" noChangeArrowheads="1" noChangeShapeType="1" noTextEdit="1"/>
                </p:cNvSpPr>
                <p:nvPr/>
              </p:nvSpPr>
              <p:spPr>
                <a:xfrm>
                  <a:off x="716736" y="3223773"/>
                  <a:ext cx="477103"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5F68353-E327-4893-CA3C-54FB3EB9E2A3}"/>
                    </a:ext>
                  </a:extLst>
                </p:cNvPr>
                <p:cNvSpPr txBox="1"/>
                <p:nvPr/>
              </p:nvSpPr>
              <p:spPr>
                <a:xfrm>
                  <a:off x="3264857" y="5596897"/>
                  <a:ext cx="18473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oMath>
                    </m:oMathPara>
                  </a14:m>
                  <a:endParaRPr lang="en-US" sz="2400" dirty="0"/>
                </a:p>
              </p:txBody>
            </p:sp>
          </mc:Choice>
          <mc:Fallback xmlns="">
            <p:sp>
              <p:nvSpPr>
                <p:cNvPr id="30" name="TextBox 29">
                  <a:extLst>
                    <a:ext uri="{FF2B5EF4-FFF2-40B4-BE49-F238E27FC236}">
                      <a16:creationId xmlns:a16="http://schemas.microsoft.com/office/drawing/2014/main" id="{25F68353-E327-4893-CA3C-54FB3EB9E2A3}"/>
                    </a:ext>
                  </a:extLst>
                </p:cNvPr>
                <p:cNvSpPr txBox="1">
                  <a:spLocks noRot="1" noChangeAspect="1" noMove="1" noResize="1" noEditPoints="1" noAdjustHandles="1" noChangeArrowheads="1" noChangeShapeType="1" noTextEdit="1"/>
                </p:cNvSpPr>
                <p:nvPr/>
              </p:nvSpPr>
              <p:spPr>
                <a:xfrm>
                  <a:off x="3264857" y="5596897"/>
                  <a:ext cx="184731" cy="461665"/>
                </a:xfrm>
                <a:prstGeom prst="rect">
                  <a:avLst/>
                </a:prstGeom>
                <a:blipFill>
                  <a:blip r:embed="rId9"/>
                  <a:stretch>
                    <a:fillRect r="-56250"/>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7AD4D76B-6F80-DC2C-0635-E665A1C1D822}"/>
                </a:ext>
              </a:extLst>
            </p:cNvPr>
            <p:cNvCxnSpPr>
              <a:cxnSpLocks noChangeAspect="1"/>
            </p:cNvCxnSpPr>
            <p:nvPr/>
          </p:nvCxnSpPr>
          <p:spPr>
            <a:xfrm flipV="1">
              <a:off x="1206620" y="3603286"/>
              <a:ext cx="1983899" cy="1983899"/>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Freeform 25">
              <a:extLst>
                <a:ext uri="{FF2B5EF4-FFF2-40B4-BE49-F238E27FC236}">
                  <a16:creationId xmlns:a16="http://schemas.microsoft.com/office/drawing/2014/main" id="{862D49E1-533A-E837-1384-569E5C2062B7}"/>
                </a:ext>
              </a:extLst>
            </p:cNvPr>
            <p:cNvSpPr/>
            <p:nvPr/>
          </p:nvSpPr>
          <p:spPr>
            <a:xfrm flipH="1">
              <a:off x="1160901" y="3454606"/>
              <a:ext cx="45719" cy="2130754"/>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905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27" name="Freeform 26">
              <a:extLst>
                <a:ext uri="{FF2B5EF4-FFF2-40B4-BE49-F238E27FC236}">
                  <a16:creationId xmlns:a16="http://schemas.microsoft.com/office/drawing/2014/main" id="{53094DB4-BE5F-87D7-BC71-8B4082E9F984}"/>
                </a:ext>
              </a:extLst>
            </p:cNvPr>
            <p:cNvSpPr/>
            <p:nvPr/>
          </p:nvSpPr>
          <p:spPr>
            <a:xfrm rot="5400000" flipH="1">
              <a:off x="2310664" y="4432940"/>
              <a:ext cx="45719" cy="2260944"/>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905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sp>
        <p:nvSpPr>
          <p:cNvPr id="10" name="TextBox 9">
            <a:extLst>
              <a:ext uri="{FF2B5EF4-FFF2-40B4-BE49-F238E27FC236}">
                <a16:creationId xmlns:a16="http://schemas.microsoft.com/office/drawing/2014/main" id="{FD23AD07-140B-B23E-0ED1-386FC808F332}"/>
              </a:ext>
            </a:extLst>
          </p:cNvPr>
          <p:cNvSpPr txBox="1"/>
          <p:nvPr/>
        </p:nvSpPr>
        <p:spPr>
          <a:xfrm>
            <a:off x="1032024" y="272981"/>
            <a:ext cx="10714499" cy="1200329"/>
          </a:xfrm>
          <a:prstGeom prst="rect">
            <a:avLst/>
          </a:prstGeom>
          <a:noFill/>
        </p:spPr>
        <p:txBody>
          <a:bodyPr wrap="square" rtlCol="0">
            <a:spAutoFit/>
          </a:bodyPr>
          <a:lstStyle/>
          <a:p>
            <a:pPr algn="ctr"/>
            <a:r>
              <a:rPr lang="en-US" sz="3600" dirty="0"/>
              <a:t>Compare with the motion of a free particle</a:t>
            </a:r>
          </a:p>
          <a:p>
            <a:pPr algn="ctr"/>
            <a:r>
              <a:rPr lang="en-US" sz="3600" dirty="0"/>
              <a:t>Does not look that different</a:t>
            </a:r>
          </a:p>
        </p:txBody>
      </p:sp>
      <p:sp>
        <p:nvSpPr>
          <p:cNvPr id="6" name="TextBox 5">
            <a:extLst>
              <a:ext uri="{FF2B5EF4-FFF2-40B4-BE49-F238E27FC236}">
                <a16:creationId xmlns:a16="http://schemas.microsoft.com/office/drawing/2014/main" id="{01AD7DCC-D991-C779-4599-F29FDEC4FDF7}"/>
              </a:ext>
            </a:extLst>
          </p:cNvPr>
          <p:cNvSpPr txBox="1"/>
          <p:nvPr/>
        </p:nvSpPr>
        <p:spPr>
          <a:xfrm>
            <a:off x="5701707" y="5611296"/>
            <a:ext cx="2755883" cy="523220"/>
          </a:xfrm>
          <a:prstGeom prst="rect">
            <a:avLst/>
          </a:prstGeom>
          <a:noFill/>
        </p:spPr>
        <p:txBody>
          <a:bodyPr wrap="none" rtlCol="0">
            <a:spAutoFit/>
          </a:bodyPr>
          <a:lstStyle/>
          <a:p>
            <a:r>
              <a:rPr lang="en-US" sz="2800" dirty="0">
                <a:solidFill>
                  <a:srgbClr val="C00000"/>
                </a:solidFill>
              </a:rPr>
              <a:t>Non-inertial clock</a:t>
            </a:r>
          </a:p>
        </p:txBody>
      </p:sp>
    </p:spTree>
    <p:extLst>
      <p:ext uri="{BB962C8B-B14F-4D97-AF65-F5344CB8AC3E}">
        <p14:creationId xmlns:p14="http://schemas.microsoft.com/office/powerpoint/2010/main" val="382849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7D6EC1-DFF8-97C7-A9DA-BCDB9C77D4E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CCBCE4D4-6651-AC02-8A0D-0694016B5FAC}"/>
              </a:ext>
            </a:extLst>
          </p:cNvPr>
          <p:cNvSpPr>
            <a:spLocks noGrp="1"/>
          </p:cNvSpPr>
          <p:nvPr>
            <p:ph type="sldNum" sz="quarter" idx="12"/>
          </p:nvPr>
        </p:nvSpPr>
        <p:spPr/>
        <p:txBody>
          <a:bodyPr/>
          <a:lstStyle/>
          <a:p>
            <a:fld id="{F47845EA-7733-40EE-B074-20032348B727}" type="slidenum">
              <a:rPr lang="en-US" smtClean="0"/>
              <a:t>2</a:t>
            </a:fld>
            <a:endParaRPr lang="en-US"/>
          </a:p>
        </p:txBody>
      </p:sp>
      <p:sp>
        <p:nvSpPr>
          <p:cNvPr id="5" name="TextBox 4">
            <a:extLst>
              <a:ext uri="{FF2B5EF4-FFF2-40B4-BE49-F238E27FC236}">
                <a16:creationId xmlns:a16="http://schemas.microsoft.com/office/drawing/2014/main" id="{6103B482-A2EA-A162-28F9-8926A8B140B4}"/>
              </a:ext>
            </a:extLst>
          </p:cNvPr>
          <p:cNvSpPr txBox="1"/>
          <p:nvPr/>
        </p:nvSpPr>
        <p:spPr>
          <a:xfrm>
            <a:off x="872151" y="2214170"/>
            <a:ext cx="10447697" cy="1384995"/>
          </a:xfrm>
          <a:prstGeom prst="rect">
            <a:avLst/>
          </a:prstGeom>
          <a:noFill/>
        </p:spPr>
        <p:txBody>
          <a:bodyPr wrap="square" rtlCol="0">
            <a:spAutoFit/>
          </a:bodyPr>
          <a:lstStyle/>
          <a:p>
            <a:r>
              <a:rPr lang="en-US" sz="2800" dirty="0"/>
              <a:t>Kinematics: Describe the motion of a system in space and time (position, velocity, acceleration)</a:t>
            </a:r>
          </a:p>
          <a:p>
            <a:r>
              <a:rPr lang="en-US" sz="2800" dirty="0"/>
              <a:t> </a:t>
            </a:r>
          </a:p>
        </p:txBody>
      </p:sp>
      <p:sp>
        <p:nvSpPr>
          <p:cNvPr id="6" name="TextBox 5">
            <a:extLst>
              <a:ext uri="{FF2B5EF4-FFF2-40B4-BE49-F238E27FC236}">
                <a16:creationId xmlns:a16="http://schemas.microsoft.com/office/drawing/2014/main" id="{72315A16-9DC9-E53C-D7D2-A32627E95C01}"/>
              </a:ext>
            </a:extLst>
          </p:cNvPr>
          <p:cNvSpPr txBox="1"/>
          <p:nvPr/>
        </p:nvSpPr>
        <p:spPr>
          <a:xfrm>
            <a:off x="872150" y="3593989"/>
            <a:ext cx="11128942" cy="523220"/>
          </a:xfrm>
          <a:prstGeom prst="rect">
            <a:avLst/>
          </a:prstGeom>
          <a:noFill/>
        </p:spPr>
        <p:txBody>
          <a:bodyPr wrap="square" rtlCol="0">
            <a:spAutoFit/>
          </a:bodyPr>
          <a:lstStyle/>
          <a:p>
            <a:r>
              <a:rPr lang="en-US" sz="2800" dirty="0"/>
              <a:t>Dynamics: Describe the cause of motion (force, mass, momentum, energy) </a:t>
            </a:r>
          </a:p>
        </p:txBody>
      </p:sp>
      <p:sp>
        <p:nvSpPr>
          <p:cNvPr id="10" name="TextBox 9">
            <a:extLst>
              <a:ext uri="{FF2B5EF4-FFF2-40B4-BE49-F238E27FC236}">
                <a16:creationId xmlns:a16="http://schemas.microsoft.com/office/drawing/2014/main" id="{38BD31DE-0DBD-ADB4-0102-A6B4C7A58E63}"/>
              </a:ext>
            </a:extLst>
          </p:cNvPr>
          <p:cNvSpPr txBox="1"/>
          <p:nvPr/>
        </p:nvSpPr>
        <p:spPr>
          <a:xfrm>
            <a:off x="762673" y="1146540"/>
            <a:ext cx="2699585" cy="400110"/>
          </a:xfrm>
          <a:prstGeom prst="rect">
            <a:avLst/>
          </a:prstGeom>
          <a:noFill/>
        </p:spPr>
        <p:txBody>
          <a:bodyPr wrap="none" rtlCol="0">
            <a:spAutoFit/>
          </a:bodyPr>
          <a:lstStyle/>
          <a:p>
            <a:r>
              <a:rPr lang="en-US" sz="2000" dirty="0"/>
              <a:t>What Galileo worked on</a:t>
            </a:r>
          </a:p>
        </p:txBody>
      </p:sp>
      <p:cxnSp>
        <p:nvCxnSpPr>
          <p:cNvPr id="12" name="Straight Arrow Connector 11">
            <a:extLst>
              <a:ext uri="{FF2B5EF4-FFF2-40B4-BE49-F238E27FC236}">
                <a16:creationId xmlns:a16="http://schemas.microsoft.com/office/drawing/2014/main" id="{464961CD-7C9D-E3FA-25C7-DE42CEE9F3AE}"/>
              </a:ext>
            </a:extLst>
          </p:cNvPr>
          <p:cNvCxnSpPr>
            <a:cxnSpLocks/>
            <a:stCxn id="10" idx="2"/>
          </p:cNvCxnSpPr>
          <p:nvPr/>
        </p:nvCxnSpPr>
        <p:spPr>
          <a:xfrm flipH="1">
            <a:off x="1881809" y="1546650"/>
            <a:ext cx="230657" cy="7202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251E207-4D8C-7D0F-CB29-63B3CCC33E9B}"/>
              </a:ext>
            </a:extLst>
          </p:cNvPr>
          <p:cNvSpPr txBox="1"/>
          <p:nvPr/>
        </p:nvSpPr>
        <p:spPr>
          <a:xfrm>
            <a:off x="1881809" y="5250884"/>
            <a:ext cx="2802114" cy="400110"/>
          </a:xfrm>
          <a:prstGeom prst="rect">
            <a:avLst/>
          </a:prstGeom>
          <a:noFill/>
        </p:spPr>
        <p:txBody>
          <a:bodyPr wrap="none" rtlCol="0">
            <a:spAutoFit/>
          </a:bodyPr>
          <a:lstStyle/>
          <a:p>
            <a:r>
              <a:rPr lang="en-US" sz="2000" dirty="0"/>
              <a:t>What Newton worked on</a:t>
            </a:r>
          </a:p>
        </p:txBody>
      </p:sp>
      <p:cxnSp>
        <p:nvCxnSpPr>
          <p:cNvPr id="16" name="Straight Arrow Connector 15">
            <a:extLst>
              <a:ext uri="{FF2B5EF4-FFF2-40B4-BE49-F238E27FC236}">
                <a16:creationId xmlns:a16="http://schemas.microsoft.com/office/drawing/2014/main" id="{A04D3C72-7342-E7D3-114A-A059D952D219}"/>
              </a:ext>
            </a:extLst>
          </p:cNvPr>
          <p:cNvCxnSpPr>
            <a:cxnSpLocks/>
          </p:cNvCxnSpPr>
          <p:nvPr/>
        </p:nvCxnSpPr>
        <p:spPr>
          <a:xfrm flipH="1" flipV="1">
            <a:off x="2252870" y="4294731"/>
            <a:ext cx="602930" cy="956153"/>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saac Newton - Wikipedia">
            <a:extLst>
              <a:ext uri="{FF2B5EF4-FFF2-40B4-BE49-F238E27FC236}">
                <a16:creationId xmlns:a16="http://schemas.microsoft.com/office/drawing/2014/main" id="{D104F1FC-D959-BAEF-A88A-18BCC7635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4860" y="4571882"/>
            <a:ext cx="1705471" cy="20539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alileo Galilei - Wikipedia">
            <a:extLst>
              <a:ext uri="{FF2B5EF4-FFF2-40B4-BE49-F238E27FC236}">
                <a16:creationId xmlns:a16="http://schemas.microsoft.com/office/drawing/2014/main" id="{1D51FE63-1A76-CC26-B862-41B4E8557D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679" y="191699"/>
            <a:ext cx="1634256" cy="207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337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20</a:t>
            </a:fld>
            <a:endParaRPr lang="en-US"/>
          </a:p>
        </p:txBody>
      </p:sp>
      <p:sp>
        <p:nvSpPr>
          <p:cNvPr id="4" name="TextBox 3">
            <a:extLst>
              <a:ext uri="{FF2B5EF4-FFF2-40B4-BE49-F238E27FC236}">
                <a16:creationId xmlns:a16="http://schemas.microsoft.com/office/drawing/2014/main" id="{54C5A2FC-4297-92BA-B7BE-CE0A5EC0088F}"/>
              </a:ext>
            </a:extLst>
          </p:cNvPr>
          <p:cNvSpPr txBox="1"/>
          <p:nvPr/>
        </p:nvSpPr>
        <p:spPr>
          <a:xfrm>
            <a:off x="90960" y="127521"/>
            <a:ext cx="12005126" cy="584775"/>
          </a:xfrm>
          <a:prstGeom prst="rect">
            <a:avLst/>
          </a:prstGeom>
          <a:noFill/>
        </p:spPr>
        <p:txBody>
          <a:bodyPr wrap="square" rtlCol="0">
            <a:spAutoFit/>
          </a:bodyPr>
          <a:lstStyle/>
          <a:p>
            <a:pPr algn="ctr"/>
            <a:r>
              <a:rPr lang="en-US" sz="3200" dirty="0"/>
              <a:t>Non-Inertial clock in Newtonian Mechanics</a:t>
            </a:r>
          </a:p>
        </p:txBody>
      </p:sp>
      <p:sp>
        <p:nvSpPr>
          <p:cNvPr id="17" name="TextBox 16">
            <a:extLst>
              <a:ext uri="{FF2B5EF4-FFF2-40B4-BE49-F238E27FC236}">
                <a16:creationId xmlns:a16="http://schemas.microsoft.com/office/drawing/2014/main" id="{4F848EE6-AE56-0AF0-AAD0-D99CC34C9DCF}"/>
              </a:ext>
            </a:extLst>
          </p:cNvPr>
          <p:cNvSpPr txBox="1"/>
          <p:nvPr/>
        </p:nvSpPr>
        <p:spPr>
          <a:xfrm>
            <a:off x="362132" y="929197"/>
            <a:ext cx="7583486" cy="837409"/>
          </a:xfrm>
          <a:prstGeom prst="rect">
            <a:avLst/>
          </a:prstGeom>
          <a:noFill/>
        </p:spPr>
        <p:txBody>
          <a:bodyPr wrap="none" rtlCol="0">
            <a:spAutoFit/>
          </a:bodyPr>
          <a:lstStyle/>
          <a:p>
            <a:pPr>
              <a:lnSpc>
                <a:spcPct val="150000"/>
              </a:lnSpc>
            </a:pPr>
            <a:r>
              <a:rPr lang="en-US" sz="3600" dirty="0"/>
              <a:t>Keeping the position variable the same:</a:t>
            </a:r>
          </a:p>
        </p:txBody>
      </p:sp>
      <p:sp>
        <p:nvSpPr>
          <p:cNvPr id="18" name="TextBox 17">
            <a:extLst>
              <a:ext uri="{FF2B5EF4-FFF2-40B4-BE49-F238E27FC236}">
                <a16:creationId xmlns:a16="http://schemas.microsoft.com/office/drawing/2014/main" id="{2C2BA182-6C82-AB7C-875B-3A13E3DDB34B}"/>
              </a:ext>
            </a:extLst>
          </p:cNvPr>
          <p:cNvSpPr txBox="1"/>
          <p:nvPr/>
        </p:nvSpPr>
        <p:spPr>
          <a:xfrm>
            <a:off x="373074" y="4520455"/>
            <a:ext cx="7076898" cy="1200329"/>
          </a:xfrm>
          <a:prstGeom prst="rect">
            <a:avLst/>
          </a:prstGeom>
          <a:noFill/>
        </p:spPr>
        <p:txBody>
          <a:bodyPr wrap="square" rtlCol="0">
            <a:spAutoFit/>
          </a:bodyPr>
          <a:lstStyle/>
          <a:p>
            <a:r>
              <a:rPr lang="en-US" sz="3600" dirty="0"/>
              <a:t>We now have a variable effective mass due to the different clock</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64C4624-4843-371F-7CA4-3861AB01BDD3}"/>
                  </a:ext>
                </a:extLst>
              </p:cNvPr>
              <p:cNvSpPr txBox="1"/>
              <p:nvPr/>
            </p:nvSpPr>
            <p:spPr>
              <a:xfrm>
                <a:off x="2391069" y="1671478"/>
                <a:ext cx="7447103" cy="942887"/>
              </a:xfrm>
              <a:prstGeom prst="rect">
                <a:avLst/>
              </a:prstGeom>
              <a:noFill/>
            </p:spPr>
            <p:txBody>
              <a:bodyPr wrap="none" rtlCol="0">
                <a:spAutoFit/>
              </a:bodyPr>
              <a:lstStyle/>
              <a:p>
                <a:pPr algn="ctr">
                  <a:lnSpc>
                    <a:spcPct val="150000"/>
                  </a:lnSpc>
                </a:pPr>
                <a14:m>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𝐹</m:t>
                        </m:r>
                      </m:e>
                      <m:sup>
                        <m:r>
                          <a:rPr lang="en-US" sz="3600" b="0" i="1" smtClean="0">
                            <a:latin typeface="Cambria Math" panose="02040503050406030204" pitchFamily="18" charset="0"/>
                          </a:rPr>
                          <m:t>𝑖</m:t>
                        </m:r>
                      </m:sup>
                    </m:sSup>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ub>
                    </m:sSub>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𝑚</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𝑖</m:t>
                            </m:r>
                          </m:sup>
                        </m:sSup>
                      </m:e>
                    </m:d>
                    <m:r>
                      <a:rPr lang="en-US" sz="3600" b="0" i="1" smtClean="0">
                        <a:latin typeface="Cambria Math" panose="02040503050406030204" pitchFamily="18" charset="0"/>
                      </a:rPr>
                      <m:t>=</m:t>
                    </m:r>
                  </m:oMath>
                </a14:m>
                <a:r>
                  <a:rPr lang="en-US" sz="3600" dirty="0"/>
                  <a: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r>
                          <a:rPr lang="en-US" sz="3600" i="1">
                            <a:latin typeface="Cambria Math" panose="02040503050406030204" pitchFamily="18" charset="0"/>
                          </a:rPr>
                          <m:t>𝑡</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ub>
                    </m:sSub>
                    <m:r>
                      <a:rPr lang="en-US" sz="3600" b="0" i="1" smtClean="0">
                        <a:latin typeface="Cambria Math" panose="02040503050406030204" pitchFamily="18" charset="0"/>
                      </a:rPr>
                      <m:t>(</m:t>
                    </m:r>
                    <m:r>
                      <a:rPr lang="en-US" sz="3600" b="0" i="1" smtClean="0">
                        <a:latin typeface="Cambria Math" panose="02040503050406030204" pitchFamily="18" charset="0"/>
                      </a:rPr>
                      <m:t>𝑚</m:t>
                    </m:r>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r>
                          <a:rPr lang="en-US" sz="3600" i="1">
                            <a:latin typeface="Cambria Math" panose="02040503050406030204" pitchFamily="18" charset="0"/>
                          </a:rPr>
                          <m:t>𝑡</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𝑥</m:t>
                        </m:r>
                      </m:e>
                      <m:sup>
                        <m:r>
                          <a:rPr lang="en-US" sz="3600" b="0" i="1" smtClean="0">
                            <a:latin typeface="Cambria Math" panose="02040503050406030204" pitchFamily="18" charset="0"/>
                          </a:rPr>
                          <m:t>𝑖</m:t>
                        </m:r>
                      </m:sup>
                    </m:sSup>
                  </m:oMath>
                </a14:m>
                <a:r>
                  <a:rPr lang="en-US" sz="3600" dirty="0"/>
                  <a:t>)</a:t>
                </a:r>
              </a:p>
            </p:txBody>
          </p:sp>
        </mc:Choice>
        <mc:Fallback xmlns="">
          <p:sp>
            <p:nvSpPr>
              <p:cNvPr id="19" name="TextBox 18">
                <a:extLst>
                  <a:ext uri="{FF2B5EF4-FFF2-40B4-BE49-F238E27FC236}">
                    <a16:creationId xmlns:a16="http://schemas.microsoft.com/office/drawing/2014/main" id="{064C4624-4843-371F-7CA4-3861AB01BDD3}"/>
                  </a:ext>
                </a:extLst>
              </p:cNvPr>
              <p:cNvSpPr txBox="1">
                <a:spLocks noRot="1" noChangeAspect="1" noMove="1" noResize="1" noEditPoints="1" noAdjustHandles="1" noChangeArrowheads="1" noChangeShapeType="1" noTextEdit="1"/>
              </p:cNvSpPr>
              <p:nvPr/>
            </p:nvSpPr>
            <p:spPr>
              <a:xfrm>
                <a:off x="2391069" y="1671478"/>
                <a:ext cx="7447103" cy="942887"/>
              </a:xfrm>
              <a:prstGeom prst="rect">
                <a:avLst/>
              </a:prstGeom>
              <a:blipFill>
                <a:blip r:embed="rId2"/>
                <a:stretch>
                  <a:fillRect l="-341" r="-2044"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D00E243-D105-1B83-AEB0-00248AB2AF5B}"/>
                  </a:ext>
                </a:extLst>
              </p:cNvPr>
              <p:cNvSpPr txBox="1"/>
              <p:nvPr/>
            </p:nvSpPr>
            <p:spPr>
              <a:xfrm>
                <a:off x="781134" y="2740761"/>
                <a:ext cx="3746282" cy="834909"/>
              </a:xfrm>
              <a:prstGeom prst="rect">
                <a:avLst/>
              </a:prstGeom>
              <a:noFill/>
            </p:spPr>
            <p:txBody>
              <a:bodyPr wrap="none" rtlCol="0">
                <a:spAutoFit/>
              </a:bodyPr>
              <a:lstStyle/>
              <a:p>
                <a:pPr>
                  <a:lnSpc>
                    <a:spcPct val="150000"/>
                  </a:lnSpc>
                </a:pPr>
                <a:r>
                  <a:rPr lang="en-US" sz="3600" dirty="0"/>
                  <a:t>Setting </a:t>
                </a:r>
                <a14:m>
                  <m:oMath xmlns:m="http://schemas.openxmlformats.org/officeDocument/2006/math">
                    <m:acc>
                      <m:accPr>
                        <m:chr m:val="̂"/>
                        <m:ctrlPr>
                          <a:rPr lang="en-US" sz="3600" i="1">
                            <a:latin typeface="Cambria Math" panose="02040503050406030204" pitchFamily="18" charset="0"/>
                          </a:rPr>
                        </m:ctrlPr>
                      </m:accPr>
                      <m:e>
                        <m:r>
                          <a:rPr lang="en-US" sz="3600" i="1">
                            <a:latin typeface="Cambria Math" panose="02040503050406030204" pitchFamily="18" charset="0"/>
                          </a:rPr>
                          <m:t>𝑚</m:t>
                        </m:r>
                      </m:e>
                    </m:acc>
                    <m:r>
                      <a:rPr lang="en-US" sz="3600" i="1">
                        <a:latin typeface="Cambria Math" panose="02040503050406030204" pitchFamily="18" charset="0"/>
                      </a:rPr>
                      <m:t>=</m:t>
                    </m:r>
                    <m:r>
                      <a:rPr lang="en-US" sz="3600" i="1">
                        <a:latin typeface="Cambria Math" panose="02040503050406030204" pitchFamily="18" charset="0"/>
                      </a:rPr>
                      <m:t>𝑚</m:t>
                    </m:r>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r>
                          <a:rPr lang="en-US" sz="3600" i="1">
                            <a:latin typeface="Cambria Math" panose="02040503050406030204" pitchFamily="18" charset="0"/>
                          </a:rPr>
                          <m:t>𝑡</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oMath>
                </a14:m>
                <a:r>
                  <a:rPr lang="en-US" sz="3600" dirty="0"/>
                  <a:t>:</a:t>
                </a:r>
              </a:p>
            </p:txBody>
          </p:sp>
        </mc:Choice>
        <mc:Fallback xmlns="">
          <p:sp>
            <p:nvSpPr>
              <p:cNvPr id="20" name="TextBox 19">
                <a:extLst>
                  <a:ext uri="{FF2B5EF4-FFF2-40B4-BE49-F238E27FC236}">
                    <a16:creationId xmlns:a16="http://schemas.microsoft.com/office/drawing/2014/main" id="{7D00E243-D105-1B83-AEB0-00248AB2AF5B}"/>
                  </a:ext>
                </a:extLst>
              </p:cNvPr>
              <p:cNvSpPr txBox="1">
                <a:spLocks noRot="1" noChangeAspect="1" noMove="1" noResize="1" noEditPoints="1" noAdjustHandles="1" noChangeArrowheads="1" noChangeShapeType="1" noTextEdit="1"/>
              </p:cNvSpPr>
              <p:nvPr/>
            </p:nvSpPr>
            <p:spPr>
              <a:xfrm>
                <a:off x="781134" y="2740761"/>
                <a:ext cx="3746282" cy="834909"/>
              </a:xfrm>
              <a:prstGeom prst="rect">
                <a:avLst/>
              </a:prstGeom>
              <a:blipFill>
                <a:blip r:embed="rId3"/>
                <a:stretch>
                  <a:fillRect l="-4730" r="-4054"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E6B5842-3EEA-FA91-9F0C-74E07D52439D}"/>
                  </a:ext>
                </a:extLst>
              </p:cNvPr>
              <p:cNvSpPr txBox="1"/>
              <p:nvPr/>
            </p:nvSpPr>
            <p:spPr>
              <a:xfrm>
                <a:off x="5474728" y="2740007"/>
                <a:ext cx="5756704" cy="953659"/>
              </a:xfrm>
              <a:prstGeom prst="rect">
                <a:avLst/>
              </a:prstGeom>
              <a:noFill/>
            </p:spPr>
            <p:txBody>
              <a:bodyPr wrap="none" rtlCol="0">
                <a:spAutoFit/>
              </a:bodyPr>
              <a:lstStyle/>
              <a:p>
                <a:pPr algn="ctr">
                  <a:lnSpc>
                    <a:spcPct val="150000"/>
                  </a:lnSpc>
                </a:pPr>
                <a14:m>
                  <m:oMathPara xmlns:m="http://schemas.openxmlformats.org/officeDocument/2006/math">
                    <m:oMathParaPr>
                      <m:jc m:val="centerGroup"/>
                    </m:oMathParaPr>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rPr>
                            <m:t>𝐹</m:t>
                          </m:r>
                        </m:e>
                        <m:sup>
                          <m:r>
                            <a:rPr lang="en-US" sz="3600" i="1">
                              <a:latin typeface="Cambria Math" panose="02040503050406030204" pitchFamily="18" charset="0"/>
                            </a:rPr>
                            <m:t>𝑖</m:t>
                          </m:r>
                        </m:sup>
                      </m:sSup>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r>
                            <a:rPr lang="en-US" sz="3600" i="1">
                              <a:latin typeface="Cambria Math" panose="02040503050406030204" pitchFamily="18" charset="0"/>
                            </a:rPr>
                            <m:t>𝑡</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ub>
                      </m:sSub>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𝑚</m:t>
                          </m:r>
                        </m:e>
                      </m:acc>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ub>
                      </m:sSub>
                      <m:sSup>
                        <m:sSupPr>
                          <m:ctrlPr>
                            <a:rPr lang="en-US" sz="3600" i="1">
                              <a:latin typeface="Cambria Math" panose="02040503050406030204" pitchFamily="18" charset="0"/>
                            </a:rPr>
                          </m:ctrlPr>
                        </m:sSupPr>
                        <m:e>
                          <m:r>
                            <a:rPr lang="en-US" sz="3600" i="1">
                              <a:latin typeface="Cambria Math" panose="02040503050406030204" pitchFamily="18" charset="0"/>
                            </a:rPr>
                            <m:t>𝑥</m:t>
                          </m:r>
                        </m:e>
                        <m:sup>
                          <m:r>
                            <a:rPr lang="en-US" sz="3600" i="1">
                              <a:latin typeface="Cambria Math" panose="02040503050406030204" pitchFamily="18" charset="0"/>
                            </a:rPr>
                            <m:t>𝑖</m:t>
                          </m:r>
                        </m:sup>
                      </m:sSup>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r>
                            <a:rPr lang="en-US" sz="3600" i="1">
                              <a:latin typeface="Cambria Math" panose="02040503050406030204" pitchFamily="18" charset="0"/>
                            </a:rPr>
                            <m:t>𝑡</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𝐹</m:t>
                              </m:r>
                            </m:e>
                          </m:acc>
                        </m:e>
                        <m:sup>
                          <m:r>
                            <a:rPr lang="en-US" sz="3600" i="1">
                              <a:latin typeface="Cambria Math" panose="02040503050406030204" pitchFamily="18" charset="0"/>
                            </a:rPr>
                            <m:t>𝑖</m:t>
                          </m:r>
                        </m:sup>
                      </m:sSup>
                    </m:oMath>
                  </m:oMathPara>
                </a14:m>
                <a:endParaRPr lang="en-US" sz="3600" dirty="0"/>
              </a:p>
            </p:txBody>
          </p:sp>
        </mc:Choice>
        <mc:Fallback xmlns="">
          <p:sp>
            <p:nvSpPr>
              <p:cNvPr id="21" name="TextBox 20">
                <a:extLst>
                  <a:ext uri="{FF2B5EF4-FFF2-40B4-BE49-F238E27FC236}">
                    <a16:creationId xmlns:a16="http://schemas.microsoft.com/office/drawing/2014/main" id="{1E6B5842-3EEA-FA91-9F0C-74E07D52439D}"/>
                  </a:ext>
                </a:extLst>
              </p:cNvPr>
              <p:cNvSpPr txBox="1">
                <a:spLocks noRot="1" noChangeAspect="1" noMove="1" noResize="1" noEditPoints="1" noAdjustHandles="1" noChangeArrowheads="1" noChangeShapeType="1" noTextEdit="1"/>
              </p:cNvSpPr>
              <p:nvPr/>
            </p:nvSpPr>
            <p:spPr>
              <a:xfrm>
                <a:off x="5474728" y="2740007"/>
                <a:ext cx="5756704" cy="953659"/>
              </a:xfrm>
              <a:prstGeom prst="rect">
                <a:avLst/>
              </a:prstGeom>
              <a:blipFill>
                <a:blip r:embed="rId4"/>
                <a:stretch>
                  <a:fillRect l="-661" b="-5263"/>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E1F71589-DA0D-F6CC-F3A6-423CBEBC0211}"/>
              </a:ext>
            </a:extLst>
          </p:cNvPr>
          <p:cNvSpPr txBox="1"/>
          <p:nvPr/>
        </p:nvSpPr>
        <p:spPr>
          <a:xfrm>
            <a:off x="6945909" y="4279859"/>
            <a:ext cx="2539862" cy="400110"/>
          </a:xfrm>
          <a:prstGeom prst="rect">
            <a:avLst/>
          </a:prstGeom>
          <a:noFill/>
        </p:spPr>
        <p:txBody>
          <a:bodyPr wrap="none" rtlCol="0">
            <a:spAutoFit/>
          </a:bodyPr>
          <a:lstStyle/>
          <a:p>
            <a:r>
              <a:rPr lang="en-US" sz="2000" dirty="0"/>
              <a:t>like in special relativity</a:t>
            </a:r>
          </a:p>
        </p:txBody>
      </p:sp>
      <p:cxnSp>
        <p:nvCxnSpPr>
          <p:cNvPr id="23" name="Straight Arrow Connector 22">
            <a:extLst>
              <a:ext uri="{FF2B5EF4-FFF2-40B4-BE49-F238E27FC236}">
                <a16:creationId xmlns:a16="http://schemas.microsoft.com/office/drawing/2014/main" id="{A7DA4E24-A53F-CB93-ABB2-1E131ED22FDD}"/>
              </a:ext>
            </a:extLst>
          </p:cNvPr>
          <p:cNvCxnSpPr>
            <a:cxnSpLocks/>
          </p:cNvCxnSpPr>
          <p:nvPr/>
        </p:nvCxnSpPr>
        <p:spPr>
          <a:xfrm flipH="1">
            <a:off x="6945909" y="4727287"/>
            <a:ext cx="683314" cy="250036"/>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37D762F-1182-CFB2-A4C8-31056AEB526A}"/>
                  </a:ext>
                </a:extLst>
              </p:cNvPr>
              <p:cNvSpPr txBox="1"/>
              <p:nvPr/>
            </p:nvSpPr>
            <p:spPr>
              <a:xfrm>
                <a:off x="8242864" y="858396"/>
                <a:ext cx="2225802" cy="1107996"/>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US" sz="4400" b="0" i="1" smtClean="0">
                              <a:latin typeface="Cambria Math" panose="02040503050406030204" pitchFamily="18" charset="0"/>
                            </a:rPr>
                            <m:t>𝑡</m:t>
                          </m:r>
                        </m:e>
                      </m:acc>
                      <m:r>
                        <a:rPr lang="en-US" sz="4400" b="0" i="1" smtClean="0">
                          <a:latin typeface="Cambria Math" panose="02040503050406030204" pitchFamily="18" charset="0"/>
                        </a:rPr>
                        <m:t>=</m:t>
                      </m:r>
                      <m:acc>
                        <m:accPr>
                          <m:chr m:val="̂"/>
                          <m:ctrlPr>
                            <a:rPr lang="en-US" sz="4400" i="1">
                              <a:latin typeface="Cambria Math" panose="02040503050406030204" pitchFamily="18" charset="0"/>
                            </a:rPr>
                          </m:ctrlPr>
                        </m:accPr>
                        <m:e>
                          <m:r>
                            <a:rPr lang="en-US" sz="4400" i="1">
                              <a:latin typeface="Cambria Math" panose="02040503050406030204" pitchFamily="18" charset="0"/>
                            </a:rPr>
                            <m:t>𝑡</m:t>
                          </m:r>
                        </m:e>
                      </m:acc>
                      <m:r>
                        <a:rPr lang="en-US" sz="4400" b="0" i="1" smtClean="0">
                          <a:latin typeface="Cambria Math" panose="02040503050406030204" pitchFamily="18" charset="0"/>
                        </a:rPr>
                        <m:t>(</m:t>
                      </m:r>
                      <m:r>
                        <a:rPr lang="en-US" sz="4400" b="0" i="1" smtClean="0">
                          <a:latin typeface="Cambria Math" panose="02040503050406030204" pitchFamily="18" charset="0"/>
                        </a:rPr>
                        <m:t>𝑡</m:t>
                      </m:r>
                      <m:r>
                        <a:rPr lang="en-US" sz="4400" b="0" i="1" smtClean="0">
                          <a:latin typeface="Cambria Math" panose="02040503050406030204" pitchFamily="18" charset="0"/>
                        </a:rPr>
                        <m:t>)</m:t>
                      </m:r>
                    </m:oMath>
                  </m:oMathPara>
                </a14:m>
                <a:endParaRPr lang="en-US" sz="4400" dirty="0"/>
              </a:p>
            </p:txBody>
          </p:sp>
        </mc:Choice>
        <mc:Fallback xmlns="">
          <p:sp>
            <p:nvSpPr>
              <p:cNvPr id="26" name="TextBox 25">
                <a:extLst>
                  <a:ext uri="{FF2B5EF4-FFF2-40B4-BE49-F238E27FC236}">
                    <a16:creationId xmlns:a16="http://schemas.microsoft.com/office/drawing/2014/main" id="{937D762F-1182-CFB2-A4C8-31056AEB526A}"/>
                  </a:ext>
                </a:extLst>
              </p:cNvPr>
              <p:cNvSpPr txBox="1">
                <a:spLocks noRot="1" noChangeAspect="1" noMove="1" noResize="1" noEditPoints="1" noAdjustHandles="1" noChangeArrowheads="1" noChangeShapeType="1" noTextEdit="1"/>
              </p:cNvSpPr>
              <p:nvPr/>
            </p:nvSpPr>
            <p:spPr>
              <a:xfrm>
                <a:off x="8242864" y="858396"/>
                <a:ext cx="2225802" cy="1107996"/>
              </a:xfrm>
              <a:prstGeom prst="rect">
                <a:avLst/>
              </a:prstGeom>
              <a:blipFill>
                <a:blip r:embed="rId5"/>
                <a:stretch>
                  <a:fillRect r="-3955" b="-5618"/>
                </a:stretch>
              </a:blipFill>
            </p:spPr>
            <p:txBody>
              <a:bodyPr/>
              <a:lstStyle/>
              <a:p>
                <a:r>
                  <a:rPr lang="en-US">
                    <a:noFill/>
                  </a:rPr>
                  <a:t> </a:t>
                </a:r>
              </a:p>
            </p:txBody>
          </p:sp>
        </mc:Fallback>
      </mc:AlternateContent>
    </p:spTree>
    <p:extLst>
      <p:ext uri="{BB962C8B-B14F-4D97-AF65-F5344CB8AC3E}">
        <p14:creationId xmlns:p14="http://schemas.microsoft.com/office/powerpoint/2010/main" val="371021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21</a:t>
            </a:fld>
            <a:endParaRPr lang="en-US"/>
          </a:p>
        </p:txBody>
      </p:sp>
      <p:sp>
        <p:nvSpPr>
          <p:cNvPr id="4" name="TextBox 3">
            <a:extLst>
              <a:ext uri="{FF2B5EF4-FFF2-40B4-BE49-F238E27FC236}">
                <a16:creationId xmlns:a16="http://schemas.microsoft.com/office/drawing/2014/main" id="{54C5A2FC-4297-92BA-B7BE-CE0A5EC0088F}"/>
              </a:ext>
            </a:extLst>
          </p:cNvPr>
          <p:cNvSpPr txBox="1"/>
          <p:nvPr/>
        </p:nvSpPr>
        <p:spPr>
          <a:xfrm>
            <a:off x="90960" y="127521"/>
            <a:ext cx="12096086" cy="584775"/>
          </a:xfrm>
          <a:prstGeom prst="rect">
            <a:avLst/>
          </a:prstGeom>
          <a:noFill/>
        </p:spPr>
        <p:txBody>
          <a:bodyPr wrap="square" rtlCol="0">
            <a:spAutoFit/>
          </a:bodyPr>
          <a:lstStyle/>
          <a:p>
            <a:pPr algn="ctr"/>
            <a:r>
              <a:rPr lang="en-US" sz="3200" dirty="0"/>
              <a:t>Calculate the “effective” mass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E9A76F3-BA98-8C00-3042-11927780CF0C}"/>
                  </a:ext>
                </a:extLst>
              </p:cNvPr>
              <p:cNvSpPr txBox="1"/>
              <p:nvPr/>
            </p:nvSpPr>
            <p:spPr>
              <a:xfrm>
                <a:off x="2279539" y="1031239"/>
                <a:ext cx="7632923" cy="119891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𝑑</m:t>
                          </m:r>
                        </m:e>
                        <m: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b>
                      </m:sSub>
                      <m:r>
                        <a:rPr lang="en-US" sz="3200" i="1">
                          <a:latin typeface="Cambria Math" panose="02040503050406030204" pitchFamily="18" charset="0"/>
                        </a:rPr>
                        <m:t>𝑡</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b>
                      </m:sSub>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𝑚</m:t>
                              </m:r>
                            </m:num>
                            <m:den>
                              <m:r>
                                <a:rPr lang="en-US" sz="3200" i="1">
                                  <a:latin typeface="Cambria Math" panose="02040503050406030204" pitchFamily="18" charset="0"/>
                                </a:rPr>
                                <m:t>𝑏</m:t>
                              </m:r>
                            </m:den>
                          </m:f>
                          <m:r>
                            <a:rPr lang="en-US" sz="3200" i="1">
                              <a:latin typeface="Cambria Math" panose="02040503050406030204" pitchFamily="18" charset="0"/>
                            </a:rPr>
                            <m:t>(1−</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r>
                            <a:rPr lang="en-US" sz="3200" i="1">
                              <a:latin typeface="Cambria Math" panose="02040503050406030204" pitchFamily="18" charset="0"/>
                            </a:rPr>
                            <m:t>)</m:t>
                          </m:r>
                        </m:e>
                      </m:d>
                      <m:r>
                        <a:rPr lang="en-US" sz="3200" i="1">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𝑚</m:t>
                          </m:r>
                        </m:num>
                        <m:den>
                          <m:r>
                            <a:rPr lang="en-US" sz="3200" b="0" i="1" smtClean="0">
                              <a:latin typeface="Cambria Math" panose="02040503050406030204" pitchFamily="18" charset="0"/>
                            </a:rPr>
                            <m:t>𝑏</m:t>
                          </m:r>
                        </m:den>
                      </m:f>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b>
                      </m:sSub>
                      <m:d>
                        <m:dPr>
                          <m:ctrlPr>
                            <a:rPr lang="en-US" sz="3200" i="1">
                              <a:latin typeface="Cambria Math" panose="02040503050406030204" pitchFamily="18" charset="0"/>
                            </a:rPr>
                          </m:ctrlPr>
                        </m:dPr>
                        <m:e>
                          <m:r>
                            <a:rPr lang="en-US" sz="3200" i="1">
                              <a:latin typeface="Cambria Math" panose="02040503050406030204" pitchFamily="18" charset="0"/>
                            </a:rPr>
                            <m:t>1−</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e>
                      </m:d>
                    </m:oMath>
                  </m:oMathPara>
                </a14:m>
                <a:br>
                  <a:rPr lang="en-US" sz="3200" i="1" dirty="0">
                    <a:latin typeface="Cambria Math" panose="02040503050406030204" pitchFamily="18" charset="0"/>
                  </a:rPr>
                </a:br>
                <a:endParaRPr lang="en-US" sz="3200" dirty="0"/>
              </a:p>
            </p:txBody>
          </p:sp>
        </mc:Choice>
        <mc:Fallback xmlns="">
          <p:sp>
            <p:nvSpPr>
              <p:cNvPr id="5" name="TextBox 4">
                <a:extLst>
                  <a:ext uri="{FF2B5EF4-FFF2-40B4-BE49-F238E27FC236}">
                    <a16:creationId xmlns:a16="http://schemas.microsoft.com/office/drawing/2014/main" id="{4E9A76F3-BA98-8C00-3042-11927780CF0C}"/>
                  </a:ext>
                </a:extLst>
              </p:cNvPr>
              <p:cNvSpPr txBox="1">
                <a:spLocks noRot="1" noChangeAspect="1" noMove="1" noResize="1" noEditPoints="1" noAdjustHandles="1" noChangeArrowheads="1" noChangeShapeType="1" noTextEdit="1"/>
              </p:cNvSpPr>
              <p:nvPr/>
            </p:nvSpPr>
            <p:spPr>
              <a:xfrm>
                <a:off x="2279539" y="1031239"/>
                <a:ext cx="7632923" cy="11989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7607B65-8F2F-C212-1521-37C5920CA911}"/>
                  </a:ext>
                </a:extLst>
              </p:cNvPr>
              <p:cNvSpPr txBox="1"/>
              <p:nvPr/>
            </p:nvSpPr>
            <p:spPr>
              <a:xfrm>
                <a:off x="940715" y="3897740"/>
                <a:ext cx="7230893" cy="1460208"/>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acc>
                        <m:accPr>
                          <m:chr m:val="̂"/>
                          <m:ctrlPr>
                            <a:rPr lang="en-US" sz="4000" i="1">
                              <a:latin typeface="Cambria Math" panose="02040503050406030204" pitchFamily="18" charset="0"/>
                            </a:rPr>
                          </m:ctrlPr>
                        </m:accPr>
                        <m:e>
                          <m:r>
                            <a:rPr lang="en-US" sz="4000" i="1">
                              <a:latin typeface="Cambria Math" panose="02040503050406030204" pitchFamily="18" charset="0"/>
                            </a:rPr>
                            <m:t>𝑚</m:t>
                          </m:r>
                        </m:e>
                      </m:acc>
                      <m:r>
                        <a:rPr lang="en-US" sz="4000" i="1">
                          <a:latin typeface="Cambria Math" panose="02040503050406030204" pitchFamily="18" charset="0"/>
                        </a:rPr>
                        <m:t>=</m:t>
                      </m:r>
                      <m:r>
                        <a:rPr lang="en-US" sz="4000" i="1">
                          <a:latin typeface="Cambria Math" panose="02040503050406030204" pitchFamily="18" charset="0"/>
                        </a:rPr>
                        <m:t>𝑚</m:t>
                      </m:r>
                      <m:sSub>
                        <m:sSubPr>
                          <m:ctrlPr>
                            <a:rPr lang="en-US" sz="4000" i="1">
                              <a:latin typeface="Cambria Math" panose="02040503050406030204" pitchFamily="18" charset="0"/>
                            </a:rPr>
                          </m:ctrlPr>
                        </m:sSubPr>
                        <m:e>
                          <m:r>
                            <a:rPr lang="en-US" sz="4000" i="1">
                              <a:latin typeface="Cambria Math" panose="02040503050406030204" pitchFamily="18" charset="0"/>
                            </a:rPr>
                            <m:t>𝑑</m:t>
                          </m:r>
                        </m:e>
                        <m:sub>
                          <m:r>
                            <a:rPr lang="en-US" sz="4000" i="1">
                              <a:latin typeface="Cambria Math" panose="02040503050406030204" pitchFamily="18" charset="0"/>
                            </a:rPr>
                            <m:t>𝑡</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𝑡</m:t>
                          </m:r>
                        </m:e>
                      </m:acc>
                      <m:r>
                        <a:rPr lang="en-US" sz="4000" i="1">
                          <a:latin typeface="Cambria Math" panose="02040503050406030204" pitchFamily="18" charset="0"/>
                        </a:rPr>
                        <m:t>=</m:t>
                      </m:r>
                      <m:r>
                        <a:rPr lang="en-US" sz="4000" i="1">
                          <a:latin typeface="Cambria Math" panose="02040503050406030204" pitchFamily="18" charset="0"/>
                        </a:rPr>
                        <m:t>𝑚</m:t>
                      </m:r>
                      <m:sSub>
                        <m:sSubPr>
                          <m:ctrlPr>
                            <a:rPr lang="en-US" sz="4000" i="1">
                              <a:latin typeface="Cambria Math" panose="02040503050406030204" pitchFamily="18" charset="0"/>
                            </a:rPr>
                          </m:ctrlPr>
                        </m:sSubPr>
                        <m:e>
                          <m:r>
                            <a:rPr lang="en-US" sz="4000" i="1">
                              <a:latin typeface="Cambria Math" panose="02040503050406030204" pitchFamily="18" charset="0"/>
                            </a:rPr>
                            <m:t>(</m:t>
                          </m:r>
                          <m:r>
                            <a:rPr lang="en-US" sz="4000" i="1">
                              <a:latin typeface="Cambria Math" panose="02040503050406030204" pitchFamily="18" charset="0"/>
                            </a:rPr>
                            <m:t>𝑑</m:t>
                          </m:r>
                        </m:e>
                        <m:sub>
                          <m:acc>
                            <m:accPr>
                              <m:chr m:val="̂"/>
                              <m:ctrlPr>
                                <a:rPr lang="en-US" sz="4000" i="1">
                                  <a:latin typeface="Cambria Math" panose="02040503050406030204" pitchFamily="18" charset="0"/>
                                </a:rPr>
                              </m:ctrlPr>
                            </m:accPr>
                            <m:e>
                              <m:r>
                                <a:rPr lang="en-US" sz="4000" i="1">
                                  <a:latin typeface="Cambria Math" panose="02040503050406030204" pitchFamily="18" charset="0"/>
                                </a:rPr>
                                <m:t>𝑡</m:t>
                              </m:r>
                            </m:e>
                          </m:acc>
                        </m:sub>
                      </m:sSub>
                      <m:sSup>
                        <m:sSupPr>
                          <m:ctrlPr>
                            <a:rPr lang="en-US" sz="4000" i="1">
                              <a:latin typeface="Cambria Math" panose="02040503050406030204" pitchFamily="18" charset="0"/>
                            </a:rPr>
                          </m:ctrlPr>
                        </m:sSupPr>
                        <m:e>
                          <m:r>
                            <a:rPr lang="en-US" sz="4000" i="1">
                              <a:latin typeface="Cambria Math" panose="02040503050406030204" pitchFamily="18" charset="0"/>
                            </a:rPr>
                            <m:t>𝑡</m:t>
                          </m:r>
                          <m:r>
                            <a:rPr lang="en-US" sz="4000" i="1">
                              <a:latin typeface="Cambria Math" panose="02040503050406030204" pitchFamily="18" charset="0"/>
                            </a:rPr>
                            <m:t>)</m:t>
                          </m:r>
                        </m:e>
                        <m:sup>
                          <m:r>
                            <a:rPr lang="en-US" sz="4000" i="1">
                              <a:latin typeface="Cambria Math" panose="02040503050406030204" pitchFamily="18" charset="0"/>
                            </a:rPr>
                            <m:t>−1 </m:t>
                          </m:r>
                        </m:sup>
                      </m:sSup>
                      <m:r>
                        <a:rPr lang="en-US" sz="4000" i="1">
                          <a:latin typeface="Cambria Math" panose="02040503050406030204" pitchFamily="18" charset="0"/>
                        </a:rPr>
                        <m:t>=</m:t>
                      </m:r>
                      <m:r>
                        <a:rPr lang="en-US" sz="4000" i="1">
                          <a:latin typeface="Cambria Math" panose="02040503050406030204" pitchFamily="18" charset="0"/>
                        </a:rPr>
                        <m:t>𝑚</m:t>
                      </m:r>
                      <m:sSup>
                        <m:sSupPr>
                          <m:ctrlPr>
                            <a:rPr lang="en-US" sz="4000" i="1">
                              <a:latin typeface="Cambria Math" panose="02040503050406030204" pitchFamily="18" charset="0"/>
                            </a:rPr>
                          </m:ctrlPr>
                        </m:sSupPr>
                        <m:e>
                          <m:r>
                            <a:rPr lang="en-US" sz="4000" i="1">
                              <a:latin typeface="Cambria Math" panose="02040503050406030204" pitchFamily="18" charset="0"/>
                            </a:rPr>
                            <m:t>𝑒</m:t>
                          </m:r>
                        </m:e>
                        <m:sup>
                          <m:f>
                            <m:fPr>
                              <m:ctrlPr>
                                <a:rPr lang="en-US" sz="4000" i="1">
                                  <a:latin typeface="Cambria Math" panose="02040503050406030204" pitchFamily="18" charset="0"/>
                                </a:rPr>
                              </m:ctrlPr>
                            </m:fPr>
                            <m:num>
                              <m:r>
                                <a:rPr lang="en-US" sz="4000" i="1">
                                  <a:latin typeface="Cambria Math" panose="02040503050406030204" pitchFamily="18" charset="0"/>
                                </a:rPr>
                                <m:t>𝑏</m:t>
                              </m:r>
                            </m:num>
                            <m:den>
                              <m:r>
                                <a:rPr lang="en-US" sz="4000" i="1">
                                  <a:latin typeface="Cambria Math" panose="02040503050406030204" pitchFamily="18" charset="0"/>
                                </a:rPr>
                                <m:t>𝑚</m:t>
                              </m:r>
                            </m:den>
                          </m:f>
                          <m:acc>
                            <m:accPr>
                              <m:chr m:val="̂"/>
                              <m:ctrlPr>
                                <a:rPr lang="en-US" sz="4000" i="1">
                                  <a:latin typeface="Cambria Math" panose="02040503050406030204" pitchFamily="18" charset="0"/>
                                </a:rPr>
                              </m:ctrlPr>
                            </m:accPr>
                            <m:e>
                              <m:r>
                                <a:rPr lang="en-US" sz="4000" i="1">
                                  <a:latin typeface="Cambria Math" panose="02040503050406030204" pitchFamily="18" charset="0"/>
                                </a:rPr>
                                <m:t>𝑡</m:t>
                              </m:r>
                            </m:e>
                          </m:acc>
                        </m:sup>
                      </m:sSup>
                    </m:oMath>
                  </m:oMathPara>
                </a14:m>
                <a:endParaRPr lang="en-US" sz="4000" dirty="0"/>
              </a:p>
            </p:txBody>
          </p:sp>
        </mc:Choice>
        <mc:Fallback xmlns="">
          <p:sp>
            <p:nvSpPr>
              <p:cNvPr id="6" name="TextBox 5">
                <a:extLst>
                  <a:ext uri="{FF2B5EF4-FFF2-40B4-BE49-F238E27FC236}">
                    <a16:creationId xmlns:a16="http://schemas.microsoft.com/office/drawing/2014/main" id="{47607B65-8F2F-C212-1521-37C5920CA911}"/>
                  </a:ext>
                </a:extLst>
              </p:cNvPr>
              <p:cNvSpPr txBox="1">
                <a:spLocks noRot="1" noChangeAspect="1" noMove="1" noResize="1" noEditPoints="1" noAdjustHandles="1" noChangeArrowheads="1" noChangeShapeType="1" noTextEdit="1"/>
              </p:cNvSpPr>
              <p:nvPr/>
            </p:nvSpPr>
            <p:spPr>
              <a:xfrm>
                <a:off x="940715" y="3897740"/>
                <a:ext cx="7230893" cy="146020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BAD0065-DE49-F8F4-B67A-1952959AD81D}"/>
                  </a:ext>
                </a:extLst>
              </p:cNvPr>
              <p:cNvSpPr txBox="1"/>
              <p:nvPr/>
            </p:nvSpPr>
            <p:spPr>
              <a:xfrm>
                <a:off x="3044802" y="2329262"/>
                <a:ext cx="6649320" cy="102733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𝑚</m:t>
                          </m:r>
                        </m:num>
                        <m:den>
                          <m:r>
                            <a:rPr lang="en-US" sz="3200" i="1">
                              <a:latin typeface="Cambria Math" panose="02040503050406030204" pitchFamily="18" charset="0"/>
                            </a:rPr>
                            <m:t>𝑏</m:t>
                          </m:r>
                        </m:den>
                      </m:f>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b>
                      </m:sSub>
                      <m:sSup>
                        <m:sSupPr>
                          <m:ctrlPr>
                            <a:rPr lang="en-US" sz="3200" i="1" smtClean="0">
                              <a:latin typeface="Cambria Math" panose="02040503050406030204" pitchFamily="18" charset="0"/>
                            </a:rPr>
                          </m:ctrlPr>
                        </m:sSupPr>
                        <m:e>
                          <m:r>
                            <a:rPr lang="en-US" sz="3200" i="1">
                              <a:latin typeface="Cambria Math" panose="02040503050406030204" pitchFamily="18" charset="0"/>
                            </a:rPr>
                            <m:t>𝑒</m:t>
                          </m:r>
                        </m:e>
                        <m:sup>
                          <m:r>
                            <a:rPr lang="en-US" sz="3200" b="0" i="1" smtClean="0">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𝑚</m:t>
                          </m:r>
                        </m:num>
                        <m:den>
                          <m:r>
                            <a:rPr lang="en-US" sz="3200" i="1">
                              <a:latin typeface="Cambria Math" panose="02040503050406030204" pitchFamily="18" charset="0"/>
                            </a:rPr>
                            <m:t>𝑏</m:t>
                          </m:r>
                        </m:den>
                      </m:f>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b="0" i="1" smtClean="0">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b="0" i="1" smtClean="0">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oMath>
                  </m:oMathPara>
                </a14:m>
                <a:endParaRPr lang="en-US" sz="3200" dirty="0"/>
              </a:p>
            </p:txBody>
          </p:sp>
        </mc:Choice>
        <mc:Fallback xmlns="">
          <p:sp>
            <p:nvSpPr>
              <p:cNvPr id="12" name="TextBox 11">
                <a:extLst>
                  <a:ext uri="{FF2B5EF4-FFF2-40B4-BE49-F238E27FC236}">
                    <a16:creationId xmlns:a16="http://schemas.microsoft.com/office/drawing/2014/main" id="{5BAD0065-DE49-F8F4-B67A-1952959AD81D}"/>
                  </a:ext>
                </a:extLst>
              </p:cNvPr>
              <p:cNvSpPr txBox="1">
                <a:spLocks noRot="1" noChangeAspect="1" noMove="1" noResize="1" noEditPoints="1" noAdjustHandles="1" noChangeArrowheads="1" noChangeShapeType="1" noTextEdit="1"/>
              </p:cNvSpPr>
              <p:nvPr/>
            </p:nvSpPr>
            <p:spPr>
              <a:xfrm>
                <a:off x="3044802" y="2329262"/>
                <a:ext cx="6649320" cy="1027333"/>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16F0D7C-2E05-BCC6-4416-9ABEE75514C9}"/>
              </a:ext>
            </a:extLst>
          </p:cNvPr>
          <p:cNvSpPr txBox="1"/>
          <p:nvPr/>
        </p:nvSpPr>
        <p:spPr>
          <a:xfrm>
            <a:off x="7790986" y="3588860"/>
            <a:ext cx="2819490" cy="369332"/>
          </a:xfrm>
          <a:prstGeom prst="rect">
            <a:avLst/>
          </a:prstGeom>
          <a:noFill/>
        </p:spPr>
        <p:txBody>
          <a:bodyPr wrap="none" rtlCol="0">
            <a:spAutoFit/>
          </a:bodyPr>
          <a:lstStyle/>
          <a:p>
            <a:r>
              <a:rPr lang="en-US" dirty="0"/>
              <a:t>Same as variable mass case!</a:t>
            </a:r>
          </a:p>
        </p:txBody>
      </p:sp>
      <p:cxnSp>
        <p:nvCxnSpPr>
          <p:cNvPr id="16" name="Straight Arrow Connector 15">
            <a:extLst>
              <a:ext uri="{FF2B5EF4-FFF2-40B4-BE49-F238E27FC236}">
                <a16:creationId xmlns:a16="http://schemas.microsoft.com/office/drawing/2014/main" id="{9D69E2C1-ED6A-15CD-B7B2-DBB2BA5DE1A2}"/>
              </a:ext>
            </a:extLst>
          </p:cNvPr>
          <p:cNvCxnSpPr/>
          <p:nvPr/>
        </p:nvCxnSpPr>
        <p:spPr>
          <a:xfrm flipH="1">
            <a:off x="8103220" y="4029307"/>
            <a:ext cx="453482" cy="349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821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22</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E15A310-0299-8E43-1D49-610EF441AFA0}"/>
                  </a:ext>
                </a:extLst>
              </p:cNvPr>
              <p:cNvSpPr txBox="1"/>
              <p:nvPr/>
            </p:nvSpPr>
            <p:spPr>
              <a:xfrm>
                <a:off x="415289" y="1043340"/>
                <a:ext cx="3508076" cy="588110"/>
              </a:xfrm>
              <a:prstGeom prst="rect">
                <a:avLst/>
              </a:prstGeom>
              <a:noFill/>
            </p:spPr>
            <p:txBody>
              <a:bodyPr wrap="none" rtlCol="0">
                <a:spAutoFit/>
              </a:bodyPr>
              <a:lstStyle/>
              <a:p>
                <a:pPr>
                  <a:lnSpc>
                    <a:spcPct val="150000"/>
                  </a:lnSpc>
                </a:pPr>
                <a14:m>
                  <m:oMath xmlns:m="http://schemas.openxmlformats.org/officeDocument/2006/math">
                    <m:r>
                      <a:rPr lang="en-US" sz="2400" i="1" smtClean="0">
                        <a:latin typeface="Cambria Math" panose="02040503050406030204" pitchFamily="18" charset="0"/>
                      </a:rPr>
                      <m:t>𝐹</m:t>
                    </m:r>
                    <m:r>
                      <a:rPr lang="en-US" sz="2400" i="1">
                        <a:latin typeface="Cambria Math" panose="02040503050406030204" pitchFamily="18" charset="0"/>
                      </a:rPr>
                      <m:t>=0</m:t>
                    </m:r>
                  </m:oMath>
                </a14:m>
                <a:r>
                  <a:rPr lang="en-US" sz="2400" dirty="0"/>
                  <a:t> in the inertial frame</a:t>
                </a:r>
              </a:p>
            </p:txBody>
          </p:sp>
        </mc:Choice>
        <mc:Fallback xmlns="">
          <p:sp>
            <p:nvSpPr>
              <p:cNvPr id="7" name="TextBox 6">
                <a:extLst>
                  <a:ext uri="{FF2B5EF4-FFF2-40B4-BE49-F238E27FC236}">
                    <a16:creationId xmlns:a16="http://schemas.microsoft.com/office/drawing/2014/main" id="{9E15A310-0299-8E43-1D49-610EF441AFA0}"/>
                  </a:ext>
                </a:extLst>
              </p:cNvPr>
              <p:cNvSpPr txBox="1">
                <a:spLocks noRot="1" noChangeAspect="1" noMove="1" noResize="1" noEditPoints="1" noAdjustHandles="1" noChangeArrowheads="1" noChangeShapeType="1" noTextEdit="1"/>
              </p:cNvSpPr>
              <p:nvPr/>
            </p:nvSpPr>
            <p:spPr>
              <a:xfrm>
                <a:off x="415289" y="1043340"/>
                <a:ext cx="3508076" cy="588110"/>
              </a:xfrm>
              <a:prstGeom prst="rect">
                <a:avLst/>
              </a:prstGeom>
              <a:blipFill>
                <a:blip r:embed="rId2"/>
                <a:stretch>
                  <a:fillRect l="-347" r="-1563" b="-226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93AFFC1-FCEA-8A91-93F9-5F06CCE5A099}"/>
                  </a:ext>
                </a:extLst>
              </p:cNvPr>
              <p:cNvSpPr txBox="1"/>
              <p:nvPr/>
            </p:nvSpPr>
            <p:spPr>
              <a:xfrm>
                <a:off x="2560182" y="4673328"/>
                <a:ext cx="2919645" cy="1107996"/>
              </a:xfrm>
              <a:prstGeom prst="rect">
                <a:avLst/>
              </a:prstGeom>
              <a:noFill/>
            </p:spPr>
            <p:txBody>
              <a:bodyPr wrap="non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𝑚</m:t>
                      </m:r>
                      <m:acc>
                        <m:accPr>
                          <m:chr m:val="̂"/>
                          <m:ctrlPr>
                            <a:rPr lang="en-US" sz="4400" i="1">
                              <a:latin typeface="Cambria Math" panose="02040503050406030204" pitchFamily="18" charset="0"/>
                            </a:rPr>
                          </m:ctrlPr>
                        </m:accPr>
                        <m:e>
                          <m:r>
                            <a:rPr lang="en-US" sz="4400" i="1">
                              <a:latin typeface="Cambria Math" panose="02040503050406030204" pitchFamily="18" charset="0"/>
                            </a:rPr>
                            <m:t>𝑎</m:t>
                          </m:r>
                        </m:e>
                      </m:acc>
                      <m:r>
                        <a:rPr lang="en-US" sz="4400" i="1">
                          <a:latin typeface="Cambria Math" panose="02040503050406030204" pitchFamily="18" charset="0"/>
                        </a:rPr>
                        <m:t>=−</m:t>
                      </m:r>
                      <m:r>
                        <a:rPr lang="en-US" sz="4400" i="1">
                          <a:latin typeface="Cambria Math" panose="02040503050406030204" pitchFamily="18" charset="0"/>
                        </a:rPr>
                        <m:t>𝑏</m:t>
                      </m:r>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8" name="TextBox 7">
                <a:extLst>
                  <a:ext uri="{FF2B5EF4-FFF2-40B4-BE49-F238E27FC236}">
                    <a16:creationId xmlns:a16="http://schemas.microsoft.com/office/drawing/2014/main" id="{993AFFC1-FCEA-8A91-93F9-5F06CCE5A099}"/>
                  </a:ext>
                </a:extLst>
              </p:cNvPr>
              <p:cNvSpPr txBox="1">
                <a:spLocks noRot="1" noChangeAspect="1" noMove="1" noResize="1" noEditPoints="1" noAdjustHandles="1" noChangeArrowheads="1" noChangeShapeType="1" noTextEdit="1"/>
              </p:cNvSpPr>
              <p:nvPr/>
            </p:nvSpPr>
            <p:spPr>
              <a:xfrm>
                <a:off x="2560182" y="4673328"/>
                <a:ext cx="2919645" cy="110799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4ECFBC8-0214-ED2E-8B42-5E32573FEF06}"/>
                  </a:ext>
                </a:extLst>
              </p:cNvPr>
              <p:cNvSpPr txBox="1"/>
              <p:nvPr/>
            </p:nvSpPr>
            <p:spPr>
              <a:xfrm>
                <a:off x="0" y="1910145"/>
                <a:ext cx="11192231" cy="8217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d>
                        <m:dPr>
                          <m:ctrlPr>
                            <a:rPr lang="en-US" sz="3200" i="1">
                              <a:latin typeface="Cambria Math" panose="02040503050406030204" pitchFamily="18" charset="0"/>
                            </a:rPr>
                          </m:ctrlPr>
                        </m:dPr>
                        <m:e>
                          <m:r>
                            <a:rPr lang="en-US" sz="3200" i="1">
                              <a:latin typeface="Cambria Math" panose="02040503050406030204" pitchFamily="18" charset="0"/>
                            </a:rPr>
                            <m:t>𝑚𝑣</m:t>
                          </m:r>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d>
                        <m:dPr>
                          <m:ctrlPr>
                            <a:rPr lang="en-US" sz="3200" i="1">
                              <a:latin typeface="Cambria Math" panose="02040503050406030204" pitchFamily="18" charset="0"/>
                            </a:rPr>
                          </m:ctrlPr>
                        </m:dPr>
                        <m:e>
                          <m:r>
                            <a:rPr lang="en-US" sz="3200" i="1">
                              <a:latin typeface="Cambria Math" panose="02040503050406030204" pitchFamily="18" charset="0"/>
                            </a:rPr>
                            <m:t>𝑚</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r>
                            <a:rPr lang="en-US" sz="3200" i="1">
                              <a:latin typeface="Cambria Math" panose="02040503050406030204" pitchFamily="18" charset="0"/>
                            </a:rPr>
                            <m:t>𝑥</m:t>
                          </m:r>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b>
                      </m:sSub>
                      <m:d>
                        <m:dPr>
                          <m:ctrlPr>
                            <a:rPr lang="en-US" sz="3200" i="1">
                              <a:latin typeface="Cambria Math" panose="02040503050406030204" pitchFamily="18" charset="0"/>
                            </a:rPr>
                          </m:ctrlPr>
                        </m:dPr>
                        <m:e>
                          <m:r>
                            <a:rPr lang="en-US" sz="3200" i="1">
                              <a:latin typeface="Cambria Math" panose="02040503050406030204" pitchFamily="18" charset="0"/>
                            </a:rPr>
                            <m:t>𝑚</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b>
                          </m:sSub>
                          <m:r>
                            <a:rPr lang="en-US" sz="3200" i="1">
                              <a:latin typeface="Cambria Math" panose="02040503050406030204" pitchFamily="18" charset="0"/>
                            </a:rPr>
                            <m:t>𝑥</m:t>
                          </m:r>
                        </m:e>
                      </m:d>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b>
                      </m:sSub>
                      <m:d>
                        <m:dPr>
                          <m:ctrlPr>
                            <a:rPr lang="en-US" sz="3200" i="1">
                              <a:latin typeface="Cambria Math" panose="02040503050406030204" pitchFamily="18" charset="0"/>
                            </a:rPr>
                          </m:ctrlPr>
                        </m:dPr>
                        <m:e>
                          <m:r>
                            <a:rPr lang="en-US" sz="3200" b="0" i="1" smtClean="0">
                              <a:latin typeface="Cambria Math" panose="02040503050406030204" pitchFamily="18" charset="0"/>
                            </a:rPr>
                            <m:t>𝑚</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acc>
                            <m:accPr>
                              <m:chr m:val="̂"/>
                              <m:ctrlPr>
                                <a:rPr lang="en-US" sz="3200" i="1">
                                  <a:latin typeface="Cambria Math" panose="02040503050406030204" pitchFamily="18" charset="0"/>
                                </a:rPr>
                              </m:ctrlPr>
                            </m:accPr>
                            <m:e>
                              <m:r>
                                <a:rPr lang="en-US" sz="3200" i="1">
                                  <a:latin typeface="Cambria Math" panose="02040503050406030204" pitchFamily="18" charset="0"/>
                                </a:rPr>
                                <m:t>𝑣</m:t>
                              </m:r>
                            </m:e>
                          </m:acc>
                        </m:e>
                      </m:d>
                    </m:oMath>
                  </m:oMathPara>
                </a14:m>
                <a:endParaRPr lang="en-US" sz="3200" dirty="0"/>
              </a:p>
            </p:txBody>
          </p:sp>
        </mc:Choice>
        <mc:Fallback xmlns="">
          <p:sp>
            <p:nvSpPr>
              <p:cNvPr id="9" name="TextBox 8">
                <a:extLst>
                  <a:ext uri="{FF2B5EF4-FFF2-40B4-BE49-F238E27FC236}">
                    <a16:creationId xmlns:a16="http://schemas.microsoft.com/office/drawing/2014/main" id="{C4ECFBC8-0214-ED2E-8B42-5E32573FEF06}"/>
                  </a:ext>
                </a:extLst>
              </p:cNvPr>
              <p:cNvSpPr txBox="1">
                <a:spLocks noRot="1" noChangeAspect="1" noMove="1" noResize="1" noEditPoints="1" noAdjustHandles="1" noChangeArrowheads="1" noChangeShapeType="1" noTextEdit="1"/>
              </p:cNvSpPr>
              <p:nvPr/>
            </p:nvSpPr>
            <p:spPr>
              <a:xfrm>
                <a:off x="0" y="1910145"/>
                <a:ext cx="11192231" cy="821763"/>
              </a:xfrm>
              <a:prstGeom prst="rect">
                <a:avLst/>
              </a:prstGeom>
              <a:blipFill>
                <a:blip r:embed="rId4"/>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6B74AC5-B77E-4DC6-FE64-5E2E637EC4A6}"/>
              </a:ext>
            </a:extLst>
          </p:cNvPr>
          <p:cNvSpPr txBox="1"/>
          <p:nvPr/>
        </p:nvSpPr>
        <p:spPr>
          <a:xfrm>
            <a:off x="5694720" y="4561933"/>
            <a:ext cx="1748684" cy="400110"/>
          </a:xfrm>
          <a:prstGeom prst="rect">
            <a:avLst/>
          </a:prstGeom>
          <a:noFill/>
        </p:spPr>
        <p:txBody>
          <a:bodyPr wrap="none" rtlCol="0">
            <a:spAutoFit/>
          </a:bodyPr>
          <a:lstStyle/>
          <a:p>
            <a:r>
              <a:rPr lang="en-US" sz="2000" dirty="0"/>
              <a:t>Apparent force</a:t>
            </a:r>
          </a:p>
        </p:txBody>
      </p:sp>
      <p:cxnSp>
        <p:nvCxnSpPr>
          <p:cNvPr id="15" name="Straight Arrow Connector 14">
            <a:extLst>
              <a:ext uri="{FF2B5EF4-FFF2-40B4-BE49-F238E27FC236}">
                <a16:creationId xmlns:a16="http://schemas.microsoft.com/office/drawing/2014/main" id="{967B4625-564F-2D36-0289-30C18D222227}"/>
              </a:ext>
            </a:extLst>
          </p:cNvPr>
          <p:cNvCxnSpPr>
            <a:cxnSpLocks/>
          </p:cNvCxnSpPr>
          <p:nvPr/>
        </p:nvCxnSpPr>
        <p:spPr>
          <a:xfrm flipH="1">
            <a:off x="5487782" y="4969914"/>
            <a:ext cx="683314" cy="250036"/>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822EB5-0B38-DFCE-0973-074B1CBD46A3}"/>
              </a:ext>
            </a:extLst>
          </p:cNvPr>
          <p:cNvSpPr txBox="1"/>
          <p:nvPr/>
        </p:nvSpPr>
        <p:spPr>
          <a:xfrm>
            <a:off x="90960" y="127521"/>
            <a:ext cx="12096086" cy="584775"/>
          </a:xfrm>
          <a:prstGeom prst="rect">
            <a:avLst/>
          </a:prstGeom>
          <a:noFill/>
        </p:spPr>
        <p:txBody>
          <a:bodyPr wrap="square" rtlCol="0">
            <a:spAutoFit/>
          </a:bodyPr>
          <a:lstStyle/>
          <a:p>
            <a:pPr algn="ctr"/>
            <a:r>
              <a:rPr lang="en-US" sz="3200" dirty="0"/>
              <a:t>Calculate the apparent force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319F8AC-651E-8647-C8AA-A8980C861FFF}"/>
                  </a:ext>
                </a:extLst>
              </p:cNvPr>
              <p:cNvSpPr txBox="1"/>
              <p:nvPr/>
            </p:nvSpPr>
            <p:spPr>
              <a:xfrm>
                <a:off x="334617" y="2977893"/>
                <a:ext cx="8548686" cy="1027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m:t>
                      </m:r>
                      <m:r>
                        <m:rPr>
                          <m:nor/>
                        </m:rPr>
                        <a:rPr lang="en-US" sz="3200" dirty="0"/>
                        <m:t> </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r>
                        <a:rPr lang="en-US" sz="3200" i="1">
                          <a:latin typeface="Cambria Math" panose="02040503050406030204" pitchFamily="18" charset="0"/>
                        </a:rPr>
                        <m:t>(</m:t>
                      </m:r>
                      <m:r>
                        <a:rPr lang="en-US" sz="3200" i="1">
                          <a:latin typeface="Cambria Math" panose="02040503050406030204" pitchFamily="18" charset="0"/>
                        </a:rPr>
                        <m:t>𝑚</m:t>
                      </m:r>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acc>
                        <m:accPr>
                          <m:chr m:val="̂"/>
                          <m:ctrlPr>
                            <a:rPr lang="en-US" sz="3200" i="1">
                              <a:latin typeface="Cambria Math" panose="02040503050406030204" pitchFamily="18" charset="0"/>
                            </a:rPr>
                          </m:ctrlPr>
                        </m:accPr>
                        <m:e>
                          <m:r>
                            <a:rPr lang="en-US" sz="3200" i="1">
                              <a:latin typeface="Cambria Math" panose="02040503050406030204" pitchFamily="18" charset="0"/>
                            </a:rPr>
                            <m:t>𝑣</m:t>
                          </m:r>
                        </m:e>
                      </m:acc>
                      <m:r>
                        <a:rPr lang="en-US" sz="3200" i="1">
                          <a:latin typeface="Cambria Math" panose="02040503050406030204" pitchFamily="18" charset="0"/>
                        </a:rPr>
                        <m:t>+</m:t>
                      </m:r>
                      <m:r>
                        <a:rPr lang="en-US" sz="3200" i="1">
                          <a:latin typeface="Cambria Math" panose="02040503050406030204" pitchFamily="18" charset="0"/>
                        </a:rPr>
                        <m:t>𝑚</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acc>
                        <m:accPr>
                          <m:chr m:val="̂"/>
                          <m:ctrlPr>
                            <a:rPr lang="en-US" sz="3200" i="1">
                              <a:latin typeface="Cambria Math" panose="02040503050406030204" pitchFamily="18" charset="0"/>
                            </a:rPr>
                          </m:ctrlPr>
                        </m:accPr>
                        <m:e>
                          <m:r>
                            <a:rPr lang="en-US" sz="3200" i="1">
                              <a:latin typeface="Cambria Math" panose="02040503050406030204" pitchFamily="18" charset="0"/>
                            </a:rPr>
                            <m:t>𝑎</m:t>
                          </m:r>
                        </m:e>
                      </m:acc>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2</m:t>
                          </m:r>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d>
                        <m:dPr>
                          <m:ctrlPr>
                            <a:rPr lang="en-US" sz="3200" i="1">
                              <a:latin typeface="Cambria Math" panose="02040503050406030204" pitchFamily="18" charset="0"/>
                            </a:rPr>
                          </m:ctrlPr>
                        </m:dPr>
                        <m:e>
                          <m:r>
                            <a:rPr lang="en-US" sz="3200" i="1">
                              <a:latin typeface="Cambria Math" panose="02040503050406030204" pitchFamily="18" charset="0"/>
                            </a:rPr>
                            <m:t>𝑏</m:t>
                          </m:r>
                          <m:acc>
                            <m:accPr>
                              <m:chr m:val="̂"/>
                              <m:ctrlPr>
                                <a:rPr lang="en-US" sz="3200" i="1">
                                  <a:latin typeface="Cambria Math" panose="02040503050406030204" pitchFamily="18" charset="0"/>
                                </a:rPr>
                              </m:ctrlPr>
                            </m:accPr>
                            <m:e>
                              <m:r>
                                <a:rPr lang="en-US" sz="3200" i="1">
                                  <a:latin typeface="Cambria Math" panose="02040503050406030204" pitchFamily="18" charset="0"/>
                                </a:rPr>
                                <m:t>𝑣</m:t>
                              </m:r>
                            </m:e>
                          </m:acc>
                          <m:r>
                            <a:rPr lang="en-US" sz="3200" i="1">
                              <a:latin typeface="Cambria Math" panose="02040503050406030204" pitchFamily="18" charset="0"/>
                            </a:rPr>
                            <m:t>+</m:t>
                          </m:r>
                          <m:r>
                            <a:rPr lang="en-US" sz="3200" i="1">
                              <a:latin typeface="Cambria Math" panose="02040503050406030204" pitchFamily="18" charset="0"/>
                            </a:rPr>
                            <m:t>𝑚</m:t>
                          </m:r>
                          <m:acc>
                            <m:accPr>
                              <m:chr m:val="̂"/>
                              <m:ctrlPr>
                                <a:rPr lang="en-US" sz="3200" i="1">
                                  <a:latin typeface="Cambria Math" panose="02040503050406030204" pitchFamily="18" charset="0"/>
                                </a:rPr>
                              </m:ctrlPr>
                            </m:accPr>
                            <m:e>
                              <m:r>
                                <a:rPr lang="en-US" sz="3200" i="1">
                                  <a:latin typeface="Cambria Math" panose="02040503050406030204" pitchFamily="18" charset="0"/>
                                </a:rPr>
                                <m:t>𝑎</m:t>
                              </m:r>
                            </m:e>
                          </m:acc>
                        </m:e>
                      </m:d>
                    </m:oMath>
                  </m:oMathPara>
                </a14:m>
                <a:endParaRPr lang="en-US" sz="3200" dirty="0"/>
              </a:p>
            </p:txBody>
          </p:sp>
        </mc:Choice>
        <mc:Fallback xmlns="">
          <p:sp>
            <p:nvSpPr>
              <p:cNvPr id="13" name="TextBox 12">
                <a:extLst>
                  <a:ext uri="{FF2B5EF4-FFF2-40B4-BE49-F238E27FC236}">
                    <a16:creationId xmlns:a16="http://schemas.microsoft.com/office/drawing/2014/main" id="{6319F8AC-651E-8647-C8AA-A8980C861FFF}"/>
                  </a:ext>
                </a:extLst>
              </p:cNvPr>
              <p:cNvSpPr txBox="1">
                <a:spLocks noRot="1" noChangeAspect="1" noMove="1" noResize="1" noEditPoints="1" noAdjustHandles="1" noChangeArrowheads="1" noChangeShapeType="1" noTextEdit="1"/>
              </p:cNvSpPr>
              <p:nvPr/>
            </p:nvSpPr>
            <p:spPr>
              <a:xfrm>
                <a:off x="334617" y="2977893"/>
                <a:ext cx="8548686" cy="102733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78256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4F82D5-2801-090A-FF41-926E2872AFA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D69D16AA-6828-286D-D6D1-B416305FE3F6}"/>
              </a:ext>
            </a:extLst>
          </p:cNvPr>
          <p:cNvSpPr>
            <a:spLocks noGrp="1"/>
          </p:cNvSpPr>
          <p:nvPr>
            <p:ph type="sldNum" sz="quarter" idx="12"/>
          </p:nvPr>
        </p:nvSpPr>
        <p:spPr/>
        <p:txBody>
          <a:bodyPr/>
          <a:lstStyle/>
          <a:p>
            <a:fld id="{F47845EA-7733-40EE-B074-20032348B727}" type="slidenum">
              <a:rPr lang="en-US" smtClean="0"/>
              <a:t>23</a:t>
            </a:fld>
            <a:endParaRPr lang="en-US"/>
          </a:p>
        </p:txBody>
      </p:sp>
      <p:sp>
        <p:nvSpPr>
          <p:cNvPr id="4" name="TextBox 3">
            <a:extLst>
              <a:ext uri="{FF2B5EF4-FFF2-40B4-BE49-F238E27FC236}">
                <a16:creationId xmlns:a16="http://schemas.microsoft.com/office/drawing/2014/main" id="{54A199A2-685A-6059-40DB-500C59AC1951}"/>
              </a:ext>
            </a:extLst>
          </p:cNvPr>
          <p:cNvSpPr txBox="1"/>
          <p:nvPr/>
        </p:nvSpPr>
        <p:spPr>
          <a:xfrm>
            <a:off x="826713" y="335280"/>
            <a:ext cx="10538573" cy="1569660"/>
          </a:xfrm>
          <a:prstGeom prst="rect">
            <a:avLst/>
          </a:prstGeom>
          <a:noFill/>
        </p:spPr>
        <p:txBody>
          <a:bodyPr wrap="square" rtlCol="0">
            <a:spAutoFit/>
          </a:bodyPr>
          <a:lstStyle/>
          <a:p>
            <a:r>
              <a:rPr lang="en-US" sz="3200" dirty="0">
                <a:solidFill>
                  <a:schemeClr val="accent6">
                    <a:lumMod val="75000"/>
                  </a:schemeClr>
                </a:solidFill>
              </a:rPr>
              <a:t>The dynamics of the </a:t>
            </a:r>
            <a:r>
              <a:rPr lang="en-US" sz="3200" dirty="0" err="1">
                <a:solidFill>
                  <a:schemeClr val="accent6">
                    <a:lumMod val="75000"/>
                  </a:schemeClr>
                </a:solidFill>
              </a:rPr>
              <a:t>Lagrangian</a:t>
            </a:r>
            <a:r>
              <a:rPr lang="en-US" sz="3200" dirty="0">
                <a:solidFill>
                  <a:schemeClr val="accent6">
                    <a:lumMod val="75000"/>
                  </a:schemeClr>
                </a:solidFill>
              </a:rPr>
              <a:t>/Hamiltonian “for linear drag” are consistent with a free particle in a non-inertial frame and not with a particle under linear drag in an inertial frame</a:t>
            </a:r>
          </a:p>
        </p:txBody>
      </p:sp>
      <p:grpSp>
        <p:nvGrpSpPr>
          <p:cNvPr id="13" name="Group 12">
            <a:extLst>
              <a:ext uri="{FF2B5EF4-FFF2-40B4-BE49-F238E27FC236}">
                <a16:creationId xmlns:a16="http://schemas.microsoft.com/office/drawing/2014/main" id="{8D0B1AFB-DBD1-AAEC-608C-0E7E5CCC0808}"/>
              </a:ext>
            </a:extLst>
          </p:cNvPr>
          <p:cNvGrpSpPr/>
          <p:nvPr/>
        </p:nvGrpSpPr>
        <p:grpSpPr>
          <a:xfrm>
            <a:off x="2452250" y="2639297"/>
            <a:ext cx="7287498" cy="1203919"/>
            <a:chOff x="2012262" y="2903457"/>
            <a:chExt cx="7287498" cy="1203919"/>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05567-323B-7D6A-69FF-819730C4BBC9}"/>
                    </a:ext>
                  </a:extLst>
                </p:cNvPr>
                <p:cNvSpPr txBox="1"/>
                <p:nvPr/>
              </p:nvSpPr>
              <p:spPr>
                <a:xfrm>
                  <a:off x="2012262" y="2940678"/>
                  <a:ext cx="3117135" cy="112947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𝐿</m:t>
                        </m:r>
                        <m:r>
                          <a:rPr lang="en-US" sz="360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r>
                          <a:rPr lang="en-US" sz="3600" i="1">
                            <a:latin typeface="Cambria Math" panose="02040503050406030204" pitchFamily="18" charset="0"/>
                          </a:rPr>
                          <m:t>𝑚</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2</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b="0" i="1" smtClean="0">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9" name="TextBox 8">
                  <a:extLst>
                    <a:ext uri="{FF2B5EF4-FFF2-40B4-BE49-F238E27FC236}">
                      <a16:creationId xmlns:a16="http://schemas.microsoft.com/office/drawing/2014/main" id="{58F05567-323B-7D6A-69FF-819730C4BBC9}"/>
                    </a:ext>
                  </a:extLst>
                </p:cNvPr>
                <p:cNvSpPr txBox="1">
                  <a:spLocks noRot="1" noChangeAspect="1" noMove="1" noResize="1" noEditPoints="1" noAdjustHandles="1" noChangeArrowheads="1" noChangeShapeType="1" noTextEdit="1"/>
                </p:cNvSpPr>
                <p:nvPr/>
              </p:nvSpPr>
              <p:spPr>
                <a:xfrm>
                  <a:off x="2012262" y="2940678"/>
                  <a:ext cx="3117135" cy="11294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EA9930-59A3-0A48-2827-D2F1E859B8C7}"/>
                    </a:ext>
                  </a:extLst>
                </p:cNvPr>
                <p:cNvSpPr txBox="1"/>
                <p:nvPr/>
              </p:nvSpPr>
              <p:spPr>
                <a:xfrm>
                  <a:off x="6095999" y="2903457"/>
                  <a:ext cx="3203761" cy="120391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𝐻</m:t>
                        </m:r>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f>
                          <m:fPr>
                            <m:ctrlPr>
                              <a:rPr lang="en-US" sz="3600" i="1" dirty="0">
                                <a:latin typeface="Cambria Math" panose="02040503050406030204" pitchFamily="18" charset="0"/>
                              </a:rPr>
                            </m:ctrlPr>
                          </m:fPr>
                          <m:num>
                            <m:sSup>
                              <m:sSupPr>
                                <m:ctrlPr>
                                  <a:rPr lang="en-US" sz="3600" i="1" dirty="0">
                                    <a:latin typeface="Cambria Math" panose="02040503050406030204" pitchFamily="18" charset="0"/>
                                  </a:rPr>
                                </m:ctrlPr>
                              </m:sSupPr>
                              <m:e>
                                <m:r>
                                  <a:rPr lang="en-US" sz="3600" i="1" dirty="0">
                                    <a:latin typeface="Cambria Math" panose="02040503050406030204" pitchFamily="18" charset="0"/>
                                  </a:rPr>
                                  <m:t>𝑝</m:t>
                                </m:r>
                              </m:e>
                              <m:sup>
                                <m:r>
                                  <a:rPr lang="en-US" sz="3600" i="1" dirty="0">
                                    <a:latin typeface="Cambria Math" panose="02040503050406030204" pitchFamily="18" charset="0"/>
                                  </a:rPr>
                                  <m:t>2</m:t>
                                </m:r>
                              </m:sup>
                            </m:sSup>
                          </m:num>
                          <m:den>
                            <m:r>
                              <a:rPr lang="en-US" sz="3600" i="1" dirty="0">
                                <a:latin typeface="Cambria Math" panose="02040503050406030204" pitchFamily="18" charset="0"/>
                              </a:rPr>
                              <m:t>𝑚</m:t>
                            </m:r>
                          </m:den>
                        </m:f>
                        <m:sSup>
                          <m:sSupPr>
                            <m:ctrlPr>
                              <a:rPr lang="en-US" sz="3600" i="1" dirty="0">
                                <a:latin typeface="Cambria Math" panose="02040503050406030204" pitchFamily="18" charset="0"/>
                              </a:rPr>
                            </m:ctrlPr>
                          </m:sSupPr>
                          <m:e>
                            <m:r>
                              <a:rPr lang="en-US" sz="3600" i="1" dirty="0">
                                <a:latin typeface="Cambria Math" panose="02040503050406030204" pitchFamily="18" charset="0"/>
                              </a:rPr>
                              <m:t>𝑒</m:t>
                            </m:r>
                          </m:e>
                          <m:sup>
                            <m:r>
                              <a:rPr lang="en-US" sz="3600" i="1" dirty="0">
                                <a:latin typeface="Cambria Math" panose="02040503050406030204" pitchFamily="18" charset="0"/>
                              </a:rPr>
                              <m:t>− </m:t>
                            </m:r>
                            <m:f>
                              <m:fPr>
                                <m:ctrlPr>
                                  <a:rPr lang="en-US" sz="3600" i="1" dirty="0">
                                    <a:latin typeface="Cambria Math" panose="02040503050406030204" pitchFamily="18" charset="0"/>
                                  </a:rPr>
                                </m:ctrlPr>
                              </m:fPr>
                              <m:num>
                                <m:r>
                                  <a:rPr lang="en-US" sz="3600" i="1" dirty="0">
                                    <a:latin typeface="Cambria Math" panose="02040503050406030204" pitchFamily="18" charset="0"/>
                                  </a:rPr>
                                  <m:t>𝑏</m:t>
                                </m:r>
                              </m:num>
                              <m:den>
                                <m:r>
                                  <a:rPr lang="en-US" sz="3600" i="1" dirty="0">
                                    <a:latin typeface="Cambria Math" panose="02040503050406030204" pitchFamily="18" charset="0"/>
                                  </a:rPr>
                                  <m:t>𝑚</m:t>
                                </m:r>
                              </m:den>
                            </m:f>
                            <m:r>
                              <a:rPr lang="en-US" sz="3600" i="1" dirty="0">
                                <a:latin typeface="Cambria Math" panose="02040503050406030204" pitchFamily="18" charset="0"/>
                              </a:rPr>
                              <m:t>𝑡</m:t>
                            </m:r>
                          </m:sup>
                        </m:sSup>
                      </m:oMath>
                    </m:oMathPara>
                  </a14:m>
                  <a:endParaRPr lang="en-US" sz="3600" dirty="0"/>
                </a:p>
              </p:txBody>
            </p:sp>
          </mc:Choice>
          <mc:Fallback xmlns="">
            <p:sp>
              <p:nvSpPr>
                <p:cNvPr id="12" name="TextBox 11">
                  <a:extLst>
                    <a:ext uri="{FF2B5EF4-FFF2-40B4-BE49-F238E27FC236}">
                      <a16:creationId xmlns:a16="http://schemas.microsoft.com/office/drawing/2014/main" id="{9FEA9930-59A3-0A48-2827-D2F1E859B8C7}"/>
                    </a:ext>
                  </a:extLst>
                </p:cNvPr>
                <p:cNvSpPr txBox="1">
                  <a:spLocks noRot="1" noChangeAspect="1" noMove="1" noResize="1" noEditPoints="1" noAdjustHandles="1" noChangeArrowheads="1" noChangeShapeType="1" noTextEdit="1"/>
                </p:cNvSpPr>
                <p:nvPr/>
              </p:nvSpPr>
              <p:spPr>
                <a:xfrm>
                  <a:off x="6095999" y="2903457"/>
                  <a:ext cx="3203761" cy="1203919"/>
                </a:xfrm>
                <a:prstGeom prst="rect">
                  <a:avLst/>
                </a:prstGeom>
                <a:blipFill>
                  <a:blip r:embed="rId3"/>
                  <a:stretch>
                    <a:fillRect/>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BFC58A8B-DE02-0338-78CA-12E3B1427FD1}"/>
              </a:ext>
            </a:extLst>
          </p:cNvPr>
          <p:cNvSpPr txBox="1"/>
          <p:nvPr/>
        </p:nvSpPr>
        <p:spPr>
          <a:xfrm>
            <a:off x="4676315" y="2194560"/>
            <a:ext cx="2839367" cy="369332"/>
          </a:xfrm>
          <a:prstGeom prst="rect">
            <a:avLst/>
          </a:prstGeom>
          <a:noFill/>
        </p:spPr>
        <p:txBody>
          <a:bodyPr wrap="none" rtlCol="0">
            <a:spAutoFit/>
          </a:bodyPr>
          <a:lstStyle/>
          <a:p>
            <a:r>
              <a:rPr lang="en-US" dirty="0">
                <a:solidFill>
                  <a:srgbClr val="C00000"/>
                </a:solidFill>
              </a:rPr>
              <a:t>linear drag  in inertial frame</a:t>
            </a:r>
          </a:p>
        </p:txBody>
      </p:sp>
      <p:sp>
        <p:nvSpPr>
          <p:cNvPr id="15" name="TextBox 14">
            <a:extLst>
              <a:ext uri="{FF2B5EF4-FFF2-40B4-BE49-F238E27FC236}">
                <a16:creationId xmlns:a16="http://schemas.microsoft.com/office/drawing/2014/main" id="{0EEDCA71-4D72-FB33-9FD6-EBE09AA933F0}"/>
              </a:ext>
            </a:extLst>
          </p:cNvPr>
          <p:cNvSpPr txBox="1"/>
          <p:nvPr/>
        </p:nvSpPr>
        <p:spPr>
          <a:xfrm>
            <a:off x="4421373" y="3924777"/>
            <a:ext cx="3349250" cy="369332"/>
          </a:xfrm>
          <a:prstGeom prst="rect">
            <a:avLst/>
          </a:prstGeom>
          <a:noFill/>
        </p:spPr>
        <p:txBody>
          <a:bodyPr wrap="none" rtlCol="0">
            <a:spAutoFit/>
          </a:bodyPr>
          <a:lstStyle/>
          <a:p>
            <a:r>
              <a:rPr lang="en-US" dirty="0">
                <a:solidFill>
                  <a:schemeClr val="accent6">
                    <a:lumMod val="75000"/>
                  </a:schemeClr>
                </a:solidFill>
              </a:rPr>
              <a:t>free particle in non-inertial frame</a:t>
            </a:r>
          </a:p>
        </p:txBody>
      </p:sp>
      <p:sp>
        <p:nvSpPr>
          <p:cNvPr id="16" name="TextBox 15">
            <a:extLst>
              <a:ext uri="{FF2B5EF4-FFF2-40B4-BE49-F238E27FC236}">
                <a16:creationId xmlns:a16="http://schemas.microsoft.com/office/drawing/2014/main" id="{E036F5FE-D86F-0022-3787-4BE28C2FE558}"/>
              </a:ext>
            </a:extLst>
          </p:cNvPr>
          <p:cNvSpPr txBox="1"/>
          <p:nvPr/>
        </p:nvSpPr>
        <p:spPr>
          <a:xfrm>
            <a:off x="396240" y="4784818"/>
            <a:ext cx="8717280" cy="1077218"/>
          </a:xfrm>
          <a:prstGeom prst="rect">
            <a:avLst/>
          </a:prstGeom>
          <a:noFill/>
        </p:spPr>
        <p:txBody>
          <a:bodyPr wrap="square" rtlCol="0">
            <a:spAutoFit/>
          </a:bodyPr>
          <a:lstStyle/>
          <a:p>
            <a:r>
              <a:rPr lang="en-US" sz="3200" dirty="0"/>
              <a:t>If you are interested only in the kinematics, fine</a:t>
            </a:r>
            <a:br>
              <a:rPr lang="en-US" sz="3200" dirty="0"/>
            </a:br>
            <a:r>
              <a:rPr lang="en-US" sz="3200" dirty="0"/>
              <a:t>But a mechanical system is kinematics + dynamics</a:t>
            </a:r>
          </a:p>
        </p:txBody>
      </p:sp>
    </p:spTree>
    <p:extLst>
      <p:ext uri="{BB962C8B-B14F-4D97-AF65-F5344CB8AC3E}">
        <p14:creationId xmlns:p14="http://schemas.microsoft.com/office/powerpoint/2010/main" val="1748764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1453D2-123F-27E1-7E42-E26E7650E63B}"/>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2509BA6-3756-E35E-909B-CB260E7FECBD}"/>
              </a:ext>
            </a:extLst>
          </p:cNvPr>
          <p:cNvSpPr>
            <a:spLocks noGrp="1"/>
          </p:cNvSpPr>
          <p:nvPr>
            <p:ph type="sldNum" sz="quarter" idx="12"/>
          </p:nvPr>
        </p:nvSpPr>
        <p:spPr/>
        <p:txBody>
          <a:bodyPr/>
          <a:lstStyle/>
          <a:p>
            <a:fld id="{F47845EA-7733-40EE-B074-20032348B727}" type="slidenum">
              <a:rPr lang="en-US" smtClean="0"/>
              <a:t>24</a:t>
            </a:fld>
            <a:endParaRPr lang="en-US"/>
          </a:p>
        </p:txBody>
      </p:sp>
      <p:grpSp>
        <p:nvGrpSpPr>
          <p:cNvPr id="21" name="Group 20">
            <a:extLst>
              <a:ext uri="{FF2B5EF4-FFF2-40B4-BE49-F238E27FC236}">
                <a16:creationId xmlns:a16="http://schemas.microsoft.com/office/drawing/2014/main" id="{BE62313B-DD2B-4A6E-5FF7-2F72229068D8}"/>
              </a:ext>
            </a:extLst>
          </p:cNvPr>
          <p:cNvGrpSpPr/>
          <p:nvPr/>
        </p:nvGrpSpPr>
        <p:grpSpPr>
          <a:xfrm>
            <a:off x="447846" y="4650655"/>
            <a:ext cx="5663153" cy="1537735"/>
            <a:chOff x="324729" y="2043645"/>
            <a:chExt cx="5663153" cy="1537735"/>
          </a:xfrm>
        </p:grpSpPr>
        <p:sp>
          <p:nvSpPr>
            <p:cNvPr id="4" name="TextBox 3">
              <a:extLst>
                <a:ext uri="{FF2B5EF4-FFF2-40B4-BE49-F238E27FC236}">
                  <a16:creationId xmlns:a16="http://schemas.microsoft.com/office/drawing/2014/main" id="{2C394CE7-E6B1-8ADE-70C3-277462A316A0}"/>
                </a:ext>
              </a:extLst>
            </p:cNvPr>
            <p:cNvSpPr txBox="1"/>
            <p:nvPr/>
          </p:nvSpPr>
          <p:spPr>
            <a:xfrm>
              <a:off x="324729" y="2043645"/>
              <a:ext cx="5663153" cy="523220"/>
            </a:xfrm>
            <a:prstGeom prst="rect">
              <a:avLst/>
            </a:prstGeom>
            <a:noFill/>
          </p:spPr>
          <p:txBody>
            <a:bodyPr wrap="none" rtlCol="0">
              <a:spAutoFit/>
            </a:bodyPr>
            <a:lstStyle/>
            <a:p>
              <a:r>
                <a:rPr lang="en-US" sz="2800" dirty="0"/>
                <a:t>Newtonian mechanics fixes the frame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06CB6F-9F60-E200-AD2C-46F18798CA9C}"/>
                    </a:ext>
                  </a:extLst>
                </p:cNvPr>
                <p:cNvSpPr txBox="1"/>
                <p:nvPr/>
              </p:nvSpPr>
              <p:spPr>
                <a:xfrm>
                  <a:off x="743734" y="2873494"/>
                  <a:ext cx="2028248"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𝐹</m:t>
                        </m:r>
                        <m:r>
                          <a:rPr lang="en-US" sz="4000" b="0" i="1" smtClean="0">
                            <a:latin typeface="Cambria Math" panose="02040503050406030204" pitchFamily="18" charset="0"/>
                          </a:rPr>
                          <m:t>=</m:t>
                        </m:r>
                        <m:r>
                          <a:rPr lang="en-US" sz="4000" b="0" i="1" smtClean="0">
                            <a:latin typeface="Cambria Math" panose="02040503050406030204" pitchFamily="18" charset="0"/>
                          </a:rPr>
                          <m:t>𝑚𝑎</m:t>
                        </m:r>
                      </m:oMath>
                    </m:oMathPara>
                  </a14:m>
                  <a:endParaRPr lang="en-US" sz="4000" dirty="0"/>
                </a:p>
              </p:txBody>
            </p:sp>
          </mc:Choice>
          <mc:Fallback xmlns="">
            <p:sp>
              <p:nvSpPr>
                <p:cNvPr id="8" name="TextBox 7">
                  <a:extLst>
                    <a:ext uri="{FF2B5EF4-FFF2-40B4-BE49-F238E27FC236}">
                      <a16:creationId xmlns:a16="http://schemas.microsoft.com/office/drawing/2014/main" id="{7206CB6F-9F60-E200-AD2C-46F18798CA9C}"/>
                    </a:ext>
                  </a:extLst>
                </p:cNvPr>
                <p:cNvSpPr txBox="1">
                  <a:spLocks noRot="1" noChangeAspect="1" noMove="1" noResize="1" noEditPoints="1" noAdjustHandles="1" noChangeArrowheads="1" noChangeShapeType="1" noTextEdit="1"/>
                </p:cNvSpPr>
                <p:nvPr/>
              </p:nvSpPr>
              <p:spPr>
                <a:xfrm>
                  <a:off x="743734" y="2873494"/>
                  <a:ext cx="2028248" cy="707886"/>
                </a:xfrm>
                <a:prstGeom prst="rect">
                  <a:avLst/>
                </a:prstGeom>
                <a:blipFill>
                  <a:blip r:embed="rId2"/>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18F44CD-64A3-47C2-DB26-29188601B1FA}"/>
                </a:ext>
              </a:extLst>
            </p:cNvPr>
            <p:cNvSpPr txBox="1"/>
            <p:nvPr/>
          </p:nvSpPr>
          <p:spPr>
            <a:xfrm>
              <a:off x="2969786" y="3059668"/>
              <a:ext cx="2424125" cy="369332"/>
            </a:xfrm>
            <a:prstGeom prst="rect">
              <a:avLst/>
            </a:prstGeom>
            <a:noFill/>
          </p:spPr>
          <p:txBody>
            <a:bodyPr wrap="none" rtlCol="0">
              <a:spAutoFit/>
            </a:bodyPr>
            <a:lstStyle/>
            <a:p>
              <a:r>
                <a:rPr lang="en-US" dirty="0"/>
                <a:t>only in an inertial frame</a:t>
              </a:r>
            </a:p>
          </p:txBody>
        </p:sp>
      </p:grpSp>
      <p:sp>
        <p:nvSpPr>
          <p:cNvPr id="15" name="TextBox 14">
            <a:extLst>
              <a:ext uri="{FF2B5EF4-FFF2-40B4-BE49-F238E27FC236}">
                <a16:creationId xmlns:a16="http://schemas.microsoft.com/office/drawing/2014/main" id="{448E2048-1571-B272-44A0-E8CABBC4B3ED}"/>
              </a:ext>
            </a:extLst>
          </p:cNvPr>
          <p:cNvSpPr txBox="1"/>
          <p:nvPr/>
        </p:nvSpPr>
        <p:spPr>
          <a:xfrm>
            <a:off x="6502009" y="5589734"/>
            <a:ext cx="1519968" cy="523220"/>
          </a:xfrm>
          <a:prstGeom prst="rect">
            <a:avLst/>
          </a:prstGeom>
          <a:noFill/>
        </p:spPr>
        <p:txBody>
          <a:bodyPr wrap="none" rtlCol="0">
            <a:spAutoFit/>
          </a:bodyPr>
          <a:lstStyle/>
          <a:p>
            <a:r>
              <a:rPr lang="en-US" sz="2800" dirty="0"/>
              <a:t>All forces</a:t>
            </a:r>
          </a:p>
        </p:txBody>
      </p:sp>
      <p:sp>
        <p:nvSpPr>
          <p:cNvPr id="5" name="TextBox 4">
            <a:extLst>
              <a:ext uri="{FF2B5EF4-FFF2-40B4-BE49-F238E27FC236}">
                <a16:creationId xmlns:a16="http://schemas.microsoft.com/office/drawing/2014/main" id="{0E8FBCE7-A89F-AF4D-962F-2854544A32BA}"/>
              </a:ext>
            </a:extLst>
          </p:cNvPr>
          <p:cNvSpPr txBox="1"/>
          <p:nvPr/>
        </p:nvSpPr>
        <p:spPr>
          <a:xfrm>
            <a:off x="447846" y="2018279"/>
            <a:ext cx="7401642" cy="523220"/>
          </a:xfrm>
          <a:prstGeom prst="rect">
            <a:avLst/>
          </a:prstGeom>
          <a:noFill/>
        </p:spPr>
        <p:txBody>
          <a:bodyPr wrap="none" rtlCol="0">
            <a:spAutoFit/>
          </a:bodyPr>
          <a:lstStyle/>
          <a:p>
            <a:r>
              <a:rPr lang="en-US" sz="2800" dirty="0" err="1"/>
              <a:t>Lagrangian</a:t>
            </a:r>
            <a:r>
              <a:rPr lang="en-US" sz="2800" dirty="0"/>
              <a:t>/Hamiltonian mechanics fix the system</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1C4AA94-840B-F33D-636E-0F31C480A1F6}"/>
                  </a:ext>
                </a:extLst>
              </p:cNvPr>
              <p:cNvSpPr txBox="1"/>
              <p:nvPr/>
            </p:nvSpPr>
            <p:spPr>
              <a:xfrm>
                <a:off x="692883" y="3109059"/>
                <a:ext cx="2094611" cy="486223"/>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𝑖</m:t>
                              </m:r>
                            </m:sup>
                          </m:sSup>
                        </m:sub>
                      </m:sSub>
                      <m:r>
                        <a:rPr lang="en-US" sz="2400" i="1">
                          <a:latin typeface="Cambria Math" panose="02040503050406030204" pitchFamily="18" charset="0"/>
                        </a:rPr>
                        <m:t>𝐿</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r>
                        <a:rPr lang="en-US" sz="2400" i="1">
                          <a:latin typeface="Cambria Math" panose="02040503050406030204" pitchFamily="18" charset="0"/>
                        </a:rPr>
                        <m:t>𝐿</m:t>
                      </m:r>
                    </m:oMath>
                  </m:oMathPara>
                </a14:m>
                <a:endParaRPr lang="en-US" sz="2400" dirty="0"/>
              </a:p>
            </p:txBody>
          </p:sp>
        </mc:Choice>
        <mc:Fallback xmlns="">
          <p:sp>
            <p:nvSpPr>
              <p:cNvPr id="11" name="TextBox 10">
                <a:extLst>
                  <a:ext uri="{FF2B5EF4-FFF2-40B4-BE49-F238E27FC236}">
                    <a16:creationId xmlns:a16="http://schemas.microsoft.com/office/drawing/2014/main" id="{71C4AA94-840B-F33D-636E-0F31C480A1F6}"/>
                  </a:ext>
                </a:extLst>
              </p:cNvPr>
              <p:cNvSpPr txBox="1">
                <a:spLocks noRot="1" noChangeAspect="1" noMove="1" noResize="1" noEditPoints="1" noAdjustHandles="1" noChangeArrowheads="1" noChangeShapeType="1" noTextEdit="1"/>
              </p:cNvSpPr>
              <p:nvPr/>
            </p:nvSpPr>
            <p:spPr>
              <a:xfrm>
                <a:off x="692883" y="3109059"/>
                <a:ext cx="2094611" cy="486223"/>
              </a:xfrm>
              <a:prstGeom prst="rect">
                <a:avLst/>
              </a:prstGeom>
              <a:blipFill>
                <a:blip r:embed="rId3"/>
                <a:stretch>
                  <a:fillRect b="-1250"/>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82A08D8C-D366-FA5D-1091-871CF3E757A9}"/>
              </a:ext>
            </a:extLst>
          </p:cNvPr>
          <p:cNvGrpSpPr/>
          <p:nvPr/>
        </p:nvGrpSpPr>
        <p:grpSpPr>
          <a:xfrm>
            <a:off x="3380930" y="2851332"/>
            <a:ext cx="1848070" cy="1044966"/>
            <a:chOff x="6573887" y="4563281"/>
            <a:chExt cx="1848070" cy="1044966"/>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FE60FD-002C-DA2A-68DC-93C958CB6D19}"/>
                    </a:ext>
                  </a:extLst>
                </p:cNvPr>
                <p:cNvSpPr txBox="1"/>
                <p:nvPr/>
              </p:nvSpPr>
              <p:spPr>
                <a:xfrm>
                  <a:off x="6574655" y="4563281"/>
                  <a:ext cx="1842299" cy="518155"/>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𝑞</m:t>
                            </m:r>
                          </m:e>
                          <m:sup>
                            <m:r>
                              <a:rPr lang="en-US" sz="2400" i="1">
                                <a:latin typeface="Cambria Math" panose="02040503050406030204" pitchFamily="18" charset="0"/>
                              </a:rPr>
                              <m:t>𝑖</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ub>
                        </m:sSub>
                        <m:r>
                          <a:rPr lang="en-US" sz="2400" i="1">
                            <a:latin typeface="Cambria Math" panose="02040503050406030204" pitchFamily="18" charset="0"/>
                          </a:rPr>
                          <m:t>𝐻</m:t>
                        </m:r>
                      </m:oMath>
                    </m:oMathPara>
                  </a14:m>
                  <a:endParaRPr lang="en-US" sz="2400" dirty="0"/>
                </a:p>
              </p:txBody>
            </p:sp>
          </mc:Choice>
          <mc:Fallback xmlns="">
            <p:sp>
              <p:nvSpPr>
                <p:cNvPr id="12" name="TextBox 11">
                  <a:extLst>
                    <a:ext uri="{FF2B5EF4-FFF2-40B4-BE49-F238E27FC236}">
                      <a16:creationId xmlns:a16="http://schemas.microsoft.com/office/drawing/2014/main" id="{FEFE60FD-002C-DA2A-68DC-93C958CB6D19}"/>
                    </a:ext>
                  </a:extLst>
                </p:cNvPr>
                <p:cNvSpPr txBox="1">
                  <a:spLocks noRot="1" noChangeAspect="1" noMove="1" noResize="1" noEditPoints="1" noAdjustHandles="1" noChangeArrowheads="1" noChangeShapeType="1" noTextEdit="1"/>
                </p:cNvSpPr>
                <p:nvPr/>
              </p:nvSpPr>
              <p:spPr>
                <a:xfrm>
                  <a:off x="6574655" y="4563281"/>
                  <a:ext cx="1842299" cy="51815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56CFEC2-6045-C0BD-B3D6-1566CFBB6319}"/>
                    </a:ext>
                  </a:extLst>
                </p:cNvPr>
                <p:cNvSpPr txBox="1"/>
                <p:nvPr/>
              </p:nvSpPr>
              <p:spPr>
                <a:xfrm>
                  <a:off x="6573887" y="5081436"/>
                  <a:ext cx="1848070" cy="526811"/>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𝑞</m:t>
                                </m:r>
                              </m:e>
                              <m:sup>
                                <m:r>
                                  <a:rPr lang="en-US" sz="2400" i="1">
                                    <a:latin typeface="Cambria Math" panose="02040503050406030204" pitchFamily="18" charset="0"/>
                                  </a:rPr>
                                  <m:t>𝑖</m:t>
                                </m:r>
                              </m:sup>
                            </m:sSup>
                          </m:sub>
                        </m:sSub>
                        <m:r>
                          <a:rPr lang="en-US" sz="2400" i="1">
                            <a:latin typeface="Cambria Math" panose="02040503050406030204" pitchFamily="18" charset="0"/>
                          </a:rPr>
                          <m:t>𝐻</m:t>
                        </m:r>
                      </m:oMath>
                    </m:oMathPara>
                  </a14:m>
                  <a:endParaRPr lang="en-US" sz="2400" dirty="0"/>
                </a:p>
              </p:txBody>
            </p:sp>
          </mc:Choice>
          <mc:Fallback xmlns="">
            <p:sp>
              <p:nvSpPr>
                <p:cNvPr id="13" name="TextBox 12">
                  <a:extLst>
                    <a:ext uri="{FF2B5EF4-FFF2-40B4-BE49-F238E27FC236}">
                      <a16:creationId xmlns:a16="http://schemas.microsoft.com/office/drawing/2014/main" id="{A56CFEC2-6045-C0BD-B3D6-1566CFBB6319}"/>
                    </a:ext>
                  </a:extLst>
                </p:cNvPr>
                <p:cNvSpPr txBox="1">
                  <a:spLocks noRot="1" noChangeAspect="1" noMove="1" noResize="1" noEditPoints="1" noAdjustHandles="1" noChangeArrowheads="1" noChangeShapeType="1" noTextEdit="1"/>
                </p:cNvSpPr>
                <p:nvPr/>
              </p:nvSpPr>
              <p:spPr>
                <a:xfrm>
                  <a:off x="6573887" y="5081436"/>
                  <a:ext cx="1848070" cy="526811"/>
                </a:xfrm>
                <a:prstGeom prst="rect">
                  <a:avLst/>
                </a:prstGeom>
                <a:blipFill>
                  <a:blip r:embed="rId5"/>
                  <a:stretch>
                    <a:fillRect b="-581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A1C2F5B7-0AD8-0A13-106A-2046DEEAAFAF}"/>
              </a:ext>
            </a:extLst>
          </p:cNvPr>
          <p:cNvSpPr txBox="1"/>
          <p:nvPr/>
        </p:nvSpPr>
        <p:spPr>
          <a:xfrm>
            <a:off x="1880975" y="3749283"/>
            <a:ext cx="1327671" cy="369332"/>
          </a:xfrm>
          <a:prstGeom prst="rect">
            <a:avLst/>
          </a:prstGeom>
          <a:noFill/>
        </p:spPr>
        <p:txBody>
          <a:bodyPr wrap="none" rtlCol="0">
            <a:spAutoFit/>
          </a:bodyPr>
          <a:lstStyle/>
          <a:p>
            <a:r>
              <a:rPr lang="en-US" dirty="0"/>
              <a:t>in all frames</a:t>
            </a:r>
          </a:p>
        </p:txBody>
      </p:sp>
      <p:sp>
        <p:nvSpPr>
          <p:cNvPr id="16" name="TextBox 15">
            <a:extLst>
              <a:ext uri="{FF2B5EF4-FFF2-40B4-BE49-F238E27FC236}">
                <a16:creationId xmlns:a16="http://schemas.microsoft.com/office/drawing/2014/main" id="{8B7CD0B2-3824-DF5D-2211-8214341B6484}"/>
              </a:ext>
            </a:extLst>
          </p:cNvPr>
          <p:cNvSpPr txBox="1"/>
          <p:nvPr/>
        </p:nvSpPr>
        <p:spPr>
          <a:xfrm>
            <a:off x="5818201" y="2953475"/>
            <a:ext cx="6045950" cy="954107"/>
          </a:xfrm>
          <a:prstGeom prst="rect">
            <a:avLst/>
          </a:prstGeom>
          <a:noFill/>
        </p:spPr>
        <p:txBody>
          <a:bodyPr wrap="none" rtlCol="0">
            <a:spAutoFit/>
          </a:bodyPr>
          <a:lstStyle/>
          <a:p>
            <a:r>
              <a:rPr lang="en-US" sz="2800" dirty="0"/>
              <a:t>Only det/rev forces, conservative forces,</a:t>
            </a:r>
          </a:p>
          <a:p>
            <a:r>
              <a:rPr lang="en-US" sz="2800" dirty="0"/>
              <a:t>forces that do not change entropy</a:t>
            </a:r>
          </a:p>
        </p:txBody>
      </p:sp>
      <p:sp>
        <p:nvSpPr>
          <p:cNvPr id="17" name="TextBox 16">
            <a:extLst>
              <a:ext uri="{FF2B5EF4-FFF2-40B4-BE49-F238E27FC236}">
                <a16:creationId xmlns:a16="http://schemas.microsoft.com/office/drawing/2014/main" id="{6941D09A-2696-FE45-7A85-1D80F149597E}"/>
              </a:ext>
            </a:extLst>
          </p:cNvPr>
          <p:cNvSpPr txBox="1"/>
          <p:nvPr/>
        </p:nvSpPr>
        <p:spPr>
          <a:xfrm>
            <a:off x="447846" y="1123508"/>
            <a:ext cx="11092332" cy="584775"/>
          </a:xfrm>
          <a:prstGeom prst="rect">
            <a:avLst/>
          </a:prstGeom>
          <a:noFill/>
        </p:spPr>
        <p:txBody>
          <a:bodyPr wrap="none" rtlCol="0">
            <a:spAutoFit/>
          </a:bodyPr>
          <a:lstStyle/>
          <a:p>
            <a:r>
              <a:rPr lang="en-US" sz="3200" dirty="0">
                <a:solidFill>
                  <a:schemeClr val="accent6">
                    <a:lumMod val="75000"/>
                  </a:schemeClr>
                </a:solidFill>
              </a:rPr>
              <a:t>You can’t have frame invariant equations that apply to all systems</a:t>
            </a:r>
          </a:p>
        </p:txBody>
      </p:sp>
      <p:sp>
        <p:nvSpPr>
          <p:cNvPr id="18" name="TextBox 17">
            <a:extLst>
              <a:ext uri="{FF2B5EF4-FFF2-40B4-BE49-F238E27FC236}">
                <a16:creationId xmlns:a16="http://schemas.microsoft.com/office/drawing/2014/main" id="{43208623-0AB0-5846-432B-9B1C374FD05C}"/>
              </a:ext>
            </a:extLst>
          </p:cNvPr>
          <p:cNvSpPr txBox="1"/>
          <p:nvPr/>
        </p:nvSpPr>
        <p:spPr>
          <a:xfrm>
            <a:off x="743734" y="386619"/>
            <a:ext cx="10704533" cy="523220"/>
          </a:xfrm>
          <a:prstGeom prst="rect">
            <a:avLst/>
          </a:prstGeom>
          <a:noFill/>
        </p:spPr>
        <p:txBody>
          <a:bodyPr wrap="none" rtlCol="0">
            <a:spAutoFit/>
          </a:bodyPr>
          <a:lstStyle/>
          <a:p>
            <a:r>
              <a:rPr lang="en-US" sz="2800" dirty="0"/>
              <a:t>Since different system may have the same kinematics in different frames</a:t>
            </a:r>
          </a:p>
        </p:txBody>
      </p:sp>
    </p:spTree>
    <p:extLst>
      <p:ext uri="{BB962C8B-B14F-4D97-AF65-F5344CB8AC3E}">
        <p14:creationId xmlns:p14="http://schemas.microsoft.com/office/powerpoint/2010/main" val="2606760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D588D9-3775-85FC-6DB4-E4A712B5525D}"/>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C9CBE498-DF67-7638-F0AB-28C9B797F47E}"/>
              </a:ext>
            </a:extLst>
          </p:cNvPr>
          <p:cNvSpPr>
            <a:spLocks noGrp="1"/>
          </p:cNvSpPr>
          <p:nvPr>
            <p:ph type="sldNum" sz="quarter" idx="12"/>
          </p:nvPr>
        </p:nvSpPr>
        <p:spPr/>
        <p:txBody>
          <a:bodyPr/>
          <a:lstStyle/>
          <a:p>
            <a:fld id="{F47845EA-7733-40EE-B074-20032348B727}" type="slidenum">
              <a:rPr lang="en-US" smtClean="0"/>
              <a:t>25</a:t>
            </a:fld>
            <a:endParaRPr lang="en-US"/>
          </a:p>
        </p:txBody>
      </p:sp>
      <p:sp>
        <p:nvSpPr>
          <p:cNvPr id="4" name="TextBox 3">
            <a:extLst>
              <a:ext uri="{FF2B5EF4-FFF2-40B4-BE49-F238E27FC236}">
                <a16:creationId xmlns:a16="http://schemas.microsoft.com/office/drawing/2014/main" id="{E5F77D41-4586-F679-5C55-355941300D4A}"/>
              </a:ext>
            </a:extLst>
          </p:cNvPr>
          <p:cNvSpPr txBox="1"/>
          <p:nvPr/>
        </p:nvSpPr>
        <p:spPr>
          <a:xfrm>
            <a:off x="1593674" y="487680"/>
            <a:ext cx="8987845" cy="769441"/>
          </a:xfrm>
          <a:prstGeom prst="rect">
            <a:avLst/>
          </a:prstGeom>
          <a:noFill/>
        </p:spPr>
        <p:txBody>
          <a:bodyPr wrap="none" rtlCol="0">
            <a:spAutoFit/>
          </a:bodyPr>
          <a:lstStyle/>
          <a:p>
            <a:r>
              <a:rPr lang="en-US" sz="4400" dirty="0"/>
              <a:t>We need to be more physically precise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2D22B0-24D9-1CAE-5CEE-EBFAB3F7957B}"/>
                  </a:ext>
                </a:extLst>
              </p:cNvPr>
              <p:cNvSpPr txBox="1"/>
              <p:nvPr/>
            </p:nvSpPr>
            <p:spPr>
              <a:xfrm>
                <a:off x="514472" y="2365109"/>
                <a:ext cx="11163056" cy="830997"/>
              </a:xfrm>
              <a:prstGeom prst="rect">
                <a:avLst/>
              </a:prstGeom>
              <a:noFill/>
            </p:spPr>
            <p:txBody>
              <a:bodyPr wrap="none" rtlCol="0">
                <a:spAutoFit/>
              </a:bodyPr>
              <a:lstStyle/>
              <a:p>
                <a:r>
                  <a:rPr lang="en-US" sz="4800" dirty="0">
                    <a:solidFill>
                      <a:schemeClr val="accent6">
                        <a:lumMod val="75000"/>
                      </a:schemeClr>
                    </a:solidFill>
                  </a:rPr>
                  <a:t>Physically precise </a:t>
                </a:r>
                <a14:m>
                  <m:oMath xmlns:m="http://schemas.openxmlformats.org/officeDocument/2006/math">
                    <m:r>
                      <a:rPr lang="en-US" sz="4800" b="0" i="1" smtClean="0">
                        <a:solidFill>
                          <a:schemeClr val="accent6">
                            <a:lumMod val="75000"/>
                          </a:schemeClr>
                        </a:solidFill>
                        <a:latin typeface="Cambria Math" panose="02040503050406030204" pitchFamily="18" charset="0"/>
                      </a:rPr>
                      <m:t>≠</m:t>
                    </m:r>
                  </m:oMath>
                </a14:m>
                <a:r>
                  <a:rPr lang="en-US" sz="4800" dirty="0">
                    <a:solidFill>
                      <a:schemeClr val="accent6">
                        <a:lumMod val="75000"/>
                      </a:schemeClr>
                    </a:solidFill>
                  </a:rPr>
                  <a:t> mathematically precise </a:t>
                </a:r>
              </a:p>
            </p:txBody>
          </p:sp>
        </mc:Choice>
        <mc:Fallback xmlns="">
          <p:sp>
            <p:nvSpPr>
              <p:cNvPr id="6" name="TextBox 5">
                <a:extLst>
                  <a:ext uri="{FF2B5EF4-FFF2-40B4-BE49-F238E27FC236}">
                    <a16:creationId xmlns:a16="http://schemas.microsoft.com/office/drawing/2014/main" id="{942D22B0-24D9-1CAE-5CEE-EBFAB3F7957B}"/>
                  </a:ext>
                </a:extLst>
              </p:cNvPr>
              <p:cNvSpPr txBox="1">
                <a:spLocks noRot="1" noChangeAspect="1" noMove="1" noResize="1" noEditPoints="1" noAdjustHandles="1" noChangeArrowheads="1" noChangeShapeType="1" noTextEdit="1"/>
              </p:cNvSpPr>
              <p:nvPr/>
            </p:nvSpPr>
            <p:spPr>
              <a:xfrm>
                <a:off x="514472" y="2365109"/>
                <a:ext cx="11163056" cy="830997"/>
              </a:xfrm>
              <a:prstGeom prst="rect">
                <a:avLst/>
              </a:prstGeom>
              <a:blipFill>
                <a:blip r:embed="rId3"/>
                <a:stretch>
                  <a:fillRect l="-2456" t="-16176" r="-1528" b="-38971"/>
                </a:stretch>
              </a:blipFill>
            </p:spPr>
            <p:txBody>
              <a:bodyPr/>
              <a:lstStyle/>
              <a:p>
                <a:r>
                  <a:rPr lang="en-US">
                    <a:noFill/>
                  </a:rPr>
                  <a:t> </a:t>
                </a:r>
              </a:p>
            </p:txBody>
          </p:sp>
        </mc:Fallback>
      </mc:AlternateContent>
    </p:spTree>
    <p:extLst>
      <p:ext uri="{BB962C8B-B14F-4D97-AF65-F5344CB8AC3E}">
        <p14:creationId xmlns:p14="http://schemas.microsoft.com/office/powerpoint/2010/main" val="538857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08C49A-0FC3-F232-E4E8-C15F693B2B4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C24134AD-27F6-4AD4-2242-142D7D2B8814}"/>
              </a:ext>
            </a:extLst>
          </p:cNvPr>
          <p:cNvSpPr>
            <a:spLocks noGrp="1"/>
          </p:cNvSpPr>
          <p:nvPr>
            <p:ph type="sldNum" sz="quarter" idx="12"/>
          </p:nvPr>
        </p:nvSpPr>
        <p:spPr/>
        <p:txBody>
          <a:bodyPr/>
          <a:lstStyle/>
          <a:p>
            <a:fld id="{F47845EA-7733-40EE-B074-20032348B727}" type="slidenum">
              <a:rPr lang="en-US" smtClean="0"/>
              <a:t>26</a:t>
            </a:fld>
            <a:endParaRPr lang="en-US"/>
          </a:p>
        </p:txBody>
      </p:sp>
    </p:spTree>
    <p:extLst>
      <p:ext uri="{BB962C8B-B14F-4D97-AF65-F5344CB8AC3E}">
        <p14:creationId xmlns:p14="http://schemas.microsoft.com/office/powerpoint/2010/main" val="2169424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87F822-A04F-0838-3183-898991584061}"/>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91113487-8612-2181-9C47-ADF12255CB1E}"/>
              </a:ext>
            </a:extLst>
          </p:cNvPr>
          <p:cNvSpPr>
            <a:spLocks noGrp="1"/>
          </p:cNvSpPr>
          <p:nvPr>
            <p:ph type="sldNum" sz="quarter" idx="12"/>
          </p:nvPr>
        </p:nvSpPr>
        <p:spPr/>
        <p:txBody>
          <a:bodyPr/>
          <a:lstStyle/>
          <a:p>
            <a:fld id="{F47845EA-7733-40EE-B074-20032348B727}" type="slidenum">
              <a:rPr lang="en-US" smtClean="0"/>
              <a:t>27</a:t>
            </a:fld>
            <a:endParaRPr lang="en-US"/>
          </a:p>
        </p:txBody>
      </p:sp>
      <p:sp>
        <p:nvSpPr>
          <p:cNvPr id="5" name="TextBox 4">
            <a:extLst>
              <a:ext uri="{FF2B5EF4-FFF2-40B4-BE49-F238E27FC236}">
                <a16:creationId xmlns:a16="http://schemas.microsoft.com/office/drawing/2014/main" id="{B52379A8-DDEC-5B67-DFA7-58E69F31024A}"/>
              </a:ext>
            </a:extLst>
          </p:cNvPr>
          <p:cNvSpPr txBox="1"/>
          <p:nvPr/>
        </p:nvSpPr>
        <p:spPr>
          <a:xfrm>
            <a:off x="1791810" y="-67696"/>
            <a:ext cx="3195105" cy="1334211"/>
          </a:xfrm>
          <a:prstGeom prst="rect">
            <a:avLst/>
          </a:prstGeom>
          <a:noFill/>
        </p:spPr>
        <p:txBody>
          <a:bodyPr wrap="none" rtlCol="0">
            <a:spAutoFit/>
          </a:bodyPr>
          <a:lstStyle/>
          <a:p>
            <a:pPr>
              <a:lnSpc>
                <a:spcPct val="150000"/>
              </a:lnSpc>
            </a:pPr>
            <a:r>
              <a:rPr lang="en-US" sz="6000" dirty="0">
                <a:solidFill>
                  <a:schemeClr val="tx1"/>
                </a:solidFill>
              </a:rPr>
              <a:t>Dynamics</a:t>
            </a:r>
          </a:p>
        </p:txBody>
      </p:sp>
      <p:sp>
        <p:nvSpPr>
          <p:cNvPr id="6" name="TextBox 5">
            <a:extLst>
              <a:ext uri="{FF2B5EF4-FFF2-40B4-BE49-F238E27FC236}">
                <a16:creationId xmlns:a16="http://schemas.microsoft.com/office/drawing/2014/main" id="{5E76C17D-720C-BEB0-3142-30666ACDFE5F}"/>
              </a:ext>
            </a:extLst>
          </p:cNvPr>
          <p:cNvSpPr txBox="1"/>
          <p:nvPr/>
        </p:nvSpPr>
        <p:spPr>
          <a:xfrm>
            <a:off x="6799454" y="-67696"/>
            <a:ext cx="3583930" cy="1334211"/>
          </a:xfrm>
          <a:prstGeom prst="rect">
            <a:avLst/>
          </a:prstGeom>
          <a:noFill/>
        </p:spPr>
        <p:txBody>
          <a:bodyPr wrap="none" rtlCol="0">
            <a:spAutoFit/>
          </a:bodyPr>
          <a:lstStyle/>
          <a:p>
            <a:pPr>
              <a:lnSpc>
                <a:spcPct val="150000"/>
              </a:lnSpc>
            </a:pPr>
            <a:r>
              <a:rPr lang="en-US" sz="6000" dirty="0">
                <a:solidFill>
                  <a:schemeClr val="tx1"/>
                </a:solidFill>
              </a:rPr>
              <a:t>Kinematics</a:t>
            </a:r>
          </a:p>
        </p:txBody>
      </p:sp>
      <p:sp>
        <p:nvSpPr>
          <p:cNvPr id="11" name="TextBox 10">
            <a:extLst>
              <a:ext uri="{FF2B5EF4-FFF2-40B4-BE49-F238E27FC236}">
                <a16:creationId xmlns:a16="http://schemas.microsoft.com/office/drawing/2014/main" id="{302891CC-D2E5-2CBF-EA30-720D63E655DA}"/>
              </a:ext>
            </a:extLst>
          </p:cNvPr>
          <p:cNvSpPr txBox="1"/>
          <p:nvPr/>
        </p:nvSpPr>
        <p:spPr>
          <a:xfrm>
            <a:off x="971453" y="1266515"/>
            <a:ext cx="3028586" cy="1085810"/>
          </a:xfrm>
          <a:prstGeom prst="rect">
            <a:avLst/>
          </a:prstGeom>
          <a:noFill/>
        </p:spPr>
        <p:txBody>
          <a:bodyPr wrap="none" rtlCol="0">
            <a:spAutoFit/>
          </a:bodyPr>
          <a:lstStyle/>
          <a:p>
            <a:pPr>
              <a:lnSpc>
                <a:spcPct val="150000"/>
              </a:lnSpc>
            </a:pPr>
            <a:r>
              <a:rPr lang="en-US" sz="4800" dirty="0">
                <a:solidFill>
                  <a:schemeClr val="tx1"/>
                </a:solidFill>
              </a:rPr>
              <a:t>Linear Drag</a:t>
            </a:r>
          </a:p>
        </p:txBody>
      </p:sp>
      <p:sp>
        <p:nvSpPr>
          <p:cNvPr id="12" name="TextBox 11">
            <a:extLst>
              <a:ext uri="{FF2B5EF4-FFF2-40B4-BE49-F238E27FC236}">
                <a16:creationId xmlns:a16="http://schemas.microsoft.com/office/drawing/2014/main" id="{5FE632F9-520B-D79E-AC5F-3A3E1F180B27}"/>
              </a:ext>
            </a:extLst>
          </p:cNvPr>
          <p:cNvSpPr txBox="1"/>
          <p:nvPr/>
        </p:nvSpPr>
        <p:spPr>
          <a:xfrm>
            <a:off x="971453" y="2886095"/>
            <a:ext cx="3657796" cy="1085810"/>
          </a:xfrm>
          <a:prstGeom prst="rect">
            <a:avLst/>
          </a:prstGeom>
          <a:noFill/>
        </p:spPr>
        <p:txBody>
          <a:bodyPr wrap="none" rtlCol="0">
            <a:spAutoFit/>
          </a:bodyPr>
          <a:lstStyle/>
          <a:p>
            <a:pPr>
              <a:lnSpc>
                <a:spcPct val="150000"/>
              </a:lnSpc>
            </a:pPr>
            <a:r>
              <a:rPr lang="en-US" sz="4800" dirty="0">
                <a:solidFill>
                  <a:schemeClr val="tx1"/>
                </a:solidFill>
              </a:rPr>
              <a:t>Variable Mass</a:t>
            </a:r>
          </a:p>
        </p:txBody>
      </p:sp>
      <p:sp>
        <p:nvSpPr>
          <p:cNvPr id="13" name="TextBox 12">
            <a:extLst>
              <a:ext uri="{FF2B5EF4-FFF2-40B4-BE49-F238E27FC236}">
                <a16:creationId xmlns:a16="http://schemas.microsoft.com/office/drawing/2014/main" id="{487B6C1D-99AB-26FB-C565-DED35EEEE6C6}"/>
              </a:ext>
            </a:extLst>
          </p:cNvPr>
          <p:cNvSpPr txBox="1"/>
          <p:nvPr/>
        </p:nvSpPr>
        <p:spPr>
          <a:xfrm>
            <a:off x="971453" y="4505675"/>
            <a:ext cx="4921732" cy="1085810"/>
          </a:xfrm>
          <a:prstGeom prst="rect">
            <a:avLst/>
          </a:prstGeom>
          <a:noFill/>
        </p:spPr>
        <p:txBody>
          <a:bodyPr wrap="none" rtlCol="0">
            <a:spAutoFit/>
          </a:bodyPr>
          <a:lstStyle/>
          <a:p>
            <a:pPr>
              <a:lnSpc>
                <a:spcPct val="150000"/>
              </a:lnSpc>
            </a:pPr>
            <a:r>
              <a:rPr lang="en-US" sz="4800" dirty="0"/>
              <a:t>Non-Inertial Frame</a:t>
            </a:r>
            <a:endParaRPr lang="en-US" sz="4800" dirty="0">
              <a:solidFill>
                <a:schemeClr val="tx1"/>
              </a:solidFill>
            </a:endParaRPr>
          </a:p>
        </p:txBody>
      </p:sp>
      <p:grpSp>
        <p:nvGrpSpPr>
          <p:cNvPr id="15" name="Group 14">
            <a:extLst>
              <a:ext uri="{FF2B5EF4-FFF2-40B4-BE49-F238E27FC236}">
                <a16:creationId xmlns:a16="http://schemas.microsoft.com/office/drawing/2014/main" id="{F0A1406D-F433-682A-3A04-471EF590C0F3}"/>
              </a:ext>
            </a:extLst>
          </p:cNvPr>
          <p:cNvGrpSpPr/>
          <p:nvPr/>
        </p:nvGrpSpPr>
        <p:grpSpPr>
          <a:xfrm>
            <a:off x="6220896" y="1307734"/>
            <a:ext cx="4173872" cy="2978684"/>
            <a:chOff x="126780" y="1906010"/>
            <a:chExt cx="3420722" cy="2380906"/>
          </a:xfrm>
        </p:grpSpPr>
        <p:sp>
          <p:nvSpPr>
            <p:cNvPr id="16" name="Freeform 4">
              <a:extLst>
                <a:ext uri="{FF2B5EF4-FFF2-40B4-BE49-F238E27FC236}">
                  <a16:creationId xmlns:a16="http://schemas.microsoft.com/office/drawing/2014/main" id="{4908162B-8D2D-A162-65D3-DDE7ABF2FEA6}"/>
                </a:ext>
              </a:extLst>
            </p:cNvPr>
            <p:cNvSpPr/>
            <p:nvPr/>
          </p:nvSpPr>
          <p:spPr>
            <a:xfrm rot="5400000" flipH="1">
              <a:off x="2297489" y="2716288"/>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42C0492-3F01-E74D-FA7B-CBCB7F48BBC8}"/>
                    </a:ext>
                  </a:extLst>
                </p:cNvPr>
                <p:cNvSpPr txBox="1"/>
                <p:nvPr/>
              </p:nvSpPr>
              <p:spPr>
                <a:xfrm>
                  <a:off x="899917" y="1906010"/>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7" name="TextBox 16">
                  <a:extLst>
                    <a:ext uri="{FF2B5EF4-FFF2-40B4-BE49-F238E27FC236}">
                      <a16:creationId xmlns:a16="http://schemas.microsoft.com/office/drawing/2014/main" id="{742C0492-3F01-E74D-FA7B-CBCB7F48BBC8}"/>
                    </a:ext>
                  </a:extLst>
                </p:cNvPr>
                <p:cNvSpPr txBox="1">
                  <a:spLocks noRot="1" noChangeAspect="1" noMove="1" noResize="1" noEditPoints="1" noAdjustHandles="1" noChangeArrowheads="1" noChangeShapeType="1" noTextEdit="1"/>
                </p:cNvSpPr>
                <p:nvPr/>
              </p:nvSpPr>
              <p:spPr>
                <a:xfrm>
                  <a:off x="899917" y="1906010"/>
                  <a:ext cx="184731" cy="369332"/>
                </a:xfrm>
                <a:prstGeom prst="rect">
                  <a:avLst/>
                </a:prstGeom>
                <a:blipFill>
                  <a:blip r:embed="rId2"/>
                  <a:stretch>
                    <a:fillRect r="-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AA897CC-D9DB-E612-31F9-A0E8A8B9E7EF}"/>
                    </a:ext>
                  </a:extLst>
                </p:cNvPr>
                <p:cNvSpPr txBox="1"/>
                <p:nvPr/>
              </p:nvSpPr>
              <p:spPr>
                <a:xfrm>
                  <a:off x="126780" y="2257236"/>
                  <a:ext cx="1188432" cy="566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𝑏</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m:oMathPara>
                  </a14:m>
                  <a:endParaRPr lang="en-US" dirty="0"/>
                </a:p>
              </p:txBody>
            </p:sp>
          </mc:Choice>
          <mc:Fallback xmlns="">
            <p:sp>
              <p:nvSpPr>
                <p:cNvPr id="18" name="TextBox 17">
                  <a:extLst>
                    <a:ext uri="{FF2B5EF4-FFF2-40B4-BE49-F238E27FC236}">
                      <a16:creationId xmlns:a16="http://schemas.microsoft.com/office/drawing/2014/main" id="{2AA897CC-D9DB-E612-31F9-A0E8A8B9E7EF}"/>
                    </a:ext>
                  </a:extLst>
                </p:cNvPr>
                <p:cNvSpPr txBox="1">
                  <a:spLocks noRot="1" noChangeAspect="1" noMove="1" noResize="1" noEditPoints="1" noAdjustHandles="1" noChangeArrowheads="1" noChangeShapeType="1" noTextEdit="1"/>
                </p:cNvSpPr>
                <p:nvPr/>
              </p:nvSpPr>
              <p:spPr>
                <a:xfrm>
                  <a:off x="126780" y="2257236"/>
                  <a:ext cx="1188432" cy="5666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E594611-3FE9-DE75-D4C4-B42AF098696D}"/>
                    </a:ext>
                  </a:extLst>
                </p:cNvPr>
                <p:cNvSpPr txBox="1"/>
                <p:nvPr/>
              </p:nvSpPr>
              <p:spPr>
                <a:xfrm>
                  <a:off x="903290" y="3341493"/>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m:oMathPara>
                  </a14:m>
                  <a:endParaRPr lang="en-US" dirty="0"/>
                </a:p>
              </p:txBody>
            </p:sp>
          </mc:Choice>
          <mc:Fallback xmlns="">
            <p:sp>
              <p:nvSpPr>
                <p:cNvPr id="19" name="TextBox 18">
                  <a:extLst>
                    <a:ext uri="{FF2B5EF4-FFF2-40B4-BE49-F238E27FC236}">
                      <a16:creationId xmlns:a16="http://schemas.microsoft.com/office/drawing/2014/main" id="{DE594611-3FE9-DE75-D4C4-B42AF098696D}"/>
                    </a:ext>
                  </a:extLst>
                </p:cNvPr>
                <p:cNvSpPr txBox="1">
                  <a:spLocks noRot="1" noChangeAspect="1" noMove="1" noResize="1" noEditPoints="1" noAdjustHandles="1" noChangeArrowheads="1" noChangeShapeType="1" noTextEdit="1"/>
                </p:cNvSpPr>
                <p:nvPr/>
              </p:nvSpPr>
              <p:spPr>
                <a:xfrm>
                  <a:off x="903290" y="3341493"/>
                  <a:ext cx="184731" cy="369332"/>
                </a:xfrm>
                <a:prstGeom prst="rect">
                  <a:avLst/>
                </a:prstGeom>
                <a:blipFill>
                  <a:blip r:embed="rId4"/>
                  <a:stretch>
                    <a:fillRect r="-52632"/>
                  </a:stretch>
                </a:blipFill>
              </p:spPr>
              <p:txBody>
                <a:bodyPr/>
                <a:lstStyle/>
                <a:p>
                  <a:r>
                    <a:rPr lang="en-US">
                      <a:noFill/>
                    </a:rPr>
                    <a:t> </a:t>
                  </a:r>
                </a:p>
              </p:txBody>
            </p:sp>
          </mc:Fallback>
        </mc:AlternateContent>
        <p:sp>
          <p:nvSpPr>
            <p:cNvPr id="20" name="Freeform 10">
              <a:extLst>
                <a:ext uri="{FF2B5EF4-FFF2-40B4-BE49-F238E27FC236}">
                  <a16:creationId xmlns:a16="http://schemas.microsoft.com/office/drawing/2014/main" id="{09813EA0-F762-5584-A45A-1E44313B0366}"/>
                </a:ext>
              </a:extLst>
            </p:cNvPr>
            <p:cNvSpPr/>
            <p:nvPr/>
          </p:nvSpPr>
          <p:spPr>
            <a:xfrm>
              <a:off x="1312073" y="2587284"/>
              <a:ext cx="2051776" cy="965200"/>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Freeform 13">
              <a:extLst>
                <a:ext uri="{FF2B5EF4-FFF2-40B4-BE49-F238E27FC236}">
                  <a16:creationId xmlns:a16="http://schemas.microsoft.com/office/drawing/2014/main" id="{B1EE3C8A-712A-374B-1605-471BCBC6762A}"/>
                </a:ext>
              </a:extLst>
            </p:cNvPr>
            <p:cNvSpPr/>
            <p:nvPr/>
          </p:nvSpPr>
          <p:spPr>
            <a:xfrm rot="5400000" flipH="1">
              <a:off x="2322896" y="1518307"/>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9525">
              <a:solidFill>
                <a:schemeClr val="tx2">
                  <a:lumMod val="9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7C71564-DB35-AC48-5196-30F7B5222BA2}"/>
                    </a:ext>
                  </a:extLst>
                </p:cNvPr>
                <p:cNvSpPr txBox="1"/>
                <p:nvPr/>
              </p:nvSpPr>
              <p:spPr>
                <a:xfrm>
                  <a:off x="3362771" y="391758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22" name="TextBox 21">
                  <a:extLst>
                    <a:ext uri="{FF2B5EF4-FFF2-40B4-BE49-F238E27FC236}">
                      <a16:creationId xmlns:a16="http://schemas.microsoft.com/office/drawing/2014/main" id="{17C71564-DB35-AC48-5196-30F7B5222BA2}"/>
                    </a:ext>
                  </a:extLst>
                </p:cNvPr>
                <p:cNvSpPr txBox="1">
                  <a:spLocks noRot="1" noChangeAspect="1" noMove="1" noResize="1" noEditPoints="1" noAdjustHandles="1" noChangeArrowheads="1" noChangeShapeType="1" noTextEdit="1"/>
                </p:cNvSpPr>
                <p:nvPr/>
              </p:nvSpPr>
              <p:spPr>
                <a:xfrm>
                  <a:off x="3362771" y="3917584"/>
                  <a:ext cx="184731" cy="369332"/>
                </a:xfrm>
                <a:prstGeom prst="rect">
                  <a:avLst/>
                </a:prstGeom>
                <a:blipFill>
                  <a:blip r:embed="rId5"/>
                  <a:stretch>
                    <a:fillRect r="-10526"/>
                  </a:stretch>
                </a:blipFill>
              </p:spPr>
              <p:txBody>
                <a:bodyPr/>
                <a:lstStyle/>
                <a:p>
                  <a:r>
                    <a:rPr lang="en-US">
                      <a:noFill/>
                    </a:rPr>
                    <a:t> </a:t>
                  </a:r>
                </a:p>
              </p:txBody>
            </p:sp>
          </mc:Fallback>
        </mc:AlternateContent>
        <p:sp>
          <p:nvSpPr>
            <p:cNvPr id="23" name="Freeform 3">
              <a:extLst>
                <a:ext uri="{FF2B5EF4-FFF2-40B4-BE49-F238E27FC236}">
                  <a16:creationId xmlns:a16="http://schemas.microsoft.com/office/drawing/2014/main" id="{76AD34C6-9F60-58FA-205A-7C707202429F}"/>
                </a:ext>
              </a:extLst>
            </p:cNvPr>
            <p:cNvSpPr/>
            <p:nvPr/>
          </p:nvSpPr>
          <p:spPr>
            <a:xfrm flipH="1">
              <a:off x="1269493" y="2157858"/>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cxnSp>
        <p:nvCxnSpPr>
          <p:cNvPr id="25" name="Straight Arrow Connector 24">
            <a:extLst>
              <a:ext uri="{FF2B5EF4-FFF2-40B4-BE49-F238E27FC236}">
                <a16:creationId xmlns:a16="http://schemas.microsoft.com/office/drawing/2014/main" id="{FDC004DC-2DC7-A813-B1A4-EF4D2689DE65}"/>
              </a:ext>
            </a:extLst>
          </p:cNvPr>
          <p:cNvCxnSpPr>
            <a:cxnSpLocks/>
          </p:cNvCxnSpPr>
          <p:nvPr/>
        </p:nvCxnSpPr>
        <p:spPr>
          <a:xfrm flipV="1">
            <a:off x="5504688" y="3971905"/>
            <a:ext cx="1441254" cy="798210"/>
          </a:xfrm>
          <a:prstGeom prst="straightConnector1">
            <a:avLst/>
          </a:prstGeom>
          <a:ln w="254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FC6FF99-AB2F-E814-9471-EBD9B39CDBC2}"/>
              </a:ext>
            </a:extLst>
          </p:cNvPr>
          <p:cNvCxnSpPr>
            <a:cxnSpLocks/>
          </p:cNvCxnSpPr>
          <p:nvPr/>
        </p:nvCxnSpPr>
        <p:spPr>
          <a:xfrm flipV="1">
            <a:off x="4755460" y="3081343"/>
            <a:ext cx="1890142" cy="483866"/>
          </a:xfrm>
          <a:prstGeom prst="straightConnector1">
            <a:avLst/>
          </a:prstGeom>
          <a:ln w="254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AFD7808-23A8-BCED-BB2B-D883254DA77A}"/>
              </a:ext>
            </a:extLst>
          </p:cNvPr>
          <p:cNvCxnSpPr>
            <a:cxnSpLocks/>
          </p:cNvCxnSpPr>
          <p:nvPr/>
        </p:nvCxnSpPr>
        <p:spPr>
          <a:xfrm>
            <a:off x="4221466" y="1908065"/>
            <a:ext cx="1749639" cy="60455"/>
          </a:xfrm>
          <a:prstGeom prst="straightConnector1">
            <a:avLst/>
          </a:prstGeom>
          <a:ln w="254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314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87F822-A04F-0838-3183-898991584061}"/>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91113487-8612-2181-9C47-ADF12255CB1E}"/>
              </a:ext>
            </a:extLst>
          </p:cNvPr>
          <p:cNvSpPr>
            <a:spLocks noGrp="1"/>
          </p:cNvSpPr>
          <p:nvPr>
            <p:ph type="sldNum" sz="quarter" idx="12"/>
          </p:nvPr>
        </p:nvSpPr>
        <p:spPr/>
        <p:txBody>
          <a:bodyPr/>
          <a:lstStyle/>
          <a:p>
            <a:fld id="{F47845EA-7733-40EE-B074-20032348B727}" type="slidenum">
              <a:rPr lang="en-US" smtClean="0"/>
              <a:t>28</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52379A8-DDEC-5B67-DFA7-58E69F31024A}"/>
                  </a:ext>
                </a:extLst>
              </p:cNvPr>
              <p:cNvSpPr txBox="1"/>
              <p:nvPr/>
            </p:nvSpPr>
            <p:spPr>
              <a:xfrm>
                <a:off x="459608" y="887395"/>
                <a:ext cx="10084967" cy="1668405"/>
              </a:xfrm>
              <a:prstGeom prst="rect">
                <a:avLst/>
              </a:prstGeom>
              <a:noFill/>
            </p:spPr>
            <p:txBody>
              <a:bodyPr wrap="square" rtlCol="0">
                <a:spAutoFit/>
              </a:bodyPr>
              <a:lstStyle/>
              <a:p>
                <a:pPr>
                  <a:lnSpc>
                    <a:spcPct val="150000"/>
                  </a:lnSpc>
                </a:pP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This case demonstrates that we can have the same kinematics for different systems</a:t>
                </a:r>
              </a:p>
            </p:txBody>
          </p:sp>
        </mc:Choice>
        <mc:Fallback xmlns="">
          <p:sp>
            <p:nvSpPr>
              <p:cNvPr id="5" name="TextBox 4">
                <a:extLst>
                  <a:ext uri="{FF2B5EF4-FFF2-40B4-BE49-F238E27FC236}">
                    <a16:creationId xmlns:a16="http://schemas.microsoft.com/office/drawing/2014/main" id="{B52379A8-DDEC-5B67-DFA7-58E69F31024A}"/>
                  </a:ext>
                </a:extLst>
              </p:cNvPr>
              <p:cNvSpPr txBox="1">
                <a:spLocks noRot="1" noChangeAspect="1" noMove="1" noResize="1" noEditPoints="1" noAdjustHandles="1" noChangeArrowheads="1" noChangeShapeType="1" noTextEdit="1"/>
              </p:cNvSpPr>
              <p:nvPr/>
            </p:nvSpPr>
            <p:spPr>
              <a:xfrm>
                <a:off x="459608" y="887395"/>
                <a:ext cx="10084967" cy="1668405"/>
              </a:xfrm>
              <a:prstGeom prst="rect">
                <a:avLst/>
              </a:prstGeom>
              <a:blipFill>
                <a:blip r:embed="rId2"/>
                <a:stretch>
                  <a:fillRect l="-1887" r="-1635"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6B529C3-96BD-B367-0BA9-1E56FC6F4582}"/>
                  </a:ext>
                </a:extLst>
              </p:cNvPr>
              <p:cNvSpPr txBox="1"/>
              <p:nvPr/>
            </p:nvSpPr>
            <p:spPr>
              <a:xfrm>
                <a:off x="459608" y="2895465"/>
                <a:ext cx="9168649" cy="3330399"/>
              </a:xfrm>
              <a:prstGeom prst="rect">
                <a:avLst/>
              </a:prstGeom>
              <a:noFill/>
            </p:spPr>
            <p:txBody>
              <a:bodyPr wrap="square" rtlCol="0">
                <a:spAutoFit/>
              </a:bodyPr>
              <a:lstStyle/>
              <a:p>
                <a:pPr>
                  <a:lnSpc>
                    <a:spcPct val="150000"/>
                  </a:lnSpc>
                </a:pPr>
                <a14:m>
                  <m:oMath xmlns:m="http://schemas.openxmlformats.org/officeDocument/2006/math">
                    <m:r>
                      <a:rPr lang="en-US" sz="3600" b="0" i="1" smtClean="0">
                        <a:solidFill>
                          <a:schemeClr val="accent6">
                            <a:lumMod val="75000"/>
                          </a:schemeClr>
                        </a:solidFill>
                        <a:latin typeface="Cambria Math" panose="02040503050406030204" pitchFamily="18" charset="0"/>
                      </a:rPr>
                      <m:t>⇒ </m:t>
                    </m:r>
                  </m:oMath>
                </a14:m>
                <a:r>
                  <a:rPr lang="en-US" sz="3600" dirty="0">
                    <a:solidFill>
                      <a:schemeClr val="accent6">
                        <a:lumMod val="75000"/>
                      </a:schemeClr>
                    </a:solidFill>
                  </a:rPr>
                  <a:t>The kinematics of a system are not enough for us to understand its causes of motion, with the different formulations having different ways of relating kinematics and dynamics</a:t>
                </a:r>
              </a:p>
            </p:txBody>
          </p:sp>
        </mc:Choice>
        <mc:Fallback xmlns="">
          <p:sp>
            <p:nvSpPr>
              <p:cNvPr id="4" name="TextBox 3">
                <a:extLst>
                  <a:ext uri="{FF2B5EF4-FFF2-40B4-BE49-F238E27FC236}">
                    <a16:creationId xmlns:a16="http://schemas.microsoft.com/office/drawing/2014/main" id="{D6B529C3-96BD-B367-0BA9-1E56FC6F4582}"/>
                  </a:ext>
                </a:extLst>
              </p:cNvPr>
              <p:cNvSpPr txBox="1">
                <a:spLocks noRot="1" noChangeAspect="1" noMove="1" noResize="1" noEditPoints="1" noAdjustHandles="1" noChangeArrowheads="1" noChangeShapeType="1" noTextEdit="1"/>
              </p:cNvSpPr>
              <p:nvPr/>
            </p:nvSpPr>
            <p:spPr>
              <a:xfrm>
                <a:off x="459608" y="2895465"/>
                <a:ext cx="9168649" cy="3330399"/>
              </a:xfrm>
              <a:prstGeom prst="rect">
                <a:avLst/>
              </a:prstGeom>
              <a:blipFill>
                <a:blip r:embed="rId3"/>
                <a:stretch>
                  <a:fillRect l="-2078" r="-1662" b="-5703"/>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F03C3CB-9CAC-6203-7719-2E6619341CCE}"/>
              </a:ext>
            </a:extLst>
          </p:cNvPr>
          <p:cNvSpPr txBox="1"/>
          <p:nvPr/>
        </p:nvSpPr>
        <p:spPr>
          <a:xfrm>
            <a:off x="4890221" y="153973"/>
            <a:ext cx="2411558" cy="646331"/>
          </a:xfrm>
          <a:prstGeom prst="rect">
            <a:avLst/>
          </a:prstGeom>
          <a:noFill/>
        </p:spPr>
        <p:txBody>
          <a:bodyPr wrap="none" rtlCol="0">
            <a:spAutoFit/>
          </a:bodyPr>
          <a:lstStyle/>
          <a:p>
            <a:r>
              <a:rPr lang="en-US" sz="3600" dirty="0"/>
              <a:t>Big Picture: </a:t>
            </a:r>
          </a:p>
        </p:txBody>
      </p:sp>
    </p:spTree>
    <p:extLst>
      <p:ext uri="{BB962C8B-B14F-4D97-AF65-F5344CB8AC3E}">
        <p14:creationId xmlns:p14="http://schemas.microsoft.com/office/powerpoint/2010/main" val="693597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B9A4A4-12EF-4E64-5356-A2041D8F83F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ED0743D8-7B65-7D2C-630D-75E764AE849E}"/>
              </a:ext>
            </a:extLst>
          </p:cNvPr>
          <p:cNvSpPr>
            <a:spLocks noGrp="1"/>
          </p:cNvSpPr>
          <p:nvPr>
            <p:ph type="sldNum" sz="quarter" idx="12"/>
          </p:nvPr>
        </p:nvSpPr>
        <p:spPr/>
        <p:txBody>
          <a:bodyPr/>
          <a:lstStyle/>
          <a:p>
            <a:fld id="{F47845EA-7733-40EE-B074-20032348B727}" type="slidenum">
              <a:rPr lang="en-US" smtClean="0"/>
              <a:t>29</a:t>
            </a:fld>
            <a:endParaRPr lang="en-US"/>
          </a:p>
        </p:txBody>
      </p:sp>
      <p:grpSp>
        <p:nvGrpSpPr>
          <p:cNvPr id="13" name="Group 12">
            <a:extLst>
              <a:ext uri="{FF2B5EF4-FFF2-40B4-BE49-F238E27FC236}">
                <a16:creationId xmlns:a16="http://schemas.microsoft.com/office/drawing/2014/main" id="{21DAFD39-8B7B-B194-7406-1493106EABFE}"/>
              </a:ext>
            </a:extLst>
          </p:cNvPr>
          <p:cNvGrpSpPr/>
          <p:nvPr/>
        </p:nvGrpSpPr>
        <p:grpSpPr>
          <a:xfrm>
            <a:off x="53782" y="669230"/>
            <a:ext cx="4448527" cy="3316865"/>
            <a:chOff x="67929" y="970051"/>
            <a:chExt cx="4448527" cy="3316865"/>
          </a:xfrm>
        </p:grpSpPr>
        <p:sp>
          <p:nvSpPr>
            <p:cNvPr id="5" name="Freeform 4">
              <a:extLst>
                <a:ext uri="{FF2B5EF4-FFF2-40B4-BE49-F238E27FC236}">
                  <a16:creationId xmlns:a16="http://schemas.microsoft.com/office/drawing/2014/main" id="{F1BE5335-1055-A8CE-A768-8B1A84947F9D}"/>
                </a:ext>
              </a:extLst>
            </p:cNvPr>
            <p:cNvSpPr/>
            <p:nvPr/>
          </p:nvSpPr>
          <p:spPr>
            <a:xfrm rot="5400000" flipH="1">
              <a:off x="2297489" y="2716288"/>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30DAC6B-E6E1-4498-13CE-AD7AE02C6E5A}"/>
                    </a:ext>
                  </a:extLst>
                </p:cNvPr>
                <p:cNvSpPr txBox="1"/>
                <p:nvPr/>
              </p:nvSpPr>
              <p:spPr>
                <a:xfrm>
                  <a:off x="899917" y="1906010"/>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7" name="TextBox 6">
                  <a:extLst>
                    <a:ext uri="{FF2B5EF4-FFF2-40B4-BE49-F238E27FC236}">
                      <a16:creationId xmlns:a16="http://schemas.microsoft.com/office/drawing/2014/main" id="{330DAC6B-E6E1-4498-13CE-AD7AE02C6E5A}"/>
                    </a:ext>
                  </a:extLst>
                </p:cNvPr>
                <p:cNvSpPr txBox="1">
                  <a:spLocks noRot="1" noChangeAspect="1" noMove="1" noResize="1" noEditPoints="1" noAdjustHandles="1" noChangeArrowheads="1" noChangeShapeType="1" noTextEdit="1"/>
                </p:cNvSpPr>
                <p:nvPr/>
              </p:nvSpPr>
              <p:spPr>
                <a:xfrm>
                  <a:off x="899917" y="1906010"/>
                  <a:ext cx="184731" cy="369332"/>
                </a:xfrm>
                <a:prstGeom prst="rect">
                  <a:avLst/>
                </a:prstGeom>
                <a:blipFill>
                  <a:blip r:embed="rId3"/>
                  <a:stretch>
                    <a:fillRect r="-4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579A16D-F70C-135C-8850-3F44513E3508}"/>
                    </a:ext>
                  </a:extLst>
                </p:cNvPr>
                <p:cNvSpPr txBox="1"/>
                <p:nvPr/>
              </p:nvSpPr>
              <p:spPr>
                <a:xfrm>
                  <a:off x="126780" y="2257236"/>
                  <a:ext cx="1188432" cy="566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𝑏</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m:oMathPara>
                  </a14:m>
                  <a:endParaRPr lang="en-US" dirty="0"/>
                </a:p>
              </p:txBody>
            </p:sp>
          </mc:Choice>
          <mc:Fallback xmlns="">
            <p:sp>
              <p:nvSpPr>
                <p:cNvPr id="8" name="TextBox 7">
                  <a:extLst>
                    <a:ext uri="{FF2B5EF4-FFF2-40B4-BE49-F238E27FC236}">
                      <a16:creationId xmlns:a16="http://schemas.microsoft.com/office/drawing/2014/main" id="{C579A16D-F70C-135C-8850-3F44513E3508}"/>
                    </a:ext>
                  </a:extLst>
                </p:cNvPr>
                <p:cNvSpPr txBox="1">
                  <a:spLocks noRot="1" noChangeAspect="1" noMove="1" noResize="1" noEditPoints="1" noAdjustHandles="1" noChangeArrowheads="1" noChangeShapeType="1" noTextEdit="1"/>
                </p:cNvSpPr>
                <p:nvPr/>
              </p:nvSpPr>
              <p:spPr>
                <a:xfrm>
                  <a:off x="126780" y="2257236"/>
                  <a:ext cx="1188432" cy="566694"/>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BBF36D0-E67A-3F00-3914-0004FE22C673}"/>
                    </a:ext>
                  </a:extLst>
                </p:cNvPr>
                <p:cNvSpPr txBox="1"/>
                <p:nvPr/>
              </p:nvSpPr>
              <p:spPr>
                <a:xfrm>
                  <a:off x="903290" y="3341493"/>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m:oMathPara>
                  </a14:m>
                  <a:endParaRPr lang="en-US" dirty="0"/>
                </a:p>
              </p:txBody>
            </p:sp>
          </mc:Choice>
          <mc:Fallback xmlns="">
            <p:sp>
              <p:nvSpPr>
                <p:cNvPr id="10" name="TextBox 9">
                  <a:extLst>
                    <a:ext uri="{FF2B5EF4-FFF2-40B4-BE49-F238E27FC236}">
                      <a16:creationId xmlns:a16="http://schemas.microsoft.com/office/drawing/2014/main" id="{BBBF36D0-E67A-3F00-3914-0004FE22C673}"/>
                    </a:ext>
                  </a:extLst>
                </p:cNvPr>
                <p:cNvSpPr txBox="1">
                  <a:spLocks noRot="1" noChangeAspect="1" noMove="1" noResize="1" noEditPoints="1" noAdjustHandles="1" noChangeArrowheads="1" noChangeShapeType="1" noTextEdit="1"/>
                </p:cNvSpPr>
                <p:nvPr/>
              </p:nvSpPr>
              <p:spPr>
                <a:xfrm>
                  <a:off x="903290" y="3341493"/>
                  <a:ext cx="184731" cy="369332"/>
                </a:xfrm>
                <a:prstGeom prst="rect">
                  <a:avLst/>
                </a:prstGeom>
                <a:blipFill>
                  <a:blip r:embed="rId5"/>
                  <a:stretch>
                    <a:fillRect r="-93333"/>
                  </a:stretch>
                </a:blipFill>
              </p:spPr>
              <p:txBody>
                <a:bodyPr/>
                <a:lstStyle/>
                <a:p>
                  <a:r>
                    <a:rPr lang="en-US">
                      <a:noFill/>
                    </a:rPr>
                    <a:t> </a:t>
                  </a:r>
                </a:p>
              </p:txBody>
            </p:sp>
          </mc:Fallback>
        </mc:AlternateContent>
        <p:sp>
          <p:nvSpPr>
            <p:cNvPr id="11" name="Freeform 10">
              <a:extLst>
                <a:ext uri="{FF2B5EF4-FFF2-40B4-BE49-F238E27FC236}">
                  <a16:creationId xmlns:a16="http://schemas.microsoft.com/office/drawing/2014/main" id="{6E2308A4-5861-DEF8-028B-C276F773D1FD}"/>
                </a:ext>
              </a:extLst>
            </p:cNvPr>
            <p:cNvSpPr/>
            <p:nvPr/>
          </p:nvSpPr>
          <p:spPr>
            <a:xfrm>
              <a:off x="1312073" y="2587284"/>
              <a:ext cx="2051776" cy="965200"/>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61EA04F4-0679-59C5-3C3E-BAF42986FA15}"/>
                </a:ext>
              </a:extLst>
            </p:cNvPr>
            <p:cNvSpPr/>
            <p:nvPr/>
          </p:nvSpPr>
          <p:spPr>
            <a:xfrm rot="5400000" flipH="1">
              <a:off x="2322896" y="1518307"/>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9525">
              <a:solidFill>
                <a:schemeClr val="tx2">
                  <a:lumMod val="9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04DEF5A-1EA4-A0F1-7BE3-8E05436C417C}"/>
                    </a:ext>
                  </a:extLst>
                </p:cNvPr>
                <p:cNvSpPr txBox="1"/>
                <p:nvPr/>
              </p:nvSpPr>
              <p:spPr>
                <a:xfrm>
                  <a:off x="3362771" y="391758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5" name="TextBox 14">
                  <a:extLst>
                    <a:ext uri="{FF2B5EF4-FFF2-40B4-BE49-F238E27FC236}">
                      <a16:creationId xmlns:a16="http://schemas.microsoft.com/office/drawing/2014/main" id="{104DEF5A-1EA4-A0F1-7BE3-8E05436C417C}"/>
                    </a:ext>
                  </a:extLst>
                </p:cNvPr>
                <p:cNvSpPr txBox="1">
                  <a:spLocks noRot="1" noChangeAspect="1" noMove="1" noResize="1" noEditPoints="1" noAdjustHandles="1" noChangeArrowheads="1" noChangeShapeType="1" noTextEdit="1"/>
                </p:cNvSpPr>
                <p:nvPr/>
              </p:nvSpPr>
              <p:spPr>
                <a:xfrm>
                  <a:off x="3362771" y="3917584"/>
                  <a:ext cx="184731" cy="369332"/>
                </a:xfrm>
                <a:prstGeom prst="rect">
                  <a:avLst/>
                </a:prstGeom>
                <a:blipFill>
                  <a:blip r:embed="rId6"/>
                  <a:stretch>
                    <a:fillRect r="-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4B3123E-621E-34D4-CF6D-34109D1ED4FD}"/>
                    </a:ext>
                  </a:extLst>
                </p:cNvPr>
                <p:cNvSpPr txBox="1"/>
                <p:nvPr/>
              </p:nvSpPr>
              <p:spPr>
                <a:xfrm>
                  <a:off x="67929" y="970051"/>
                  <a:ext cx="4448527" cy="1120307"/>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𝑥</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𝑡</m:t>
                            </m:r>
                          </m:e>
                        </m:d>
                        <m:r>
                          <a:rPr lang="en-US" sz="2400" b="0" i="1" smtClean="0">
                            <a:solidFill>
                              <a:schemeClr val="tx1"/>
                            </a:solidFill>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0</m:t>
                            </m:r>
                          </m:sub>
                        </m:sSub>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𝑚</m:t>
                            </m:r>
                          </m:num>
                          <m:den>
                            <m:r>
                              <a:rPr lang="en-US" sz="2400" b="0" i="1" smtClean="0">
                                <a:latin typeface="Cambria Math" panose="02040503050406030204" pitchFamily="18" charset="0"/>
                              </a:rPr>
                              <m:t>𝑏</m:t>
                            </m:r>
                          </m:den>
                        </m:f>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𝑡</m:t>
                                </m:r>
                              </m:sup>
                            </m:sSup>
                          </m:e>
                        </m:d>
                      </m:oMath>
                    </m:oMathPara>
                  </a14:m>
                  <a:endParaRPr lang="en-US" sz="2400" dirty="0"/>
                </a:p>
              </p:txBody>
            </p:sp>
          </mc:Choice>
          <mc:Fallback xmlns="">
            <p:sp>
              <p:nvSpPr>
                <p:cNvPr id="23" name="TextBox 22">
                  <a:extLst>
                    <a:ext uri="{FF2B5EF4-FFF2-40B4-BE49-F238E27FC236}">
                      <a16:creationId xmlns:a16="http://schemas.microsoft.com/office/drawing/2014/main" id="{04B3123E-621E-34D4-CF6D-34109D1ED4FD}"/>
                    </a:ext>
                  </a:extLst>
                </p:cNvPr>
                <p:cNvSpPr txBox="1">
                  <a:spLocks noRot="1" noChangeAspect="1" noMove="1" noResize="1" noEditPoints="1" noAdjustHandles="1" noChangeArrowheads="1" noChangeShapeType="1" noTextEdit="1"/>
                </p:cNvSpPr>
                <p:nvPr/>
              </p:nvSpPr>
              <p:spPr>
                <a:xfrm>
                  <a:off x="67929" y="970051"/>
                  <a:ext cx="4448527" cy="1120307"/>
                </a:xfrm>
                <a:prstGeom prst="rect">
                  <a:avLst/>
                </a:prstGeom>
                <a:blipFill>
                  <a:blip r:embed="rId7"/>
                  <a:stretch>
                    <a:fillRect/>
                  </a:stretch>
                </a:blipFill>
              </p:spPr>
              <p:txBody>
                <a:bodyPr/>
                <a:lstStyle/>
                <a:p>
                  <a:r>
                    <a:rPr lang="en-US">
                      <a:noFill/>
                    </a:rPr>
                    <a:t> </a:t>
                  </a:r>
                </a:p>
              </p:txBody>
            </p:sp>
          </mc:Fallback>
        </mc:AlternateContent>
        <p:sp>
          <p:nvSpPr>
            <p:cNvPr id="4" name="Freeform 3">
              <a:extLst>
                <a:ext uri="{FF2B5EF4-FFF2-40B4-BE49-F238E27FC236}">
                  <a16:creationId xmlns:a16="http://schemas.microsoft.com/office/drawing/2014/main" id="{1FD643FF-7786-01F4-55AB-A3BA231C42EA}"/>
                </a:ext>
              </a:extLst>
            </p:cNvPr>
            <p:cNvSpPr/>
            <p:nvPr/>
          </p:nvSpPr>
          <p:spPr>
            <a:xfrm flipH="1">
              <a:off x="1269493" y="2157858"/>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grpSp>
        <p:nvGrpSpPr>
          <p:cNvPr id="33" name="Group 32">
            <a:extLst>
              <a:ext uri="{FF2B5EF4-FFF2-40B4-BE49-F238E27FC236}">
                <a16:creationId xmlns:a16="http://schemas.microsoft.com/office/drawing/2014/main" id="{C625ED9A-B1DC-37E6-0CDD-0895C743F236}"/>
              </a:ext>
            </a:extLst>
          </p:cNvPr>
          <p:cNvGrpSpPr/>
          <p:nvPr/>
        </p:nvGrpSpPr>
        <p:grpSpPr>
          <a:xfrm>
            <a:off x="4808838" y="1814479"/>
            <a:ext cx="3328066" cy="2171616"/>
            <a:chOff x="4603738" y="1931084"/>
            <a:chExt cx="3328066" cy="2171616"/>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A657A3B-1591-7FB2-6D7A-8E6B260776D7}"/>
                    </a:ext>
                  </a:extLst>
                </p:cNvPr>
                <p:cNvSpPr txBox="1"/>
                <p:nvPr/>
              </p:nvSpPr>
              <p:spPr>
                <a:xfrm>
                  <a:off x="4603738" y="2300416"/>
                  <a:ext cx="2967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m:oMathPara>
                  </a14:m>
                  <a:endParaRPr lang="en-US" dirty="0"/>
                </a:p>
              </p:txBody>
            </p:sp>
          </mc:Choice>
          <mc:Fallback xmlns="">
            <p:sp>
              <p:nvSpPr>
                <p:cNvPr id="17" name="TextBox 16">
                  <a:extLst>
                    <a:ext uri="{FF2B5EF4-FFF2-40B4-BE49-F238E27FC236}">
                      <a16:creationId xmlns:a16="http://schemas.microsoft.com/office/drawing/2014/main" id="{FA657A3B-1591-7FB2-6D7A-8E6B260776D7}"/>
                    </a:ext>
                  </a:extLst>
                </p:cNvPr>
                <p:cNvSpPr txBox="1">
                  <a:spLocks noRot="1" noChangeAspect="1" noMove="1" noResize="1" noEditPoints="1" noAdjustHandles="1" noChangeArrowheads="1" noChangeShapeType="1" noTextEdit="1"/>
                </p:cNvSpPr>
                <p:nvPr/>
              </p:nvSpPr>
              <p:spPr>
                <a:xfrm>
                  <a:off x="4603738" y="2300416"/>
                  <a:ext cx="296732" cy="369332"/>
                </a:xfrm>
                <a:prstGeom prst="rect">
                  <a:avLst/>
                </a:prstGeom>
                <a:blipFill>
                  <a:blip r:embed="rId8"/>
                  <a:stretch>
                    <a:fillRect r="-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B452B62-F82D-0142-17BF-93D4E5096E99}"/>
                    </a:ext>
                  </a:extLst>
                </p:cNvPr>
                <p:cNvSpPr txBox="1"/>
                <p:nvPr/>
              </p:nvSpPr>
              <p:spPr>
                <a:xfrm>
                  <a:off x="4659738" y="193108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18" name="TextBox 17">
                  <a:extLst>
                    <a:ext uri="{FF2B5EF4-FFF2-40B4-BE49-F238E27FC236}">
                      <a16:creationId xmlns:a16="http://schemas.microsoft.com/office/drawing/2014/main" id="{EB452B62-F82D-0142-17BF-93D4E5096E99}"/>
                    </a:ext>
                  </a:extLst>
                </p:cNvPr>
                <p:cNvSpPr txBox="1">
                  <a:spLocks noRot="1" noChangeAspect="1" noMove="1" noResize="1" noEditPoints="1" noAdjustHandles="1" noChangeArrowheads="1" noChangeShapeType="1" noTextEdit="1"/>
                </p:cNvSpPr>
                <p:nvPr/>
              </p:nvSpPr>
              <p:spPr>
                <a:xfrm>
                  <a:off x="4659738" y="1931084"/>
                  <a:ext cx="184731" cy="369332"/>
                </a:xfrm>
                <a:prstGeom prst="rect">
                  <a:avLst/>
                </a:prstGeom>
                <a:blipFill>
                  <a:blip r:embed="rId9"/>
                  <a:stretch>
                    <a:fillRect r="-46667"/>
                  </a:stretch>
                </a:blipFill>
              </p:spPr>
              <p:txBody>
                <a:bodyPr/>
                <a:lstStyle/>
                <a:p>
                  <a:r>
                    <a:rPr lang="en-US">
                      <a:noFill/>
                    </a:rPr>
                    <a:t> </a:t>
                  </a:r>
                </a:p>
              </p:txBody>
            </p:sp>
          </mc:Fallback>
        </mc:AlternateContent>
        <p:sp>
          <p:nvSpPr>
            <p:cNvPr id="21" name="Freeform 20">
              <a:extLst>
                <a:ext uri="{FF2B5EF4-FFF2-40B4-BE49-F238E27FC236}">
                  <a16:creationId xmlns:a16="http://schemas.microsoft.com/office/drawing/2014/main" id="{3C3D7CBC-DBAC-46B9-4A70-86B0C36C4758}"/>
                </a:ext>
              </a:extLst>
            </p:cNvPr>
            <p:cNvSpPr/>
            <p:nvPr/>
          </p:nvSpPr>
          <p:spPr>
            <a:xfrm flipV="1">
              <a:off x="4973450" y="2512462"/>
              <a:ext cx="2023800" cy="114513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02925 w 2023800"/>
                <a:gd name="connsiteY11" fmla="*/ 774700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9419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89261"/>
                <a:gd name="connsiteX1" fmla="*/ 1712649 w 2023800"/>
                <a:gd name="connsiteY1" fmla="*/ 12334 h 989261"/>
                <a:gd name="connsiteX2" fmla="*/ 1468175 w 2023800"/>
                <a:gd name="connsiteY2" fmla="*/ 31015 h 989261"/>
                <a:gd name="connsiteX3" fmla="*/ 1232825 w 2023800"/>
                <a:gd name="connsiteY3" fmla="*/ 66309 h 989261"/>
                <a:gd name="connsiteX4" fmla="*/ 1035976 w 2023800"/>
                <a:gd name="connsiteY4" fmla="*/ 115035 h 989261"/>
                <a:gd name="connsiteX5" fmla="*/ 864127 w 2023800"/>
                <a:gd name="connsiteY5" fmla="*/ 165101 h 989261"/>
                <a:gd name="connsiteX6" fmla="*/ 697177 w 2023800"/>
                <a:gd name="connsiteY6" fmla="*/ 238125 h 989261"/>
                <a:gd name="connsiteX7" fmla="*/ 536176 w 2023800"/>
                <a:gd name="connsiteY7" fmla="*/ 329831 h 989261"/>
                <a:gd name="connsiteX8" fmla="*/ 415526 w 2023800"/>
                <a:gd name="connsiteY8" fmla="*/ 428626 h 989261"/>
                <a:gd name="connsiteX9" fmla="*/ 298052 w 2023800"/>
                <a:gd name="connsiteY9" fmla="*/ 550009 h 989261"/>
                <a:gd name="connsiteX10" fmla="*/ 199626 w 2023800"/>
                <a:gd name="connsiteY10" fmla="*/ 660033 h 989261"/>
                <a:gd name="connsiteX11" fmla="*/ 123428 w 2023800"/>
                <a:gd name="connsiteY11" fmla="*/ 778242 h 989261"/>
                <a:gd name="connsiteX12" fmla="*/ 0 w 2023800"/>
                <a:gd name="connsiteY12" fmla="*/ 989261 h 98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3800" h="989261">
                  <a:moveTo>
                    <a:pt x="2023800" y="0"/>
                  </a:moveTo>
                  <a:cubicBezTo>
                    <a:pt x="1969296" y="2646"/>
                    <a:pt x="1820599" y="3867"/>
                    <a:pt x="1712649" y="12334"/>
                  </a:cubicBezTo>
                  <a:lnTo>
                    <a:pt x="1468175" y="31015"/>
                  </a:lnTo>
                  <a:cubicBezTo>
                    <a:pt x="1386154" y="39482"/>
                    <a:pt x="1291562" y="55197"/>
                    <a:pt x="1232825" y="66309"/>
                  </a:cubicBezTo>
                  <a:cubicBezTo>
                    <a:pt x="1174088" y="77421"/>
                    <a:pt x="1098947" y="97044"/>
                    <a:pt x="1035976" y="115035"/>
                  </a:cubicBezTo>
                  <a:cubicBezTo>
                    <a:pt x="946547" y="137789"/>
                    <a:pt x="921806" y="144464"/>
                    <a:pt x="864127" y="165101"/>
                  </a:cubicBezTo>
                  <a:cubicBezTo>
                    <a:pt x="806448" y="185738"/>
                    <a:pt x="751152" y="212196"/>
                    <a:pt x="697177" y="238125"/>
                  </a:cubicBezTo>
                  <a:cubicBezTo>
                    <a:pt x="643202" y="264054"/>
                    <a:pt x="584330" y="296493"/>
                    <a:pt x="536176" y="329831"/>
                  </a:cubicBezTo>
                  <a:cubicBezTo>
                    <a:pt x="488022" y="363169"/>
                    <a:pt x="455213" y="393701"/>
                    <a:pt x="415526" y="428626"/>
                  </a:cubicBezTo>
                  <a:cubicBezTo>
                    <a:pt x="375839" y="463551"/>
                    <a:pt x="333506" y="512438"/>
                    <a:pt x="298052" y="550009"/>
                  </a:cubicBezTo>
                  <a:cubicBezTo>
                    <a:pt x="262598" y="587580"/>
                    <a:pt x="228201" y="621933"/>
                    <a:pt x="199626" y="660033"/>
                  </a:cubicBezTo>
                  <a:cubicBezTo>
                    <a:pt x="171051" y="698133"/>
                    <a:pt x="158353" y="723209"/>
                    <a:pt x="123428" y="778242"/>
                  </a:cubicBezTo>
                  <a:cubicBezTo>
                    <a:pt x="73157" y="848092"/>
                    <a:pt x="48154" y="892953"/>
                    <a:pt x="0" y="989261"/>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0312EB2-7C40-E292-6B8F-A7A05C1E94B8}"/>
                    </a:ext>
                  </a:extLst>
                </p:cNvPr>
                <p:cNvSpPr txBox="1"/>
                <p:nvPr/>
              </p:nvSpPr>
              <p:spPr>
                <a:xfrm>
                  <a:off x="6870592" y="3733368"/>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22" name="TextBox 21">
                  <a:extLst>
                    <a:ext uri="{FF2B5EF4-FFF2-40B4-BE49-F238E27FC236}">
                      <a16:creationId xmlns:a16="http://schemas.microsoft.com/office/drawing/2014/main" id="{90312EB2-7C40-E292-6B8F-A7A05C1E94B8}"/>
                    </a:ext>
                  </a:extLst>
                </p:cNvPr>
                <p:cNvSpPr txBox="1">
                  <a:spLocks noRot="1" noChangeAspect="1" noMove="1" noResize="1" noEditPoints="1" noAdjustHandles="1" noChangeArrowheads="1" noChangeShapeType="1" noTextEdit="1"/>
                </p:cNvSpPr>
                <p:nvPr/>
              </p:nvSpPr>
              <p:spPr>
                <a:xfrm>
                  <a:off x="6870592" y="3733368"/>
                  <a:ext cx="184731" cy="369332"/>
                </a:xfrm>
                <a:prstGeom prst="rect">
                  <a:avLst/>
                </a:prstGeom>
                <a:blipFill>
                  <a:blip r:embed="rId10"/>
                  <a:stretch>
                    <a:fillRect r="-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956E962-F68E-4EB6-BD22-EE08A700BA99}"/>
                    </a:ext>
                  </a:extLst>
                </p:cNvPr>
                <p:cNvSpPr txBox="1"/>
                <p:nvPr/>
              </p:nvSpPr>
              <p:spPr>
                <a:xfrm>
                  <a:off x="4890302" y="2032009"/>
                  <a:ext cx="3041502" cy="91044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400" i="1" smtClean="0">
                            <a:solidFill>
                              <a:schemeClr val="accent1"/>
                            </a:solidFill>
                            <a:latin typeface="Cambria Math" panose="02040503050406030204" pitchFamily="18" charset="0"/>
                          </a:rPr>
                          <m:t>𝑣</m:t>
                        </m:r>
                        <m:d>
                          <m:dPr>
                            <m:ctrlPr>
                              <a:rPr lang="en-US" sz="2400" i="1">
                                <a:solidFill>
                                  <a:schemeClr val="accent1"/>
                                </a:solidFill>
                                <a:latin typeface="Cambria Math" panose="02040503050406030204" pitchFamily="18" charset="0"/>
                              </a:rPr>
                            </m:ctrlPr>
                          </m:dPr>
                          <m:e>
                            <m:r>
                              <a:rPr lang="en-US" sz="2400" i="1">
                                <a:solidFill>
                                  <a:schemeClr val="accent1"/>
                                </a:solidFill>
                                <a:latin typeface="Cambria Math" panose="02040503050406030204" pitchFamily="18" charset="0"/>
                              </a:rPr>
                              <m:t>𝑡</m:t>
                            </m:r>
                          </m:e>
                        </m:d>
                        <m:r>
                          <a:rPr lang="en-US" sz="2400" i="1" smtClean="0">
                            <a:solidFill>
                              <a:schemeClr val="tx1"/>
                            </a:solidFill>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0</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𝑘</m:t>
                                </m:r>
                              </m:num>
                              <m:den>
                                <m:r>
                                  <a:rPr lang="en-US" sz="2400" i="1">
                                    <a:latin typeface="Cambria Math" panose="02040503050406030204" pitchFamily="18" charset="0"/>
                                  </a:rPr>
                                  <m:t>𝑚</m:t>
                                </m:r>
                              </m:den>
                            </m:f>
                            <m:r>
                              <a:rPr lang="en-US" sz="2400" i="1">
                                <a:latin typeface="Cambria Math" panose="02040503050406030204" pitchFamily="18" charset="0"/>
                              </a:rPr>
                              <m:t>𝑡</m:t>
                            </m:r>
                          </m:sup>
                        </m:sSup>
                      </m:oMath>
                    </m:oMathPara>
                  </a14:m>
                  <a:endParaRPr lang="en-US" sz="2400" dirty="0"/>
                </a:p>
              </p:txBody>
            </p:sp>
          </mc:Choice>
          <mc:Fallback xmlns="">
            <p:sp>
              <p:nvSpPr>
                <p:cNvPr id="31" name="TextBox 30">
                  <a:extLst>
                    <a:ext uri="{FF2B5EF4-FFF2-40B4-BE49-F238E27FC236}">
                      <a16:creationId xmlns:a16="http://schemas.microsoft.com/office/drawing/2014/main" id="{7956E962-F68E-4EB6-BD22-EE08A700BA99}"/>
                    </a:ext>
                  </a:extLst>
                </p:cNvPr>
                <p:cNvSpPr txBox="1">
                  <a:spLocks noRot="1" noChangeAspect="1" noMove="1" noResize="1" noEditPoints="1" noAdjustHandles="1" noChangeArrowheads="1" noChangeShapeType="1" noTextEdit="1"/>
                </p:cNvSpPr>
                <p:nvPr/>
              </p:nvSpPr>
              <p:spPr>
                <a:xfrm>
                  <a:off x="4890302" y="2032009"/>
                  <a:ext cx="3041502" cy="910442"/>
                </a:xfrm>
                <a:prstGeom prst="rect">
                  <a:avLst/>
                </a:prstGeom>
                <a:blipFill>
                  <a:blip r:embed="rId11"/>
                  <a:stretch>
                    <a:fillRect/>
                  </a:stretch>
                </a:blipFill>
              </p:spPr>
              <p:txBody>
                <a:bodyPr/>
                <a:lstStyle/>
                <a:p>
                  <a:r>
                    <a:rPr lang="en-US">
                      <a:noFill/>
                    </a:rPr>
                    <a:t> </a:t>
                  </a:r>
                </a:p>
              </p:txBody>
            </p:sp>
          </mc:Fallback>
        </mc:AlternateContent>
        <p:sp>
          <p:nvSpPr>
            <p:cNvPr id="19" name="Freeform 18">
              <a:extLst>
                <a:ext uri="{FF2B5EF4-FFF2-40B4-BE49-F238E27FC236}">
                  <a16:creationId xmlns:a16="http://schemas.microsoft.com/office/drawing/2014/main" id="{E5C81619-4BD9-0C54-825F-6C9D9D7E0289}"/>
                </a:ext>
              </a:extLst>
            </p:cNvPr>
            <p:cNvSpPr/>
            <p:nvPr/>
          </p:nvSpPr>
          <p:spPr>
            <a:xfrm flipH="1">
              <a:off x="4924846" y="2090358"/>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20" name="Freeform 19">
              <a:extLst>
                <a:ext uri="{FF2B5EF4-FFF2-40B4-BE49-F238E27FC236}">
                  <a16:creationId xmlns:a16="http://schemas.microsoft.com/office/drawing/2014/main" id="{DCA30F90-94DD-E0C1-9C7F-47DCDE5B61C6}"/>
                </a:ext>
              </a:extLst>
            </p:cNvPr>
            <p:cNvSpPr/>
            <p:nvPr/>
          </p:nvSpPr>
          <p:spPr>
            <a:xfrm rot="5400000" flipH="1">
              <a:off x="5952842" y="2648788"/>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grpSp>
        <p:nvGrpSpPr>
          <p:cNvPr id="16" name="Group 15">
            <a:extLst>
              <a:ext uri="{FF2B5EF4-FFF2-40B4-BE49-F238E27FC236}">
                <a16:creationId xmlns:a16="http://schemas.microsoft.com/office/drawing/2014/main" id="{D6CDE496-AE93-3FC7-D478-0399B007833D}"/>
              </a:ext>
            </a:extLst>
          </p:cNvPr>
          <p:cNvGrpSpPr/>
          <p:nvPr/>
        </p:nvGrpSpPr>
        <p:grpSpPr>
          <a:xfrm>
            <a:off x="3882559" y="4041513"/>
            <a:ext cx="4426881" cy="2358656"/>
            <a:chOff x="3739640" y="4253675"/>
            <a:chExt cx="4426881" cy="2358656"/>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59360EC-AC6D-B756-218B-65C3BB85627F}"/>
                    </a:ext>
                  </a:extLst>
                </p:cNvPr>
                <p:cNvSpPr txBox="1"/>
                <p:nvPr/>
              </p:nvSpPr>
              <p:spPr>
                <a:xfrm>
                  <a:off x="3739640" y="4653821"/>
                  <a:ext cx="658984"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𝑚</m:t>
                        </m:r>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𝑣</m:t>
                            </m:r>
                          </m:e>
                          <m:sub>
                            <m:r>
                              <a:rPr lang="en-US" sz="1400" b="0" i="1" smtClean="0">
                                <a:latin typeface="Cambria Math" panose="02040503050406030204" pitchFamily="18" charset="0"/>
                              </a:rPr>
                              <m:t>0</m:t>
                            </m:r>
                          </m:sub>
                          <m:sup>
                            <m:r>
                              <a:rPr lang="en-US" sz="1400" b="0" i="1" smtClean="0">
                                <a:latin typeface="Cambria Math" panose="02040503050406030204" pitchFamily="18" charset="0"/>
                              </a:rPr>
                              <m:t>2</m:t>
                            </m:r>
                          </m:sup>
                        </m:sSubSup>
                      </m:oMath>
                    </m:oMathPara>
                  </a14:m>
                  <a:endParaRPr lang="en-US" sz="1400" dirty="0"/>
                </a:p>
              </p:txBody>
            </p:sp>
          </mc:Choice>
          <mc:Fallback xmlns="">
            <p:sp>
              <p:nvSpPr>
                <p:cNvPr id="24" name="TextBox 23">
                  <a:extLst>
                    <a:ext uri="{FF2B5EF4-FFF2-40B4-BE49-F238E27FC236}">
                      <a16:creationId xmlns:a16="http://schemas.microsoft.com/office/drawing/2014/main" id="{259360EC-AC6D-B756-218B-65C3BB85627F}"/>
                    </a:ext>
                  </a:extLst>
                </p:cNvPr>
                <p:cNvSpPr txBox="1">
                  <a:spLocks noRot="1" noChangeAspect="1" noMove="1" noResize="1" noEditPoints="1" noAdjustHandles="1" noChangeArrowheads="1" noChangeShapeType="1" noTextEdit="1"/>
                </p:cNvSpPr>
                <p:nvPr/>
              </p:nvSpPr>
              <p:spPr>
                <a:xfrm>
                  <a:off x="3739640" y="4653821"/>
                  <a:ext cx="658984" cy="495649"/>
                </a:xfrm>
                <a:prstGeom prst="rect">
                  <a:avLst/>
                </a:prstGeom>
                <a:blipFill>
                  <a:blip r:embed="rId12"/>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685432E-C13D-4395-D521-B5D4ECDA93B0}"/>
                    </a:ext>
                  </a:extLst>
                </p:cNvPr>
                <p:cNvSpPr txBox="1"/>
                <p:nvPr/>
              </p:nvSpPr>
              <p:spPr>
                <a:xfrm>
                  <a:off x="4039938" y="4253675"/>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25" name="TextBox 24">
                  <a:extLst>
                    <a:ext uri="{FF2B5EF4-FFF2-40B4-BE49-F238E27FC236}">
                      <a16:creationId xmlns:a16="http://schemas.microsoft.com/office/drawing/2014/main" id="{A685432E-C13D-4395-D521-B5D4ECDA93B0}"/>
                    </a:ext>
                  </a:extLst>
                </p:cNvPr>
                <p:cNvSpPr txBox="1">
                  <a:spLocks noRot="1" noChangeAspect="1" noMove="1" noResize="1" noEditPoints="1" noAdjustHandles="1" noChangeArrowheads="1" noChangeShapeType="1" noTextEdit="1"/>
                </p:cNvSpPr>
                <p:nvPr/>
              </p:nvSpPr>
              <p:spPr>
                <a:xfrm>
                  <a:off x="4039938" y="4253675"/>
                  <a:ext cx="184731" cy="369332"/>
                </a:xfrm>
                <a:prstGeom prst="rect">
                  <a:avLst/>
                </a:prstGeom>
                <a:blipFill>
                  <a:blip r:embed="rId13"/>
                  <a:stretch>
                    <a:fillRect r="-7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E86E135-AA9C-832C-0A59-D520CE090D6C}"/>
                    </a:ext>
                  </a:extLst>
                </p:cNvPr>
                <p:cNvSpPr txBox="1"/>
                <p:nvPr/>
              </p:nvSpPr>
              <p:spPr>
                <a:xfrm>
                  <a:off x="6214646" y="6242999"/>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28" name="TextBox 27">
                  <a:extLst>
                    <a:ext uri="{FF2B5EF4-FFF2-40B4-BE49-F238E27FC236}">
                      <a16:creationId xmlns:a16="http://schemas.microsoft.com/office/drawing/2014/main" id="{9E86E135-AA9C-832C-0A59-D520CE090D6C}"/>
                    </a:ext>
                  </a:extLst>
                </p:cNvPr>
                <p:cNvSpPr txBox="1">
                  <a:spLocks noRot="1" noChangeAspect="1" noMove="1" noResize="1" noEditPoints="1" noAdjustHandles="1" noChangeArrowheads="1" noChangeShapeType="1" noTextEdit="1"/>
                </p:cNvSpPr>
                <p:nvPr/>
              </p:nvSpPr>
              <p:spPr>
                <a:xfrm>
                  <a:off x="6214646" y="6242999"/>
                  <a:ext cx="184731" cy="369332"/>
                </a:xfrm>
                <a:prstGeom prst="rect">
                  <a:avLst/>
                </a:prstGeom>
                <a:blipFill>
                  <a:blip r:embed="rId14"/>
                  <a:stretch>
                    <a:fillRect r="-31250"/>
                  </a:stretch>
                </a:blipFill>
              </p:spPr>
              <p:txBody>
                <a:bodyPr/>
                <a:lstStyle/>
                <a:p>
                  <a:r>
                    <a:rPr lang="en-US">
                      <a:noFill/>
                    </a:rPr>
                    <a:t> </a:t>
                  </a:r>
                </a:p>
              </p:txBody>
            </p:sp>
          </mc:Fallback>
        </mc:AlternateContent>
        <p:sp>
          <p:nvSpPr>
            <p:cNvPr id="29" name="Freeform 28">
              <a:extLst>
                <a:ext uri="{FF2B5EF4-FFF2-40B4-BE49-F238E27FC236}">
                  <a16:creationId xmlns:a16="http://schemas.microsoft.com/office/drawing/2014/main" id="{6C43A4F0-B171-E552-A4BA-1F1A67735591}"/>
                </a:ext>
              </a:extLst>
            </p:cNvPr>
            <p:cNvSpPr/>
            <p:nvPr/>
          </p:nvSpPr>
          <p:spPr>
            <a:xfrm flipV="1">
              <a:off x="4353806" y="4966537"/>
              <a:ext cx="1836885" cy="1174683"/>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30259 w 1951134"/>
                <a:gd name="connsiteY11" fmla="*/ 774700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92463 w 1951134"/>
                <a:gd name="connsiteY11" fmla="*/ 823063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14329 w 1951134"/>
                <a:gd name="connsiteY6" fmla="*/ 17901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810401 w 1951134"/>
                <a:gd name="connsiteY5" fmla="*/ 138232 h 1122013"/>
                <a:gd name="connsiteX6" fmla="*/ 614329 w 1951134"/>
                <a:gd name="connsiteY6" fmla="*/ 17901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810401 w 1951134"/>
                <a:gd name="connsiteY5" fmla="*/ 138232 h 1122013"/>
                <a:gd name="connsiteX6" fmla="*/ 595668 w 1951134"/>
                <a:gd name="connsiteY6" fmla="*/ 195137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88457 w 1988457"/>
                <a:gd name="connsiteY0" fmla="*/ 97445 h 1106610"/>
                <a:gd name="connsiteX1" fmla="*/ 1639983 w 1988457"/>
                <a:gd name="connsiteY1" fmla="*/ 473 h 1106610"/>
                <a:gd name="connsiteX2" fmla="*/ 1395509 w 1988457"/>
                <a:gd name="connsiteY2" fmla="*/ 22697 h 1106610"/>
                <a:gd name="connsiteX3" fmla="*/ 1147858 w 1988457"/>
                <a:gd name="connsiteY3" fmla="*/ 54449 h 1106610"/>
                <a:gd name="connsiteX4" fmla="*/ 951009 w 1988457"/>
                <a:gd name="connsiteY4" fmla="*/ 92547 h 1106610"/>
                <a:gd name="connsiteX5" fmla="*/ 810401 w 1988457"/>
                <a:gd name="connsiteY5" fmla="*/ 122829 h 1106610"/>
                <a:gd name="connsiteX6" fmla="*/ 595668 w 1988457"/>
                <a:gd name="connsiteY6" fmla="*/ 179734 h 1106610"/>
                <a:gd name="connsiteX7" fmla="*/ 430567 w 1988457"/>
                <a:gd name="connsiteY7" fmla="*/ 269608 h 1106610"/>
                <a:gd name="connsiteX8" fmla="*/ 303697 w 1988457"/>
                <a:gd name="connsiteY8" fmla="*/ 386355 h 1106610"/>
                <a:gd name="connsiteX9" fmla="*/ 204884 w 1988457"/>
                <a:gd name="connsiteY9" fmla="*/ 522149 h 1106610"/>
                <a:gd name="connsiteX10" fmla="*/ 131339 w 1988457"/>
                <a:gd name="connsiteY10" fmla="*/ 664293 h 1106610"/>
                <a:gd name="connsiteX11" fmla="*/ 73802 w 1988457"/>
                <a:gd name="connsiteY11" fmla="*/ 856024 h 1106610"/>
                <a:gd name="connsiteX12" fmla="*/ 0 w 1988457"/>
                <a:gd name="connsiteY12" fmla="*/ 1106610 h 1106610"/>
                <a:gd name="connsiteX0" fmla="*/ 1988457 w 1988457"/>
                <a:gd name="connsiteY0" fmla="*/ 74748 h 1083913"/>
                <a:gd name="connsiteX1" fmla="*/ 1671085 w 1988457"/>
                <a:gd name="connsiteY1" fmla="*/ 79877 h 1083913"/>
                <a:gd name="connsiteX2" fmla="*/ 1395509 w 1988457"/>
                <a:gd name="connsiteY2" fmla="*/ 0 h 1083913"/>
                <a:gd name="connsiteX3" fmla="*/ 1147858 w 1988457"/>
                <a:gd name="connsiteY3" fmla="*/ 31752 h 1083913"/>
                <a:gd name="connsiteX4" fmla="*/ 951009 w 1988457"/>
                <a:gd name="connsiteY4" fmla="*/ 69850 h 1083913"/>
                <a:gd name="connsiteX5" fmla="*/ 810401 w 1988457"/>
                <a:gd name="connsiteY5" fmla="*/ 100132 h 1083913"/>
                <a:gd name="connsiteX6" fmla="*/ 595668 w 1988457"/>
                <a:gd name="connsiteY6" fmla="*/ 157037 h 1083913"/>
                <a:gd name="connsiteX7" fmla="*/ 430567 w 1988457"/>
                <a:gd name="connsiteY7" fmla="*/ 246911 h 1083913"/>
                <a:gd name="connsiteX8" fmla="*/ 303697 w 1988457"/>
                <a:gd name="connsiteY8" fmla="*/ 363658 h 1083913"/>
                <a:gd name="connsiteX9" fmla="*/ 204884 w 1988457"/>
                <a:gd name="connsiteY9" fmla="*/ 499452 h 1083913"/>
                <a:gd name="connsiteX10" fmla="*/ 131339 w 1988457"/>
                <a:gd name="connsiteY10" fmla="*/ 641596 h 1083913"/>
                <a:gd name="connsiteX11" fmla="*/ 73802 w 1988457"/>
                <a:gd name="connsiteY11" fmla="*/ 833327 h 1083913"/>
                <a:gd name="connsiteX12" fmla="*/ 0 w 1988457"/>
                <a:gd name="connsiteY12" fmla="*/ 1083913 h 1083913"/>
                <a:gd name="connsiteX0" fmla="*/ 1988457 w 1988457"/>
                <a:gd name="connsiteY0" fmla="*/ 44220 h 1053385"/>
                <a:gd name="connsiteX1" fmla="*/ 1671085 w 1988457"/>
                <a:gd name="connsiteY1" fmla="*/ 49349 h 1053385"/>
                <a:gd name="connsiteX2" fmla="*/ 1395509 w 1988457"/>
                <a:gd name="connsiteY2" fmla="*/ 50077 h 1053385"/>
                <a:gd name="connsiteX3" fmla="*/ 1147858 w 1988457"/>
                <a:gd name="connsiteY3" fmla="*/ 1224 h 1053385"/>
                <a:gd name="connsiteX4" fmla="*/ 951009 w 1988457"/>
                <a:gd name="connsiteY4" fmla="*/ 39322 h 1053385"/>
                <a:gd name="connsiteX5" fmla="*/ 810401 w 1988457"/>
                <a:gd name="connsiteY5" fmla="*/ 69604 h 1053385"/>
                <a:gd name="connsiteX6" fmla="*/ 595668 w 1988457"/>
                <a:gd name="connsiteY6" fmla="*/ 126509 h 1053385"/>
                <a:gd name="connsiteX7" fmla="*/ 430567 w 1988457"/>
                <a:gd name="connsiteY7" fmla="*/ 216383 h 1053385"/>
                <a:gd name="connsiteX8" fmla="*/ 303697 w 1988457"/>
                <a:gd name="connsiteY8" fmla="*/ 333130 h 1053385"/>
                <a:gd name="connsiteX9" fmla="*/ 204884 w 1988457"/>
                <a:gd name="connsiteY9" fmla="*/ 468924 h 1053385"/>
                <a:gd name="connsiteX10" fmla="*/ 131339 w 1988457"/>
                <a:gd name="connsiteY10" fmla="*/ 611068 h 1053385"/>
                <a:gd name="connsiteX11" fmla="*/ 73802 w 1988457"/>
                <a:gd name="connsiteY11" fmla="*/ 802799 h 1053385"/>
                <a:gd name="connsiteX12" fmla="*/ 0 w 1988457"/>
                <a:gd name="connsiteY12" fmla="*/ 1053385 h 1053385"/>
                <a:gd name="connsiteX0" fmla="*/ 1988457 w 1988457"/>
                <a:gd name="connsiteY0" fmla="*/ 10259 h 1019424"/>
                <a:gd name="connsiteX1" fmla="*/ 1671085 w 1988457"/>
                <a:gd name="connsiteY1" fmla="*/ 15388 h 1019424"/>
                <a:gd name="connsiteX2" fmla="*/ 1395509 w 1988457"/>
                <a:gd name="connsiteY2" fmla="*/ 16116 h 1019424"/>
                <a:gd name="connsiteX3" fmla="*/ 1154078 w 1988457"/>
                <a:gd name="connsiteY3" fmla="*/ 10252 h 1019424"/>
                <a:gd name="connsiteX4" fmla="*/ 951009 w 1988457"/>
                <a:gd name="connsiteY4" fmla="*/ 5361 h 1019424"/>
                <a:gd name="connsiteX5" fmla="*/ 810401 w 1988457"/>
                <a:gd name="connsiteY5" fmla="*/ 35643 h 1019424"/>
                <a:gd name="connsiteX6" fmla="*/ 595668 w 1988457"/>
                <a:gd name="connsiteY6" fmla="*/ 92548 h 1019424"/>
                <a:gd name="connsiteX7" fmla="*/ 430567 w 1988457"/>
                <a:gd name="connsiteY7" fmla="*/ 182422 h 1019424"/>
                <a:gd name="connsiteX8" fmla="*/ 303697 w 1988457"/>
                <a:gd name="connsiteY8" fmla="*/ 299169 h 1019424"/>
                <a:gd name="connsiteX9" fmla="*/ 204884 w 1988457"/>
                <a:gd name="connsiteY9" fmla="*/ 434963 h 1019424"/>
                <a:gd name="connsiteX10" fmla="*/ 131339 w 1988457"/>
                <a:gd name="connsiteY10" fmla="*/ 577107 h 1019424"/>
                <a:gd name="connsiteX11" fmla="*/ 73802 w 1988457"/>
                <a:gd name="connsiteY11" fmla="*/ 768838 h 1019424"/>
                <a:gd name="connsiteX12" fmla="*/ 0 w 1988457"/>
                <a:gd name="connsiteY12" fmla="*/ 1019424 h 1019424"/>
                <a:gd name="connsiteX0" fmla="*/ 1988457 w 1988457"/>
                <a:gd name="connsiteY0" fmla="*/ 5627 h 1014792"/>
                <a:gd name="connsiteX1" fmla="*/ 1671085 w 1988457"/>
                <a:gd name="connsiteY1" fmla="*/ 10756 h 1014792"/>
                <a:gd name="connsiteX2" fmla="*/ 1395509 w 1988457"/>
                <a:gd name="connsiteY2" fmla="*/ 11484 h 1014792"/>
                <a:gd name="connsiteX3" fmla="*/ 1154078 w 1988457"/>
                <a:gd name="connsiteY3" fmla="*/ 5620 h 1014792"/>
                <a:gd name="connsiteX4" fmla="*/ 957230 w 1988457"/>
                <a:gd name="connsiteY4" fmla="*/ 6103 h 1014792"/>
                <a:gd name="connsiteX5" fmla="*/ 810401 w 1988457"/>
                <a:gd name="connsiteY5" fmla="*/ 31011 h 1014792"/>
                <a:gd name="connsiteX6" fmla="*/ 595668 w 1988457"/>
                <a:gd name="connsiteY6" fmla="*/ 87916 h 1014792"/>
                <a:gd name="connsiteX7" fmla="*/ 430567 w 1988457"/>
                <a:gd name="connsiteY7" fmla="*/ 177790 h 1014792"/>
                <a:gd name="connsiteX8" fmla="*/ 303697 w 1988457"/>
                <a:gd name="connsiteY8" fmla="*/ 294537 h 1014792"/>
                <a:gd name="connsiteX9" fmla="*/ 204884 w 1988457"/>
                <a:gd name="connsiteY9" fmla="*/ 430331 h 1014792"/>
                <a:gd name="connsiteX10" fmla="*/ 131339 w 1988457"/>
                <a:gd name="connsiteY10" fmla="*/ 572475 h 1014792"/>
                <a:gd name="connsiteX11" fmla="*/ 73802 w 1988457"/>
                <a:gd name="connsiteY11" fmla="*/ 764206 h 1014792"/>
                <a:gd name="connsiteX12" fmla="*/ 0 w 1988457"/>
                <a:gd name="connsiteY12" fmla="*/ 1014792 h 1014792"/>
                <a:gd name="connsiteX0" fmla="*/ 1988457 w 1988457"/>
                <a:gd name="connsiteY0" fmla="*/ 15637 h 1024802"/>
                <a:gd name="connsiteX1" fmla="*/ 1671085 w 1988457"/>
                <a:gd name="connsiteY1" fmla="*/ 20766 h 1024802"/>
                <a:gd name="connsiteX2" fmla="*/ 1395509 w 1988457"/>
                <a:gd name="connsiteY2" fmla="*/ 0 h 1024802"/>
                <a:gd name="connsiteX3" fmla="*/ 1154078 w 1988457"/>
                <a:gd name="connsiteY3" fmla="*/ 15630 h 1024802"/>
                <a:gd name="connsiteX4" fmla="*/ 957230 w 1988457"/>
                <a:gd name="connsiteY4" fmla="*/ 16113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57230 w 1988457"/>
                <a:gd name="connsiteY4" fmla="*/ 16113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8034 h 1017199"/>
                <a:gd name="connsiteX1" fmla="*/ 1677306 w 1988457"/>
                <a:gd name="connsiteY1" fmla="*/ 2415 h 1017199"/>
                <a:gd name="connsiteX2" fmla="*/ 1392334 w 1988457"/>
                <a:gd name="connsiteY2" fmla="*/ 3368 h 1017199"/>
                <a:gd name="connsiteX3" fmla="*/ 1154078 w 1988457"/>
                <a:gd name="connsiteY3" fmla="*/ 8027 h 1017199"/>
                <a:gd name="connsiteX4" fmla="*/ 969671 w 1988457"/>
                <a:gd name="connsiteY4" fmla="*/ 13883 h 1017199"/>
                <a:gd name="connsiteX5" fmla="*/ 810401 w 1988457"/>
                <a:gd name="connsiteY5" fmla="*/ 33418 h 1017199"/>
                <a:gd name="connsiteX6" fmla="*/ 595668 w 1988457"/>
                <a:gd name="connsiteY6" fmla="*/ 90323 h 1017199"/>
                <a:gd name="connsiteX7" fmla="*/ 430567 w 1988457"/>
                <a:gd name="connsiteY7" fmla="*/ 180197 h 1017199"/>
                <a:gd name="connsiteX8" fmla="*/ 303697 w 1988457"/>
                <a:gd name="connsiteY8" fmla="*/ 296944 h 1017199"/>
                <a:gd name="connsiteX9" fmla="*/ 211234 w 1988457"/>
                <a:gd name="connsiteY9" fmla="*/ 435481 h 1017199"/>
                <a:gd name="connsiteX10" fmla="*/ 144039 w 1988457"/>
                <a:gd name="connsiteY10" fmla="*/ 574882 h 1017199"/>
                <a:gd name="connsiteX11" fmla="*/ 70627 w 1988457"/>
                <a:gd name="connsiteY11" fmla="*/ 758384 h 1017199"/>
                <a:gd name="connsiteX12" fmla="*/ 0 w 1988457"/>
                <a:gd name="connsiteY12" fmla="*/ 1017199 h 1017199"/>
                <a:gd name="connsiteX0" fmla="*/ 1988457 w 1988457"/>
                <a:gd name="connsiteY0" fmla="*/ 8034 h 1017199"/>
                <a:gd name="connsiteX1" fmla="*/ 1677306 w 1988457"/>
                <a:gd name="connsiteY1" fmla="*/ 2415 h 1017199"/>
                <a:gd name="connsiteX2" fmla="*/ 1392334 w 1988457"/>
                <a:gd name="connsiteY2" fmla="*/ 3368 h 1017199"/>
                <a:gd name="connsiteX3" fmla="*/ 1154078 w 1988457"/>
                <a:gd name="connsiteY3" fmla="*/ 8027 h 1017199"/>
                <a:gd name="connsiteX4" fmla="*/ 969671 w 1988457"/>
                <a:gd name="connsiteY4" fmla="*/ 13883 h 1017199"/>
                <a:gd name="connsiteX5" fmla="*/ 810401 w 1988457"/>
                <a:gd name="connsiteY5" fmla="*/ 33418 h 1017199"/>
                <a:gd name="connsiteX6" fmla="*/ 595668 w 1988457"/>
                <a:gd name="connsiteY6" fmla="*/ 90323 h 1017199"/>
                <a:gd name="connsiteX7" fmla="*/ 430567 w 1988457"/>
                <a:gd name="connsiteY7" fmla="*/ 180197 h 1017199"/>
                <a:gd name="connsiteX8" fmla="*/ 303697 w 1988457"/>
                <a:gd name="connsiteY8" fmla="*/ 296944 h 1017199"/>
                <a:gd name="connsiteX9" fmla="*/ 211234 w 1988457"/>
                <a:gd name="connsiteY9" fmla="*/ 435481 h 1017199"/>
                <a:gd name="connsiteX10" fmla="*/ 144039 w 1988457"/>
                <a:gd name="connsiteY10" fmla="*/ 574882 h 1017199"/>
                <a:gd name="connsiteX11" fmla="*/ 70627 w 1988457"/>
                <a:gd name="connsiteY11" fmla="*/ 758384 h 1017199"/>
                <a:gd name="connsiteX12" fmla="*/ 0 w 1988457"/>
                <a:gd name="connsiteY12" fmla="*/ 1017199 h 101719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0567 w 1988457"/>
                <a:gd name="connsiteY7" fmla="*/ 185877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810401 w 1988457"/>
                <a:gd name="connsiteY4" fmla="*/ 39098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50076 w 1988457"/>
                <a:gd name="connsiteY4" fmla="*/ 47327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268772 w 1988457"/>
                <a:gd name="connsiteY7" fmla="*/ 351995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68772 w 1988457"/>
                <a:gd name="connsiteY8" fmla="*/ 351995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189009 w 1988457"/>
                <a:gd name="connsiteY9" fmla="*/ 471332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189009 w 1988457"/>
                <a:gd name="connsiteY9" fmla="*/ 471332 h 1022879"/>
                <a:gd name="connsiteX10" fmla="*/ 121814 w 1988457"/>
                <a:gd name="connsiteY10" fmla="*/ 616219 h 1022879"/>
                <a:gd name="connsiteX11" fmla="*/ 70627 w 1988457"/>
                <a:gd name="connsiteY11" fmla="*/ 764064 h 1022879"/>
                <a:gd name="connsiteX12" fmla="*/ 0 w 1988457"/>
                <a:gd name="connsiteY12" fmla="*/ 1022879 h 1022879"/>
                <a:gd name="connsiteX0" fmla="*/ 1978932 w 1978932"/>
                <a:gd name="connsiteY0" fmla="*/ 0 h 1020136"/>
                <a:gd name="connsiteX1" fmla="*/ 1677306 w 1978932"/>
                <a:gd name="connsiteY1" fmla="*/ 5352 h 1020136"/>
                <a:gd name="connsiteX2" fmla="*/ 1392334 w 1978932"/>
                <a:gd name="connsiteY2" fmla="*/ 6305 h 1020136"/>
                <a:gd name="connsiteX3" fmla="*/ 969671 w 1978932"/>
                <a:gd name="connsiteY3" fmla="*/ 16820 h 1020136"/>
                <a:gd name="connsiteX4" fmla="*/ 731026 w 1978932"/>
                <a:gd name="connsiteY4" fmla="*/ 55555 h 1020136"/>
                <a:gd name="connsiteX5" fmla="*/ 557568 w 1978932"/>
                <a:gd name="connsiteY5" fmla="*/ 109717 h 1020136"/>
                <a:gd name="connsiteX6" fmla="*/ 433742 w 1978932"/>
                <a:gd name="connsiteY6" fmla="*/ 177648 h 1020136"/>
                <a:gd name="connsiteX7" fmla="*/ 334385 w 1978932"/>
                <a:gd name="connsiteY7" fmla="*/ 252358 h 1020136"/>
                <a:gd name="connsiteX8" fmla="*/ 259247 w 1978932"/>
                <a:gd name="connsiteY8" fmla="*/ 346510 h 1020136"/>
                <a:gd name="connsiteX9" fmla="*/ 189009 w 1978932"/>
                <a:gd name="connsiteY9" fmla="*/ 468589 h 1020136"/>
                <a:gd name="connsiteX10" fmla="*/ 121814 w 1978932"/>
                <a:gd name="connsiteY10" fmla="*/ 613476 h 1020136"/>
                <a:gd name="connsiteX11" fmla="*/ 70627 w 1978932"/>
                <a:gd name="connsiteY11" fmla="*/ 761321 h 1020136"/>
                <a:gd name="connsiteX12" fmla="*/ 0 w 1978932"/>
                <a:gd name="connsiteY12" fmla="*/ 1020136 h 1020136"/>
                <a:gd name="connsiteX0" fmla="*/ 1988457 w 1988457"/>
                <a:gd name="connsiteY0" fmla="*/ 0 h 1017393"/>
                <a:gd name="connsiteX1" fmla="*/ 1677306 w 1988457"/>
                <a:gd name="connsiteY1" fmla="*/ 2609 h 1017393"/>
                <a:gd name="connsiteX2" fmla="*/ 1392334 w 1988457"/>
                <a:gd name="connsiteY2" fmla="*/ 3562 h 1017393"/>
                <a:gd name="connsiteX3" fmla="*/ 969671 w 1988457"/>
                <a:gd name="connsiteY3" fmla="*/ 14077 h 1017393"/>
                <a:gd name="connsiteX4" fmla="*/ 731026 w 1988457"/>
                <a:gd name="connsiteY4" fmla="*/ 52812 h 1017393"/>
                <a:gd name="connsiteX5" fmla="*/ 557568 w 1988457"/>
                <a:gd name="connsiteY5" fmla="*/ 106974 h 1017393"/>
                <a:gd name="connsiteX6" fmla="*/ 433742 w 1988457"/>
                <a:gd name="connsiteY6" fmla="*/ 174905 h 1017393"/>
                <a:gd name="connsiteX7" fmla="*/ 334385 w 1988457"/>
                <a:gd name="connsiteY7" fmla="*/ 249615 h 1017393"/>
                <a:gd name="connsiteX8" fmla="*/ 259247 w 1988457"/>
                <a:gd name="connsiteY8" fmla="*/ 343767 h 1017393"/>
                <a:gd name="connsiteX9" fmla="*/ 189009 w 1988457"/>
                <a:gd name="connsiteY9" fmla="*/ 465846 h 1017393"/>
                <a:gd name="connsiteX10" fmla="*/ 121814 w 1988457"/>
                <a:gd name="connsiteY10" fmla="*/ 610733 h 1017393"/>
                <a:gd name="connsiteX11" fmla="*/ 70627 w 1988457"/>
                <a:gd name="connsiteY11" fmla="*/ 758578 h 1017393"/>
                <a:gd name="connsiteX12" fmla="*/ 0 w 1988457"/>
                <a:gd name="connsiteY12" fmla="*/ 1017393 h 1017393"/>
                <a:gd name="connsiteX0" fmla="*/ 1985282 w 1985282"/>
                <a:gd name="connsiteY0" fmla="*/ 2877 h 1014784"/>
                <a:gd name="connsiteX1" fmla="*/ 1677306 w 1985282"/>
                <a:gd name="connsiteY1" fmla="*/ 0 h 1014784"/>
                <a:gd name="connsiteX2" fmla="*/ 1392334 w 1985282"/>
                <a:gd name="connsiteY2" fmla="*/ 953 h 1014784"/>
                <a:gd name="connsiteX3" fmla="*/ 969671 w 1985282"/>
                <a:gd name="connsiteY3" fmla="*/ 11468 h 1014784"/>
                <a:gd name="connsiteX4" fmla="*/ 731026 w 1985282"/>
                <a:gd name="connsiteY4" fmla="*/ 50203 h 1014784"/>
                <a:gd name="connsiteX5" fmla="*/ 557568 w 1985282"/>
                <a:gd name="connsiteY5" fmla="*/ 104365 h 1014784"/>
                <a:gd name="connsiteX6" fmla="*/ 433742 w 1985282"/>
                <a:gd name="connsiteY6" fmla="*/ 172296 h 1014784"/>
                <a:gd name="connsiteX7" fmla="*/ 334385 w 1985282"/>
                <a:gd name="connsiteY7" fmla="*/ 247006 h 1014784"/>
                <a:gd name="connsiteX8" fmla="*/ 259247 w 1985282"/>
                <a:gd name="connsiteY8" fmla="*/ 341158 h 1014784"/>
                <a:gd name="connsiteX9" fmla="*/ 189009 w 1985282"/>
                <a:gd name="connsiteY9" fmla="*/ 463237 h 1014784"/>
                <a:gd name="connsiteX10" fmla="*/ 121814 w 1985282"/>
                <a:gd name="connsiteY10" fmla="*/ 608124 h 1014784"/>
                <a:gd name="connsiteX11" fmla="*/ 70627 w 1985282"/>
                <a:gd name="connsiteY11" fmla="*/ 755969 h 1014784"/>
                <a:gd name="connsiteX12" fmla="*/ 0 w 1985282"/>
                <a:gd name="connsiteY12"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33742 w 1677306"/>
                <a:gd name="connsiteY5" fmla="*/ 172296 h 1014784"/>
                <a:gd name="connsiteX6" fmla="*/ 334385 w 1677306"/>
                <a:gd name="connsiteY6" fmla="*/ 247006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33742 w 1677306"/>
                <a:gd name="connsiteY5" fmla="*/ 172296 h 1014784"/>
                <a:gd name="connsiteX6" fmla="*/ 354615 w 1677306"/>
                <a:gd name="connsiteY6" fmla="*/ 243511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41834 w 1677306"/>
                <a:gd name="connsiteY5" fmla="*/ 172296 h 1014784"/>
                <a:gd name="connsiteX6" fmla="*/ 354615 w 1677306"/>
                <a:gd name="connsiteY6" fmla="*/ 243511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41834 w 1677306"/>
                <a:gd name="connsiteY5" fmla="*/ 172296 h 1014784"/>
                <a:gd name="connsiteX6" fmla="*/ 354615 w 1677306"/>
                <a:gd name="connsiteY6" fmla="*/ 243511 h 1014784"/>
                <a:gd name="connsiteX7" fmla="*/ 259247 w 1677306"/>
                <a:gd name="connsiteY7" fmla="*/ 351644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7306" h="1014784">
                  <a:moveTo>
                    <a:pt x="1677306" y="0"/>
                  </a:moveTo>
                  <a:lnTo>
                    <a:pt x="1392334" y="953"/>
                  </a:lnTo>
                  <a:cubicBezTo>
                    <a:pt x="1297343" y="1271"/>
                    <a:pt x="1079889" y="3260"/>
                    <a:pt x="969671" y="11468"/>
                  </a:cubicBezTo>
                  <a:cubicBezTo>
                    <a:pt x="859453" y="19676"/>
                    <a:pt x="799710" y="34720"/>
                    <a:pt x="731026" y="50203"/>
                  </a:cubicBezTo>
                  <a:cubicBezTo>
                    <a:pt x="670172" y="62611"/>
                    <a:pt x="605767" y="84016"/>
                    <a:pt x="557568" y="104365"/>
                  </a:cubicBezTo>
                  <a:cubicBezTo>
                    <a:pt x="509369" y="124714"/>
                    <a:pt x="475659" y="149105"/>
                    <a:pt x="441834" y="172296"/>
                  </a:cubicBezTo>
                  <a:cubicBezTo>
                    <a:pt x="408009" y="195487"/>
                    <a:pt x="382110" y="214910"/>
                    <a:pt x="354615" y="243511"/>
                  </a:cubicBezTo>
                  <a:cubicBezTo>
                    <a:pt x="327120" y="272112"/>
                    <a:pt x="286848" y="315023"/>
                    <a:pt x="259247" y="351644"/>
                  </a:cubicBezTo>
                  <a:cubicBezTo>
                    <a:pt x="231646" y="388265"/>
                    <a:pt x="211914" y="420490"/>
                    <a:pt x="189009" y="463237"/>
                  </a:cubicBezTo>
                  <a:cubicBezTo>
                    <a:pt x="166104" y="505984"/>
                    <a:pt x="141544" y="559335"/>
                    <a:pt x="121814" y="608124"/>
                  </a:cubicBezTo>
                  <a:cubicBezTo>
                    <a:pt x="102084" y="656913"/>
                    <a:pt x="90929" y="688192"/>
                    <a:pt x="70627" y="755969"/>
                  </a:cubicBezTo>
                  <a:cubicBezTo>
                    <a:pt x="50325" y="823746"/>
                    <a:pt x="32279" y="904762"/>
                    <a:pt x="0" y="1014784"/>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2003888-3ACD-8063-9436-AC40C04E47E6}"/>
                    </a:ext>
                  </a:extLst>
                </p:cNvPr>
                <p:cNvSpPr txBox="1"/>
                <p:nvPr/>
              </p:nvSpPr>
              <p:spPr>
                <a:xfrm>
                  <a:off x="4808838" y="5623690"/>
                  <a:ext cx="56630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oMath>
                    </m:oMathPara>
                  </a14:m>
                  <a:endParaRPr lang="en-US" sz="1400" dirty="0"/>
                </a:p>
              </p:txBody>
            </p:sp>
          </mc:Choice>
          <mc:Fallback xmlns="">
            <p:sp>
              <p:nvSpPr>
                <p:cNvPr id="30" name="TextBox 29">
                  <a:extLst>
                    <a:ext uri="{FF2B5EF4-FFF2-40B4-BE49-F238E27FC236}">
                      <a16:creationId xmlns:a16="http://schemas.microsoft.com/office/drawing/2014/main" id="{42003888-3ACD-8063-9436-AC40C04E47E6}"/>
                    </a:ext>
                  </a:extLst>
                </p:cNvPr>
                <p:cNvSpPr txBox="1">
                  <a:spLocks noRot="1" noChangeAspect="1" noMove="1" noResize="1" noEditPoints="1" noAdjustHandles="1" noChangeArrowheads="1" noChangeShapeType="1" noTextEdit="1"/>
                </p:cNvSpPr>
                <p:nvPr/>
              </p:nvSpPr>
              <p:spPr>
                <a:xfrm>
                  <a:off x="4808838" y="5623690"/>
                  <a:ext cx="566309" cy="307777"/>
                </a:xfrm>
                <a:prstGeom prst="rect">
                  <a:avLst/>
                </a:prstGeom>
                <a:blipFill>
                  <a:blip r:embed="rId1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8D93115-9823-93B1-AD36-F01DACDD1DB4}"/>
                    </a:ext>
                  </a:extLst>
                </p:cNvPr>
                <p:cNvSpPr txBox="1"/>
                <p:nvPr/>
              </p:nvSpPr>
              <p:spPr>
                <a:xfrm>
                  <a:off x="5272248" y="4399888"/>
                  <a:ext cx="2894273" cy="115435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𝐸</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𝑡</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𝑚</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𝑣</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2</m:t>
                            </m:r>
                          </m:sup>
                        </m:sSub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− 2</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𝑡</m:t>
                            </m:r>
                          </m:sup>
                        </m:sSup>
                      </m:oMath>
                    </m:oMathPara>
                  </a14:m>
                  <a:endParaRPr lang="en-US" sz="2400" dirty="0"/>
                </a:p>
              </p:txBody>
            </p:sp>
          </mc:Choice>
          <mc:Fallback xmlns="">
            <p:sp>
              <p:nvSpPr>
                <p:cNvPr id="44" name="TextBox 43">
                  <a:extLst>
                    <a:ext uri="{FF2B5EF4-FFF2-40B4-BE49-F238E27FC236}">
                      <a16:creationId xmlns:a16="http://schemas.microsoft.com/office/drawing/2014/main" id="{F8D93115-9823-93B1-AD36-F01DACDD1DB4}"/>
                    </a:ext>
                  </a:extLst>
                </p:cNvPr>
                <p:cNvSpPr txBox="1">
                  <a:spLocks noRot="1" noChangeAspect="1" noMove="1" noResize="1" noEditPoints="1" noAdjustHandles="1" noChangeArrowheads="1" noChangeShapeType="1" noTextEdit="1"/>
                </p:cNvSpPr>
                <p:nvPr/>
              </p:nvSpPr>
              <p:spPr>
                <a:xfrm>
                  <a:off x="5272248" y="4399888"/>
                  <a:ext cx="2894273" cy="1154355"/>
                </a:xfrm>
                <a:prstGeom prst="rect">
                  <a:avLst/>
                </a:prstGeom>
                <a:blipFill>
                  <a:blip r:embed="rId16"/>
                  <a:stretch>
                    <a:fillRect/>
                  </a:stretch>
                </a:blipFill>
              </p:spPr>
              <p:txBody>
                <a:bodyPr/>
                <a:lstStyle/>
                <a:p>
                  <a:r>
                    <a:rPr lang="en-US">
                      <a:noFill/>
                    </a:rPr>
                    <a:t> </a:t>
                  </a:r>
                </a:p>
              </p:txBody>
            </p:sp>
          </mc:Fallback>
        </mc:AlternateContent>
        <p:sp>
          <p:nvSpPr>
            <p:cNvPr id="26" name="Freeform 25">
              <a:extLst>
                <a:ext uri="{FF2B5EF4-FFF2-40B4-BE49-F238E27FC236}">
                  <a16:creationId xmlns:a16="http://schemas.microsoft.com/office/drawing/2014/main" id="{14DFBDC0-EB39-A876-6919-C8930DF2A6A5}"/>
                </a:ext>
              </a:extLst>
            </p:cNvPr>
            <p:cNvSpPr/>
            <p:nvPr/>
          </p:nvSpPr>
          <p:spPr>
            <a:xfrm flipH="1">
              <a:off x="4308088" y="4578774"/>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27" name="Freeform 26">
              <a:extLst>
                <a:ext uri="{FF2B5EF4-FFF2-40B4-BE49-F238E27FC236}">
                  <a16:creationId xmlns:a16="http://schemas.microsoft.com/office/drawing/2014/main" id="{FA561E0A-A4DA-DCB2-87AC-A67CD8109201}"/>
                </a:ext>
              </a:extLst>
            </p:cNvPr>
            <p:cNvSpPr/>
            <p:nvPr/>
          </p:nvSpPr>
          <p:spPr>
            <a:xfrm rot="5400000" flipH="1">
              <a:off x="5336084" y="5137204"/>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grpSp>
        <p:nvGrpSpPr>
          <p:cNvPr id="34" name="Group 33">
            <a:extLst>
              <a:ext uri="{FF2B5EF4-FFF2-40B4-BE49-F238E27FC236}">
                <a16:creationId xmlns:a16="http://schemas.microsoft.com/office/drawing/2014/main" id="{AF7DA9A9-6E3A-95AE-7801-1DDFE72E468A}"/>
              </a:ext>
            </a:extLst>
          </p:cNvPr>
          <p:cNvGrpSpPr/>
          <p:nvPr/>
        </p:nvGrpSpPr>
        <p:grpSpPr>
          <a:xfrm>
            <a:off x="8423468" y="1822821"/>
            <a:ext cx="3189292" cy="1892484"/>
            <a:chOff x="7911255" y="2072986"/>
            <a:chExt cx="3189292" cy="1892484"/>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0AC64B5-C107-FA57-E111-2EAF0BA37981}"/>
                    </a:ext>
                  </a:extLst>
                </p:cNvPr>
                <p:cNvSpPr txBox="1"/>
                <p:nvPr/>
              </p:nvSpPr>
              <p:spPr>
                <a:xfrm>
                  <a:off x="8928349" y="2908713"/>
                  <a:ext cx="2172198" cy="881203"/>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i="1" smtClean="0">
                            <a:solidFill>
                              <a:schemeClr val="accent1"/>
                            </a:solidFill>
                            <a:latin typeface="Cambria Math" panose="02040503050406030204" pitchFamily="18" charset="0"/>
                          </a:rPr>
                          <m:t>𝑎</m:t>
                        </m:r>
                        <m:d>
                          <m:dPr>
                            <m:ctrlPr>
                              <a:rPr lang="en-US" i="1">
                                <a:solidFill>
                                  <a:schemeClr val="accent1"/>
                                </a:solidFill>
                                <a:latin typeface="Cambria Math" panose="02040503050406030204" pitchFamily="18" charset="0"/>
                              </a:rPr>
                            </m:ctrlPr>
                          </m:dPr>
                          <m:e>
                            <m:r>
                              <a:rPr lang="en-US" i="1">
                                <a:solidFill>
                                  <a:schemeClr val="accent1"/>
                                </a:solidFill>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f>
                          <m:fPr>
                            <m:ctrlPr>
                              <a:rPr lang="en-US" i="1">
                                <a:latin typeface="Cambria Math" panose="02040503050406030204" pitchFamily="18" charset="0"/>
                              </a:rPr>
                            </m:ctrlPr>
                          </m:fPr>
                          <m:num>
                            <m:r>
                              <a:rPr lang="en-US" i="1">
                                <a:latin typeface="Cambria Math" panose="02040503050406030204" pitchFamily="18" charset="0"/>
                              </a:rPr>
                              <m:t>𝑏</m:t>
                            </m:r>
                          </m:num>
                          <m:den>
                            <m:r>
                              <a:rPr lang="en-US" i="1">
                                <a:latin typeface="Cambria Math" panose="02040503050406030204" pitchFamily="18" charset="0"/>
                              </a:rPr>
                              <m:t>𝑚</m:t>
                            </m:r>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𝑘</m:t>
                                </m:r>
                              </m:num>
                              <m:den>
                                <m:r>
                                  <a:rPr lang="en-US" i="1">
                                    <a:latin typeface="Cambria Math" panose="02040503050406030204" pitchFamily="18" charset="0"/>
                                  </a:rPr>
                                  <m:t>𝑚</m:t>
                                </m:r>
                              </m:den>
                            </m:f>
                            <m:r>
                              <a:rPr lang="en-US" i="1">
                                <a:latin typeface="Cambria Math" panose="02040503050406030204" pitchFamily="18" charset="0"/>
                              </a:rPr>
                              <m:t>𝑡</m:t>
                            </m:r>
                          </m:sup>
                        </m:sSup>
                      </m:oMath>
                    </m:oMathPara>
                  </a14:m>
                  <a:endParaRPr lang="en-US" dirty="0"/>
                </a:p>
              </p:txBody>
            </p:sp>
          </mc:Choice>
          <mc:Fallback xmlns="">
            <p:sp>
              <p:nvSpPr>
                <p:cNvPr id="32" name="TextBox 31">
                  <a:extLst>
                    <a:ext uri="{FF2B5EF4-FFF2-40B4-BE49-F238E27FC236}">
                      <a16:creationId xmlns:a16="http://schemas.microsoft.com/office/drawing/2014/main" id="{F0AC64B5-C107-FA57-E111-2EAF0BA37981}"/>
                    </a:ext>
                  </a:extLst>
                </p:cNvPr>
                <p:cNvSpPr txBox="1">
                  <a:spLocks noRot="1" noChangeAspect="1" noMove="1" noResize="1" noEditPoints="1" noAdjustHandles="1" noChangeArrowheads="1" noChangeShapeType="1" noTextEdit="1"/>
                </p:cNvSpPr>
                <p:nvPr/>
              </p:nvSpPr>
              <p:spPr>
                <a:xfrm>
                  <a:off x="8928349" y="2908713"/>
                  <a:ext cx="2172198" cy="881203"/>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D303D66-75D3-342F-15E8-FD27C1FBC618}"/>
                    </a:ext>
                  </a:extLst>
                </p:cNvPr>
                <p:cNvSpPr txBox="1"/>
                <p:nvPr/>
              </p:nvSpPr>
              <p:spPr>
                <a:xfrm>
                  <a:off x="8269420" y="2072986"/>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7" name="TextBox 36">
                  <a:extLst>
                    <a:ext uri="{FF2B5EF4-FFF2-40B4-BE49-F238E27FC236}">
                      <a16:creationId xmlns:a16="http://schemas.microsoft.com/office/drawing/2014/main" id="{2D303D66-75D3-342F-15E8-FD27C1FBC618}"/>
                    </a:ext>
                  </a:extLst>
                </p:cNvPr>
                <p:cNvSpPr txBox="1">
                  <a:spLocks noRot="1" noChangeAspect="1" noMove="1" noResize="1" noEditPoints="1" noAdjustHandles="1" noChangeArrowheads="1" noChangeShapeType="1" noTextEdit="1"/>
                </p:cNvSpPr>
                <p:nvPr/>
              </p:nvSpPr>
              <p:spPr>
                <a:xfrm>
                  <a:off x="8269420" y="2072986"/>
                  <a:ext cx="184731" cy="369332"/>
                </a:xfrm>
                <a:prstGeom prst="rect">
                  <a:avLst/>
                </a:prstGeom>
                <a:blipFill>
                  <a:blip r:embed="rId18"/>
                  <a:stretch>
                    <a:fillRect r="-4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77C0076-13F1-57D4-DB8C-FDFD55B04063}"/>
                    </a:ext>
                  </a:extLst>
                </p:cNvPr>
                <p:cNvSpPr txBox="1"/>
                <p:nvPr/>
              </p:nvSpPr>
              <p:spPr>
                <a:xfrm>
                  <a:off x="7911255" y="3522528"/>
                  <a:ext cx="642257" cy="4429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𝑏</m:t>
                            </m:r>
                          </m:num>
                          <m:den>
                            <m:r>
                              <a:rPr lang="en-US" sz="1200" b="0" i="1" smtClean="0">
                                <a:latin typeface="Cambria Math" panose="02040503050406030204" pitchFamily="18" charset="0"/>
                              </a:rPr>
                              <m:t>𝑚</m:t>
                            </m:r>
                          </m:den>
                        </m:f>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0</m:t>
                            </m:r>
                          </m:sub>
                        </m:sSub>
                      </m:oMath>
                    </m:oMathPara>
                  </a14:m>
                  <a:endParaRPr lang="en-US" sz="1200" dirty="0"/>
                </a:p>
              </p:txBody>
            </p:sp>
          </mc:Choice>
          <mc:Fallback xmlns="">
            <p:sp>
              <p:nvSpPr>
                <p:cNvPr id="38" name="TextBox 37">
                  <a:extLst>
                    <a:ext uri="{FF2B5EF4-FFF2-40B4-BE49-F238E27FC236}">
                      <a16:creationId xmlns:a16="http://schemas.microsoft.com/office/drawing/2014/main" id="{377C0076-13F1-57D4-DB8C-FDFD55B04063}"/>
                    </a:ext>
                  </a:extLst>
                </p:cNvPr>
                <p:cNvSpPr txBox="1">
                  <a:spLocks noRot="1" noChangeAspect="1" noMove="1" noResize="1" noEditPoints="1" noAdjustHandles="1" noChangeArrowheads="1" noChangeShapeType="1" noTextEdit="1"/>
                </p:cNvSpPr>
                <p:nvPr/>
              </p:nvSpPr>
              <p:spPr>
                <a:xfrm>
                  <a:off x="7911255" y="3522528"/>
                  <a:ext cx="642257" cy="44294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5D304DE-C0CE-5162-ED93-D575D91D1966}"/>
                    </a:ext>
                  </a:extLst>
                </p:cNvPr>
                <p:cNvSpPr txBox="1"/>
                <p:nvPr/>
              </p:nvSpPr>
              <p:spPr>
                <a:xfrm>
                  <a:off x="10475636" y="271718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41" name="TextBox 40">
                  <a:extLst>
                    <a:ext uri="{FF2B5EF4-FFF2-40B4-BE49-F238E27FC236}">
                      <a16:creationId xmlns:a16="http://schemas.microsoft.com/office/drawing/2014/main" id="{B5D304DE-C0CE-5162-ED93-D575D91D1966}"/>
                    </a:ext>
                  </a:extLst>
                </p:cNvPr>
                <p:cNvSpPr txBox="1">
                  <a:spLocks noRot="1" noChangeAspect="1" noMove="1" noResize="1" noEditPoints="1" noAdjustHandles="1" noChangeArrowheads="1" noChangeShapeType="1" noTextEdit="1"/>
                </p:cNvSpPr>
                <p:nvPr/>
              </p:nvSpPr>
              <p:spPr>
                <a:xfrm>
                  <a:off x="10475636" y="2717184"/>
                  <a:ext cx="184731" cy="369332"/>
                </a:xfrm>
                <a:prstGeom prst="rect">
                  <a:avLst/>
                </a:prstGeom>
                <a:blipFill>
                  <a:blip r:embed="rId20"/>
                  <a:stretch>
                    <a:fillRect r="-37500"/>
                  </a:stretch>
                </a:blipFill>
              </p:spPr>
              <p:txBody>
                <a:bodyPr/>
                <a:lstStyle/>
                <a:p>
                  <a:r>
                    <a:rPr lang="en-US">
                      <a:noFill/>
                    </a:rPr>
                    <a:t> </a:t>
                  </a:r>
                </a:p>
              </p:txBody>
            </p:sp>
          </mc:Fallback>
        </mc:AlternateContent>
        <p:sp>
          <p:nvSpPr>
            <p:cNvPr id="42" name="Freeform 41">
              <a:extLst>
                <a:ext uri="{FF2B5EF4-FFF2-40B4-BE49-F238E27FC236}">
                  <a16:creationId xmlns:a16="http://schemas.microsoft.com/office/drawing/2014/main" id="{D9379D40-93BE-0C50-836E-8721F735D32F}"/>
                </a:ext>
              </a:extLst>
            </p:cNvPr>
            <p:cNvSpPr/>
            <p:nvPr/>
          </p:nvSpPr>
          <p:spPr>
            <a:xfrm rot="10800000" flipH="1" flipV="1">
              <a:off x="8577890" y="2686145"/>
              <a:ext cx="2033245" cy="1087639"/>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59798 w 2004474"/>
                <a:gd name="connsiteY10" fmla="*/ 663575 h 911250"/>
                <a:gd name="connsiteX11" fmla="*/ 83599 w 2004474"/>
                <a:gd name="connsiteY11" fmla="*/ 774700 h 911250"/>
                <a:gd name="connsiteX12" fmla="*/ 0 w 2004474"/>
                <a:gd name="connsiteY12" fmla="*/ 911250 h 9112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80011 w 2004474"/>
                <a:gd name="connsiteY10" fmla="*/ 670660 h 911250"/>
                <a:gd name="connsiteX11" fmla="*/ 83599 w 2004474"/>
                <a:gd name="connsiteY11" fmla="*/ 774700 h 911250"/>
                <a:gd name="connsiteX12" fmla="*/ 0 w 2004474"/>
                <a:gd name="connsiteY12" fmla="*/ 911250 h 9112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80011 w 2004474"/>
                <a:gd name="connsiteY10" fmla="*/ 670660 h 911250"/>
                <a:gd name="connsiteX11" fmla="*/ 95727 w 2004474"/>
                <a:gd name="connsiteY11" fmla="*/ 788869 h 911250"/>
                <a:gd name="connsiteX12" fmla="*/ 0 w 2004474"/>
                <a:gd name="connsiteY12" fmla="*/ 911250 h 9112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59798 w 2004474"/>
                <a:gd name="connsiteY10" fmla="*/ 670660 h 911250"/>
                <a:gd name="connsiteX11" fmla="*/ 95727 w 2004474"/>
                <a:gd name="connsiteY11" fmla="*/ 788869 h 911250"/>
                <a:gd name="connsiteX12" fmla="*/ 0 w 2004474"/>
                <a:gd name="connsiteY12" fmla="*/ 911250 h 9112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59798 w 2004474"/>
                <a:gd name="connsiteY10" fmla="*/ 670660 h 911250"/>
                <a:gd name="connsiteX11" fmla="*/ 83599 w 2004474"/>
                <a:gd name="connsiteY11" fmla="*/ 788869 h 911250"/>
                <a:gd name="connsiteX12" fmla="*/ 0 w 2004474"/>
                <a:gd name="connsiteY12" fmla="*/ 911250 h 911250"/>
                <a:gd name="connsiteX0" fmla="*/ 1992346 w 1992346"/>
                <a:gd name="connsiteY0" fmla="*/ 0 h 918335"/>
                <a:gd name="connsiteX1" fmla="*/ 1681195 w 1992346"/>
                <a:gd name="connsiteY1" fmla="*/ 15876 h 918335"/>
                <a:gd name="connsiteX2" fmla="*/ 1436721 w 1992346"/>
                <a:gd name="connsiteY2" fmla="*/ 38100 h 918335"/>
                <a:gd name="connsiteX3" fmla="*/ 1189070 w 1992346"/>
                <a:gd name="connsiteY3" fmla="*/ 69852 h 918335"/>
                <a:gd name="connsiteX4" fmla="*/ 992221 w 1992346"/>
                <a:gd name="connsiteY4" fmla="*/ 107950 h 918335"/>
                <a:gd name="connsiteX5" fmla="*/ 808070 w 1992346"/>
                <a:gd name="connsiteY5" fmla="*/ 165100 h 918335"/>
                <a:gd name="connsiteX6" fmla="*/ 649321 w 1992346"/>
                <a:gd name="connsiteY6" fmla="*/ 238125 h 918335"/>
                <a:gd name="connsiteX7" fmla="*/ 484220 w 1992346"/>
                <a:gd name="connsiteY7" fmla="*/ 333375 h 918335"/>
                <a:gd name="connsiteX8" fmla="*/ 363570 w 1992346"/>
                <a:gd name="connsiteY8" fmla="*/ 428626 h 918335"/>
                <a:gd name="connsiteX9" fmla="*/ 246096 w 1992346"/>
                <a:gd name="connsiteY9" fmla="*/ 542925 h 918335"/>
                <a:gd name="connsiteX10" fmla="*/ 147670 w 1992346"/>
                <a:gd name="connsiteY10" fmla="*/ 670660 h 918335"/>
                <a:gd name="connsiteX11" fmla="*/ 71471 w 1992346"/>
                <a:gd name="connsiteY11" fmla="*/ 788869 h 918335"/>
                <a:gd name="connsiteX12" fmla="*/ 0 w 1992346"/>
                <a:gd name="connsiteY12" fmla="*/ 918335 h 918335"/>
                <a:gd name="connsiteX0" fmla="*/ 1992346 w 1992346"/>
                <a:gd name="connsiteY0" fmla="*/ 0 h 918335"/>
                <a:gd name="connsiteX1" fmla="*/ 1681195 w 1992346"/>
                <a:gd name="connsiteY1" fmla="*/ 15876 h 918335"/>
                <a:gd name="connsiteX2" fmla="*/ 1436721 w 1992346"/>
                <a:gd name="connsiteY2" fmla="*/ 38100 h 918335"/>
                <a:gd name="connsiteX3" fmla="*/ 1189070 w 1992346"/>
                <a:gd name="connsiteY3" fmla="*/ 69852 h 918335"/>
                <a:gd name="connsiteX4" fmla="*/ 992221 w 1992346"/>
                <a:gd name="connsiteY4" fmla="*/ 107950 h 918335"/>
                <a:gd name="connsiteX5" fmla="*/ 808070 w 1992346"/>
                <a:gd name="connsiteY5" fmla="*/ 165100 h 918335"/>
                <a:gd name="connsiteX6" fmla="*/ 649321 w 1992346"/>
                <a:gd name="connsiteY6" fmla="*/ 238125 h 918335"/>
                <a:gd name="connsiteX7" fmla="*/ 484220 w 1992346"/>
                <a:gd name="connsiteY7" fmla="*/ 333375 h 918335"/>
                <a:gd name="connsiteX8" fmla="*/ 363570 w 1992346"/>
                <a:gd name="connsiteY8" fmla="*/ 428626 h 918335"/>
                <a:gd name="connsiteX9" fmla="*/ 246096 w 1992346"/>
                <a:gd name="connsiteY9" fmla="*/ 542925 h 918335"/>
                <a:gd name="connsiteX10" fmla="*/ 147670 w 1992346"/>
                <a:gd name="connsiteY10" fmla="*/ 670660 h 918335"/>
                <a:gd name="connsiteX11" fmla="*/ 71471 w 1992346"/>
                <a:gd name="connsiteY11" fmla="*/ 788869 h 918335"/>
                <a:gd name="connsiteX12" fmla="*/ 0 w 1992346"/>
                <a:gd name="connsiteY12" fmla="*/ 918335 h 918335"/>
                <a:gd name="connsiteX0" fmla="*/ 1992346 w 1992346"/>
                <a:gd name="connsiteY0" fmla="*/ 0 h 918335"/>
                <a:gd name="connsiteX1" fmla="*/ 1681195 w 1992346"/>
                <a:gd name="connsiteY1" fmla="*/ 15876 h 918335"/>
                <a:gd name="connsiteX2" fmla="*/ 1436721 w 1992346"/>
                <a:gd name="connsiteY2" fmla="*/ 38100 h 918335"/>
                <a:gd name="connsiteX3" fmla="*/ 1189070 w 1992346"/>
                <a:gd name="connsiteY3" fmla="*/ 69852 h 918335"/>
                <a:gd name="connsiteX4" fmla="*/ 992221 w 1992346"/>
                <a:gd name="connsiteY4" fmla="*/ 107950 h 918335"/>
                <a:gd name="connsiteX5" fmla="*/ 808070 w 1992346"/>
                <a:gd name="connsiteY5" fmla="*/ 165100 h 918335"/>
                <a:gd name="connsiteX6" fmla="*/ 649321 w 1992346"/>
                <a:gd name="connsiteY6" fmla="*/ 238125 h 918335"/>
                <a:gd name="connsiteX7" fmla="*/ 484220 w 1992346"/>
                <a:gd name="connsiteY7" fmla="*/ 333375 h 918335"/>
                <a:gd name="connsiteX8" fmla="*/ 363570 w 1992346"/>
                <a:gd name="connsiteY8" fmla="*/ 428626 h 918335"/>
                <a:gd name="connsiteX9" fmla="*/ 246096 w 1992346"/>
                <a:gd name="connsiteY9" fmla="*/ 542925 h 918335"/>
                <a:gd name="connsiteX10" fmla="*/ 147670 w 1992346"/>
                <a:gd name="connsiteY10" fmla="*/ 670660 h 918335"/>
                <a:gd name="connsiteX11" fmla="*/ 71471 w 1992346"/>
                <a:gd name="connsiteY11" fmla="*/ 788869 h 918335"/>
                <a:gd name="connsiteX12" fmla="*/ 0 w 1992346"/>
                <a:gd name="connsiteY12" fmla="*/ 918335 h 918335"/>
                <a:gd name="connsiteX0" fmla="*/ 1992346 w 1992346"/>
                <a:gd name="connsiteY0" fmla="*/ 0 h 918335"/>
                <a:gd name="connsiteX1" fmla="*/ 1681195 w 1992346"/>
                <a:gd name="connsiteY1" fmla="*/ 15876 h 918335"/>
                <a:gd name="connsiteX2" fmla="*/ 1436721 w 1992346"/>
                <a:gd name="connsiteY2" fmla="*/ 38100 h 918335"/>
                <a:gd name="connsiteX3" fmla="*/ 1189070 w 1992346"/>
                <a:gd name="connsiteY3" fmla="*/ 69852 h 918335"/>
                <a:gd name="connsiteX4" fmla="*/ 992221 w 1992346"/>
                <a:gd name="connsiteY4" fmla="*/ 107950 h 918335"/>
                <a:gd name="connsiteX5" fmla="*/ 808070 w 1992346"/>
                <a:gd name="connsiteY5" fmla="*/ 165100 h 918335"/>
                <a:gd name="connsiteX6" fmla="*/ 649321 w 1992346"/>
                <a:gd name="connsiteY6" fmla="*/ 238125 h 918335"/>
                <a:gd name="connsiteX7" fmla="*/ 484220 w 1992346"/>
                <a:gd name="connsiteY7" fmla="*/ 333375 h 918335"/>
                <a:gd name="connsiteX8" fmla="*/ 363570 w 1992346"/>
                <a:gd name="connsiteY8" fmla="*/ 428626 h 918335"/>
                <a:gd name="connsiteX9" fmla="*/ 246096 w 1992346"/>
                <a:gd name="connsiteY9" fmla="*/ 542925 h 918335"/>
                <a:gd name="connsiteX10" fmla="*/ 147670 w 1992346"/>
                <a:gd name="connsiteY10" fmla="*/ 670660 h 918335"/>
                <a:gd name="connsiteX11" fmla="*/ 71471 w 1992346"/>
                <a:gd name="connsiteY11" fmla="*/ 788869 h 918335"/>
                <a:gd name="connsiteX12" fmla="*/ 0 w 1992346"/>
                <a:gd name="connsiteY12" fmla="*/ 918335 h 918335"/>
                <a:gd name="connsiteX0" fmla="*/ 2004474 w 2004474"/>
                <a:gd name="connsiteY0" fmla="*/ 0 h 939589"/>
                <a:gd name="connsiteX1" fmla="*/ 1693323 w 2004474"/>
                <a:gd name="connsiteY1" fmla="*/ 15876 h 939589"/>
                <a:gd name="connsiteX2" fmla="*/ 1448849 w 2004474"/>
                <a:gd name="connsiteY2" fmla="*/ 38100 h 939589"/>
                <a:gd name="connsiteX3" fmla="*/ 1201198 w 2004474"/>
                <a:gd name="connsiteY3" fmla="*/ 69852 h 939589"/>
                <a:gd name="connsiteX4" fmla="*/ 1004349 w 2004474"/>
                <a:gd name="connsiteY4" fmla="*/ 107950 h 939589"/>
                <a:gd name="connsiteX5" fmla="*/ 820198 w 2004474"/>
                <a:gd name="connsiteY5" fmla="*/ 165100 h 939589"/>
                <a:gd name="connsiteX6" fmla="*/ 661449 w 2004474"/>
                <a:gd name="connsiteY6" fmla="*/ 238125 h 939589"/>
                <a:gd name="connsiteX7" fmla="*/ 496348 w 2004474"/>
                <a:gd name="connsiteY7" fmla="*/ 333375 h 939589"/>
                <a:gd name="connsiteX8" fmla="*/ 375698 w 2004474"/>
                <a:gd name="connsiteY8" fmla="*/ 428626 h 939589"/>
                <a:gd name="connsiteX9" fmla="*/ 258224 w 2004474"/>
                <a:gd name="connsiteY9" fmla="*/ 542925 h 939589"/>
                <a:gd name="connsiteX10" fmla="*/ 159798 w 2004474"/>
                <a:gd name="connsiteY10" fmla="*/ 670660 h 939589"/>
                <a:gd name="connsiteX11" fmla="*/ 83599 w 2004474"/>
                <a:gd name="connsiteY11" fmla="*/ 788869 h 939589"/>
                <a:gd name="connsiteX12" fmla="*/ 0 w 2004474"/>
                <a:gd name="connsiteY12" fmla="*/ 939589 h 939589"/>
                <a:gd name="connsiteX0" fmla="*/ 2004474 w 2004474"/>
                <a:gd name="connsiteY0" fmla="*/ 0 h 939589"/>
                <a:gd name="connsiteX1" fmla="*/ 1693323 w 2004474"/>
                <a:gd name="connsiteY1" fmla="*/ 15876 h 939589"/>
                <a:gd name="connsiteX2" fmla="*/ 1448849 w 2004474"/>
                <a:gd name="connsiteY2" fmla="*/ 38100 h 939589"/>
                <a:gd name="connsiteX3" fmla="*/ 1201198 w 2004474"/>
                <a:gd name="connsiteY3" fmla="*/ 69852 h 939589"/>
                <a:gd name="connsiteX4" fmla="*/ 1004349 w 2004474"/>
                <a:gd name="connsiteY4" fmla="*/ 107950 h 939589"/>
                <a:gd name="connsiteX5" fmla="*/ 820198 w 2004474"/>
                <a:gd name="connsiteY5" fmla="*/ 165100 h 939589"/>
                <a:gd name="connsiteX6" fmla="*/ 661449 w 2004474"/>
                <a:gd name="connsiteY6" fmla="*/ 238125 h 939589"/>
                <a:gd name="connsiteX7" fmla="*/ 496348 w 2004474"/>
                <a:gd name="connsiteY7" fmla="*/ 333375 h 939589"/>
                <a:gd name="connsiteX8" fmla="*/ 375698 w 2004474"/>
                <a:gd name="connsiteY8" fmla="*/ 428626 h 939589"/>
                <a:gd name="connsiteX9" fmla="*/ 258224 w 2004474"/>
                <a:gd name="connsiteY9" fmla="*/ 542925 h 939589"/>
                <a:gd name="connsiteX10" fmla="*/ 159798 w 2004474"/>
                <a:gd name="connsiteY10" fmla="*/ 670660 h 939589"/>
                <a:gd name="connsiteX11" fmla="*/ 83599 w 2004474"/>
                <a:gd name="connsiteY11" fmla="*/ 788869 h 939589"/>
                <a:gd name="connsiteX12" fmla="*/ 42561 w 2004474"/>
                <a:gd name="connsiteY12" fmla="*/ 860300 h 939589"/>
                <a:gd name="connsiteX13" fmla="*/ 0 w 2004474"/>
                <a:gd name="connsiteY13" fmla="*/ 939589 h 939589"/>
                <a:gd name="connsiteX0" fmla="*/ 2004474 w 2004474"/>
                <a:gd name="connsiteY0" fmla="*/ 0 h 939589"/>
                <a:gd name="connsiteX1" fmla="*/ 1693323 w 2004474"/>
                <a:gd name="connsiteY1" fmla="*/ 15876 h 939589"/>
                <a:gd name="connsiteX2" fmla="*/ 1448849 w 2004474"/>
                <a:gd name="connsiteY2" fmla="*/ 38100 h 939589"/>
                <a:gd name="connsiteX3" fmla="*/ 1201198 w 2004474"/>
                <a:gd name="connsiteY3" fmla="*/ 69852 h 939589"/>
                <a:gd name="connsiteX4" fmla="*/ 1004349 w 2004474"/>
                <a:gd name="connsiteY4" fmla="*/ 107950 h 939589"/>
                <a:gd name="connsiteX5" fmla="*/ 820198 w 2004474"/>
                <a:gd name="connsiteY5" fmla="*/ 165100 h 939589"/>
                <a:gd name="connsiteX6" fmla="*/ 661449 w 2004474"/>
                <a:gd name="connsiteY6" fmla="*/ 238125 h 939589"/>
                <a:gd name="connsiteX7" fmla="*/ 496348 w 2004474"/>
                <a:gd name="connsiteY7" fmla="*/ 333375 h 939589"/>
                <a:gd name="connsiteX8" fmla="*/ 375698 w 2004474"/>
                <a:gd name="connsiteY8" fmla="*/ 428626 h 939589"/>
                <a:gd name="connsiteX9" fmla="*/ 258224 w 2004474"/>
                <a:gd name="connsiteY9" fmla="*/ 542925 h 939589"/>
                <a:gd name="connsiteX10" fmla="*/ 159798 w 2004474"/>
                <a:gd name="connsiteY10" fmla="*/ 670660 h 939589"/>
                <a:gd name="connsiteX11" fmla="*/ 125829 w 2004474"/>
                <a:gd name="connsiteY11" fmla="*/ 720713 h 939589"/>
                <a:gd name="connsiteX12" fmla="*/ 83599 w 2004474"/>
                <a:gd name="connsiteY12" fmla="*/ 788869 h 939589"/>
                <a:gd name="connsiteX13" fmla="*/ 42561 w 2004474"/>
                <a:gd name="connsiteY13" fmla="*/ 860300 h 939589"/>
                <a:gd name="connsiteX14" fmla="*/ 0 w 2004474"/>
                <a:gd name="connsiteY14" fmla="*/ 939589 h 93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04474" h="939589">
                  <a:moveTo>
                    <a:pt x="2004474" y="0"/>
                  </a:moveTo>
                  <a:cubicBezTo>
                    <a:pt x="1949970" y="2646"/>
                    <a:pt x="1801273" y="7409"/>
                    <a:pt x="1693323" y="15876"/>
                  </a:cubicBezTo>
                  <a:lnTo>
                    <a:pt x="1448849" y="38100"/>
                  </a:lnTo>
                  <a:cubicBezTo>
                    <a:pt x="1366828" y="46567"/>
                    <a:pt x="1259935" y="58740"/>
                    <a:pt x="1201198" y="69852"/>
                  </a:cubicBezTo>
                  <a:cubicBezTo>
                    <a:pt x="1142461" y="80964"/>
                    <a:pt x="1067320" y="89959"/>
                    <a:pt x="1004349" y="107950"/>
                  </a:cubicBezTo>
                  <a:cubicBezTo>
                    <a:pt x="914920" y="130704"/>
                    <a:pt x="877877" y="144463"/>
                    <a:pt x="820198" y="165100"/>
                  </a:cubicBezTo>
                  <a:cubicBezTo>
                    <a:pt x="762519" y="185737"/>
                    <a:pt x="715424" y="212196"/>
                    <a:pt x="661449" y="238125"/>
                  </a:cubicBezTo>
                  <a:cubicBezTo>
                    <a:pt x="607474" y="264054"/>
                    <a:pt x="544502" y="300037"/>
                    <a:pt x="496348" y="333375"/>
                  </a:cubicBezTo>
                  <a:cubicBezTo>
                    <a:pt x="448194" y="366713"/>
                    <a:pt x="415385" y="393701"/>
                    <a:pt x="375698" y="428626"/>
                  </a:cubicBezTo>
                  <a:cubicBezTo>
                    <a:pt x="336011" y="463551"/>
                    <a:pt x="293678" y="505354"/>
                    <a:pt x="258224" y="542925"/>
                  </a:cubicBezTo>
                  <a:cubicBezTo>
                    <a:pt x="222770" y="580496"/>
                    <a:pt x="181864" y="641557"/>
                    <a:pt x="159798" y="670660"/>
                  </a:cubicBezTo>
                  <a:cubicBezTo>
                    <a:pt x="137732" y="699763"/>
                    <a:pt x="138529" y="701012"/>
                    <a:pt x="125829" y="720713"/>
                  </a:cubicBezTo>
                  <a:cubicBezTo>
                    <a:pt x="113129" y="740414"/>
                    <a:pt x="97477" y="765076"/>
                    <a:pt x="83599" y="788869"/>
                  </a:cubicBezTo>
                  <a:cubicBezTo>
                    <a:pt x="69721" y="812662"/>
                    <a:pt x="56494" y="835180"/>
                    <a:pt x="42561" y="860300"/>
                  </a:cubicBezTo>
                  <a:cubicBezTo>
                    <a:pt x="28628" y="885420"/>
                    <a:pt x="7697" y="925845"/>
                    <a:pt x="0" y="939589"/>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38">
              <a:extLst>
                <a:ext uri="{FF2B5EF4-FFF2-40B4-BE49-F238E27FC236}">
                  <a16:creationId xmlns:a16="http://schemas.microsoft.com/office/drawing/2014/main" id="{D0DB19BE-9647-9E1F-3D14-3B382BCE951F}"/>
                </a:ext>
              </a:extLst>
            </p:cNvPr>
            <p:cNvSpPr/>
            <p:nvPr/>
          </p:nvSpPr>
          <p:spPr>
            <a:xfrm flipH="1">
              <a:off x="8531386" y="2308681"/>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40" name="Freeform 39">
              <a:extLst>
                <a:ext uri="{FF2B5EF4-FFF2-40B4-BE49-F238E27FC236}">
                  <a16:creationId xmlns:a16="http://schemas.microsoft.com/office/drawing/2014/main" id="{1E0165C7-776D-A70C-E03F-001FDBFE9B50}"/>
                </a:ext>
              </a:extLst>
            </p:cNvPr>
            <p:cNvSpPr/>
            <p:nvPr/>
          </p:nvSpPr>
          <p:spPr>
            <a:xfrm rot="5400000" flipH="1">
              <a:off x="9571260" y="1623410"/>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sp>
        <p:nvSpPr>
          <p:cNvPr id="35" name="TextBox 34">
            <a:extLst>
              <a:ext uri="{FF2B5EF4-FFF2-40B4-BE49-F238E27FC236}">
                <a16:creationId xmlns:a16="http://schemas.microsoft.com/office/drawing/2014/main" id="{55811A5D-92CE-F1BC-870B-F7A58ADC2762}"/>
              </a:ext>
            </a:extLst>
          </p:cNvPr>
          <p:cNvSpPr txBox="1"/>
          <p:nvPr/>
        </p:nvSpPr>
        <p:spPr>
          <a:xfrm>
            <a:off x="90960" y="127521"/>
            <a:ext cx="12096086" cy="584775"/>
          </a:xfrm>
          <a:prstGeom prst="rect">
            <a:avLst/>
          </a:prstGeom>
          <a:noFill/>
        </p:spPr>
        <p:txBody>
          <a:bodyPr wrap="square" rtlCol="0">
            <a:spAutoFit/>
          </a:bodyPr>
          <a:lstStyle/>
          <a:p>
            <a:pPr algn="ctr"/>
            <a:r>
              <a:rPr lang="en-US" sz="3200" dirty="0"/>
              <a:t>Particle Under Linear Drag: Graphs For Newtonian Mechanics</a:t>
            </a:r>
          </a:p>
        </p:txBody>
      </p:sp>
    </p:spTree>
    <p:extLst>
      <p:ext uri="{BB962C8B-B14F-4D97-AF65-F5344CB8AC3E}">
        <p14:creationId xmlns:p14="http://schemas.microsoft.com/office/powerpoint/2010/main" val="40336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317FA4-C0AC-32CF-6606-FFE9AA503500}"/>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8C018ACC-C9A2-92B5-BDDC-3D39279A24AC}"/>
              </a:ext>
            </a:extLst>
          </p:cNvPr>
          <p:cNvSpPr>
            <a:spLocks noGrp="1"/>
          </p:cNvSpPr>
          <p:nvPr>
            <p:ph type="sldNum" sz="quarter" idx="12"/>
          </p:nvPr>
        </p:nvSpPr>
        <p:spPr/>
        <p:txBody>
          <a:bodyPr/>
          <a:lstStyle/>
          <a:p>
            <a:fld id="{F47845EA-7733-40EE-B074-20032348B727}" type="slidenum">
              <a:rPr lang="en-US" smtClean="0"/>
              <a:t>3</a:t>
            </a:fld>
            <a:endParaRPr lang="en-US"/>
          </a:p>
        </p:txBody>
      </p:sp>
      <p:sp>
        <p:nvSpPr>
          <p:cNvPr id="38" name="TextBox 37">
            <a:extLst>
              <a:ext uri="{FF2B5EF4-FFF2-40B4-BE49-F238E27FC236}">
                <a16:creationId xmlns:a16="http://schemas.microsoft.com/office/drawing/2014/main" id="{5F76546B-0042-6715-43E0-0BA05A76F94E}"/>
              </a:ext>
            </a:extLst>
          </p:cNvPr>
          <p:cNvSpPr txBox="1"/>
          <p:nvPr/>
        </p:nvSpPr>
        <p:spPr>
          <a:xfrm>
            <a:off x="220114" y="1329971"/>
            <a:ext cx="1988378" cy="830997"/>
          </a:xfrm>
          <a:prstGeom prst="rect">
            <a:avLst/>
          </a:prstGeom>
          <a:noFill/>
        </p:spPr>
        <p:txBody>
          <a:bodyPr wrap="square" rtlCol="0">
            <a:spAutoFit/>
          </a:bodyPr>
          <a:lstStyle/>
          <a:p>
            <a:r>
              <a:rPr lang="en-US" sz="2400" dirty="0"/>
              <a:t>Newtonian</a:t>
            </a:r>
            <a:br>
              <a:rPr lang="en-US" sz="2400" dirty="0"/>
            </a:br>
            <a:r>
              <a:rPr lang="en-US" sz="2400" dirty="0"/>
              <a:t>Mechanics:</a:t>
            </a:r>
          </a:p>
        </p:txBody>
      </p:sp>
      <p:sp>
        <p:nvSpPr>
          <p:cNvPr id="39" name="TextBox 38">
            <a:extLst>
              <a:ext uri="{FF2B5EF4-FFF2-40B4-BE49-F238E27FC236}">
                <a16:creationId xmlns:a16="http://schemas.microsoft.com/office/drawing/2014/main" id="{72333D1B-11D8-B671-E1F9-89C09D4FD920}"/>
              </a:ext>
            </a:extLst>
          </p:cNvPr>
          <p:cNvSpPr txBox="1"/>
          <p:nvPr/>
        </p:nvSpPr>
        <p:spPr>
          <a:xfrm>
            <a:off x="232372" y="2683262"/>
            <a:ext cx="1988377" cy="830997"/>
          </a:xfrm>
          <a:prstGeom prst="rect">
            <a:avLst/>
          </a:prstGeom>
          <a:noFill/>
        </p:spPr>
        <p:txBody>
          <a:bodyPr wrap="square" rtlCol="0">
            <a:spAutoFit/>
          </a:bodyPr>
          <a:lstStyle/>
          <a:p>
            <a:r>
              <a:rPr lang="en-US" sz="2400" dirty="0" err="1"/>
              <a:t>Lagrangian</a:t>
            </a:r>
            <a:br>
              <a:rPr lang="en-US" sz="2400" dirty="0"/>
            </a:br>
            <a:r>
              <a:rPr lang="en-US" sz="2400" dirty="0"/>
              <a:t>Mechanics:</a:t>
            </a:r>
          </a:p>
        </p:txBody>
      </p:sp>
      <p:sp>
        <p:nvSpPr>
          <p:cNvPr id="40" name="TextBox 39">
            <a:extLst>
              <a:ext uri="{FF2B5EF4-FFF2-40B4-BE49-F238E27FC236}">
                <a16:creationId xmlns:a16="http://schemas.microsoft.com/office/drawing/2014/main" id="{A1AEF8A0-671F-0DBA-3B3A-ADC94B709E9D}"/>
              </a:ext>
            </a:extLst>
          </p:cNvPr>
          <p:cNvSpPr txBox="1"/>
          <p:nvPr/>
        </p:nvSpPr>
        <p:spPr>
          <a:xfrm>
            <a:off x="214811" y="4314923"/>
            <a:ext cx="1988378" cy="830997"/>
          </a:xfrm>
          <a:prstGeom prst="rect">
            <a:avLst/>
          </a:prstGeom>
          <a:noFill/>
        </p:spPr>
        <p:txBody>
          <a:bodyPr wrap="square" rtlCol="0">
            <a:spAutoFit/>
          </a:bodyPr>
          <a:lstStyle/>
          <a:p>
            <a:r>
              <a:rPr lang="en-US" sz="2400" dirty="0"/>
              <a:t>Hamiltonian</a:t>
            </a:r>
            <a:br>
              <a:rPr lang="en-US" sz="2400" dirty="0"/>
            </a:br>
            <a:r>
              <a:rPr lang="en-US" sz="2400" dirty="0"/>
              <a:t>Mechanics:</a:t>
            </a:r>
          </a:p>
        </p:txBody>
      </p:sp>
      <p:sp>
        <p:nvSpPr>
          <p:cNvPr id="41" name="TextBox 40">
            <a:extLst>
              <a:ext uri="{FF2B5EF4-FFF2-40B4-BE49-F238E27FC236}">
                <a16:creationId xmlns:a16="http://schemas.microsoft.com/office/drawing/2014/main" id="{303D9951-EF60-8BF7-2E16-7D4757A3AE6C}"/>
              </a:ext>
            </a:extLst>
          </p:cNvPr>
          <p:cNvSpPr txBox="1"/>
          <p:nvPr/>
        </p:nvSpPr>
        <p:spPr>
          <a:xfrm>
            <a:off x="2775294" y="470439"/>
            <a:ext cx="1049442" cy="523220"/>
          </a:xfrm>
          <a:prstGeom prst="rect">
            <a:avLst/>
          </a:prstGeom>
          <a:noFill/>
        </p:spPr>
        <p:txBody>
          <a:bodyPr wrap="square">
            <a:spAutoFit/>
          </a:bodyPr>
          <a:lstStyle/>
          <a:p>
            <a:pPr algn="ctr"/>
            <a:r>
              <a:rPr lang="en-US" sz="2800" dirty="0"/>
              <a:t>State</a:t>
            </a:r>
          </a:p>
        </p:txBody>
      </p:sp>
      <p:sp>
        <p:nvSpPr>
          <p:cNvPr id="45" name="TextBox 44">
            <a:extLst>
              <a:ext uri="{FF2B5EF4-FFF2-40B4-BE49-F238E27FC236}">
                <a16:creationId xmlns:a16="http://schemas.microsoft.com/office/drawing/2014/main" id="{C6B8645D-ACD5-7D58-1D1B-B4852A95E112}"/>
              </a:ext>
            </a:extLst>
          </p:cNvPr>
          <p:cNvSpPr txBox="1"/>
          <p:nvPr/>
        </p:nvSpPr>
        <p:spPr>
          <a:xfrm>
            <a:off x="4833355" y="447268"/>
            <a:ext cx="1590500" cy="523220"/>
          </a:xfrm>
          <a:prstGeom prst="rect">
            <a:avLst/>
          </a:prstGeom>
          <a:noFill/>
        </p:spPr>
        <p:txBody>
          <a:bodyPr wrap="none">
            <a:spAutoFit/>
          </a:bodyPr>
          <a:lstStyle/>
          <a:p>
            <a:pPr algn="ctr"/>
            <a:r>
              <a:rPr lang="en-US" sz="2800" dirty="0"/>
              <a:t>Dynamics</a:t>
            </a:r>
          </a:p>
        </p:txBody>
      </p:sp>
      <p:sp>
        <p:nvSpPr>
          <p:cNvPr id="46" name="TextBox 45">
            <a:extLst>
              <a:ext uri="{FF2B5EF4-FFF2-40B4-BE49-F238E27FC236}">
                <a16:creationId xmlns:a16="http://schemas.microsoft.com/office/drawing/2014/main" id="{404EDD0F-1FDA-35C0-ECFD-502A489D69C6}"/>
              </a:ext>
            </a:extLst>
          </p:cNvPr>
          <p:cNvSpPr txBox="1"/>
          <p:nvPr/>
        </p:nvSpPr>
        <p:spPr>
          <a:xfrm>
            <a:off x="7133513" y="447268"/>
            <a:ext cx="1677886" cy="523220"/>
          </a:xfrm>
          <a:prstGeom prst="rect">
            <a:avLst/>
          </a:prstGeom>
          <a:noFill/>
        </p:spPr>
        <p:txBody>
          <a:bodyPr wrap="square">
            <a:spAutoFit/>
          </a:bodyPr>
          <a:lstStyle/>
          <a:p>
            <a:pPr algn="ctr"/>
            <a:r>
              <a:rPr lang="en-US" sz="2800" dirty="0"/>
              <a:t>Evolution</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A329EE1D-A4A2-AA8D-13A4-37AB4C5406C3}"/>
                  </a:ext>
                </a:extLst>
              </p:cNvPr>
              <p:cNvSpPr txBox="1"/>
              <p:nvPr/>
            </p:nvSpPr>
            <p:spPr>
              <a:xfrm>
                <a:off x="2679199" y="1338851"/>
                <a:ext cx="1496290" cy="473591"/>
              </a:xfrm>
              <a:prstGeom prst="rect">
                <a:avLst/>
              </a:prstGeom>
              <a:noFill/>
            </p:spPr>
            <p:txBody>
              <a:bodyPr wrap="square">
                <a:sp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𝑖</m:t>
                        </m:r>
                      </m:sup>
                    </m:sSup>
                  </m:oMath>
                </a14:m>
                <a:r>
                  <a:rPr lang="en-US" sz="2400" dirty="0"/>
                  <a:t> and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𝑖</m:t>
                        </m:r>
                      </m:sup>
                    </m:sSup>
                  </m:oMath>
                </a14:m>
                <a:endParaRPr lang="en-US" sz="2400" dirty="0"/>
              </a:p>
            </p:txBody>
          </p:sp>
        </mc:Choice>
        <mc:Fallback xmlns="">
          <p:sp>
            <p:nvSpPr>
              <p:cNvPr id="47" name="TextBox 46">
                <a:extLst>
                  <a:ext uri="{FF2B5EF4-FFF2-40B4-BE49-F238E27FC236}">
                    <a16:creationId xmlns:a16="http://schemas.microsoft.com/office/drawing/2014/main" id="{A329EE1D-A4A2-AA8D-13A4-37AB4C5406C3}"/>
                  </a:ext>
                </a:extLst>
              </p:cNvPr>
              <p:cNvSpPr txBox="1">
                <a:spLocks noRot="1" noChangeAspect="1" noMove="1" noResize="1" noEditPoints="1" noAdjustHandles="1" noChangeArrowheads="1" noChangeShapeType="1" noTextEdit="1"/>
              </p:cNvSpPr>
              <p:nvPr/>
            </p:nvSpPr>
            <p:spPr>
              <a:xfrm>
                <a:off x="2679199" y="1338851"/>
                <a:ext cx="1496290" cy="473591"/>
              </a:xfrm>
              <a:prstGeom prst="rect">
                <a:avLst/>
              </a:prstGeom>
              <a:blipFill>
                <a:blip r:embed="rId3"/>
                <a:stretch>
                  <a:fillRect t="-5263" b="-28947"/>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4921EFF3-24DA-27E8-E7DA-5EBAC1A55037}"/>
              </a:ext>
            </a:extLst>
          </p:cNvPr>
          <p:cNvSpPr txBox="1"/>
          <p:nvPr/>
        </p:nvSpPr>
        <p:spPr>
          <a:xfrm>
            <a:off x="3337582" y="2029454"/>
            <a:ext cx="974308" cy="338554"/>
          </a:xfrm>
          <a:prstGeom prst="rect">
            <a:avLst/>
          </a:prstGeom>
          <a:noFill/>
        </p:spPr>
        <p:txBody>
          <a:bodyPr wrap="square">
            <a:spAutoFit/>
          </a:bodyPr>
          <a:lstStyle/>
          <a:p>
            <a:pPr algn="ctr"/>
            <a:r>
              <a:rPr lang="en-US" sz="1600" dirty="0"/>
              <a:t>velocity</a:t>
            </a:r>
          </a:p>
        </p:txBody>
      </p:sp>
      <p:sp>
        <p:nvSpPr>
          <p:cNvPr id="49" name="TextBox 48">
            <a:extLst>
              <a:ext uri="{FF2B5EF4-FFF2-40B4-BE49-F238E27FC236}">
                <a16:creationId xmlns:a16="http://schemas.microsoft.com/office/drawing/2014/main" id="{74707711-0990-555E-27B8-089652BB4EDA}"/>
              </a:ext>
            </a:extLst>
          </p:cNvPr>
          <p:cNvSpPr txBox="1"/>
          <p:nvPr/>
        </p:nvSpPr>
        <p:spPr>
          <a:xfrm>
            <a:off x="2106634" y="2029454"/>
            <a:ext cx="1145129" cy="338554"/>
          </a:xfrm>
          <a:prstGeom prst="rect">
            <a:avLst/>
          </a:prstGeom>
          <a:noFill/>
        </p:spPr>
        <p:txBody>
          <a:bodyPr wrap="square">
            <a:spAutoFit/>
          </a:bodyPr>
          <a:lstStyle/>
          <a:p>
            <a:pPr algn="ctr"/>
            <a:r>
              <a:rPr lang="en-US" sz="1600" dirty="0"/>
              <a:t>position</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CB1C854-7D7D-0490-EAE5-41A4511F7088}"/>
                  </a:ext>
                </a:extLst>
              </p:cNvPr>
              <p:cNvSpPr txBox="1"/>
              <p:nvPr/>
            </p:nvSpPr>
            <p:spPr>
              <a:xfrm>
                <a:off x="6994463" y="1318490"/>
                <a:ext cx="1795620" cy="473591"/>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r>
                            <a:rPr lang="en-US" sz="2400" i="1">
                              <a:latin typeface="Cambria Math" panose="02040503050406030204" pitchFamily="18" charset="0"/>
                            </a:rPr>
                            <m:t>𝑖</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r>
                        <a:rPr lang="en-US" sz="2400" i="1">
                          <a:latin typeface="Cambria Math" panose="02040503050406030204" pitchFamily="18" charset="0"/>
                        </a:rPr>
                        <m:t>𝑚</m:t>
                      </m:r>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oMath>
                  </m:oMathPara>
                </a14:m>
                <a:endParaRPr lang="en-US" sz="2400" dirty="0"/>
              </a:p>
            </p:txBody>
          </p:sp>
        </mc:Choice>
        <mc:Fallback xmlns="">
          <p:sp>
            <p:nvSpPr>
              <p:cNvPr id="50" name="TextBox 49">
                <a:extLst>
                  <a:ext uri="{FF2B5EF4-FFF2-40B4-BE49-F238E27FC236}">
                    <a16:creationId xmlns:a16="http://schemas.microsoft.com/office/drawing/2014/main" id="{FCB1C854-7D7D-0490-EAE5-41A4511F7088}"/>
                  </a:ext>
                </a:extLst>
              </p:cNvPr>
              <p:cNvSpPr txBox="1">
                <a:spLocks noRot="1" noChangeAspect="1" noMove="1" noResize="1" noEditPoints="1" noAdjustHandles="1" noChangeArrowheads="1" noChangeShapeType="1" noTextEdit="1"/>
              </p:cNvSpPr>
              <p:nvPr/>
            </p:nvSpPr>
            <p:spPr>
              <a:xfrm>
                <a:off x="6994463" y="1318490"/>
                <a:ext cx="1795620" cy="473591"/>
              </a:xfrm>
              <a:prstGeom prst="rect">
                <a:avLst/>
              </a:prstGeom>
              <a:blipFill>
                <a:blip r:embed="rId4"/>
                <a:stretch>
                  <a:fillRect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EF01316-5CDA-A40C-04F0-F1F0FE039449}"/>
                  </a:ext>
                </a:extLst>
              </p:cNvPr>
              <p:cNvSpPr txBox="1"/>
              <p:nvPr/>
            </p:nvSpPr>
            <p:spPr>
              <a:xfrm>
                <a:off x="2679199" y="2782146"/>
                <a:ext cx="1496290" cy="473591"/>
              </a:xfrm>
              <a:prstGeom prst="rect">
                <a:avLst/>
              </a:prstGeom>
              <a:noFill/>
            </p:spPr>
            <p:txBody>
              <a:bodyPr wrap="square">
                <a:sp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𝑖</m:t>
                        </m:r>
                      </m:sup>
                    </m:sSup>
                  </m:oMath>
                </a14:m>
                <a:r>
                  <a:rPr lang="en-US" sz="2400" dirty="0"/>
                  <a:t> and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𝑖</m:t>
                        </m:r>
                      </m:sup>
                    </m:sSup>
                  </m:oMath>
                </a14:m>
                <a:endParaRPr lang="en-US" sz="2400" dirty="0"/>
              </a:p>
            </p:txBody>
          </p:sp>
        </mc:Choice>
        <mc:Fallback xmlns="">
          <p:sp>
            <p:nvSpPr>
              <p:cNvPr id="51" name="TextBox 50">
                <a:extLst>
                  <a:ext uri="{FF2B5EF4-FFF2-40B4-BE49-F238E27FC236}">
                    <a16:creationId xmlns:a16="http://schemas.microsoft.com/office/drawing/2014/main" id="{4EF01316-5CDA-A40C-04F0-F1F0FE039449}"/>
                  </a:ext>
                </a:extLst>
              </p:cNvPr>
              <p:cNvSpPr txBox="1">
                <a:spLocks noRot="1" noChangeAspect="1" noMove="1" noResize="1" noEditPoints="1" noAdjustHandles="1" noChangeArrowheads="1" noChangeShapeType="1" noTextEdit="1"/>
              </p:cNvSpPr>
              <p:nvPr/>
            </p:nvSpPr>
            <p:spPr>
              <a:xfrm>
                <a:off x="2679199" y="2782146"/>
                <a:ext cx="1496290" cy="473591"/>
              </a:xfrm>
              <a:prstGeom prst="rect">
                <a:avLst/>
              </a:prstGeom>
              <a:blipFill>
                <a:blip r:embed="rId5"/>
                <a:stretch>
                  <a:fillRect t="-5128" b="-28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F1777D5-1DA2-6D27-44DD-24A2A351E589}"/>
                  </a:ext>
                </a:extLst>
              </p:cNvPr>
              <p:cNvSpPr txBox="1"/>
              <p:nvPr/>
            </p:nvSpPr>
            <p:spPr>
              <a:xfrm>
                <a:off x="6844968" y="2761785"/>
                <a:ext cx="2094611" cy="486223"/>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𝑖</m:t>
                              </m:r>
                            </m:sup>
                          </m:sSup>
                        </m:sub>
                      </m:sSub>
                      <m:r>
                        <a:rPr lang="en-US" sz="2400" i="1">
                          <a:latin typeface="Cambria Math" panose="02040503050406030204" pitchFamily="18" charset="0"/>
                        </a:rPr>
                        <m:t>𝐿</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r>
                        <a:rPr lang="en-US" sz="2400" i="1">
                          <a:latin typeface="Cambria Math" panose="02040503050406030204" pitchFamily="18" charset="0"/>
                        </a:rPr>
                        <m:t>𝐿</m:t>
                      </m:r>
                    </m:oMath>
                  </m:oMathPara>
                </a14:m>
                <a:endParaRPr lang="en-US" sz="2400" dirty="0"/>
              </a:p>
            </p:txBody>
          </p:sp>
        </mc:Choice>
        <mc:Fallback xmlns="">
          <p:sp>
            <p:nvSpPr>
              <p:cNvPr id="52" name="TextBox 51">
                <a:extLst>
                  <a:ext uri="{FF2B5EF4-FFF2-40B4-BE49-F238E27FC236}">
                    <a16:creationId xmlns:a16="http://schemas.microsoft.com/office/drawing/2014/main" id="{CF1777D5-1DA2-6D27-44DD-24A2A351E589}"/>
                  </a:ext>
                </a:extLst>
              </p:cNvPr>
              <p:cNvSpPr txBox="1">
                <a:spLocks noRot="1" noChangeAspect="1" noMove="1" noResize="1" noEditPoints="1" noAdjustHandles="1" noChangeArrowheads="1" noChangeShapeType="1" noTextEdit="1"/>
              </p:cNvSpPr>
              <p:nvPr/>
            </p:nvSpPr>
            <p:spPr>
              <a:xfrm>
                <a:off x="6844968" y="2761785"/>
                <a:ext cx="2094611" cy="48622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F040B75-C540-2449-C731-2D572BB5DFC2}"/>
                  </a:ext>
                </a:extLst>
              </p:cNvPr>
              <p:cNvSpPr txBox="1"/>
              <p:nvPr/>
            </p:nvSpPr>
            <p:spPr>
              <a:xfrm>
                <a:off x="2736625" y="4239165"/>
                <a:ext cx="1496290" cy="473591"/>
              </a:xfrm>
              <a:prstGeom prst="rect">
                <a:avLst/>
              </a:prstGeom>
              <a:noFill/>
            </p:spPr>
            <p:txBody>
              <a:bodyPr wrap="square">
                <a:sp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𝑞</m:t>
                        </m:r>
                      </m:e>
                      <m:sup>
                        <m:r>
                          <a:rPr lang="en-US" sz="2400" b="0" i="1" smtClean="0">
                            <a:latin typeface="Cambria Math" panose="02040503050406030204" pitchFamily="18" charset="0"/>
                          </a:rPr>
                          <m:t>𝑖</m:t>
                        </m:r>
                      </m:sup>
                    </m:sSup>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oMath>
                </a14:m>
                <a:endParaRPr lang="en-US" sz="2400" dirty="0"/>
              </a:p>
            </p:txBody>
          </p:sp>
        </mc:Choice>
        <mc:Fallback xmlns="">
          <p:sp>
            <p:nvSpPr>
              <p:cNvPr id="53" name="TextBox 52">
                <a:extLst>
                  <a:ext uri="{FF2B5EF4-FFF2-40B4-BE49-F238E27FC236}">
                    <a16:creationId xmlns:a16="http://schemas.microsoft.com/office/drawing/2014/main" id="{0F040B75-C540-2449-C731-2D572BB5DFC2}"/>
                  </a:ext>
                </a:extLst>
              </p:cNvPr>
              <p:cNvSpPr txBox="1">
                <a:spLocks noRot="1" noChangeAspect="1" noMove="1" noResize="1" noEditPoints="1" noAdjustHandles="1" noChangeArrowheads="1" noChangeShapeType="1" noTextEdit="1"/>
              </p:cNvSpPr>
              <p:nvPr/>
            </p:nvSpPr>
            <p:spPr>
              <a:xfrm>
                <a:off x="2736625" y="4239165"/>
                <a:ext cx="1496290" cy="473591"/>
              </a:xfrm>
              <a:prstGeom prst="rect">
                <a:avLst/>
              </a:prstGeom>
              <a:blipFill>
                <a:blip r:embed="rId7"/>
                <a:stretch>
                  <a:fillRect l="-1224" t="-7692" b="-28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66C66035-460A-70FE-0E70-56E517A23D4F}"/>
                  </a:ext>
                </a:extLst>
              </p:cNvPr>
              <p:cNvSpPr txBox="1"/>
              <p:nvPr/>
            </p:nvSpPr>
            <p:spPr>
              <a:xfrm>
                <a:off x="4798763" y="4217304"/>
                <a:ext cx="1659685" cy="511871"/>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𝐻</m:t>
                          </m:r>
                          <m:r>
                            <a:rPr lang="en-US" sz="2400" i="1">
                              <a:latin typeface="Cambria Math" panose="02040503050406030204" pitchFamily="18" charset="0"/>
                            </a:rPr>
                            <m:t>(</m:t>
                          </m:r>
                          <m:r>
                            <a:rPr lang="en-US" sz="2400" i="1">
                              <a:latin typeface="Cambria Math" panose="02040503050406030204" pitchFamily="18" charset="0"/>
                            </a:rPr>
                            <m:t>𝑞</m:t>
                          </m:r>
                        </m:e>
                        <m:sup>
                          <m:r>
                            <a:rPr lang="en-US" sz="2400" i="1">
                              <a:latin typeface="Cambria Math" panose="02040503050406030204" pitchFamily="18" charset="0"/>
                            </a:rPr>
                            <m:t>𝑖</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𝑗</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m:oMathPara>
                </a14:m>
                <a:endParaRPr lang="en-US" sz="2400" dirty="0"/>
              </a:p>
            </p:txBody>
          </p:sp>
        </mc:Choice>
        <mc:Fallback xmlns="">
          <p:sp>
            <p:nvSpPr>
              <p:cNvPr id="54" name="TextBox 53">
                <a:extLst>
                  <a:ext uri="{FF2B5EF4-FFF2-40B4-BE49-F238E27FC236}">
                    <a16:creationId xmlns:a16="http://schemas.microsoft.com/office/drawing/2014/main" id="{66C66035-460A-70FE-0E70-56E517A23D4F}"/>
                  </a:ext>
                </a:extLst>
              </p:cNvPr>
              <p:cNvSpPr txBox="1">
                <a:spLocks noRot="1" noChangeAspect="1" noMove="1" noResize="1" noEditPoints="1" noAdjustHandles="1" noChangeArrowheads="1" noChangeShapeType="1" noTextEdit="1"/>
              </p:cNvSpPr>
              <p:nvPr/>
            </p:nvSpPr>
            <p:spPr>
              <a:xfrm>
                <a:off x="4798763" y="4217304"/>
                <a:ext cx="1659685" cy="511871"/>
              </a:xfrm>
              <a:prstGeom prst="rect">
                <a:avLst/>
              </a:prstGeom>
              <a:blipFill>
                <a:blip r:embed="rId8"/>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485251BE-1354-265C-9CEA-5CB6F3F79789}"/>
              </a:ext>
            </a:extLst>
          </p:cNvPr>
          <p:cNvSpPr txBox="1"/>
          <p:nvPr/>
        </p:nvSpPr>
        <p:spPr>
          <a:xfrm>
            <a:off x="3251763" y="4762109"/>
            <a:ext cx="1496289" cy="584775"/>
          </a:xfrm>
          <a:prstGeom prst="rect">
            <a:avLst/>
          </a:prstGeom>
          <a:noFill/>
        </p:spPr>
        <p:txBody>
          <a:bodyPr wrap="square">
            <a:spAutoFit/>
          </a:bodyPr>
          <a:lstStyle/>
          <a:p>
            <a:pPr algn="ctr"/>
            <a:r>
              <a:rPr lang="en-US" sz="1600" dirty="0"/>
              <a:t>conjugate momentum</a:t>
            </a:r>
          </a:p>
        </p:txBody>
      </p:sp>
      <p:sp>
        <p:nvSpPr>
          <p:cNvPr id="56" name="TextBox 55">
            <a:extLst>
              <a:ext uri="{FF2B5EF4-FFF2-40B4-BE49-F238E27FC236}">
                <a16:creationId xmlns:a16="http://schemas.microsoft.com/office/drawing/2014/main" id="{6D8BF7F9-A74E-178E-D3BE-86F30D9813FD}"/>
              </a:ext>
            </a:extLst>
          </p:cNvPr>
          <p:cNvSpPr txBox="1"/>
          <p:nvPr/>
        </p:nvSpPr>
        <p:spPr>
          <a:xfrm>
            <a:off x="2164060" y="4727982"/>
            <a:ext cx="1145129" cy="338554"/>
          </a:xfrm>
          <a:prstGeom prst="rect">
            <a:avLst/>
          </a:prstGeom>
          <a:noFill/>
        </p:spPr>
        <p:txBody>
          <a:bodyPr wrap="square">
            <a:spAutoFit/>
          </a:bodyPr>
          <a:lstStyle/>
          <a:p>
            <a:pPr algn="ctr"/>
            <a:r>
              <a:rPr lang="en-US" sz="1600" dirty="0"/>
              <a:t>position</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149E792-6727-E6B0-BF63-05E4008DA998}"/>
                  </a:ext>
                </a:extLst>
              </p:cNvPr>
              <p:cNvSpPr txBox="1"/>
              <p:nvPr/>
            </p:nvSpPr>
            <p:spPr>
              <a:xfrm>
                <a:off x="6960736" y="3998489"/>
                <a:ext cx="1842299" cy="518155"/>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𝑞</m:t>
                          </m:r>
                        </m:e>
                        <m:sup>
                          <m:r>
                            <a:rPr lang="en-US" sz="2400" i="1">
                              <a:latin typeface="Cambria Math" panose="02040503050406030204" pitchFamily="18" charset="0"/>
                            </a:rPr>
                            <m:t>𝑖</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ub>
                      </m:sSub>
                      <m:r>
                        <a:rPr lang="en-US" sz="2400" i="1">
                          <a:latin typeface="Cambria Math" panose="02040503050406030204" pitchFamily="18" charset="0"/>
                        </a:rPr>
                        <m:t>𝐻</m:t>
                      </m:r>
                    </m:oMath>
                  </m:oMathPara>
                </a14:m>
                <a:endParaRPr lang="en-US" sz="2400" dirty="0"/>
              </a:p>
            </p:txBody>
          </p:sp>
        </mc:Choice>
        <mc:Fallback xmlns="">
          <p:sp>
            <p:nvSpPr>
              <p:cNvPr id="57" name="TextBox 56">
                <a:extLst>
                  <a:ext uri="{FF2B5EF4-FFF2-40B4-BE49-F238E27FC236}">
                    <a16:creationId xmlns:a16="http://schemas.microsoft.com/office/drawing/2014/main" id="{8149E792-6727-E6B0-BF63-05E4008DA998}"/>
                  </a:ext>
                </a:extLst>
              </p:cNvPr>
              <p:cNvSpPr txBox="1">
                <a:spLocks noRot="1" noChangeAspect="1" noMove="1" noResize="1" noEditPoints="1" noAdjustHandles="1" noChangeArrowheads="1" noChangeShapeType="1" noTextEdit="1"/>
              </p:cNvSpPr>
              <p:nvPr/>
            </p:nvSpPr>
            <p:spPr>
              <a:xfrm>
                <a:off x="6960736" y="3998489"/>
                <a:ext cx="1842299" cy="51815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2DEF628-29EC-B58E-44FB-E587AAE438F9}"/>
                  </a:ext>
                </a:extLst>
              </p:cNvPr>
              <p:cNvSpPr txBox="1"/>
              <p:nvPr/>
            </p:nvSpPr>
            <p:spPr>
              <a:xfrm>
                <a:off x="4818223" y="2754533"/>
                <a:ext cx="1620765" cy="473591"/>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𝑥</m:t>
                          </m:r>
                        </m:e>
                        <m:sup>
                          <m:r>
                            <a:rPr lang="en-US" sz="2400" i="1">
                              <a:latin typeface="Cambria Math" panose="02040503050406030204" pitchFamily="18" charset="0"/>
                            </a:rPr>
                            <m:t>𝑖</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𝑗</m:t>
                          </m:r>
                        </m:sup>
                      </m:sSup>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m:oMathPara>
                </a14:m>
                <a:endParaRPr lang="en-US" sz="2400" dirty="0"/>
              </a:p>
            </p:txBody>
          </p:sp>
        </mc:Choice>
        <mc:Fallback xmlns="">
          <p:sp>
            <p:nvSpPr>
              <p:cNvPr id="58" name="TextBox 57">
                <a:extLst>
                  <a:ext uri="{FF2B5EF4-FFF2-40B4-BE49-F238E27FC236}">
                    <a16:creationId xmlns:a16="http://schemas.microsoft.com/office/drawing/2014/main" id="{A2DEF628-29EC-B58E-44FB-E587AAE438F9}"/>
                  </a:ext>
                </a:extLst>
              </p:cNvPr>
              <p:cNvSpPr txBox="1">
                <a:spLocks noRot="1" noChangeAspect="1" noMove="1" noResize="1" noEditPoints="1" noAdjustHandles="1" noChangeArrowheads="1" noChangeShapeType="1" noTextEdit="1"/>
              </p:cNvSpPr>
              <p:nvPr/>
            </p:nvSpPr>
            <p:spPr>
              <a:xfrm>
                <a:off x="4818223" y="2754533"/>
                <a:ext cx="1620765" cy="473591"/>
              </a:xfrm>
              <a:prstGeom prst="rect">
                <a:avLst/>
              </a:prstGeom>
              <a:blipFill>
                <a:blip r:embed="rId10"/>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E6A84903-B505-4D3F-B5FA-A53E3226C805}"/>
                  </a:ext>
                </a:extLst>
              </p:cNvPr>
              <p:cNvSpPr txBox="1"/>
              <p:nvPr/>
            </p:nvSpPr>
            <p:spPr>
              <a:xfrm>
                <a:off x="4718741" y="1327584"/>
                <a:ext cx="1819729" cy="473591"/>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𝐹</m:t>
                              </m:r>
                            </m:e>
                            <m:sup>
                              <m:r>
                                <a:rPr lang="en-US" sz="2400" b="0" i="1" smtClean="0">
                                  <a:latin typeface="Cambria Math" panose="02040503050406030204" pitchFamily="18" charset="0"/>
                                </a:rPr>
                                <m:t>𝑖</m:t>
                              </m:r>
                            </m:sup>
                          </m:sSup>
                          <m:r>
                            <a:rPr lang="en-US" sz="2400" i="1">
                              <a:latin typeface="Cambria Math" panose="02040503050406030204" pitchFamily="18" charset="0"/>
                            </a:rPr>
                            <m:t>(</m:t>
                          </m:r>
                          <m:r>
                            <a:rPr lang="en-US" sz="2400" i="1">
                              <a:latin typeface="Cambria Math" panose="02040503050406030204" pitchFamily="18" charset="0"/>
                            </a:rPr>
                            <m:t>𝑥</m:t>
                          </m:r>
                        </m:e>
                        <m:sup>
                          <m:r>
                            <a:rPr lang="en-US" sz="2400" b="0" i="1" smtClean="0">
                              <a:latin typeface="Cambria Math" panose="02040503050406030204" pitchFamily="18" charset="0"/>
                            </a:rPr>
                            <m:t>𝑗</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b="0" i="1" smtClean="0">
                              <a:latin typeface="Cambria Math" panose="02040503050406030204" pitchFamily="18" charset="0"/>
                            </a:rPr>
                            <m:t>𝑘</m:t>
                          </m:r>
                        </m:sup>
                      </m:sSup>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m:oMathPara>
                </a14:m>
                <a:endParaRPr lang="en-US" sz="2400" dirty="0"/>
              </a:p>
            </p:txBody>
          </p:sp>
        </mc:Choice>
        <mc:Fallback xmlns="">
          <p:sp>
            <p:nvSpPr>
              <p:cNvPr id="59" name="TextBox 58">
                <a:extLst>
                  <a:ext uri="{FF2B5EF4-FFF2-40B4-BE49-F238E27FC236}">
                    <a16:creationId xmlns:a16="http://schemas.microsoft.com/office/drawing/2014/main" id="{E6A84903-B505-4D3F-B5FA-A53E3226C805}"/>
                  </a:ext>
                </a:extLst>
              </p:cNvPr>
              <p:cNvSpPr txBox="1">
                <a:spLocks noRot="1" noChangeAspect="1" noMove="1" noResize="1" noEditPoints="1" noAdjustHandles="1" noChangeArrowheads="1" noChangeShapeType="1" noTextEdit="1"/>
              </p:cNvSpPr>
              <p:nvPr/>
            </p:nvSpPr>
            <p:spPr>
              <a:xfrm>
                <a:off x="4718741" y="1327584"/>
                <a:ext cx="1819729" cy="473591"/>
              </a:xfrm>
              <a:prstGeom prst="rect">
                <a:avLst/>
              </a:prstGeom>
              <a:blipFill>
                <a:blip r:embed="rId11"/>
                <a:stretch>
                  <a:fillRect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83FB6A2-5633-56ED-66A5-F9788F320153}"/>
                  </a:ext>
                </a:extLst>
              </p:cNvPr>
              <p:cNvSpPr txBox="1"/>
              <p:nvPr/>
            </p:nvSpPr>
            <p:spPr>
              <a:xfrm>
                <a:off x="6959967" y="4712756"/>
                <a:ext cx="1848070" cy="526811"/>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𝑞</m:t>
                              </m:r>
                            </m:e>
                            <m:sup>
                              <m:r>
                                <a:rPr lang="en-US" sz="2400" i="1">
                                  <a:latin typeface="Cambria Math" panose="02040503050406030204" pitchFamily="18" charset="0"/>
                                </a:rPr>
                                <m:t>𝑖</m:t>
                              </m:r>
                            </m:sup>
                          </m:sSup>
                        </m:sub>
                      </m:sSub>
                      <m:r>
                        <a:rPr lang="en-US" sz="2400" i="1">
                          <a:latin typeface="Cambria Math" panose="02040503050406030204" pitchFamily="18" charset="0"/>
                        </a:rPr>
                        <m:t>𝐻</m:t>
                      </m:r>
                    </m:oMath>
                  </m:oMathPara>
                </a14:m>
                <a:endParaRPr lang="en-US" sz="2400" dirty="0"/>
              </a:p>
            </p:txBody>
          </p:sp>
        </mc:Choice>
        <mc:Fallback xmlns="">
          <p:sp>
            <p:nvSpPr>
              <p:cNvPr id="60" name="TextBox 59">
                <a:extLst>
                  <a:ext uri="{FF2B5EF4-FFF2-40B4-BE49-F238E27FC236}">
                    <a16:creationId xmlns:a16="http://schemas.microsoft.com/office/drawing/2014/main" id="{583FB6A2-5633-56ED-66A5-F9788F320153}"/>
                  </a:ext>
                </a:extLst>
              </p:cNvPr>
              <p:cNvSpPr txBox="1">
                <a:spLocks noRot="1" noChangeAspect="1" noMove="1" noResize="1" noEditPoints="1" noAdjustHandles="1" noChangeArrowheads="1" noChangeShapeType="1" noTextEdit="1"/>
              </p:cNvSpPr>
              <p:nvPr/>
            </p:nvSpPr>
            <p:spPr>
              <a:xfrm>
                <a:off x="6959967" y="4712756"/>
                <a:ext cx="1848070" cy="526811"/>
              </a:xfrm>
              <a:prstGeom prst="rect">
                <a:avLst/>
              </a:prstGeom>
              <a:blipFill>
                <a:blip r:embed="rId12"/>
                <a:stretch>
                  <a:fillRect b="-5747"/>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B71F54F4-549E-FD51-1770-2F94D8F852B5}"/>
              </a:ext>
            </a:extLst>
          </p:cNvPr>
          <p:cNvCxnSpPr>
            <a:cxnSpLocks/>
            <a:stCxn id="49" idx="0"/>
          </p:cNvCxnSpPr>
          <p:nvPr/>
        </p:nvCxnSpPr>
        <p:spPr>
          <a:xfrm flipV="1">
            <a:off x="2679199" y="1791636"/>
            <a:ext cx="205768" cy="237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30E75BD-AFAE-CCC8-8C75-ADE75BF4CA01}"/>
              </a:ext>
            </a:extLst>
          </p:cNvPr>
          <p:cNvCxnSpPr>
            <a:cxnSpLocks/>
            <a:stCxn id="49" idx="2"/>
          </p:cNvCxnSpPr>
          <p:nvPr/>
        </p:nvCxnSpPr>
        <p:spPr>
          <a:xfrm>
            <a:off x="2679199" y="2368008"/>
            <a:ext cx="184503" cy="549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F51667E-3690-BEA7-10A9-B5ACA01AE9BB}"/>
              </a:ext>
            </a:extLst>
          </p:cNvPr>
          <p:cNvCxnSpPr>
            <a:cxnSpLocks/>
            <a:stCxn id="48" idx="0"/>
          </p:cNvCxnSpPr>
          <p:nvPr/>
        </p:nvCxnSpPr>
        <p:spPr>
          <a:xfrm flipH="1" flipV="1">
            <a:off x="3794140" y="1742283"/>
            <a:ext cx="30596" cy="287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75A040B-63ED-23FF-2A3F-649923C081B9}"/>
              </a:ext>
            </a:extLst>
          </p:cNvPr>
          <p:cNvCxnSpPr>
            <a:cxnSpLocks/>
            <a:stCxn id="48" idx="2"/>
          </p:cNvCxnSpPr>
          <p:nvPr/>
        </p:nvCxnSpPr>
        <p:spPr>
          <a:xfrm flipH="1">
            <a:off x="3745225" y="2368008"/>
            <a:ext cx="79511" cy="4740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B9A4A4-12EF-4E64-5356-A2041D8F83F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ED0743D8-7B65-7D2C-630D-75E764AE849E}"/>
              </a:ext>
            </a:extLst>
          </p:cNvPr>
          <p:cNvSpPr>
            <a:spLocks noGrp="1"/>
          </p:cNvSpPr>
          <p:nvPr>
            <p:ph type="sldNum" sz="quarter" idx="12"/>
          </p:nvPr>
        </p:nvSpPr>
        <p:spPr/>
        <p:txBody>
          <a:bodyPr/>
          <a:lstStyle/>
          <a:p>
            <a:fld id="{F47845EA-7733-40EE-B074-20032348B727}" type="slidenum">
              <a:rPr lang="en-US" smtClean="0"/>
              <a:t>30</a:t>
            </a:fld>
            <a:endParaRPr lang="en-US"/>
          </a:p>
        </p:txBody>
      </p:sp>
      <p:sp>
        <p:nvSpPr>
          <p:cNvPr id="6" name="TextBox 5">
            <a:extLst>
              <a:ext uri="{FF2B5EF4-FFF2-40B4-BE49-F238E27FC236}">
                <a16:creationId xmlns:a16="http://schemas.microsoft.com/office/drawing/2014/main" id="{610BEFE6-0735-DC7F-739B-ABF80180262C}"/>
              </a:ext>
            </a:extLst>
          </p:cNvPr>
          <p:cNvSpPr txBox="1"/>
          <p:nvPr/>
        </p:nvSpPr>
        <p:spPr>
          <a:xfrm>
            <a:off x="83672" y="0"/>
            <a:ext cx="12096086" cy="461665"/>
          </a:xfrm>
          <a:prstGeom prst="rect">
            <a:avLst/>
          </a:prstGeom>
          <a:noFill/>
        </p:spPr>
        <p:txBody>
          <a:bodyPr wrap="square" rtlCol="0">
            <a:spAutoFit/>
          </a:bodyPr>
          <a:lstStyle/>
          <a:p>
            <a:pPr algn="ctr"/>
            <a:r>
              <a:rPr lang="en-US" sz="2400" dirty="0"/>
              <a:t>Particle Under Linear Drag Graphs:   </a:t>
            </a:r>
          </a:p>
        </p:txBody>
      </p:sp>
      <p:sp>
        <p:nvSpPr>
          <p:cNvPr id="84" name="TextBox 83">
            <a:extLst>
              <a:ext uri="{FF2B5EF4-FFF2-40B4-BE49-F238E27FC236}">
                <a16:creationId xmlns:a16="http://schemas.microsoft.com/office/drawing/2014/main" id="{E755D146-183F-FB4F-3A34-B105D8EC1771}"/>
              </a:ext>
            </a:extLst>
          </p:cNvPr>
          <p:cNvSpPr txBox="1"/>
          <p:nvPr/>
        </p:nvSpPr>
        <p:spPr>
          <a:xfrm>
            <a:off x="566909" y="4817585"/>
            <a:ext cx="9065871" cy="954107"/>
          </a:xfrm>
          <a:prstGeom prst="rect">
            <a:avLst/>
          </a:prstGeom>
          <a:noFill/>
        </p:spPr>
        <p:txBody>
          <a:bodyPr wrap="square" rtlCol="0">
            <a:spAutoFit/>
          </a:bodyPr>
          <a:lstStyle/>
          <a:p>
            <a:r>
              <a:rPr lang="en-US" sz="2800" dirty="0">
                <a:solidFill>
                  <a:schemeClr val="tx1"/>
                </a:solidFill>
              </a:rPr>
              <a:t>The kinematics for this system seem to be correct, but the dynamics seem off</a:t>
            </a:r>
            <a:endParaRPr lang="en-US" sz="2400" dirty="0">
              <a:solidFill>
                <a:schemeClr val="tx1"/>
              </a:solidFill>
            </a:endParaRPr>
          </a:p>
        </p:txBody>
      </p:sp>
      <p:grpSp>
        <p:nvGrpSpPr>
          <p:cNvPr id="7" name="Group 6">
            <a:extLst>
              <a:ext uri="{FF2B5EF4-FFF2-40B4-BE49-F238E27FC236}">
                <a16:creationId xmlns:a16="http://schemas.microsoft.com/office/drawing/2014/main" id="{5C7A0269-1BC9-CD6D-2CBA-D1FE0263F3F4}"/>
              </a:ext>
            </a:extLst>
          </p:cNvPr>
          <p:cNvGrpSpPr/>
          <p:nvPr/>
        </p:nvGrpSpPr>
        <p:grpSpPr>
          <a:xfrm>
            <a:off x="83672" y="876939"/>
            <a:ext cx="4628855" cy="3233104"/>
            <a:chOff x="107831" y="711647"/>
            <a:chExt cx="4628855" cy="3233104"/>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0AC64B5-C107-FA57-E111-2EAF0BA37981}"/>
                    </a:ext>
                  </a:extLst>
                </p:cNvPr>
                <p:cNvSpPr txBox="1"/>
                <p:nvPr/>
              </p:nvSpPr>
              <p:spPr>
                <a:xfrm>
                  <a:off x="156104" y="711647"/>
                  <a:ext cx="4580582" cy="1120307"/>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𝑥</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𝑡</m:t>
                            </m:r>
                          </m:e>
                        </m:d>
                        <m:r>
                          <a:rPr lang="en-US" sz="2400" b="0" i="1" smtClean="0">
                            <a:solidFill>
                              <a:schemeClr val="tx1"/>
                            </a:solidFill>
                            <a:latin typeface="Cambria Math" panose="02040503050406030204" pitchFamily="18" charset="0"/>
                          </a:rPr>
                          <m:t>=</m:t>
                        </m:r>
                        <m:r>
                          <a:rPr lang="en-US" sz="2400" i="1" smtClean="0">
                            <a:solidFill>
                              <a:schemeClr val="accent2"/>
                            </a:solidFill>
                            <a:latin typeface="Cambria Math" panose="02040503050406030204" pitchFamily="18" charset="0"/>
                          </a:rPr>
                          <m:t>𝑞</m:t>
                        </m:r>
                        <m:d>
                          <m:dPr>
                            <m:ctrlPr>
                              <a:rPr lang="en-US" sz="2400" i="1">
                                <a:solidFill>
                                  <a:schemeClr val="accent2"/>
                                </a:solidFill>
                                <a:latin typeface="Cambria Math" panose="02040503050406030204" pitchFamily="18" charset="0"/>
                              </a:rPr>
                            </m:ctrlPr>
                          </m:dPr>
                          <m:e>
                            <m:r>
                              <a:rPr lang="en-US" sz="2400" i="1">
                                <a:solidFill>
                                  <a:schemeClr val="accent2"/>
                                </a:solidFill>
                                <a:latin typeface="Cambria Math" panose="02040503050406030204" pitchFamily="18" charset="0"/>
                              </a:rPr>
                              <m:t>𝑡</m:t>
                            </m:r>
                          </m:e>
                        </m:d>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𝑞</m:t>
                            </m:r>
                          </m:e>
                          <m:sub>
                            <m:r>
                              <a:rPr lang="en-US" sz="2400" i="1">
                                <a:solidFill>
                                  <a:schemeClr val="tx1"/>
                                </a:solidFill>
                                <a:latin typeface="Cambria Math" panose="02040503050406030204" pitchFamily="18" charset="0"/>
                              </a:rPr>
                              <m:t>0</m:t>
                            </m:r>
                          </m:sub>
                        </m:sSub>
                        <m:r>
                          <a:rPr lang="en-US" sz="2400" i="1">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𝑝</m:t>
                                </m:r>
                              </m:e>
                              <m:sub>
                                <m:r>
                                  <a:rPr lang="en-US" sz="2400" i="1">
                                    <a:solidFill>
                                      <a:schemeClr val="tx1"/>
                                    </a:solidFill>
                                    <a:latin typeface="Cambria Math" panose="02040503050406030204" pitchFamily="18" charset="0"/>
                                  </a:rPr>
                                  <m:t>0</m:t>
                                </m:r>
                              </m:sub>
                            </m:sSub>
                          </m:num>
                          <m:den>
                            <m:r>
                              <a:rPr lang="en-US" sz="2400" i="1">
                                <a:solidFill>
                                  <a:schemeClr val="tx1"/>
                                </a:solidFill>
                                <a:latin typeface="Cambria Math" panose="02040503050406030204" pitchFamily="18" charset="0"/>
                              </a:rPr>
                              <m:t>𝑏</m:t>
                            </m:r>
                          </m:den>
                        </m:f>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1−</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𝑒</m:t>
                                </m:r>
                              </m:e>
                              <m:sup>
                                <m:f>
                                  <m:fPr>
                                    <m:ctrlPr>
                                      <a:rPr lang="en-US" sz="2400" i="1">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𝑏</m:t>
                                    </m:r>
                                  </m:num>
                                  <m:den>
                                    <m:r>
                                      <a:rPr lang="en-US" sz="2400" i="1">
                                        <a:solidFill>
                                          <a:schemeClr val="tx1"/>
                                        </a:solidFill>
                                        <a:latin typeface="Cambria Math" panose="02040503050406030204" pitchFamily="18" charset="0"/>
                                      </a:rPr>
                                      <m:t>𝑚</m:t>
                                    </m:r>
                                  </m:den>
                                </m:f>
                                <m:r>
                                  <a:rPr lang="en-US" sz="2400" i="1">
                                    <a:solidFill>
                                      <a:schemeClr val="tx1"/>
                                    </a:solidFill>
                                    <a:latin typeface="Cambria Math" panose="02040503050406030204" pitchFamily="18" charset="0"/>
                                  </a:rPr>
                                  <m:t>𝑡</m:t>
                                </m:r>
                              </m:sup>
                            </m:sSup>
                          </m:e>
                        </m:d>
                      </m:oMath>
                    </m:oMathPara>
                  </a14:m>
                  <a:endParaRPr lang="en-US" sz="2400" dirty="0">
                    <a:solidFill>
                      <a:schemeClr val="tx1"/>
                    </a:solidFill>
                  </a:endParaRPr>
                </a:p>
              </p:txBody>
            </p:sp>
          </mc:Choice>
          <mc:Fallback xmlns="">
            <p:sp>
              <p:nvSpPr>
                <p:cNvPr id="32" name="TextBox 31">
                  <a:extLst>
                    <a:ext uri="{FF2B5EF4-FFF2-40B4-BE49-F238E27FC236}">
                      <a16:creationId xmlns:a16="http://schemas.microsoft.com/office/drawing/2014/main" id="{F0AC64B5-C107-FA57-E111-2EAF0BA37981}"/>
                    </a:ext>
                  </a:extLst>
                </p:cNvPr>
                <p:cNvSpPr txBox="1">
                  <a:spLocks noRot="1" noChangeAspect="1" noMove="1" noResize="1" noEditPoints="1" noAdjustHandles="1" noChangeArrowheads="1" noChangeShapeType="1" noTextEdit="1"/>
                </p:cNvSpPr>
                <p:nvPr/>
              </p:nvSpPr>
              <p:spPr>
                <a:xfrm>
                  <a:off x="156104" y="711647"/>
                  <a:ext cx="4580582" cy="112030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DBD5AD8-837D-C552-992B-64B2D6EB952F}"/>
                    </a:ext>
                  </a:extLst>
                </p:cNvPr>
                <p:cNvSpPr txBox="1"/>
                <p:nvPr/>
              </p:nvSpPr>
              <p:spPr>
                <a:xfrm>
                  <a:off x="880968" y="1666782"/>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58" name="TextBox 57">
                  <a:extLst>
                    <a:ext uri="{FF2B5EF4-FFF2-40B4-BE49-F238E27FC236}">
                      <a16:creationId xmlns:a16="http://schemas.microsoft.com/office/drawing/2014/main" id="{ADBD5AD8-837D-C552-992B-64B2D6EB952F}"/>
                    </a:ext>
                  </a:extLst>
                </p:cNvPr>
                <p:cNvSpPr txBox="1">
                  <a:spLocks noRot="1" noChangeAspect="1" noMove="1" noResize="1" noEditPoints="1" noAdjustHandles="1" noChangeArrowheads="1" noChangeShapeType="1" noTextEdit="1"/>
                </p:cNvSpPr>
                <p:nvPr/>
              </p:nvSpPr>
              <p:spPr>
                <a:xfrm>
                  <a:off x="880968" y="1666782"/>
                  <a:ext cx="184731" cy="369332"/>
                </a:xfrm>
                <a:prstGeom prst="rect">
                  <a:avLst/>
                </a:prstGeom>
                <a:blipFill>
                  <a:blip r:embed="rId4"/>
                  <a:stretch>
                    <a:fillRect r="-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F176DC1-AEBF-1BA7-968C-DDEEEF2FEB47}"/>
                    </a:ext>
                  </a:extLst>
                </p:cNvPr>
                <p:cNvSpPr txBox="1"/>
                <p:nvPr/>
              </p:nvSpPr>
              <p:spPr>
                <a:xfrm>
                  <a:off x="107831" y="2018008"/>
                  <a:ext cx="1188432" cy="566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𝑏</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m:oMathPara>
                  </a14:m>
                  <a:endParaRPr lang="en-US" dirty="0"/>
                </a:p>
              </p:txBody>
            </p:sp>
          </mc:Choice>
          <mc:Fallback xmlns="">
            <p:sp>
              <p:nvSpPr>
                <p:cNvPr id="59" name="TextBox 58">
                  <a:extLst>
                    <a:ext uri="{FF2B5EF4-FFF2-40B4-BE49-F238E27FC236}">
                      <a16:creationId xmlns:a16="http://schemas.microsoft.com/office/drawing/2014/main" id="{3F176DC1-AEBF-1BA7-968C-DDEEEF2FEB47}"/>
                    </a:ext>
                  </a:extLst>
                </p:cNvPr>
                <p:cNvSpPr txBox="1">
                  <a:spLocks noRot="1" noChangeAspect="1" noMove="1" noResize="1" noEditPoints="1" noAdjustHandles="1" noChangeArrowheads="1" noChangeShapeType="1" noTextEdit="1"/>
                </p:cNvSpPr>
                <p:nvPr/>
              </p:nvSpPr>
              <p:spPr>
                <a:xfrm>
                  <a:off x="107831" y="2018008"/>
                  <a:ext cx="1188432" cy="566694"/>
                </a:xfrm>
                <a:prstGeom prst="rect">
                  <a:avLst/>
                </a:prstGeom>
                <a:blipFill>
                  <a:blip r:embed="rId5"/>
                  <a:stretch>
                    <a:fillRect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7B87330-A3DB-109B-9C36-62575E3EAB11}"/>
                    </a:ext>
                  </a:extLst>
                </p:cNvPr>
                <p:cNvSpPr txBox="1"/>
                <p:nvPr/>
              </p:nvSpPr>
              <p:spPr>
                <a:xfrm>
                  <a:off x="884341" y="3102265"/>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m:oMathPara>
                  </a14:m>
                  <a:endParaRPr lang="en-US" dirty="0"/>
                </a:p>
              </p:txBody>
            </p:sp>
          </mc:Choice>
          <mc:Fallback xmlns="">
            <p:sp>
              <p:nvSpPr>
                <p:cNvPr id="60" name="TextBox 59">
                  <a:extLst>
                    <a:ext uri="{FF2B5EF4-FFF2-40B4-BE49-F238E27FC236}">
                      <a16:creationId xmlns:a16="http://schemas.microsoft.com/office/drawing/2014/main" id="{77B87330-A3DB-109B-9C36-62575E3EAB11}"/>
                    </a:ext>
                  </a:extLst>
                </p:cNvPr>
                <p:cNvSpPr txBox="1">
                  <a:spLocks noRot="1" noChangeAspect="1" noMove="1" noResize="1" noEditPoints="1" noAdjustHandles="1" noChangeArrowheads="1" noChangeShapeType="1" noTextEdit="1"/>
                </p:cNvSpPr>
                <p:nvPr/>
              </p:nvSpPr>
              <p:spPr>
                <a:xfrm>
                  <a:off x="884341" y="3102265"/>
                  <a:ext cx="184731" cy="369332"/>
                </a:xfrm>
                <a:prstGeom prst="rect">
                  <a:avLst/>
                </a:prstGeom>
                <a:blipFill>
                  <a:blip r:embed="rId6"/>
                  <a:stretch>
                    <a:fillRect r="-87500"/>
                  </a:stretch>
                </a:blipFill>
              </p:spPr>
              <p:txBody>
                <a:bodyPr/>
                <a:lstStyle/>
                <a:p>
                  <a:r>
                    <a:rPr lang="en-US">
                      <a:noFill/>
                    </a:rPr>
                    <a:t> </a:t>
                  </a:r>
                </a:p>
              </p:txBody>
            </p:sp>
          </mc:Fallback>
        </mc:AlternateContent>
        <p:sp>
          <p:nvSpPr>
            <p:cNvPr id="61" name="Freeform 60">
              <a:extLst>
                <a:ext uri="{FF2B5EF4-FFF2-40B4-BE49-F238E27FC236}">
                  <a16:creationId xmlns:a16="http://schemas.microsoft.com/office/drawing/2014/main" id="{E3B7EA26-4743-79C9-13BF-8DC81C7E15A8}"/>
                </a:ext>
              </a:extLst>
            </p:cNvPr>
            <p:cNvSpPr/>
            <p:nvPr/>
          </p:nvSpPr>
          <p:spPr>
            <a:xfrm>
              <a:off x="1293124" y="2348056"/>
              <a:ext cx="2051776" cy="965200"/>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254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8215A5A-47E4-4189-5506-9FF7CF6F7DBA}"/>
                    </a:ext>
                  </a:extLst>
                </p:cNvPr>
                <p:cNvSpPr txBox="1"/>
                <p:nvPr/>
              </p:nvSpPr>
              <p:spPr>
                <a:xfrm>
                  <a:off x="3195995" y="3575419"/>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63" name="TextBox 62">
                  <a:extLst>
                    <a:ext uri="{FF2B5EF4-FFF2-40B4-BE49-F238E27FC236}">
                      <a16:creationId xmlns:a16="http://schemas.microsoft.com/office/drawing/2014/main" id="{D8215A5A-47E4-4189-5506-9FF7CF6F7DBA}"/>
                    </a:ext>
                  </a:extLst>
                </p:cNvPr>
                <p:cNvSpPr txBox="1">
                  <a:spLocks noRot="1" noChangeAspect="1" noMove="1" noResize="1" noEditPoints="1" noAdjustHandles="1" noChangeArrowheads="1" noChangeShapeType="1" noTextEdit="1"/>
                </p:cNvSpPr>
                <p:nvPr/>
              </p:nvSpPr>
              <p:spPr>
                <a:xfrm>
                  <a:off x="3195995" y="3575419"/>
                  <a:ext cx="184731" cy="369332"/>
                </a:xfrm>
                <a:prstGeom prst="rect">
                  <a:avLst/>
                </a:prstGeom>
                <a:blipFill>
                  <a:blip r:embed="rId7"/>
                  <a:stretch>
                    <a:fillRect r="-31250"/>
                  </a:stretch>
                </a:blipFill>
              </p:spPr>
              <p:txBody>
                <a:bodyPr/>
                <a:lstStyle/>
                <a:p>
                  <a:r>
                    <a:rPr lang="en-US">
                      <a:noFill/>
                    </a:rPr>
                    <a:t> </a:t>
                  </a:r>
                </a:p>
              </p:txBody>
            </p:sp>
          </mc:Fallback>
        </mc:AlternateContent>
        <p:sp>
          <p:nvSpPr>
            <p:cNvPr id="56" name="Freeform 55">
              <a:extLst>
                <a:ext uri="{FF2B5EF4-FFF2-40B4-BE49-F238E27FC236}">
                  <a16:creationId xmlns:a16="http://schemas.microsoft.com/office/drawing/2014/main" id="{3101E8A7-3F01-F3B1-7D26-2FACE6BD85B2}"/>
                </a:ext>
              </a:extLst>
            </p:cNvPr>
            <p:cNvSpPr/>
            <p:nvPr/>
          </p:nvSpPr>
          <p:spPr>
            <a:xfrm flipH="1">
              <a:off x="1250544" y="1918630"/>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57" name="Freeform 56">
              <a:extLst>
                <a:ext uri="{FF2B5EF4-FFF2-40B4-BE49-F238E27FC236}">
                  <a16:creationId xmlns:a16="http://schemas.microsoft.com/office/drawing/2014/main" id="{70EEC0AF-9089-D70E-6259-997757D931F5}"/>
                </a:ext>
              </a:extLst>
            </p:cNvPr>
            <p:cNvSpPr/>
            <p:nvPr/>
          </p:nvSpPr>
          <p:spPr>
            <a:xfrm rot="5400000" flipH="1">
              <a:off x="2278540" y="2477060"/>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62" name="Freeform 61">
              <a:extLst>
                <a:ext uri="{FF2B5EF4-FFF2-40B4-BE49-F238E27FC236}">
                  <a16:creationId xmlns:a16="http://schemas.microsoft.com/office/drawing/2014/main" id="{86E47C12-EEC3-DE95-7B3F-E6AB20323B7D}"/>
                </a:ext>
              </a:extLst>
            </p:cNvPr>
            <p:cNvSpPr/>
            <p:nvPr/>
          </p:nvSpPr>
          <p:spPr>
            <a:xfrm rot="5400000" flipH="1">
              <a:off x="2303947" y="1279079"/>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9525">
              <a:solidFill>
                <a:schemeClr val="tx2">
                  <a:lumMod val="9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grpSp>
        <p:nvGrpSpPr>
          <p:cNvPr id="10" name="Group 9">
            <a:extLst>
              <a:ext uri="{FF2B5EF4-FFF2-40B4-BE49-F238E27FC236}">
                <a16:creationId xmlns:a16="http://schemas.microsoft.com/office/drawing/2014/main" id="{AC7AF809-1709-136D-3E3B-4C166B40E015}"/>
              </a:ext>
            </a:extLst>
          </p:cNvPr>
          <p:cNvGrpSpPr/>
          <p:nvPr/>
        </p:nvGrpSpPr>
        <p:grpSpPr>
          <a:xfrm>
            <a:off x="8009432" y="1608627"/>
            <a:ext cx="4281305" cy="2415121"/>
            <a:chOff x="7646750" y="1528297"/>
            <a:chExt cx="4281305" cy="2415121"/>
          </a:xfrm>
        </p:grpSpPr>
        <p:grpSp>
          <p:nvGrpSpPr>
            <p:cNvPr id="9" name="Group 8">
              <a:extLst>
                <a:ext uri="{FF2B5EF4-FFF2-40B4-BE49-F238E27FC236}">
                  <a16:creationId xmlns:a16="http://schemas.microsoft.com/office/drawing/2014/main" id="{F6C2B296-DC7F-F175-B574-C085607A1BCF}"/>
                </a:ext>
              </a:extLst>
            </p:cNvPr>
            <p:cNvGrpSpPr/>
            <p:nvPr/>
          </p:nvGrpSpPr>
          <p:grpSpPr>
            <a:xfrm>
              <a:off x="7646750" y="1528297"/>
              <a:ext cx="3742120" cy="2415121"/>
              <a:chOff x="7646750" y="1528297"/>
              <a:chExt cx="3742120" cy="2415121"/>
            </a:xfrm>
          </p:grpSpPr>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EDC01266-6DF2-39D2-10C6-B13D231A7AA2}"/>
                      </a:ext>
                    </a:extLst>
                  </p:cNvPr>
                  <p:cNvSpPr txBox="1"/>
                  <p:nvPr/>
                </p:nvSpPr>
                <p:spPr>
                  <a:xfrm>
                    <a:off x="7646750" y="1997368"/>
                    <a:ext cx="296732" cy="557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f>
                                <m:fPr>
                                  <m:ctrlPr>
                                    <a:rPr lang="en-US" sz="1400" b="0" i="1" smtClean="0">
                                      <a:latin typeface="Cambria Math" panose="02040503050406030204" pitchFamily="18" charset="0"/>
                                    </a:rPr>
                                  </m:ctrlPr>
                                </m:fPr>
                                <m:num>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𝑝</m:t>
                                      </m:r>
                                    </m:e>
                                    <m:sub>
                                      <m:r>
                                        <a:rPr lang="en-US" sz="1400" b="0" i="1" smtClean="0">
                                          <a:latin typeface="Cambria Math" panose="02040503050406030204" pitchFamily="18" charset="0"/>
                                        </a:rPr>
                                        <m:t>0</m:t>
                                      </m:r>
                                    </m:sub>
                                    <m:sup>
                                      <m:r>
                                        <a:rPr lang="en-US" sz="1400" b="0" i="1" smtClean="0">
                                          <a:latin typeface="Cambria Math" panose="02040503050406030204" pitchFamily="18" charset="0"/>
                                        </a:rPr>
                                        <m:t>2</m:t>
                                      </m:r>
                                    </m:sup>
                                  </m:sSubSup>
                                </m:num>
                                <m:den>
                                  <m:r>
                                    <a:rPr lang="en-US" sz="1400" b="0" i="1" smtClean="0">
                                      <a:latin typeface="Cambria Math" panose="02040503050406030204" pitchFamily="18" charset="0"/>
                                    </a:rPr>
                                    <m:t>2</m:t>
                                  </m:r>
                                  <m:r>
                                    <a:rPr lang="en-US" sz="1400" b="0" i="1" smtClean="0">
                                      <a:latin typeface="Cambria Math" panose="02040503050406030204" pitchFamily="18" charset="0"/>
                                    </a:rPr>
                                    <m:t>𝑚</m:t>
                                  </m:r>
                                </m:den>
                              </m:f>
                            </m:e>
                            <m:sub>
                              <m:r>
                                <a:rPr lang="en-US" sz="1400" b="0" i="1" smtClean="0">
                                  <a:latin typeface="Cambria Math" panose="02040503050406030204" pitchFamily="18" charset="0"/>
                                </a:rPr>
                                <m:t>0</m:t>
                              </m:r>
                            </m:sub>
                          </m:sSub>
                        </m:oMath>
                      </m:oMathPara>
                    </a14:m>
                    <a:endParaRPr lang="en-US" sz="1400" dirty="0"/>
                  </a:p>
                </p:txBody>
              </p:sp>
            </mc:Choice>
            <mc:Fallback xmlns="">
              <p:sp>
                <p:nvSpPr>
                  <p:cNvPr id="74" name="TextBox 73">
                    <a:extLst>
                      <a:ext uri="{FF2B5EF4-FFF2-40B4-BE49-F238E27FC236}">
                        <a16:creationId xmlns:a16="http://schemas.microsoft.com/office/drawing/2014/main" id="{EDC01266-6DF2-39D2-10C6-B13D231A7AA2}"/>
                      </a:ext>
                    </a:extLst>
                  </p:cNvPr>
                  <p:cNvSpPr txBox="1">
                    <a:spLocks noRot="1" noChangeAspect="1" noMove="1" noResize="1" noEditPoints="1" noAdjustHandles="1" noChangeArrowheads="1" noChangeShapeType="1" noTextEdit="1"/>
                  </p:cNvSpPr>
                  <p:nvPr/>
                </p:nvSpPr>
                <p:spPr>
                  <a:xfrm>
                    <a:off x="7646750" y="1997368"/>
                    <a:ext cx="296732" cy="557397"/>
                  </a:xfrm>
                  <a:prstGeom prst="rect">
                    <a:avLst/>
                  </a:prstGeom>
                  <a:blipFill>
                    <a:blip r:embed="rId8"/>
                    <a:stretch>
                      <a:fillRect r="-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C867423D-11B7-07EA-8838-77F6F12BF571}"/>
                      </a:ext>
                    </a:extLst>
                  </p:cNvPr>
                  <p:cNvSpPr txBox="1"/>
                  <p:nvPr/>
                </p:nvSpPr>
                <p:spPr>
                  <a:xfrm>
                    <a:off x="7800973" y="1706642"/>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75" name="TextBox 74">
                    <a:extLst>
                      <a:ext uri="{FF2B5EF4-FFF2-40B4-BE49-F238E27FC236}">
                        <a16:creationId xmlns:a16="http://schemas.microsoft.com/office/drawing/2014/main" id="{C867423D-11B7-07EA-8838-77F6F12BF571}"/>
                      </a:ext>
                    </a:extLst>
                  </p:cNvPr>
                  <p:cNvSpPr txBox="1">
                    <a:spLocks noRot="1" noChangeAspect="1" noMove="1" noResize="1" noEditPoints="1" noAdjustHandles="1" noChangeArrowheads="1" noChangeShapeType="1" noTextEdit="1"/>
                  </p:cNvSpPr>
                  <p:nvPr/>
                </p:nvSpPr>
                <p:spPr>
                  <a:xfrm>
                    <a:off x="7800973" y="1706642"/>
                    <a:ext cx="184731" cy="369332"/>
                  </a:xfrm>
                  <a:prstGeom prst="rect">
                    <a:avLst/>
                  </a:prstGeom>
                  <a:blipFill>
                    <a:blip r:embed="rId9"/>
                    <a:stretch>
                      <a:fillRect r="-6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193C8D65-DC43-AE60-7E0B-036CAC3F2231}"/>
                      </a:ext>
                    </a:extLst>
                  </p:cNvPr>
                  <p:cNvSpPr txBox="1"/>
                  <p:nvPr/>
                </p:nvSpPr>
                <p:spPr>
                  <a:xfrm>
                    <a:off x="10040329" y="3574086"/>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78" name="TextBox 77">
                    <a:extLst>
                      <a:ext uri="{FF2B5EF4-FFF2-40B4-BE49-F238E27FC236}">
                        <a16:creationId xmlns:a16="http://schemas.microsoft.com/office/drawing/2014/main" id="{193C8D65-DC43-AE60-7E0B-036CAC3F2231}"/>
                      </a:ext>
                    </a:extLst>
                  </p:cNvPr>
                  <p:cNvSpPr txBox="1">
                    <a:spLocks noRot="1" noChangeAspect="1" noMove="1" noResize="1" noEditPoints="1" noAdjustHandles="1" noChangeArrowheads="1" noChangeShapeType="1" noTextEdit="1"/>
                  </p:cNvSpPr>
                  <p:nvPr/>
                </p:nvSpPr>
                <p:spPr>
                  <a:xfrm>
                    <a:off x="10040329" y="3574086"/>
                    <a:ext cx="184731" cy="369332"/>
                  </a:xfrm>
                  <a:prstGeom prst="rect">
                    <a:avLst/>
                  </a:prstGeom>
                  <a:blipFill>
                    <a:blip r:embed="rId10"/>
                    <a:stretch>
                      <a:fillRect r="-40000"/>
                    </a:stretch>
                  </a:blipFill>
                </p:spPr>
                <p:txBody>
                  <a:bodyPr/>
                  <a:lstStyle/>
                  <a:p>
                    <a:r>
                      <a:rPr lang="en-US">
                        <a:noFill/>
                      </a:rPr>
                      <a:t> </a:t>
                    </a:r>
                  </a:p>
                </p:txBody>
              </p:sp>
            </mc:Fallback>
          </mc:AlternateContent>
          <p:sp>
            <p:nvSpPr>
              <p:cNvPr id="79" name="Freeform 78">
                <a:extLst>
                  <a:ext uri="{FF2B5EF4-FFF2-40B4-BE49-F238E27FC236}">
                    <a16:creationId xmlns:a16="http://schemas.microsoft.com/office/drawing/2014/main" id="{B3C09E47-710A-5716-897F-26891CF5F2FB}"/>
                  </a:ext>
                </a:extLst>
              </p:cNvPr>
              <p:cNvSpPr/>
              <p:nvPr/>
            </p:nvSpPr>
            <p:spPr>
              <a:xfrm flipV="1">
                <a:off x="8114200" y="2380592"/>
                <a:ext cx="1677306" cy="1174683"/>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30259 w 1951134"/>
                  <a:gd name="connsiteY11" fmla="*/ 774700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92463 w 1951134"/>
                  <a:gd name="connsiteY11" fmla="*/ 823063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14329 w 1951134"/>
                  <a:gd name="connsiteY6" fmla="*/ 17901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810401 w 1951134"/>
                  <a:gd name="connsiteY5" fmla="*/ 138232 h 1122013"/>
                  <a:gd name="connsiteX6" fmla="*/ 614329 w 1951134"/>
                  <a:gd name="connsiteY6" fmla="*/ 17901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810401 w 1951134"/>
                  <a:gd name="connsiteY5" fmla="*/ 138232 h 1122013"/>
                  <a:gd name="connsiteX6" fmla="*/ 595668 w 1951134"/>
                  <a:gd name="connsiteY6" fmla="*/ 195137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88457 w 1988457"/>
                  <a:gd name="connsiteY0" fmla="*/ 97445 h 1106610"/>
                  <a:gd name="connsiteX1" fmla="*/ 1639983 w 1988457"/>
                  <a:gd name="connsiteY1" fmla="*/ 473 h 1106610"/>
                  <a:gd name="connsiteX2" fmla="*/ 1395509 w 1988457"/>
                  <a:gd name="connsiteY2" fmla="*/ 22697 h 1106610"/>
                  <a:gd name="connsiteX3" fmla="*/ 1147858 w 1988457"/>
                  <a:gd name="connsiteY3" fmla="*/ 54449 h 1106610"/>
                  <a:gd name="connsiteX4" fmla="*/ 951009 w 1988457"/>
                  <a:gd name="connsiteY4" fmla="*/ 92547 h 1106610"/>
                  <a:gd name="connsiteX5" fmla="*/ 810401 w 1988457"/>
                  <a:gd name="connsiteY5" fmla="*/ 122829 h 1106610"/>
                  <a:gd name="connsiteX6" fmla="*/ 595668 w 1988457"/>
                  <a:gd name="connsiteY6" fmla="*/ 179734 h 1106610"/>
                  <a:gd name="connsiteX7" fmla="*/ 430567 w 1988457"/>
                  <a:gd name="connsiteY7" fmla="*/ 269608 h 1106610"/>
                  <a:gd name="connsiteX8" fmla="*/ 303697 w 1988457"/>
                  <a:gd name="connsiteY8" fmla="*/ 386355 h 1106610"/>
                  <a:gd name="connsiteX9" fmla="*/ 204884 w 1988457"/>
                  <a:gd name="connsiteY9" fmla="*/ 522149 h 1106610"/>
                  <a:gd name="connsiteX10" fmla="*/ 131339 w 1988457"/>
                  <a:gd name="connsiteY10" fmla="*/ 664293 h 1106610"/>
                  <a:gd name="connsiteX11" fmla="*/ 73802 w 1988457"/>
                  <a:gd name="connsiteY11" fmla="*/ 856024 h 1106610"/>
                  <a:gd name="connsiteX12" fmla="*/ 0 w 1988457"/>
                  <a:gd name="connsiteY12" fmla="*/ 1106610 h 1106610"/>
                  <a:gd name="connsiteX0" fmla="*/ 1988457 w 1988457"/>
                  <a:gd name="connsiteY0" fmla="*/ 74748 h 1083913"/>
                  <a:gd name="connsiteX1" fmla="*/ 1671085 w 1988457"/>
                  <a:gd name="connsiteY1" fmla="*/ 79877 h 1083913"/>
                  <a:gd name="connsiteX2" fmla="*/ 1395509 w 1988457"/>
                  <a:gd name="connsiteY2" fmla="*/ 0 h 1083913"/>
                  <a:gd name="connsiteX3" fmla="*/ 1147858 w 1988457"/>
                  <a:gd name="connsiteY3" fmla="*/ 31752 h 1083913"/>
                  <a:gd name="connsiteX4" fmla="*/ 951009 w 1988457"/>
                  <a:gd name="connsiteY4" fmla="*/ 69850 h 1083913"/>
                  <a:gd name="connsiteX5" fmla="*/ 810401 w 1988457"/>
                  <a:gd name="connsiteY5" fmla="*/ 100132 h 1083913"/>
                  <a:gd name="connsiteX6" fmla="*/ 595668 w 1988457"/>
                  <a:gd name="connsiteY6" fmla="*/ 157037 h 1083913"/>
                  <a:gd name="connsiteX7" fmla="*/ 430567 w 1988457"/>
                  <a:gd name="connsiteY7" fmla="*/ 246911 h 1083913"/>
                  <a:gd name="connsiteX8" fmla="*/ 303697 w 1988457"/>
                  <a:gd name="connsiteY8" fmla="*/ 363658 h 1083913"/>
                  <a:gd name="connsiteX9" fmla="*/ 204884 w 1988457"/>
                  <a:gd name="connsiteY9" fmla="*/ 499452 h 1083913"/>
                  <a:gd name="connsiteX10" fmla="*/ 131339 w 1988457"/>
                  <a:gd name="connsiteY10" fmla="*/ 641596 h 1083913"/>
                  <a:gd name="connsiteX11" fmla="*/ 73802 w 1988457"/>
                  <a:gd name="connsiteY11" fmla="*/ 833327 h 1083913"/>
                  <a:gd name="connsiteX12" fmla="*/ 0 w 1988457"/>
                  <a:gd name="connsiteY12" fmla="*/ 1083913 h 1083913"/>
                  <a:gd name="connsiteX0" fmla="*/ 1988457 w 1988457"/>
                  <a:gd name="connsiteY0" fmla="*/ 44220 h 1053385"/>
                  <a:gd name="connsiteX1" fmla="*/ 1671085 w 1988457"/>
                  <a:gd name="connsiteY1" fmla="*/ 49349 h 1053385"/>
                  <a:gd name="connsiteX2" fmla="*/ 1395509 w 1988457"/>
                  <a:gd name="connsiteY2" fmla="*/ 50077 h 1053385"/>
                  <a:gd name="connsiteX3" fmla="*/ 1147858 w 1988457"/>
                  <a:gd name="connsiteY3" fmla="*/ 1224 h 1053385"/>
                  <a:gd name="connsiteX4" fmla="*/ 951009 w 1988457"/>
                  <a:gd name="connsiteY4" fmla="*/ 39322 h 1053385"/>
                  <a:gd name="connsiteX5" fmla="*/ 810401 w 1988457"/>
                  <a:gd name="connsiteY5" fmla="*/ 69604 h 1053385"/>
                  <a:gd name="connsiteX6" fmla="*/ 595668 w 1988457"/>
                  <a:gd name="connsiteY6" fmla="*/ 126509 h 1053385"/>
                  <a:gd name="connsiteX7" fmla="*/ 430567 w 1988457"/>
                  <a:gd name="connsiteY7" fmla="*/ 216383 h 1053385"/>
                  <a:gd name="connsiteX8" fmla="*/ 303697 w 1988457"/>
                  <a:gd name="connsiteY8" fmla="*/ 333130 h 1053385"/>
                  <a:gd name="connsiteX9" fmla="*/ 204884 w 1988457"/>
                  <a:gd name="connsiteY9" fmla="*/ 468924 h 1053385"/>
                  <a:gd name="connsiteX10" fmla="*/ 131339 w 1988457"/>
                  <a:gd name="connsiteY10" fmla="*/ 611068 h 1053385"/>
                  <a:gd name="connsiteX11" fmla="*/ 73802 w 1988457"/>
                  <a:gd name="connsiteY11" fmla="*/ 802799 h 1053385"/>
                  <a:gd name="connsiteX12" fmla="*/ 0 w 1988457"/>
                  <a:gd name="connsiteY12" fmla="*/ 1053385 h 1053385"/>
                  <a:gd name="connsiteX0" fmla="*/ 1988457 w 1988457"/>
                  <a:gd name="connsiteY0" fmla="*/ 10259 h 1019424"/>
                  <a:gd name="connsiteX1" fmla="*/ 1671085 w 1988457"/>
                  <a:gd name="connsiteY1" fmla="*/ 15388 h 1019424"/>
                  <a:gd name="connsiteX2" fmla="*/ 1395509 w 1988457"/>
                  <a:gd name="connsiteY2" fmla="*/ 16116 h 1019424"/>
                  <a:gd name="connsiteX3" fmla="*/ 1154078 w 1988457"/>
                  <a:gd name="connsiteY3" fmla="*/ 10252 h 1019424"/>
                  <a:gd name="connsiteX4" fmla="*/ 951009 w 1988457"/>
                  <a:gd name="connsiteY4" fmla="*/ 5361 h 1019424"/>
                  <a:gd name="connsiteX5" fmla="*/ 810401 w 1988457"/>
                  <a:gd name="connsiteY5" fmla="*/ 35643 h 1019424"/>
                  <a:gd name="connsiteX6" fmla="*/ 595668 w 1988457"/>
                  <a:gd name="connsiteY6" fmla="*/ 92548 h 1019424"/>
                  <a:gd name="connsiteX7" fmla="*/ 430567 w 1988457"/>
                  <a:gd name="connsiteY7" fmla="*/ 182422 h 1019424"/>
                  <a:gd name="connsiteX8" fmla="*/ 303697 w 1988457"/>
                  <a:gd name="connsiteY8" fmla="*/ 299169 h 1019424"/>
                  <a:gd name="connsiteX9" fmla="*/ 204884 w 1988457"/>
                  <a:gd name="connsiteY9" fmla="*/ 434963 h 1019424"/>
                  <a:gd name="connsiteX10" fmla="*/ 131339 w 1988457"/>
                  <a:gd name="connsiteY10" fmla="*/ 577107 h 1019424"/>
                  <a:gd name="connsiteX11" fmla="*/ 73802 w 1988457"/>
                  <a:gd name="connsiteY11" fmla="*/ 768838 h 1019424"/>
                  <a:gd name="connsiteX12" fmla="*/ 0 w 1988457"/>
                  <a:gd name="connsiteY12" fmla="*/ 1019424 h 1019424"/>
                  <a:gd name="connsiteX0" fmla="*/ 1988457 w 1988457"/>
                  <a:gd name="connsiteY0" fmla="*/ 5627 h 1014792"/>
                  <a:gd name="connsiteX1" fmla="*/ 1671085 w 1988457"/>
                  <a:gd name="connsiteY1" fmla="*/ 10756 h 1014792"/>
                  <a:gd name="connsiteX2" fmla="*/ 1395509 w 1988457"/>
                  <a:gd name="connsiteY2" fmla="*/ 11484 h 1014792"/>
                  <a:gd name="connsiteX3" fmla="*/ 1154078 w 1988457"/>
                  <a:gd name="connsiteY3" fmla="*/ 5620 h 1014792"/>
                  <a:gd name="connsiteX4" fmla="*/ 957230 w 1988457"/>
                  <a:gd name="connsiteY4" fmla="*/ 6103 h 1014792"/>
                  <a:gd name="connsiteX5" fmla="*/ 810401 w 1988457"/>
                  <a:gd name="connsiteY5" fmla="*/ 31011 h 1014792"/>
                  <a:gd name="connsiteX6" fmla="*/ 595668 w 1988457"/>
                  <a:gd name="connsiteY6" fmla="*/ 87916 h 1014792"/>
                  <a:gd name="connsiteX7" fmla="*/ 430567 w 1988457"/>
                  <a:gd name="connsiteY7" fmla="*/ 177790 h 1014792"/>
                  <a:gd name="connsiteX8" fmla="*/ 303697 w 1988457"/>
                  <a:gd name="connsiteY8" fmla="*/ 294537 h 1014792"/>
                  <a:gd name="connsiteX9" fmla="*/ 204884 w 1988457"/>
                  <a:gd name="connsiteY9" fmla="*/ 430331 h 1014792"/>
                  <a:gd name="connsiteX10" fmla="*/ 131339 w 1988457"/>
                  <a:gd name="connsiteY10" fmla="*/ 572475 h 1014792"/>
                  <a:gd name="connsiteX11" fmla="*/ 73802 w 1988457"/>
                  <a:gd name="connsiteY11" fmla="*/ 764206 h 1014792"/>
                  <a:gd name="connsiteX12" fmla="*/ 0 w 1988457"/>
                  <a:gd name="connsiteY12" fmla="*/ 1014792 h 1014792"/>
                  <a:gd name="connsiteX0" fmla="*/ 1988457 w 1988457"/>
                  <a:gd name="connsiteY0" fmla="*/ 15637 h 1024802"/>
                  <a:gd name="connsiteX1" fmla="*/ 1671085 w 1988457"/>
                  <a:gd name="connsiteY1" fmla="*/ 20766 h 1024802"/>
                  <a:gd name="connsiteX2" fmla="*/ 1395509 w 1988457"/>
                  <a:gd name="connsiteY2" fmla="*/ 0 h 1024802"/>
                  <a:gd name="connsiteX3" fmla="*/ 1154078 w 1988457"/>
                  <a:gd name="connsiteY3" fmla="*/ 15630 h 1024802"/>
                  <a:gd name="connsiteX4" fmla="*/ 957230 w 1988457"/>
                  <a:gd name="connsiteY4" fmla="*/ 16113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57230 w 1988457"/>
                  <a:gd name="connsiteY4" fmla="*/ 16113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8034 h 1017199"/>
                  <a:gd name="connsiteX1" fmla="*/ 1677306 w 1988457"/>
                  <a:gd name="connsiteY1" fmla="*/ 2415 h 1017199"/>
                  <a:gd name="connsiteX2" fmla="*/ 1392334 w 1988457"/>
                  <a:gd name="connsiteY2" fmla="*/ 3368 h 1017199"/>
                  <a:gd name="connsiteX3" fmla="*/ 1154078 w 1988457"/>
                  <a:gd name="connsiteY3" fmla="*/ 8027 h 1017199"/>
                  <a:gd name="connsiteX4" fmla="*/ 969671 w 1988457"/>
                  <a:gd name="connsiteY4" fmla="*/ 13883 h 1017199"/>
                  <a:gd name="connsiteX5" fmla="*/ 810401 w 1988457"/>
                  <a:gd name="connsiteY5" fmla="*/ 33418 h 1017199"/>
                  <a:gd name="connsiteX6" fmla="*/ 595668 w 1988457"/>
                  <a:gd name="connsiteY6" fmla="*/ 90323 h 1017199"/>
                  <a:gd name="connsiteX7" fmla="*/ 430567 w 1988457"/>
                  <a:gd name="connsiteY7" fmla="*/ 180197 h 1017199"/>
                  <a:gd name="connsiteX8" fmla="*/ 303697 w 1988457"/>
                  <a:gd name="connsiteY8" fmla="*/ 296944 h 1017199"/>
                  <a:gd name="connsiteX9" fmla="*/ 211234 w 1988457"/>
                  <a:gd name="connsiteY9" fmla="*/ 435481 h 1017199"/>
                  <a:gd name="connsiteX10" fmla="*/ 144039 w 1988457"/>
                  <a:gd name="connsiteY10" fmla="*/ 574882 h 1017199"/>
                  <a:gd name="connsiteX11" fmla="*/ 70627 w 1988457"/>
                  <a:gd name="connsiteY11" fmla="*/ 758384 h 1017199"/>
                  <a:gd name="connsiteX12" fmla="*/ 0 w 1988457"/>
                  <a:gd name="connsiteY12" fmla="*/ 1017199 h 1017199"/>
                  <a:gd name="connsiteX0" fmla="*/ 1988457 w 1988457"/>
                  <a:gd name="connsiteY0" fmla="*/ 8034 h 1017199"/>
                  <a:gd name="connsiteX1" fmla="*/ 1677306 w 1988457"/>
                  <a:gd name="connsiteY1" fmla="*/ 2415 h 1017199"/>
                  <a:gd name="connsiteX2" fmla="*/ 1392334 w 1988457"/>
                  <a:gd name="connsiteY2" fmla="*/ 3368 h 1017199"/>
                  <a:gd name="connsiteX3" fmla="*/ 1154078 w 1988457"/>
                  <a:gd name="connsiteY3" fmla="*/ 8027 h 1017199"/>
                  <a:gd name="connsiteX4" fmla="*/ 969671 w 1988457"/>
                  <a:gd name="connsiteY4" fmla="*/ 13883 h 1017199"/>
                  <a:gd name="connsiteX5" fmla="*/ 810401 w 1988457"/>
                  <a:gd name="connsiteY5" fmla="*/ 33418 h 1017199"/>
                  <a:gd name="connsiteX6" fmla="*/ 595668 w 1988457"/>
                  <a:gd name="connsiteY6" fmla="*/ 90323 h 1017199"/>
                  <a:gd name="connsiteX7" fmla="*/ 430567 w 1988457"/>
                  <a:gd name="connsiteY7" fmla="*/ 180197 h 1017199"/>
                  <a:gd name="connsiteX8" fmla="*/ 303697 w 1988457"/>
                  <a:gd name="connsiteY8" fmla="*/ 296944 h 1017199"/>
                  <a:gd name="connsiteX9" fmla="*/ 211234 w 1988457"/>
                  <a:gd name="connsiteY9" fmla="*/ 435481 h 1017199"/>
                  <a:gd name="connsiteX10" fmla="*/ 144039 w 1988457"/>
                  <a:gd name="connsiteY10" fmla="*/ 574882 h 1017199"/>
                  <a:gd name="connsiteX11" fmla="*/ 70627 w 1988457"/>
                  <a:gd name="connsiteY11" fmla="*/ 758384 h 1017199"/>
                  <a:gd name="connsiteX12" fmla="*/ 0 w 1988457"/>
                  <a:gd name="connsiteY12" fmla="*/ 1017199 h 101719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0567 w 1988457"/>
                  <a:gd name="connsiteY7" fmla="*/ 185877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810401 w 1988457"/>
                  <a:gd name="connsiteY4" fmla="*/ 39098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50076 w 1988457"/>
                  <a:gd name="connsiteY4" fmla="*/ 47327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268772 w 1988457"/>
                  <a:gd name="connsiteY7" fmla="*/ 351995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68772 w 1988457"/>
                  <a:gd name="connsiteY8" fmla="*/ 351995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189009 w 1988457"/>
                  <a:gd name="connsiteY9" fmla="*/ 471332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189009 w 1988457"/>
                  <a:gd name="connsiteY9" fmla="*/ 471332 h 1022879"/>
                  <a:gd name="connsiteX10" fmla="*/ 121814 w 1988457"/>
                  <a:gd name="connsiteY10" fmla="*/ 616219 h 1022879"/>
                  <a:gd name="connsiteX11" fmla="*/ 70627 w 1988457"/>
                  <a:gd name="connsiteY11" fmla="*/ 764064 h 1022879"/>
                  <a:gd name="connsiteX12" fmla="*/ 0 w 1988457"/>
                  <a:gd name="connsiteY12" fmla="*/ 1022879 h 1022879"/>
                  <a:gd name="connsiteX0" fmla="*/ 1978932 w 1978932"/>
                  <a:gd name="connsiteY0" fmla="*/ 0 h 1020136"/>
                  <a:gd name="connsiteX1" fmla="*/ 1677306 w 1978932"/>
                  <a:gd name="connsiteY1" fmla="*/ 5352 h 1020136"/>
                  <a:gd name="connsiteX2" fmla="*/ 1392334 w 1978932"/>
                  <a:gd name="connsiteY2" fmla="*/ 6305 h 1020136"/>
                  <a:gd name="connsiteX3" fmla="*/ 969671 w 1978932"/>
                  <a:gd name="connsiteY3" fmla="*/ 16820 h 1020136"/>
                  <a:gd name="connsiteX4" fmla="*/ 731026 w 1978932"/>
                  <a:gd name="connsiteY4" fmla="*/ 55555 h 1020136"/>
                  <a:gd name="connsiteX5" fmla="*/ 557568 w 1978932"/>
                  <a:gd name="connsiteY5" fmla="*/ 109717 h 1020136"/>
                  <a:gd name="connsiteX6" fmla="*/ 433742 w 1978932"/>
                  <a:gd name="connsiteY6" fmla="*/ 177648 h 1020136"/>
                  <a:gd name="connsiteX7" fmla="*/ 334385 w 1978932"/>
                  <a:gd name="connsiteY7" fmla="*/ 252358 h 1020136"/>
                  <a:gd name="connsiteX8" fmla="*/ 259247 w 1978932"/>
                  <a:gd name="connsiteY8" fmla="*/ 346510 h 1020136"/>
                  <a:gd name="connsiteX9" fmla="*/ 189009 w 1978932"/>
                  <a:gd name="connsiteY9" fmla="*/ 468589 h 1020136"/>
                  <a:gd name="connsiteX10" fmla="*/ 121814 w 1978932"/>
                  <a:gd name="connsiteY10" fmla="*/ 613476 h 1020136"/>
                  <a:gd name="connsiteX11" fmla="*/ 70627 w 1978932"/>
                  <a:gd name="connsiteY11" fmla="*/ 761321 h 1020136"/>
                  <a:gd name="connsiteX12" fmla="*/ 0 w 1978932"/>
                  <a:gd name="connsiteY12" fmla="*/ 1020136 h 1020136"/>
                  <a:gd name="connsiteX0" fmla="*/ 1988457 w 1988457"/>
                  <a:gd name="connsiteY0" fmla="*/ 0 h 1017393"/>
                  <a:gd name="connsiteX1" fmla="*/ 1677306 w 1988457"/>
                  <a:gd name="connsiteY1" fmla="*/ 2609 h 1017393"/>
                  <a:gd name="connsiteX2" fmla="*/ 1392334 w 1988457"/>
                  <a:gd name="connsiteY2" fmla="*/ 3562 h 1017393"/>
                  <a:gd name="connsiteX3" fmla="*/ 969671 w 1988457"/>
                  <a:gd name="connsiteY3" fmla="*/ 14077 h 1017393"/>
                  <a:gd name="connsiteX4" fmla="*/ 731026 w 1988457"/>
                  <a:gd name="connsiteY4" fmla="*/ 52812 h 1017393"/>
                  <a:gd name="connsiteX5" fmla="*/ 557568 w 1988457"/>
                  <a:gd name="connsiteY5" fmla="*/ 106974 h 1017393"/>
                  <a:gd name="connsiteX6" fmla="*/ 433742 w 1988457"/>
                  <a:gd name="connsiteY6" fmla="*/ 174905 h 1017393"/>
                  <a:gd name="connsiteX7" fmla="*/ 334385 w 1988457"/>
                  <a:gd name="connsiteY7" fmla="*/ 249615 h 1017393"/>
                  <a:gd name="connsiteX8" fmla="*/ 259247 w 1988457"/>
                  <a:gd name="connsiteY8" fmla="*/ 343767 h 1017393"/>
                  <a:gd name="connsiteX9" fmla="*/ 189009 w 1988457"/>
                  <a:gd name="connsiteY9" fmla="*/ 465846 h 1017393"/>
                  <a:gd name="connsiteX10" fmla="*/ 121814 w 1988457"/>
                  <a:gd name="connsiteY10" fmla="*/ 610733 h 1017393"/>
                  <a:gd name="connsiteX11" fmla="*/ 70627 w 1988457"/>
                  <a:gd name="connsiteY11" fmla="*/ 758578 h 1017393"/>
                  <a:gd name="connsiteX12" fmla="*/ 0 w 1988457"/>
                  <a:gd name="connsiteY12" fmla="*/ 1017393 h 1017393"/>
                  <a:gd name="connsiteX0" fmla="*/ 1985282 w 1985282"/>
                  <a:gd name="connsiteY0" fmla="*/ 2877 h 1014784"/>
                  <a:gd name="connsiteX1" fmla="*/ 1677306 w 1985282"/>
                  <a:gd name="connsiteY1" fmla="*/ 0 h 1014784"/>
                  <a:gd name="connsiteX2" fmla="*/ 1392334 w 1985282"/>
                  <a:gd name="connsiteY2" fmla="*/ 953 h 1014784"/>
                  <a:gd name="connsiteX3" fmla="*/ 969671 w 1985282"/>
                  <a:gd name="connsiteY3" fmla="*/ 11468 h 1014784"/>
                  <a:gd name="connsiteX4" fmla="*/ 731026 w 1985282"/>
                  <a:gd name="connsiteY4" fmla="*/ 50203 h 1014784"/>
                  <a:gd name="connsiteX5" fmla="*/ 557568 w 1985282"/>
                  <a:gd name="connsiteY5" fmla="*/ 104365 h 1014784"/>
                  <a:gd name="connsiteX6" fmla="*/ 433742 w 1985282"/>
                  <a:gd name="connsiteY6" fmla="*/ 172296 h 1014784"/>
                  <a:gd name="connsiteX7" fmla="*/ 334385 w 1985282"/>
                  <a:gd name="connsiteY7" fmla="*/ 247006 h 1014784"/>
                  <a:gd name="connsiteX8" fmla="*/ 259247 w 1985282"/>
                  <a:gd name="connsiteY8" fmla="*/ 341158 h 1014784"/>
                  <a:gd name="connsiteX9" fmla="*/ 189009 w 1985282"/>
                  <a:gd name="connsiteY9" fmla="*/ 463237 h 1014784"/>
                  <a:gd name="connsiteX10" fmla="*/ 121814 w 1985282"/>
                  <a:gd name="connsiteY10" fmla="*/ 608124 h 1014784"/>
                  <a:gd name="connsiteX11" fmla="*/ 70627 w 1985282"/>
                  <a:gd name="connsiteY11" fmla="*/ 755969 h 1014784"/>
                  <a:gd name="connsiteX12" fmla="*/ 0 w 1985282"/>
                  <a:gd name="connsiteY12"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33742 w 1677306"/>
                  <a:gd name="connsiteY5" fmla="*/ 172296 h 1014784"/>
                  <a:gd name="connsiteX6" fmla="*/ 334385 w 1677306"/>
                  <a:gd name="connsiteY6" fmla="*/ 247006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33742 w 1677306"/>
                  <a:gd name="connsiteY5" fmla="*/ 172296 h 1014784"/>
                  <a:gd name="connsiteX6" fmla="*/ 354615 w 1677306"/>
                  <a:gd name="connsiteY6" fmla="*/ 243511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41834 w 1677306"/>
                  <a:gd name="connsiteY5" fmla="*/ 172296 h 1014784"/>
                  <a:gd name="connsiteX6" fmla="*/ 354615 w 1677306"/>
                  <a:gd name="connsiteY6" fmla="*/ 243511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41834 w 1677306"/>
                  <a:gd name="connsiteY5" fmla="*/ 172296 h 1014784"/>
                  <a:gd name="connsiteX6" fmla="*/ 354615 w 1677306"/>
                  <a:gd name="connsiteY6" fmla="*/ 243511 h 1014784"/>
                  <a:gd name="connsiteX7" fmla="*/ 259247 w 1677306"/>
                  <a:gd name="connsiteY7" fmla="*/ 351644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7306" h="1014784">
                    <a:moveTo>
                      <a:pt x="1677306" y="0"/>
                    </a:moveTo>
                    <a:lnTo>
                      <a:pt x="1392334" y="953"/>
                    </a:lnTo>
                    <a:cubicBezTo>
                      <a:pt x="1297343" y="1271"/>
                      <a:pt x="1079889" y="3260"/>
                      <a:pt x="969671" y="11468"/>
                    </a:cubicBezTo>
                    <a:cubicBezTo>
                      <a:pt x="859453" y="19676"/>
                      <a:pt x="799710" y="34720"/>
                      <a:pt x="731026" y="50203"/>
                    </a:cubicBezTo>
                    <a:cubicBezTo>
                      <a:pt x="670172" y="62611"/>
                      <a:pt x="605767" y="84016"/>
                      <a:pt x="557568" y="104365"/>
                    </a:cubicBezTo>
                    <a:cubicBezTo>
                      <a:pt x="509369" y="124714"/>
                      <a:pt x="475659" y="149105"/>
                      <a:pt x="441834" y="172296"/>
                    </a:cubicBezTo>
                    <a:cubicBezTo>
                      <a:pt x="408009" y="195487"/>
                      <a:pt x="382110" y="214910"/>
                      <a:pt x="354615" y="243511"/>
                    </a:cubicBezTo>
                    <a:cubicBezTo>
                      <a:pt x="327120" y="272112"/>
                      <a:pt x="286848" y="315023"/>
                      <a:pt x="259247" y="351644"/>
                    </a:cubicBezTo>
                    <a:cubicBezTo>
                      <a:pt x="231646" y="388265"/>
                      <a:pt x="211914" y="420490"/>
                      <a:pt x="189009" y="463237"/>
                    </a:cubicBezTo>
                    <a:cubicBezTo>
                      <a:pt x="166104" y="505984"/>
                      <a:pt x="141544" y="559335"/>
                      <a:pt x="121814" y="608124"/>
                    </a:cubicBezTo>
                    <a:cubicBezTo>
                      <a:pt x="102084" y="656913"/>
                      <a:pt x="90929" y="688192"/>
                      <a:pt x="70627" y="755969"/>
                    </a:cubicBezTo>
                    <a:cubicBezTo>
                      <a:pt x="50325" y="823746"/>
                      <a:pt x="32279" y="904762"/>
                      <a:pt x="0" y="1014784"/>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81">
                <a:extLst>
                  <a:ext uri="{FF2B5EF4-FFF2-40B4-BE49-F238E27FC236}">
                    <a16:creationId xmlns:a16="http://schemas.microsoft.com/office/drawing/2014/main" id="{8B16BCF0-7643-C553-5ECC-0927E6991BDF}"/>
                  </a:ext>
                </a:extLst>
              </p:cNvPr>
              <p:cNvSpPr/>
              <p:nvPr/>
            </p:nvSpPr>
            <p:spPr>
              <a:xfrm flipV="1">
                <a:off x="8110508" y="2379172"/>
                <a:ext cx="1995758" cy="1143037"/>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70600 w 2070600"/>
                  <a:gd name="connsiteY0" fmla="*/ 0 h 998418"/>
                  <a:gd name="connsiteX1" fmla="*/ 1759449 w 2070600"/>
                  <a:gd name="connsiteY1" fmla="*/ 15876 h 998418"/>
                  <a:gd name="connsiteX2" fmla="*/ 1514975 w 2070600"/>
                  <a:gd name="connsiteY2" fmla="*/ 38100 h 998418"/>
                  <a:gd name="connsiteX3" fmla="*/ 1267324 w 2070600"/>
                  <a:gd name="connsiteY3" fmla="*/ 69852 h 998418"/>
                  <a:gd name="connsiteX4" fmla="*/ 1070475 w 2070600"/>
                  <a:gd name="connsiteY4" fmla="*/ 107950 h 998418"/>
                  <a:gd name="connsiteX5" fmla="*/ 886324 w 2070600"/>
                  <a:gd name="connsiteY5" fmla="*/ 165100 h 998418"/>
                  <a:gd name="connsiteX6" fmla="*/ 727575 w 2070600"/>
                  <a:gd name="connsiteY6" fmla="*/ 238125 h 998418"/>
                  <a:gd name="connsiteX7" fmla="*/ 562474 w 2070600"/>
                  <a:gd name="connsiteY7" fmla="*/ 333375 h 998418"/>
                  <a:gd name="connsiteX8" fmla="*/ 441824 w 2070600"/>
                  <a:gd name="connsiteY8" fmla="*/ 428626 h 998418"/>
                  <a:gd name="connsiteX9" fmla="*/ 324350 w 2070600"/>
                  <a:gd name="connsiteY9" fmla="*/ 542925 h 998418"/>
                  <a:gd name="connsiteX10" fmla="*/ 225924 w 2070600"/>
                  <a:gd name="connsiteY10" fmla="*/ 663575 h 998418"/>
                  <a:gd name="connsiteX11" fmla="*/ 149725 w 2070600"/>
                  <a:gd name="connsiteY11" fmla="*/ 774700 h 998418"/>
                  <a:gd name="connsiteX12" fmla="*/ 0 w 2070600"/>
                  <a:gd name="connsiteY12" fmla="*/ 998418 h 998418"/>
                  <a:gd name="connsiteX0" fmla="*/ 2070600 w 2070600"/>
                  <a:gd name="connsiteY0" fmla="*/ 0 h 998418"/>
                  <a:gd name="connsiteX1" fmla="*/ 1759449 w 2070600"/>
                  <a:gd name="connsiteY1" fmla="*/ 15876 h 998418"/>
                  <a:gd name="connsiteX2" fmla="*/ 1514975 w 2070600"/>
                  <a:gd name="connsiteY2" fmla="*/ 38100 h 998418"/>
                  <a:gd name="connsiteX3" fmla="*/ 1267324 w 2070600"/>
                  <a:gd name="connsiteY3" fmla="*/ 69852 h 998418"/>
                  <a:gd name="connsiteX4" fmla="*/ 1070475 w 2070600"/>
                  <a:gd name="connsiteY4" fmla="*/ 107950 h 998418"/>
                  <a:gd name="connsiteX5" fmla="*/ 886324 w 2070600"/>
                  <a:gd name="connsiteY5" fmla="*/ 165100 h 998418"/>
                  <a:gd name="connsiteX6" fmla="*/ 727575 w 2070600"/>
                  <a:gd name="connsiteY6" fmla="*/ 238125 h 998418"/>
                  <a:gd name="connsiteX7" fmla="*/ 562474 w 2070600"/>
                  <a:gd name="connsiteY7" fmla="*/ 333375 h 998418"/>
                  <a:gd name="connsiteX8" fmla="*/ 441824 w 2070600"/>
                  <a:gd name="connsiteY8" fmla="*/ 428626 h 998418"/>
                  <a:gd name="connsiteX9" fmla="*/ 324350 w 2070600"/>
                  <a:gd name="connsiteY9" fmla="*/ 542925 h 998418"/>
                  <a:gd name="connsiteX10" fmla="*/ 225924 w 2070600"/>
                  <a:gd name="connsiteY10" fmla="*/ 663575 h 998418"/>
                  <a:gd name="connsiteX11" fmla="*/ 149725 w 2070600"/>
                  <a:gd name="connsiteY11" fmla="*/ 774700 h 998418"/>
                  <a:gd name="connsiteX12" fmla="*/ 0 w 2070600"/>
                  <a:gd name="connsiteY12" fmla="*/ 998418 h 998418"/>
                  <a:gd name="connsiteX0" fmla="*/ 2054182 w 2054182"/>
                  <a:gd name="connsiteY0" fmla="*/ 0 h 979218"/>
                  <a:gd name="connsiteX1" fmla="*/ 1743031 w 2054182"/>
                  <a:gd name="connsiteY1" fmla="*/ 15876 h 979218"/>
                  <a:gd name="connsiteX2" fmla="*/ 1498557 w 2054182"/>
                  <a:gd name="connsiteY2" fmla="*/ 38100 h 979218"/>
                  <a:gd name="connsiteX3" fmla="*/ 1250906 w 2054182"/>
                  <a:gd name="connsiteY3" fmla="*/ 69852 h 979218"/>
                  <a:gd name="connsiteX4" fmla="*/ 1054057 w 2054182"/>
                  <a:gd name="connsiteY4" fmla="*/ 107950 h 979218"/>
                  <a:gd name="connsiteX5" fmla="*/ 869906 w 2054182"/>
                  <a:gd name="connsiteY5" fmla="*/ 165100 h 979218"/>
                  <a:gd name="connsiteX6" fmla="*/ 711157 w 2054182"/>
                  <a:gd name="connsiteY6" fmla="*/ 238125 h 979218"/>
                  <a:gd name="connsiteX7" fmla="*/ 546056 w 2054182"/>
                  <a:gd name="connsiteY7" fmla="*/ 333375 h 979218"/>
                  <a:gd name="connsiteX8" fmla="*/ 425406 w 2054182"/>
                  <a:gd name="connsiteY8" fmla="*/ 428626 h 979218"/>
                  <a:gd name="connsiteX9" fmla="*/ 307932 w 2054182"/>
                  <a:gd name="connsiteY9" fmla="*/ 542925 h 979218"/>
                  <a:gd name="connsiteX10" fmla="*/ 209506 w 2054182"/>
                  <a:gd name="connsiteY10" fmla="*/ 663575 h 979218"/>
                  <a:gd name="connsiteX11" fmla="*/ 133307 w 2054182"/>
                  <a:gd name="connsiteY11" fmla="*/ 774700 h 979218"/>
                  <a:gd name="connsiteX12" fmla="*/ 0 w 2054182"/>
                  <a:gd name="connsiteY12" fmla="*/ 979218 h 979218"/>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63575 h 987446"/>
                  <a:gd name="connsiteX11" fmla="*/ 143158 w 2064033"/>
                  <a:gd name="connsiteY11" fmla="*/ 774700 h 987446"/>
                  <a:gd name="connsiteX12" fmla="*/ 0 w 2064033"/>
                  <a:gd name="connsiteY12" fmla="*/ 987446 h 987446"/>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63575 h 987446"/>
                  <a:gd name="connsiteX11" fmla="*/ 103755 w 2064033"/>
                  <a:gd name="connsiteY11" fmla="*/ 802912 h 987446"/>
                  <a:gd name="connsiteX12" fmla="*/ 0 w 2064033"/>
                  <a:gd name="connsiteY12" fmla="*/ 987446 h 987446"/>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54171 h 987446"/>
                  <a:gd name="connsiteX11" fmla="*/ 103755 w 2064033"/>
                  <a:gd name="connsiteY11" fmla="*/ 802912 h 987446"/>
                  <a:gd name="connsiteX12" fmla="*/ 0 w 2064033"/>
                  <a:gd name="connsiteY12" fmla="*/ 987446 h 98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64033" h="987446">
                    <a:moveTo>
                      <a:pt x="2064033" y="0"/>
                    </a:moveTo>
                    <a:cubicBezTo>
                      <a:pt x="2009529" y="2646"/>
                      <a:pt x="1860832" y="7409"/>
                      <a:pt x="1752882" y="15876"/>
                    </a:cubicBezTo>
                    <a:lnTo>
                      <a:pt x="1508408" y="38100"/>
                    </a:lnTo>
                    <a:cubicBezTo>
                      <a:pt x="1426387" y="46567"/>
                      <a:pt x="1319494" y="58740"/>
                      <a:pt x="1260757" y="69852"/>
                    </a:cubicBezTo>
                    <a:cubicBezTo>
                      <a:pt x="1202020" y="80964"/>
                      <a:pt x="1126879" y="89959"/>
                      <a:pt x="1063908" y="107950"/>
                    </a:cubicBezTo>
                    <a:cubicBezTo>
                      <a:pt x="974479" y="130704"/>
                      <a:pt x="937436" y="144463"/>
                      <a:pt x="879757" y="165100"/>
                    </a:cubicBezTo>
                    <a:cubicBezTo>
                      <a:pt x="822078" y="185737"/>
                      <a:pt x="774983" y="212196"/>
                      <a:pt x="721008" y="238125"/>
                    </a:cubicBezTo>
                    <a:cubicBezTo>
                      <a:pt x="667033" y="264054"/>
                      <a:pt x="604061" y="300037"/>
                      <a:pt x="555907" y="333375"/>
                    </a:cubicBezTo>
                    <a:cubicBezTo>
                      <a:pt x="507753" y="366713"/>
                      <a:pt x="474944" y="393701"/>
                      <a:pt x="435257" y="428626"/>
                    </a:cubicBezTo>
                    <a:cubicBezTo>
                      <a:pt x="395570" y="463551"/>
                      <a:pt x="353237" y="505354"/>
                      <a:pt x="317783" y="542925"/>
                    </a:cubicBezTo>
                    <a:cubicBezTo>
                      <a:pt x="282329" y="580496"/>
                      <a:pt x="247932" y="616071"/>
                      <a:pt x="219357" y="654171"/>
                    </a:cubicBezTo>
                    <a:cubicBezTo>
                      <a:pt x="190782" y="692271"/>
                      <a:pt x="140314" y="747366"/>
                      <a:pt x="103755" y="802912"/>
                    </a:cubicBezTo>
                    <a:cubicBezTo>
                      <a:pt x="67196" y="858458"/>
                      <a:pt x="48154" y="891138"/>
                      <a:pt x="0" y="987446"/>
                    </a:cubicBezTo>
                  </a:path>
                </a:pathLst>
              </a:cu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11CBC51-0388-17B3-8BE6-838F9D90B7BE}"/>
                      </a:ext>
                    </a:extLst>
                  </p:cNvPr>
                  <p:cNvSpPr txBox="1"/>
                  <p:nvPr/>
                </p:nvSpPr>
                <p:spPr>
                  <a:xfrm>
                    <a:off x="8198794" y="1528297"/>
                    <a:ext cx="3190076" cy="120411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400" b="0" i="1" smtClean="0">
                              <a:solidFill>
                                <a:schemeClr val="accent2"/>
                              </a:solidFill>
                              <a:latin typeface="Cambria Math" panose="02040503050406030204" pitchFamily="18" charset="0"/>
                            </a:rPr>
                            <m:t>𝐻</m:t>
                          </m:r>
                          <m:r>
                            <a:rPr lang="en-US" sz="2400" b="0" i="1" smtClean="0">
                              <a:solidFill>
                                <a:schemeClr val="accent2"/>
                              </a:solidFill>
                              <a:latin typeface="Cambria Math" panose="02040503050406030204" pitchFamily="18" charset="0"/>
                            </a:rPr>
                            <m:t>(</m:t>
                          </m:r>
                          <m:r>
                            <a:rPr lang="en-US" sz="2400" b="0" i="1" smtClean="0">
                              <a:solidFill>
                                <a:schemeClr val="accent2"/>
                              </a:solidFill>
                              <a:latin typeface="Cambria Math" panose="02040503050406030204" pitchFamily="18" charset="0"/>
                            </a:rPr>
                            <m:t>𝑡</m:t>
                          </m:r>
                          <m:r>
                            <a:rPr lang="en-US" sz="2400" b="0" i="1" smtClean="0">
                              <a:solidFill>
                                <a:schemeClr val="accent2"/>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1</m:t>
                              </m:r>
                            </m:num>
                            <m:den>
                              <m:r>
                                <a:rPr lang="en-US" sz="2400" i="1">
                                  <a:solidFill>
                                    <a:schemeClr val="tx1"/>
                                  </a:solidFill>
                                  <a:latin typeface="Cambria Math" panose="02040503050406030204" pitchFamily="18" charset="0"/>
                                </a:rPr>
                                <m:t>2</m:t>
                              </m:r>
                            </m:den>
                          </m:f>
                          <m:f>
                            <m:fPr>
                              <m:ctrlPr>
                                <a:rPr lang="en-US" sz="2400" i="1" dirty="0">
                                  <a:solidFill>
                                    <a:schemeClr val="tx1"/>
                                  </a:solidFill>
                                  <a:latin typeface="Cambria Math" panose="02040503050406030204" pitchFamily="18" charset="0"/>
                                </a:rPr>
                              </m:ctrlPr>
                            </m:fPr>
                            <m:num>
                              <m:sSup>
                                <m:sSupPr>
                                  <m:ctrlPr>
                                    <a:rPr lang="en-US" sz="2400" i="1" dirty="0">
                                      <a:solidFill>
                                        <a:schemeClr val="tx1"/>
                                      </a:solidFill>
                                      <a:latin typeface="Cambria Math" panose="02040503050406030204" pitchFamily="18" charset="0"/>
                                    </a:rPr>
                                  </m:ctrlPr>
                                </m:sSupPr>
                                <m:e>
                                  <m:r>
                                    <a:rPr lang="en-US" sz="2400" i="1" dirty="0">
                                      <a:solidFill>
                                        <a:schemeClr val="tx1"/>
                                      </a:solidFill>
                                      <a:latin typeface="Cambria Math" panose="02040503050406030204" pitchFamily="18" charset="0"/>
                                    </a:rPr>
                                    <m:t>𝑝</m:t>
                                  </m:r>
                                </m:e>
                                <m:sup>
                                  <m:r>
                                    <a:rPr lang="en-US" sz="2400" i="1" dirty="0">
                                      <a:solidFill>
                                        <a:schemeClr val="tx1"/>
                                      </a:solidFill>
                                      <a:latin typeface="Cambria Math" panose="02040503050406030204" pitchFamily="18" charset="0"/>
                                    </a:rPr>
                                    <m:t>2</m:t>
                                  </m:r>
                                </m:sup>
                              </m:sSup>
                            </m:num>
                            <m:den>
                              <m:r>
                                <a:rPr lang="en-US" sz="2400" i="1" dirty="0">
                                  <a:solidFill>
                                    <a:schemeClr val="tx1"/>
                                  </a:solidFill>
                                  <a:latin typeface="Cambria Math" panose="02040503050406030204" pitchFamily="18" charset="0"/>
                                </a:rPr>
                                <m:t>𝑚</m:t>
                              </m:r>
                            </m:den>
                          </m:f>
                          <m:sSup>
                            <m:sSupPr>
                              <m:ctrlPr>
                                <a:rPr lang="en-US" sz="2400" i="1" dirty="0">
                                  <a:solidFill>
                                    <a:schemeClr val="tx1"/>
                                  </a:solidFill>
                                  <a:latin typeface="Cambria Math" panose="02040503050406030204" pitchFamily="18" charset="0"/>
                                </a:rPr>
                              </m:ctrlPr>
                            </m:sSupPr>
                            <m:e>
                              <m:r>
                                <a:rPr lang="en-US" sz="2400" i="1" dirty="0">
                                  <a:solidFill>
                                    <a:schemeClr val="tx1"/>
                                  </a:solidFill>
                                  <a:latin typeface="Cambria Math" panose="02040503050406030204" pitchFamily="18" charset="0"/>
                                </a:rPr>
                                <m:t>𝑒</m:t>
                              </m:r>
                            </m:e>
                            <m:sup>
                              <m:r>
                                <a:rPr lang="en-US" sz="2400" i="1" dirty="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 </m:t>
                              </m:r>
                              <m:f>
                                <m:fPr>
                                  <m:ctrlPr>
                                    <a:rPr lang="en-US" sz="2400" i="1" dirty="0">
                                      <a:solidFill>
                                        <a:schemeClr val="tx1"/>
                                      </a:solidFill>
                                      <a:latin typeface="Cambria Math" panose="02040503050406030204" pitchFamily="18" charset="0"/>
                                    </a:rPr>
                                  </m:ctrlPr>
                                </m:fPr>
                                <m:num>
                                  <m:r>
                                    <a:rPr lang="en-US" sz="2400" i="1" dirty="0">
                                      <a:solidFill>
                                        <a:schemeClr val="tx1"/>
                                      </a:solidFill>
                                      <a:latin typeface="Cambria Math" panose="02040503050406030204" pitchFamily="18" charset="0"/>
                                    </a:rPr>
                                    <m:t>𝑏</m:t>
                                  </m:r>
                                </m:num>
                                <m:den>
                                  <m:r>
                                    <a:rPr lang="en-US" sz="2400" i="1" dirty="0">
                                      <a:solidFill>
                                        <a:schemeClr val="tx1"/>
                                      </a:solidFill>
                                      <a:latin typeface="Cambria Math" panose="02040503050406030204" pitchFamily="18" charset="0"/>
                                    </a:rPr>
                                    <m:t>𝑚</m:t>
                                  </m:r>
                                </m:den>
                              </m:f>
                              <m:r>
                                <a:rPr lang="en-US" sz="2400" i="1" dirty="0">
                                  <a:solidFill>
                                    <a:schemeClr val="tx1"/>
                                  </a:solidFill>
                                  <a:latin typeface="Cambria Math" panose="02040503050406030204" pitchFamily="18" charset="0"/>
                                </a:rPr>
                                <m:t>𝑡</m:t>
                              </m:r>
                            </m:sup>
                          </m:sSup>
                        </m:oMath>
                      </m:oMathPara>
                    </a14:m>
                    <a:endParaRPr lang="en-US" sz="2400" dirty="0">
                      <a:solidFill>
                        <a:schemeClr val="tx1"/>
                      </a:solidFill>
                    </a:endParaRPr>
                  </a:p>
                </p:txBody>
              </p:sp>
            </mc:Choice>
            <mc:Fallback xmlns="">
              <p:sp>
                <p:nvSpPr>
                  <p:cNvPr id="83" name="TextBox 82">
                    <a:extLst>
                      <a:ext uri="{FF2B5EF4-FFF2-40B4-BE49-F238E27FC236}">
                        <a16:creationId xmlns:a16="http://schemas.microsoft.com/office/drawing/2014/main" id="{611CBC51-0388-17B3-8BE6-838F9D90B7BE}"/>
                      </a:ext>
                    </a:extLst>
                  </p:cNvPr>
                  <p:cNvSpPr txBox="1">
                    <a:spLocks noRot="1" noChangeAspect="1" noMove="1" noResize="1" noEditPoints="1" noAdjustHandles="1" noChangeArrowheads="1" noChangeShapeType="1" noTextEdit="1"/>
                  </p:cNvSpPr>
                  <p:nvPr/>
                </p:nvSpPr>
                <p:spPr>
                  <a:xfrm>
                    <a:off x="8198794" y="1528297"/>
                    <a:ext cx="3190076" cy="1204112"/>
                  </a:xfrm>
                  <a:prstGeom prst="rect">
                    <a:avLst/>
                  </a:prstGeom>
                  <a:blipFill>
                    <a:blip r:embed="rId11"/>
                    <a:stretch>
                      <a:fillRect/>
                    </a:stretch>
                  </a:blipFill>
                </p:spPr>
                <p:txBody>
                  <a:bodyPr/>
                  <a:lstStyle/>
                  <a:p>
                    <a:r>
                      <a:rPr lang="en-US">
                        <a:noFill/>
                      </a:rPr>
                      <a:t> </a:t>
                    </a:r>
                  </a:p>
                </p:txBody>
              </p:sp>
            </mc:Fallback>
          </mc:AlternateContent>
          <p:sp>
            <p:nvSpPr>
              <p:cNvPr id="76" name="Freeform 75">
                <a:extLst>
                  <a:ext uri="{FF2B5EF4-FFF2-40B4-BE49-F238E27FC236}">
                    <a16:creationId xmlns:a16="http://schemas.microsoft.com/office/drawing/2014/main" id="{042956FA-A985-8F3D-BCEC-84ABFB45525E}"/>
                  </a:ext>
                </a:extLst>
              </p:cNvPr>
              <p:cNvSpPr/>
              <p:nvPr/>
            </p:nvSpPr>
            <p:spPr>
              <a:xfrm flipH="1">
                <a:off x="8065359" y="1956116"/>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77" name="Freeform 76">
                <a:extLst>
                  <a:ext uri="{FF2B5EF4-FFF2-40B4-BE49-F238E27FC236}">
                    <a16:creationId xmlns:a16="http://schemas.microsoft.com/office/drawing/2014/main" id="{2945E300-32F0-8CAC-A9DE-31F0EEFEAB60}"/>
                  </a:ext>
                </a:extLst>
              </p:cNvPr>
              <p:cNvSpPr/>
              <p:nvPr/>
            </p:nvSpPr>
            <p:spPr>
              <a:xfrm rot="5400000" flipH="1">
                <a:off x="9093355" y="2514546"/>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925491-EC89-1B3A-5E15-3A461112A60E}"/>
                    </a:ext>
                  </a:extLst>
                </p:cNvPr>
                <p:cNvSpPr txBox="1"/>
                <p:nvPr/>
              </p:nvSpPr>
              <p:spPr>
                <a:xfrm>
                  <a:off x="9033782" y="2372968"/>
                  <a:ext cx="2894273" cy="115435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𝐸</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𝑡</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𝑚</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𝑣</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2</m:t>
                            </m:r>
                          </m:sup>
                        </m:sSub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−2</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𝑡</m:t>
                            </m:r>
                          </m:sup>
                        </m:sSup>
                      </m:oMath>
                    </m:oMathPara>
                  </a14:m>
                  <a:endParaRPr lang="en-US" sz="2400" dirty="0"/>
                </a:p>
              </p:txBody>
            </p:sp>
          </mc:Choice>
          <mc:Fallback xmlns="">
            <p:sp>
              <p:nvSpPr>
                <p:cNvPr id="5" name="TextBox 4">
                  <a:extLst>
                    <a:ext uri="{FF2B5EF4-FFF2-40B4-BE49-F238E27FC236}">
                      <a16:creationId xmlns:a16="http://schemas.microsoft.com/office/drawing/2014/main" id="{3B925491-EC89-1B3A-5E15-3A461112A60E}"/>
                    </a:ext>
                  </a:extLst>
                </p:cNvPr>
                <p:cNvSpPr txBox="1">
                  <a:spLocks noRot="1" noChangeAspect="1" noMove="1" noResize="1" noEditPoints="1" noAdjustHandles="1" noChangeArrowheads="1" noChangeShapeType="1" noTextEdit="1"/>
                </p:cNvSpPr>
                <p:nvPr/>
              </p:nvSpPr>
              <p:spPr>
                <a:xfrm>
                  <a:off x="9033782" y="2372968"/>
                  <a:ext cx="2894273" cy="1154355"/>
                </a:xfrm>
                <a:prstGeom prst="rect">
                  <a:avLst/>
                </a:prstGeom>
                <a:blipFill>
                  <a:blip r:embed="rId12"/>
                  <a:stretch>
                    <a:fillRect/>
                  </a:stretch>
                </a:blipFill>
              </p:spPr>
              <p:txBody>
                <a:bodyPr/>
                <a:lstStyle/>
                <a:p>
                  <a:r>
                    <a:rPr lang="en-US">
                      <a:noFill/>
                    </a:rPr>
                    <a:t> </a:t>
                  </a:r>
                </a:p>
              </p:txBody>
            </p:sp>
          </mc:Fallback>
        </mc:AlternateContent>
      </p:grpSp>
      <p:grpSp>
        <p:nvGrpSpPr>
          <p:cNvPr id="8" name="Group 7">
            <a:extLst>
              <a:ext uri="{FF2B5EF4-FFF2-40B4-BE49-F238E27FC236}">
                <a16:creationId xmlns:a16="http://schemas.microsoft.com/office/drawing/2014/main" id="{2C8EEC8F-7CDC-AD88-388E-C0531FFC03EA}"/>
              </a:ext>
            </a:extLst>
          </p:cNvPr>
          <p:cNvGrpSpPr/>
          <p:nvPr/>
        </p:nvGrpSpPr>
        <p:grpSpPr>
          <a:xfrm>
            <a:off x="4599626" y="1582558"/>
            <a:ext cx="3562620" cy="2467258"/>
            <a:chOff x="4434681" y="1301348"/>
            <a:chExt cx="3562620" cy="2467258"/>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5D304DE-C0CE-5162-ED93-D575D91D1966}"/>
                    </a:ext>
                  </a:extLst>
                </p:cNvPr>
                <p:cNvSpPr txBox="1"/>
                <p:nvPr/>
              </p:nvSpPr>
              <p:spPr>
                <a:xfrm>
                  <a:off x="6646865" y="339927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41" name="TextBox 40">
                  <a:extLst>
                    <a:ext uri="{FF2B5EF4-FFF2-40B4-BE49-F238E27FC236}">
                      <a16:creationId xmlns:a16="http://schemas.microsoft.com/office/drawing/2014/main" id="{B5D304DE-C0CE-5162-ED93-D575D91D1966}"/>
                    </a:ext>
                  </a:extLst>
                </p:cNvPr>
                <p:cNvSpPr txBox="1">
                  <a:spLocks noRot="1" noChangeAspect="1" noMove="1" noResize="1" noEditPoints="1" noAdjustHandles="1" noChangeArrowheads="1" noChangeShapeType="1" noTextEdit="1"/>
                </p:cNvSpPr>
                <p:nvPr/>
              </p:nvSpPr>
              <p:spPr>
                <a:xfrm>
                  <a:off x="6646865" y="3399274"/>
                  <a:ext cx="184731" cy="369332"/>
                </a:xfrm>
                <a:prstGeom prst="rect">
                  <a:avLst/>
                </a:prstGeom>
                <a:blipFill>
                  <a:blip r:embed="rId13"/>
                  <a:stretch>
                    <a:fillRect r="-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792BB867-61C5-2F61-4692-8D70166A7D8A}"/>
                    </a:ext>
                  </a:extLst>
                </p:cNvPr>
                <p:cNvSpPr txBox="1"/>
                <p:nvPr/>
              </p:nvSpPr>
              <p:spPr>
                <a:xfrm>
                  <a:off x="4434681" y="2103412"/>
                  <a:ext cx="2967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m:oMathPara>
                  </a14:m>
                  <a:endParaRPr lang="en-US" dirty="0"/>
                </a:p>
              </p:txBody>
            </p:sp>
          </mc:Choice>
          <mc:Fallback xmlns="">
            <p:sp>
              <p:nvSpPr>
                <p:cNvPr id="64" name="TextBox 63">
                  <a:extLst>
                    <a:ext uri="{FF2B5EF4-FFF2-40B4-BE49-F238E27FC236}">
                      <a16:creationId xmlns:a16="http://schemas.microsoft.com/office/drawing/2014/main" id="{792BB867-61C5-2F61-4692-8D70166A7D8A}"/>
                    </a:ext>
                  </a:extLst>
                </p:cNvPr>
                <p:cNvSpPr txBox="1">
                  <a:spLocks noRot="1" noChangeAspect="1" noMove="1" noResize="1" noEditPoints="1" noAdjustHandles="1" noChangeArrowheads="1" noChangeShapeType="1" noTextEdit="1"/>
                </p:cNvSpPr>
                <p:nvPr/>
              </p:nvSpPr>
              <p:spPr>
                <a:xfrm>
                  <a:off x="4434681" y="2103412"/>
                  <a:ext cx="296732" cy="369332"/>
                </a:xfrm>
                <a:prstGeom prst="rect">
                  <a:avLst/>
                </a:prstGeom>
                <a:blipFill>
                  <a:blip r:embed="rId14"/>
                  <a:stretch>
                    <a:fillRect r="-208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9EFA59EB-8AC0-2425-1EFC-E316C25FD86F}"/>
                    </a:ext>
                  </a:extLst>
                </p:cNvPr>
                <p:cNvSpPr txBox="1"/>
                <p:nvPr/>
              </p:nvSpPr>
              <p:spPr>
                <a:xfrm>
                  <a:off x="4545058" y="1643880"/>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65" name="TextBox 64">
                  <a:extLst>
                    <a:ext uri="{FF2B5EF4-FFF2-40B4-BE49-F238E27FC236}">
                      <a16:creationId xmlns:a16="http://schemas.microsoft.com/office/drawing/2014/main" id="{9EFA59EB-8AC0-2425-1EFC-E316C25FD86F}"/>
                    </a:ext>
                  </a:extLst>
                </p:cNvPr>
                <p:cNvSpPr txBox="1">
                  <a:spLocks noRot="1" noChangeAspect="1" noMove="1" noResize="1" noEditPoints="1" noAdjustHandles="1" noChangeArrowheads="1" noChangeShapeType="1" noTextEdit="1"/>
                </p:cNvSpPr>
                <p:nvPr/>
              </p:nvSpPr>
              <p:spPr>
                <a:xfrm>
                  <a:off x="4545058" y="1643880"/>
                  <a:ext cx="184731" cy="369332"/>
                </a:xfrm>
                <a:prstGeom prst="rect">
                  <a:avLst/>
                </a:prstGeom>
                <a:blipFill>
                  <a:blip r:embed="rId15"/>
                  <a:stretch>
                    <a:fillRect r="-66667" b="-6667"/>
                  </a:stretch>
                </a:blipFill>
              </p:spPr>
              <p:txBody>
                <a:bodyPr/>
                <a:lstStyle/>
                <a:p>
                  <a:r>
                    <a:rPr lang="en-US">
                      <a:noFill/>
                    </a:rPr>
                    <a:t> </a:t>
                  </a:r>
                </a:p>
              </p:txBody>
            </p:sp>
          </mc:Fallback>
        </mc:AlternateContent>
        <p:sp>
          <p:nvSpPr>
            <p:cNvPr id="68" name="Freeform 67">
              <a:extLst>
                <a:ext uri="{FF2B5EF4-FFF2-40B4-BE49-F238E27FC236}">
                  <a16:creationId xmlns:a16="http://schemas.microsoft.com/office/drawing/2014/main" id="{8E4B4F5F-C9A0-D60F-87C9-A2C8CAFEAEBD}"/>
                </a:ext>
              </a:extLst>
            </p:cNvPr>
            <p:cNvSpPr/>
            <p:nvPr/>
          </p:nvSpPr>
          <p:spPr>
            <a:xfrm rot="5400000" flipH="1">
              <a:off x="5844004" y="1275991"/>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25400">
              <a:solidFill>
                <a:schemeClr val="accent2"/>
              </a:solidFill>
              <a:prstDash val="soli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71" name="Freeform 70">
              <a:extLst>
                <a:ext uri="{FF2B5EF4-FFF2-40B4-BE49-F238E27FC236}">
                  <a16:creationId xmlns:a16="http://schemas.microsoft.com/office/drawing/2014/main" id="{5876071D-2729-FEEB-ADBA-E4A2BE4409DF}"/>
                </a:ext>
              </a:extLst>
            </p:cNvPr>
            <p:cNvSpPr/>
            <p:nvPr/>
          </p:nvSpPr>
          <p:spPr>
            <a:xfrm flipV="1">
              <a:off x="4872064" y="2323661"/>
              <a:ext cx="2023800" cy="114513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02925 w 2023800"/>
                <a:gd name="connsiteY11" fmla="*/ 774700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9419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89261"/>
                <a:gd name="connsiteX1" fmla="*/ 1712649 w 2023800"/>
                <a:gd name="connsiteY1" fmla="*/ 12334 h 989261"/>
                <a:gd name="connsiteX2" fmla="*/ 1468175 w 2023800"/>
                <a:gd name="connsiteY2" fmla="*/ 31015 h 989261"/>
                <a:gd name="connsiteX3" fmla="*/ 1232825 w 2023800"/>
                <a:gd name="connsiteY3" fmla="*/ 66309 h 989261"/>
                <a:gd name="connsiteX4" fmla="*/ 1035976 w 2023800"/>
                <a:gd name="connsiteY4" fmla="*/ 115035 h 989261"/>
                <a:gd name="connsiteX5" fmla="*/ 864127 w 2023800"/>
                <a:gd name="connsiteY5" fmla="*/ 165101 h 989261"/>
                <a:gd name="connsiteX6" fmla="*/ 697177 w 2023800"/>
                <a:gd name="connsiteY6" fmla="*/ 238125 h 989261"/>
                <a:gd name="connsiteX7" fmla="*/ 536176 w 2023800"/>
                <a:gd name="connsiteY7" fmla="*/ 329831 h 989261"/>
                <a:gd name="connsiteX8" fmla="*/ 415526 w 2023800"/>
                <a:gd name="connsiteY8" fmla="*/ 428626 h 989261"/>
                <a:gd name="connsiteX9" fmla="*/ 298052 w 2023800"/>
                <a:gd name="connsiteY9" fmla="*/ 550009 h 989261"/>
                <a:gd name="connsiteX10" fmla="*/ 199626 w 2023800"/>
                <a:gd name="connsiteY10" fmla="*/ 660033 h 989261"/>
                <a:gd name="connsiteX11" fmla="*/ 123428 w 2023800"/>
                <a:gd name="connsiteY11" fmla="*/ 778242 h 989261"/>
                <a:gd name="connsiteX12" fmla="*/ 0 w 2023800"/>
                <a:gd name="connsiteY12" fmla="*/ 989261 h 98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3800" h="989261">
                  <a:moveTo>
                    <a:pt x="2023800" y="0"/>
                  </a:moveTo>
                  <a:cubicBezTo>
                    <a:pt x="1969296" y="2646"/>
                    <a:pt x="1820599" y="3867"/>
                    <a:pt x="1712649" y="12334"/>
                  </a:cubicBezTo>
                  <a:lnTo>
                    <a:pt x="1468175" y="31015"/>
                  </a:lnTo>
                  <a:cubicBezTo>
                    <a:pt x="1386154" y="39482"/>
                    <a:pt x="1291562" y="55197"/>
                    <a:pt x="1232825" y="66309"/>
                  </a:cubicBezTo>
                  <a:cubicBezTo>
                    <a:pt x="1174088" y="77421"/>
                    <a:pt x="1098947" y="97044"/>
                    <a:pt x="1035976" y="115035"/>
                  </a:cubicBezTo>
                  <a:cubicBezTo>
                    <a:pt x="946547" y="137789"/>
                    <a:pt x="921806" y="144464"/>
                    <a:pt x="864127" y="165101"/>
                  </a:cubicBezTo>
                  <a:cubicBezTo>
                    <a:pt x="806448" y="185738"/>
                    <a:pt x="751152" y="212196"/>
                    <a:pt x="697177" y="238125"/>
                  </a:cubicBezTo>
                  <a:cubicBezTo>
                    <a:pt x="643202" y="264054"/>
                    <a:pt x="584330" y="296493"/>
                    <a:pt x="536176" y="329831"/>
                  </a:cubicBezTo>
                  <a:cubicBezTo>
                    <a:pt x="488022" y="363169"/>
                    <a:pt x="455213" y="393701"/>
                    <a:pt x="415526" y="428626"/>
                  </a:cubicBezTo>
                  <a:cubicBezTo>
                    <a:pt x="375839" y="463551"/>
                    <a:pt x="333506" y="512438"/>
                    <a:pt x="298052" y="550009"/>
                  </a:cubicBezTo>
                  <a:cubicBezTo>
                    <a:pt x="262598" y="587580"/>
                    <a:pt x="228201" y="621933"/>
                    <a:pt x="199626" y="660033"/>
                  </a:cubicBezTo>
                  <a:cubicBezTo>
                    <a:pt x="171051" y="698133"/>
                    <a:pt x="158353" y="723209"/>
                    <a:pt x="123428" y="778242"/>
                  </a:cubicBezTo>
                  <a:cubicBezTo>
                    <a:pt x="73157" y="848092"/>
                    <a:pt x="48154" y="892953"/>
                    <a:pt x="0" y="989261"/>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5DBA00-2CBE-2BE3-13FB-C3007C1FAF23}"/>
                    </a:ext>
                  </a:extLst>
                </p:cNvPr>
                <p:cNvSpPr txBox="1"/>
                <p:nvPr/>
              </p:nvSpPr>
              <p:spPr>
                <a:xfrm>
                  <a:off x="5128162" y="1301348"/>
                  <a:ext cx="2486450" cy="461665"/>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smtClean="0">
                            <a:solidFill>
                              <a:schemeClr val="accent2"/>
                            </a:solidFill>
                            <a:latin typeface="Cambria Math" panose="02040503050406030204" pitchFamily="18" charset="0"/>
                          </a:rPr>
                          <m:t>𝑝</m:t>
                        </m:r>
                        <m:d>
                          <m:dPr>
                            <m:ctrlPr>
                              <a:rPr lang="en-US" sz="2400" i="1">
                                <a:solidFill>
                                  <a:schemeClr val="accent2"/>
                                </a:solidFill>
                                <a:latin typeface="Cambria Math" panose="02040503050406030204" pitchFamily="18" charset="0"/>
                              </a:rPr>
                            </m:ctrlPr>
                          </m:dPr>
                          <m:e>
                            <m:r>
                              <a:rPr lang="en-US" sz="2400" i="1">
                                <a:solidFill>
                                  <a:schemeClr val="accent2"/>
                                </a:solidFill>
                                <a:latin typeface="Cambria Math" panose="02040503050406030204" pitchFamily="18" charset="0"/>
                              </a:rPr>
                              <m:t>𝑡</m:t>
                            </m:r>
                          </m:e>
                        </m:d>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𝑝</m:t>
                            </m:r>
                          </m:e>
                          <m:sub>
                            <m:r>
                              <a:rPr lang="en-US" sz="2400" i="1">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𝑚</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𝑣</m:t>
                            </m:r>
                          </m:e>
                          <m:sub>
                            <m:r>
                              <a:rPr lang="en-US" sz="2400" b="0" i="1" smtClean="0">
                                <a:solidFill>
                                  <a:schemeClr val="tx1"/>
                                </a:solidFill>
                                <a:latin typeface="Cambria Math" panose="02040503050406030204" pitchFamily="18" charset="0"/>
                              </a:rPr>
                              <m:t>0</m:t>
                            </m:r>
                          </m:sub>
                        </m:sSub>
                      </m:oMath>
                    </m:oMathPara>
                  </a14:m>
                  <a:endParaRPr lang="en-US" sz="2400" i="1" dirty="0">
                    <a:solidFill>
                      <a:schemeClr val="tx1"/>
                    </a:solidFill>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015DBA00-2CBE-2BE3-13FB-C3007C1FAF23}"/>
                    </a:ext>
                  </a:extLst>
                </p:cNvPr>
                <p:cNvSpPr txBox="1">
                  <a:spLocks noRot="1" noChangeAspect="1" noMove="1" noResize="1" noEditPoints="1" noAdjustHandles="1" noChangeArrowheads="1" noChangeShapeType="1" noTextEdit="1"/>
                </p:cNvSpPr>
                <p:nvPr/>
              </p:nvSpPr>
              <p:spPr>
                <a:xfrm>
                  <a:off x="5128162" y="1301348"/>
                  <a:ext cx="2486450" cy="461665"/>
                </a:xfrm>
                <a:prstGeom prst="rect">
                  <a:avLst/>
                </a:prstGeom>
                <a:blipFill>
                  <a:blip r:embed="rId16"/>
                  <a:stretch>
                    <a:fillRect b="-8108"/>
                  </a:stretch>
                </a:blipFill>
              </p:spPr>
              <p:txBody>
                <a:bodyPr/>
                <a:lstStyle/>
                <a:p>
                  <a:r>
                    <a:rPr lang="en-US">
                      <a:noFill/>
                    </a:rPr>
                    <a:t> </a:t>
                  </a:r>
                </a:p>
              </p:txBody>
            </p:sp>
          </mc:Fallback>
        </mc:AlternateContent>
        <p:sp>
          <p:nvSpPr>
            <p:cNvPr id="66" name="Freeform 65">
              <a:extLst>
                <a:ext uri="{FF2B5EF4-FFF2-40B4-BE49-F238E27FC236}">
                  <a16:creationId xmlns:a16="http://schemas.microsoft.com/office/drawing/2014/main" id="{EA5CFE0F-ABFA-70F2-A026-324BAFF69EB2}"/>
                </a:ext>
              </a:extLst>
            </p:cNvPr>
            <p:cNvSpPr/>
            <p:nvPr/>
          </p:nvSpPr>
          <p:spPr>
            <a:xfrm flipH="1">
              <a:off x="4809444" y="1893354"/>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67" name="Freeform 66">
              <a:extLst>
                <a:ext uri="{FF2B5EF4-FFF2-40B4-BE49-F238E27FC236}">
                  <a16:creationId xmlns:a16="http://schemas.microsoft.com/office/drawing/2014/main" id="{7EBABC87-F6D4-0953-3FA4-4B1F1D80E001}"/>
                </a:ext>
              </a:extLst>
            </p:cNvPr>
            <p:cNvSpPr/>
            <p:nvPr/>
          </p:nvSpPr>
          <p:spPr>
            <a:xfrm rot="5400000" flipH="1">
              <a:off x="5837440" y="2451784"/>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94849E1-6F08-A8E5-D2C9-1A5C8FDDDE5D}"/>
                    </a:ext>
                  </a:extLst>
                </p:cNvPr>
                <p:cNvSpPr txBox="1"/>
                <p:nvPr/>
              </p:nvSpPr>
              <p:spPr>
                <a:xfrm>
                  <a:off x="5241290" y="2130353"/>
                  <a:ext cx="2756011" cy="1376402"/>
                </a:xfrm>
                <a:prstGeom prst="rect">
                  <a:avLst/>
                </a:prstGeom>
                <a:noFill/>
              </p:spPr>
              <p:txBody>
                <a:bodyPr wrap="none">
                  <a:spAutoFit/>
                </a:bodyPr>
                <a:lstStyle/>
                <a:p>
                  <a:pPr algn="ctr"/>
                  <a:endParaRPr lang="en-US" sz="24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𝑚</m:t>
                        </m:r>
                        <m:r>
                          <a:rPr lang="en-US" sz="2400" i="1">
                            <a:solidFill>
                              <a:schemeClr val="accent1"/>
                            </a:solidFill>
                            <a:latin typeface="Cambria Math" panose="02040503050406030204" pitchFamily="18" charset="0"/>
                          </a:rPr>
                          <m:t>𝑣</m:t>
                        </m:r>
                        <m:d>
                          <m:dPr>
                            <m:ctrlPr>
                              <a:rPr lang="en-US" sz="2400" i="1">
                                <a:solidFill>
                                  <a:schemeClr val="accent1"/>
                                </a:solidFill>
                                <a:latin typeface="Cambria Math" panose="02040503050406030204" pitchFamily="18" charset="0"/>
                              </a:rPr>
                            </m:ctrlPr>
                          </m:dPr>
                          <m:e>
                            <m:r>
                              <a:rPr lang="en-US" sz="2400" i="1">
                                <a:solidFill>
                                  <a:schemeClr val="accent1"/>
                                </a:solidFill>
                                <a:latin typeface="Cambria Math" panose="02040503050406030204" pitchFamily="18" charset="0"/>
                              </a:rPr>
                              <m:t>𝑡</m:t>
                            </m:r>
                          </m:e>
                        </m:d>
                        <m:r>
                          <a:rPr lang="en-US" sz="2400" i="1">
                            <a:latin typeface="Cambria Math" panose="02040503050406030204" pitchFamily="18" charset="0"/>
                          </a:rPr>
                          <m:t>=</m:t>
                        </m:r>
                        <m:r>
                          <a:rPr lang="en-US" sz="2400" b="0" i="1" smtClean="0">
                            <a:latin typeface="Cambria Math" panose="02040503050406030204" pitchFamily="18" charset="0"/>
                          </a:rPr>
                          <m:t>𝑚</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0</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𝑏</m:t>
                                </m:r>
                              </m:num>
                              <m:den>
                                <m:r>
                                  <a:rPr lang="en-US" sz="2400" i="1">
                                    <a:latin typeface="Cambria Math" panose="02040503050406030204" pitchFamily="18" charset="0"/>
                                  </a:rPr>
                                  <m:t>𝑚</m:t>
                                </m:r>
                              </m:den>
                            </m:f>
                            <m:r>
                              <a:rPr lang="en-US" sz="2400" i="1">
                                <a:latin typeface="Cambria Math" panose="02040503050406030204" pitchFamily="18" charset="0"/>
                              </a:rPr>
                              <m:t>𝑡</m:t>
                            </m:r>
                          </m:sup>
                        </m:sSup>
                      </m:oMath>
                    </m:oMathPara>
                  </a14:m>
                  <a:endParaRPr lang="en-US" sz="2400" dirty="0"/>
                </a:p>
                <a:p>
                  <a:pPr algn="ctr"/>
                  <a:endParaRPr lang="en-US" sz="2400" i="1" dirty="0">
                    <a:solidFill>
                      <a:schemeClr val="tx1"/>
                    </a:solidFill>
                    <a:latin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A94849E1-6F08-A8E5-D2C9-1A5C8FDDDE5D}"/>
                    </a:ext>
                  </a:extLst>
                </p:cNvPr>
                <p:cNvSpPr txBox="1">
                  <a:spLocks noRot="1" noChangeAspect="1" noMove="1" noResize="1" noEditPoints="1" noAdjustHandles="1" noChangeArrowheads="1" noChangeShapeType="1" noTextEdit="1"/>
                </p:cNvSpPr>
                <p:nvPr/>
              </p:nvSpPr>
              <p:spPr>
                <a:xfrm>
                  <a:off x="5241290" y="2130353"/>
                  <a:ext cx="2756011" cy="1376402"/>
                </a:xfrm>
                <a:prstGeom prst="rect">
                  <a:avLst/>
                </a:prstGeom>
                <a:blipFill>
                  <a:blip r:embed="rId1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789722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7223F8-9AFB-D362-C3F6-603AF064C53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AF42E51-35E0-1EC0-FE93-8A4D8BEF11E4}"/>
              </a:ext>
            </a:extLst>
          </p:cNvPr>
          <p:cNvSpPr>
            <a:spLocks noGrp="1"/>
          </p:cNvSpPr>
          <p:nvPr>
            <p:ph type="sldNum" sz="quarter" idx="12"/>
          </p:nvPr>
        </p:nvSpPr>
        <p:spPr/>
        <p:txBody>
          <a:bodyPr/>
          <a:lstStyle/>
          <a:p>
            <a:fld id="{F47845EA-7733-40EE-B074-20032348B727}" type="slidenum">
              <a:rPr lang="en-US" smtClean="0"/>
              <a:t>31</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1280EDE-CE91-B7DB-D937-C70419439D83}"/>
                  </a:ext>
                </a:extLst>
              </p:cNvPr>
              <p:cNvSpPr txBox="1"/>
              <p:nvPr/>
            </p:nvSpPr>
            <p:spPr>
              <a:xfrm>
                <a:off x="2210407" y="2593084"/>
                <a:ext cx="7173309" cy="1766637"/>
              </a:xfrm>
              <a:prstGeom prst="rect">
                <a:avLst/>
              </a:prstGeom>
              <a:noFill/>
            </p:spPr>
            <p:txBody>
              <a:bodyPr wrap="none" rtlCol="0">
                <a:spAutoFit/>
              </a:bodyPr>
              <a:lstStyle/>
              <a:p>
                <a:pPr algn="ctr"/>
                <a14:m>
                  <m:oMathPara xmlns:m="http://schemas.openxmlformats.org/officeDocument/2006/math">
                    <m:oMathParaPr>
                      <m:jc m:val="center"/>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𝑥</m:t>
                          </m:r>
                        </m:sub>
                      </m:sSub>
                      <m:r>
                        <a:rPr lang="en-US" sz="3200" i="1">
                          <a:latin typeface="Cambria Math" panose="02040503050406030204" pitchFamily="18" charset="0"/>
                        </a:rPr>
                        <m:t>𝐿</m:t>
                      </m:r>
                      <m:r>
                        <a:rPr lang="en-US" sz="3200" b="0" i="1" smtClean="0">
                          <a:latin typeface="Cambria Math" panose="02040503050406030204" pitchFamily="18" charset="0"/>
                        </a:rPr>
                        <m:t>=0</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𝑣</m:t>
                          </m:r>
                        </m:sub>
                      </m:sSub>
                      <m:r>
                        <a:rPr lang="en-US" sz="3200" i="1">
                          <a:latin typeface="Cambria Math" panose="02040503050406030204" pitchFamily="18" charset="0"/>
                        </a:rPr>
                        <m:t>𝐿</m:t>
                      </m:r>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𝑑</m:t>
                          </m:r>
                        </m:e>
                        <m:sub>
                          <m:r>
                            <a:rPr lang="en-US" sz="3200" b="0" i="1" smtClean="0">
                              <a:latin typeface="Cambria Math" panose="02040503050406030204" pitchFamily="18" charset="0"/>
                            </a:rPr>
                            <m:t>𝑡</m:t>
                          </m:r>
                        </m:sub>
                      </m:sSub>
                      <m:d>
                        <m:dPr>
                          <m:ctrlPr>
                            <a:rPr lang="en-US" sz="3200" b="0" i="1" smtClean="0">
                              <a:latin typeface="Cambria Math" panose="02040503050406030204" pitchFamily="18" charset="0"/>
                            </a:rPr>
                          </m:ctrlPr>
                        </m:dPr>
                        <m:e>
                          <m:r>
                            <a:rPr lang="en-US" sz="3200" i="1">
                              <a:latin typeface="Cambria Math" panose="02040503050406030204" pitchFamily="18" charset="0"/>
                            </a:rPr>
                            <m:t>𝑚</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𝑣</m:t>
                              </m:r>
                            </m:e>
                            <m:sub>
                              <m:r>
                                <a:rPr lang="en-US" sz="3200" b="0" i="1" smtClean="0">
                                  <a:latin typeface="Cambria Math" panose="02040503050406030204" pitchFamily="18" charset="0"/>
                                </a:rPr>
                                <m:t> </m:t>
                              </m:r>
                            </m:sub>
                          </m:sSub>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e>
                      </m:d>
                    </m:oMath>
                    <m:oMath xmlns:m="http://schemas.openxmlformats.org/officeDocument/2006/math">
                      <m:r>
                        <a:rPr lang="en-US" sz="3200" i="1">
                          <a:latin typeface="Cambria Math" panose="02040503050406030204" pitchFamily="18" charset="0"/>
                        </a:rPr>
                        <m:t>=</m:t>
                      </m:r>
                      <m:r>
                        <a:rPr lang="en-US" sz="3200" i="1">
                          <a:latin typeface="Cambria Math" panose="02040503050406030204" pitchFamily="18" charset="0"/>
                        </a:rPr>
                        <m:t>𝑚𝑎</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𝑚𝑣</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d>
                        <m:dPr>
                          <m:ctrlPr>
                            <a:rPr lang="en-US" sz="3200" i="1">
                              <a:latin typeface="Cambria Math" panose="02040503050406030204" pitchFamily="18" charset="0"/>
                            </a:rPr>
                          </m:ctrlPr>
                        </m:dPr>
                        <m:e>
                          <m:r>
                            <a:rPr lang="en-US" sz="3200" i="1">
                              <a:latin typeface="Cambria Math" panose="02040503050406030204" pitchFamily="18" charset="0"/>
                            </a:rPr>
                            <m:t>𝑚𝑎</m:t>
                          </m:r>
                          <m:r>
                            <a:rPr lang="en-US" sz="3200" i="1">
                              <a:latin typeface="Cambria Math" panose="02040503050406030204" pitchFamily="18" charset="0"/>
                            </a:rPr>
                            <m:t>+</m:t>
                          </m:r>
                          <m:r>
                            <a:rPr lang="en-US" sz="3200" i="1">
                              <a:latin typeface="Cambria Math" panose="02040503050406030204" pitchFamily="18" charset="0"/>
                            </a:rPr>
                            <m:t>𝑏𝑣</m:t>
                          </m:r>
                        </m:e>
                      </m:d>
                    </m:oMath>
                  </m:oMathPara>
                </a14:m>
                <a:endParaRPr lang="en-US" sz="3200" i="1" dirty="0">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B1280EDE-CE91-B7DB-D937-C70419439D83}"/>
                  </a:ext>
                </a:extLst>
              </p:cNvPr>
              <p:cNvSpPr txBox="1">
                <a:spLocks noRot="1" noChangeAspect="1" noMove="1" noResize="1" noEditPoints="1" noAdjustHandles="1" noChangeArrowheads="1" noChangeShapeType="1" noTextEdit="1"/>
              </p:cNvSpPr>
              <p:nvPr/>
            </p:nvSpPr>
            <p:spPr>
              <a:xfrm>
                <a:off x="2210407" y="2593084"/>
                <a:ext cx="7173309" cy="1766637"/>
              </a:xfrm>
              <a:prstGeom prst="rect">
                <a:avLst/>
              </a:prstGeom>
              <a:blipFill>
                <a:blip r:embed="rId2"/>
                <a:stretch>
                  <a:fillRect b="-2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603638-23FC-6578-1A20-2E64B73A866A}"/>
                  </a:ext>
                </a:extLst>
              </p:cNvPr>
              <p:cNvSpPr txBox="1"/>
              <p:nvPr/>
            </p:nvSpPr>
            <p:spPr>
              <a:xfrm>
                <a:off x="7490563" y="1165932"/>
                <a:ext cx="3768018" cy="135998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i="1" smtClean="0">
                          <a:latin typeface="Cambria Math" panose="02040503050406030204" pitchFamily="18" charset="0"/>
                        </a:rPr>
                        <m:t>𝐿</m:t>
                      </m:r>
                      <m:r>
                        <a:rPr lang="en-US" sz="4400" i="1" smtClean="0">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1</m:t>
                          </m:r>
                        </m:num>
                        <m:den>
                          <m:r>
                            <a:rPr lang="en-US" sz="4400" i="1">
                              <a:latin typeface="Cambria Math" panose="02040503050406030204" pitchFamily="18" charset="0"/>
                            </a:rPr>
                            <m:t>2</m:t>
                          </m:r>
                        </m:den>
                      </m:f>
                      <m:r>
                        <a:rPr lang="en-US" sz="4400" i="1">
                          <a:latin typeface="Cambria Math" panose="02040503050406030204" pitchFamily="18" charset="0"/>
                        </a:rPr>
                        <m:t>𝑚</m:t>
                      </m:r>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2</m:t>
                          </m:r>
                        </m:sup>
                      </m:sSup>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f>
                            <m:fPr>
                              <m:ctrlPr>
                                <a:rPr lang="en-US" sz="4400" i="1">
                                  <a:latin typeface="Cambria Math" panose="02040503050406030204" pitchFamily="18" charset="0"/>
                                </a:rPr>
                              </m:ctrlPr>
                            </m:fPr>
                            <m:num>
                              <m:r>
                                <a:rPr lang="en-US" sz="4400" b="0" i="1" smtClean="0">
                                  <a:latin typeface="Cambria Math" panose="02040503050406030204" pitchFamily="18" charset="0"/>
                                </a:rPr>
                                <m:t>𝑏</m:t>
                              </m:r>
                            </m:num>
                            <m:den>
                              <m:r>
                                <a:rPr lang="en-US" sz="4400" i="1">
                                  <a:latin typeface="Cambria Math" panose="02040503050406030204" pitchFamily="18" charset="0"/>
                                </a:rPr>
                                <m:t>𝑚</m:t>
                              </m:r>
                            </m:den>
                          </m:f>
                          <m:r>
                            <a:rPr lang="en-US" sz="4400" i="1">
                              <a:latin typeface="Cambria Math" panose="02040503050406030204" pitchFamily="18" charset="0"/>
                            </a:rPr>
                            <m:t>𝑡</m:t>
                          </m:r>
                        </m:sup>
                      </m:sSup>
                    </m:oMath>
                  </m:oMathPara>
                </a14:m>
                <a:endParaRPr lang="en-US" sz="4400" dirty="0"/>
              </a:p>
            </p:txBody>
          </p:sp>
        </mc:Choice>
        <mc:Fallback xmlns="">
          <p:sp>
            <p:nvSpPr>
              <p:cNvPr id="6" name="TextBox 5">
                <a:extLst>
                  <a:ext uri="{FF2B5EF4-FFF2-40B4-BE49-F238E27FC236}">
                    <a16:creationId xmlns:a16="http://schemas.microsoft.com/office/drawing/2014/main" id="{7E603638-23FC-6578-1A20-2E64B73A866A}"/>
                  </a:ext>
                </a:extLst>
              </p:cNvPr>
              <p:cNvSpPr txBox="1">
                <a:spLocks noRot="1" noChangeAspect="1" noMove="1" noResize="1" noEditPoints="1" noAdjustHandles="1" noChangeArrowheads="1" noChangeShapeType="1" noTextEdit="1"/>
              </p:cNvSpPr>
              <p:nvPr/>
            </p:nvSpPr>
            <p:spPr>
              <a:xfrm>
                <a:off x="7490563" y="1165932"/>
                <a:ext cx="3768018" cy="1359988"/>
              </a:xfrm>
              <a:prstGeom prst="rect">
                <a:avLst/>
              </a:prstGeom>
              <a:blipFill>
                <a:blip r:embed="rId3"/>
                <a:stretch>
                  <a:fillRect l="-2013" b="-1018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BDA96DC4-4B8F-5C7F-518C-F5274C3D369D}"/>
              </a:ext>
            </a:extLst>
          </p:cNvPr>
          <p:cNvSpPr txBox="1"/>
          <p:nvPr/>
        </p:nvSpPr>
        <p:spPr>
          <a:xfrm>
            <a:off x="90960" y="127521"/>
            <a:ext cx="12096086" cy="830997"/>
          </a:xfrm>
          <a:prstGeom prst="rect">
            <a:avLst/>
          </a:prstGeom>
          <a:noFill/>
        </p:spPr>
        <p:txBody>
          <a:bodyPr wrap="square" rtlCol="0">
            <a:spAutoFit/>
          </a:bodyPr>
          <a:lstStyle/>
          <a:p>
            <a:pPr algn="ctr"/>
            <a:r>
              <a:rPr lang="en-US" sz="4800" dirty="0"/>
              <a:t>Lagrangian for Variable Mass System?</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E794C5-8B27-9C8F-519B-683435305215}"/>
                  </a:ext>
                </a:extLst>
              </p:cNvPr>
              <p:cNvSpPr txBox="1"/>
              <p:nvPr/>
            </p:nvSpPr>
            <p:spPr>
              <a:xfrm>
                <a:off x="4980526" y="4861071"/>
                <a:ext cx="3145348"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800" i="1" smtClean="0">
                          <a:latin typeface="Cambria Math" panose="02040503050406030204" pitchFamily="18" charset="0"/>
                        </a:rPr>
                        <m:t>𝑚𝑎</m:t>
                      </m:r>
                      <m:r>
                        <a:rPr lang="en-US" sz="4800" i="1" smtClean="0">
                          <a:latin typeface="Cambria Math" panose="02040503050406030204" pitchFamily="18" charset="0"/>
                        </a:rPr>
                        <m:t>=−</m:t>
                      </m:r>
                      <m:r>
                        <a:rPr lang="en-US" sz="4800" i="1" smtClean="0">
                          <a:latin typeface="Cambria Math" panose="02040503050406030204" pitchFamily="18" charset="0"/>
                        </a:rPr>
                        <m:t>𝑏𝑣</m:t>
                      </m:r>
                    </m:oMath>
                  </m:oMathPara>
                </a14:m>
                <a:endParaRPr lang="en-US" sz="4800" dirty="0"/>
              </a:p>
            </p:txBody>
          </p:sp>
        </mc:Choice>
        <mc:Fallback xmlns="">
          <p:sp>
            <p:nvSpPr>
              <p:cNvPr id="9" name="TextBox 8">
                <a:extLst>
                  <a:ext uri="{FF2B5EF4-FFF2-40B4-BE49-F238E27FC236}">
                    <a16:creationId xmlns:a16="http://schemas.microsoft.com/office/drawing/2014/main" id="{26E794C5-8B27-9C8F-519B-683435305215}"/>
                  </a:ext>
                </a:extLst>
              </p:cNvPr>
              <p:cNvSpPr txBox="1">
                <a:spLocks noRot="1" noChangeAspect="1" noMove="1" noResize="1" noEditPoints="1" noAdjustHandles="1" noChangeArrowheads="1" noChangeShapeType="1" noTextEdit="1"/>
              </p:cNvSpPr>
              <p:nvPr/>
            </p:nvSpPr>
            <p:spPr>
              <a:xfrm>
                <a:off x="4980526" y="4861071"/>
                <a:ext cx="3145348" cy="830997"/>
              </a:xfrm>
              <a:prstGeom prst="rect">
                <a:avLst/>
              </a:prstGeom>
              <a:blipFill>
                <a:blip r:embed="rId4"/>
                <a:stretch>
                  <a:fillRect r="-806"/>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3896B47-0CD0-B29B-1ADC-47A2B4BB7196}"/>
              </a:ext>
            </a:extLst>
          </p:cNvPr>
          <p:cNvCxnSpPr>
            <a:cxnSpLocks/>
          </p:cNvCxnSpPr>
          <p:nvPr/>
        </p:nvCxnSpPr>
        <p:spPr>
          <a:xfrm>
            <a:off x="3906645" y="5076783"/>
            <a:ext cx="929268" cy="81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FA15C38-F266-2886-BBED-53F06B6D0FD8}"/>
              </a:ext>
            </a:extLst>
          </p:cNvPr>
          <p:cNvSpPr txBox="1"/>
          <p:nvPr/>
        </p:nvSpPr>
        <p:spPr>
          <a:xfrm>
            <a:off x="1721006" y="4663691"/>
            <a:ext cx="2074127" cy="646331"/>
          </a:xfrm>
          <a:prstGeom prst="rect">
            <a:avLst/>
          </a:prstGeom>
          <a:noFill/>
        </p:spPr>
        <p:txBody>
          <a:bodyPr wrap="square" rtlCol="0">
            <a:spAutoFit/>
          </a:bodyPr>
          <a:lstStyle/>
          <a:p>
            <a:r>
              <a:rPr lang="en-US" dirty="0"/>
              <a:t>Recover </a:t>
            </a:r>
            <a:r>
              <a:rPr lang="en-US" sz="1800" dirty="0"/>
              <a:t>Variable Mass System</a:t>
            </a:r>
            <a:r>
              <a:rPr lang="en-US" dirty="0"/>
              <a:t>!!!</a:t>
            </a:r>
          </a:p>
        </p:txBody>
      </p:sp>
      <p:sp>
        <p:nvSpPr>
          <p:cNvPr id="5" name="TextBox 4">
            <a:extLst>
              <a:ext uri="{FF2B5EF4-FFF2-40B4-BE49-F238E27FC236}">
                <a16:creationId xmlns:a16="http://schemas.microsoft.com/office/drawing/2014/main" id="{AE3010C0-CFC1-34DF-8F9F-1E7C24EEC60B}"/>
              </a:ext>
            </a:extLst>
          </p:cNvPr>
          <p:cNvSpPr txBox="1"/>
          <p:nvPr/>
        </p:nvSpPr>
        <p:spPr>
          <a:xfrm>
            <a:off x="521066" y="1457717"/>
            <a:ext cx="6786025" cy="646331"/>
          </a:xfrm>
          <a:prstGeom prst="rect">
            <a:avLst/>
          </a:prstGeom>
          <a:noFill/>
        </p:spPr>
        <p:txBody>
          <a:bodyPr wrap="none" rtlCol="0">
            <a:spAutoFit/>
          </a:bodyPr>
          <a:lstStyle/>
          <a:p>
            <a:r>
              <a:rPr lang="en-US" sz="3600" dirty="0"/>
              <a:t>We can apply the same Lagrangian:</a:t>
            </a:r>
          </a:p>
        </p:txBody>
      </p:sp>
    </p:spTree>
    <p:extLst>
      <p:ext uri="{BB962C8B-B14F-4D97-AF65-F5344CB8AC3E}">
        <p14:creationId xmlns:p14="http://schemas.microsoft.com/office/powerpoint/2010/main" val="329113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7223F8-9AFB-D362-C3F6-603AF064C53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AF42E51-35E0-1EC0-FE93-8A4D8BEF11E4}"/>
              </a:ext>
            </a:extLst>
          </p:cNvPr>
          <p:cNvSpPr>
            <a:spLocks noGrp="1"/>
          </p:cNvSpPr>
          <p:nvPr>
            <p:ph type="sldNum" sz="quarter" idx="12"/>
          </p:nvPr>
        </p:nvSpPr>
        <p:spPr/>
        <p:txBody>
          <a:bodyPr/>
          <a:lstStyle/>
          <a:p>
            <a:fld id="{F47845EA-7733-40EE-B074-20032348B727}" type="slidenum">
              <a:rPr lang="en-US" smtClean="0"/>
              <a:t>32</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1280EDE-CE91-B7DB-D937-C70419439D83}"/>
                  </a:ext>
                </a:extLst>
              </p:cNvPr>
              <p:cNvSpPr txBox="1"/>
              <p:nvPr/>
            </p:nvSpPr>
            <p:spPr>
              <a:xfrm>
                <a:off x="2210407" y="2593084"/>
                <a:ext cx="7173309" cy="1766637"/>
              </a:xfrm>
              <a:prstGeom prst="rect">
                <a:avLst/>
              </a:prstGeom>
              <a:noFill/>
            </p:spPr>
            <p:txBody>
              <a:bodyPr wrap="none" rtlCol="0">
                <a:spAutoFit/>
              </a:bodyPr>
              <a:lstStyle/>
              <a:p>
                <a:pPr algn="ctr"/>
                <a14:m>
                  <m:oMathPara xmlns:m="http://schemas.openxmlformats.org/officeDocument/2006/math">
                    <m:oMathParaPr>
                      <m:jc m:val="center"/>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𝑥</m:t>
                          </m:r>
                        </m:sub>
                      </m:sSub>
                      <m:r>
                        <a:rPr lang="en-US" sz="3200" i="1">
                          <a:latin typeface="Cambria Math" panose="02040503050406030204" pitchFamily="18" charset="0"/>
                        </a:rPr>
                        <m:t>𝐿</m:t>
                      </m:r>
                      <m:r>
                        <a:rPr lang="en-US" sz="3200" b="0" i="1" smtClean="0">
                          <a:latin typeface="Cambria Math" panose="02040503050406030204" pitchFamily="18" charset="0"/>
                        </a:rPr>
                        <m:t>=0</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𝑣</m:t>
                          </m:r>
                        </m:sub>
                      </m:sSub>
                      <m:r>
                        <a:rPr lang="en-US" sz="3200" i="1">
                          <a:latin typeface="Cambria Math" panose="02040503050406030204" pitchFamily="18" charset="0"/>
                        </a:rPr>
                        <m:t>𝐿</m:t>
                      </m:r>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𝑑</m:t>
                          </m:r>
                        </m:e>
                        <m:sub>
                          <m:r>
                            <a:rPr lang="en-US" sz="3200" b="0" i="1" smtClean="0">
                              <a:latin typeface="Cambria Math" panose="02040503050406030204" pitchFamily="18" charset="0"/>
                            </a:rPr>
                            <m:t>𝑡</m:t>
                          </m:r>
                        </m:sub>
                      </m:sSub>
                      <m:d>
                        <m:dPr>
                          <m:ctrlPr>
                            <a:rPr lang="en-US" sz="3200" b="0" i="1" smtClean="0">
                              <a:latin typeface="Cambria Math" panose="02040503050406030204" pitchFamily="18" charset="0"/>
                            </a:rPr>
                          </m:ctrlPr>
                        </m:dPr>
                        <m:e>
                          <m:r>
                            <a:rPr lang="en-US" sz="3200" i="1">
                              <a:latin typeface="Cambria Math" panose="02040503050406030204" pitchFamily="18" charset="0"/>
                            </a:rPr>
                            <m:t>𝑚</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𝑣</m:t>
                              </m:r>
                            </m:e>
                            <m:sub>
                              <m:r>
                                <a:rPr lang="en-US" sz="3200" b="0" i="1" smtClean="0">
                                  <a:latin typeface="Cambria Math" panose="02040503050406030204" pitchFamily="18" charset="0"/>
                                </a:rPr>
                                <m:t> </m:t>
                              </m:r>
                            </m:sub>
                          </m:sSub>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e>
                      </m:d>
                    </m:oMath>
                    <m:oMath xmlns:m="http://schemas.openxmlformats.org/officeDocument/2006/math">
                      <m:r>
                        <a:rPr lang="en-US" sz="3200" i="1">
                          <a:latin typeface="Cambria Math" panose="02040503050406030204" pitchFamily="18" charset="0"/>
                        </a:rPr>
                        <m:t>=</m:t>
                      </m:r>
                      <m:r>
                        <a:rPr lang="en-US" sz="3200" i="1">
                          <a:latin typeface="Cambria Math" panose="02040503050406030204" pitchFamily="18" charset="0"/>
                        </a:rPr>
                        <m:t>𝑚𝑎</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𝑚𝑣</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d>
                        <m:dPr>
                          <m:ctrlPr>
                            <a:rPr lang="en-US" sz="3200" i="1">
                              <a:latin typeface="Cambria Math" panose="02040503050406030204" pitchFamily="18" charset="0"/>
                            </a:rPr>
                          </m:ctrlPr>
                        </m:dPr>
                        <m:e>
                          <m:r>
                            <a:rPr lang="en-US" sz="3200" i="1">
                              <a:latin typeface="Cambria Math" panose="02040503050406030204" pitchFamily="18" charset="0"/>
                            </a:rPr>
                            <m:t>𝑚𝑎</m:t>
                          </m:r>
                          <m:r>
                            <a:rPr lang="en-US" sz="3200" i="1">
                              <a:latin typeface="Cambria Math" panose="02040503050406030204" pitchFamily="18" charset="0"/>
                            </a:rPr>
                            <m:t>+</m:t>
                          </m:r>
                          <m:r>
                            <a:rPr lang="en-US" sz="3200" i="1">
                              <a:latin typeface="Cambria Math" panose="02040503050406030204" pitchFamily="18" charset="0"/>
                            </a:rPr>
                            <m:t>𝑏𝑣</m:t>
                          </m:r>
                        </m:e>
                      </m:d>
                    </m:oMath>
                  </m:oMathPara>
                </a14:m>
                <a:endParaRPr lang="en-US" sz="3200" i="1" dirty="0">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B1280EDE-CE91-B7DB-D937-C70419439D83}"/>
                  </a:ext>
                </a:extLst>
              </p:cNvPr>
              <p:cNvSpPr txBox="1">
                <a:spLocks noRot="1" noChangeAspect="1" noMove="1" noResize="1" noEditPoints="1" noAdjustHandles="1" noChangeArrowheads="1" noChangeShapeType="1" noTextEdit="1"/>
              </p:cNvSpPr>
              <p:nvPr/>
            </p:nvSpPr>
            <p:spPr>
              <a:xfrm>
                <a:off x="2210407" y="2593084"/>
                <a:ext cx="7173309" cy="1766637"/>
              </a:xfrm>
              <a:prstGeom prst="rect">
                <a:avLst/>
              </a:prstGeom>
              <a:blipFill>
                <a:blip r:embed="rId2"/>
                <a:stretch>
                  <a:fillRect b="-2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603638-23FC-6578-1A20-2E64B73A866A}"/>
                  </a:ext>
                </a:extLst>
              </p:cNvPr>
              <p:cNvSpPr txBox="1"/>
              <p:nvPr/>
            </p:nvSpPr>
            <p:spPr>
              <a:xfrm>
                <a:off x="7490563" y="1165932"/>
                <a:ext cx="3768018" cy="135998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i="1" smtClean="0">
                          <a:latin typeface="Cambria Math" panose="02040503050406030204" pitchFamily="18" charset="0"/>
                        </a:rPr>
                        <m:t>𝐿</m:t>
                      </m:r>
                      <m:r>
                        <a:rPr lang="en-US" sz="4400" i="1" smtClean="0">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1</m:t>
                          </m:r>
                        </m:num>
                        <m:den>
                          <m:r>
                            <a:rPr lang="en-US" sz="4400" i="1">
                              <a:latin typeface="Cambria Math" panose="02040503050406030204" pitchFamily="18" charset="0"/>
                            </a:rPr>
                            <m:t>2</m:t>
                          </m:r>
                        </m:den>
                      </m:f>
                      <m:r>
                        <a:rPr lang="en-US" sz="4400" i="1">
                          <a:latin typeface="Cambria Math" panose="02040503050406030204" pitchFamily="18" charset="0"/>
                        </a:rPr>
                        <m:t>𝑚</m:t>
                      </m:r>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2</m:t>
                          </m:r>
                        </m:sup>
                      </m:sSup>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f>
                            <m:fPr>
                              <m:ctrlPr>
                                <a:rPr lang="en-US" sz="4400" i="1">
                                  <a:latin typeface="Cambria Math" panose="02040503050406030204" pitchFamily="18" charset="0"/>
                                </a:rPr>
                              </m:ctrlPr>
                            </m:fPr>
                            <m:num>
                              <m:r>
                                <a:rPr lang="en-US" sz="4400" b="0" i="1" smtClean="0">
                                  <a:latin typeface="Cambria Math" panose="02040503050406030204" pitchFamily="18" charset="0"/>
                                </a:rPr>
                                <m:t>𝑏</m:t>
                              </m:r>
                            </m:num>
                            <m:den>
                              <m:r>
                                <a:rPr lang="en-US" sz="4400" i="1">
                                  <a:latin typeface="Cambria Math" panose="02040503050406030204" pitchFamily="18" charset="0"/>
                                </a:rPr>
                                <m:t>𝑚</m:t>
                              </m:r>
                            </m:den>
                          </m:f>
                          <m:r>
                            <a:rPr lang="en-US" sz="4400" i="1">
                              <a:latin typeface="Cambria Math" panose="02040503050406030204" pitchFamily="18" charset="0"/>
                            </a:rPr>
                            <m:t>𝑡</m:t>
                          </m:r>
                        </m:sup>
                      </m:sSup>
                    </m:oMath>
                  </m:oMathPara>
                </a14:m>
                <a:endParaRPr lang="en-US" sz="4400" dirty="0"/>
              </a:p>
            </p:txBody>
          </p:sp>
        </mc:Choice>
        <mc:Fallback xmlns="">
          <p:sp>
            <p:nvSpPr>
              <p:cNvPr id="6" name="TextBox 5">
                <a:extLst>
                  <a:ext uri="{FF2B5EF4-FFF2-40B4-BE49-F238E27FC236}">
                    <a16:creationId xmlns:a16="http://schemas.microsoft.com/office/drawing/2014/main" id="{7E603638-23FC-6578-1A20-2E64B73A866A}"/>
                  </a:ext>
                </a:extLst>
              </p:cNvPr>
              <p:cNvSpPr txBox="1">
                <a:spLocks noRot="1" noChangeAspect="1" noMove="1" noResize="1" noEditPoints="1" noAdjustHandles="1" noChangeArrowheads="1" noChangeShapeType="1" noTextEdit="1"/>
              </p:cNvSpPr>
              <p:nvPr/>
            </p:nvSpPr>
            <p:spPr>
              <a:xfrm>
                <a:off x="7490563" y="1165932"/>
                <a:ext cx="3768018" cy="1359988"/>
              </a:xfrm>
              <a:prstGeom prst="rect">
                <a:avLst/>
              </a:prstGeom>
              <a:blipFill>
                <a:blip r:embed="rId3"/>
                <a:stretch>
                  <a:fillRect l="-2013" b="-1018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BDA96DC4-4B8F-5C7F-518C-F5274C3D369D}"/>
              </a:ext>
            </a:extLst>
          </p:cNvPr>
          <p:cNvSpPr txBox="1"/>
          <p:nvPr/>
        </p:nvSpPr>
        <p:spPr>
          <a:xfrm>
            <a:off x="90960" y="127521"/>
            <a:ext cx="12096086" cy="830997"/>
          </a:xfrm>
          <a:prstGeom prst="rect">
            <a:avLst/>
          </a:prstGeom>
          <a:noFill/>
        </p:spPr>
        <p:txBody>
          <a:bodyPr wrap="square" rtlCol="0">
            <a:spAutoFit/>
          </a:bodyPr>
          <a:lstStyle/>
          <a:p>
            <a:pPr algn="ctr"/>
            <a:r>
              <a:rPr lang="en-US" sz="4800" dirty="0"/>
              <a:t>Lagrangian for Variable Mass System?</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E794C5-8B27-9C8F-519B-683435305215}"/>
                  </a:ext>
                </a:extLst>
              </p:cNvPr>
              <p:cNvSpPr txBox="1"/>
              <p:nvPr/>
            </p:nvSpPr>
            <p:spPr>
              <a:xfrm>
                <a:off x="4980526" y="4861071"/>
                <a:ext cx="3145348"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800" i="1" smtClean="0">
                          <a:latin typeface="Cambria Math" panose="02040503050406030204" pitchFamily="18" charset="0"/>
                        </a:rPr>
                        <m:t>𝑚𝑎</m:t>
                      </m:r>
                      <m:r>
                        <a:rPr lang="en-US" sz="4800" i="1" smtClean="0">
                          <a:latin typeface="Cambria Math" panose="02040503050406030204" pitchFamily="18" charset="0"/>
                        </a:rPr>
                        <m:t>=−</m:t>
                      </m:r>
                      <m:r>
                        <a:rPr lang="en-US" sz="4800" i="1" smtClean="0">
                          <a:latin typeface="Cambria Math" panose="02040503050406030204" pitchFamily="18" charset="0"/>
                        </a:rPr>
                        <m:t>𝑏𝑣</m:t>
                      </m:r>
                    </m:oMath>
                  </m:oMathPara>
                </a14:m>
                <a:endParaRPr lang="en-US" sz="4800" dirty="0"/>
              </a:p>
            </p:txBody>
          </p:sp>
        </mc:Choice>
        <mc:Fallback xmlns="">
          <p:sp>
            <p:nvSpPr>
              <p:cNvPr id="9" name="TextBox 8">
                <a:extLst>
                  <a:ext uri="{FF2B5EF4-FFF2-40B4-BE49-F238E27FC236}">
                    <a16:creationId xmlns:a16="http://schemas.microsoft.com/office/drawing/2014/main" id="{26E794C5-8B27-9C8F-519B-683435305215}"/>
                  </a:ext>
                </a:extLst>
              </p:cNvPr>
              <p:cNvSpPr txBox="1">
                <a:spLocks noRot="1" noChangeAspect="1" noMove="1" noResize="1" noEditPoints="1" noAdjustHandles="1" noChangeArrowheads="1" noChangeShapeType="1" noTextEdit="1"/>
              </p:cNvSpPr>
              <p:nvPr/>
            </p:nvSpPr>
            <p:spPr>
              <a:xfrm>
                <a:off x="4980526" y="4861071"/>
                <a:ext cx="3145348" cy="830997"/>
              </a:xfrm>
              <a:prstGeom prst="rect">
                <a:avLst/>
              </a:prstGeom>
              <a:blipFill>
                <a:blip r:embed="rId4"/>
                <a:stretch>
                  <a:fillRect r="-806"/>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3896B47-0CD0-B29B-1ADC-47A2B4BB7196}"/>
              </a:ext>
            </a:extLst>
          </p:cNvPr>
          <p:cNvCxnSpPr>
            <a:cxnSpLocks/>
          </p:cNvCxnSpPr>
          <p:nvPr/>
        </p:nvCxnSpPr>
        <p:spPr>
          <a:xfrm>
            <a:off x="3906645" y="5076783"/>
            <a:ext cx="929268" cy="81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FA15C38-F266-2886-BBED-53F06B6D0FD8}"/>
              </a:ext>
            </a:extLst>
          </p:cNvPr>
          <p:cNvSpPr txBox="1"/>
          <p:nvPr/>
        </p:nvSpPr>
        <p:spPr>
          <a:xfrm>
            <a:off x="1721006" y="4663691"/>
            <a:ext cx="2074127" cy="646331"/>
          </a:xfrm>
          <a:prstGeom prst="rect">
            <a:avLst/>
          </a:prstGeom>
          <a:noFill/>
        </p:spPr>
        <p:txBody>
          <a:bodyPr wrap="square" rtlCol="0">
            <a:spAutoFit/>
          </a:bodyPr>
          <a:lstStyle/>
          <a:p>
            <a:r>
              <a:rPr lang="en-US" dirty="0"/>
              <a:t>Recover </a:t>
            </a:r>
            <a:r>
              <a:rPr lang="en-US" sz="1800" dirty="0"/>
              <a:t>Variable Mass System</a:t>
            </a:r>
            <a:r>
              <a:rPr lang="en-US" dirty="0"/>
              <a:t>!!!</a:t>
            </a:r>
          </a:p>
        </p:txBody>
      </p:sp>
      <p:sp>
        <p:nvSpPr>
          <p:cNvPr id="5" name="TextBox 4">
            <a:extLst>
              <a:ext uri="{FF2B5EF4-FFF2-40B4-BE49-F238E27FC236}">
                <a16:creationId xmlns:a16="http://schemas.microsoft.com/office/drawing/2014/main" id="{AE3010C0-CFC1-34DF-8F9F-1E7C24EEC60B}"/>
              </a:ext>
            </a:extLst>
          </p:cNvPr>
          <p:cNvSpPr txBox="1"/>
          <p:nvPr/>
        </p:nvSpPr>
        <p:spPr>
          <a:xfrm>
            <a:off x="521066" y="1457717"/>
            <a:ext cx="6786025" cy="646331"/>
          </a:xfrm>
          <a:prstGeom prst="rect">
            <a:avLst/>
          </a:prstGeom>
          <a:noFill/>
        </p:spPr>
        <p:txBody>
          <a:bodyPr wrap="none" rtlCol="0">
            <a:spAutoFit/>
          </a:bodyPr>
          <a:lstStyle/>
          <a:p>
            <a:r>
              <a:rPr lang="en-US" sz="3600" dirty="0"/>
              <a:t>We can apply the same Lagrangian:</a:t>
            </a:r>
          </a:p>
        </p:txBody>
      </p:sp>
    </p:spTree>
    <p:extLst>
      <p:ext uri="{BB962C8B-B14F-4D97-AF65-F5344CB8AC3E}">
        <p14:creationId xmlns:p14="http://schemas.microsoft.com/office/powerpoint/2010/main" val="186392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A12338-0825-10E1-C38E-3EB0AD7DA8A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E8CEE55-2FE3-AF26-D64F-C916FA354887}"/>
              </a:ext>
            </a:extLst>
          </p:cNvPr>
          <p:cNvSpPr>
            <a:spLocks noGrp="1"/>
          </p:cNvSpPr>
          <p:nvPr>
            <p:ph type="sldNum" sz="quarter" idx="12"/>
          </p:nvPr>
        </p:nvSpPr>
        <p:spPr/>
        <p:txBody>
          <a:bodyPr/>
          <a:lstStyle/>
          <a:p>
            <a:fld id="{F47845EA-7733-40EE-B074-20032348B727}" type="slidenum">
              <a:rPr lang="en-US" smtClean="0"/>
              <a:t>4</a:t>
            </a:fld>
            <a:endParaRPr lang="en-US"/>
          </a:p>
        </p:txBody>
      </p:sp>
      <p:sp>
        <p:nvSpPr>
          <p:cNvPr id="4" name="TextBox 3">
            <a:extLst>
              <a:ext uri="{FF2B5EF4-FFF2-40B4-BE49-F238E27FC236}">
                <a16:creationId xmlns:a16="http://schemas.microsoft.com/office/drawing/2014/main" id="{3EA83967-B1D6-4A54-5352-45A20E6F65AF}"/>
              </a:ext>
            </a:extLst>
          </p:cNvPr>
          <p:cNvSpPr txBox="1"/>
          <p:nvPr/>
        </p:nvSpPr>
        <p:spPr>
          <a:xfrm>
            <a:off x="3426551" y="381291"/>
            <a:ext cx="5322098" cy="646331"/>
          </a:xfrm>
          <a:prstGeom prst="rect">
            <a:avLst/>
          </a:prstGeom>
          <a:noFill/>
        </p:spPr>
        <p:txBody>
          <a:bodyPr wrap="none" rtlCol="0">
            <a:spAutoFit/>
          </a:bodyPr>
          <a:lstStyle/>
          <a:p>
            <a:pPr algn="ctr"/>
            <a:r>
              <a:rPr lang="en-US" sz="3600" dirty="0"/>
              <a:t>Particle Under Linear Drag </a:t>
            </a:r>
          </a:p>
        </p:txBody>
      </p:sp>
      <p:sp>
        <p:nvSpPr>
          <p:cNvPr id="89" name="TextBox 88">
            <a:extLst>
              <a:ext uri="{FF2B5EF4-FFF2-40B4-BE49-F238E27FC236}">
                <a16:creationId xmlns:a16="http://schemas.microsoft.com/office/drawing/2014/main" id="{E17293EA-A58F-BE19-7213-CB0483AB068D}"/>
              </a:ext>
            </a:extLst>
          </p:cNvPr>
          <p:cNvSpPr txBox="1"/>
          <p:nvPr/>
        </p:nvSpPr>
        <p:spPr>
          <a:xfrm>
            <a:off x="3243716" y="3627512"/>
            <a:ext cx="1431546" cy="523220"/>
          </a:xfrm>
          <a:prstGeom prst="rect">
            <a:avLst/>
          </a:prstGeom>
          <a:noFill/>
        </p:spPr>
        <p:txBody>
          <a:bodyPr wrap="none" rtlCol="0">
            <a:spAutoFit/>
          </a:bodyPr>
          <a:lstStyle/>
          <a:p>
            <a:r>
              <a:rPr lang="en-US" sz="2800" dirty="0"/>
              <a:t>Velocity:</a:t>
            </a:r>
          </a:p>
        </p:txBody>
      </p:sp>
      <p:sp>
        <p:nvSpPr>
          <p:cNvPr id="90" name="TextBox 89">
            <a:extLst>
              <a:ext uri="{FF2B5EF4-FFF2-40B4-BE49-F238E27FC236}">
                <a16:creationId xmlns:a16="http://schemas.microsoft.com/office/drawing/2014/main" id="{DF8CCFEA-0165-3073-3A21-67D38A91EB45}"/>
              </a:ext>
            </a:extLst>
          </p:cNvPr>
          <p:cNvSpPr txBox="1"/>
          <p:nvPr/>
        </p:nvSpPr>
        <p:spPr>
          <a:xfrm>
            <a:off x="7043090" y="3613573"/>
            <a:ext cx="959558" cy="523220"/>
          </a:xfrm>
          <a:prstGeom prst="rect">
            <a:avLst/>
          </a:prstGeom>
          <a:noFill/>
        </p:spPr>
        <p:txBody>
          <a:bodyPr wrap="none" rtlCol="0">
            <a:spAutoFit/>
          </a:bodyPr>
          <a:lstStyle/>
          <a:p>
            <a:r>
              <a:rPr lang="en-US" sz="2800" dirty="0"/>
              <a:t>Drag:</a:t>
            </a:r>
          </a:p>
        </p:txBody>
      </p:sp>
      <p:cxnSp>
        <p:nvCxnSpPr>
          <p:cNvPr id="91" name="Straight Arrow Connector 90">
            <a:extLst>
              <a:ext uri="{FF2B5EF4-FFF2-40B4-BE49-F238E27FC236}">
                <a16:creationId xmlns:a16="http://schemas.microsoft.com/office/drawing/2014/main" id="{42F1131B-4418-3389-D542-EBAF91CF58C6}"/>
              </a:ext>
            </a:extLst>
          </p:cNvPr>
          <p:cNvCxnSpPr>
            <a:cxnSpLocks/>
          </p:cNvCxnSpPr>
          <p:nvPr/>
        </p:nvCxnSpPr>
        <p:spPr>
          <a:xfrm>
            <a:off x="8171890" y="3925851"/>
            <a:ext cx="662149"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8C7421D-3401-1A34-CADE-C9BAE62F672B}"/>
              </a:ext>
            </a:extLst>
          </p:cNvPr>
          <p:cNvCxnSpPr>
            <a:cxnSpLocks/>
          </p:cNvCxnSpPr>
          <p:nvPr/>
        </p:nvCxnSpPr>
        <p:spPr>
          <a:xfrm>
            <a:off x="4781880" y="3922187"/>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182AAE9D-E529-89E8-6FB3-9977BBA46975}"/>
                  </a:ext>
                </a:extLst>
              </p:cNvPr>
              <p:cNvSpPr txBox="1"/>
              <p:nvPr/>
            </p:nvSpPr>
            <p:spPr>
              <a:xfrm>
                <a:off x="1928812" y="4940248"/>
                <a:ext cx="7485729" cy="830997"/>
              </a:xfrm>
              <a:prstGeom prst="rect">
                <a:avLst/>
              </a:prstGeom>
              <a:noFill/>
            </p:spPr>
            <p:txBody>
              <a:bodyPr wrap="square">
                <a:spAutoFit/>
              </a:bodyPr>
              <a:lstStyle/>
              <a:p>
                <a:pPr algn="ctr"/>
                <a14:m>
                  <m:oMath xmlns:m="http://schemas.openxmlformats.org/officeDocument/2006/math">
                    <m:r>
                      <a:rPr lang="en-US" sz="4800" b="0" i="1" smtClean="0">
                        <a:latin typeface="Cambria Math" panose="02040503050406030204" pitchFamily="18" charset="0"/>
                      </a:rPr>
                      <m:t>𝐹</m:t>
                    </m:r>
                    <m:r>
                      <a:rPr lang="en-US" sz="4800" b="0" i="1" smtClean="0">
                        <a:latin typeface="Cambria Math" panose="02040503050406030204" pitchFamily="18" charset="0"/>
                      </a:rPr>
                      <m:t>=</m:t>
                    </m:r>
                    <m:r>
                      <a:rPr lang="en-US" sz="4800" b="0" i="1" smtClean="0">
                        <a:latin typeface="Cambria Math" panose="02040503050406030204" pitchFamily="18" charset="0"/>
                      </a:rPr>
                      <m:t>𝑚𝑎</m:t>
                    </m:r>
                    <m:r>
                      <a:rPr lang="en-US" sz="4800" b="0" i="1" smtClean="0">
                        <a:latin typeface="Cambria Math" panose="02040503050406030204" pitchFamily="18" charset="0"/>
                      </a:rPr>
                      <m:t>=−</m:t>
                    </m:r>
                    <m:r>
                      <a:rPr lang="en-US" sz="4800" b="0" i="1" smtClean="0">
                        <a:latin typeface="Cambria Math" panose="02040503050406030204" pitchFamily="18" charset="0"/>
                      </a:rPr>
                      <m:t>𝑏𝑣</m:t>
                    </m:r>
                  </m:oMath>
                </a14:m>
                <a:r>
                  <a:rPr lang="en-US" sz="4800" dirty="0"/>
                  <a:t> </a:t>
                </a:r>
              </a:p>
            </p:txBody>
          </p:sp>
        </mc:Choice>
        <mc:Fallback>
          <p:sp>
            <p:nvSpPr>
              <p:cNvPr id="95" name="TextBox 94">
                <a:extLst>
                  <a:ext uri="{FF2B5EF4-FFF2-40B4-BE49-F238E27FC236}">
                    <a16:creationId xmlns:a16="http://schemas.microsoft.com/office/drawing/2014/main" id="{182AAE9D-E529-89E8-6FB3-9977BBA46975}"/>
                  </a:ext>
                </a:extLst>
              </p:cNvPr>
              <p:cNvSpPr txBox="1">
                <a:spLocks noRot="1" noChangeAspect="1" noMove="1" noResize="1" noEditPoints="1" noAdjustHandles="1" noChangeArrowheads="1" noChangeShapeType="1" noTextEdit="1"/>
              </p:cNvSpPr>
              <p:nvPr/>
            </p:nvSpPr>
            <p:spPr>
              <a:xfrm>
                <a:off x="1928812" y="4940248"/>
                <a:ext cx="7485729" cy="830997"/>
              </a:xfrm>
              <a:prstGeom prst="rect">
                <a:avLst/>
              </a:prstGeom>
              <a:blipFill>
                <a:blip r:embed="rId2"/>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86FAADC5-5F0C-A1F4-4947-BD0C5FD24EBB}"/>
              </a:ext>
            </a:extLst>
          </p:cNvPr>
          <p:cNvGrpSpPr/>
          <p:nvPr/>
        </p:nvGrpSpPr>
        <p:grpSpPr>
          <a:xfrm>
            <a:off x="4675262" y="1817138"/>
            <a:ext cx="2719164" cy="1003047"/>
            <a:chOff x="4675262" y="1817138"/>
            <a:chExt cx="2719164" cy="1003047"/>
          </a:xfrm>
        </p:grpSpPr>
        <p:cxnSp>
          <p:nvCxnSpPr>
            <p:cNvPr id="13" name="Straight Arrow Connector 12">
              <a:extLst>
                <a:ext uri="{FF2B5EF4-FFF2-40B4-BE49-F238E27FC236}">
                  <a16:creationId xmlns:a16="http://schemas.microsoft.com/office/drawing/2014/main" id="{5FDF2E22-E74A-1D69-875D-58C3657C7903}"/>
                </a:ext>
              </a:extLst>
            </p:cNvPr>
            <p:cNvCxnSpPr>
              <a:cxnSpLocks/>
            </p:cNvCxnSpPr>
            <p:nvPr/>
          </p:nvCxnSpPr>
          <p:spPr>
            <a:xfrm>
              <a:off x="4675262" y="1837134"/>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010BC1B-1505-DFA9-CB81-86C39CE64922}"/>
                </a:ext>
              </a:extLst>
            </p:cNvPr>
            <p:cNvCxnSpPr>
              <a:cxnSpLocks/>
            </p:cNvCxnSpPr>
            <p:nvPr/>
          </p:nvCxnSpPr>
          <p:spPr>
            <a:xfrm>
              <a:off x="6732279" y="2106416"/>
              <a:ext cx="662147"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43075B-5D52-62F2-BB97-63B17845078E}"/>
                </a:ext>
              </a:extLst>
            </p:cNvPr>
            <p:cNvCxnSpPr>
              <a:cxnSpLocks/>
            </p:cNvCxnSpPr>
            <p:nvPr/>
          </p:nvCxnSpPr>
          <p:spPr>
            <a:xfrm>
              <a:off x="6732278" y="2388528"/>
              <a:ext cx="662148"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ADE4A31-AA13-D697-F496-3F367D0D3114}"/>
                </a:ext>
              </a:extLst>
            </p:cNvPr>
            <p:cNvCxnSpPr>
              <a:cxnSpLocks/>
            </p:cNvCxnSpPr>
            <p:nvPr/>
          </p:nvCxnSpPr>
          <p:spPr>
            <a:xfrm>
              <a:off x="6732277" y="2699398"/>
              <a:ext cx="662149"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4DB5580-1D30-5C89-642D-2F4071CBF0C0}"/>
                </a:ext>
              </a:extLst>
            </p:cNvPr>
            <p:cNvCxnSpPr>
              <a:cxnSpLocks/>
            </p:cNvCxnSpPr>
            <p:nvPr/>
          </p:nvCxnSpPr>
          <p:spPr>
            <a:xfrm>
              <a:off x="4675262" y="2106835"/>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AFEA038-0033-B3FC-E3C0-3A3737565E21}"/>
                </a:ext>
              </a:extLst>
            </p:cNvPr>
            <p:cNvCxnSpPr>
              <a:cxnSpLocks/>
            </p:cNvCxnSpPr>
            <p:nvPr/>
          </p:nvCxnSpPr>
          <p:spPr>
            <a:xfrm>
              <a:off x="4675262" y="2349003"/>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EF3D501A-AC0A-53FD-70A6-EB864D5A2B5F}"/>
                </a:ext>
              </a:extLst>
            </p:cNvPr>
            <p:cNvCxnSpPr>
              <a:cxnSpLocks/>
            </p:cNvCxnSpPr>
            <p:nvPr/>
          </p:nvCxnSpPr>
          <p:spPr>
            <a:xfrm>
              <a:off x="4675262" y="2572739"/>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E4DCE97-5429-CA15-6346-850C5BE87292}"/>
                </a:ext>
              </a:extLst>
            </p:cNvPr>
            <p:cNvCxnSpPr>
              <a:cxnSpLocks/>
            </p:cNvCxnSpPr>
            <p:nvPr/>
          </p:nvCxnSpPr>
          <p:spPr>
            <a:xfrm>
              <a:off x="4675262" y="2820185"/>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D4C3819-ADF4-8D69-82DF-4A55E83530F0}"/>
                </a:ext>
              </a:extLst>
            </p:cNvPr>
            <p:cNvGrpSpPr/>
            <p:nvPr/>
          </p:nvGrpSpPr>
          <p:grpSpPr>
            <a:xfrm>
              <a:off x="5483193" y="1817138"/>
              <a:ext cx="1065738" cy="1003047"/>
              <a:chOff x="862715" y="1371364"/>
              <a:chExt cx="1065738" cy="1003047"/>
            </a:xfrm>
          </p:grpSpPr>
          <p:sp>
            <p:nvSpPr>
              <p:cNvPr id="7" name="Oval 6">
                <a:extLst>
                  <a:ext uri="{FF2B5EF4-FFF2-40B4-BE49-F238E27FC236}">
                    <a16:creationId xmlns:a16="http://schemas.microsoft.com/office/drawing/2014/main" id="{8FA087AB-4C59-B394-05E1-168736119847}"/>
                  </a:ext>
                </a:extLst>
              </p:cNvPr>
              <p:cNvSpPr/>
              <p:nvPr/>
            </p:nvSpPr>
            <p:spPr>
              <a:xfrm>
                <a:off x="862776" y="1371364"/>
                <a:ext cx="1065677" cy="1002989"/>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Chord 5">
                <a:extLst>
                  <a:ext uri="{FF2B5EF4-FFF2-40B4-BE49-F238E27FC236}">
                    <a16:creationId xmlns:a16="http://schemas.microsoft.com/office/drawing/2014/main" id="{893B0AB3-CDCC-B0B8-40C9-1A7C3C4C026A}"/>
                  </a:ext>
                </a:extLst>
              </p:cNvPr>
              <p:cNvSpPr/>
              <p:nvPr/>
            </p:nvSpPr>
            <p:spPr>
              <a:xfrm>
                <a:off x="862715" y="1455361"/>
                <a:ext cx="672369" cy="919050"/>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Tree>
    <p:extLst>
      <p:ext uri="{BB962C8B-B14F-4D97-AF65-F5344CB8AC3E}">
        <p14:creationId xmlns:p14="http://schemas.microsoft.com/office/powerpoint/2010/main" val="63774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5</a:t>
            </a:fld>
            <a:endParaRPr lang="en-US"/>
          </a:p>
        </p:txBody>
      </p:sp>
      <p:sp>
        <p:nvSpPr>
          <p:cNvPr id="4" name="TextBox 3">
            <a:extLst>
              <a:ext uri="{FF2B5EF4-FFF2-40B4-BE49-F238E27FC236}">
                <a16:creationId xmlns:a16="http://schemas.microsoft.com/office/drawing/2014/main" id="{54C5A2FC-4297-92BA-B7BE-CE0A5EC0088F}"/>
              </a:ext>
            </a:extLst>
          </p:cNvPr>
          <p:cNvSpPr txBox="1"/>
          <p:nvPr/>
        </p:nvSpPr>
        <p:spPr>
          <a:xfrm>
            <a:off x="90960" y="127521"/>
            <a:ext cx="12096086" cy="584775"/>
          </a:xfrm>
          <a:prstGeom prst="rect">
            <a:avLst/>
          </a:prstGeom>
          <a:noFill/>
        </p:spPr>
        <p:txBody>
          <a:bodyPr wrap="square" rtlCol="0">
            <a:spAutoFit/>
          </a:bodyPr>
          <a:lstStyle/>
          <a:p>
            <a:pPr algn="ctr"/>
            <a:r>
              <a:rPr lang="en-US" sz="3200" dirty="0"/>
              <a:t>Particle Under Linear Drag: Newtonian Mechanics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CD218D-9793-BBB6-9D0D-427F5D1B262A}"/>
                  </a:ext>
                </a:extLst>
              </p:cNvPr>
              <p:cNvSpPr txBox="1"/>
              <p:nvPr/>
            </p:nvSpPr>
            <p:spPr>
              <a:xfrm>
                <a:off x="3921911" y="1061057"/>
                <a:ext cx="4348178" cy="83099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𝐹</m:t>
                      </m:r>
                      <m:r>
                        <a:rPr lang="en-US" sz="4800" b="0" i="1" smtClean="0">
                          <a:latin typeface="Cambria Math" panose="02040503050406030204" pitchFamily="18" charset="0"/>
                        </a:rPr>
                        <m:t>=</m:t>
                      </m:r>
                      <m:r>
                        <a:rPr lang="en-US" sz="4800" b="0" i="1" smtClean="0">
                          <a:latin typeface="Cambria Math" panose="02040503050406030204" pitchFamily="18" charset="0"/>
                        </a:rPr>
                        <m:t>𝑚𝑎</m:t>
                      </m:r>
                      <m:r>
                        <a:rPr lang="en-US" sz="4800" b="0" i="1" smtClean="0">
                          <a:latin typeface="Cambria Math" panose="02040503050406030204" pitchFamily="18" charset="0"/>
                        </a:rPr>
                        <m:t>=−</m:t>
                      </m:r>
                      <m:r>
                        <a:rPr lang="en-US" sz="4800" b="0" i="1" smtClean="0">
                          <a:latin typeface="Cambria Math" panose="02040503050406030204" pitchFamily="18" charset="0"/>
                        </a:rPr>
                        <m:t>𝑏𝑣</m:t>
                      </m:r>
                    </m:oMath>
                  </m:oMathPara>
                </a14:m>
                <a:endParaRPr lang="en-US" sz="4800" dirty="0"/>
              </a:p>
            </p:txBody>
          </p:sp>
        </mc:Choice>
        <mc:Fallback xmlns="">
          <p:sp>
            <p:nvSpPr>
              <p:cNvPr id="5" name="TextBox 4">
                <a:extLst>
                  <a:ext uri="{FF2B5EF4-FFF2-40B4-BE49-F238E27FC236}">
                    <a16:creationId xmlns:a16="http://schemas.microsoft.com/office/drawing/2014/main" id="{3BCD218D-9793-BBB6-9D0D-427F5D1B262A}"/>
                  </a:ext>
                </a:extLst>
              </p:cNvPr>
              <p:cNvSpPr txBox="1">
                <a:spLocks noRot="1" noChangeAspect="1" noMove="1" noResize="1" noEditPoints="1" noAdjustHandles="1" noChangeArrowheads="1" noChangeShapeType="1" noTextEdit="1"/>
              </p:cNvSpPr>
              <p:nvPr/>
            </p:nvSpPr>
            <p:spPr>
              <a:xfrm>
                <a:off x="3921911" y="1061057"/>
                <a:ext cx="4348178" cy="83099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9968F2-788D-B3F4-1FE0-2C4026DC217B}"/>
                  </a:ext>
                </a:extLst>
              </p:cNvPr>
              <p:cNvSpPr txBox="1"/>
              <p:nvPr/>
            </p:nvSpPr>
            <p:spPr>
              <a:xfrm>
                <a:off x="2556570" y="4524006"/>
                <a:ext cx="4289957" cy="118327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800" b="0" i="1" smtClean="0">
                          <a:solidFill>
                            <a:schemeClr val="accent6">
                              <a:lumMod val="75000"/>
                            </a:schemeClr>
                          </a:solidFill>
                          <a:latin typeface="Cambria Math" panose="02040503050406030204" pitchFamily="18" charset="0"/>
                        </a:rPr>
                        <m:t>𝑣</m:t>
                      </m:r>
                      <m:r>
                        <a:rPr lang="en-US" sz="4800" i="1" smtClean="0">
                          <a:solidFill>
                            <a:schemeClr val="accent6">
                              <a:lumMod val="75000"/>
                            </a:schemeClr>
                          </a:solidFill>
                          <a:latin typeface="Cambria Math" panose="02040503050406030204" pitchFamily="18" charset="0"/>
                        </a:rPr>
                        <m:t>(</m:t>
                      </m:r>
                      <m:r>
                        <a:rPr lang="en-US" sz="4800" i="1" smtClean="0">
                          <a:solidFill>
                            <a:schemeClr val="accent6">
                              <a:lumMod val="75000"/>
                            </a:schemeClr>
                          </a:solidFill>
                          <a:latin typeface="Cambria Math" panose="02040503050406030204" pitchFamily="18" charset="0"/>
                        </a:rPr>
                        <m:t>𝑡</m:t>
                      </m:r>
                      <m:r>
                        <a:rPr lang="en-US" sz="4800" i="1" smtClean="0">
                          <a:solidFill>
                            <a:schemeClr val="accent6">
                              <a:lumMod val="75000"/>
                            </a:schemeClr>
                          </a:solidFill>
                          <a:latin typeface="Cambria Math" panose="02040503050406030204" pitchFamily="18" charset="0"/>
                        </a:rPr>
                        <m:t>)=</m:t>
                      </m:r>
                      <m:sSub>
                        <m:sSubPr>
                          <m:ctrlPr>
                            <a:rPr lang="en-US" sz="4800" b="0" i="1" smtClean="0">
                              <a:solidFill>
                                <a:schemeClr val="accent6">
                                  <a:lumMod val="75000"/>
                                </a:schemeClr>
                              </a:solidFill>
                              <a:latin typeface="Cambria Math" panose="02040503050406030204" pitchFamily="18" charset="0"/>
                            </a:rPr>
                          </m:ctrlPr>
                        </m:sSubPr>
                        <m:e>
                          <m:r>
                            <a:rPr lang="en-US" sz="4800" i="1" smtClean="0">
                              <a:solidFill>
                                <a:schemeClr val="accent6">
                                  <a:lumMod val="75000"/>
                                </a:schemeClr>
                              </a:solidFill>
                              <a:latin typeface="Cambria Math" panose="02040503050406030204" pitchFamily="18" charset="0"/>
                            </a:rPr>
                            <m:t>𝑣</m:t>
                          </m:r>
                        </m:e>
                        <m:sub>
                          <m:r>
                            <a:rPr lang="en-US" sz="4800" b="0" i="1" smtClean="0">
                              <a:solidFill>
                                <a:schemeClr val="accent6">
                                  <a:lumMod val="75000"/>
                                </a:schemeClr>
                              </a:solidFill>
                              <a:latin typeface="Cambria Math" panose="02040503050406030204" pitchFamily="18" charset="0"/>
                            </a:rPr>
                            <m:t>0</m:t>
                          </m:r>
                        </m:sub>
                      </m:sSub>
                      <m:sSup>
                        <m:sSupPr>
                          <m:ctrlPr>
                            <a:rPr lang="en-US" sz="4800" b="0" i="1" smtClean="0">
                              <a:solidFill>
                                <a:schemeClr val="accent6">
                                  <a:lumMod val="75000"/>
                                </a:schemeClr>
                              </a:solidFill>
                              <a:latin typeface="Cambria Math" panose="02040503050406030204" pitchFamily="18" charset="0"/>
                            </a:rPr>
                          </m:ctrlPr>
                        </m:sSupPr>
                        <m:e>
                          <m:r>
                            <a:rPr lang="en-US" sz="4800" b="0" i="1" smtClean="0">
                              <a:solidFill>
                                <a:schemeClr val="accent6">
                                  <a:lumMod val="75000"/>
                                </a:schemeClr>
                              </a:solidFill>
                              <a:latin typeface="Cambria Math" panose="02040503050406030204" pitchFamily="18" charset="0"/>
                            </a:rPr>
                            <m:t>𝑒</m:t>
                          </m:r>
                        </m:e>
                        <m:sup>
                          <m:r>
                            <a:rPr lang="en-US" sz="4800" b="0" i="1" smtClean="0">
                              <a:solidFill>
                                <a:schemeClr val="accent6">
                                  <a:lumMod val="75000"/>
                                </a:schemeClr>
                              </a:solidFill>
                              <a:latin typeface="Cambria Math" panose="02040503050406030204" pitchFamily="18" charset="0"/>
                            </a:rPr>
                            <m:t>− </m:t>
                          </m:r>
                          <m:f>
                            <m:fPr>
                              <m:ctrlPr>
                                <a:rPr lang="en-US" sz="4800" b="0" i="1" smtClean="0">
                                  <a:solidFill>
                                    <a:schemeClr val="accent6">
                                      <a:lumMod val="75000"/>
                                    </a:schemeClr>
                                  </a:solidFill>
                                  <a:latin typeface="Cambria Math" panose="02040503050406030204" pitchFamily="18" charset="0"/>
                                </a:rPr>
                              </m:ctrlPr>
                            </m:fPr>
                            <m:num>
                              <m:r>
                                <a:rPr lang="en-US" sz="4800" b="0" i="1" smtClean="0">
                                  <a:solidFill>
                                    <a:schemeClr val="accent6">
                                      <a:lumMod val="75000"/>
                                    </a:schemeClr>
                                  </a:solidFill>
                                  <a:latin typeface="Cambria Math" panose="02040503050406030204" pitchFamily="18" charset="0"/>
                                </a:rPr>
                                <m:t>𝑏</m:t>
                              </m:r>
                            </m:num>
                            <m:den>
                              <m:r>
                                <a:rPr lang="en-US" sz="4800" b="0" i="1" smtClean="0">
                                  <a:solidFill>
                                    <a:schemeClr val="accent6">
                                      <a:lumMod val="75000"/>
                                    </a:schemeClr>
                                  </a:solidFill>
                                  <a:latin typeface="Cambria Math" panose="02040503050406030204" pitchFamily="18" charset="0"/>
                                </a:rPr>
                                <m:t>𝑚</m:t>
                              </m:r>
                            </m:den>
                          </m:f>
                          <m:r>
                            <a:rPr lang="en-US" sz="4800" b="0" i="1" smtClean="0">
                              <a:solidFill>
                                <a:schemeClr val="accent6">
                                  <a:lumMod val="75000"/>
                                </a:schemeClr>
                              </a:solidFill>
                              <a:latin typeface="Cambria Math" panose="02040503050406030204" pitchFamily="18" charset="0"/>
                            </a:rPr>
                            <m:t>𝑡</m:t>
                          </m:r>
                        </m:sup>
                      </m:sSup>
                    </m:oMath>
                  </m:oMathPara>
                </a14:m>
                <a:endParaRPr lang="en-US" sz="4800" dirty="0">
                  <a:solidFill>
                    <a:schemeClr val="accent6">
                      <a:lumMod val="75000"/>
                    </a:schemeClr>
                  </a:solidFill>
                </a:endParaRPr>
              </a:p>
            </p:txBody>
          </p:sp>
        </mc:Choice>
        <mc:Fallback xmlns="">
          <p:sp>
            <p:nvSpPr>
              <p:cNvPr id="8" name="TextBox 7">
                <a:extLst>
                  <a:ext uri="{FF2B5EF4-FFF2-40B4-BE49-F238E27FC236}">
                    <a16:creationId xmlns:a16="http://schemas.microsoft.com/office/drawing/2014/main" id="{769968F2-788D-B3F4-1FE0-2C4026DC217B}"/>
                  </a:ext>
                </a:extLst>
              </p:cNvPr>
              <p:cNvSpPr txBox="1">
                <a:spLocks noRot="1" noChangeAspect="1" noMove="1" noResize="1" noEditPoints="1" noAdjustHandles="1" noChangeArrowheads="1" noChangeShapeType="1" noTextEdit="1"/>
              </p:cNvSpPr>
              <p:nvPr/>
            </p:nvSpPr>
            <p:spPr>
              <a:xfrm>
                <a:off x="2556570" y="4524006"/>
                <a:ext cx="4289957" cy="11832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3F4A708-8E4B-6D54-CEB1-098277DAE1D2}"/>
                  </a:ext>
                </a:extLst>
              </p:cNvPr>
              <p:cNvSpPr txBox="1"/>
              <p:nvPr/>
            </p:nvSpPr>
            <p:spPr>
              <a:xfrm>
                <a:off x="4396749" y="2170988"/>
                <a:ext cx="3381695" cy="14947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𝑑𝑣</m:t>
                          </m:r>
                        </m:num>
                        <m:den>
                          <m:r>
                            <a:rPr lang="en-US" sz="4800" b="0" i="1" smtClean="0">
                              <a:latin typeface="Cambria Math" panose="02040503050406030204" pitchFamily="18" charset="0"/>
                            </a:rPr>
                            <m:t>𝑑𝑡</m:t>
                          </m:r>
                        </m:den>
                      </m:f>
                      <m:r>
                        <a:rPr lang="en-US" sz="4800" b="0" i="1" smtClean="0">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𝑏</m:t>
                          </m:r>
                        </m:num>
                        <m:den>
                          <m:r>
                            <a:rPr lang="en-US" sz="4800" i="1">
                              <a:latin typeface="Cambria Math" panose="02040503050406030204" pitchFamily="18" charset="0"/>
                            </a:rPr>
                            <m:t>𝑚</m:t>
                          </m:r>
                        </m:den>
                      </m:f>
                      <m:r>
                        <a:rPr lang="en-US" sz="4800" b="0" i="1" smtClean="0">
                          <a:latin typeface="Cambria Math" panose="02040503050406030204" pitchFamily="18" charset="0"/>
                        </a:rPr>
                        <m:t>𝑣</m:t>
                      </m:r>
                    </m:oMath>
                  </m:oMathPara>
                </a14:m>
                <a:endParaRPr lang="en-US" sz="4800" dirty="0"/>
              </a:p>
            </p:txBody>
          </p:sp>
        </mc:Choice>
        <mc:Fallback xmlns="">
          <p:sp>
            <p:nvSpPr>
              <p:cNvPr id="12" name="TextBox 11">
                <a:extLst>
                  <a:ext uri="{FF2B5EF4-FFF2-40B4-BE49-F238E27FC236}">
                    <a16:creationId xmlns:a16="http://schemas.microsoft.com/office/drawing/2014/main" id="{93F4A708-8E4B-6D54-CEB1-098277DAE1D2}"/>
                  </a:ext>
                </a:extLst>
              </p:cNvPr>
              <p:cNvSpPr txBox="1">
                <a:spLocks noRot="1" noChangeAspect="1" noMove="1" noResize="1" noEditPoints="1" noAdjustHandles="1" noChangeArrowheads="1" noChangeShapeType="1" noTextEdit="1"/>
              </p:cNvSpPr>
              <p:nvPr/>
            </p:nvSpPr>
            <p:spPr>
              <a:xfrm>
                <a:off x="4396749" y="2170988"/>
                <a:ext cx="3381695" cy="1494768"/>
              </a:xfrm>
              <a:prstGeom prst="rect">
                <a:avLst/>
              </a:prstGeom>
              <a:blipFill>
                <a:blip r:embed="rId4"/>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F172CE22-105A-E5AD-7631-9D8FFAAACD00}"/>
              </a:ext>
            </a:extLst>
          </p:cNvPr>
          <p:cNvCxnSpPr/>
          <p:nvPr/>
        </p:nvCxnSpPr>
        <p:spPr>
          <a:xfrm>
            <a:off x="3921911" y="4408449"/>
            <a:ext cx="650089" cy="624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EA29046-23E1-FB2A-3037-C69C40C28C93}"/>
              </a:ext>
            </a:extLst>
          </p:cNvPr>
          <p:cNvSpPr txBox="1"/>
          <p:nvPr/>
        </p:nvSpPr>
        <p:spPr>
          <a:xfrm>
            <a:off x="2466197" y="3864049"/>
            <a:ext cx="1919308" cy="461665"/>
          </a:xfrm>
          <a:prstGeom prst="rect">
            <a:avLst/>
          </a:prstGeom>
          <a:noFill/>
        </p:spPr>
        <p:txBody>
          <a:bodyPr wrap="none" rtlCol="0">
            <a:spAutoFit/>
          </a:bodyPr>
          <a:lstStyle/>
          <a:p>
            <a:r>
              <a:rPr lang="en-US" sz="2400" dirty="0"/>
              <a:t>Initial velocity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814920-6455-6E93-34B0-DC77AFD81B6B}"/>
                  </a:ext>
                </a:extLst>
              </p:cNvPr>
              <p:cNvSpPr txBox="1"/>
              <p:nvPr/>
            </p:nvSpPr>
            <p:spPr>
              <a:xfrm>
                <a:off x="951570" y="4653776"/>
                <a:ext cx="1192955"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7200" b="0" i="1" smtClean="0">
                          <a:latin typeface="Cambria Math" panose="02040503050406030204" pitchFamily="18" charset="0"/>
                        </a:rPr>
                        <m:t>⇒</m:t>
                      </m:r>
                    </m:oMath>
                  </m:oMathPara>
                </a14:m>
                <a:endParaRPr lang="en-US" sz="7200" dirty="0"/>
              </a:p>
            </p:txBody>
          </p:sp>
        </mc:Choice>
        <mc:Fallback xmlns="">
          <p:sp>
            <p:nvSpPr>
              <p:cNvPr id="7" name="TextBox 6">
                <a:extLst>
                  <a:ext uri="{FF2B5EF4-FFF2-40B4-BE49-F238E27FC236}">
                    <a16:creationId xmlns:a16="http://schemas.microsoft.com/office/drawing/2014/main" id="{30814920-6455-6E93-34B0-DC77AFD81B6B}"/>
                  </a:ext>
                </a:extLst>
              </p:cNvPr>
              <p:cNvSpPr txBox="1">
                <a:spLocks noRot="1" noChangeAspect="1" noMove="1" noResize="1" noEditPoints="1" noAdjustHandles="1" noChangeArrowheads="1" noChangeShapeType="1" noTextEdit="1"/>
              </p:cNvSpPr>
              <p:nvPr/>
            </p:nvSpPr>
            <p:spPr>
              <a:xfrm>
                <a:off x="951570" y="4653776"/>
                <a:ext cx="1192955" cy="120032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1801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6</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CD218D-9793-BBB6-9D0D-427F5D1B262A}"/>
                  </a:ext>
                </a:extLst>
              </p:cNvPr>
              <p:cNvSpPr txBox="1"/>
              <p:nvPr/>
            </p:nvSpPr>
            <p:spPr>
              <a:xfrm>
                <a:off x="4244003" y="170495"/>
                <a:ext cx="4348178" cy="83099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𝐹</m:t>
                      </m:r>
                      <m:r>
                        <a:rPr lang="en-US" sz="4800" b="0" i="1" smtClean="0">
                          <a:latin typeface="Cambria Math" panose="02040503050406030204" pitchFamily="18" charset="0"/>
                        </a:rPr>
                        <m:t>=</m:t>
                      </m:r>
                      <m:r>
                        <a:rPr lang="en-US" sz="4800" b="0" i="1" smtClean="0">
                          <a:latin typeface="Cambria Math" panose="02040503050406030204" pitchFamily="18" charset="0"/>
                        </a:rPr>
                        <m:t>𝑚𝑎</m:t>
                      </m:r>
                      <m:r>
                        <a:rPr lang="en-US" sz="4800" b="0" i="1" smtClean="0">
                          <a:latin typeface="Cambria Math" panose="02040503050406030204" pitchFamily="18" charset="0"/>
                        </a:rPr>
                        <m:t>=−</m:t>
                      </m:r>
                      <m:r>
                        <a:rPr lang="en-US" sz="4800" b="0" i="1" smtClean="0">
                          <a:latin typeface="Cambria Math" panose="02040503050406030204" pitchFamily="18" charset="0"/>
                        </a:rPr>
                        <m:t>𝑏𝑣</m:t>
                      </m:r>
                    </m:oMath>
                  </m:oMathPara>
                </a14:m>
                <a:endParaRPr lang="en-US" sz="4800" dirty="0"/>
              </a:p>
            </p:txBody>
          </p:sp>
        </mc:Choice>
        <mc:Fallback xmlns="">
          <p:sp>
            <p:nvSpPr>
              <p:cNvPr id="5" name="TextBox 4">
                <a:extLst>
                  <a:ext uri="{FF2B5EF4-FFF2-40B4-BE49-F238E27FC236}">
                    <a16:creationId xmlns:a16="http://schemas.microsoft.com/office/drawing/2014/main" id="{3BCD218D-9793-BBB6-9D0D-427F5D1B262A}"/>
                  </a:ext>
                </a:extLst>
              </p:cNvPr>
              <p:cNvSpPr txBox="1">
                <a:spLocks noRot="1" noChangeAspect="1" noMove="1" noResize="1" noEditPoints="1" noAdjustHandles="1" noChangeArrowheads="1" noChangeShapeType="1" noTextEdit="1"/>
              </p:cNvSpPr>
              <p:nvPr/>
            </p:nvSpPr>
            <p:spPr>
              <a:xfrm>
                <a:off x="4244003" y="170495"/>
                <a:ext cx="4348178" cy="830997"/>
              </a:xfrm>
              <a:prstGeom prst="rect">
                <a:avLst/>
              </a:prstGeom>
              <a:blipFill>
                <a:blip r:embed="rId2"/>
                <a:stretch>
                  <a:fillRect l="-2332"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9968F2-788D-B3F4-1FE0-2C4026DC217B}"/>
                  </a:ext>
                </a:extLst>
              </p:cNvPr>
              <p:cNvSpPr txBox="1"/>
              <p:nvPr/>
            </p:nvSpPr>
            <p:spPr>
              <a:xfrm>
                <a:off x="414975" y="2829668"/>
                <a:ext cx="3267754" cy="91050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600" b="0" i="1" smtClean="0">
                          <a:solidFill>
                            <a:schemeClr val="accent6"/>
                          </a:solidFill>
                          <a:latin typeface="Cambria Math" panose="02040503050406030204" pitchFamily="18" charset="0"/>
                        </a:rPr>
                        <m:t>𝑣</m:t>
                      </m:r>
                      <m:r>
                        <a:rPr lang="en-US" sz="3600" i="1" smtClean="0">
                          <a:solidFill>
                            <a:schemeClr val="accent6"/>
                          </a:solidFill>
                          <a:latin typeface="Cambria Math" panose="02040503050406030204" pitchFamily="18" charset="0"/>
                        </a:rPr>
                        <m:t>(</m:t>
                      </m:r>
                      <m:r>
                        <a:rPr lang="en-US" sz="3600" i="1" smtClean="0">
                          <a:solidFill>
                            <a:schemeClr val="accent6"/>
                          </a:solidFill>
                          <a:latin typeface="Cambria Math" panose="02040503050406030204" pitchFamily="18" charset="0"/>
                        </a:rPr>
                        <m:t>𝑡</m:t>
                      </m:r>
                      <m:r>
                        <a:rPr lang="en-US" sz="3600" i="1" smtClean="0">
                          <a:solidFill>
                            <a:schemeClr val="accent6"/>
                          </a:solidFill>
                          <a:latin typeface="Cambria Math" panose="02040503050406030204" pitchFamily="18" charset="0"/>
                        </a:rPr>
                        <m:t>)=</m:t>
                      </m:r>
                      <m:sSub>
                        <m:sSubPr>
                          <m:ctrlPr>
                            <a:rPr lang="en-US" sz="3600" b="0" i="1" smtClean="0">
                              <a:latin typeface="Cambria Math" panose="02040503050406030204" pitchFamily="18" charset="0"/>
                            </a:rPr>
                          </m:ctrlPr>
                        </m:sSubPr>
                        <m:e>
                          <m:r>
                            <a:rPr lang="en-US" sz="3600" i="1" smtClean="0">
                              <a:latin typeface="Cambria Math" panose="02040503050406030204" pitchFamily="18" charset="0"/>
                            </a:rPr>
                            <m:t>𝑣</m:t>
                          </m:r>
                        </m:e>
                        <m:sub>
                          <m:r>
                            <a:rPr lang="en-US" sz="3600" b="0" i="1" smtClean="0">
                              <a:latin typeface="Cambria Math" panose="02040503050406030204" pitchFamily="18" charset="0"/>
                            </a:rPr>
                            <m:t>0</m:t>
                          </m:r>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𝑏</m:t>
                              </m:r>
                            </m:num>
                            <m:den>
                              <m:r>
                                <a:rPr lang="en-US" sz="3600" b="0" i="1" smtClean="0">
                                  <a:latin typeface="Cambria Math" panose="02040503050406030204" pitchFamily="18" charset="0"/>
                                </a:rPr>
                                <m:t>𝑚</m:t>
                              </m:r>
                            </m:den>
                          </m:f>
                          <m:r>
                            <a:rPr lang="en-US" sz="3600" b="0" i="1" smtClean="0">
                              <a:latin typeface="Cambria Math" panose="02040503050406030204" pitchFamily="18" charset="0"/>
                            </a:rPr>
                            <m:t>𝑡</m:t>
                          </m:r>
                        </m:sup>
                      </m:sSup>
                    </m:oMath>
                  </m:oMathPara>
                </a14:m>
                <a:endParaRPr lang="en-US" sz="3600" dirty="0"/>
              </a:p>
            </p:txBody>
          </p:sp>
        </mc:Choice>
        <mc:Fallback xmlns="">
          <p:sp>
            <p:nvSpPr>
              <p:cNvPr id="8" name="TextBox 7">
                <a:extLst>
                  <a:ext uri="{FF2B5EF4-FFF2-40B4-BE49-F238E27FC236}">
                    <a16:creationId xmlns:a16="http://schemas.microsoft.com/office/drawing/2014/main" id="{769968F2-788D-B3F4-1FE0-2C4026DC217B}"/>
                  </a:ext>
                </a:extLst>
              </p:cNvPr>
              <p:cNvSpPr txBox="1">
                <a:spLocks noRot="1" noChangeAspect="1" noMove="1" noResize="1" noEditPoints="1" noAdjustHandles="1" noChangeArrowheads="1" noChangeShapeType="1" noTextEdit="1"/>
              </p:cNvSpPr>
              <p:nvPr/>
            </p:nvSpPr>
            <p:spPr>
              <a:xfrm>
                <a:off x="414975" y="2829668"/>
                <a:ext cx="3267754" cy="9105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9438A7C-C8FB-6FAB-9CC5-A7AD170EBF14}"/>
                  </a:ext>
                </a:extLst>
              </p:cNvPr>
              <p:cNvSpPr txBox="1"/>
              <p:nvPr/>
            </p:nvSpPr>
            <p:spPr>
              <a:xfrm>
                <a:off x="414975" y="4015209"/>
                <a:ext cx="4163063" cy="114409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600" i="1" smtClean="0">
                          <a:solidFill>
                            <a:srgbClr val="7030A0"/>
                          </a:solidFill>
                          <a:latin typeface="Cambria Math" panose="02040503050406030204" pitchFamily="18" charset="0"/>
                        </a:rPr>
                        <m:t>𝑎</m:t>
                      </m:r>
                      <m:d>
                        <m:dPr>
                          <m:ctrlPr>
                            <a:rPr lang="en-US" sz="3600" i="1" smtClean="0">
                              <a:solidFill>
                                <a:srgbClr val="7030A0"/>
                              </a:solidFill>
                              <a:latin typeface="Cambria Math" panose="02040503050406030204" pitchFamily="18" charset="0"/>
                            </a:rPr>
                          </m:ctrlPr>
                        </m:dPr>
                        <m:e>
                          <m:r>
                            <a:rPr lang="en-US" sz="3600" i="1" smtClean="0">
                              <a:solidFill>
                                <a:srgbClr val="7030A0"/>
                              </a:solidFill>
                              <a:latin typeface="Cambria Math" panose="02040503050406030204" pitchFamily="18" charset="0"/>
                            </a:rPr>
                            <m:t>𝑡</m:t>
                          </m:r>
                        </m:e>
                      </m:d>
                      <m:r>
                        <a:rPr lang="en-US" sz="3600" i="1" smtClean="0">
                          <a:solidFill>
                            <a:srgbClr val="7030A0"/>
                          </a:solidFill>
                          <a:latin typeface="Cambria Math" panose="02040503050406030204" pitchFamily="18" charset="0"/>
                        </a:rPr>
                        <m:t>=</m:t>
                      </m:r>
                      <m:r>
                        <a:rPr lang="en-US" sz="3600" i="1">
                          <a:latin typeface="Cambria Math" panose="02040503050406030204" pitchFamily="18" charset="0"/>
                        </a:rPr>
                        <m:t>−</m:t>
                      </m:r>
                      <m:sSub>
                        <m:sSubPr>
                          <m:ctrlPr>
                            <a:rPr lang="en-US" sz="3600" b="0" i="1" smtClean="0">
                              <a:latin typeface="Cambria Math" panose="02040503050406030204" pitchFamily="18" charset="0"/>
                            </a:rPr>
                          </m:ctrlPr>
                        </m:sSubPr>
                        <m:e>
                          <m:r>
                            <a:rPr lang="en-US" sz="3600" i="1" smtClean="0">
                              <a:latin typeface="Cambria Math" panose="02040503050406030204" pitchFamily="18" charset="0"/>
                            </a:rPr>
                            <m:t>𝑣</m:t>
                          </m:r>
                        </m:e>
                        <m:sub>
                          <m:r>
                            <a:rPr lang="en-US" sz="3600" b="0" i="1" smtClean="0">
                              <a:latin typeface="Cambria Math" panose="02040503050406030204" pitchFamily="18" charset="0"/>
                            </a:rPr>
                            <m:t>0</m:t>
                          </m:r>
                        </m:sub>
                      </m:sSub>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𝑏</m:t>
                          </m:r>
                        </m:num>
                        <m:den>
                          <m:r>
                            <a:rPr lang="en-US" sz="3600" b="0" i="1" smtClean="0">
                              <a:latin typeface="Cambria Math" panose="02040503050406030204" pitchFamily="18" charset="0"/>
                            </a:rPr>
                            <m:t>𝑚</m:t>
                          </m:r>
                        </m:den>
                      </m:f>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𝑏</m:t>
                              </m:r>
                            </m:num>
                            <m:den>
                              <m:r>
                                <a:rPr lang="en-US" sz="3600" b="0" i="1" smtClean="0">
                                  <a:latin typeface="Cambria Math" panose="02040503050406030204" pitchFamily="18" charset="0"/>
                                </a:rPr>
                                <m:t>𝑚</m:t>
                              </m:r>
                            </m:den>
                          </m:f>
                          <m:r>
                            <a:rPr lang="en-US" sz="3600" b="0" i="1" smtClean="0">
                              <a:latin typeface="Cambria Math" panose="02040503050406030204" pitchFamily="18" charset="0"/>
                            </a:rPr>
                            <m:t>𝑡</m:t>
                          </m:r>
                        </m:sup>
                      </m:sSup>
                    </m:oMath>
                  </m:oMathPara>
                </a14:m>
                <a:endParaRPr lang="en-US" sz="3600" dirty="0"/>
              </a:p>
            </p:txBody>
          </p:sp>
        </mc:Choice>
        <mc:Fallback xmlns="">
          <p:sp>
            <p:nvSpPr>
              <p:cNvPr id="9" name="TextBox 8">
                <a:extLst>
                  <a:ext uri="{FF2B5EF4-FFF2-40B4-BE49-F238E27FC236}">
                    <a16:creationId xmlns:a16="http://schemas.microsoft.com/office/drawing/2014/main" id="{89438A7C-C8FB-6FAB-9CC5-A7AD170EBF14}"/>
                  </a:ext>
                </a:extLst>
              </p:cNvPr>
              <p:cNvSpPr txBox="1">
                <a:spLocks noRot="1" noChangeAspect="1" noMove="1" noResize="1" noEditPoints="1" noAdjustHandles="1" noChangeArrowheads="1" noChangeShapeType="1" noTextEdit="1"/>
              </p:cNvSpPr>
              <p:nvPr/>
            </p:nvSpPr>
            <p:spPr>
              <a:xfrm>
                <a:off x="414975" y="4015209"/>
                <a:ext cx="4163063" cy="114409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17EF53D-E46F-6097-F68B-83EF703F440D}"/>
                  </a:ext>
                </a:extLst>
              </p:cNvPr>
              <p:cNvSpPr txBox="1"/>
              <p:nvPr/>
            </p:nvSpPr>
            <p:spPr>
              <a:xfrm>
                <a:off x="414975" y="1434262"/>
                <a:ext cx="6003117" cy="112037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600" b="0" i="1" smtClean="0">
                          <a:solidFill>
                            <a:schemeClr val="accent1"/>
                          </a:solidFill>
                          <a:latin typeface="Cambria Math" panose="02040503050406030204" pitchFamily="18" charset="0"/>
                        </a:rPr>
                        <m:t>𝑥</m:t>
                      </m:r>
                      <m:d>
                        <m:dPr>
                          <m:ctrlPr>
                            <a:rPr lang="en-US" sz="3600" b="0" i="1" smtClean="0">
                              <a:solidFill>
                                <a:schemeClr val="accent1"/>
                              </a:solidFill>
                              <a:latin typeface="Cambria Math" panose="02040503050406030204" pitchFamily="18" charset="0"/>
                            </a:rPr>
                          </m:ctrlPr>
                        </m:dPr>
                        <m:e>
                          <m:r>
                            <a:rPr lang="en-US" sz="3600" i="1" smtClean="0">
                              <a:solidFill>
                                <a:schemeClr val="accent1"/>
                              </a:solidFill>
                              <a:latin typeface="Cambria Math" panose="02040503050406030204" pitchFamily="18" charset="0"/>
                            </a:rPr>
                            <m:t>𝑡</m:t>
                          </m:r>
                        </m:e>
                      </m:d>
                      <m:r>
                        <a:rPr lang="en-US" sz="360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0</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𝑣</m:t>
                          </m:r>
                        </m:e>
                        <m:sub>
                          <m:r>
                            <a:rPr lang="en-US" sz="3600" i="1">
                              <a:latin typeface="Cambria Math" panose="02040503050406030204" pitchFamily="18" charset="0"/>
                            </a:rPr>
                            <m:t>0</m:t>
                          </m:r>
                        </m:sub>
                      </m:sSub>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𝑚</m:t>
                          </m:r>
                        </m:num>
                        <m:den>
                          <m:r>
                            <a:rPr lang="en-US" sz="3600" b="0" i="1" smtClean="0">
                              <a:latin typeface="Cambria Math" panose="02040503050406030204" pitchFamily="18" charset="0"/>
                            </a:rPr>
                            <m:t>𝑏</m:t>
                          </m:r>
                        </m:den>
                      </m:f>
                      <m:r>
                        <a:rPr lang="en-US" sz="3600" b="0" i="1" smtClean="0">
                          <a:latin typeface="Cambria Math" panose="02040503050406030204" pitchFamily="18" charset="0"/>
                        </a:rPr>
                        <m:t>(1−</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𝑏</m:t>
                              </m:r>
                            </m:num>
                            <m:den>
                              <m:r>
                                <a:rPr lang="en-US" sz="3600" b="0" i="1" smtClean="0">
                                  <a:latin typeface="Cambria Math" panose="02040503050406030204" pitchFamily="18" charset="0"/>
                                </a:rPr>
                                <m:t>𝑚</m:t>
                              </m:r>
                            </m:den>
                          </m:f>
                          <m:r>
                            <a:rPr lang="en-US" sz="3600" b="0" i="1" smtClean="0">
                              <a:latin typeface="Cambria Math" panose="02040503050406030204" pitchFamily="18" charset="0"/>
                            </a:rPr>
                            <m:t>𝑡</m:t>
                          </m:r>
                        </m:sup>
                      </m:sSup>
                      <m:r>
                        <a:rPr lang="en-US" sz="3600" b="0" i="1" smtClean="0">
                          <a:latin typeface="Cambria Math" panose="02040503050406030204" pitchFamily="18" charset="0"/>
                        </a:rPr>
                        <m:t>)</m:t>
                      </m:r>
                    </m:oMath>
                  </m:oMathPara>
                </a14:m>
                <a:endParaRPr lang="en-US" sz="3600" dirty="0"/>
              </a:p>
            </p:txBody>
          </p:sp>
        </mc:Choice>
        <mc:Fallback xmlns="">
          <p:sp>
            <p:nvSpPr>
              <p:cNvPr id="10" name="TextBox 9">
                <a:extLst>
                  <a:ext uri="{FF2B5EF4-FFF2-40B4-BE49-F238E27FC236}">
                    <a16:creationId xmlns:a16="http://schemas.microsoft.com/office/drawing/2014/main" id="{E17EF53D-E46F-6097-F68B-83EF703F440D}"/>
                  </a:ext>
                </a:extLst>
              </p:cNvPr>
              <p:cNvSpPr txBox="1">
                <a:spLocks noRot="1" noChangeAspect="1" noMove="1" noResize="1" noEditPoints="1" noAdjustHandles="1" noChangeArrowheads="1" noChangeShapeType="1" noTextEdit="1"/>
              </p:cNvSpPr>
              <p:nvPr/>
            </p:nvSpPr>
            <p:spPr>
              <a:xfrm>
                <a:off x="414975" y="1434262"/>
                <a:ext cx="6003117" cy="1120371"/>
              </a:xfrm>
              <a:prstGeom prst="rect">
                <a:avLst/>
              </a:prstGeom>
              <a:blipFill>
                <a:blip r:embed="rId5"/>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732DDB3C-1355-6866-CB4D-C630C142FA1F}"/>
              </a:ext>
            </a:extLst>
          </p:cNvPr>
          <p:cNvSpPr txBox="1"/>
          <p:nvPr/>
        </p:nvSpPr>
        <p:spPr>
          <a:xfrm>
            <a:off x="525678" y="1274118"/>
            <a:ext cx="1523174" cy="369332"/>
          </a:xfrm>
          <a:prstGeom prst="rect">
            <a:avLst/>
          </a:prstGeom>
          <a:noFill/>
        </p:spPr>
        <p:txBody>
          <a:bodyPr wrap="none" rtlCol="0">
            <a:spAutoFit/>
          </a:bodyPr>
          <a:lstStyle/>
          <a:p>
            <a:r>
              <a:rPr lang="en-US" dirty="0"/>
              <a:t>Initial position</a:t>
            </a:r>
          </a:p>
        </p:txBody>
      </p:sp>
      <p:sp>
        <p:nvSpPr>
          <p:cNvPr id="14" name="TextBox 13">
            <a:extLst>
              <a:ext uri="{FF2B5EF4-FFF2-40B4-BE49-F238E27FC236}">
                <a16:creationId xmlns:a16="http://schemas.microsoft.com/office/drawing/2014/main" id="{4966B41A-29DB-FB74-B98B-2285BC26B64D}"/>
              </a:ext>
            </a:extLst>
          </p:cNvPr>
          <p:cNvSpPr txBox="1"/>
          <p:nvPr/>
        </p:nvSpPr>
        <p:spPr>
          <a:xfrm>
            <a:off x="2262807" y="906209"/>
            <a:ext cx="1487267" cy="369332"/>
          </a:xfrm>
          <a:prstGeom prst="rect">
            <a:avLst/>
          </a:prstGeom>
          <a:noFill/>
        </p:spPr>
        <p:txBody>
          <a:bodyPr wrap="none" rtlCol="0">
            <a:spAutoFit/>
          </a:bodyPr>
          <a:lstStyle/>
          <a:p>
            <a:r>
              <a:rPr lang="en-US" dirty="0"/>
              <a:t>Initial velocity</a:t>
            </a:r>
          </a:p>
        </p:txBody>
      </p:sp>
      <p:cxnSp>
        <p:nvCxnSpPr>
          <p:cNvPr id="16" name="Straight Connector 15">
            <a:extLst>
              <a:ext uri="{FF2B5EF4-FFF2-40B4-BE49-F238E27FC236}">
                <a16:creationId xmlns:a16="http://schemas.microsoft.com/office/drawing/2014/main" id="{D7069462-EE5C-42B9-D93B-6D65161611DF}"/>
              </a:ext>
            </a:extLst>
          </p:cNvPr>
          <p:cNvCxnSpPr/>
          <p:nvPr/>
        </p:nvCxnSpPr>
        <p:spPr>
          <a:xfrm>
            <a:off x="3103663" y="1434262"/>
            <a:ext cx="0" cy="425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14BF12-802B-82A1-F5AE-C167160499DB}"/>
              </a:ext>
            </a:extLst>
          </p:cNvPr>
          <p:cNvCxnSpPr/>
          <p:nvPr/>
        </p:nvCxnSpPr>
        <p:spPr>
          <a:xfrm>
            <a:off x="1635512" y="1643450"/>
            <a:ext cx="319668" cy="229951"/>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9447D77-4651-FBA3-9C33-168E76E8DD47}"/>
              </a:ext>
            </a:extLst>
          </p:cNvPr>
          <p:cNvSpPr txBox="1"/>
          <p:nvPr/>
        </p:nvSpPr>
        <p:spPr>
          <a:xfrm>
            <a:off x="1252921" y="5423738"/>
            <a:ext cx="3244799" cy="923330"/>
          </a:xfrm>
          <a:prstGeom prst="rect">
            <a:avLst/>
          </a:prstGeom>
          <a:noFill/>
        </p:spPr>
        <p:txBody>
          <a:bodyPr wrap="none" rtlCol="0">
            <a:spAutoFit/>
          </a:bodyPr>
          <a:lstStyle/>
          <a:p>
            <a:r>
              <a:rPr lang="en-US" sz="5400" dirty="0"/>
              <a:t>Kinematics</a:t>
            </a:r>
          </a:p>
        </p:txBody>
      </p:sp>
      <p:grpSp>
        <p:nvGrpSpPr>
          <p:cNvPr id="4" name="Group 3">
            <a:extLst>
              <a:ext uri="{FF2B5EF4-FFF2-40B4-BE49-F238E27FC236}">
                <a16:creationId xmlns:a16="http://schemas.microsoft.com/office/drawing/2014/main" id="{312ADA87-48AD-4EA4-CCA5-B25D0F732468}"/>
              </a:ext>
            </a:extLst>
          </p:cNvPr>
          <p:cNvGrpSpPr/>
          <p:nvPr/>
        </p:nvGrpSpPr>
        <p:grpSpPr>
          <a:xfrm>
            <a:off x="8246648" y="875505"/>
            <a:ext cx="3420722" cy="2380906"/>
            <a:chOff x="126780" y="1906010"/>
            <a:chExt cx="3420722" cy="2380906"/>
          </a:xfrm>
        </p:grpSpPr>
        <p:sp>
          <p:nvSpPr>
            <p:cNvPr id="6" name="Freeform 4">
              <a:extLst>
                <a:ext uri="{FF2B5EF4-FFF2-40B4-BE49-F238E27FC236}">
                  <a16:creationId xmlns:a16="http://schemas.microsoft.com/office/drawing/2014/main" id="{0739F065-9A78-121C-0A52-7C5151EBC018}"/>
                </a:ext>
              </a:extLst>
            </p:cNvPr>
            <p:cNvSpPr/>
            <p:nvPr/>
          </p:nvSpPr>
          <p:spPr>
            <a:xfrm rot="5400000" flipH="1">
              <a:off x="2297489" y="2716288"/>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303AD27-8B4A-81D1-8C56-97F330AE0855}"/>
                    </a:ext>
                  </a:extLst>
                </p:cNvPr>
                <p:cNvSpPr txBox="1"/>
                <p:nvPr/>
              </p:nvSpPr>
              <p:spPr>
                <a:xfrm>
                  <a:off x="899917" y="1906010"/>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7" name="TextBox 6">
                  <a:extLst>
                    <a:ext uri="{FF2B5EF4-FFF2-40B4-BE49-F238E27FC236}">
                      <a16:creationId xmlns:a16="http://schemas.microsoft.com/office/drawing/2014/main" id="{330DAC6B-E6E1-4498-13CE-AD7AE02C6E5A}"/>
                    </a:ext>
                  </a:extLst>
                </p:cNvPr>
                <p:cNvSpPr txBox="1">
                  <a:spLocks noRot="1" noChangeAspect="1" noMove="1" noResize="1" noEditPoints="1" noAdjustHandles="1" noChangeArrowheads="1" noChangeShapeType="1" noTextEdit="1"/>
                </p:cNvSpPr>
                <p:nvPr/>
              </p:nvSpPr>
              <p:spPr>
                <a:xfrm>
                  <a:off x="899917" y="1906010"/>
                  <a:ext cx="184731" cy="369332"/>
                </a:xfrm>
                <a:prstGeom prst="rect">
                  <a:avLst/>
                </a:prstGeom>
                <a:blipFill>
                  <a:blip r:embed="rId6"/>
                  <a:stretch>
                    <a:fillRect r="-4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3F2EEC5-8B82-689F-464F-FC7D7FEBAC44}"/>
                    </a:ext>
                  </a:extLst>
                </p:cNvPr>
                <p:cNvSpPr txBox="1"/>
                <p:nvPr/>
              </p:nvSpPr>
              <p:spPr>
                <a:xfrm>
                  <a:off x="126780" y="2257236"/>
                  <a:ext cx="1188432" cy="566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𝑏</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m:oMathPara>
                  </a14:m>
                  <a:endParaRPr lang="en-US" dirty="0"/>
                </a:p>
              </p:txBody>
            </p:sp>
          </mc:Choice>
          <mc:Fallback xmlns="">
            <p:sp>
              <p:nvSpPr>
                <p:cNvPr id="8" name="TextBox 7">
                  <a:extLst>
                    <a:ext uri="{FF2B5EF4-FFF2-40B4-BE49-F238E27FC236}">
                      <a16:creationId xmlns:a16="http://schemas.microsoft.com/office/drawing/2014/main" id="{C579A16D-F70C-135C-8850-3F44513E3508}"/>
                    </a:ext>
                  </a:extLst>
                </p:cNvPr>
                <p:cNvSpPr txBox="1">
                  <a:spLocks noRot="1" noChangeAspect="1" noMove="1" noResize="1" noEditPoints="1" noAdjustHandles="1" noChangeArrowheads="1" noChangeShapeType="1" noTextEdit="1"/>
                </p:cNvSpPr>
                <p:nvPr/>
              </p:nvSpPr>
              <p:spPr>
                <a:xfrm>
                  <a:off x="126780" y="2257236"/>
                  <a:ext cx="1188432" cy="566694"/>
                </a:xfrm>
                <a:prstGeom prst="rect">
                  <a:avLst/>
                </a:prstGeom>
                <a:blipFill>
                  <a:blip r:embed="rId7"/>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418E389-C6DD-0A2C-174C-85D21358D2B5}"/>
                    </a:ext>
                  </a:extLst>
                </p:cNvPr>
                <p:cNvSpPr txBox="1"/>
                <p:nvPr/>
              </p:nvSpPr>
              <p:spPr>
                <a:xfrm>
                  <a:off x="903290" y="3341493"/>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m:oMathPara>
                  </a14:m>
                  <a:endParaRPr lang="en-US" dirty="0"/>
                </a:p>
              </p:txBody>
            </p:sp>
          </mc:Choice>
          <mc:Fallback xmlns="">
            <p:sp>
              <p:nvSpPr>
                <p:cNvPr id="10" name="TextBox 9">
                  <a:extLst>
                    <a:ext uri="{FF2B5EF4-FFF2-40B4-BE49-F238E27FC236}">
                      <a16:creationId xmlns:a16="http://schemas.microsoft.com/office/drawing/2014/main" id="{BBBF36D0-E67A-3F00-3914-0004FE22C673}"/>
                    </a:ext>
                  </a:extLst>
                </p:cNvPr>
                <p:cNvSpPr txBox="1">
                  <a:spLocks noRot="1" noChangeAspect="1" noMove="1" noResize="1" noEditPoints="1" noAdjustHandles="1" noChangeArrowheads="1" noChangeShapeType="1" noTextEdit="1"/>
                </p:cNvSpPr>
                <p:nvPr/>
              </p:nvSpPr>
              <p:spPr>
                <a:xfrm>
                  <a:off x="903290" y="3341493"/>
                  <a:ext cx="184731" cy="369332"/>
                </a:xfrm>
                <a:prstGeom prst="rect">
                  <a:avLst/>
                </a:prstGeom>
                <a:blipFill>
                  <a:blip r:embed="rId8"/>
                  <a:stretch>
                    <a:fillRect r="-93333"/>
                  </a:stretch>
                </a:blipFill>
              </p:spPr>
              <p:txBody>
                <a:bodyPr/>
                <a:lstStyle/>
                <a:p>
                  <a:r>
                    <a:rPr lang="en-US">
                      <a:noFill/>
                    </a:rPr>
                    <a:t> </a:t>
                  </a:r>
                </a:p>
              </p:txBody>
            </p:sp>
          </mc:Fallback>
        </mc:AlternateContent>
        <p:sp>
          <p:nvSpPr>
            <p:cNvPr id="21" name="Freeform 10">
              <a:extLst>
                <a:ext uri="{FF2B5EF4-FFF2-40B4-BE49-F238E27FC236}">
                  <a16:creationId xmlns:a16="http://schemas.microsoft.com/office/drawing/2014/main" id="{AE7D4238-C232-172B-2084-BE4DD34E6B36}"/>
                </a:ext>
              </a:extLst>
            </p:cNvPr>
            <p:cNvSpPr/>
            <p:nvPr/>
          </p:nvSpPr>
          <p:spPr>
            <a:xfrm>
              <a:off x="1312073" y="2587284"/>
              <a:ext cx="2051776" cy="965200"/>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Freeform 13">
              <a:extLst>
                <a:ext uri="{FF2B5EF4-FFF2-40B4-BE49-F238E27FC236}">
                  <a16:creationId xmlns:a16="http://schemas.microsoft.com/office/drawing/2014/main" id="{5D332302-4E99-176C-F2EA-A979AA1AFE1C}"/>
                </a:ext>
              </a:extLst>
            </p:cNvPr>
            <p:cNvSpPr/>
            <p:nvPr/>
          </p:nvSpPr>
          <p:spPr>
            <a:xfrm rot="5400000" flipH="1">
              <a:off x="2322896" y="1518307"/>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9525">
              <a:solidFill>
                <a:schemeClr val="tx2">
                  <a:lumMod val="9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4EE16A2-3BB2-6DD0-6E46-F95F55CCA1B8}"/>
                    </a:ext>
                  </a:extLst>
                </p:cNvPr>
                <p:cNvSpPr txBox="1"/>
                <p:nvPr/>
              </p:nvSpPr>
              <p:spPr>
                <a:xfrm>
                  <a:off x="3362771" y="391758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5" name="TextBox 14">
                  <a:extLst>
                    <a:ext uri="{FF2B5EF4-FFF2-40B4-BE49-F238E27FC236}">
                      <a16:creationId xmlns:a16="http://schemas.microsoft.com/office/drawing/2014/main" id="{104DEF5A-1EA4-A0F1-7BE3-8E05436C417C}"/>
                    </a:ext>
                  </a:extLst>
                </p:cNvPr>
                <p:cNvSpPr txBox="1">
                  <a:spLocks noRot="1" noChangeAspect="1" noMove="1" noResize="1" noEditPoints="1" noAdjustHandles="1" noChangeArrowheads="1" noChangeShapeType="1" noTextEdit="1"/>
                </p:cNvSpPr>
                <p:nvPr/>
              </p:nvSpPr>
              <p:spPr>
                <a:xfrm>
                  <a:off x="3362771" y="3917584"/>
                  <a:ext cx="184731" cy="369332"/>
                </a:xfrm>
                <a:prstGeom prst="rect">
                  <a:avLst/>
                </a:prstGeom>
                <a:blipFill>
                  <a:blip r:embed="rId9"/>
                  <a:stretch>
                    <a:fillRect r="-31250"/>
                  </a:stretch>
                </a:blipFill>
              </p:spPr>
              <p:txBody>
                <a:bodyPr/>
                <a:lstStyle/>
                <a:p>
                  <a:r>
                    <a:rPr lang="en-US">
                      <a:noFill/>
                    </a:rPr>
                    <a:t> </a:t>
                  </a:r>
                </a:p>
              </p:txBody>
            </p:sp>
          </mc:Fallback>
        </mc:AlternateContent>
        <p:sp>
          <p:nvSpPr>
            <p:cNvPr id="25" name="Freeform 3">
              <a:extLst>
                <a:ext uri="{FF2B5EF4-FFF2-40B4-BE49-F238E27FC236}">
                  <a16:creationId xmlns:a16="http://schemas.microsoft.com/office/drawing/2014/main" id="{506F0310-9BA2-9D8A-7781-7DF8132D7F15}"/>
                </a:ext>
              </a:extLst>
            </p:cNvPr>
            <p:cNvSpPr/>
            <p:nvPr/>
          </p:nvSpPr>
          <p:spPr>
            <a:xfrm flipH="1">
              <a:off x="1269493" y="2157858"/>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grpSp>
        <p:nvGrpSpPr>
          <p:cNvPr id="26" name="Group 25">
            <a:extLst>
              <a:ext uri="{FF2B5EF4-FFF2-40B4-BE49-F238E27FC236}">
                <a16:creationId xmlns:a16="http://schemas.microsoft.com/office/drawing/2014/main" id="{A5E378EF-4A2A-43AB-6850-88A105D205C0}"/>
              </a:ext>
            </a:extLst>
          </p:cNvPr>
          <p:cNvGrpSpPr/>
          <p:nvPr/>
        </p:nvGrpSpPr>
        <p:grpSpPr>
          <a:xfrm>
            <a:off x="6417128" y="2345469"/>
            <a:ext cx="2451585" cy="2171616"/>
            <a:chOff x="4603738" y="1931084"/>
            <a:chExt cx="2451585" cy="2171616"/>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A19458B-7A85-3AFA-70F2-8CC65B63BD24}"/>
                    </a:ext>
                  </a:extLst>
                </p:cNvPr>
                <p:cNvSpPr txBox="1"/>
                <p:nvPr/>
              </p:nvSpPr>
              <p:spPr>
                <a:xfrm>
                  <a:off x="4603738" y="2300416"/>
                  <a:ext cx="2967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m:oMathPara>
                  </a14:m>
                  <a:endParaRPr lang="en-US" dirty="0"/>
                </a:p>
              </p:txBody>
            </p:sp>
          </mc:Choice>
          <mc:Fallback xmlns="">
            <p:sp>
              <p:nvSpPr>
                <p:cNvPr id="17" name="TextBox 16">
                  <a:extLst>
                    <a:ext uri="{FF2B5EF4-FFF2-40B4-BE49-F238E27FC236}">
                      <a16:creationId xmlns:a16="http://schemas.microsoft.com/office/drawing/2014/main" id="{FA657A3B-1591-7FB2-6D7A-8E6B260776D7}"/>
                    </a:ext>
                  </a:extLst>
                </p:cNvPr>
                <p:cNvSpPr txBox="1">
                  <a:spLocks noRot="1" noChangeAspect="1" noMove="1" noResize="1" noEditPoints="1" noAdjustHandles="1" noChangeArrowheads="1" noChangeShapeType="1" noTextEdit="1"/>
                </p:cNvSpPr>
                <p:nvPr/>
              </p:nvSpPr>
              <p:spPr>
                <a:xfrm>
                  <a:off x="4603738" y="2300416"/>
                  <a:ext cx="296732" cy="369332"/>
                </a:xfrm>
                <a:prstGeom prst="rect">
                  <a:avLst/>
                </a:prstGeom>
                <a:blipFill>
                  <a:blip r:embed="rId10"/>
                  <a:stretch>
                    <a:fillRect r="-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5179EA-81C4-83CB-B2BA-3B280E5177DB}"/>
                    </a:ext>
                  </a:extLst>
                </p:cNvPr>
                <p:cNvSpPr txBox="1"/>
                <p:nvPr/>
              </p:nvSpPr>
              <p:spPr>
                <a:xfrm>
                  <a:off x="4659738" y="193108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18" name="TextBox 17">
                  <a:extLst>
                    <a:ext uri="{FF2B5EF4-FFF2-40B4-BE49-F238E27FC236}">
                      <a16:creationId xmlns:a16="http://schemas.microsoft.com/office/drawing/2014/main" id="{EB452B62-F82D-0142-17BF-93D4E5096E99}"/>
                    </a:ext>
                  </a:extLst>
                </p:cNvPr>
                <p:cNvSpPr txBox="1">
                  <a:spLocks noRot="1" noChangeAspect="1" noMove="1" noResize="1" noEditPoints="1" noAdjustHandles="1" noChangeArrowheads="1" noChangeShapeType="1" noTextEdit="1"/>
                </p:cNvSpPr>
                <p:nvPr/>
              </p:nvSpPr>
              <p:spPr>
                <a:xfrm>
                  <a:off x="4659738" y="1931084"/>
                  <a:ext cx="184731" cy="369332"/>
                </a:xfrm>
                <a:prstGeom prst="rect">
                  <a:avLst/>
                </a:prstGeom>
                <a:blipFill>
                  <a:blip r:embed="rId11"/>
                  <a:stretch>
                    <a:fillRect r="-46667"/>
                  </a:stretch>
                </a:blipFill>
              </p:spPr>
              <p:txBody>
                <a:bodyPr/>
                <a:lstStyle/>
                <a:p>
                  <a:r>
                    <a:rPr lang="en-US">
                      <a:noFill/>
                    </a:rPr>
                    <a:t> </a:t>
                  </a:r>
                </a:p>
              </p:txBody>
            </p:sp>
          </mc:Fallback>
        </mc:AlternateContent>
        <p:sp>
          <p:nvSpPr>
            <p:cNvPr id="29" name="Freeform 20">
              <a:extLst>
                <a:ext uri="{FF2B5EF4-FFF2-40B4-BE49-F238E27FC236}">
                  <a16:creationId xmlns:a16="http://schemas.microsoft.com/office/drawing/2014/main" id="{C6289034-3AF9-79EC-9CBC-952EA3F980C7}"/>
                </a:ext>
              </a:extLst>
            </p:cNvPr>
            <p:cNvSpPr/>
            <p:nvPr/>
          </p:nvSpPr>
          <p:spPr>
            <a:xfrm flipV="1">
              <a:off x="4973450" y="2512462"/>
              <a:ext cx="2023800" cy="114513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02925 w 2023800"/>
                <a:gd name="connsiteY11" fmla="*/ 774700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9419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89261"/>
                <a:gd name="connsiteX1" fmla="*/ 1712649 w 2023800"/>
                <a:gd name="connsiteY1" fmla="*/ 12334 h 989261"/>
                <a:gd name="connsiteX2" fmla="*/ 1468175 w 2023800"/>
                <a:gd name="connsiteY2" fmla="*/ 31015 h 989261"/>
                <a:gd name="connsiteX3" fmla="*/ 1232825 w 2023800"/>
                <a:gd name="connsiteY3" fmla="*/ 66309 h 989261"/>
                <a:gd name="connsiteX4" fmla="*/ 1035976 w 2023800"/>
                <a:gd name="connsiteY4" fmla="*/ 115035 h 989261"/>
                <a:gd name="connsiteX5" fmla="*/ 864127 w 2023800"/>
                <a:gd name="connsiteY5" fmla="*/ 165101 h 989261"/>
                <a:gd name="connsiteX6" fmla="*/ 697177 w 2023800"/>
                <a:gd name="connsiteY6" fmla="*/ 238125 h 989261"/>
                <a:gd name="connsiteX7" fmla="*/ 536176 w 2023800"/>
                <a:gd name="connsiteY7" fmla="*/ 329831 h 989261"/>
                <a:gd name="connsiteX8" fmla="*/ 415526 w 2023800"/>
                <a:gd name="connsiteY8" fmla="*/ 428626 h 989261"/>
                <a:gd name="connsiteX9" fmla="*/ 298052 w 2023800"/>
                <a:gd name="connsiteY9" fmla="*/ 550009 h 989261"/>
                <a:gd name="connsiteX10" fmla="*/ 199626 w 2023800"/>
                <a:gd name="connsiteY10" fmla="*/ 660033 h 989261"/>
                <a:gd name="connsiteX11" fmla="*/ 123428 w 2023800"/>
                <a:gd name="connsiteY11" fmla="*/ 778242 h 989261"/>
                <a:gd name="connsiteX12" fmla="*/ 0 w 2023800"/>
                <a:gd name="connsiteY12" fmla="*/ 989261 h 98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3800" h="989261">
                  <a:moveTo>
                    <a:pt x="2023800" y="0"/>
                  </a:moveTo>
                  <a:cubicBezTo>
                    <a:pt x="1969296" y="2646"/>
                    <a:pt x="1820599" y="3867"/>
                    <a:pt x="1712649" y="12334"/>
                  </a:cubicBezTo>
                  <a:lnTo>
                    <a:pt x="1468175" y="31015"/>
                  </a:lnTo>
                  <a:cubicBezTo>
                    <a:pt x="1386154" y="39482"/>
                    <a:pt x="1291562" y="55197"/>
                    <a:pt x="1232825" y="66309"/>
                  </a:cubicBezTo>
                  <a:cubicBezTo>
                    <a:pt x="1174088" y="77421"/>
                    <a:pt x="1098947" y="97044"/>
                    <a:pt x="1035976" y="115035"/>
                  </a:cubicBezTo>
                  <a:cubicBezTo>
                    <a:pt x="946547" y="137789"/>
                    <a:pt x="921806" y="144464"/>
                    <a:pt x="864127" y="165101"/>
                  </a:cubicBezTo>
                  <a:cubicBezTo>
                    <a:pt x="806448" y="185738"/>
                    <a:pt x="751152" y="212196"/>
                    <a:pt x="697177" y="238125"/>
                  </a:cubicBezTo>
                  <a:cubicBezTo>
                    <a:pt x="643202" y="264054"/>
                    <a:pt x="584330" y="296493"/>
                    <a:pt x="536176" y="329831"/>
                  </a:cubicBezTo>
                  <a:cubicBezTo>
                    <a:pt x="488022" y="363169"/>
                    <a:pt x="455213" y="393701"/>
                    <a:pt x="415526" y="428626"/>
                  </a:cubicBezTo>
                  <a:cubicBezTo>
                    <a:pt x="375839" y="463551"/>
                    <a:pt x="333506" y="512438"/>
                    <a:pt x="298052" y="550009"/>
                  </a:cubicBezTo>
                  <a:cubicBezTo>
                    <a:pt x="262598" y="587580"/>
                    <a:pt x="228201" y="621933"/>
                    <a:pt x="199626" y="660033"/>
                  </a:cubicBezTo>
                  <a:cubicBezTo>
                    <a:pt x="171051" y="698133"/>
                    <a:pt x="158353" y="723209"/>
                    <a:pt x="123428" y="778242"/>
                  </a:cubicBezTo>
                  <a:cubicBezTo>
                    <a:pt x="73157" y="848092"/>
                    <a:pt x="48154" y="892953"/>
                    <a:pt x="0" y="989261"/>
                  </a:cubicBezTo>
                </a:path>
              </a:pathLst>
            </a:custGeom>
            <a:noFill/>
            <a:ln w="254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9DA581B-29D0-7949-3B01-FD96B656235F}"/>
                    </a:ext>
                  </a:extLst>
                </p:cNvPr>
                <p:cNvSpPr txBox="1"/>
                <p:nvPr/>
              </p:nvSpPr>
              <p:spPr>
                <a:xfrm>
                  <a:off x="6870592" y="3733368"/>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22" name="TextBox 21">
                  <a:extLst>
                    <a:ext uri="{FF2B5EF4-FFF2-40B4-BE49-F238E27FC236}">
                      <a16:creationId xmlns:a16="http://schemas.microsoft.com/office/drawing/2014/main" id="{90312EB2-7C40-E292-6B8F-A7A05C1E94B8}"/>
                    </a:ext>
                  </a:extLst>
                </p:cNvPr>
                <p:cNvSpPr txBox="1">
                  <a:spLocks noRot="1" noChangeAspect="1" noMove="1" noResize="1" noEditPoints="1" noAdjustHandles="1" noChangeArrowheads="1" noChangeShapeType="1" noTextEdit="1"/>
                </p:cNvSpPr>
                <p:nvPr/>
              </p:nvSpPr>
              <p:spPr>
                <a:xfrm>
                  <a:off x="6870592" y="3733368"/>
                  <a:ext cx="184731" cy="369332"/>
                </a:xfrm>
                <a:prstGeom prst="rect">
                  <a:avLst/>
                </a:prstGeom>
                <a:blipFill>
                  <a:blip r:embed="rId12"/>
                  <a:stretch>
                    <a:fillRect r="-40000"/>
                  </a:stretch>
                </a:blipFill>
              </p:spPr>
              <p:txBody>
                <a:bodyPr/>
                <a:lstStyle/>
                <a:p>
                  <a:r>
                    <a:rPr lang="en-US">
                      <a:noFill/>
                    </a:rPr>
                    <a:t> </a:t>
                  </a:r>
                </a:p>
              </p:txBody>
            </p:sp>
          </mc:Fallback>
        </mc:AlternateContent>
        <p:sp>
          <p:nvSpPr>
            <p:cNvPr id="32" name="Freeform 18">
              <a:extLst>
                <a:ext uri="{FF2B5EF4-FFF2-40B4-BE49-F238E27FC236}">
                  <a16:creationId xmlns:a16="http://schemas.microsoft.com/office/drawing/2014/main" id="{A43B9444-CA15-7FEE-02C0-01AD2B296DA6}"/>
                </a:ext>
              </a:extLst>
            </p:cNvPr>
            <p:cNvSpPr/>
            <p:nvPr/>
          </p:nvSpPr>
          <p:spPr>
            <a:xfrm flipH="1">
              <a:off x="4924846" y="2090358"/>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33" name="Freeform 19">
              <a:extLst>
                <a:ext uri="{FF2B5EF4-FFF2-40B4-BE49-F238E27FC236}">
                  <a16:creationId xmlns:a16="http://schemas.microsoft.com/office/drawing/2014/main" id="{C7505EDD-5701-E067-D8A0-E503B0098278}"/>
                </a:ext>
              </a:extLst>
            </p:cNvPr>
            <p:cNvSpPr/>
            <p:nvPr/>
          </p:nvSpPr>
          <p:spPr>
            <a:xfrm rot="5400000" flipH="1">
              <a:off x="5952842" y="2648788"/>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grpSp>
        <p:nvGrpSpPr>
          <p:cNvPr id="34" name="Group 33">
            <a:extLst>
              <a:ext uri="{FF2B5EF4-FFF2-40B4-BE49-F238E27FC236}">
                <a16:creationId xmlns:a16="http://schemas.microsoft.com/office/drawing/2014/main" id="{F2F4DEE9-5A06-35F5-9C1F-F64CD31778E8}"/>
              </a:ext>
            </a:extLst>
          </p:cNvPr>
          <p:cNvGrpSpPr/>
          <p:nvPr/>
        </p:nvGrpSpPr>
        <p:grpSpPr>
          <a:xfrm>
            <a:off x="5945742" y="4455971"/>
            <a:ext cx="2899370" cy="2050293"/>
            <a:chOff x="7760997" y="2072986"/>
            <a:chExt cx="2899370" cy="2050293"/>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0D0F5F8-E208-DD93-AE7A-B11879BAE434}"/>
                    </a:ext>
                  </a:extLst>
                </p:cNvPr>
                <p:cNvSpPr txBox="1"/>
                <p:nvPr/>
              </p:nvSpPr>
              <p:spPr>
                <a:xfrm>
                  <a:off x="8269420" y="2072986"/>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7" name="TextBox 36">
                  <a:extLst>
                    <a:ext uri="{FF2B5EF4-FFF2-40B4-BE49-F238E27FC236}">
                      <a16:creationId xmlns:a16="http://schemas.microsoft.com/office/drawing/2014/main" id="{2D303D66-75D3-342F-15E8-FD27C1FBC618}"/>
                    </a:ext>
                  </a:extLst>
                </p:cNvPr>
                <p:cNvSpPr txBox="1">
                  <a:spLocks noRot="1" noChangeAspect="1" noMove="1" noResize="1" noEditPoints="1" noAdjustHandles="1" noChangeArrowheads="1" noChangeShapeType="1" noTextEdit="1"/>
                </p:cNvSpPr>
                <p:nvPr/>
              </p:nvSpPr>
              <p:spPr>
                <a:xfrm>
                  <a:off x="8269420" y="2072986"/>
                  <a:ext cx="184731" cy="369332"/>
                </a:xfrm>
                <a:prstGeom prst="rect">
                  <a:avLst/>
                </a:prstGeom>
                <a:blipFill>
                  <a:blip r:embed="rId18"/>
                  <a:stretch>
                    <a:fillRect r="-4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B644D41-61D6-BAAC-DD56-28BBC26C9710}"/>
                    </a:ext>
                  </a:extLst>
                </p:cNvPr>
                <p:cNvSpPr txBox="1"/>
                <p:nvPr/>
              </p:nvSpPr>
              <p:spPr>
                <a:xfrm>
                  <a:off x="7760997" y="3505033"/>
                  <a:ext cx="642257"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𝑚</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m:oMathPara>
                  </a14:m>
                  <a:endParaRPr lang="en-US" dirty="0"/>
                </a:p>
              </p:txBody>
            </p:sp>
          </mc:Choice>
          <mc:Fallback xmlns="">
            <p:sp>
              <p:nvSpPr>
                <p:cNvPr id="37" name="TextBox 36">
                  <a:extLst>
                    <a:ext uri="{FF2B5EF4-FFF2-40B4-BE49-F238E27FC236}">
                      <a16:creationId xmlns:a16="http://schemas.microsoft.com/office/drawing/2014/main" id="{5B644D41-61D6-BAAC-DD56-28BBC26C9710}"/>
                    </a:ext>
                  </a:extLst>
                </p:cNvPr>
                <p:cNvSpPr txBox="1">
                  <a:spLocks noRot="1" noChangeAspect="1" noMove="1" noResize="1" noEditPoints="1" noAdjustHandles="1" noChangeArrowheads="1" noChangeShapeType="1" noTextEdit="1"/>
                </p:cNvSpPr>
                <p:nvPr/>
              </p:nvSpPr>
              <p:spPr>
                <a:xfrm>
                  <a:off x="7760997" y="3505033"/>
                  <a:ext cx="642257" cy="618246"/>
                </a:xfrm>
                <a:prstGeom prst="rect">
                  <a:avLst/>
                </a:prstGeom>
                <a:blipFill>
                  <a:blip r:embed="rId19"/>
                  <a:stretch>
                    <a:fillRect r="-169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341E48C-DDC4-1E58-EBE4-E94C49267915}"/>
                    </a:ext>
                  </a:extLst>
                </p:cNvPr>
                <p:cNvSpPr txBox="1"/>
                <p:nvPr/>
              </p:nvSpPr>
              <p:spPr>
                <a:xfrm>
                  <a:off x="10475636" y="271718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41" name="TextBox 40">
                  <a:extLst>
                    <a:ext uri="{FF2B5EF4-FFF2-40B4-BE49-F238E27FC236}">
                      <a16:creationId xmlns:a16="http://schemas.microsoft.com/office/drawing/2014/main" id="{B5D304DE-C0CE-5162-ED93-D575D91D1966}"/>
                    </a:ext>
                  </a:extLst>
                </p:cNvPr>
                <p:cNvSpPr txBox="1">
                  <a:spLocks noRot="1" noChangeAspect="1" noMove="1" noResize="1" noEditPoints="1" noAdjustHandles="1" noChangeArrowheads="1" noChangeShapeType="1" noTextEdit="1"/>
                </p:cNvSpPr>
                <p:nvPr/>
              </p:nvSpPr>
              <p:spPr>
                <a:xfrm>
                  <a:off x="10475636" y="2717184"/>
                  <a:ext cx="184731" cy="369332"/>
                </a:xfrm>
                <a:prstGeom prst="rect">
                  <a:avLst/>
                </a:prstGeom>
                <a:blipFill>
                  <a:blip r:embed="rId20"/>
                  <a:stretch>
                    <a:fillRect r="-37500"/>
                  </a:stretch>
                </a:blipFill>
              </p:spPr>
              <p:txBody>
                <a:bodyPr/>
                <a:lstStyle/>
                <a:p>
                  <a:r>
                    <a:rPr lang="en-US">
                      <a:noFill/>
                    </a:rPr>
                    <a:t> </a:t>
                  </a:r>
                </a:p>
              </p:txBody>
            </p:sp>
          </mc:Fallback>
        </mc:AlternateContent>
        <p:sp>
          <p:nvSpPr>
            <p:cNvPr id="39" name="Freeform 41">
              <a:extLst>
                <a:ext uri="{FF2B5EF4-FFF2-40B4-BE49-F238E27FC236}">
                  <a16:creationId xmlns:a16="http://schemas.microsoft.com/office/drawing/2014/main" id="{3F16F481-5300-6B7C-B3C0-748E6AEFB0B0}"/>
                </a:ext>
              </a:extLst>
            </p:cNvPr>
            <p:cNvSpPr/>
            <p:nvPr/>
          </p:nvSpPr>
          <p:spPr>
            <a:xfrm rot="10800000" flipH="1" flipV="1">
              <a:off x="8577890" y="2686145"/>
              <a:ext cx="2033245" cy="1087639"/>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59798 w 2004474"/>
                <a:gd name="connsiteY10" fmla="*/ 663575 h 911250"/>
                <a:gd name="connsiteX11" fmla="*/ 83599 w 2004474"/>
                <a:gd name="connsiteY11" fmla="*/ 774700 h 911250"/>
                <a:gd name="connsiteX12" fmla="*/ 0 w 2004474"/>
                <a:gd name="connsiteY12" fmla="*/ 911250 h 9112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80011 w 2004474"/>
                <a:gd name="connsiteY10" fmla="*/ 670660 h 911250"/>
                <a:gd name="connsiteX11" fmla="*/ 83599 w 2004474"/>
                <a:gd name="connsiteY11" fmla="*/ 774700 h 911250"/>
                <a:gd name="connsiteX12" fmla="*/ 0 w 2004474"/>
                <a:gd name="connsiteY12" fmla="*/ 911250 h 9112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80011 w 2004474"/>
                <a:gd name="connsiteY10" fmla="*/ 670660 h 911250"/>
                <a:gd name="connsiteX11" fmla="*/ 95727 w 2004474"/>
                <a:gd name="connsiteY11" fmla="*/ 788869 h 911250"/>
                <a:gd name="connsiteX12" fmla="*/ 0 w 2004474"/>
                <a:gd name="connsiteY12" fmla="*/ 911250 h 9112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59798 w 2004474"/>
                <a:gd name="connsiteY10" fmla="*/ 670660 h 911250"/>
                <a:gd name="connsiteX11" fmla="*/ 95727 w 2004474"/>
                <a:gd name="connsiteY11" fmla="*/ 788869 h 911250"/>
                <a:gd name="connsiteX12" fmla="*/ 0 w 2004474"/>
                <a:gd name="connsiteY12" fmla="*/ 911250 h 9112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59798 w 2004474"/>
                <a:gd name="connsiteY10" fmla="*/ 670660 h 911250"/>
                <a:gd name="connsiteX11" fmla="*/ 83599 w 2004474"/>
                <a:gd name="connsiteY11" fmla="*/ 788869 h 911250"/>
                <a:gd name="connsiteX12" fmla="*/ 0 w 2004474"/>
                <a:gd name="connsiteY12" fmla="*/ 911250 h 911250"/>
                <a:gd name="connsiteX0" fmla="*/ 1992346 w 1992346"/>
                <a:gd name="connsiteY0" fmla="*/ 0 h 918335"/>
                <a:gd name="connsiteX1" fmla="*/ 1681195 w 1992346"/>
                <a:gd name="connsiteY1" fmla="*/ 15876 h 918335"/>
                <a:gd name="connsiteX2" fmla="*/ 1436721 w 1992346"/>
                <a:gd name="connsiteY2" fmla="*/ 38100 h 918335"/>
                <a:gd name="connsiteX3" fmla="*/ 1189070 w 1992346"/>
                <a:gd name="connsiteY3" fmla="*/ 69852 h 918335"/>
                <a:gd name="connsiteX4" fmla="*/ 992221 w 1992346"/>
                <a:gd name="connsiteY4" fmla="*/ 107950 h 918335"/>
                <a:gd name="connsiteX5" fmla="*/ 808070 w 1992346"/>
                <a:gd name="connsiteY5" fmla="*/ 165100 h 918335"/>
                <a:gd name="connsiteX6" fmla="*/ 649321 w 1992346"/>
                <a:gd name="connsiteY6" fmla="*/ 238125 h 918335"/>
                <a:gd name="connsiteX7" fmla="*/ 484220 w 1992346"/>
                <a:gd name="connsiteY7" fmla="*/ 333375 h 918335"/>
                <a:gd name="connsiteX8" fmla="*/ 363570 w 1992346"/>
                <a:gd name="connsiteY8" fmla="*/ 428626 h 918335"/>
                <a:gd name="connsiteX9" fmla="*/ 246096 w 1992346"/>
                <a:gd name="connsiteY9" fmla="*/ 542925 h 918335"/>
                <a:gd name="connsiteX10" fmla="*/ 147670 w 1992346"/>
                <a:gd name="connsiteY10" fmla="*/ 670660 h 918335"/>
                <a:gd name="connsiteX11" fmla="*/ 71471 w 1992346"/>
                <a:gd name="connsiteY11" fmla="*/ 788869 h 918335"/>
                <a:gd name="connsiteX12" fmla="*/ 0 w 1992346"/>
                <a:gd name="connsiteY12" fmla="*/ 918335 h 918335"/>
                <a:gd name="connsiteX0" fmla="*/ 1992346 w 1992346"/>
                <a:gd name="connsiteY0" fmla="*/ 0 h 918335"/>
                <a:gd name="connsiteX1" fmla="*/ 1681195 w 1992346"/>
                <a:gd name="connsiteY1" fmla="*/ 15876 h 918335"/>
                <a:gd name="connsiteX2" fmla="*/ 1436721 w 1992346"/>
                <a:gd name="connsiteY2" fmla="*/ 38100 h 918335"/>
                <a:gd name="connsiteX3" fmla="*/ 1189070 w 1992346"/>
                <a:gd name="connsiteY3" fmla="*/ 69852 h 918335"/>
                <a:gd name="connsiteX4" fmla="*/ 992221 w 1992346"/>
                <a:gd name="connsiteY4" fmla="*/ 107950 h 918335"/>
                <a:gd name="connsiteX5" fmla="*/ 808070 w 1992346"/>
                <a:gd name="connsiteY5" fmla="*/ 165100 h 918335"/>
                <a:gd name="connsiteX6" fmla="*/ 649321 w 1992346"/>
                <a:gd name="connsiteY6" fmla="*/ 238125 h 918335"/>
                <a:gd name="connsiteX7" fmla="*/ 484220 w 1992346"/>
                <a:gd name="connsiteY7" fmla="*/ 333375 h 918335"/>
                <a:gd name="connsiteX8" fmla="*/ 363570 w 1992346"/>
                <a:gd name="connsiteY8" fmla="*/ 428626 h 918335"/>
                <a:gd name="connsiteX9" fmla="*/ 246096 w 1992346"/>
                <a:gd name="connsiteY9" fmla="*/ 542925 h 918335"/>
                <a:gd name="connsiteX10" fmla="*/ 147670 w 1992346"/>
                <a:gd name="connsiteY10" fmla="*/ 670660 h 918335"/>
                <a:gd name="connsiteX11" fmla="*/ 71471 w 1992346"/>
                <a:gd name="connsiteY11" fmla="*/ 788869 h 918335"/>
                <a:gd name="connsiteX12" fmla="*/ 0 w 1992346"/>
                <a:gd name="connsiteY12" fmla="*/ 918335 h 918335"/>
                <a:gd name="connsiteX0" fmla="*/ 1992346 w 1992346"/>
                <a:gd name="connsiteY0" fmla="*/ 0 h 918335"/>
                <a:gd name="connsiteX1" fmla="*/ 1681195 w 1992346"/>
                <a:gd name="connsiteY1" fmla="*/ 15876 h 918335"/>
                <a:gd name="connsiteX2" fmla="*/ 1436721 w 1992346"/>
                <a:gd name="connsiteY2" fmla="*/ 38100 h 918335"/>
                <a:gd name="connsiteX3" fmla="*/ 1189070 w 1992346"/>
                <a:gd name="connsiteY3" fmla="*/ 69852 h 918335"/>
                <a:gd name="connsiteX4" fmla="*/ 992221 w 1992346"/>
                <a:gd name="connsiteY4" fmla="*/ 107950 h 918335"/>
                <a:gd name="connsiteX5" fmla="*/ 808070 w 1992346"/>
                <a:gd name="connsiteY5" fmla="*/ 165100 h 918335"/>
                <a:gd name="connsiteX6" fmla="*/ 649321 w 1992346"/>
                <a:gd name="connsiteY6" fmla="*/ 238125 h 918335"/>
                <a:gd name="connsiteX7" fmla="*/ 484220 w 1992346"/>
                <a:gd name="connsiteY7" fmla="*/ 333375 h 918335"/>
                <a:gd name="connsiteX8" fmla="*/ 363570 w 1992346"/>
                <a:gd name="connsiteY8" fmla="*/ 428626 h 918335"/>
                <a:gd name="connsiteX9" fmla="*/ 246096 w 1992346"/>
                <a:gd name="connsiteY9" fmla="*/ 542925 h 918335"/>
                <a:gd name="connsiteX10" fmla="*/ 147670 w 1992346"/>
                <a:gd name="connsiteY10" fmla="*/ 670660 h 918335"/>
                <a:gd name="connsiteX11" fmla="*/ 71471 w 1992346"/>
                <a:gd name="connsiteY11" fmla="*/ 788869 h 918335"/>
                <a:gd name="connsiteX12" fmla="*/ 0 w 1992346"/>
                <a:gd name="connsiteY12" fmla="*/ 918335 h 918335"/>
                <a:gd name="connsiteX0" fmla="*/ 1992346 w 1992346"/>
                <a:gd name="connsiteY0" fmla="*/ 0 h 918335"/>
                <a:gd name="connsiteX1" fmla="*/ 1681195 w 1992346"/>
                <a:gd name="connsiteY1" fmla="*/ 15876 h 918335"/>
                <a:gd name="connsiteX2" fmla="*/ 1436721 w 1992346"/>
                <a:gd name="connsiteY2" fmla="*/ 38100 h 918335"/>
                <a:gd name="connsiteX3" fmla="*/ 1189070 w 1992346"/>
                <a:gd name="connsiteY3" fmla="*/ 69852 h 918335"/>
                <a:gd name="connsiteX4" fmla="*/ 992221 w 1992346"/>
                <a:gd name="connsiteY4" fmla="*/ 107950 h 918335"/>
                <a:gd name="connsiteX5" fmla="*/ 808070 w 1992346"/>
                <a:gd name="connsiteY5" fmla="*/ 165100 h 918335"/>
                <a:gd name="connsiteX6" fmla="*/ 649321 w 1992346"/>
                <a:gd name="connsiteY6" fmla="*/ 238125 h 918335"/>
                <a:gd name="connsiteX7" fmla="*/ 484220 w 1992346"/>
                <a:gd name="connsiteY7" fmla="*/ 333375 h 918335"/>
                <a:gd name="connsiteX8" fmla="*/ 363570 w 1992346"/>
                <a:gd name="connsiteY8" fmla="*/ 428626 h 918335"/>
                <a:gd name="connsiteX9" fmla="*/ 246096 w 1992346"/>
                <a:gd name="connsiteY9" fmla="*/ 542925 h 918335"/>
                <a:gd name="connsiteX10" fmla="*/ 147670 w 1992346"/>
                <a:gd name="connsiteY10" fmla="*/ 670660 h 918335"/>
                <a:gd name="connsiteX11" fmla="*/ 71471 w 1992346"/>
                <a:gd name="connsiteY11" fmla="*/ 788869 h 918335"/>
                <a:gd name="connsiteX12" fmla="*/ 0 w 1992346"/>
                <a:gd name="connsiteY12" fmla="*/ 918335 h 918335"/>
                <a:gd name="connsiteX0" fmla="*/ 2004474 w 2004474"/>
                <a:gd name="connsiteY0" fmla="*/ 0 h 939589"/>
                <a:gd name="connsiteX1" fmla="*/ 1693323 w 2004474"/>
                <a:gd name="connsiteY1" fmla="*/ 15876 h 939589"/>
                <a:gd name="connsiteX2" fmla="*/ 1448849 w 2004474"/>
                <a:gd name="connsiteY2" fmla="*/ 38100 h 939589"/>
                <a:gd name="connsiteX3" fmla="*/ 1201198 w 2004474"/>
                <a:gd name="connsiteY3" fmla="*/ 69852 h 939589"/>
                <a:gd name="connsiteX4" fmla="*/ 1004349 w 2004474"/>
                <a:gd name="connsiteY4" fmla="*/ 107950 h 939589"/>
                <a:gd name="connsiteX5" fmla="*/ 820198 w 2004474"/>
                <a:gd name="connsiteY5" fmla="*/ 165100 h 939589"/>
                <a:gd name="connsiteX6" fmla="*/ 661449 w 2004474"/>
                <a:gd name="connsiteY6" fmla="*/ 238125 h 939589"/>
                <a:gd name="connsiteX7" fmla="*/ 496348 w 2004474"/>
                <a:gd name="connsiteY7" fmla="*/ 333375 h 939589"/>
                <a:gd name="connsiteX8" fmla="*/ 375698 w 2004474"/>
                <a:gd name="connsiteY8" fmla="*/ 428626 h 939589"/>
                <a:gd name="connsiteX9" fmla="*/ 258224 w 2004474"/>
                <a:gd name="connsiteY9" fmla="*/ 542925 h 939589"/>
                <a:gd name="connsiteX10" fmla="*/ 159798 w 2004474"/>
                <a:gd name="connsiteY10" fmla="*/ 670660 h 939589"/>
                <a:gd name="connsiteX11" fmla="*/ 83599 w 2004474"/>
                <a:gd name="connsiteY11" fmla="*/ 788869 h 939589"/>
                <a:gd name="connsiteX12" fmla="*/ 0 w 2004474"/>
                <a:gd name="connsiteY12" fmla="*/ 939589 h 939589"/>
                <a:gd name="connsiteX0" fmla="*/ 2004474 w 2004474"/>
                <a:gd name="connsiteY0" fmla="*/ 0 h 939589"/>
                <a:gd name="connsiteX1" fmla="*/ 1693323 w 2004474"/>
                <a:gd name="connsiteY1" fmla="*/ 15876 h 939589"/>
                <a:gd name="connsiteX2" fmla="*/ 1448849 w 2004474"/>
                <a:gd name="connsiteY2" fmla="*/ 38100 h 939589"/>
                <a:gd name="connsiteX3" fmla="*/ 1201198 w 2004474"/>
                <a:gd name="connsiteY3" fmla="*/ 69852 h 939589"/>
                <a:gd name="connsiteX4" fmla="*/ 1004349 w 2004474"/>
                <a:gd name="connsiteY4" fmla="*/ 107950 h 939589"/>
                <a:gd name="connsiteX5" fmla="*/ 820198 w 2004474"/>
                <a:gd name="connsiteY5" fmla="*/ 165100 h 939589"/>
                <a:gd name="connsiteX6" fmla="*/ 661449 w 2004474"/>
                <a:gd name="connsiteY6" fmla="*/ 238125 h 939589"/>
                <a:gd name="connsiteX7" fmla="*/ 496348 w 2004474"/>
                <a:gd name="connsiteY7" fmla="*/ 333375 h 939589"/>
                <a:gd name="connsiteX8" fmla="*/ 375698 w 2004474"/>
                <a:gd name="connsiteY8" fmla="*/ 428626 h 939589"/>
                <a:gd name="connsiteX9" fmla="*/ 258224 w 2004474"/>
                <a:gd name="connsiteY9" fmla="*/ 542925 h 939589"/>
                <a:gd name="connsiteX10" fmla="*/ 159798 w 2004474"/>
                <a:gd name="connsiteY10" fmla="*/ 670660 h 939589"/>
                <a:gd name="connsiteX11" fmla="*/ 83599 w 2004474"/>
                <a:gd name="connsiteY11" fmla="*/ 788869 h 939589"/>
                <a:gd name="connsiteX12" fmla="*/ 42561 w 2004474"/>
                <a:gd name="connsiteY12" fmla="*/ 860300 h 939589"/>
                <a:gd name="connsiteX13" fmla="*/ 0 w 2004474"/>
                <a:gd name="connsiteY13" fmla="*/ 939589 h 939589"/>
                <a:gd name="connsiteX0" fmla="*/ 2004474 w 2004474"/>
                <a:gd name="connsiteY0" fmla="*/ 0 h 939589"/>
                <a:gd name="connsiteX1" fmla="*/ 1693323 w 2004474"/>
                <a:gd name="connsiteY1" fmla="*/ 15876 h 939589"/>
                <a:gd name="connsiteX2" fmla="*/ 1448849 w 2004474"/>
                <a:gd name="connsiteY2" fmla="*/ 38100 h 939589"/>
                <a:gd name="connsiteX3" fmla="*/ 1201198 w 2004474"/>
                <a:gd name="connsiteY3" fmla="*/ 69852 h 939589"/>
                <a:gd name="connsiteX4" fmla="*/ 1004349 w 2004474"/>
                <a:gd name="connsiteY4" fmla="*/ 107950 h 939589"/>
                <a:gd name="connsiteX5" fmla="*/ 820198 w 2004474"/>
                <a:gd name="connsiteY5" fmla="*/ 165100 h 939589"/>
                <a:gd name="connsiteX6" fmla="*/ 661449 w 2004474"/>
                <a:gd name="connsiteY6" fmla="*/ 238125 h 939589"/>
                <a:gd name="connsiteX7" fmla="*/ 496348 w 2004474"/>
                <a:gd name="connsiteY7" fmla="*/ 333375 h 939589"/>
                <a:gd name="connsiteX8" fmla="*/ 375698 w 2004474"/>
                <a:gd name="connsiteY8" fmla="*/ 428626 h 939589"/>
                <a:gd name="connsiteX9" fmla="*/ 258224 w 2004474"/>
                <a:gd name="connsiteY9" fmla="*/ 542925 h 939589"/>
                <a:gd name="connsiteX10" fmla="*/ 159798 w 2004474"/>
                <a:gd name="connsiteY10" fmla="*/ 670660 h 939589"/>
                <a:gd name="connsiteX11" fmla="*/ 125829 w 2004474"/>
                <a:gd name="connsiteY11" fmla="*/ 720713 h 939589"/>
                <a:gd name="connsiteX12" fmla="*/ 83599 w 2004474"/>
                <a:gd name="connsiteY12" fmla="*/ 788869 h 939589"/>
                <a:gd name="connsiteX13" fmla="*/ 42561 w 2004474"/>
                <a:gd name="connsiteY13" fmla="*/ 860300 h 939589"/>
                <a:gd name="connsiteX14" fmla="*/ 0 w 2004474"/>
                <a:gd name="connsiteY14" fmla="*/ 939589 h 93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04474" h="939589">
                  <a:moveTo>
                    <a:pt x="2004474" y="0"/>
                  </a:moveTo>
                  <a:cubicBezTo>
                    <a:pt x="1949970" y="2646"/>
                    <a:pt x="1801273" y="7409"/>
                    <a:pt x="1693323" y="15876"/>
                  </a:cubicBezTo>
                  <a:lnTo>
                    <a:pt x="1448849" y="38100"/>
                  </a:lnTo>
                  <a:cubicBezTo>
                    <a:pt x="1366828" y="46567"/>
                    <a:pt x="1259935" y="58740"/>
                    <a:pt x="1201198" y="69852"/>
                  </a:cubicBezTo>
                  <a:cubicBezTo>
                    <a:pt x="1142461" y="80964"/>
                    <a:pt x="1067320" y="89959"/>
                    <a:pt x="1004349" y="107950"/>
                  </a:cubicBezTo>
                  <a:cubicBezTo>
                    <a:pt x="914920" y="130704"/>
                    <a:pt x="877877" y="144463"/>
                    <a:pt x="820198" y="165100"/>
                  </a:cubicBezTo>
                  <a:cubicBezTo>
                    <a:pt x="762519" y="185737"/>
                    <a:pt x="715424" y="212196"/>
                    <a:pt x="661449" y="238125"/>
                  </a:cubicBezTo>
                  <a:cubicBezTo>
                    <a:pt x="607474" y="264054"/>
                    <a:pt x="544502" y="300037"/>
                    <a:pt x="496348" y="333375"/>
                  </a:cubicBezTo>
                  <a:cubicBezTo>
                    <a:pt x="448194" y="366713"/>
                    <a:pt x="415385" y="393701"/>
                    <a:pt x="375698" y="428626"/>
                  </a:cubicBezTo>
                  <a:cubicBezTo>
                    <a:pt x="336011" y="463551"/>
                    <a:pt x="293678" y="505354"/>
                    <a:pt x="258224" y="542925"/>
                  </a:cubicBezTo>
                  <a:cubicBezTo>
                    <a:pt x="222770" y="580496"/>
                    <a:pt x="181864" y="641557"/>
                    <a:pt x="159798" y="670660"/>
                  </a:cubicBezTo>
                  <a:cubicBezTo>
                    <a:pt x="137732" y="699763"/>
                    <a:pt x="138529" y="701012"/>
                    <a:pt x="125829" y="720713"/>
                  </a:cubicBezTo>
                  <a:cubicBezTo>
                    <a:pt x="113129" y="740414"/>
                    <a:pt x="97477" y="765076"/>
                    <a:pt x="83599" y="788869"/>
                  </a:cubicBezTo>
                  <a:cubicBezTo>
                    <a:pt x="69721" y="812662"/>
                    <a:pt x="56494" y="835180"/>
                    <a:pt x="42561" y="860300"/>
                  </a:cubicBezTo>
                  <a:cubicBezTo>
                    <a:pt x="28628" y="885420"/>
                    <a:pt x="7697" y="925845"/>
                    <a:pt x="0" y="939589"/>
                  </a:cubicBezTo>
                </a:path>
              </a:pathLst>
            </a:custGeom>
            <a:noFill/>
            <a:ln w="254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38">
              <a:extLst>
                <a:ext uri="{FF2B5EF4-FFF2-40B4-BE49-F238E27FC236}">
                  <a16:creationId xmlns:a16="http://schemas.microsoft.com/office/drawing/2014/main" id="{E706C5DB-26FB-9585-1349-93AFAE9D074C}"/>
                </a:ext>
              </a:extLst>
            </p:cNvPr>
            <p:cNvSpPr/>
            <p:nvPr/>
          </p:nvSpPr>
          <p:spPr>
            <a:xfrm flipH="1">
              <a:off x="8531386" y="2308681"/>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41" name="Freeform 39">
              <a:extLst>
                <a:ext uri="{FF2B5EF4-FFF2-40B4-BE49-F238E27FC236}">
                  <a16:creationId xmlns:a16="http://schemas.microsoft.com/office/drawing/2014/main" id="{5BF918B0-4E6C-A6C9-BEE6-5022683FBF2D}"/>
                </a:ext>
              </a:extLst>
            </p:cNvPr>
            <p:cNvSpPr/>
            <p:nvPr/>
          </p:nvSpPr>
          <p:spPr>
            <a:xfrm rot="5400000" flipH="1">
              <a:off x="9571260" y="1623410"/>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spTree>
    <p:extLst>
      <p:ext uri="{BB962C8B-B14F-4D97-AF65-F5344CB8AC3E}">
        <p14:creationId xmlns:p14="http://schemas.microsoft.com/office/powerpoint/2010/main" val="3719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CD218D-9793-BBB6-9D0D-427F5D1B262A}"/>
                  </a:ext>
                </a:extLst>
              </p:cNvPr>
              <p:cNvSpPr txBox="1"/>
              <p:nvPr/>
            </p:nvSpPr>
            <p:spPr>
              <a:xfrm>
                <a:off x="4244003" y="170495"/>
                <a:ext cx="4348178" cy="83099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𝐹</m:t>
                      </m:r>
                      <m:r>
                        <a:rPr lang="en-US" sz="4800" b="0" i="1" smtClean="0">
                          <a:latin typeface="Cambria Math" panose="02040503050406030204" pitchFamily="18" charset="0"/>
                        </a:rPr>
                        <m:t>=</m:t>
                      </m:r>
                      <m:r>
                        <a:rPr lang="en-US" sz="4800" b="0" i="1" smtClean="0">
                          <a:latin typeface="Cambria Math" panose="02040503050406030204" pitchFamily="18" charset="0"/>
                        </a:rPr>
                        <m:t>𝑚𝑎</m:t>
                      </m:r>
                      <m:r>
                        <a:rPr lang="en-US" sz="4800" b="0" i="1" smtClean="0">
                          <a:latin typeface="Cambria Math" panose="02040503050406030204" pitchFamily="18" charset="0"/>
                        </a:rPr>
                        <m:t>=−</m:t>
                      </m:r>
                      <m:r>
                        <a:rPr lang="en-US" sz="4800" b="0" i="1" smtClean="0">
                          <a:latin typeface="Cambria Math" panose="02040503050406030204" pitchFamily="18" charset="0"/>
                        </a:rPr>
                        <m:t>𝑏𝑣</m:t>
                      </m:r>
                    </m:oMath>
                  </m:oMathPara>
                </a14:m>
                <a:endParaRPr lang="en-US" sz="4800" dirty="0"/>
              </a:p>
            </p:txBody>
          </p:sp>
        </mc:Choice>
        <mc:Fallback xmlns="">
          <p:sp>
            <p:nvSpPr>
              <p:cNvPr id="5" name="TextBox 4">
                <a:extLst>
                  <a:ext uri="{FF2B5EF4-FFF2-40B4-BE49-F238E27FC236}">
                    <a16:creationId xmlns:a16="http://schemas.microsoft.com/office/drawing/2014/main" id="{3BCD218D-9793-BBB6-9D0D-427F5D1B262A}"/>
                  </a:ext>
                </a:extLst>
              </p:cNvPr>
              <p:cNvSpPr txBox="1">
                <a:spLocks noRot="1" noChangeAspect="1" noMove="1" noResize="1" noEditPoints="1" noAdjustHandles="1" noChangeArrowheads="1" noChangeShapeType="1" noTextEdit="1"/>
              </p:cNvSpPr>
              <p:nvPr/>
            </p:nvSpPr>
            <p:spPr>
              <a:xfrm>
                <a:off x="4244003" y="170495"/>
                <a:ext cx="4348178" cy="83099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559180-EC86-B58B-DF2E-FD48AB519379}"/>
                  </a:ext>
                </a:extLst>
              </p:cNvPr>
              <p:cNvSpPr txBox="1"/>
              <p:nvPr/>
            </p:nvSpPr>
            <p:spPr>
              <a:xfrm>
                <a:off x="484806" y="1241520"/>
                <a:ext cx="6123163" cy="112947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600" b="0" i="1" smtClean="0">
                          <a:solidFill>
                            <a:schemeClr val="accent2">
                              <a:lumMod val="60000"/>
                              <a:lumOff val="40000"/>
                            </a:schemeClr>
                          </a:solidFill>
                          <a:latin typeface="Cambria Math" panose="02040503050406030204" pitchFamily="18" charset="0"/>
                        </a:rPr>
                        <m:t>𝐸</m:t>
                      </m:r>
                      <m:d>
                        <m:dPr>
                          <m:ctrlPr>
                            <a:rPr lang="en-US" sz="3600" b="0" i="1" smtClean="0">
                              <a:solidFill>
                                <a:schemeClr val="accent2">
                                  <a:lumMod val="60000"/>
                                  <a:lumOff val="40000"/>
                                </a:schemeClr>
                              </a:solidFill>
                              <a:latin typeface="Cambria Math" panose="02040503050406030204" pitchFamily="18" charset="0"/>
                            </a:rPr>
                          </m:ctrlPr>
                        </m:dPr>
                        <m:e>
                          <m:r>
                            <a:rPr lang="en-US" sz="3600" i="1" smtClean="0">
                              <a:solidFill>
                                <a:schemeClr val="accent2">
                                  <a:lumMod val="60000"/>
                                  <a:lumOff val="40000"/>
                                </a:schemeClr>
                              </a:solidFill>
                              <a:latin typeface="Cambria Math" panose="02040503050406030204" pitchFamily="18" charset="0"/>
                            </a:rPr>
                            <m:t>𝑡</m:t>
                          </m:r>
                        </m:e>
                      </m:d>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r>
                        <a:rPr lang="en-US" sz="3600" b="0" i="1" smtClean="0">
                          <a:latin typeface="Cambria Math" panose="02040503050406030204" pitchFamily="18" charset="0"/>
                        </a:rPr>
                        <m:t>𝑚</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r>
                        <a:rPr lang="en-US" sz="3600" i="1">
                          <a:latin typeface="Cambria Math" panose="02040503050406030204" pitchFamily="18" charset="0"/>
                        </a:rPr>
                        <m:t>𝑚</m:t>
                      </m:r>
                      <m:sSubSup>
                        <m:sSubSupPr>
                          <m:ctrlPr>
                            <a:rPr lang="en-US" sz="3600" i="1">
                              <a:latin typeface="Cambria Math" panose="02040503050406030204" pitchFamily="18" charset="0"/>
                            </a:rPr>
                          </m:ctrlPr>
                        </m:sSubSupPr>
                        <m:e>
                          <m:r>
                            <a:rPr lang="en-US" sz="3600" i="1">
                              <a:latin typeface="Cambria Math" panose="02040503050406030204" pitchFamily="18" charset="0"/>
                            </a:rPr>
                            <m:t>𝑣</m:t>
                          </m:r>
                        </m:e>
                        <m:sub>
                          <m:r>
                            <a:rPr lang="en-US" sz="3600" i="1">
                              <a:latin typeface="Cambria Math" panose="02040503050406030204" pitchFamily="18" charset="0"/>
                            </a:rPr>
                            <m:t>0</m:t>
                          </m:r>
                        </m:sub>
                        <m:sup>
                          <m:r>
                            <a:rPr lang="en-US" sz="3600" i="1">
                              <a:latin typeface="Cambria Math" panose="02040503050406030204" pitchFamily="18" charset="0"/>
                            </a:rPr>
                            <m:t>2</m:t>
                          </m:r>
                        </m:sup>
                      </m:sSubSup>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−2</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7" name="TextBox 6">
                <a:extLst>
                  <a:ext uri="{FF2B5EF4-FFF2-40B4-BE49-F238E27FC236}">
                    <a16:creationId xmlns:a16="http://schemas.microsoft.com/office/drawing/2014/main" id="{FA559180-EC86-B58B-DF2E-FD48AB519379}"/>
                  </a:ext>
                </a:extLst>
              </p:cNvPr>
              <p:cNvSpPr txBox="1">
                <a:spLocks noRot="1" noChangeAspect="1" noMove="1" noResize="1" noEditPoints="1" noAdjustHandles="1" noChangeArrowheads="1" noChangeShapeType="1" noTextEdit="1"/>
              </p:cNvSpPr>
              <p:nvPr/>
            </p:nvSpPr>
            <p:spPr>
              <a:xfrm>
                <a:off x="484806" y="1241520"/>
                <a:ext cx="6123163" cy="11294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5B0878-310A-5740-3961-30B3D9D1173F}"/>
                  </a:ext>
                </a:extLst>
              </p:cNvPr>
              <p:cNvSpPr txBox="1"/>
              <p:nvPr/>
            </p:nvSpPr>
            <p:spPr>
              <a:xfrm>
                <a:off x="484806" y="2611024"/>
                <a:ext cx="5482463" cy="91050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b="0" i="1" smtClean="0">
                          <a:solidFill>
                            <a:srgbClr val="C00000"/>
                          </a:solidFill>
                          <a:latin typeface="Cambria Math" panose="02040503050406030204" pitchFamily="18" charset="0"/>
                        </a:rPr>
                        <m:t>𝑝</m:t>
                      </m:r>
                      <m:d>
                        <m:dPr>
                          <m:ctrlPr>
                            <a:rPr lang="en-US" sz="3600" b="0" i="1" smtClean="0">
                              <a:solidFill>
                                <a:srgbClr val="C00000"/>
                              </a:solidFill>
                              <a:latin typeface="Cambria Math" panose="02040503050406030204" pitchFamily="18" charset="0"/>
                            </a:rPr>
                          </m:ctrlPr>
                        </m:dPr>
                        <m:e>
                          <m:r>
                            <a:rPr lang="en-US" sz="3600" b="0" i="1" smtClean="0">
                              <a:solidFill>
                                <a:srgbClr val="C00000"/>
                              </a:solidFill>
                              <a:latin typeface="Cambria Math" panose="02040503050406030204" pitchFamily="18" charset="0"/>
                            </a:rPr>
                            <m:t>𝑡</m:t>
                          </m:r>
                        </m:e>
                      </m:d>
                      <m:r>
                        <a:rPr lang="en-US" sz="3600" b="0" i="1" smtClean="0">
                          <a:latin typeface="Cambria Math" panose="02040503050406030204" pitchFamily="18" charset="0"/>
                        </a:rPr>
                        <m:t>=</m:t>
                      </m:r>
                      <m:r>
                        <a:rPr lang="en-US" sz="3600" b="0" i="1" smtClean="0">
                          <a:latin typeface="Cambria Math" panose="02040503050406030204" pitchFamily="18" charset="0"/>
                        </a:rPr>
                        <m:t>𝑚𝑣</m:t>
                      </m:r>
                      <m:r>
                        <a:rPr lang="en-US" sz="3600" i="1" smtClean="0">
                          <a:latin typeface="Cambria Math" panose="02040503050406030204" pitchFamily="18" charset="0"/>
                        </a:rPr>
                        <m:t>(</m:t>
                      </m:r>
                      <m:r>
                        <a:rPr lang="en-US" sz="3600" i="1" smtClean="0">
                          <a:latin typeface="Cambria Math" panose="02040503050406030204" pitchFamily="18" charset="0"/>
                        </a:rPr>
                        <m:t>𝑡</m:t>
                      </m:r>
                      <m:r>
                        <a:rPr lang="en-US" sz="360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𝑚</m:t>
                          </m:r>
                          <m:r>
                            <a:rPr lang="en-US" sz="3600" i="1" smtClean="0">
                              <a:latin typeface="Cambria Math" panose="02040503050406030204" pitchFamily="18" charset="0"/>
                            </a:rPr>
                            <m:t>𝑣</m:t>
                          </m:r>
                        </m:e>
                        <m:sub>
                          <m:r>
                            <a:rPr lang="en-US" sz="3600" b="0" i="1" smtClean="0">
                              <a:latin typeface="Cambria Math" panose="02040503050406030204" pitchFamily="18" charset="0"/>
                            </a:rPr>
                            <m:t>0</m:t>
                          </m:r>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𝑏</m:t>
                              </m:r>
                            </m:num>
                            <m:den>
                              <m:r>
                                <a:rPr lang="en-US" sz="3600" b="0" i="1" smtClean="0">
                                  <a:latin typeface="Cambria Math" panose="02040503050406030204" pitchFamily="18" charset="0"/>
                                </a:rPr>
                                <m:t>𝑚</m:t>
                              </m:r>
                            </m:den>
                          </m:f>
                          <m:r>
                            <a:rPr lang="en-US" sz="3600" b="0" i="1" smtClean="0">
                              <a:latin typeface="Cambria Math" panose="02040503050406030204" pitchFamily="18" charset="0"/>
                            </a:rPr>
                            <m:t>𝑡</m:t>
                          </m:r>
                        </m:sup>
                      </m:sSup>
                    </m:oMath>
                  </m:oMathPara>
                </a14:m>
                <a:endParaRPr lang="en-US" sz="3600" dirty="0"/>
              </a:p>
            </p:txBody>
          </p:sp>
        </mc:Choice>
        <mc:Fallback xmlns="">
          <p:sp>
            <p:nvSpPr>
              <p:cNvPr id="12" name="TextBox 11">
                <a:extLst>
                  <a:ext uri="{FF2B5EF4-FFF2-40B4-BE49-F238E27FC236}">
                    <a16:creationId xmlns:a16="http://schemas.microsoft.com/office/drawing/2014/main" id="{5E5B0878-310A-5740-3961-30B3D9D1173F}"/>
                  </a:ext>
                </a:extLst>
              </p:cNvPr>
              <p:cNvSpPr txBox="1">
                <a:spLocks noRot="1" noChangeAspect="1" noMove="1" noResize="1" noEditPoints="1" noAdjustHandles="1" noChangeArrowheads="1" noChangeShapeType="1" noTextEdit="1"/>
              </p:cNvSpPr>
              <p:nvPr/>
            </p:nvSpPr>
            <p:spPr>
              <a:xfrm>
                <a:off x="484806" y="2611024"/>
                <a:ext cx="5482463" cy="910506"/>
              </a:xfrm>
              <a:prstGeom prst="rect">
                <a:avLst/>
              </a:prstGeom>
              <a:blipFill>
                <a:blip r:embed="rId4"/>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9D253F96-5355-4A47-FF38-5A29B00A79D2}"/>
              </a:ext>
            </a:extLst>
          </p:cNvPr>
          <p:cNvSpPr txBox="1"/>
          <p:nvPr/>
        </p:nvSpPr>
        <p:spPr>
          <a:xfrm>
            <a:off x="1755578" y="4074033"/>
            <a:ext cx="2896947" cy="923330"/>
          </a:xfrm>
          <a:prstGeom prst="rect">
            <a:avLst/>
          </a:prstGeom>
          <a:noFill/>
        </p:spPr>
        <p:txBody>
          <a:bodyPr wrap="none" rtlCol="0">
            <a:spAutoFit/>
          </a:bodyPr>
          <a:lstStyle/>
          <a:p>
            <a:r>
              <a:rPr lang="en-US" sz="5400" dirty="0"/>
              <a:t>Dynamics</a:t>
            </a:r>
          </a:p>
        </p:txBody>
      </p:sp>
      <p:grpSp>
        <p:nvGrpSpPr>
          <p:cNvPr id="21" name="Group 20">
            <a:extLst>
              <a:ext uri="{FF2B5EF4-FFF2-40B4-BE49-F238E27FC236}">
                <a16:creationId xmlns:a16="http://schemas.microsoft.com/office/drawing/2014/main" id="{D16FE467-E58E-8106-8104-015C56AA6C11}"/>
              </a:ext>
            </a:extLst>
          </p:cNvPr>
          <p:cNvGrpSpPr/>
          <p:nvPr/>
        </p:nvGrpSpPr>
        <p:grpSpPr>
          <a:xfrm>
            <a:off x="8685017" y="626930"/>
            <a:ext cx="2659737" cy="2358656"/>
            <a:chOff x="3739640" y="4253675"/>
            <a:chExt cx="2659737" cy="2358656"/>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F598EAE-76B8-F290-28DB-C46FF75D4569}"/>
                    </a:ext>
                  </a:extLst>
                </p:cNvPr>
                <p:cNvSpPr txBox="1"/>
                <p:nvPr/>
              </p:nvSpPr>
              <p:spPr>
                <a:xfrm>
                  <a:off x="3739640" y="4653821"/>
                  <a:ext cx="658984"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𝑚</m:t>
                        </m:r>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𝑣</m:t>
                            </m:r>
                          </m:e>
                          <m:sub>
                            <m:r>
                              <a:rPr lang="en-US" sz="1400" b="0" i="1" smtClean="0">
                                <a:latin typeface="Cambria Math" panose="02040503050406030204" pitchFamily="18" charset="0"/>
                              </a:rPr>
                              <m:t>0</m:t>
                            </m:r>
                          </m:sub>
                          <m:sup>
                            <m:r>
                              <a:rPr lang="en-US" sz="1400" b="0" i="1" smtClean="0">
                                <a:latin typeface="Cambria Math" panose="02040503050406030204" pitchFamily="18" charset="0"/>
                              </a:rPr>
                              <m:t>2</m:t>
                            </m:r>
                          </m:sup>
                        </m:sSubSup>
                      </m:oMath>
                    </m:oMathPara>
                  </a14:m>
                  <a:endParaRPr lang="en-US" sz="1400" dirty="0"/>
                </a:p>
              </p:txBody>
            </p:sp>
          </mc:Choice>
          <mc:Fallback xmlns="">
            <p:sp>
              <p:nvSpPr>
                <p:cNvPr id="24" name="TextBox 23">
                  <a:extLst>
                    <a:ext uri="{FF2B5EF4-FFF2-40B4-BE49-F238E27FC236}">
                      <a16:creationId xmlns:a16="http://schemas.microsoft.com/office/drawing/2014/main" id="{259360EC-AC6D-B756-218B-65C3BB85627F}"/>
                    </a:ext>
                  </a:extLst>
                </p:cNvPr>
                <p:cNvSpPr txBox="1">
                  <a:spLocks noRot="1" noChangeAspect="1" noMove="1" noResize="1" noEditPoints="1" noAdjustHandles="1" noChangeArrowheads="1" noChangeShapeType="1" noTextEdit="1"/>
                </p:cNvSpPr>
                <p:nvPr/>
              </p:nvSpPr>
              <p:spPr>
                <a:xfrm>
                  <a:off x="3739640" y="4653821"/>
                  <a:ext cx="658984" cy="495649"/>
                </a:xfrm>
                <a:prstGeom prst="rect">
                  <a:avLst/>
                </a:prstGeom>
                <a:blipFill>
                  <a:blip r:embed="rId12"/>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48B5C74-7ED6-B87F-B2FF-E0CA51AF212E}"/>
                    </a:ext>
                  </a:extLst>
                </p:cNvPr>
                <p:cNvSpPr txBox="1"/>
                <p:nvPr/>
              </p:nvSpPr>
              <p:spPr>
                <a:xfrm>
                  <a:off x="4039938" y="4253675"/>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25" name="TextBox 24">
                  <a:extLst>
                    <a:ext uri="{FF2B5EF4-FFF2-40B4-BE49-F238E27FC236}">
                      <a16:creationId xmlns:a16="http://schemas.microsoft.com/office/drawing/2014/main" id="{A685432E-C13D-4395-D521-B5D4ECDA93B0}"/>
                    </a:ext>
                  </a:extLst>
                </p:cNvPr>
                <p:cNvSpPr txBox="1">
                  <a:spLocks noRot="1" noChangeAspect="1" noMove="1" noResize="1" noEditPoints="1" noAdjustHandles="1" noChangeArrowheads="1" noChangeShapeType="1" noTextEdit="1"/>
                </p:cNvSpPr>
                <p:nvPr/>
              </p:nvSpPr>
              <p:spPr>
                <a:xfrm>
                  <a:off x="4039938" y="4253675"/>
                  <a:ext cx="184731" cy="369332"/>
                </a:xfrm>
                <a:prstGeom prst="rect">
                  <a:avLst/>
                </a:prstGeom>
                <a:blipFill>
                  <a:blip r:embed="rId13"/>
                  <a:stretch>
                    <a:fillRect r="-7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9B47459-7683-F56D-9042-D189C94243F3}"/>
                    </a:ext>
                  </a:extLst>
                </p:cNvPr>
                <p:cNvSpPr txBox="1"/>
                <p:nvPr/>
              </p:nvSpPr>
              <p:spPr>
                <a:xfrm>
                  <a:off x="6214646" y="6242999"/>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28" name="TextBox 27">
                  <a:extLst>
                    <a:ext uri="{FF2B5EF4-FFF2-40B4-BE49-F238E27FC236}">
                      <a16:creationId xmlns:a16="http://schemas.microsoft.com/office/drawing/2014/main" id="{9E86E135-AA9C-832C-0A59-D520CE090D6C}"/>
                    </a:ext>
                  </a:extLst>
                </p:cNvPr>
                <p:cNvSpPr txBox="1">
                  <a:spLocks noRot="1" noChangeAspect="1" noMove="1" noResize="1" noEditPoints="1" noAdjustHandles="1" noChangeArrowheads="1" noChangeShapeType="1" noTextEdit="1"/>
                </p:cNvSpPr>
                <p:nvPr/>
              </p:nvSpPr>
              <p:spPr>
                <a:xfrm>
                  <a:off x="6214646" y="6242999"/>
                  <a:ext cx="184731" cy="369332"/>
                </a:xfrm>
                <a:prstGeom prst="rect">
                  <a:avLst/>
                </a:prstGeom>
                <a:blipFill>
                  <a:blip r:embed="rId14"/>
                  <a:stretch>
                    <a:fillRect r="-31250"/>
                  </a:stretch>
                </a:blipFill>
              </p:spPr>
              <p:txBody>
                <a:bodyPr/>
                <a:lstStyle/>
                <a:p>
                  <a:r>
                    <a:rPr lang="en-US">
                      <a:noFill/>
                    </a:rPr>
                    <a:t> </a:t>
                  </a:r>
                </a:p>
              </p:txBody>
            </p:sp>
          </mc:Fallback>
        </mc:AlternateContent>
        <p:sp>
          <p:nvSpPr>
            <p:cNvPr id="25" name="Freeform 28">
              <a:extLst>
                <a:ext uri="{FF2B5EF4-FFF2-40B4-BE49-F238E27FC236}">
                  <a16:creationId xmlns:a16="http://schemas.microsoft.com/office/drawing/2014/main" id="{E5CB9C1D-48C4-7A07-1616-B5D0FAB0AFFD}"/>
                </a:ext>
              </a:extLst>
            </p:cNvPr>
            <p:cNvSpPr/>
            <p:nvPr/>
          </p:nvSpPr>
          <p:spPr>
            <a:xfrm flipV="1">
              <a:off x="4353806" y="4966537"/>
              <a:ext cx="1836885" cy="1174683"/>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30259 w 1951134"/>
                <a:gd name="connsiteY11" fmla="*/ 774700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92463 w 1951134"/>
                <a:gd name="connsiteY11" fmla="*/ 823063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14329 w 1951134"/>
                <a:gd name="connsiteY6" fmla="*/ 17901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810401 w 1951134"/>
                <a:gd name="connsiteY5" fmla="*/ 138232 h 1122013"/>
                <a:gd name="connsiteX6" fmla="*/ 614329 w 1951134"/>
                <a:gd name="connsiteY6" fmla="*/ 17901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810401 w 1951134"/>
                <a:gd name="connsiteY5" fmla="*/ 138232 h 1122013"/>
                <a:gd name="connsiteX6" fmla="*/ 595668 w 1951134"/>
                <a:gd name="connsiteY6" fmla="*/ 195137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88457 w 1988457"/>
                <a:gd name="connsiteY0" fmla="*/ 97445 h 1106610"/>
                <a:gd name="connsiteX1" fmla="*/ 1639983 w 1988457"/>
                <a:gd name="connsiteY1" fmla="*/ 473 h 1106610"/>
                <a:gd name="connsiteX2" fmla="*/ 1395509 w 1988457"/>
                <a:gd name="connsiteY2" fmla="*/ 22697 h 1106610"/>
                <a:gd name="connsiteX3" fmla="*/ 1147858 w 1988457"/>
                <a:gd name="connsiteY3" fmla="*/ 54449 h 1106610"/>
                <a:gd name="connsiteX4" fmla="*/ 951009 w 1988457"/>
                <a:gd name="connsiteY4" fmla="*/ 92547 h 1106610"/>
                <a:gd name="connsiteX5" fmla="*/ 810401 w 1988457"/>
                <a:gd name="connsiteY5" fmla="*/ 122829 h 1106610"/>
                <a:gd name="connsiteX6" fmla="*/ 595668 w 1988457"/>
                <a:gd name="connsiteY6" fmla="*/ 179734 h 1106610"/>
                <a:gd name="connsiteX7" fmla="*/ 430567 w 1988457"/>
                <a:gd name="connsiteY7" fmla="*/ 269608 h 1106610"/>
                <a:gd name="connsiteX8" fmla="*/ 303697 w 1988457"/>
                <a:gd name="connsiteY8" fmla="*/ 386355 h 1106610"/>
                <a:gd name="connsiteX9" fmla="*/ 204884 w 1988457"/>
                <a:gd name="connsiteY9" fmla="*/ 522149 h 1106610"/>
                <a:gd name="connsiteX10" fmla="*/ 131339 w 1988457"/>
                <a:gd name="connsiteY10" fmla="*/ 664293 h 1106610"/>
                <a:gd name="connsiteX11" fmla="*/ 73802 w 1988457"/>
                <a:gd name="connsiteY11" fmla="*/ 856024 h 1106610"/>
                <a:gd name="connsiteX12" fmla="*/ 0 w 1988457"/>
                <a:gd name="connsiteY12" fmla="*/ 1106610 h 1106610"/>
                <a:gd name="connsiteX0" fmla="*/ 1988457 w 1988457"/>
                <a:gd name="connsiteY0" fmla="*/ 74748 h 1083913"/>
                <a:gd name="connsiteX1" fmla="*/ 1671085 w 1988457"/>
                <a:gd name="connsiteY1" fmla="*/ 79877 h 1083913"/>
                <a:gd name="connsiteX2" fmla="*/ 1395509 w 1988457"/>
                <a:gd name="connsiteY2" fmla="*/ 0 h 1083913"/>
                <a:gd name="connsiteX3" fmla="*/ 1147858 w 1988457"/>
                <a:gd name="connsiteY3" fmla="*/ 31752 h 1083913"/>
                <a:gd name="connsiteX4" fmla="*/ 951009 w 1988457"/>
                <a:gd name="connsiteY4" fmla="*/ 69850 h 1083913"/>
                <a:gd name="connsiteX5" fmla="*/ 810401 w 1988457"/>
                <a:gd name="connsiteY5" fmla="*/ 100132 h 1083913"/>
                <a:gd name="connsiteX6" fmla="*/ 595668 w 1988457"/>
                <a:gd name="connsiteY6" fmla="*/ 157037 h 1083913"/>
                <a:gd name="connsiteX7" fmla="*/ 430567 w 1988457"/>
                <a:gd name="connsiteY7" fmla="*/ 246911 h 1083913"/>
                <a:gd name="connsiteX8" fmla="*/ 303697 w 1988457"/>
                <a:gd name="connsiteY8" fmla="*/ 363658 h 1083913"/>
                <a:gd name="connsiteX9" fmla="*/ 204884 w 1988457"/>
                <a:gd name="connsiteY9" fmla="*/ 499452 h 1083913"/>
                <a:gd name="connsiteX10" fmla="*/ 131339 w 1988457"/>
                <a:gd name="connsiteY10" fmla="*/ 641596 h 1083913"/>
                <a:gd name="connsiteX11" fmla="*/ 73802 w 1988457"/>
                <a:gd name="connsiteY11" fmla="*/ 833327 h 1083913"/>
                <a:gd name="connsiteX12" fmla="*/ 0 w 1988457"/>
                <a:gd name="connsiteY12" fmla="*/ 1083913 h 1083913"/>
                <a:gd name="connsiteX0" fmla="*/ 1988457 w 1988457"/>
                <a:gd name="connsiteY0" fmla="*/ 44220 h 1053385"/>
                <a:gd name="connsiteX1" fmla="*/ 1671085 w 1988457"/>
                <a:gd name="connsiteY1" fmla="*/ 49349 h 1053385"/>
                <a:gd name="connsiteX2" fmla="*/ 1395509 w 1988457"/>
                <a:gd name="connsiteY2" fmla="*/ 50077 h 1053385"/>
                <a:gd name="connsiteX3" fmla="*/ 1147858 w 1988457"/>
                <a:gd name="connsiteY3" fmla="*/ 1224 h 1053385"/>
                <a:gd name="connsiteX4" fmla="*/ 951009 w 1988457"/>
                <a:gd name="connsiteY4" fmla="*/ 39322 h 1053385"/>
                <a:gd name="connsiteX5" fmla="*/ 810401 w 1988457"/>
                <a:gd name="connsiteY5" fmla="*/ 69604 h 1053385"/>
                <a:gd name="connsiteX6" fmla="*/ 595668 w 1988457"/>
                <a:gd name="connsiteY6" fmla="*/ 126509 h 1053385"/>
                <a:gd name="connsiteX7" fmla="*/ 430567 w 1988457"/>
                <a:gd name="connsiteY7" fmla="*/ 216383 h 1053385"/>
                <a:gd name="connsiteX8" fmla="*/ 303697 w 1988457"/>
                <a:gd name="connsiteY8" fmla="*/ 333130 h 1053385"/>
                <a:gd name="connsiteX9" fmla="*/ 204884 w 1988457"/>
                <a:gd name="connsiteY9" fmla="*/ 468924 h 1053385"/>
                <a:gd name="connsiteX10" fmla="*/ 131339 w 1988457"/>
                <a:gd name="connsiteY10" fmla="*/ 611068 h 1053385"/>
                <a:gd name="connsiteX11" fmla="*/ 73802 w 1988457"/>
                <a:gd name="connsiteY11" fmla="*/ 802799 h 1053385"/>
                <a:gd name="connsiteX12" fmla="*/ 0 w 1988457"/>
                <a:gd name="connsiteY12" fmla="*/ 1053385 h 1053385"/>
                <a:gd name="connsiteX0" fmla="*/ 1988457 w 1988457"/>
                <a:gd name="connsiteY0" fmla="*/ 10259 h 1019424"/>
                <a:gd name="connsiteX1" fmla="*/ 1671085 w 1988457"/>
                <a:gd name="connsiteY1" fmla="*/ 15388 h 1019424"/>
                <a:gd name="connsiteX2" fmla="*/ 1395509 w 1988457"/>
                <a:gd name="connsiteY2" fmla="*/ 16116 h 1019424"/>
                <a:gd name="connsiteX3" fmla="*/ 1154078 w 1988457"/>
                <a:gd name="connsiteY3" fmla="*/ 10252 h 1019424"/>
                <a:gd name="connsiteX4" fmla="*/ 951009 w 1988457"/>
                <a:gd name="connsiteY4" fmla="*/ 5361 h 1019424"/>
                <a:gd name="connsiteX5" fmla="*/ 810401 w 1988457"/>
                <a:gd name="connsiteY5" fmla="*/ 35643 h 1019424"/>
                <a:gd name="connsiteX6" fmla="*/ 595668 w 1988457"/>
                <a:gd name="connsiteY6" fmla="*/ 92548 h 1019424"/>
                <a:gd name="connsiteX7" fmla="*/ 430567 w 1988457"/>
                <a:gd name="connsiteY7" fmla="*/ 182422 h 1019424"/>
                <a:gd name="connsiteX8" fmla="*/ 303697 w 1988457"/>
                <a:gd name="connsiteY8" fmla="*/ 299169 h 1019424"/>
                <a:gd name="connsiteX9" fmla="*/ 204884 w 1988457"/>
                <a:gd name="connsiteY9" fmla="*/ 434963 h 1019424"/>
                <a:gd name="connsiteX10" fmla="*/ 131339 w 1988457"/>
                <a:gd name="connsiteY10" fmla="*/ 577107 h 1019424"/>
                <a:gd name="connsiteX11" fmla="*/ 73802 w 1988457"/>
                <a:gd name="connsiteY11" fmla="*/ 768838 h 1019424"/>
                <a:gd name="connsiteX12" fmla="*/ 0 w 1988457"/>
                <a:gd name="connsiteY12" fmla="*/ 1019424 h 1019424"/>
                <a:gd name="connsiteX0" fmla="*/ 1988457 w 1988457"/>
                <a:gd name="connsiteY0" fmla="*/ 5627 h 1014792"/>
                <a:gd name="connsiteX1" fmla="*/ 1671085 w 1988457"/>
                <a:gd name="connsiteY1" fmla="*/ 10756 h 1014792"/>
                <a:gd name="connsiteX2" fmla="*/ 1395509 w 1988457"/>
                <a:gd name="connsiteY2" fmla="*/ 11484 h 1014792"/>
                <a:gd name="connsiteX3" fmla="*/ 1154078 w 1988457"/>
                <a:gd name="connsiteY3" fmla="*/ 5620 h 1014792"/>
                <a:gd name="connsiteX4" fmla="*/ 957230 w 1988457"/>
                <a:gd name="connsiteY4" fmla="*/ 6103 h 1014792"/>
                <a:gd name="connsiteX5" fmla="*/ 810401 w 1988457"/>
                <a:gd name="connsiteY5" fmla="*/ 31011 h 1014792"/>
                <a:gd name="connsiteX6" fmla="*/ 595668 w 1988457"/>
                <a:gd name="connsiteY6" fmla="*/ 87916 h 1014792"/>
                <a:gd name="connsiteX7" fmla="*/ 430567 w 1988457"/>
                <a:gd name="connsiteY7" fmla="*/ 177790 h 1014792"/>
                <a:gd name="connsiteX8" fmla="*/ 303697 w 1988457"/>
                <a:gd name="connsiteY8" fmla="*/ 294537 h 1014792"/>
                <a:gd name="connsiteX9" fmla="*/ 204884 w 1988457"/>
                <a:gd name="connsiteY9" fmla="*/ 430331 h 1014792"/>
                <a:gd name="connsiteX10" fmla="*/ 131339 w 1988457"/>
                <a:gd name="connsiteY10" fmla="*/ 572475 h 1014792"/>
                <a:gd name="connsiteX11" fmla="*/ 73802 w 1988457"/>
                <a:gd name="connsiteY11" fmla="*/ 764206 h 1014792"/>
                <a:gd name="connsiteX12" fmla="*/ 0 w 1988457"/>
                <a:gd name="connsiteY12" fmla="*/ 1014792 h 1014792"/>
                <a:gd name="connsiteX0" fmla="*/ 1988457 w 1988457"/>
                <a:gd name="connsiteY0" fmla="*/ 15637 h 1024802"/>
                <a:gd name="connsiteX1" fmla="*/ 1671085 w 1988457"/>
                <a:gd name="connsiteY1" fmla="*/ 20766 h 1024802"/>
                <a:gd name="connsiteX2" fmla="*/ 1395509 w 1988457"/>
                <a:gd name="connsiteY2" fmla="*/ 0 h 1024802"/>
                <a:gd name="connsiteX3" fmla="*/ 1154078 w 1988457"/>
                <a:gd name="connsiteY3" fmla="*/ 15630 h 1024802"/>
                <a:gd name="connsiteX4" fmla="*/ 957230 w 1988457"/>
                <a:gd name="connsiteY4" fmla="*/ 16113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57230 w 1988457"/>
                <a:gd name="connsiteY4" fmla="*/ 16113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8034 h 1017199"/>
                <a:gd name="connsiteX1" fmla="*/ 1677306 w 1988457"/>
                <a:gd name="connsiteY1" fmla="*/ 2415 h 1017199"/>
                <a:gd name="connsiteX2" fmla="*/ 1392334 w 1988457"/>
                <a:gd name="connsiteY2" fmla="*/ 3368 h 1017199"/>
                <a:gd name="connsiteX3" fmla="*/ 1154078 w 1988457"/>
                <a:gd name="connsiteY3" fmla="*/ 8027 h 1017199"/>
                <a:gd name="connsiteX4" fmla="*/ 969671 w 1988457"/>
                <a:gd name="connsiteY4" fmla="*/ 13883 h 1017199"/>
                <a:gd name="connsiteX5" fmla="*/ 810401 w 1988457"/>
                <a:gd name="connsiteY5" fmla="*/ 33418 h 1017199"/>
                <a:gd name="connsiteX6" fmla="*/ 595668 w 1988457"/>
                <a:gd name="connsiteY6" fmla="*/ 90323 h 1017199"/>
                <a:gd name="connsiteX7" fmla="*/ 430567 w 1988457"/>
                <a:gd name="connsiteY7" fmla="*/ 180197 h 1017199"/>
                <a:gd name="connsiteX8" fmla="*/ 303697 w 1988457"/>
                <a:gd name="connsiteY8" fmla="*/ 296944 h 1017199"/>
                <a:gd name="connsiteX9" fmla="*/ 211234 w 1988457"/>
                <a:gd name="connsiteY9" fmla="*/ 435481 h 1017199"/>
                <a:gd name="connsiteX10" fmla="*/ 144039 w 1988457"/>
                <a:gd name="connsiteY10" fmla="*/ 574882 h 1017199"/>
                <a:gd name="connsiteX11" fmla="*/ 70627 w 1988457"/>
                <a:gd name="connsiteY11" fmla="*/ 758384 h 1017199"/>
                <a:gd name="connsiteX12" fmla="*/ 0 w 1988457"/>
                <a:gd name="connsiteY12" fmla="*/ 1017199 h 1017199"/>
                <a:gd name="connsiteX0" fmla="*/ 1988457 w 1988457"/>
                <a:gd name="connsiteY0" fmla="*/ 8034 h 1017199"/>
                <a:gd name="connsiteX1" fmla="*/ 1677306 w 1988457"/>
                <a:gd name="connsiteY1" fmla="*/ 2415 h 1017199"/>
                <a:gd name="connsiteX2" fmla="*/ 1392334 w 1988457"/>
                <a:gd name="connsiteY2" fmla="*/ 3368 h 1017199"/>
                <a:gd name="connsiteX3" fmla="*/ 1154078 w 1988457"/>
                <a:gd name="connsiteY3" fmla="*/ 8027 h 1017199"/>
                <a:gd name="connsiteX4" fmla="*/ 969671 w 1988457"/>
                <a:gd name="connsiteY4" fmla="*/ 13883 h 1017199"/>
                <a:gd name="connsiteX5" fmla="*/ 810401 w 1988457"/>
                <a:gd name="connsiteY5" fmla="*/ 33418 h 1017199"/>
                <a:gd name="connsiteX6" fmla="*/ 595668 w 1988457"/>
                <a:gd name="connsiteY6" fmla="*/ 90323 h 1017199"/>
                <a:gd name="connsiteX7" fmla="*/ 430567 w 1988457"/>
                <a:gd name="connsiteY7" fmla="*/ 180197 h 1017199"/>
                <a:gd name="connsiteX8" fmla="*/ 303697 w 1988457"/>
                <a:gd name="connsiteY8" fmla="*/ 296944 h 1017199"/>
                <a:gd name="connsiteX9" fmla="*/ 211234 w 1988457"/>
                <a:gd name="connsiteY9" fmla="*/ 435481 h 1017199"/>
                <a:gd name="connsiteX10" fmla="*/ 144039 w 1988457"/>
                <a:gd name="connsiteY10" fmla="*/ 574882 h 1017199"/>
                <a:gd name="connsiteX11" fmla="*/ 70627 w 1988457"/>
                <a:gd name="connsiteY11" fmla="*/ 758384 h 1017199"/>
                <a:gd name="connsiteX12" fmla="*/ 0 w 1988457"/>
                <a:gd name="connsiteY12" fmla="*/ 1017199 h 101719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0567 w 1988457"/>
                <a:gd name="connsiteY7" fmla="*/ 185877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810401 w 1988457"/>
                <a:gd name="connsiteY4" fmla="*/ 39098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50076 w 1988457"/>
                <a:gd name="connsiteY4" fmla="*/ 47327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268772 w 1988457"/>
                <a:gd name="connsiteY7" fmla="*/ 351995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68772 w 1988457"/>
                <a:gd name="connsiteY8" fmla="*/ 351995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189009 w 1988457"/>
                <a:gd name="connsiteY9" fmla="*/ 471332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189009 w 1988457"/>
                <a:gd name="connsiteY9" fmla="*/ 471332 h 1022879"/>
                <a:gd name="connsiteX10" fmla="*/ 121814 w 1988457"/>
                <a:gd name="connsiteY10" fmla="*/ 616219 h 1022879"/>
                <a:gd name="connsiteX11" fmla="*/ 70627 w 1988457"/>
                <a:gd name="connsiteY11" fmla="*/ 764064 h 1022879"/>
                <a:gd name="connsiteX12" fmla="*/ 0 w 1988457"/>
                <a:gd name="connsiteY12" fmla="*/ 1022879 h 1022879"/>
                <a:gd name="connsiteX0" fmla="*/ 1978932 w 1978932"/>
                <a:gd name="connsiteY0" fmla="*/ 0 h 1020136"/>
                <a:gd name="connsiteX1" fmla="*/ 1677306 w 1978932"/>
                <a:gd name="connsiteY1" fmla="*/ 5352 h 1020136"/>
                <a:gd name="connsiteX2" fmla="*/ 1392334 w 1978932"/>
                <a:gd name="connsiteY2" fmla="*/ 6305 h 1020136"/>
                <a:gd name="connsiteX3" fmla="*/ 969671 w 1978932"/>
                <a:gd name="connsiteY3" fmla="*/ 16820 h 1020136"/>
                <a:gd name="connsiteX4" fmla="*/ 731026 w 1978932"/>
                <a:gd name="connsiteY4" fmla="*/ 55555 h 1020136"/>
                <a:gd name="connsiteX5" fmla="*/ 557568 w 1978932"/>
                <a:gd name="connsiteY5" fmla="*/ 109717 h 1020136"/>
                <a:gd name="connsiteX6" fmla="*/ 433742 w 1978932"/>
                <a:gd name="connsiteY6" fmla="*/ 177648 h 1020136"/>
                <a:gd name="connsiteX7" fmla="*/ 334385 w 1978932"/>
                <a:gd name="connsiteY7" fmla="*/ 252358 h 1020136"/>
                <a:gd name="connsiteX8" fmla="*/ 259247 w 1978932"/>
                <a:gd name="connsiteY8" fmla="*/ 346510 h 1020136"/>
                <a:gd name="connsiteX9" fmla="*/ 189009 w 1978932"/>
                <a:gd name="connsiteY9" fmla="*/ 468589 h 1020136"/>
                <a:gd name="connsiteX10" fmla="*/ 121814 w 1978932"/>
                <a:gd name="connsiteY10" fmla="*/ 613476 h 1020136"/>
                <a:gd name="connsiteX11" fmla="*/ 70627 w 1978932"/>
                <a:gd name="connsiteY11" fmla="*/ 761321 h 1020136"/>
                <a:gd name="connsiteX12" fmla="*/ 0 w 1978932"/>
                <a:gd name="connsiteY12" fmla="*/ 1020136 h 1020136"/>
                <a:gd name="connsiteX0" fmla="*/ 1988457 w 1988457"/>
                <a:gd name="connsiteY0" fmla="*/ 0 h 1017393"/>
                <a:gd name="connsiteX1" fmla="*/ 1677306 w 1988457"/>
                <a:gd name="connsiteY1" fmla="*/ 2609 h 1017393"/>
                <a:gd name="connsiteX2" fmla="*/ 1392334 w 1988457"/>
                <a:gd name="connsiteY2" fmla="*/ 3562 h 1017393"/>
                <a:gd name="connsiteX3" fmla="*/ 969671 w 1988457"/>
                <a:gd name="connsiteY3" fmla="*/ 14077 h 1017393"/>
                <a:gd name="connsiteX4" fmla="*/ 731026 w 1988457"/>
                <a:gd name="connsiteY4" fmla="*/ 52812 h 1017393"/>
                <a:gd name="connsiteX5" fmla="*/ 557568 w 1988457"/>
                <a:gd name="connsiteY5" fmla="*/ 106974 h 1017393"/>
                <a:gd name="connsiteX6" fmla="*/ 433742 w 1988457"/>
                <a:gd name="connsiteY6" fmla="*/ 174905 h 1017393"/>
                <a:gd name="connsiteX7" fmla="*/ 334385 w 1988457"/>
                <a:gd name="connsiteY7" fmla="*/ 249615 h 1017393"/>
                <a:gd name="connsiteX8" fmla="*/ 259247 w 1988457"/>
                <a:gd name="connsiteY8" fmla="*/ 343767 h 1017393"/>
                <a:gd name="connsiteX9" fmla="*/ 189009 w 1988457"/>
                <a:gd name="connsiteY9" fmla="*/ 465846 h 1017393"/>
                <a:gd name="connsiteX10" fmla="*/ 121814 w 1988457"/>
                <a:gd name="connsiteY10" fmla="*/ 610733 h 1017393"/>
                <a:gd name="connsiteX11" fmla="*/ 70627 w 1988457"/>
                <a:gd name="connsiteY11" fmla="*/ 758578 h 1017393"/>
                <a:gd name="connsiteX12" fmla="*/ 0 w 1988457"/>
                <a:gd name="connsiteY12" fmla="*/ 1017393 h 1017393"/>
                <a:gd name="connsiteX0" fmla="*/ 1985282 w 1985282"/>
                <a:gd name="connsiteY0" fmla="*/ 2877 h 1014784"/>
                <a:gd name="connsiteX1" fmla="*/ 1677306 w 1985282"/>
                <a:gd name="connsiteY1" fmla="*/ 0 h 1014784"/>
                <a:gd name="connsiteX2" fmla="*/ 1392334 w 1985282"/>
                <a:gd name="connsiteY2" fmla="*/ 953 h 1014784"/>
                <a:gd name="connsiteX3" fmla="*/ 969671 w 1985282"/>
                <a:gd name="connsiteY3" fmla="*/ 11468 h 1014784"/>
                <a:gd name="connsiteX4" fmla="*/ 731026 w 1985282"/>
                <a:gd name="connsiteY4" fmla="*/ 50203 h 1014784"/>
                <a:gd name="connsiteX5" fmla="*/ 557568 w 1985282"/>
                <a:gd name="connsiteY5" fmla="*/ 104365 h 1014784"/>
                <a:gd name="connsiteX6" fmla="*/ 433742 w 1985282"/>
                <a:gd name="connsiteY6" fmla="*/ 172296 h 1014784"/>
                <a:gd name="connsiteX7" fmla="*/ 334385 w 1985282"/>
                <a:gd name="connsiteY7" fmla="*/ 247006 h 1014784"/>
                <a:gd name="connsiteX8" fmla="*/ 259247 w 1985282"/>
                <a:gd name="connsiteY8" fmla="*/ 341158 h 1014784"/>
                <a:gd name="connsiteX9" fmla="*/ 189009 w 1985282"/>
                <a:gd name="connsiteY9" fmla="*/ 463237 h 1014784"/>
                <a:gd name="connsiteX10" fmla="*/ 121814 w 1985282"/>
                <a:gd name="connsiteY10" fmla="*/ 608124 h 1014784"/>
                <a:gd name="connsiteX11" fmla="*/ 70627 w 1985282"/>
                <a:gd name="connsiteY11" fmla="*/ 755969 h 1014784"/>
                <a:gd name="connsiteX12" fmla="*/ 0 w 1985282"/>
                <a:gd name="connsiteY12"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33742 w 1677306"/>
                <a:gd name="connsiteY5" fmla="*/ 172296 h 1014784"/>
                <a:gd name="connsiteX6" fmla="*/ 334385 w 1677306"/>
                <a:gd name="connsiteY6" fmla="*/ 247006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33742 w 1677306"/>
                <a:gd name="connsiteY5" fmla="*/ 172296 h 1014784"/>
                <a:gd name="connsiteX6" fmla="*/ 354615 w 1677306"/>
                <a:gd name="connsiteY6" fmla="*/ 243511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41834 w 1677306"/>
                <a:gd name="connsiteY5" fmla="*/ 172296 h 1014784"/>
                <a:gd name="connsiteX6" fmla="*/ 354615 w 1677306"/>
                <a:gd name="connsiteY6" fmla="*/ 243511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41834 w 1677306"/>
                <a:gd name="connsiteY5" fmla="*/ 172296 h 1014784"/>
                <a:gd name="connsiteX6" fmla="*/ 354615 w 1677306"/>
                <a:gd name="connsiteY6" fmla="*/ 243511 h 1014784"/>
                <a:gd name="connsiteX7" fmla="*/ 259247 w 1677306"/>
                <a:gd name="connsiteY7" fmla="*/ 351644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7306" h="1014784">
                  <a:moveTo>
                    <a:pt x="1677306" y="0"/>
                  </a:moveTo>
                  <a:lnTo>
                    <a:pt x="1392334" y="953"/>
                  </a:lnTo>
                  <a:cubicBezTo>
                    <a:pt x="1297343" y="1271"/>
                    <a:pt x="1079889" y="3260"/>
                    <a:pt x="969671" y="11468"/>
                  </a:cubicBezTo>
                  <a:cubicBezTo>
                    <a:pt x="859453" y="19676"/>
                    <a:pt x="799710" y="34720"/>
                    <a:pt x="731026" y="50203"/>
                  </a:cubicBezTo>
                  <a:cubicBezTo>
                    <a:pt x="670172" y="62611"/>
                    <a:pt x="605767" y="84016"/>
                    <a:pt x="557568" y="104365"/>
                  </a:cubicBezTo>
                  <a:cubicBezTo>
                    <a:pt x="509369" y="124714"/>
                    <a:pt x="475659" y="149105"/>
                    <a:pt x="441834" y="172296"/>
                  </a:cubicBezTo>
                  <a:cubicBezTo>
                    <a:pt x="408009" y="195487"/>
                    <a:pt x="382110" y="214910"/>
                    <a:pt x="354615" y="243511"/>
                  </a:cubicBezTo>
                  <a:cubicBezTo>
                    <a:pt x="327120" y="272112"/>
                    <a:pt x="286848" y="315023"/>
                    <a:pt x="259247" y="351644"/>
                  </a:cubicBezTo>
                  <a:cubicBezTo>
                    <a:pt x="231646" y="388265"/>
                    <a:pt x="211914" y="420490"/>
                    <a:pt x="189009" y="463237"/>
                  </a:cubicBezTo>
                  <a:cubicBezTo>
                    <a:pt x="166104" y="505984"/>
                    <a:pt x="141544" y="559335"/>
                    <a:pt x="121814" y="608124"/>
                  </a:cubicBezTo>
                  <a:cubicBezTo>
                    <a:pt x="102084" y="656913"/>
                    <a:pt x="90929" y="688192"/>
                    <a:pt x="70627" y="755969"/>
                  </a:cubicBezTo>
                  <a:cubicBezTo>
                    <a:pt x="50325" y="823746"/>
                    <a:pt x="32279" y="904762"/>
                    <a:pt x="0" y="1014784"/>
                  </a:cubicBezTo>
                </a:path>
              </a:pathLst>
            </a:custGeom>
            <a:noFill/>
            <a:ln w="254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5">
              <a:extLst>
                <a:ext uri="{FF2B5EF4-FFF2-40B4-BE49-F238E27FC236}">
                  <a16:creationId xmlns:a16="http://schemas.microsoft.com/office/drawing/2014/main" id="{7B4EF62F-379D-40A4-3B38-47D049362F98}"/>
                </a:ext>
              </a:extLst>
            </p:cNvPr>
            <p:cNvSpPr/>
            <p:nvPr/>
          </p:nvSpPr>
          <p:spPr>
            <a:xfrm flipH="1">
              <a:off x="4308088" y="4578774"/>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29" name="Freeform 26">
              <a:extLst>
                <a:ext uri="{FF2B5EF4-FFF2-40B4-BE49-F238E27FC236}">
                  <a16:creationId xmlns:a16="http://schemas.microsoft.com/office/drawing/2014/main" id="{03E14E45-2579-580E-EE54-EE7F57C95E73}"/>
                </a:ext>
              </a:extLst>
            </p:cNvPr>
            <p:cNvSpPr/>
            <p:nvPr/>
          </p:nvSpPr>
          <p:spPr>
            <a:xfrm rot="5400000" flipH="1">
              <a:off x="5336084" y="5137204"/>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grpSp>
        <p:nvGrpSpPr>
          <p:cNvPr id="30" name="Group 29">
            <a:extLst>
              <a:ext uri="{FF2B5EF4-FFF2-40B4-BE49-F238E27FC236}">
                <a16:creationId xmlns:a16="http://schemas.microsoft.com/office/drawing/2014/main" id="{33C0A05B-0CD3-A533-B408-4EB058F96908}"/>
              </a:ext>
            </a:extLst>
          </p:cNvPr>
          <p:cNvGrpSpPr/>
          <p:nvPr/>
        </p:nvGrpSpPr>
        <p:grpSpPr>
          <a:xfrm>
            <a:off x="6440395" y="2611024"/>
            <a:ext cx="2630002" cy="2171616"/>
            <a:chOff x="4425321" y="1931084"/>
            <a:chExt cx="2630002" cy="2171616"/>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97E1DC8-C91B-ACBA-6477-32AE91D07995}"/>
                    </a:ext>
                  </a:extLst>
                </p:cNvPr>
                <p:cNvSpPr txBox="1"/>
                <p:nvPr/>
              </p:nvSpPr>
              <p:spPr>
                <a:xfrm>
                  <a:off x="4425321" y="2300416"/>
                  <a:ext cx="2967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𝑚𝑣</m:t>
                            </m:r>
                          </m:e>
                          <m:sub>
                            <m:r>
                              <a:rPr lang="en-US" b="0" i="1" smtClean="0">
                                <a:latin typeface="Cambria Math" panose="02040503050406030204" pitchFamily="18" charset="0"/>
                              </a:rPr>
                              <m:t>0</m:t>
                            </m:r>
                          </m:sub>
                        </m:sSub>
                      </m:oMath>
                    </m:oMathPara>
                  </a14:m>
                  <a:endParaRPr lang="en-US" dirty="0"/>
                </a:p>
              </p:txBody>
            </p:sp>
          </mc:Choice>
          <mc:Fallback xmlns="">
            <p:sp>
              <p:nvSpPr>
                <p:cNvPr id="31" name="TextBox 30">
                  <a:extLst>
                    <a:ext uri="{FF2B5EF4-FFF2-40B4-BE49-F238E27FC236}">
                      <a16:creationId xmlns:a16="http://schemas.microsoft.com/office/drawing/2014/main" id="{397E1DC8-C91B-ACBA-6477-32AE91D07995}"/>
                    </a:ext>
                  </a:extLst>
                </p:cNvPr>
                <p:cNvSpPr txBox="1">
                  <a:spLocks noRot="1" noChangeAspect="1" noMove="1" noResize="1" noEditPoints="1" noAdjustHandles="1" noChangeArrowheads="1" noChangeShapeType="1" noTextEdit="1"/>
                </p:cNvSpPr>
                <p:nvPr/>
              </p:nvSpPr>
              <p:spPr>
                <a:xfrm>
                  <a:off x="4425321" y="2300416"/>
                  <a:ext cx="296732" cy="369332"/>
                </a:xfrm>
                <a:prstGeom prst="rect">
                  <a:avLst/>
                </a:prstGeom>
                <a:blipFill>
                  <a:blip r:embed="rId15"/>
                  <a:stretch>
                    <a:fillRect r="-897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20FE3C6-5EA3-BF96-5886-0819FFFE190F}"/>
                    </a:ext>
                  </a:extLst>
                </p:cNvPr>
                <p:cNvSpPr txBox="1"/>
                <p:nvPr/>
              </p:nvSpPr>
              <p:spPr>
                <a:xfrm>
                  <a:off x="4659738" y="193108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32" name="TextBox 31">
                  <a:extLst>
                    <a:ext uri="{FF2B5EF4-FFF2-40B4-BE49-F238E27FC236}">
                      <a16:creationId xmlns:a16="http://schemas.microsoft.com/office/drawing/2014/main" id="{420FE3C6-5EA3-BF96-5886-0819FFFE190F}"/>
                    </a:ext>
                  </a:extLst>
                </p:cNvPr>
                <p:cNvSpPr txBox="1">
                  <a:spLocks noRot="1" noChangeAspect="1" noMove="1" noResize="1" noEditPoints="1" noAdjustHandles="1" noChangeArrowheads="1" noChangeShapeType="1" noTextEdit="1"/>
                </p:cNvSpPr>
                <p:nvPr/>
              </p:nvSpPr>
              <p:spPr>
                <a:xfrm>
                  <a:off x="4659738" y="1931084"/>
                  <a:ext cx="184731" cy="369332"/>
                </a:xfrm>
                <a:prstGeom prst="rect">
                  <a:avLst/>
                </a:prstGeom>
                <a:blipFill>
                  <a:blip r:embed="rId16"/>
                  <a:stretch>
                    <a:fillRect r="-66667" b="-6557"/>
                  </a:stretch>
                </a:blipFill>
              </p:spPr>
              <p:txBody>
                <a:bodyPr/>
                <a:lstStyle/>
                <a:p>
                  <a:r>
                    <a:rPr lang="en-US">
                      <a:noFill/>
                    </a:rPr>
                    <a:t> </a:t>
                  </a:r>
                </a:p>
              </p:txBody>
            </p:sp>
          </mc:Fallback>
        </mc:AlternateContent>
        <p:sp>
          <p:nvSpPr>
            <p:cNvPr id="33" name="Freeform 20">
              <a:extLst>
                <a:ext uri="{FF2B5EF4-FFF2-40B4-BE49-F238E27FC236}">
                  <a16:creationId xmlns:a16="http://schemas.microsoft.com/office/drawing/2014/main" id="{8703DA99-F3EF-DB4C-DAC2-14D4C5523894}"/>
                </a:ext>
              </a:extLst>
            </p:cNvPr>
            <p:cNvSpPr/>
            <p:nvPr/>
          </p:nvSpPr>
          <p:spPr>
            <a:xfrm flipV="1">
              <a:off x="4973450" y="2512462"/>
              <a:ext cx="2023800" cy="114513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02925 w 2023800"/>
                <a:gd name="connsiteY11" fmla="*/ 774700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9419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89261"/>
                <a:gd name="connsiteX1" fmla="*/ 1712649 w 2023800"/>
                <a:gd name="connsiteY1" fmla="*/ 12334 h 989261"/>
                <a:gd name="connsiteX2" fmla="*/ 1468175 w 2023800"/>
                <a:gd name="connsiteY2" fmla="*/ 31015 h 989261"/>
                <a:gd name="connsiteX3" fmla="*/ 1232825 w 2023800"/>
                <a:gd name="connsiteY3" fmla="*/ 66309 h 989261"/>
                <a:gd name="connsiteX4" fmla="*/ 1035976 w 2023800"/>
                <a:gd name="connsiteY4" fmla="*/ 115035 h 989261"/>
                <a:gd name="connsiteX5" fmla="*/ 864127 w 2023800"/>
                <a:gd name="connsiteY5" fmla="*/ 165101 h 989261"/>
                <a:gd name="connsiteX6" fmla="*/ 697177 w 2023800"/>
                <a:gd name="connsiteY6" fmla="*/ 238125 h 989261"/>
                <a:gd name="connsiteX7" fmla="*/ 536176 w 2023800"/>
                <a:gd name="connsiteY7" fmla="*/ 329831 h 989261"/>
                <a:gd name="connsiteX8" fmla="*/ 415526 w 2023800"/>
                <a:gd name="connsiteY8" fmla="*/ 428626 h 989261"/>
                <a:gd name="connsiteX9" fmla="*/ 298052 w 2023800"/>
                <a:gd name="connsiteY9" fmla="*/ 550009 h 989261"/>
                <a:gd name="connsiteX10" fmla="*/ 199626 w 2023800"/>
                <a:gd name="connsiteY10" fmla="*/ 660033 h 989261"/>
                <a:gd name="connsiteX11" fmla="*/ 123428 w 2023800"/>
                <a:gd name="connsiteY11" fmla="*/ 778242 h 989261"/>
                <a:gd name="connsiteX12" fmla="*/ 0 w 2023800"/>
                <a:gd name="connsiteY12" fmla="*/ 989261 h 98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3800" h="989261">
                  <a:moveTo>
                    <a:pt x="2023800" y="0"/>
                  </a:moveTo>
                  <a:cubicBezTo>
                    <a:pt x="1969296" y="2646"/>
                    <a:pt x="1820599" y="3867"/>
                    <a:pt x="1712649" y="12334"/>
                  </a:cubicBezTo>
                  <a:lnTo>
                    <a:pt x="1468175" y="31015"/>
                  </a:lnTo>
                  <a:cubicBezTo>
                    <a:pt x="1386154" y="39482"/>
                    <a:pt x="1291562" y="55197"/>
                    <a:pt x="1232825" y="66309"/>
                  </a:cubicBezTo>
                  <a:cubicBezTo>
                    <a:pt x="1174088" y="77421"/>
                    <a:pt x="1098947" y="97044"/>
                    <a:pt x="1035976" y="115035"/>
                  </a:cubicBezTo>
                  <a:cubicBezTo>
                    <a:pt x="946547" y="137789"/>
                    <a:pt x="921806" y="144464"/>
                    <a:pt x="864127" y="165101"/>
                  </a:cubicBezTo>
                  <a:cubicBezTo>
                    <a:pt x="806448" y="185738"/>
                    <a:pt x="751152" y="212196"/>
                    <a:pt x="697177" y="238125"/>
                  </a:cubicBezTo>
                  <a:cubicBezTo>
                    <a:pt x="643202" y="264054"/>
                    <a:pt x="584330" y="296493"/>
                    <a:pt x="536176" y="329831"/>
                  </a:cubicBezTo>
                  <a:cubicBezTo>
                    <a:pt x="488022" y="363169"/>
                    <a:pt x="455213" y="393701"/>
                    <a:pt x="415526" y="428626"/>
                  </a:cubicBezTo>
                  <a:cubicBezTo>
                    <a:pt x="375839" y="463551"/>
                    <a:pt x="333506" y="512438"/>
                    <a:pt x="298052" y="550009"/>
                  </a:cubicBezTo>
                  <a:cubicBezTo>
                    <a:pt x="262598" y="587580"/>
                    <a:pt x="228201" y="621933"/>
                    <a:pt x="199626" y="660033"/>
                  </a:cubicBezTo>
                  <a:cubicBezTo>
                    <a:pt x="171051" y="698133"/>
                    <a:pt x="158353" y="723209"/>
                    <a:pt x="123428" y="778242"/>
                  </a:cubicBezTo>
                  <a:cubicBezTo>
                    <a:pt x="73157" y="848092"/>
                    <a:pt x="48154" y="892953"/>
                    <a:pt x="0" y="989261"/>
                  </a:cubicBezTo>
                </a:path>
              </a:pathLst>
            </a:custGeom>
            <a:no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408935B-EBDE-D01B-85ED-8460E5D1CDC1}"/>
                    </a:ext>
                  </a:extLst>
                </p:cNvPr>
                <p:cNvSpPr txBox="1"/>
                <p:nvPr/>
              </p:nvSpPr>
              <p:spPr>
                <a:xfrm>
                  <a:off x="6870592" y="3733368"/>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22" name="TextBox 21">
                  <a:extLst>
                    <a:ext uri="{FF2B5EF4-FFF2-40B4-BE49-F238E27FC236}">
                      <a16:creationId xmlns:a16="http://schemas.microsoft.com/office/drawing/2014/main" id="{90312EB2-7C40-E292-6B8F-A7A05C1E94B8}"/>
                    </a:ext>
                  </a:extLst>
                </p:cNvPr>
                <p:cNvSpPr txBox="1">
                  <a:spLocks noRot="1" noChangeAspect="1" noMove="1" noResize="1" noEditPoints="1" noAdjustHandles="1" noChangeArrowheads="1" noChangeShapeType="1" noTextEdit="1"/>
                </p:cNvSpPr>
                <p:nvPr/>
              </p:nvSpPr>
              <p:spPr>
                <a:xfrm>
                  <a:off x="6870592" y="3733368"/>
                  <a:ext cx="184731" cy="369332"/>
                </a:xfrm>
                <a:prstGeom prst="rect">
                  <a:avLst/>
                </a:prstGeom>
                <a:blipFill>
                  <a:blip r:embed="rId10"/>
                  <a:stretch>
                    <a:fillRect r="-40000"/>
                  </a:stretch>
                </a:blipFill>
              </p:spPr>
              <p:txBody>
                <a:bodyPr/>
                <a:lstStyle/>
                <a:p>
                  <a:r>
                    <a:rPr lang="en-US">
                      <a:noFill/>
                    </a:rPr>
                    <a:t> </a:t>
                  </a:r>
                </a:p>
              </p:txBody>
            </p:sp>
          </mc:Fallback>
        </mc:AlternateContent>
        <p:sp>
          <p:nvSpPr>
            <p:cNvPr id="35" name="Freeform 18">
              <a:extLst>
                <a:ext uri="{FF2B5EF4-FFF2-40B4-BE49-F238E27FC236}">
                  <a16:creationId xmlns:a16="http://schemas.microsoft.com/office/drawing/2014/main" id="{5B74B7B5-3FEA-2033-EA2D-6CAB6C426BE5}"/>
                </a:ext>
              </a:extLst>
            </p:cNvPr>
            <p:cNvSpPr/>
            <p:nvPr/>
          </p:nvSpPr>
          <p:spPr>
            <a:xfrm flipH="1">
              <a:off x="4924846" y="2090358"/>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36" name="Freeform 19">
              <a:extLst>
                <a:ext uri="{FF2B5EF4-FFF2-40B4-BE49-F238E27FC236}">
                  <a16:creationId xmlns:a16="http://schemas.microsoft.com/office/drawing/2014/main" id="{84D4D96F-89D2-4F17-0D46-084B824D8EC7}"/>
                </a:ext>
              </a:extLst>
            </p:cNvPr>
            <p:cNvSpPr/>
            <p:nvPr/>
          </p:nvSpPr>
          <p:spPr>
            <a:xfrm rot="5400000" flipH="1">
              <a:off x="5952842" y="2648788"/>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spTree>
    <p:extLst>
      <p:ext uri="{BB962C8B-B14F-4D97-AF65-F5344CB8AC3E}">
        <p14:creationId xmlns:p14="http://schemas.microsoft.com/office/powerpoint/2010/main" val="1992433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7223F8-9AFB-D362-C3F6-603AF064C53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AF42E51-35E0-1EC0-FE93-8A4D8BEF11E4}"/>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1280EDE-CE91-B7DB-D937-C70419439D83}"/>
                  </a:ext>
                </a:extLst>
              </p:cNvPr>
              <p:cNvSpPr txBox="1"/>
              <p:nvPr/>
            </p:nvSpPr>
            <p:spPr>
              <a:xfrm>
                <a:off x="0" y="2776877"/>
                <a:ext cx="12191999" cy="175490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𝑥</m:t>
                          </m:r>
                        </m:sub>
                      </m:sSub>
                      <m:r>
                        <a:rPr lang="en-US" sz="3200" i="1">
                          <a:latin typeface="Cambria Math" panose="02040503050406030204" pitchFamily="18" charset="0"/>
                        </a:rPr>
                        <m:t>𝐿</m:t>
                      </m:r>
                      <m:r>
                        <a:rPr lang="en-US" sz="3200" b="0" i="1" smtClean="0">
                          <a:latin typeface="Cambria Math" panose="02040503050406030204" pitchFamily="18" charset="0"/>
                        </a:rPr>
                        <m:t>=0</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𝑣</m:t>
                          </m:r>
                        </m:sub>
                      </m:sSub>
                      <m:r>
                        <a:rPr lang="en-US" sz="3200" i="1">
                          <a:latin typeface="Cambria Math" panose="02040503050406030204" pitchFamily="18" charset="0"/>
                        </a:rPr>
                        <m:t>𝐿</m:t>
                      </m:r>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𝑑</m:t>
                          </m:r>
                        </m:e>
                        <m:sub>
                          <m:r>
                            <a:rPr lang="en-US" sz="3200" b="0" i="1" smtClean="0">
                              <a:latin typeface="Cambria Math" panose="02040503050406030204" pitchFamily="18" charset="0"/>
                            </a:rPr>
                            <m:t>𝑡</m:t>
                          </m:r>
                        </m:sub>
                      </m:sSub>
                      <m:d>
                        <m:dPr>
                          <m:ctrlPr>
                            <a:rPr lang="en-US" sz="3200" b="0" i="1" smtClean="0">
                              <a:latin typeface="Cambria Math" panose="02040503050406030204" pitchFamily="18" charset="0"/>
                            </a:rPr>
                          </m:ctrlPr>
                        </m:dPr>
                        <m:e>
                          <m:r>
                            <a:rPr lang="en-US" sz="3200" i="1">
                              <a:latin typeface="Cambria Math" panose="02040503050406030204" pitchFamily="18" charset="0"/>
                            </a:rPr>
                            <m:t>𝑚</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𝑣</m:t>
                              </m:r>
                            </m:e>
                            <m:sub>
                              <m:r>
                                <a:rPr lang="en-US" sz="3200" b="0" i="1" smtClean="0">
                                  <a:latin typeface="Cambria Math" panose="02040503050406030204" pitchFamily="18" charset="0"/>
                                </a:rPr>
                                <m:t> </m:t>
                              </m:r>
                            </m:sub>
                          </m:sSub>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e>
                      </m:d>
                    </m:oMath>
                    <m:oMath xmlns:m="http://schemas.openxmlformats.org/officeDocument/2006/math">
                      <m:r>
                        <a:rPr lang="en-US" sz="3200" i="1">
                          <a:latin typeface="Cambria Math" panose="02040503050406030204" pitchFamily="18" charset="0"/>
                        </a:rPr>
                        <m:t>=</m:t>
                      </m:r>
                      <m:r>
                        <a:rPr lang="en-US" sz="3200" i="1">
                          <a:latin typeface="Cambria Math" panose="02040503050406030204" pitchFamily="18" charset="0"/>
                        </a:rPr>
                        <m:t>𝑚𝑎</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𝑚𝑣</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d>
                        <m:dPr>
                          <m:ctrlPr>
                            <a:rPr lang="en-US" sz="3200" i="1">
                              <a:latin typeface="Cambria Math" panose="02040503050406030204" pitchFamily="18" charset="0"/>
                            </a:rPr>
                          </m:ctrlPr>
                        </m:dPr>
                        <m:e>
                          <m:r>
                            <a:rPr lang="en-US" sz="3200" i="1">
                              <a:latin typeface="Cambria Math" panose="02040503050406030204" pitchFamily="18" charset="0"/>
                            </a:rPr>
                            <m:t>𝑚𝑎</m:t>
                          </m:r>
                          <m:r>
                            <a:rPr lang="en-US" sz="3200" i="1">
                              <a:latin typeface="Cambria Math" panose="02040503050406030204" pitchFamily="18" charset="0"/>
                            </a:rPr>
                            <m:t>+</m:t>
                          </m:r>
                          <m:r>
                            <a:rPr lang="en-US" sz="3200" i="1">
                              <a:latin typeface="Cambria Math" panose="02040503050406030204" pitchFamily="18" charset="0"/>
                            </a:rPr>
                            <m:t>𝑏𝑣</m:t>
                          </m:r>
                        </m:e>
                      </m:d>
                    </m:oMath>
                  </m:oMathPara>
                </a14:m>
                <a:endParaRPr lang="en-US" sz="3200" i="1" dirty="0">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B1280EDE-CE91-B7DB-D937-C70419439D83}"/>
                  </a:ext>
                </a:extLst>
              </p:cNvPr>
              <p:cNvSpPr txBox="1">
                <a:spLocks noRot="1" noChangeAspect="1" noMove="1" noResize="1" noEditPoints="1" noAdjustHandles="1" noChangeArrowheads="1" noChangeShapeType="1" noTextEdit="1"/>
              </p:cNvSpPr>
              <p:nvPr/>
            </p:nvSpPr>
            <p:spPr>
              <a:xfrm>
                <a:off x="0" y="2776877"/>
                <a:ext cx="12191999" cy="17549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603638-23FC-6578-1A20-2E64B73A866A}"/>
                  </a:ext>
                </a:extLst>
              </p:cNvPr>
              <p:cNvSpPr txBox="1"/>
              <p:nvPr/>
            </p:nvSpPr>
            <p:spPr>
              <a:xfrm>
                <a:off x="4443234" y="1192566"/>
                <a:ext cx="4094519" cy="147521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800" i="1" smtClean="0">
                          <a:latin typeface="Cambria Math" panose="02040503050406030204" pitchFamily="18" charset="0"/>
                        </a:rPr>
                        <m:t>𝐿</m:t>
                      </m:r>
                      <m:r>
                        <a:rPr lang="en-US" sz="4800" i="1" smtClean="0">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1</m:t>
                          </m:r>
                        </m:num>
                        <m:den>
                          <m:r>
                            <a:rPr lang="en-US" sz="4800" i="1">
                              <a:latin typeface="Cambria Math" panose="02040503050406030204" pitchFamily="18" charset="0"/>
                            </a:rPr>
                            <m:t>2</m:t>
                          </m:r>
                        </m:den>
                      </m:f>
                      <m:r>
                        <a:rPr lang="en-US" sz="4800" i="1">
                          <a:latin typeface="Cambria Math" panose="02040503050406030204" pitchFamily="18" charset="0"/>
                        </a:rPr>
                        <m:t>𝑚</m:t>
                      </m:r>
                      <m:sSup>
                        <m:sSupPr>
                          <m:ctrlPr>
                            <a:rPr lang="en-US" sz="4800" i="1">
                              <a:latin typeface="Cambria Math" panose="02040503050406030204" pitchFamily="18" charset="0"/>
                            </a:rPr>
                          </m:ctrlPr>
                        </m:sSupPr>
                        <m:e>
                          <m:r>
                            <a:rPr lang="en-US" sz="4800" i="1">
                              <a:latin typeface="Cambria Math" panose="02040503050406030204" pitchFamily="18" charset="0"/>
                            </a:rPr>
                            <m:t>𝑣</m:t>
                          </m:r>
                        </m:e>
                        <m:sup>
                          <m:r>
                            <a:rPr lang="en-US" sz="4800" i="1">
                              <a:latin typeface="Cambria Math" panose="02040503050406030204" pitchFamily="18" charset="0"/>
                            </a:rPr>
                            <m:t>2</m:t>
                          </m:r>
                        </m:sup>
                      </m:sSup>
                      <m:sSup>
                        <m:sSupPr>
                          <m:ctrlPr>
                            <a:rPr lang="en-US" sz="4800" i="1">
                              <a:latin typeface="Cambria Math" panose="02040503050406030204" pitchFamily="18" charset="0"/>
                            </a:rPr>
                          </m:ctrlPr>
                        </m:sSupPr>
                        <m:e>
                          <m:r>
                            <a:rPr lang="en-US" sz="4800" i="1">
                              <a:latin typeface="Cambria Math" panose="02040503050406030204" pitchFamily="18" charset="0"/>
                            </a:rPr>
                            <m:t>𝑒</m:t>
                          </m:r>
                        </m:e>
                        <m:sup>
                          <m:f>
                            <m:fPr>
                              <m:ctrlPr>
                                <a:rPr lang="en-US" sz="4800" i="1">
                                  <a:latin typeface="Cambria Math" panose="02040503050406030204" pitchFamily="18" charset="0"/>
                                </a:rPr>
                              </m:ctrlPr>
                            </m:fPr>
                            <m:num>
                              <m:r>
                                <a:rPr lang="en-US" sz="4800" b="0" i="1" smtClean="0">
                                  <a:latin typeface="Cambria Math" panose="02040503050406030204" pitchFamily="18" charset="0"/>
                                </a:rPr>
                                <m:t>𝑏</m:t>
                              </m:r>
                            </m:num>
                            <m:den>
                              <m:r>
                                <a:rPr lang="en-US" sz="4800" i="1">
                                  <a:latin typeface="Cambria Math" panose="02040503050406030204" pitchFamily="18" charset="0"/>
                                </a:rPr>
                                <m:t>𝑚</m:t>
                              </m:r>
                            </m:den>
                          </m:f>
                          <m:r>
                            <a:rPr lang="en-US" sz="4800" i="1">
                              <a:latin typeface="Cambria Math" panose="02040503050406030204" pitchFamily="18" charset="0"/>
                            </a:rPr>
                            <m:t>𝑡</m:t>
                          </m:r>
                        </m:sup>
                      </m:sSup>
                    </m:oMath>
                  </m:oMathPara>
                </a14:m>
                <a:endParaRPr lang="en-US" sz="4800" dirty="0"/>
              </a:p>
            </p:txBody>
          </p:sp>
        </mc:Choice>
        <mc:Fallback xmlns="">
          <p:sp>
            <p:nvSpPr>
              <p:cNvPr id="6" name="TextBox 5">
                <a:extLst>
                  <a:ext uri="{FF2B5EF4-FFF2-40B4-BE49-F238E27FC236}">
                    <a16:creationId xmlns:a16="http://schemas.microsoft.com/office/drawing/2014/main" id="{7E603638-23FC-6578-1A20-2E64B73A866A}"/>
                  </a:ext>
                </a:extLst>
              </p:cNvPr>
              <p:cNvSpPr txBox="1">
                <a:spLocks noRot="1" noChangeAspect="1" noMove="1" noResize="1" noEditPoints="1" noAdjustHandles="1" noChangeArrowheads="1" noChangeShapeType="1" noTextEdit="1"/>
              </p:cNvSpPr>
              <p:nvPr/>
            </p:nvSpPr>
            <p:spPr>
              <a:xfrm>
                <a:off x="4443234" y="1192566"/>
                <a:ext cx="4094519" cy="1475212"/>
              </a:xfrm>
              <a:prstGeom prst="rect">
                <a:avLst/>
              </a:prstGeom>
              <a:blipFill>
                <a:blip r:embed="rId4"/>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BDA96DC4-4B8F-5C7F-518C-F5274C3D369D}"/>
              </a:ext>
            </a:extLst>
          </p:cNvPr>
          <p:cNvSpPr txBox="1"/>
          <p:nvPr/>
        </p:nvSpPr>
        <p:spPr>
          <a:xfrm>
            <a:off x="90960" y="127521"/>
            <a:ext cx="12096086" cy="830997"/>
          </a:xfrm>
          <a:prstGeom prst="rect">
            <a:avLst/>
          </a:prstGeom>
          <a:noFill/>
        </p:spPr>
        <p:txBody>
          <a:bodyPr wrap="square" rtlCol="0">
            <a:spAutoFit/>
          </a:bodyPr>
          <a:lstStyle/>
          <a:p>
            <a:pPr algn="ctr"/>
            <a:r>
              <a:rPr lang="en-US" sz="4800" dirty="0" err="1"/>
              <a:t>Lagrangian</a:t>
            </a:r>
            <a:r>
              <a:rPr lang="en-US" sz="4800" dirty="0"/>
              <a:t> for linear drag?</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E794C5-8B27-9C8F-519B-683435305215}"/>
                  </a:ext>
                </a:extLst>
              </p:cNvPr>
              <p:cNvSpPr txBox="1"/>
              <p:nvPr/>
            </p:nvSpPr>
            <p:spPr>
              <a:xfrm>
                <a:off x="4523325" y="5010495"/>
                <a:ext cx="3145348"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800" i="1" smtClean="0">
                          <a:latin typeface="Cambria Math" panose="02040503050406030204" pitchFamily="18" charset="0"/>
                        </a:rPr>
                        <m:t>𝑚𝑎</m:t>
                      </m:r>
                      <m:r>
                        <a:rPr lang="en-US" sz="4800" i="1" smtClean="0">
                          <a:latin typeface="Cambria Math" panose="02040503050406030204" pitchFamily="18" charset="0"/>
                        </a:rPr>
                        <m:t>=−</m:t>
                      </m:r>
                      <m:r>
                        <a:rPr lang="en-US" sz="4800" i="1" smtClean="0">
                          <a:latin typeface="Cambria Math" panose="02040503050406030204" pitchFamily="18" charset="0"/>
                        </a:rPr>
                        <m:t>𝑏𝑣</m:t>
                      </m:r>
                    </m:oMath>
                  </m:oMathPara>
                </a14:m>
                <a:endParaRPr lang="en-US" sz="4800" dirty="0"/>
              </a:p>
            </p:txBody>
          </p:sp>
        </mc:Choice>
        <mc:Fallback xmlns="">
          <p:sp>
            <p:nvSpPr>
              <p:cNvPr id="9" name="TextBox 8">
                <a:extLst>
                  <a:ext uri="{FF2B5EF4-FFF2-40B4-BE49-F238E27FC236}">
                    <a16:creationId xmlns:a16="http://schemas.microsoft.com/office/drawing/2014/main" id="{26E794C5-8B27-9C8F-519B-683435305215}"/>
                  </a:ext>
                </a:extLst>
              </p:cNvPr>
              <p:cNvSpPr txBox="1">
                <a:spLocks noRot="1" noChangeAspect="1" noMove="1" noResize="1" noEditPoints="1" noAdjustHandles="1" noChangeArrowheads="1" noChangeShapeType="1" noTextEdit="1"/>
              </p:cNvSpPr>
              <p:nvPr/>
            </p:nvSpPr>
            <p:spPr>
              <a:xfrm>
                <a:off x="4523325" y="5010495"/>
                <a:ext cx="3145348" cy="830997"/>
              </a:xfrm>
              <a:prstGeom prst="rect">
                <a:avLst/>
              </a:prstGeom>
              <a:blipFill>
                <a:blip r:embed="rId5"/>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3896B47-0CD0-B29B-1ADC-47A2B4BB7196}"/>
              </a:ext>
            </a:extLst>
          </p:cNvPr>
          <p:cNvCxnSpPr>
            <a:cxnSpLocks/>
          </p:cNvCxnSpPr>
          <p:nvPr/>
        </p:nvCxnSpPr>
        <p:spPr>
          <a:xfrm>
            <a:off x="3449444" y="5226207"/>
            <a:ext cx="929268" cy="81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FA15C38-F266-2886-BBED-53F06B6D0FD8}"/>
              </a:ext>
            </a:extLst>
          </p:cNvPr>
          <p:cNvSpPr txBox="1"/>
          <p:nvPr/>
        </p:nvSpPr>
        <p:spPr>
          <a:xfrm>
            <a:off x="1263805" y="4813115"/>
            <a:ext cx="2074127" cy="646331"/>
          </a:xfrm>
          <a:prstGeom prst="rect">
            <a:avLst/>
          </a:prstGeom>
          <a:noFill/>
        </p:spPr>
        <p:txBody>
          <a:bodyPr wrap="square" rtlCol="0">
            <a:spAutoFit/>
          </a:bodyPr>
          <a:lstStyle/>
          <a:p>
            <a:r>
              <a:rPr lang="en-US" dirty="0"/>
              <a:t>Recover particle under linear drag!!!</a:t>
            </a:r>
          </a:p>
        </p:txBody>
      </p:sp>
    </p:spTree>
    <p:extLst>
      <p:ext uri="{BB962C8B-B14F-4D97-AF65-F5344CB8AC3E}">
        <p14:creationId xmlns:p14="http://schemas.microsoft.com/office/powerpoint/2010/main" val="2013084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E033C8-7B42-7E16-B177-655DB2AF8F3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104A265A-20BF-0C77-528E-E266DF670A2E}"/>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7541221-5D6C-1DC9-F5B8-9BAE96C73B0B}"/>
                  </a:ext>
                </a:extLst>
              </p:cNvPr>
              <p:cNvSpPr txBox="1"/>
              <p:nvPr/>
            </p:nvSpPr>
            <p:spPr>
              <a:xfrm>
                <a:off x="1055553" y="2688578"/>
                <a:ext cx="3861891" cy="91050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𝑝</m:t>
                      </m:r>
                      <m:r>
                        <a:rPr lang="en-US" sz="360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𝑣</m:t>
                          </m:r>
                        </m:sub>
                      </m:sSub>
                      <m:r>
                        <a:rPr lang="en-US" sz="3600" b="0" i="1" smtClean="0">
                          <a:latin typeface="Cambria Math" panose="02040503050406030204" pitchFamily="18" charset="0"/>
                        </a:rPr>
                        <m:t>𝐿</m:t>
                      </m:r>
                      <m:r>
                        <a:rPr lang="en-US" sz="3600" b="0" i="1" smtClean="0">
                          <a:latin typeface="Cambria Math" panose="02040503050406030204" pitchFamily="18" charset="0"/>
                        </a:rPr>
                        <m:t>=</m:t>
                      </m:r>
                      <m:r>
                        <a:rPr lang="en-US" sz="3600" i="1">
                          <a:latin typeface="Cambria Math" panose="02040503050406030204" pitchFamily="18" charset="0"/>
                        </a:rPr>
                        <m:t>𝑚𝑣</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22" name="TextBox 21">
                <a:extLst>
                  <a:ext uri="{FF2B5EF4-FFF2-40B4-BE49-F238E27FC236}">
                    <a16:creationId xmlns:a16="http://schemas.microsoft.com/office/drawing/2014/main" id="{57541221-5D6C-1DC9-F5B8-9BAE96C73B0B}"/>
                  </a:ext>
                </a:extLst>
              </p:cNvPr>
              <p:cNvSpPr txBox="1">
                <a:spLocks noRot="1" noChangeAspect="1" noMove="1" noResize="1" noEditPoints="1" noAdjustHandles="1" noChangeArrowheads="1" noChangeShapeType="1" noTextEdit="1"/>
              </p:cNvSpPr>
              <p:nvPr/>
            </p:nvSpPr>
            <p:spPr>
              <a:xfrm>
                <a:off x="1055553" y="2688578"/>
                <a:ext cx="3861891" cy="9105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42CA648-88D9-07EC-1ECF-3F1D1A553C4D}"/>
                  </a:ext>
                </a:extLst>
              </p:cNvPr>
              <p:cNvSpPr txBox="1"/>
              <p:nvPr/>
            </p:nvSpPr>
            <p:spPr>
              <a:xfrm>
                <a:off x="5925438" y="2593151"/>
                <a:ext cx="2698239" cy="112030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𝑣</m:t>
                      </m:r>
                      <m:r>
                        <a:rPr lang="en-US" sz="360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𝑝</m:t>
                          </m:r>
                        </m:num>
                        <m:den>
                          <m:r>
                            <a:rPr lang="en-US" sz="3600" i="1">
                              <a:latin typeface="Cambria Math" panose="02040503050406030204" pitchFamily="18" charset="0"/>
                            </a:rPr>
                            <m:t>𝑚</m:t>
                          </m:r>
                        </m:den>
                      </m:f>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m:t>
                          </m:r>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b="0" i="1" smtClean="0">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23" name="TextBox 22">
                <a:extLst>
                  <a:ext uri="{FF2B5EF4-FFF2-40B4-BE49-F238E27FC236}">
                    <a16:creationId xmlns:a16="http://schemas.microsoft.com/office/drawing/2014/main" id="{242CA648-88D9-07EC-1ECF-3F1D1A553C4D}"/>
                  </a:ext>
                </a:extLst>
              </p:cNvPr>
              <p:cNvSpPr txBox="1">
                <a:spLocks noRot="1" noChangeAspect="1" noMove="1" noResize="1" noEditPoints="1" noAdjustHandles="1" noChangeArrowheads="1" noChangeShapeType="1" noTextEdit="1"/>
              </p:cNvSpPr>
              <p:nvPr/>
            </p:nvSpPr>
            <p:spPr>
              <a:xfrm>
                <a:off x="5925438" y="2593151"/>
                <a:ext cx="2698239" cy="112030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4316EBA-3738-15B7-5F98-23D3EAB4DDDA}"/>
                  </a:ext>
                </a:extLst>
              </p:cNvPr>
              <p:cNvSpPr txBox="1"/>
              <p:nvPr/>
            </p:nvSpPr>
            <p:spPr>
              <a:xfrm>
                <a:off x="287652" y="3878595"/>
                <a:ext cx="6615721" cy="173630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𝐻</m:t>
                      </m:r>
                      <m:r>
                        <a:rPr lang="en-US" sz="2400" i="1" smtClean="0">
                          <a:latin typeface="Cambria Math" panose="02040503050406030204" pitchFamily="18" charset="0"/>
                        </a:rPr>
                        <m:t>=</m:t>
                      </m:r>
                      <m:r>
                        <a:rPr lang="en-US" sz="2400" i="1" smtClean="0">
                          <a:latin typeface="Cambria Math" panose="02040503050406030204" pitchFamily="18" charset="0"/>
                        </a:rPr>
                        <m:t>𝑝𝑣</m:t>
                      </m:r>
                      <m:r>
                        <a:rPr lang="en-US" sz="2400" i="1" smtClean="0">
                          <a:latin typeface="Cambria Math" panose="02040503050406030204" pitchFamily="18" charset="0"/>
                        </a:rPr>
                        <m:t>−</m:t>
                      </m:r>
                      <m:r>
                        <a:rPr lang="en-US" sz="2400" i="1" smtClean="0">
                          <a:latin typeface="Cambria Math" panose="02040503050406030204" pitchFamily="18" charset="0"/>
                        </a:rPr>
                        <m:t>𝐿</m:t>
                      </m:r>
                      <m:r>
                        <a:rPr lang="en-US" sz="2400" i="1" smtClean="0">
                          <a:latin typeface="Cambria Math" panose="02040503050406030204" pitchFamily="18" charset="0"/>
                        </a:rPr>
                        <m:t>=</m:t>
                      </m:r>
                      <m:r>
                        <a:rPr lang="en-US" sz="2400" b="0" i="1" smtClean="0">
                          <a:latin typeface="Cambria Math" panose="02040503050406030204" pitchFamily="18" charset="0"/>
                        </a:rPr>
                        <m:t>𝑝</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𝑝</m:t>
                          </m:r>
                        </m:num>
                        <m:den>
                          <m:r>
                            <a:rPr lang="en-US" sz="2400" b="0" i="1" smtClean="0">
                              <a:latin typeface="Cambria Math" panose="02040503050406030204" pitchFamily="18" charset="0"/>
                            </a:rPr>
                            <m:t>𝑚</m:t>
                          </m:r>
                        </m:den>
                      </m:f>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r>
                            <a:rPr lang="en-US" sz="2400" b="0" i="1" dirty="0" smtClean="0">
                              <a:latin typeface="Cambria Math" panose="02040503050406030204" pitchFamily="18" charset="0"/>
                            </a:rPr>
                            <m:t> </m:t>
                          </m:r>
                          <m:f>
                            <m:fPr>
                              <m:ctrlPr>
                                <a:rPr lang="en-US" sz="2400" i="1" dirty="0">
                                  <a:latin typeface="Cambria Math" panose="02040503050406030204" pitchFamily="18" charset="0"/>
                                </a:rPr>
                              </m:ctrlPr>
                            </m:fPr>
                            <m:num>
                              <m:r>
                                <a:rPr lang="en-US" sz="2400" i="1" dirty="0">
                                  <a:latin typeface="Cambria Math" panose="02040503050406030204" pitchFamily="18" charset="0"/>
                                </a:rPr>
                                <m:t>𝑏</m:t>
                              </m:r>
                            </m:num>
                            <m:den>
                              <m:r>
                                <a:rPr lang="en-US" sz="2400" i="1" dirty="0">
                                  <a:latin typeface="Cambria Math" panose="02040503050406030204" pitchFamily="18" charset="0"/>
                                </a:rPr>
                                <m:t>𝑚</m:t>
                              </m:r>
                            </m:den>
                          </m:f>
                          <m:r>
                            <a:rPr lang="en-US" sz="2400" i="1" dirty="0">
                              <a:latin typeface="Cambria Math" panose="02040503050406030204" pitchFamily="18" charset="0"/>
                            </a:rPr>
                            <m:t>𝑡</m:t>
                          </m:r>
                        </m:sup>
                      </m:sSup>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1</m:t>
                          </m:r>
                        </m:num>
                        <m:den>
                          <m:r>
                            <a:rPr lang="en-US" sz="2400" b="0" i="1" dirty="0" smtClean="0">
                              <a:latin typeface="Cambria Math" panose="02040503050406030204" pitchFamily="18" charset="0"/>
                            </a:rPr>
                            <m:t>2</m:t>
                          </m:r>
                        </m:den>
                      </m:f>
                      <m:r>
                        <a:rPr lang="en-US" sz="2400" b="0" i="1" dirty="0" smtClean="0">
                          <a:latin typeface="Cambria Math" panose="02040503050406030204" pitchFamily="18" charset="0"/>
                        </a:rPr>
                        <m:t>𝑚</m:t>
                      </m:r>
                      <m:sSup>
                        <m:sSupPr>
                          <m:ctrlPr>
                            <a:rPr lang="en-US" sz="2400" b="0" i="1" dirty="0" smtClean="0">
                              <a:latin typeface="Cambria Math" panose="02040503050406030204" pitchFamily="18" charset="0"/>
                            </a:rPr>
                          </m:ctrlPr>
                        </m:sSupPr>
                        <m:e>
                          <m:d>
                            <m:dPr>
                              <m:ctrlPr>
                                <a:rPr lang="en-US" sz="2400" b="0" i="1" dirty="0" smtClean="0">
                                  <a:latin typeface="Cambria Math" panose="02040503050406030204" pitchFamily="18" charset="0"/>
                                </a:rPr>
                              </m:ctrlPr>
                            </m:dPr>
                            <m:e>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𝑝</m:t>
                                  </m:r>
                                </m:num>
                                <m:den>
                                  <m:r>
                                    <a:rPr lang="en-US" sz="2400" b="0" i="1" dirty="0" smtClean="0">
                                      <a:latin typeface="Cambria Math" panose="02040503050406030204" pitchFamily="18" charset="0"/>
                                    </a:rPr>
                                    <m:t>𝑚</m:t>
                                  </m:r>
                                </m:den>
                              </m:f>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r>
                                    <a:rPr lang="en-US" sz="2400" b="0" i="1" dirty="0" smtClean="0">
                                      <a:latin typeface="Cambria Math" panose="02040503050406030204" pitchFamily="18" charset="0"/>
                                    </a:rPr>
                                    <m:t> </m:t>
                                  </m:r>
                                  <m:f>
                                    <m:fPr>
                                      <m:ctrlPr>
                                        <a:rPr lang="en-US" sz="2400" i="1" dirty="0">
                                          <a:latin typeface="Cambria Math" panose="02040503050406030204" pitchFamily="18" charset="0"/>
                                        </a:rPr>
                                      </m:ctrlPr>
                                    </m:fPr>
                                    <m:num>
                                      <m:r>
                                        <a:rPr lang="en-US" sz="2400" i="1" dirty="0">
                                          <a:latin typeface="Cambria Math" panose="02040503050406030204" pitchFamily="18" charset="0"/>
                                        </a:rPr>
                                        <m:t>𝑏</m:t>
                                      </m:r>
                                    </m:num>
                                    <m:den>
                                      <m:r>
                                        <a:rPr lang="en-US" sz="2400" i="1" dirty="0">
                                          <a:latin typeface="Cambria Math" panose="02040503050406030204" pitchFamily="18" charset="0"/>
                                        </a:rPr>
                                        <m:t>𝑚</m:t>
                                      </m:r>
                                    </m:den>
                                  </m:f>
                                  <m:r>
                                    <a:rPr lang="en-US" sz="2400" i="1" dirty="0">
                                      <a:latin typeface="Cambria Math" panose="02040503050406030204" pitchFamily="18" charset="0"/>
                                    </a:rPr>
                                    <m:t>𝑡</m:t>
                                  </m:r>
                                </m:sup>
                              </m:sSup>
                            </m:e>
                          </m:d>
                        </m:e>
                        <m:sup>
                          <m:r>
                            <a:rPr lang="en-US" sz="2400" b="0" i="1" dirty="0" smtClean="0">
                              <a:latin typeface="Cambria Math" panose="02040503050406030204" pitchFamily="18" charset="0"/>
                            </a:rPr>
                            <m:t>2</m:t>
                          </m:r>
                        </m:sup>
                      </m:sSup>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b="0" i="1" dirty="0" smtClean="0">
                              <a:latin typeface="Cambria Math" panose="02040503050406030204" pitchFamily="18" charset="0"/>
                            </a:rPr>
                            <m:t> </m:t>
                          </m:r>
                          <m:f>
                            <m:fPr>
                              <m:ctrlPr>
                                <a:rPr lang="en-US" sz="2400" i="1" dirty="0">
                                  <a:latin typeface="Cambria Math" panose="02040503050406030204" pitchFamily="18" charset="0"/>
                                </a:rPr>
                              </m:ctrlPr>
                            </m:fPr>
                            <m:num>
                              <m:r>
                                <a:rPr lang="en-US" sz="2400" i="1" dirty="0">
                                  <a:latin typeface="Cambria Math" panose="02040503050406030204" pitchFamily="18" charset="0"/>
                                </a:rPr>
                                <m:t>𝑏</m:t>
                              </m:r>
                            </m:num>
                            <m:den>
                              <m:r>
                                <a:rPr lang="en-US" sz="2400" i="1" dirty="0">
                                  <a:latin typeface="Cambria Math" panose="02040503050406030204" pitchFamily="18" charset="0"/>
                                </a:rPr>
                                <m:t>𝑚</m:t>
                              </m:r>
                            </m:den>
                          </m:f>
                          <m:r>
                            <a:rPr lang="en-US" sz="2400" i="1" dirty="0">
                              <a:latin typeface="Cambria Math" panose="02040503050406030204" pitchFamily="18" charset="0"/>
                            </a:rPr>
                            <m:t>𝑡</m:t>
                          </m:r>
                        </m:sup>
                      </m:sSup>
                    </m:oMath>
                    <m:oMath xmlns:m="http://schemas.openxmlformats.org/officeDocument/2006/math">
                      <m:r>
                        <a:rPr lang="en-US" sz="2400" b="0" i="1" smtClean="0">
                          <a:latin typeface="Cambria Math" panose="02040503050406030204" pitchFamily="18" charset="0"/>
                        </a:rPr>
                        <m:t>=</m:t>
                      </m:r>
                      <m:f>
                        <m:fPr>
                          <m:ctrlPr>
                            <a:rPr lang="en-US" sz="2400" b="0" i="1" dirty="0"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𝑝</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𝑚</m:t>
                          </m:r>
                        </m:den>
                      </m:f>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r>
                            <a:rPr lang="en-US" sz="2400" b="0" i="1" dirty="0" smtClean="0">
                              <a:latin typeface="Cambria Math" panose="02040503050406030204" pitchFamily="18" charset="0"/>
                            </a:rPr>
                            <m:t> </m:t>
                          </m:r>
                          <m:f>
                            <m:fPr>
                              <m:ctrlPr>
                                <a:rPr lang="en-US" sz="2400" i="1" dirty="0">
                                  <a:latin typeface="Cambria Math" panose="02040503050406030204" pitchFamily="18" charset="0"/>
                                </a:rPr>
                              </m:ctrlPr>
                            </m:fPr>
                            <m:num>
                              <m:r>
                                <a:rPr lang="en-US" sz="2400" i="1" dirty="0">
                                  <a:latin typeface="Cambria Math" panose="02040503050406030204" pitchFamily="18" charset="0"/>
                                </a:rPr>
                                <m:t>𝑏</m:t>
                              </m:r>
                            </m:num>
                            <m:den>
                              <m:r>
                                <a:rPr lang="en-US" sz="2400" i="1" dirty="0">
                                  <a:latin typeface="Cambria Math" panose="02040503050406030204" pitchFamily="18" charset="0"/>
                                </a:rPr>
                                <m:t>𝑚</m:t>
                              </m:r>
                            </m:den>
                          </m:f>
                          <m:r>
                            <a:rPr lang="en-US" sz="2400" i="1" dirty="0">
                              <a:latin typeface="Cambria Math" panose="02040503050406030204" pitchFamily="18" charset="0"/>
                            </a:rPr>
                            <m:t>𝑡</m:t>
                          </m:r>
                        </m:sup>
                      </m:sSup>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1</m:t>
                          </m:r>
                        </m:num>
                        <m:den>
                          <m:r>
                            <a:rPr lang="en-US" sz="2400" b="0" i="1" dirty="0" smtClean="0">
                              <a:latin typeface="Cambria Math" panose="02040503050406030204" pitchFamily="18" charset="0"/>
                            </a:rPr>
                            <m:t>2</m:t>
                          </m:r>
                        </m:den>
                      </m:f>
                      <m:f>
                        <m:fPr>
                          <m:ctrlPr>
                            <a:rPr lang="en-US" sz="2400" b="0" i="1" dirty="0" smtClean="0">
                              <a:latin typeface="Cambria Math" panose="02040503050406030204" pitchFamily="18" charset="0"/>
                            </a:rPr>
                          </m:ctrlPr>
                        </m:fPr>
                        <m:num>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𝑝</m:t>
                              </m:r>
                            </m:e>
                            <m:sup>
                              <m:r>
                                <a:rPr lang="en-US" sz="2400" b="0" i="1" dirty="0" smtClean="0">
                                  <a:latin typeface="Cambria Math" panose="02040503050406030204" pitchFamily="18" charset="0"/>
                                </a:rPr>
                                <m:t>2</m:t>
                              </m:r>
                            </m:sup>
                          </m:sSup>
                        </m:num>
                        <m:den>
                          <m:r>
                            <a:rPr lang="en-US" sz="2400" b="0" i="1" dirty="0" smtClean="0">
                              <a:latin typeface="Cambria Math" panose="02040503050406030204" pitchFamily="18" charset="0"/>
                            </a:rPr>
                            <m:t>𝑚</m:t>
                          </m:r>
                        </m:den>
                      </m:f>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r>
                            <a:rPr lang="en-US" sz="2400" b="0" i="1" dirty="0" smtClean="0">
                              <a:latin typeface="Cambria Math" panose="02040503050406030204" pitchFamily="18" charset="0"/>
                            </a:rPr>
                            <m:t> </m:t>
                          </m:r>
                          <m:f>
                            <m:fPr>
                              <m:ctrlPr>
                                <a:rPr lang="en-US" sz="2400" i="1" dirty="0">
                                  <a:latin typeface="Cambria Math" panose="02040503050406030204" pitchFamily="18" charset="0"/>
                                </a:rPr>
                              </m:ctrlPr>
                            </m:fPr>
                            <m:num>
                              <m:r>
                                <a:rPr lang="en-US" sz="2400" i="1" dirty="0">
                                  <a:latin typeface="Cambria Math" panose="02040503050406030204" pitchFamily="18" charset="0"/>
                                </a:rPr>
                                <m:t>𝑏</m:t>
                              </m:r>
                            </m:num>
                            <m:den>
                              <m:r>
                                <a:rPr lang="en-US" sz="2400" i="1" dirty="0">
                                  <a:latin typeface="Cambria Math" panose="02040503050406030204" pitchFamily="18" charset="0"/>
                                </a:rPr>
                                <m:t>𝑚</m:t>
                              </m:r>
                            </m:den>
                          </m:f>
                          <m:r>
                            <a:rPr lang="en-US" sz="2400" i="1" dirty="0">
                              <a:latin typeface="Cambria Math" panose="02040503050406030204" pitchFamily="18" charset="0"/>
                            </a:rPr>
                            <m:t>𝑡</m:t>
                          </m:r>
                        </m:sup>
                      </m:sSup>
                    </m:oMath>
                  </m:oMathPara>
                </a14:m>
                <a:endParaRPr lang="en-US" sz="2400" dirty="0"/>
              </a:p>
            </p:txBody>
          </p:sp>
        </mc:Choice>
        <mc:Fallback xmlns="">
          <p:sp>
            <p:nvSpPr>
              <p:cNvPr id="24" name="TextBox 23">
                <a:extLst>
                  <a:ext uri="{FF2B5EF4-FFF2-40B4-BE49-F238E27FC236}">
                    <a16:creationId xmlns:a16="http://schemas.microsoft.com/office/drawing/2014/main" id="{24316EBA-3738-15B7-5F98-23D3EAB4DDDA}"/>
                  </a:ext>
                </a:extLst>
              </p:cNvPr>
              <p:cNvSpPr txBox="1">
                <a:spLocks noRot="1" noChangeAspect="1" noMove="1" noResize="1" noEditPoints="1" noAdjustHandles="1" noChangeArrowheads="1" noChangeShapeType="1" noTextEdit="1"/>
              </p:cNvSpPr>
              <p:nvPr/>
            </p:nvSpPr>
            <p:spPr>
              <a:xfrm>
                <a:off x="287652" y="3878595"/>
                <a:ext cx="6615721" cy="1736309"/>
              </a:xfrm>
              <a:prstGeom prst="rect">
                <a:avLst/>
              </a:prstGeom>
              <a:blipFill>
                <a:blip r:embed="rId5"/>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47F0F09-2A85-7005-94FB-96BDA4389E50}"/>
              </a:ext>
            </a:extLst>
          </p:cNvPr>
          <p:cNvSpPr txBox="1"/>
          <p:nvPr/>
        </p:nvSpPr>
        <p:spPr>
          <a:xfrm>
            <a:off x="90960" y="127521"/>
            <a:ext cx="12096086" cy="830997"/>
          </a:xfrm>
          <a:prstGeom prst="rect">
            <a:avLst/>
          </a:prstGeom>
          <a:noFill/>
        </p:spPr>
        <p:txBody>
          <a:bodyPr wrap="square" rtlCol="0">
            <a:spAutoFit/>
          </a:bodyPr>
          <a:lstStyle/>
          <a:p>
            <a:pPr algn="ctr"/>
            <a:r>
              <a:rPr lang="en-US" sz="4800" dirty="0"/>
              <a:t>Hamiltonian for linear drag?</a:t>
            </a:r>
          </a:p>
        </p:txBody>
      </p:sp>
      <p:grpSp>
        <p:nvGrpSpPr>
          <p:cNvPr id="9" name="Group 8">
            <a:extLst>
              <a:ext uri="{FF2B5EF4-FFF2-40B4-BE49-F238E27FC236}">
                <a16:creationId xmlns:a16="http://schemas.microsoft.com/office/drawing/2014/main" id="{29B0D483-B8FE-5302-FE48-C7ACD8942239}"/>
              </a:ext>
            </a:extLst>
          </p:cNvPr>
          <p:cNvGrpSpPr/>
          <p:nvPr/>
        </p:nvGrpSpPr>
        <p:grpSpPr>
          <a:xfrm>
            <a:off x="600022" y="1211096"/>
            <a:ext cx="10991957" cy="1129476"/>
            <a:chOff x="627069" y="1211096"/>
            <a:chExt cx="10991957" cy="1129476"/>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9ECA27-31D9-00AA-D7BA-0CA1110EB67C}"/>
                    </a:ext>
                  </a:extLst>
                </p:cNvPr>
                <p:cNvSpPr txBox="1"/>
                <p:nvPr/>
              </p:nvSpPr>
              <p:spPr>
                <a:xfrm>
                  <a:off x="627069" y="1211096"/>
                  <a:ext cx="3117135" cy="112947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𝐿</m:t>
                        </m:r>
                        <m:r>
                          <a:rPr lang="en-US" sz="360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r>
                          <a:rPr lang="en-US" sz="3600" i="1">
                            <a:latin typeface="Cambria Math" panose="02040503050406030204" pitchFamily="18" charset="0"/>
                          </a:rPr>
                          <m:t>𝑚</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2</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b="0" i="1" smtClean="0">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5" name="TextBox 4">
                  <a:extLst>
                    <a:ext uri="{FF2B5EF4-FFF2-40B4-BE49-F238E27FC236}">
                      <a16:creationId xmlns:a16="http://schemas.microsoft.com/office/drawing/2014/main" id="{FE9ECA27-31D9-00AA-D7BA-0CA1110EB67C}"/>
                    </a:ext>
                  </a:extLst>
                </p:cNvPr>
                <p:cNvSpPr txBox="1">
                  <a:spLocks noRot="1" noChangeAspect="1" noMove="1" noResize="1" noEditPoints="1" noAdjustHandles="1" noChangeArrowheads="1" noChangeShapeType="1" noTextEdit="1"/>
                </p:cNvSpPr>
                <p:nvPr/>
              </p:nvSpPr>
              <p:spPr>
                <a:xfrm>
                  <a:off x="627069" y="1211096"/>
                  <a:ext cx="3117135" cy="112947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37FB88B-F900-837D-0BC1-87DDFAEAD9F2}"/>
                    </a:ext>
                  </a:extLst>
                </p:cNvPr>
                <p:cNvSpPr txBox="1"/>
                <p:nvPr/>
              </p:nvSpPr>
              <p:spPr>
                <a:xfrm>
                  <a:off x="5469439" y="1452669"/>
                  <a:ext cx="1856341"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𝑝</m:t>
                        </m:r>
                        <m:r>
                          <a:rPr lang="en-US" sz="360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𝑣</m:t>
                            </m:r>
                          </m:sub>
                        </m:sSub>
                        <m:r>
                          <a:rPr lang="en-US" sz="3600" b="0" i="1" smtClean="0">
                            <a:latin typeface="Cambria Math" panose="02040503050406030204" pitchFamily="18" charset="0"/>
                          </a:rPr>
                          <m:t>𝐿</m:t>
                        </m:r>
                      </m:oMath>
                    </m:oMathPara>
                  </a14:m>
                  <a:endParaRPr lang="en-US" sz="3600" dirty="0"/>
                </a:p>
              </p:txBody>
            </p:sp>
          </mc:Choice>
          <mc:Fallback xmlns="">
            <p:sp>
              <p:nvSpPr>
                <p:cNvPr id="7" name="TextBox 6">
                  <a:extLst>
                    <a:ext uri="{FF2B5EF4-FFF2-40B4-BE49-F238E27FC236}">
                      <a16:creationId xmlns:a16="http://schemas.microsoft.com/office/drawing/2014/main" id="{A37FB88B-F900-837D-0BC1-87DDFAEAD9F2}"/>
                    </a:ext>
                  </a:extLst>
                </p:cNvPr>
                <p:cNvSpPr txBox="1">
                  <a:spLocks noRot="1" noChangeAspect="1" noMove="1" noResize="1" noEditPoints="1" noAdjustHandles="1" noChangeArrowheads="1" noChangeShapeType="1" noTextEdit="1"/>
                </p:cNvSpPr>
                <p:nvPr/>
              </p:nvSpPr>
              <p:spPr>
                <a:xfrm>
                  <a:off x="5469439" y="1452669"/>
                  <a:ext cx="1856341" cy="6463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BDD3765-B752-014A-EA8A-EE700015BD98}"/>
                    </a:ext>
                  </a:extLst>
                </p:cNvPr>
                <p:cNvSpPr txBox="1"/>
                <p:nvPr/>
              </p:nvSpPr>
              <p:spPr>
                <a:xfrm>
                  <a:off x="9051015" y="1452669"/>
                  <a:ext cx="2568011"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𝐻</m:t>
                        </m:r>
                        <m:r>
                          <a:rPr lang="en-US" sz="3600" i="1">
                            <a:latin typeface="Cambria Math" panose="02040503050406030204" pitchFamily="18" charset="0"/>
                          </a:rPr>
                          <m:t>=</m:t>
                        </m:r>
                        <m:r>
                          <a:rPr lang="en-US" sz="3600" i="1">
                            <a:latin typeface="Cambria Math" panose="02040503050406030204" pitchFamily="18" charset="0"/>
                          </a:rPr>
                          <m:t>𝑝𝑣</m:t>
                        </m:r>
                        <m:r>
                          <a:rPr lang="en-US" sz="3600" i="1">
                            <a:latin typeface="Cambria Math" panose="02040503050406030204" pitchFamily="18" charset="0"/>
                          </a:rPr>
                          <m:t>−</m:t>
                        </m:r>
                        <m:r>
                          <a:rPr lang="en-US" sz="3600" i="1">
                            <a:latin typeface="Cambria Math" panose="02040503050406030204" pitchFamily="18" charset="0"/>
                          </a:rPr>
                          <m:t>𝐿</m:t>
                        </m:r>
                      </m:oMath>
                    </m:oMathPara>
                  </a14:m>
                  <a:endParaRPr lang="en-US" sz="3600" dirty="0"/>
                </a:p>
              </p:txBody>
            </p:sp>
          </mc:Choice>
          <mc:Fallback xmlns="">
            <p:sp>
              <p:nvSpPr>
                <p:cNvPr id="8" name="TextBox 7">
                  <a:extLst>
                    <a:ext uri="{FF2B5EF4-FFF2-40B4-BE49-F238E27FC236}">
                      <a16:creationId xmlns:a16="http://schemas.microsoft.com/office/drawing/2014/main" id="{BBDD3765-B752-014A-EA8A-EE700015BD98}"/>
                    </a:ext>
                  </a:extLst>
                </p:cNvPr>
                <p:cNvSpPr txBox="1">
                  <a:spLocks noRot="1" noChangeAspect="1" noMove="1" noResize="1" noEditPoints="1" noAdjustHandles="1" noChangeArrowheads="1" noChangeShapeType="1" noTextEdit="1"/>
                </p:cNvSpPr>
                <p:nvPr/>
              </p:nvSpPr>
              <p:spPr>
                <a:xfrm>
                  <a:off x="9051015" y="1452669"/>
                  <a:ext cx="2568011" cy="646331"/>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4E8990A-3CF0-2EDB-7B21-03074767399D}"/>
                  </a:ext>
                </a:extLst>
              </p:cNvPr>
              <p:cNvSpPr txBox="1"/>
              <p:nvPr/>
            </p:nvSpPr>
            <p:spPr>
              <a:xfrm>
                <a:off x="5696852" y="4803371"/>
                <a:ext cx="3203761" cy="120391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𝐻</m:t>
                      </m:r>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f>
                        <m:fPr>
                          <m:ctrlPr>
                            <a:rPr lang="en-US" sz="3600" i="1" dirty="0">
                              <a:latin typeface="Cambria Math" panose="02040503050406030204" pitchFamily="18" charset="0"/>
                            </a:rPr>
                          </m:ctrlPr>
                        </m:fPr>
                        <m:num>
                          <m:sSup>
                            <m:sSupPr>
                              <m:ctrlPr>
                                <a:rPr lang="en-US" sz="3600" i="1" dirty="0">
                                  <a:latin typeface="Cambria Math" panose="02040503050406030204" pitchFamily="18" charset="0"/>
                                </a:rPr>
                              </m:ctrlPr>
                            </m:sSupPr>
                            <m:e>
                              <m:r>
                                <a:rPr lang="en-US" sz="3600" i="1" dirty="0">
                                  <a:latin typeface="Cambria Math" panose="02040503050406030204" pitchFamily="18" charset="0"/>
                                </a:rPr>
                                <m:t>𝑝</m:t>
                              </m:r>
                            </m:e>
                            <m:sup>
                              <m:r>
                                <a:rPr lang="en-US" sz="3600" i="1" dirty="0">
                                  <a:latin typeface="Cambria Math" panose="02040503050406030204" pitchFamily="18" charset="0"/>
                                </a:rPr>
                                <m:t>2</m:t>
                              </m:r>
                            </m:sup>
                          </m:sSup>
                        </m:num>
                        <m:den>
                          <m:r>
                            <a:rPr lang="en-US" sz="3600" i="1" dirty="0">
                              <a:latin typeface="Cambria Math" panose="02040503050406030204" pitchFamily="18" charset="0"/>
                            </a:rPr>
                            <m:t>𝑚</m:t>
                          </m:r>
                        </m:den>
                      </m:f>
                      <m:sSup>
                        <m:sSupPr>
                          <m:ctrlPr>
                            <a:rPr lang="en-US" sz="3600" i="1" dirty="0">
                              <a:latin typeface="Cambria Math" panose="02040503050406030204" pitchFamily="18" charset="0"/>
                            </a:rPr>
                          </m:ctrlPr>
                        </m:sSupPr>
                        <m:e>
                          <m:r>
                            <a:rPr lang="en-US" sz="3600" i="1" dirty="0">
                              <a:latin typeface="Cambria Math" panose="02040503050406030204" pitchFamily="18" charset="0"/>
                            </a:rPr>
                            <m:t>𝑒</m:t>
                          </m:r>
                        </m:e>
                        <m:sup>
                          <m:r>
                            <a:rPr lang="en-US" sz="3600" i="1" dirty="0">
                              <a:latin typeface="Cambria Math" panose="02040503050406030204" pitchFamily="18" charset="0"/>
                            </a:rPr>
                            <m:t>− </m:t>
                          </m:r>
                          <m:f>
                            <m:fPr>
                              <m:ctrlPr>
                                <a:rPr lang="en-US" sz="3600" i="1" dirty="0">
                                  <a:latin typeface="Cambria Math" panose="02040503050406030204" pitchFamily="18" charset="0"/>
                                </a:rPr>
                              </m:ctrlPr>
                            </m:fPr>
                            <m:num>
                              <m:r>
                                <a:rPr lang="en-US" sz="3600" i="1" dirty="0">
                                  <a:latin typeface="Cambria Math" panose="02040503050406030204" pitchFamily="18" charset="0"/>
                                </a:rPr>
                                <m:t>𝑏</m:t>
                              </m:r>
                            </m:num>
                            <m:den>
                              <m:r>
                                <a:rPr lang="en-US" sz="3600" i="1" dirty="0">
                                  <a:latin typeface="Cambria Math" panose="02040503050406030204" pitchFamily="18" charset="0"/>
                                </a:rPr>
                                <m:t>𝑚</m:t>
                              </m:r>
                            </m:den>
                          </m:f>
                          <m:r>
                            <a:rPr lang="en-US" sz="3600" i="1" dirty="0">
                              <a:latin typeface="Cambria Math" panose="02040503050406030204" pitchFamily="18" charset="0"/>
                            </a:rPr>
                            <m:t>𝑡</m:t>
                          </m:r>
                        </m:sup>
                      </m:sSup>
                    </m:oMath>
                  </m:oMathPara>
                </a14:m>
                <a:endParaRPr lang="en-US" sz="3600" dirty="0"/>
              </a:p>
            </p:txBody>
          </p:sp>
        </mc:Choice>
        <mc:Fallback xmlns="">
          <p:sp>
            <p:nvSpPr>
              <p:cNvPr id="10" name="TextBox 9">
                <a:extLst>
                  <a:ext uri="{FF2B5EF4-FFF2-40B4-BE49-F238E27FC236}">
                    <a16:creationId xmlns:a16="http://schemas.microsoft.com/office/drawing/2014/main" id="{34E8990A-3CF0-2EDB-7B21-03074767399D}"/>
                  </a:ext>
                </a:extLst>
              </p:cNvPr>
              <p:cNvSpPr txBox="1">
                <a:spLocks noRot="1" noChangeAspect="1" noMove="1" noResize="1" noEditPoints="1" noAdjustHandles="1" noChangeArrowheads="1" noChangeShapeType="1" noTextEdit="1"/>
              </p:cNvSpPr>
              <p:nvPr/>
            </p:nvSpPr>
            <p:spPr>
              <a:xfrm>
                <a:off x="5696852" y="4803371"/>
                <a:ext cx="3203761" cy="120391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46725224"/>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63738</TotalTime>
  <Words>2019</Words>
  <Application>Microsoft Office PowerPoint</Application>
  <PresentationFormat>Widescreen</PresentationFormat>
  <Paragraphs>359</Paragraphs>
  <Slides>32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Kinematics vs Dynamics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208</cp:revision>
  <dcterms:created xsi:type="dcterms:W3CDTF">2021-04-07T15:17:47Z</dcterms:created>
  <dcterms:modified xsi:type="dcterms:W3CDTF">2024-06-27T13:30:09Z</dcterms:modified>
</cp:coreProperties>
</file>