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921" r:id="rId3"/>
    <p:sldId id="902" r:id="rId4"/>
    <p:sldId id="926" r:id="rId5"/>
    <p:sldId id="927" r:id="rId6"/>
    <p:sldId id="930" r:id="rId7"/>
    <p:sldId id="928" r:id="rId8"/>
    <p:sldId id="917" r:id="rId9"/>
    <p:sldId id="904" r:id="rId10"/>
    <p:sldId id="924" r:id="rId11"/>
    <p:sldId id="923" r:id="rId12"/>
    <p:sldId id="918" r:id="rId13"/>
    <p:sldId id="907" r:id="rId14"/>
    <p:sldId id="908" r:id="rId15"/>
    <p:sldId id="919" r:id="rId16"/>
    <p:sldId id="909" r:id="rId17"/>
    <p:sldId id="920" r:id="rId18"/>
    <p:sldId id="910" r:id="rId19"/>
    <p:sldId id="911" r:id="rId20"/>
    <p:sldId id="912" r:id="rId21"/>
    <p:sldId id="913" r:id="rId22"/>
    <p:sldId id="914" r:id="rId23"/>
    <p:sldId id="9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3333"/>
    <a:srgbClr val="FF9999"/>
    <a:srgbClr val="FF6666"/>
    <a:srgbClr val="FF7F7F"/>
    <a:srgbClr val="1801A1"/>
    <a:srgbClr val="A20000"/>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52" autoAdjust="0"/>
    <p:restoredTop sz="90641" autoAdjust="0"/>
  </p:normalViewPr>
  <p:slideViewPr>
    <p:cSldViewPr snapToGrid="0">
      <p:cViewPr>
        <p:scale>
          <a:sx n="144" d="100"/>
          <a:sy n="144" d="100"/>
        </p:scale>
        <p:origin x="-1104" y="144"/>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27441270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4/17/24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4/17/24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4/17/24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4/17/24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4/17/24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4/17/24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4/17/24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4/17/24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4/17/24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4/17/24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4/17/24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4/17/24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44.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42.png"/></Relationships>
</file>

<file path=ppt/slides/_rels/slide12.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image" Target="../media/image270.png"/><Relationship Id="rId1" Type="http://schemas.openxmlformats.org/officeDocument/2006/relationships/slideLayout" Target="../slideLayouts/slideLayout7.xml"/><Relationship Id="rId6" Type="http://schemas.openxmlformats.org/officeDocument/2006/relationships/image" Target="../media/image311.png"/><Relationship Id="rId11" Type="http://schemas.openxmlformats.org/officeDocument/2006/relationships/image" Target="../media/image360.png"/><Relationship Id="rId5" Type="http://schemas.openxmlformats.org/officeDocument/2006/relationships/image" Target="../media/image300.png"/><Relationship Id="rId10" Type="http://schemas.openxmlformats.org/officeDocument/2006/relationships/image" Target="../media/image350.png"/><Relationship Id="rId4" Type="http://schemas.openxmlformats.org/officeDocument/2006/relationships/image" Target="../media/image290.png"/><Relationship Id="rId9" Type="http://schemas.openxmlformats.org/officeDocument/2006/relationships/image" Target="../media/image340.png"/></Relationships>
</file>

<file path=ppt/slides/_rels/slide13.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image" Target="../media/image370.png"/><Relationship Id="rId1" Type="http://schemas.openxmlformats.org/officeDocument/2006/relationships/slideLayout" Target="../slideLayouts/slideLayout7.xml"/><Relationship Id="rId5" Type="http://schemas.openxmlformats.org/officeDocument/2006/relationships/image" Target="../media/image400.png"/><Relationship Id="rId4" Type="http://schemas.openxmlformats.org/officeDocument/2006/relationships/image" Target="../media/image390.png"/></Relationships>
</file>

<file path=ppt/slides/_rels/slide14.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7.xml"/><Relationship Id="rId5" Type="http://schemas.openxmlformats.org/officeDocument/2006/relationships/image" Target="../media/image440.png"/><Relationship Id="rId4" Type="http://schemas.openxmlformats.org/officeDocument/2006/relationships/image" Target="../media/image430.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10.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mc:Choice xmlns:a14="http://schemas.microsoft.com/office/drawing/2010/main"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369332"/>
              </a:xfrm>
              <a:prstGeom prst="rect">
                <a:avLst/>
              </a:prstGeom>
              <a:noFill/>
            </p:spPr>
            <p:txBody>
              <a:bodyPr wrap="square" rtlCol="0">
                <a:spAutoFit/>
              </a:bodyPr>
              <a:lstStyle/>
              <a:p>
                <a:r>
                  <a:rPr lang="en-US" dirty="0">
                    <a:effectLst/>
                    <a:latin typeface="CMR10"/>
                  </a:rPr>
                  <a:t>The Flow of the Displacement Field </a:t>
                </a:r>
                <a14:m>
                  <m:oMath xmlns:m="http://schemas.openxmlformats.org/officeDocument/2006/math">
                    <m:sSup>
                      <m:sSupPr>
                        <m:ctrlPr>
                          <a:rPr lang="en-US" b="0" i="1" smtClean="0">
                            <a:effectLst/>
                            <a:latin typeface="Cambria Math" panose="02040503050406030204" pitchFamily="18" charset="0"/>
                          </a:rPr>
                        </m:ctrlPr>
                      </m:sSupPr>
                      <m:e>
                        <m:r>
                          <a:rPr lang="en-US" b="0" i="1" smtClean="0">
                            <a:effectLst/>
                            <a:latin typeface="Cambria Math" panose="02040503050406030204" pitchFamily="18" charset="0"/>
                          </a:rPr>
                          <m:t>𝑆</m:t>
                        </m:r>
                      </m:e>
                      <m:sup>
                        <m:r>
                          <a:rPr lang="en-US" b="0" i="1" smtClean="0">
                            <a:effectLst/>
                            <a:latin typeface="Cambria Math" panose="02040503050406030204" pitchFamily="18" charset="0"/>
                          </a:rPr>
                          <m:t>𝑎</m:t>
                        </m:r>
                      </m:sup>
                    </m:sSup>
                  </m:oMath>
                </a14:m>
                <a:r>
                  <a:rPr lang="en-US" dirty="0">
                    <a:effectLst/>
                    <a:latin typeface="CMMI8"/>
                  </a:rPr>
                  <a:t> </a:t>
                </a:r>
                <a:endParaRPr lang="en-US" dirty="0"/>
              </a:p>
            </p:txBody>
          </p:sp>
        </mc:Choice>
        <mc:Fallback>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369332"/>
              </a:xfrm>
              <a:prstGeom prst="rect">
                <a:avLst/>
              </a:prstGeom>
              <a:blipFill>
                <a:blip r:embed="rId2"/>
                <a:stretch>
                  <a:fillRect l="-980"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1" name="TextBox 260">
                <a:extLst>
                  <a:ext uri="{FF2B5EF4-FFF2-40B4-BE49-F238E27FC236}">
                    <a16:creationId xmlns:a16="http://schemas.microsoft.com/office/drawing/2014/main" id="{76667939-C009-35C2-E6A4-F3A494325915}"/>
                  </a:ext>
                </a:extLst>
              </p:cNvPr>
              <p:cNvSpPr txBox="1"/>
              <p:nvPr/>
            </p:nvSpPr>
            <p:spPr>
              <a:xfrm>
                <a:off x="3366827" y="56825"/>
                <a:ext cx="6159653" cy="696922"/>
              </a:xfrm>
              <a:prstGeom prst="rect">
                <a:avLst/>
              </a:prstGeom>
              <a:noFill/>
            </p:spPr>
            <p:txBody>
              <a:bodyPr wrap="square" rtlCol="0">
                <a:spAutoFit/>
              </a:bodyPr>
              <a:lstStyle/>
              <a:p>
                <a:pPr algn="ctr"/>
                <a:r>
                  <a:rPr lang="en-US" dirty="0">
                    <a:effectLst/>
                    <a:latin typeface="CMR10"/>
                  </a:rPr>
                  <a:t>Difference of the Hamiltonian at the Two </a:t>
                </a:r>
                <a:r>
                  <a:rPr lang="en-US" dirty="0">
                    <a:latin typeface="CMR10"/>
                  </a:rPr>
                  <a:t>P</a:t>
                </a:r>
                <a:r>
                  <a:rPr lang="en-US" dirty="0">
                    <a:effectLst/>
                    <a:latin typeface="CMR10"/>
                  </a:rPr>
                  <a:t>oints:</a:t>
                </a:r>
              </a:p>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3366827" y="56825"/>
                <a:ext cx="6159653" cy="696922"/>
              </a:xfrm>
              <a:prstGeom prst="rect">
                <a:avLst/>
              </a:prstGeom>
              <a:blipFill>
                <a:blip r:embed="rId3"/>
                <a:stretch>
                  <a:fillRect t="-33929" b="-107143"/>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7FA2F73-896F-735F-CB79-BD214BF13AAA}"/>
              </a:ext>
            </a:extLst>
          </p:cNvPr>
          <p:cNvGrpSpPr/>
          <p:nvPr/>
        </p:nvGrpSpPr>
        <p:grpSpPr>
          <a:xfrm>
            <a:off x="476736" y="688407"/>
            <a:ext cx="3110447" cy="3038352"/>
            <a:chOff x="1049362" y="1550625"/>
            <a:chExt cx="3110447" cy="3038352"/>
          </a:xfrm>
        </p:grpSpPr>
        <p:grpSp>
          <p:nvGrpSpPr>
            <p:cNvPr id="8" name="Group 7">
              <a:extLst>
                <a:ext uri="{FF2B5EF4-FFF2-40B4-BE49-F238E27FC236}">
                  <a16:creationId xmlns:a16="http://schemas.microsoft.com/office/drawing/2014/main" id="{FF1C9E22-59A4-66D1-363C-2C9B29FFF330}"/>
                </a:ext>
              </a:extLst>
            </p:cNvPr>
            <p:cNvGrpSpPr/>
            <p:nvPr/>
          </p:nvGrpSpPr>
          <p:grpSpPr>
            <a:xfrm>
              <a:off x="1049362" y="1550625"/>
              <a:ext cx="3110447" cy="3038352"/>
              <a:chOff x="1049362" y="1550625"/>
              <a:chExt cx="3110447" cy="3038352"/>
            </a:xfrm>
          </p:grpSpPr>
          <p:grpSp>
            <p:nvGrpSpPr>
              <p:cNvPr id="11" name="Group 10">
                <a:extLst>
                  <a:ext uri="{FF2B5EF4-FFF2-40B4-BE49-F238E27FC236}">
                    <a16:creationId xmlns:a16="http://schemas.microsoft.com/office/drawing/2014/main" id="{71F9ABC1-BC10-38D5-1E95-562F86062BFD}"/>
                  </a:ext>
                </a:extLst>
              </p:cNvPr>
              <p:cNvGrpSpPr/>
              <p:nvPr/>
            </p:nvGrpSpPr>
            <p:grpSpPr>
              <a:xfrm>
                <a:off x="1581933" y="1792313"/>
                <a:ext cx="2246041" cy="2244806"/>
                <a:chOff x="1576677" y="1905460"/>
                <a:chExt cx="2246041" cy="2244806"/>
              </a:xfrm>
            </p:grpSpPr>
            <p:cxnSp>
              <p:nvCxnSpPr>
                <p:cNvPr id="21" name="Straight Arrow Connector 20">
                  <a:extLst>
                    <a:ext uri="{FF2B5EF4-FFF2-40B4-BE49-F238E27FC236}">
                      <a16:creationId xmlns:a16="http://schemas.microsoft.com/office/drawing/2014/main" id="{9DC794DB-E528-7D1C-9983-6EA997AE215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51117F-E4DC-86EC-DB48-563C4708E63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F54CD2B-90DD-77DB-9A59-39EC7CC35FC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EBF6DDE-BCC9-9570-56B5-33616037FBF0}"/>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296EEAB-4C7D-BC5B-1AB9-07002CCE7E50}"/>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6DF393-A6B5-5E6F-4202-2AA07DE67BCB}"/>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ABA2D4-BA9F-E5DC-8519-883312D92E25}"/>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9D7E71-6D7F-51A8-9CDB-931F9B07850E}"/>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62D73A1-82FC-DA0D-9F4D-3A22E4CF412E}"/>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716E0AF-12B0-1B35-76FE-165BBE4B0AF1}"/>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68FC04B-23EA-7350-3D1B-6468C387BB24}"/>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F31130E-54FC-F8B4-A01E-B14B7E2C9494}"/>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9344B4C-F926-E149-A196-77281C4851F6}"/>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6DEBF4-D8D1-E097-5EA8-86412AB6625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F554457-D62C-168F-65D9-75993869706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5DE98AA-CC94-3C57-FA8B-E7589555A1F6}"/>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A9A2272-54E5-6123-542E-B8707AF0ED1B}"/>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6BD68ED-B394-6686-ECE3-0927CD5D55E7}"/>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2936EED-0C17-6D24-A4AC-25C760C70E59}"/>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A21C323-5EB0-91A5-A53B-6032AC4B385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7C2123-CBBB-2549-3EA0-D335755079F0}"/>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4F144D9-3CD3-D806-2953-E763A1872F3B}"/>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079C308-17DA-BC0C-9600-F94A7FE8A320}"/>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F61E0E7-4CF4-2768-2CDD-DEE5A4CAB2F9}"/>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1D771EFE-1C7D-0EC0-BB1B-5560F8E85369}"/>
                  </a:ext>
                </a:extLst>
              </p:cNvPr>
              <p:cNvGrpSpPr>
                <a:grpSpLocks noChangeAspect="1"/>
              </p:cNvGrpSpPr>
              <p:nvPr/>
            </p:nvGrpSpPr>
            <p:grpSpPr>
              <a:xfrm>
                <a:off x="1049362" y="1550625"/>
                <a:ext cx="3110447" cy="3038352"/>
                <a:chOff x="389975" y="729317"/>
                <a:chExt cx="3789906" cy="3702061"/>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7800116-2754-9B24-A05B-BF2DB7DE7A56}"/>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4"/>
                      <a:stretch>
                        <a:fillRect l="-23810" r="-19048"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A8FD18B-40E0-7ABD-8CEA-C87B557FE235}"/>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5"/>
                      <a:stretch>
                        <a:fillRect l="-23810" r="-23810" b="-48000"/>
                      </a:stretch>
                    </a:blipFill>
                  </p:spPr>
                  <p:txBody>
                    <a:bodyPr/>
                    <a:lstStyle/>
                    <a:p>
                      <a:r>
                        <a:rPr lang="en-US">
                          <a:noFill/>
                        </a:rPr>
                        <a:t> </a:t>
                      </a:r>
                    </a:p>
                  </p:txBody>
                </p:sp>
              </mc:Fallback>
            </mc:AlternateContent>
            <p:sp>
              <p:nvSpPr>
                <p:cNvPr id="17" name="Freeform 16">
                  <a:extLst>
                    <a:ext uri="{FF2B5EF4-FFF2-40B4-BE49-F238E27FC236}">
                      <a16:creationId xmlns:a16="http://schemas.microsoft.com/office/drawing/2014/main" id="{985F5041-7F6F-59A7-F8C3-59DCF286E67B}"/>
                    </a:ext>
                  </a:extLst>
                </p:cNvPr>
                <p:cNvSpPr/>
                <p:nvPr/>
              </p:nvSpPr>
              <p:spPr>
                <a:xfrm>
                  <a:off x="1653988" y="1532965"/>
                  <a:ext cx="1922930" cy="1922928"/>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103E70C-CEB2-5B4E-F6C0-A7ED877E41F1}"/>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6"/>
                      <a:stretch>
                        <a:fillRect l="-40000" r="-30000"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A874B5F-233B-D8D7-11FB-C4189755C7CE}"/>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7"/>
                      <a:stretch>
                        <a:fillRect l="-35000" r="-30000" b="-28000"/>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646243" y="1544249"/>
                  <a:ext cx="1951136" cy="1915877"/>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3633957" y="2155226"/>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2038214" y="3739743"/>
              <a:ext cx="91440" cy="9144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A02A648-2C6B-21E1-27E1-6B2DBAD0F522}"/>
              </a:ext>
            </a:extLst>
          </p:cNvPr>
          <p:cNvGrpSpPr/>
          <p:nvPr/>
        </p:nvGrpSpPr>
        <p:grpSpPr>
          <a:xfrm>
            <a:off x="4105518" y="818069"/>
            <a:ext cx="3110447" cy="3038352"/>
            <a:chOff x="5946843" y="1369982"/>
            <a:chExt cx="3110447" cy="3038352"/>
          </a:xfrm>
        </p:grpSpPr>
        <p:grpSp>
          <p:nvGrpSpPr>
            <p:cNvPr id="46" name="Group 45">
              <a:extLst>
                <a:ext uri="{FF2B5EF4-FFF2-40B4-BE49-F238E27FC236}">
                  <a16:creationId xmlns:a16="http://schemas.microsoft.com/office/drawing/2014/main" id="{8AC8E4D7-078B-B3F1-077F-A929B380434E}"/>
                </a:ext>
              </a:extLst>
            </p:cNvPr>
            <p:cNvGrpSpPr/>
            <p:nvPr/>
          </p:nvGrpSpPr>
          <p:grpSpPr>
            <a:xfrm>
              <a:off x="5946843" y="1369982"/>
              <a:ext cx="3110447" cy="3038352"/>
              <a:chOff x="1049362" y="1550625"/>
              <a:chExt cx="3110447" cy="3038352"/>
            </a:xfrm>
          </p:grpSpPr>
          <p:grpSp>
            <p:nvGrpSpPr>
              <p:cNvPr id="48" name="Group 47">
                <a:extLst>
                  <a:ext uri="{FF2B5EF4-FFF2-40B4-BE49-F238E27FC236}">
                    <a16:creationId xmlns:a16="http://schemas.microsoft.com/office/drawing/2014/main" id="{00F612BF-24CE-2CE0-E413-6479B4F93851}"/>
                  </a:ext>
                </a:extLst>
              </p:cNvPr>
              <p:cNvGrpSpPr/>
              <p:nvPr/>
            </p:nvGrpSpPr>
            <p:grpSpPr>
              <a:xfrm>
                <a:off x="1581933" y="1792313"/>
                <a:ext cx="2246041" cy="2244806"/>
                <a:chOff x="1576677" y="1905460"/>
                <a:chExt cx="2246041" cy="2244806"/>
              </a:xfrm>
            </p:grpSpPr>
            <p:cxnSp>
              <p:nvCxnSpPr>
                <p:cNvPr id="54" name="Straight Arrow Connector 53">
                  <a:extLst>
                    <a:ext uri="{FF2B5EF4-FFF2-40B4-BE49-F238E27FC236}">
                      <a16:creationId xmlns:a16="http://schemas.microsoft.com/office/drawing/2014/main" id="{ABFF4ED8-9031-B8F9-8FC2-A93070947E81}"/>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8145FCF-AF3A-F02C-C649-6C5C37E2F0E2}"/>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F43E6F2-5C99-A24A-3352-A33A3CAAFFF4}"/>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485F1359-3FDA-F402-C647-4880FC2080D3}"/>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CCF5CB5-2019-2B70-00C9-BFAACA78E318}"/>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4F88F4D-4E47-DCBF-DFE1-2BCCD01E6E85}"/>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FA93115-064D-9459-C59B-E93721D09C52}"/>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E4A31-F773-BFAF-2325-C74F238C50E4}"/>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81ED8FE2-1A84-FD19-C706-672BAD85D82C}"/>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2099533-B17E-59DF-93F3-C07696D3AA3A}"/>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0D15A1C-B29C-5F7E-C0CE-65AF82E7D345}"/>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7F471F6-9C35-7A65-599F-E7C004556E9D}"/>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27C9145-F7DB-947D-B1EE-C7FD57304513}"/>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9F5E451-837E-FFE1-AE02-6D62A7297058}"/>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B653237-CB24-AC85-D159-7331E48C98B2}"/>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CA8F8E4F-8FF9-3089-0A4C-56E27F7AA173}"/>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CC6BE575-2352-BBB8-FE7C-0AA1FE097772}"/>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62B76438-B477-F499-83D7-B77596F26904}"/>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CA750CB9-8CB2-7C0C-B1D4-446D78BF9253}"/>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C72B50D5-039A-8937-CD25-38E62EF6840F}"/>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69D9FEA-8FBD-B088-4267-0B729D3FE563}"/>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802D18A7-CBEB-9B39-0EEF-D26730188120}"/>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3833255-0237-48EC-6A71-2B4DD3A4C3BD}"/>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938CA27-AFAC-FE5D-87A0-4BE15DD5F8D8}"/>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37DD3367-E4E0-8C66-6BF4-2FC2FD35CF1C}"/>
                  </a:ext>
                </a:extLst>
              </p:cNvPr>
              <p:cNvGrpSpPr>
                <a:grpSpLocks noChangeAspect="1"/>
              </p:cNvGrpSpPr>
              <p:nvPr/>
            </p:nvGrpSpPr>
            <p:grpSpPr>
              <a:xfrm>
                <a:off x="1049362" y="1550625"/>
                <a:ext cx="3110447" cy="3038352"/>
                <a:chOff x="389975" y="729317"/>
                <a:chExt cx="3789906" cy="3702061"/>
              </a:xfrm>
            </p:grpSpPr>
            <p:cxnSp>
              <p:nvCxnSpPr>
                <p:cNvPr id="50" name="Straight Connector 49">
                  <a:extLst>
                    <a:ext uri="{FF2B5EF4-FFF2-40B4-BE49-F238E27FC236}">
                      <a16:creationId xmlns:a16="http://schemas.microsoft.com/office/drawing/2014/main" id="{2B8E971A-F0C3-F6CD-BE08-A09848D5F849}"/>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9443272-F05A-3E77-7FA1-0B7D1E77643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ED8A43EA-B7AE-3239-22B0-E53B835C26E4}"/>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1041078E-8B9A-6686-CCA0-2652244C02F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47" name="Freeform 46">
              <a:extLst>
                <a:ext uri="{FF2B5EF4-FFF2-40B4-BE49-F238E27FC236}">
                  <a16:creationId xmlns:a16="http://schemas.microsoft.com/office/drawing/2014/main" id="{756202E7-C2D5-311B-C17D-BC9542A0107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337316D-AFD4-D071-F3AD-73A53BC0C79E}"/>
              </a:ext>
            </a:extLst>
          </p:cNvPr>
          <p:cNvSpPr txBox="1"/>
          <p:nvPr/>
        </p:nvSpPr>
        <p:spPr>
          <a:xfrm>
            <a:off x="7782238" y="490637"/>
            <a:ext cx="4445832" cy="1200329"/>
          </a:xfrm>
          <a:prstGeom prst="rect">
            <a:avLst/>
          </a:prstGeom>
          <a:noFill/>
        </p:spPr>
        <p:txBody>
          <a:bodyPr wrap="square" rtlCol="0">
            <a:spAutoFit/>
          </a:bodyPr>
          <a:lstStyle/>
          <a:p>
            <a:r>
              <a:rPr lang="en-US" sz="2400" dirty="0"/>
              <a:t>the flow through a line connecting two states only depends on the states and is path independent: </a:t>
            </a:r>
            <a:endParaRPr lang="en-US" sz="2400" dirty="0">
              <a:solidFill>
                <a:schemeClr val="bg1"/>
              </a:solidFill>
            </a:endParaRP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DC6C46FB-EC20-7034-A6DD-481A933E1EE2}"/>
                  </a:ext>
                </a:extLst>
              </p:cNvPr>
              <p:cNvSpPr txBox="1"/>
              <p:nvPr/>
            </p:nvSpPr>
            <p:spPr>
              <a:xfrm>
                <a:off x="119730" y="5196324"/>
                <a:ext cx="9397048" cy="1200329"/>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 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  </m:t>
                    </m:r>
                  </m:oMath>
                </a14:m>
                <a:endParaRPr lang="en-US" sz="3600" dirty="0">
                  <a:solidFill>
                    <a:schemeClr val="accent6">
                      <a:lumMod val="75000"/>
                    </a:schemeClr>
                  </a:solidFill>
                </a:endParaRPr>
              </a:p>
            </p:txBody>
          </p:sp>
        </mc:Choice>
        <mc:Fallback>
          <p:sp>
            <p:nvSpPr>
              <p:cNvPr id="5" name="TextBox 4">
                <a:extLst>
                  <a:ext uri="{FF2B5EF4-FFF2-40B4-BE49-F238E27FC236}">
                    <a16:creationId xmlns:a16="http://schemas.microsoft.com/office/drawing/2014/main" id="{DC6C46FB-EC20-7034-A6DD-481A933E1EE2}"/>
                  </a:ext>
                </a:extLst>
              </p:cNvPr>
              <p:cNvSpPr txBox="1">
                <a:spLocks noRot="1" noChangeAspect="1" noMove="1" noResize="1" noEditPoints="1" noAdjustHandles="1" noChangeArrowheads="1" noChangeShapeType="1" noTextEdit="1"/>
              </p:cNvSpPr>
              <p:nvPr/>
            </p:nvSpPr>
            <p:spPr>
              <a:xfrm>
                <a:off x="119730" y="5196324"/>
                <a:ext cx="9397048" cy="1200329"/>
              </a:xfrm>
              <a:prstGeom prst="rect">
                <a:avLst/>
              </a:prstGeom>
              <a:blipFill>
                <a:blip r:embed="rId10"/>
                <a:stretch>
                  <a:fillRect t="-7292" r="-270" b="-177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1E4F8CEF-AC21-7872-9C89-9E4AC3C6FCDD}"/>
                  </a:ext>
                </a:extLst>
              </p:cNvPr>
              <p:cNvSpPr txBox="1"/>
              <p:nvPr/>
            </p:nvSpPr>
            <p:spPr>
              <a:xfrm>
                <a:off x="7603241" y="2270867"/>
                <a:ext cx="4412554" cy="106150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𝑃</m:t>
                          </m:r>
                        </m:e>
                      </m:d>
                      <m:r>
                        <a:rPr lang="en-US" sz="2800" i="1">
                          <a:latin typeface="Cambria Math" panose="02040503050406030204" pitchFamily="18" charset="0"/>
                        </a:rPr>
                        <m:t>= </m:t>
                      </m:r>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𝑂</m:t>
                          </m:r>
                        </m:sub>
                        <m:sup>
                          <m:r>
                            <a:rPr lang="en-US" sz="2800" i="1">
                              <a:latin typeface="Cambria Math" panose="02040503050406030204" pitchFamily="18" charset="0"/>
                            </a:rPr>
                            <m:t>𝑃</m:t>
                          </m:r>
                        </m:sup>
                        <m:e>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e>
                      </m:nary>
                    </m:oMath>
                  </m:oMathPara>
                </a14:m>
                <a:endParaRPr lang="en-US" sz="2800" dirty="0"/>
              </a:p>
            </p:txBody>
          </p:sp>
        </mc:Choice>
        <mc:Fallback>
          <p:sp>
            <p:nvSpPr>
              <p:cNvPr id="142" name="TextBox 141">
                <a:extLst>
                  <a:ext uri="{FF2B5EF4-FFF2-40B4-BE49-F238E27FC236}">
                    <a16:creationId xmlns:a16="http://schemas.microsoft.com/office/drawing/2014/main" id="{1E4F8CEF-AC21-7872-9C89-9E4AC3C6FCDD}"/>
                  </a:ext>
                </a:extLst>
              </p:cNvPr>
              <p:cNvSpPr txBox="1">
                <a:spLocks noRot="1" noChangeAspect="1" noMove="1" noResize="1" noEditPoints="1" noAdjustHandles="1" noChangeArrowheads="1" noChangeShapeType="1" noTextEdit="1"/>
              </p:cNvSpPr>
              <p:nvPr/>
            </p:nvSpPr>
            <p:spPr>
              <a:xfrm>
                <a:off x="7603241" y="2270867"/>
                <a:ext cx="4412554" cy="1061509"/>
              </a:xfrm>
              <a:prstGeom prst="rect">
                <a:avLst/>
              </a:prstGeom>
              <a:blipFill>
                <a:blip r:embed="rId11"/>
                <a:stretch>
                  <a:fillRect l="-1719" t="-161905" b="-2392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B17B8D07-B1CD-4BCA-6608-CB422F6115CC}"/>
                  </a:ext>
                </a:extLst>
              </p:cNvPr>
              <p:cNvSpPr txBox="1"/>
              <p:nvPr/>
            </p:nvSpPr>
            <p:spPr>
              <a:xfrm>
                <a:off x="8073861" y="1874082"/>
                <a:ext cx="1943865"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i="1">
                              <a:latin typeface="Cambria Math" panose="02040503050406030204" pitchFamily="18" charset="0"/>
                            </a:rPr>
                            <m:t>𝑂</m:t>
                          </m:r>
                        </m:e>
                      </m:d>
                      <m:r>
                        <a:rPr lang="en-US" sz="2800" i="1">
                          <a:latin typeface="Cambria Math" panose="02040503050406030204" pitchFamily="18" charset="0"/>
                        </a:rPr>
                        <m:t>=0</m:t>
                      </m:r>
                    </m:oMath>
                  </m:oMathPara>
                </a14:m>
                <a:endParaRPr lang="en-US" sz="2800" dirty="0">
                  <a:solidFill>
                    <a:schemeClr val="bg1"/>
                  </a:solidFill>
                </a:endParaRPr>
              </a:p>
            </p:txBody>
          </p:sp>
        </mc:Choice>
        <mc:Fallback>
          <p:sp>
            <p:nvSpPr>
              <p:cNvPr id="143" name="TextBox 142">
                <a:extLst>
                  <a:ext uri="{FF2B5EF4-FFF2-40B4-BE49-F238E27FC236}">
                    <a16:creationId xmlns:a16="http://schemas.microsoft.com/office/drawing/2014/main" id="{B17B8D07-B1CD-4BCA-6608-CB422F6115CC}"/>
                  </a:ext>
                </a:extLst>
              </p:cNvPr>
              <p:cNvSpPr txBox="1">
                <a:spLocks noRot="1" noChangeAspect="1" noMove="1" noResize="1" noEditPoints="1" noAdjustHandles="1" noChangeArrowheads="1" noChangeShapeType="1" noTextEdit="1"/>
              </p:cNvSpPr>
              <p:nvPr/>
            </p:nvSpPr>
            <p:spPr>
              <a:xfrm>
                <a:off x="8073861" y="1874082"/>
                <a:ext cx="1943865" cy="523220"/>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B69F05E3-1255-5B72-A874-8E94DE94B69C}"/>
                  </a:ext>
                </a:extLst>
              </p:cNvPr>
              <p:cNvSpPr txBox="1"/>
              <p:nvPr/>
            </p:nvSpPr>
            <p:spPr>
              <a:xfrm>
                <a:off x="1957904" y="4283070"/>
                <a:ext cx="6563592" cy="556434"/>
              </a:xfrm>
              <a:prstGeom prst="rect">
                <a:avLst/>
              </a:prstGeom>
              <a:noFill/>
            </p:spPr>
            <p:txBody>
              <a:bodyPr wrap="square" rtlCol="0">
                <a:spAutoFit/>
              </a:bodyPr>
              <a:lstStyle/>
              <a:p>
                <a:pPr algn="ctr"/>
                <a:r>
                  <a:rPr lang="en-US" sz="2800" dirty="0"/>
                  <a:t> </a:t>
                </a:r>
                <a14:m>
                  <m:oMath xmlns:m="http://schemas.openxmlformats.org/officeDocument/2006/math">
                    <m:r>
                      <a:rPr lang="en-US" sz="2800" i="1">
                        <a:latin typeface="Cambria Math" panose="02040503050406030204" pitchFamily="18" charset="0"/>
                      </a:rPr>
                      <m:t>𝑑𝐻</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oMath>
                </a14:m>
                <a:r>
                  <a:rPr lang="en-US" sz="2800" dirty="0">
                    <a:solidFill>
                      <a:schemeClr val="bg1"/>
                    </a:solidFill>
                  </a:rPr>
                  <a:t> </a:t>
                </a:r>
              </a:p>
            </p:txBody>
          </p:sp>
        </mc:Choice>
        <mc:Fallback>
          <p:sp>
            <p:nvSpPr>
              <p:cNvPr id="144" name="TextBox 143">
                <a:extLst>
                  <a:ext uri="{FF2B5EF4-FFF2-40B4-BE49-F238E27FC236}">
                    <a16:creationId xmlns:a16="http://schemas.microsoft.com/office/drawing/2014/main" id="{B69F05E3-1255-5B72-A874-8E94DE94B69C}"/>
                  </a:ext>
                </a:extLst>
              </p:cNvPr>
              <p:cNvSpPr txBox="1">
                <a:spLocks noRot="1" noChangeAspect="1" noMove="1" noResize="1" noEditPoints="1" noAdjustHandles="1" noChangeArrowheads="1" noChangeShapeType="1" noTextEdit="1"/>
              </p:cNvSpPr>
              <p:nvPr/>
            </p:nvSpPr>
            <p:spPr>
              <a:xfrm>
                <a:off x="1957904" y="4283070"/>
                <a:ext cx="6563592" cy="556434"/>
              </a:xfrm>
              <a:prstGeom prst="rect">
                <a:avLst/>
              </a:prstGeom>
              <a:blipFill>
                <a:blip r:embed="rId13"/>
                <a:stretch>
                  <a:fillRect b="-11111"/>
                </a:stretch>
              </a:blipFill>
            </p:spPr>
            <p:txBody>
              <a:bodyPr/>
              <a:lstStyle/>
              <a:p>
                <a:r>
                  <a:rPr lang="en-US">
                    <a:noFill/>
                  </a:rPr>
                  <a:t> </a:t>
                </a:r>
              </a:p>
            </p:txBody>
          </p:sp>
        </mc:Fallback>
      </mc:AlternateContent>
    </p:spTree>
    <p:extLst>
      <p:ext uri="{BB962C8B-B14F-4D97-AF65-F5344CB8AC3E}">
        <p14:creationId xmlns:p14="http://schemas.microsoft.com/office/powerpoint/2010/main" val="1593425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11</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172311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4" name="TextBox 3">
            <a:extLst>
              <a:ext uri="{FF2B5EF4-FFF2-40B4-BE49-F238E27FC236}">
                <a16:creationId xmlns:a16="http://schemas.microsoft.com/office/drawing/2014/main" id="{D2BA4621-041B-E33E-46DE-0BB051FE42ED}"/>
              </a:ext>
            </a:extLst>
          </p:cNvPr>
          <p:cNvSpPr txBox="1"/>
          <p:nvPr/>
        </p:nvSpPr>
        <p:spPr>
          <a:xfrm>
            <a:off x="119730" y="114438"/>
            <a:ext cx="11976356" cy="461665"/>
          </a:xfrm>
          <a:prstGeom prst="rect">
            <a:avLst/>
          </a:prstGeom>
        </p:spPr>
        <p:txBody>
          <a:bodyPr wrap="square" rtlCol="0">
            <a:spAutoFit/>
          </a:bodyPr>
          <a:lstStyle/>
          <a:p>
            <a:pPr algn="ctr"/>
            <a:r>
              <a:rPr lang="en-US" sz="2400" dirty="0">
                <a:solidFill>
                  <a:schemeClr val="tx1"/>
                </a:solidFill>
              </a:rPr>
              <a:t>Now let us turn our attention to the way regions are transported by the evolution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1692FE-D920-E625-0488-8971C0432CD4}"/>
                  </a:ext>
                </a:extLst>
              </p:cNvPr>
              <p:cNvSpPr txBox="1"/>
              <p:nvPr/>
            </p:nvSpPr>
            <p:spPr>
              <a:xfrm>
                <a:off x="119730" y="4321433"/>
                <a:ext cx="9503955" cy="1631216"/>
              </a:xfrm>
              <a:prstGeom prst="rect">
                <a:avLst/>
              </a:prstGeom>
              <a:noFill/>
            </p:spPr>
            <p:txBody>
              <a:bodyPr wrap="square" rtlCol="0">
                <a:spAutoFit/>
              </a:bodyPr>
              <a:lstStyle/>
              <a:p>
                <a:r>
                  <a:rPr lang="en-US" sz="2000" dirty="0"/>
                  <a:t>T</a:t>
                </a:r>
                <a:r>
                  <a:rPr lang="en-US" sz="2000" dirty="0">
                    <a:solidFill>
                      <a:schemeClr val="tx1"/>
                    </a:solidFill>
                  </a:rPr>
                  <a:t>he first term in proportional to the divergence of the displacement field, therefore the Jacobian determinant is equal to one if and only if the displacement is </a:t>
                </a:r>
                <a:r>
                  <a:rPr lang="en-US" sz="2000" dirty="0" err="1">
                    <a:solidFill>
                      <a:schemeClr val="tx1"/>
                    </a:solidFill>
                  </a:rPr>
                  <a:t>divergentless</a:t>
                </a:r>
                <a:endParaRPr lang="en-US" sz="2000" dirty="0">
                  <a:solidFill>
                    <a:schemeClr val="tx1"/>
                  </a:solidFill>
                </a:endParaRPr>
              </a:p>
              <a:p>
                <a:endParaRPr lang="en-US" sz="2000" dirty="0"/>
              </a:p>
              <a:p>
                <a14:m>
                  <m:oMath xmlns:m="http://schemas.openxmlformats.org/officeDocument/2006/math">
                    <m:r>
                      <a:rPr lang="en-US" sz="2000" b="0" i="1" smtClean="0">
                        <a:solidFill>
                          <a:schemeClr val="accent6">
                            <a:lumMod val="75000"/>
                          </a:schemeClr>
                        </a:solidFill>
                        <a:latin typeface="Cambria Math" panose="02040503050406030204" pitchFamily="18" charset="0"/>
                      </a:rPr>
                      <m:t>⇒</m:t>
                    </m:r>
                  </m:oMath>
                </a14:m>
                <a:r>
                  <a:rPr lang="en-US" sz="2000" dirty="0">
                    <a:solidFill>
                      <a:schemeClr val="accent6">
                        <a:lumMod val="75000"/>
                      </a:schemeClr>
                    </a:solidFill>
                  </a:rPr>
                  <a:t>the Jacobian of the time evolution being unitary, and volumes being conserved through the evolution are equivalent to the displacement field being </a:t>
                </a:r>
                <a:r>
                  <a:rPr lang="en-US" sz="2000" dirty="0" err="1">
                    <a:solidFill>
                      <a:schemeClr val="accent6">
                        <a:lumMod val="75000"/>
                      </a:schemeClr>
                    </a:solidFill>
                  </a:rPr>
                  <a:t>divergentless</a:t>
                </a:r>
                <a:endParaRPr lang="en-US" sz="20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311692FE-D920-E625-0488-8971C0432CD4}"/>
                  </a:ext>
                </a:extLst>
              </p:cNvPr>
              <p:cNvSpPr txBox="1">
                <a:spLocks noRot="1" noChangeAspect="1" noMove="1" noResize="1" noEditPoints="1" noAdjustHandles="1" noChangeArrowheads="1" noChangeShapeType="1" noTextEdit="1"/>
              </p:cNvSpPr>
              <p:nvPr/>
            </p:nvSpPr>
            <p:spPr>
              <a:xfrm>
                <a:off x="119730" y="4321433"/>
                <a:ext cx="9503955" cy="1631216"/>
              </a:xfrm>
              <a:prstGeom prst="rect">
                <a:avLst/>
              </a:prstGeom>
              <a:blipFill>
                <a:blip r:embed="rId2"/>
                <a:stretch>
                  <a:fillRect l="-668" t="-2326" r="-134" b="-6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6134" y="767799"/>
                <a:ext cx="1894685"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r>
                        <a:rPr lang="en-US" sz="2000" b="0" i="1" smtClean="0">
                          <a:solidFill>
                            <a:schemeClr val="tx1"/>
                          </a:solidFill>
                          <a:latin typeface="Cambria Math" panose="02040503050406030204" pitchFamily="18" charset="0"/>
                          <a:ea typeface="Cambria Math" panose="02040503050406030204" pitchFamily="18" charset="0"/>
                        </a:rPr>
                        <m:t>=</m:t>
                      </m:r>
                      <m:sSup>
                        <m:sSupPr>
                          <m:ctrlPr>
                            <a:rPr lang="en-US" sz="20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2000" b="0" i="1" smtClean="0">
                                  <a:solidFill>
                                    <a:schemeClr val="tx1"/>
                                  </a:solidFill>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b="0" i="1" smtClean="0">
                              <a:solidFill>
                                <a:schemeClr val="tx1"/>
                              </a:solidFill>
                              <a:latin typeface="Cambria Math" panose="02040503050406030204" pitchFamily="18" charset="0"/>
                              <a:ea typeface="Cambria Math" panose="02040503050406030204" pitchFamily="18" charset="0"/>
                            </a:rPr>
                            <m:t>𝑎</m:t>
                          </m:r>
                        </m:sup>
                      </m:sSup>
                      <m:d>
                        <m:dPr>
                          <m:ctrlPr>
                            <a:rPr lang="en-US" sz="2000" b="0" i="1" smtClean="0">
                              <a:solidFill>
                                <a:schemeClr val="tx1"/>
                              </a:solidFill>
                              <a:latin typeface="Cambria Math" panose="02040503050406030204" pitchFamily="18" charset="0"/>
                              <a:ea typeface="Cambria Math" panose="02040503050406030204" pitchFamily="18" charset="0"/>
                            </a:rPr>
                          </m:ctrlPr>
                        </m:dPr>
                        <m:e>
                          <m:sSup>
                            <m:sSupPr>
                              <m:ctrlPr>
                                <a:rPr lang="en-US" sz="2000" b="0" i="1" smtClean="0">
                                  <a:solidFill>
                                    <a:schemeClr val="tx1"/>
                                  </a:solidFill>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𝑏</m:t>
                              </m:r>
                            </m:sup>
                          </m:sSup>
                        </m:e>
                      </m:d>
                    </m:oMath>
                  </m:oMathPara>
                </a14:m>
                <a:endParaRPr lang="en-US" sz="20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6134" y="767799"/>
                <a:ext cx="1894685" cy="441339"/>
              </a:xfrm>
              <a:prstGeom prst="rect">
                <a:avLst/>
              </a:prstGeom>
              <a:blipFill>
                <a:blip r:embed="rId3"/>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1926953" y="782611"/>
                <a:ext cx="2307683" cy="416717"/>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𝑏</m:t>
                          </m:r>
                        </m:sup>
                      </m:sSup>
                    </m:oMath>
                  </m:oMathPara>
                </a14:m>
                <a:endParaRPr lang="en-US" sz="20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1926953" y="782611"/>
                <a:ext cx="2307683" cy="416717"/>
              </a:xfrm>
              <a:prstGeom prst="rect">
                <a:avLst/>
              </a:prstGeom>
              <a:blipFill>
                <a:blip r:embed="rId4"/>
                <a:stretch>
                  <a:fillRect t="-2941"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4250770" y="767799"/>
                <a:ext cx="4157228" cy="441339"/>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𝑛</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4250770" y="767799"/>
                <a:ext cx="4157228" cy="441339"/>
              </a:xfrm>
              <a:prstGeom prst="rect">
                <a:avLst/>
              </a:prstGeom>
              <a:blipFill>
                <a:blip r:embed="rId5"/>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8424132" y="566269"/>
                <a:ext cx="3751733" cy="777264"/>
              </a:xfrm>
              <a:prstGeom prst="rect">
                <a:avLst/>
              </a:prstGeom>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𝑑</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2"/>
                                    <m:mcJc m:val="center"/>
                                  </m:mcPr>
                                </m:mc>
                              </m:mcs>
                              <m:ctrlPr>
                                <a:rPr lang="en-US" sz="2000" i="1">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𝑝</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e>
                            </m:mr>
                            <m:mr>
                              <m:e>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𝑞</m:t>
                                    </m:r>
                                  </m:sub>
                                </m:sSub>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e>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e>
                            </m:mr>
                          </m:m>
                        </m:e>
                      </m:d>
                      <m:r>
                        <a:rPr lang="en-US" sz="2000" i="1">
                          <a:latin typeface="Cambria Math" panose="02040503050406030204" pitchFamily="18" charset="0"/>
                        </a:rPr>
                        <m:t>𝑑𝑞𝑑𝑝</m:t>
                      </m:r>
                    </m:oMath>
                  </m:oMathPara>
                </a14:m>
                <a:endParaRPr lang="en-US" sz="20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8424132" y="566269"/>
                <a:ext cx="3751733" cy="777264"/>
              </a:xfrm>
              <a:prstGeom prst="rect">
                <a:avLst/>
              </a:prstGeom>
              <a:blipFill>
                <a:blip r:embed="rId6"/>
                <a:stretch>
                  <a:fillRect t="-3226"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9F656A2-4D89-9289-7125-86DFD204909C}"/>
                  </a:ext>
                </a:extLst>
              </p:cNvPr>
              <p:cNvSpPr txBox="1"/>
              <p:nvPr/>
            </p:nvSpPr>
            <p:spPr>
              <a:xfrm>
                <a:off x="891033" y="3062465"/>
                <a:ext cx="9659183" cy="44749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𝑞</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e>
                      </m:d>
                      <m:r>
                        <a:rPr lang="en-US" sz="2000" b="0" i="1" smtClean="0">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=1+</m:t>
                      </m:r>
                      <m:d>
                        <m:dPr>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𝑞</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𝑝</m:t>
                              </m:r>
                            </m:sub>
                          </m:sSub>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𝑆</m:t>
                              </m:r>
                            </m:e>
                            <m:sup>
                              <m:r>
                                <a:rPr lang="en-US" sz="2000" b="0" i="1" smtClean="0">
                                  <a:latin typeface="Cambria Math" panose="02040503050406030204" pitchFamily="18" charset="0"/>
                                  <a:ea typeface="Cambria Math" panose="02040503050406030204" pitchFamily="18" charset="0"/>
                                </a:rPr>
                                <m:t>𝑝</m:t>
                              </m:r>
                            </m:sup>
                          </m:sSup>
                        </m:e>
                      </m:d>
                      <m:r>
                        <a:rPr lang="en-US" sz="2000" b="0" i="1" smtClean="0">
                          <a:latin typeface="Cambria Math" panose="02040503050406030204" pitchFamily="18" charset="0"/>
                          <a:ea typeface="Cambria Math" panose="02040503050406030204" pitchFamily="18" charset="0"/>
                        </a:rPr>
                        <m:t>𝛿</m:t>
                      </m:r>
                      <m:r>
                        <a:rPr lang="en-US" sz="2000" b="0" i="1" smtClean="0">
                          <a:latin typeface="Cambria Math" panose="02040503050406030204" pitchFamily="18" charset="0"/>
                          <a:ea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𝑂</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𝛿</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𝑡</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oMath>
                  </m:oMathPara>
                </a14:m>
                <a:endParaRPr lang="en-US" sz="2000" dirty="0">
                  <a:solidFill>
                    <a:schemeClr val="tx1"/>
                  </a:solidFill>
                </a:endParaRPr>
              </a:p>
            </p:txBody>
          </p:sp>
        </mc:Choice>
        <mc:Fallback xmlns="">
          <p:sp>
            <p:nvSpPr>
              <p:cNvPr id="11" name="TextBox 10">
                <a:extLst>
                  <a:ext uri="{FF2B5EF4-FFF2-40B4-BE49-F238E27FC236}">
                    <a16:creationId xmlns:a16="http://schemas.microsoft.com/office/drawing/2014/main" id="{B9F656A2-4D89-9289-7125-86DFD204909C}"/>
                  </a:ext>
                </a:extLst>
              </p:cNvPr>
              <p:cNvSpPr txBox="1">
                <a:spLocks noRot="1" noChangeAspect="1" noMove="1" noResize="1" noEditPoints="1" noAdjustHandles="1" noChangeArrowheads="1" noChangeShapeType="1" noTextEdit="1"/>
              </p:cNvSpPr>
              <p:nvPr/>
            </p:nvSpPr>
            <p:spPr>
              <a:xfrm>
                <a:off x="891033" y="3062465"/>
                <a:ext cx="9659183" cy="447495"/>
              </a:xfrm>
              <a:prstGeom prst="rect">
                <a:avLst/>
              </a:prstGeom>
              <a:blipFill>
                <a:blip r:embed="rId7"/>
                <a:stretch>
                  <a:fillRect b="-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128A68-4538-2AAE-213C-F8A77501D425}"/>
                  </a:ext>
                </a:extLst>
              </p:cNvPr>
              <p:cNvSpPr txBox="1"/>
              <p:nvPr/>
            </p:nvSpPr>
            <p:spPr>
              <a:xfrm>
                <a:off x="4022788" y="2242541"/>
                <a:ext cx="1697837"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𝑞</m:t>
                          </m:r>
                        </m:e>
                      </m:acc>
                      <m:r>
                        <a:rPr lang="en-US" sz="2000" i="1">
                          <a:latin typeface="Cambria Math" panose="02040503050406030204" pitchFamily="18" charset="0"/>
                        </a:rPr>
                        <m:t>=</m:t>
                      </m:r>
                      <m:r>
                        <a:rPr lang="en-US" sz="2000" i="1">
                          <a:latin typeface="Cambria Math" panose="02040503050406030204" pitchFamily="18" charset="0"/>
                        </a:rPr>
                        <m:t>𝑞</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𝑞</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2" name="TextBox 11">
                <a:extLst>
                  <a:ext uri="{FF2B5EF4-FFF2-40B4-BE49-F238E27FC236}">
                    <a16:creationId xmlns:a16="http://schemas.microsoft.com/office/drawing/2014/main" id="{5A128A68-4538-2AAE-213C-F8A77501D425}"/>
                  </a:ext>
                </a:extLst>
              </p:cNvPr>
              <p:cNvSpPr txBox="1">
                <a:spLocks noRot="1" noChangeAspect="1" noMove="1" noResize="1" noEditPoints="1" noAdjustHandles="1" noChangeArrowheads="1" noChangeShapeType="1" noTextEdit="1"/>
              </p:cNvSpPr>
              <p:nvPr/>
            </p:nvSpPr>
            <p:spPr>
              <a:xfrm>
                <a:off x="4022788" y="2242541"/>
                <a:ext cx="1697837" cy="400110"/>
              </a:xfrm>
              <a:prstGeom prst="rect">
                <a:avLst/>
              </a:prstGeom>
              <a:blipFill>
                <a:blip r:embed="rId8"/>
                <a:stretch>
                  <a:fillRect t="-6061"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45FDC01-FB10-4E07-C5F1-B6DBE6074674}"/>
                  </a:ext>
                </a:extLst>
              </p:cNvPr>
              <p:cNvSpPr txBox="1"/>
              <p:nvPr/>
            </p:nvSpPr>
            <p:spPr>
              <a:xfrm>
                <a:off x="1192524" y="2286296"/>
                <a:ext cx="170129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r>
                        <a:rPr lang="en-US" sz="2000" i="1">
                          <a:latin typeface="Cambria Math" panose="02040503050406030204" pitchFamily="18" charset="0"/>
                        </a:rPr>
                        <m:t>𝑝</m:t>
                      </m:r>
                      <m:r>
                        <a:rPr lang="en-US" sz="2000" i="1">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𝑆</m:t>
                          </m:r>
                        </m:e>
                        <m:sup>
                          <m:r>
                            <a:rPr lang="en-US" sz="2000" i="1">
                              <a:latin typeface="Cambria Math" panose="02040503050406030204" pitchFamily="18" charset="0"/>
                            </a:rPr>
                            <m:t>𝑝</m:t>
                          </m:r>
                        </m:sup>
                      </m:sSup>
                      <m:r>
                        <a:rPr lang="en-US" sz="2000" i="1">
                          <a:latin typeface="Cambria Math" panose="02040503050406030204" pitchFamily="18" charset="0"/>
                        </a:rPr>
                        <m:t>𝛿</m:t>
                      </m:r>
                      <m:r>
                        <a:rPr lang="en-US" sz="2000" i="1">
                          <a:latin typeface="Cambria Math" panose="02040503050406030204" pitchFamily="18" charset="0"/>
                        </a:rPr>
                        <m:t>𝑡</m:t>
                      </m:r>
                    </m:oMath>
                  </m:oMathPara>
                </a14:m>
                <a:endParaRPr lang="en-US" sz="2000" dirty="0">
                  <a:solidFill>
                    <a:schemeClr val="tx1"/>
                  </a:solidFill>
                </a:endParaRPr>
              </a:p>
            </p:txBody>
          </p:sp>
        </mc:Choice>
        <mc:Fallback xmlns="">
          <p:sp>
            <p:nvSpPr>
              <p:cNvPr id="13" name="TextBox 12">
                <a:extLst>
                  <a:ext uri="{FF2B5EF4-FFF2-40B4-BE49-F238E27FC236}">
                    <a16:creationId xmlns:a16="http://schemas.microsoft.com/office/drawing/2014/main" id="{C45FDC01-FB10-4E07-C5F1-B6DBE6074674}"/>
                  </a:ext>
                </a:extLst>
              </p:cNvPr>
              <p:cNvSpPr txBox="1">
                <a:spLocks noRot="1" noChangeAspect="1" noMove="1" noResize="1" noEditPoints="1" noAdjustHandles="1" noChangeArrowheads="1" noChangeShapeType="1" noTextEdit="1"/>
              </p:cNvSpPr>
              <p:nvPr/>
            </p:nvSpPr>
            <p:spPr>
              <a:xfrm>
                <a:off x="1192524" y="2286296"/>
                <a:ext cx="1701299" cy="400110"/>
              </a:xfrm>
              <a:prstGeom prst="rect">
                <a:avLst/>
              </a:prstGeom>
              <a:blipFill>
                <a:blip r:embed="rId9"/>
                <a:stretch>
                  <a:fillRect t="-6250"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A57AA91-82E6-BF2D-AFA8-CE1D6E7C98AA}"/>
                  </a:ext>
                </a:extLst>
              </p:cNvPr>
              <p:cNvSpPr txBox="1"/>
              <p:nvPr/>
            </p:nvSpPr>
            <p:spPr>
              <a:xfrm>
                <a:off x="6849590" y="2053964"/>
                <a:ext cx="4022768" cy="77726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e>
                        <m:sub>
                          <m:r>
                            <a:rPr lang="en-US" sz="2000" i="1">
                              <a:latin typeface="Cambria Math" panose="02040503050406030204" pitchFamily="18" charset="0"/>
                            </a:rPr>
                            <m:t>𝑏</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𝑎</m:t>
                          </m:r>
                        </m:sup>
                      </m:sSup>
                      <m:r>
                        <a:rPr lang="en-US" sz="2000" i="1">
                          <a:latin typeface="Cambria Math" panose="02040503050406030204" pitchFamily="18" charset="0"/>
                          <a:ea typeface="Cambria Math" panose="02040503050406030204" pitchFamily="18" charset="0"/>
                        </a:rPr>
                        <m:t>=</m:t>
                      </m:r>
                      <m:d>
                        <m:dPr>
                          <m:begChr m:val="["/>
                          <m:endChr m:val="]"/>
                          <m:ctrlPr>
                            <a:rPr lang="en-US" sz="2000" i="1">
                              <a:latin typeface="Cambria Math" panose="02040503050406030204" pitchFamily="18" charset="0"/>
                              <a:ea typeface="Cambria Math" panose="02040503050406030204" pitchFamily="18" charset="0"/>
                            </a:rPr>
                          </m:ctrlPr>
                        </m:dPr>
                        <m:e>
                          <m:m>
                            <m:mPr>
                              <m:mcs>
                                <m:mc>
                                  <m:mcPr>
                                    <m:count m:val="2"/>
                                    <m:mcJc m:val="center"/>
                                  </m:mcPr>
                                </m:mc>
                              </m:mcs>
                              <m:ctrlPr>
                                <a:rPr lang="en-US" sz="2000" i="1">
                                  <a:latin typeface="Cambria Math" panose="02040503050406030204" pitchFamily="18" charset="0"/>
                                  <a:ea typeface="Cambria Math" panose="02040503050406030204" pitchFamily="18" charset="0"/>
                                </a:rPr>
                              </m:ctrlPr>
                            </m:mPr>
                            <m:mr>
                              <m:e>
                                <m:r>
                                  <m:rPr>
                                    <m:brk m:alnAt="7"/>
                                  </m:rP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𝑞</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r>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𝑞</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e>
                                <m:r>
                                  <a:rPr lang="en-US" sz="2000" i="1">
                                    <a:latin typeface="Cambria Math" panose="02040503050406030204" pitchFamily="18" charset="0"/>
                                    <a:ea typeface="Cambria Math" panose="02040503050406030204" pitchFamily="18" charset="0"/>
                                  </a:rPr>
                                  <m:t>1+</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𝑝</m:t>
                                    </m:r>
                                  </m:sub>
                                </m:sSub>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𝑆</m:t>
                                    </m:r>
                                  </m:e>
                                  <m:sup>
                                    <m:r>
                                      <a:rPr lang="en-US" sz="2000" i="1">
                                        <a:latin typeface="Cambria Math" panose="02040503050406030204" pitchFamily="18" charset="0"/>
                                        <a:ea typeface="Cambria Math" panose="02040503050406030204" pitchFamily="18" charset="0"/>
                                      </a:rPr>
                                      <m:t>𝑝</m:t>
                                    </m:r>
                                  </m:sup>
                                </m:sSup>
                                <m:r>
                                  <a:rPr lang="en-US" sz="2000" i="1">
                                    <a:latin typeface="Cambria Math" panose="02040503050406030204" pitchFamily="18" charset="0"/>
                                    <a:ea typeface="Cambria Math" panose="02040503050406030204" pitchFamily="18" charset="0"/>
                                  </a:rPr>
                                  <m:t>𝛿</m:t>
                                </m:r>
                                <m:r>
                                  <a:rPr lang="en-US" sz="2000" i="1">
                                    <a:latin typeface="Cambria Math" panose="02040503050406030204" pitchFamily="18" charset="0"/>
                                    <a:ea typeface="Cambria Math" panose="02040503050406030204" pitchFamily="18" charset="0"/>
                                  </a:rPr>
                                  <m:t>𝑡</m:t>
                                </m:r>
                              </m:e>
                            </m:mr>
                          </m:m>
                        </m:e>
                      </m:d>
                    </m:oMath>
                  </m:oMathPara>
                </a14:m>
                <a:endParaRPr lang="en-US" sz="2000" dirty="0">
                  <a:solidFill>
                    <a:schemeClr val="tx1"/>
                  </a:solidFill>
                </a:endParaRPr>
              </a:p>
            </p:txBody>
          </p:sp>
        </mc:Choice>
        <mc:Fallback xmlns="">
          <p:sp>
            <p:nvSpPr>
              <p:cNvPr id="14" name="TextBox 13">
                <a:extLst>
                  <a:ext uri="{FF2B5EF4-FFF2-40B4-BE49-F238E27FC236}">
                    <a16:creationId xmlns:a16="http://schemas.microsoft.com/office/drawing/2014/main" id="{3A57AA91-82E6-BF2D-AFA8-CE1D6E7C98AA}"/>
                  </a:ext>
                </a:extLst>
              </p:cNvPr>
              <p:cNvSpPr txBox="1">
                <a:spLocks noRot="1" noChangeAspect="1" noMove="1" noResize="1" noEditPoints="1" noAdjustHandles="1" noChangeArrowheads="1" noChangeShapeType="1" noTextEdit="1"/>
              </p:cNvSpPr>
              <p:nvPr/>
            </p:nvSpPr>
            <p:spPr>
              <a:xfrm>
                <a:off x="6849590" y="2053964"/>
                <a:ext cx="4022768" cy="777264"/>
              </a:xfrm>
              <a:prstGeom prst="rect">
                <a:avLst/>
              </a:prstGeom>
              <a:blipFill>
                <a:blip r:embed="rId10"/>
                <a:stretch>
                  <a:fillRect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F081565-DF92-B502-3A2C-4BE358B5776F}"/>
                  </a:ext>
                </a:extLst>
              </p:cNvPr>
              <p:cNvSpPr txBox="1"/>
              <p:nvPr/>
            </p:nvSpPr>
            <p:spPr>
              <a:xfrm>
                <a:off x="942093" y="1521789"/>
                <a:ext cx="1048369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If</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𝑞</m:t>
                          </m:r>
                        </m:e>
                      </m:acc>
                      <m:r>
                        <m:rPr>
                          <m:nor/>
                        </m:rPr>
                        <a:rPr lang="en-US" sz="2400" dirty="0"/>
                        <m:t> </m:t>
                      </m:r>
                      <m:r>
                        <m:rPr>
                          <m:nor/>
                        </m:rPr>
                        <a:rPr lang="en-US" sz="2400" dirty="0"/>
                        <m:t>and</m:t>
                      </m:r>
                      <m:r>
                        <m:rPr>
                          <m:nor/>
                        </m:rPr>
                        <a:rPr lang="en-US" sz="2400" dirty="0"/>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𝑝</m:t>
                          </m:r>
                        </m:e>
                      </m:acc>
                      <m:r>
                        <m:rPr>
                          <m:nor/>
                        </m:rPr>
                        <a:rPr lang="en-US" sz="2400" dirty="0"/>
                        <m:t> </m:t>
                      </m:r>
                      <m:r>
                        <m:rPr>
                          <m:nor/>
                        </m:rPr>
                        <a:rPr lang="en-US" sz="2400" dirty="0"/>
                        <m:t>represent</m:t>
                      </m:r>
                      <m:r>
                        <m:rPr>
                          <m:nor/>
                        </m:rPr>
                        <a:rPr lang="en-US" sz="2400" dirty="0"/>
                        <m:t> </m:t>
                      </m:r>
                      <m:r>
                        <m:rPr>
                          <m:nor/>
                        </m:rPr>
                        <a:rPr lang="en-US" sz="2400" dirty="0"/>
                        <m:t>the</m:t>
                      </m:r>
                      <m:r>
                        <m:rPr>
                          <m:nor/>
                        </m:rPr>
                        <a:rPr lang="en-US" sz="2400" dirty="0"/>
                        <m:t> </m:t>
                      </m:r>
                      <m:r>
                        <m:rPr>
                          <m:nor/>
                        </m:rPr>
                        <a:rPr lang="en-US" sz="2400" dirty="0"/>
                        <m:t>evolution</m:t>
                      </m:r>
                      <m:r>
                        <m:rPr>
                          <m:nor/>
                        </m:rPr>
                        <a:rPr lang="en-US" sz="2400" dirty="0"/>
                        <m:t> </m:t>
                      </m:r>
                      <m:r>
                        <m:rPr>
                          <m:nor/>
                        </m:rPr>
                        <a:rPr lang="en-US" sz="2400" dirty="0"/>
                        <m:t>of</m:t>
                      </m:r>
                      <m:r>
                        <m:rPr>
                          <m:nor/>
                        </m:rPr>
                        <a:rPr lang="en-US" sz="2400" dirty="0"/>
                        <m:t> </m:t>
                      </m:r>
                      <m:r>
                        <a:rPr lang="en-US" sz="2400" i="1">
                          <a:latin typeface="Cambria Math" panose="02040503050406030204" pitchFamily="18" charset="0"/>
                        </a:rPr>
                        <m:t>𝑞</m:t>
                      </m:r>
                      <m:r>
                        <m:rPr>
                          <m:nor/>
                        </m:rPr>
                        <a:rPr lang="en-US" sz="2400" dirty="0"/>
                        <m:t> </m:t>
                      </m:r>
                      <m:r>
                        <m:rPr>
                          <m:nor/>
                        </m:rPr>
                        <a:rPr lang="en-US" sz="2400" dirty="0"/>
                        <m:t>and</m:t>
                      </m:r>
                      <m:r>
                        <m:rPr>
                          <m:nor/>
                        </m:rPr>
                        <a:rPr lang="en-US" sz="2400" dirty="0"/>
                        <m:t> </m:t>
                      </m:r>
                      <m:r>
                        <a:rPr lang="en-US" sz="2400" i="1">
                          <a:latin typeface="Cambria Math" panose="02040503050406030204" pitchFamily="18" charset="0"/>
                        </a:rPr>
                        <m:t>𝑝</m:t>
                      </m:r>
                      <m:r>
                        <m:rPr>
                          <m:nor/>
                        </m:rPr>
                        <a:rPr lang="en-US" sz="2400" dirty="0"/>
                        <m:t> </m:t>
                      </m:r>
                      <m:r>
                        <m:rPr>
                          <m:nor/>
                        </m:rPr>
                        <a:rPr lang="en-US" sz="2400" dirty="0"/>
                        <m:t>after</m:t>
                      </m:r>
                      <m:r>
                        <m:rPr>
                          <m:nor/>
                        </m:rPr>
                        <a:rPr lang="en-US" sz="2400" dirty="0"/>
                        <m:t> </m:t>
                      </m:r>
                      <m:r>
                        <m:rPr>
                          <m:nor/>
                        </m:rPr>
                        <a:rPr lang="en-US" sz="2400" dirty="0"/>
                        <m:t>an</m:t>
                      </m:r>
                      <m:r>
                        <m:rPr>
                          <m:nor/>
                        </m:rPr>
                        <a:rPr lang="en-US" sz="2400" dirty="0"/>
                        <m:t> </m:t>
                      </m:r>
                      <m:r>
                        <m:rPr>
                          <m:nor/>
                        </m:rPr>
                        <a:rPr lang="en-US" sz="2400" dirty="0"/>
                        <m:t>infinitesimal</m:t>
                      </m:r>
                      <m:r>
                        <m:rPr>
                          <m:nor/>
                        </m:rPr>
                        <a:rPr lang="en-US" sz="2400" dirty="0"/>
                        <m:t> </m:t>
                      </m:r>
                      <m:r>
                        <m:rPr>
                          <m:nor/>
                        </m:rPr>
                        <a:rPr lang="en-US" sz="2400" dirty="0"/>
                        <m:t>time</m:t>
                      </m:r>
                      <m:r>
                        <m:rPr>
                          <m:nor/>
                        </m:rPr>
                        <a:rPr lang="en-US" sz="2400" dirty="0"/>
                        <m:t> </m:t>
                      </m:r>
                      <m:r>
                        <m:rPr>
                          <m:nor/>
                        </m:rPr>
                        <a:rPr lang="en-US" sz="2400" dirty="0"/>
                        <m:t>step</m:t>
                      </m:r>
                      <m:r>
                        <m:rPr>
                          <m:nor/>
                        </m:rPr>
                        <a:rPr lang="en-US" sz="2400" dirty="0"/>
                        <m:t> </m:t>
                      </m:r>
                      <m:r>
                        <a:rPr lang="en-US" sz="2400" i="1">
                          <a:latin typeface="Cambria Math" panose="02040503050406030204" pitchFamily="18" charset="0"/>
                        </a:rPr>
                        <m:t>𝛿</m:t>
                      </m:r>
                      <m:r>
                        <a:rPr lang="en-US" sz="2400" i="1">
                          <a:latin typeface="Cambria Math" panose="02040503050406030204" pitchFamily="18" charset="0"/>
                        </a:rPr>
                        <m:t>𝑡</m:t>
                      </m:r>
                      <m:r>
                        <m:rPr>
                          <m:nor/>
                        </m:rPr>
                        <a:rPr lang="en-US" sz="2400" dirty="0"/>
                        <m:t>:</m:t>
                      </m:r>
                    </m:oMath>
                  </m:oMathPara>
                </a14:m>
                <a:endParaRPr lang="en-US" sz="2400" dirty="0"/>
              </a:p>
            </p:txBody>
          </p:sp>
        </mc:Choice>
        <mc:Fallback xmlns="">
          <p:sp>
            <p:nvSpPr>
              <p:cNvPr id="15" name="TextBox 14">
                <a:extLst>
                  <a:ext uri="{FF2B5EF4-FFF2-40B4-BE49-F238E27FC236}">
                    <a16:creationId xmlns:a16="http://schemas.microsoft.com/office/drawing/2014/main" id="{0F081565-DF92-B502-3A2C-4BE358B5776F}"/>
                  </a:ext>
                </a:extLst>
              </p:cNvPr>
              <p:cNvSpPr txBox="1">
                <a:spLocks noRot="1" noChangeAspect="1" noMove="1" noResize="1" noEditPoints="1" noAdjustHandles="1" noChangeArrowheads="1" noChangeShapeType="1" noTextEdit="1"/>
              </p:cNvSpPr>
              <p:nvPr/>
            </p:nvSpPr>
            <p:spPr>
              <a:xfrm>
                <a:off x="942093" y="1521789"/>
                <a:ext cx="10483695" cy="461665"/>
              </a:xfrm>
              <a:prstGeom prst="rect">
                <a:avLst/>
              </a:prstGeom>
              <a:blipFill>
                <a:blip r:embed="rId11"/>
                <a:stretch>
                  <a:fillRect t="-8333" b="-27778"/>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119730" y="3608249"/>
                <a:ext cx="10092146"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119730" y="3608249"/>
                <a:ext cx="10092146" cy="646331"/>
              </a:xfrm>
              <a:prstGeom prst="rect">
                <a:avLst/>
              </a:prstGeom>
              <a:blipFill>
                <a:blip r:embed="rId2"/>
                <a:stretch>
                  <a:fillRect l="-377" t="-15385"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4D5BC9D-1238-D4B7-6217-1FE7A52ABED3}"/>
                  </a:ext>
                </a:extLst>
              </p:cNvPr>
              <p:cNvSpPr txBox="1"/>
              <p:nvPr/>
            </p:nvSpPr>
            <p:spPr>
              <a:xfrm>
                <a:off x="119730" y="1653159"/>
                <a:ext cx="11469333" cy="646331"/>
              </a:xfrm>
              <a:prstGeom prst="rect">
                <a:avLst/>
              </a:prstGeom>
              <a:noFill/>
            </p:spPr>
            <p:txBody>
              <a:bodyPr wrap="squar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Volumes being conserved through the evolution:</a:t>
                </a:r>
              </a:p>
            </p:txBody>
          </p:sp>
        </mc:Choice>
        <mc:Fallback xmlns="">
          <p:sp>
            <p:nvSpPr>
              <p:cNvPr id="42" name="TextBox 41">
                <a:extLst>
                  <a:ext uri="{FF2B5EF4-FFF2-40B4-BE49-F238E27FC236}">
                    <a16:creationId xmlns:a16="http://schemas.microsoft.com/office/drawing/2014/main" id="{44D5BC9D-1238-D4B7-6217-1FE7A52ABED3}"/>
                  </a:ext>
                </a:extLst>
              </p:cNvPr>
              <p:cNvSpPr txBox="1">
                <a:spLocks noRot="1" noChangeAspect="1" noMove="1" noResize="1" noEditPoints="1" noAdjustHandles="1" noChangeArrowheads="1" noChangeShapeType="1" noTextEdit="1"/>
              </p:cNvSpPr>
              <p:nvPr/>
            </p:nvSpPr>
            <p:spPr>
              <a:xfrm>
                <a:off x="119730" y="1653159"/>
                <a:ext cx="11469333" cy="646331"/>
              </a:xfrm>
              <a:prstGeom prst="rect">
                <a:avLst/>
              </a:prstGeom>
              <a:blipFill>
                <a:blip r:embed="rId3"/>
                <a:stretch>
                  <a:fillRect l="-332" t="-15686" b="-35294"/>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A187AB14-37A2-4D4D-FBEC-F1CD443F2725}"/>
              </a:ext>
            </a:extLst>
          </p:cNvPr>
          <p:cNvSpPr txBox="1"/>
          <p:nvPr/>
        </p:nvSpPr>
        <p:spPr>
          <a:xfrm>
            <a:off x="315282" y="776665"/>
            <a:ext cx="12267657" cy="523220"/>
          </a:xfrm>
          <a:prstGeom prst="rect">
            <a:avLst/>
          </a:prstGeom>
          <a:noFill/>
        </p:spPr>
        <p:txBody>
          <a:bodyPr wrap="square" rtlCol="0">
            <a:spAutoFit/>
          </a:bodyPr>
          <a:lstStyle/>
          <a:p>
            <a:r>
              <a:rPr lang="en-US" sz="2800" dirty="0"/>
              <a:t>Additionally, the displacement field being </a:t>
            </a:r>
            <a:r>
              <a:rPr lang="en-US" sz="2800" dirty="0" err="1"/>
              <a:t>divergentless</a:t>
            </a:r>
            <a:r>
              <a:rPr lang="en-US" sz="2800" dirty="0"/>
              <a:t> is also equivalent to </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1B06BEE-3653-0D7A-7275-FF153A35E954}"/>
                  </a:ext>
                </a:extLst>
              </p:cNvPr>
              <p:cNvSpPr txBox="1"/>
              <p:nvPr/>
            </p:nvSpPr>
            <p:spPr>
              <a:xfrm>
                <a:off x="287388" y="2314658"/>
                <a:ext cx="11469333" cy="6762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46" name="TextBox 45">
                <a:extLst>
                  <a:ext uri="{FF2B5EF4-FFF2-40B4-BE49-F238E27FC236}">
                    <a16:creationId xmlns:a16="http://schemas.microsoft.com/office/drawing/2014/main" id="{61B06BEE-3653-0D7A-7275-FF153A35E954}"/>
                  </a:ext>
                </a:extLst>
              </p:cNvPr>
              <p:cNvSpPr txBox="1">
                <a:spLocks noRot="1" noChangeAspect="1" noMove="1" noResize="1" noEditPoints="1" noAdjustHandles="1" noChangeArrowheads="1" noChangeShapeType="1" noTextEdit="1"/>
              </p:cNvSpPr>
              <p:nvPr/>
            </p:nvSpPr>
            <p:spPr>
              <a:xfrm>
                <a:off x="287388" y="2314658"/>
                <a:ext cx="11469333" cy="676211"/>
              </a:xfrm>
              <a:prstGeom prst="rect">
                <a:avLst/>
              </a:prstGeom>
              <a:blipFill>
                <a:blip r:embed="rId4"/>
                <a:stretch>
                  <a:fillRect t="-9259" b="-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277371" y="4187080"/>
                <a:ext cx="10092146" cy="720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277371" y="4187080"/>
                <a:ext cx="10092146" cy="720582"/>
              </a:xfrm>
              <a:prstGeom prst="rect">
                <a:avLst/>
              </a:prstGeom>
              <a:blipFill>
                <a:blip r:embed="rId5"/>
                <a:stretch>
                  <a:fillRect t="-5172" b="-13793"/>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2FFE77-826D-8979-6044-DE5B24FBDD3F}"/>
                  </a:ext>
                </a:extLst>
              </p:cNvPr>
              <p:cNvSpPr txBox="1"/>
              <p:nvPr/>
            </p:nvSpPr>
            <p:spPr>
              <a:xfrm>
                <a:off x="288316" y="4859774"/>
                <a:ext cx="8213777" cy="837537"/>
              </a:xfrm>
              <a:prstGeom prst="rect">
                <a:avLst/>
              </a:prstGeom>
              <a:noFill/>
            </p:spPr>
            <p:txBody>
              <a:bodyPr wrap="square" rtlCol="0">
                <a:spAutoFit/>
              </a:bodyPr>
              <a:lstStyle/>
              <a:p>
                <a:pPr algn="ctr"/>
                <a:r>
                  <a:rPr lang="en-US" sz="2400" dirty="0"/>
                  <a:t>Given two vectors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oMath>
                </a14:m>
                <a:r>
                  <a:rPr lang="en-US" sz="2400" dirty="0"/>
                  <a:t> and </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𝑤</m:t>
                        </m:r>
                      </m:e>
                      <m:sup>
                        <m:r>
                          <a:rPr lang="en-US" sz="2400" i="1">
                            <a:latin typeface="Cambria Math" panose="02040503050406030204" pitchFamily="18" charset="0"/>
                          </a:rPr>
                          <m:t>𝑎</m:t>
                        </m:r>
                      </m:sup>
                    </m:sSup>
                  </m:oMath>
                </a14:m>
                <a:r>
                  <a:rPr lang="en-US" sz="2400" dirty="0"/>
                  <a:t>, the area of the parallelogram they form is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𝑞</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𝑝</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𝑞</m:t>
                        </m:r>
                      </m:sup>
                    </m:sSup>
                  </m:oMath>
                </a14:m>
                <a:r>
                  <a:rPr lang="en-US" sz="2400" dirty="0"/>
                  <a:t> which can be written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𝑎𝑏</m:t>
                        </m:r>
                        <m:r>
                          <a:rPr lang="en-US" sz="2400" b="0" i="1" smtClean="0">
                            <a:latin typeface="Cambria Math" panose="02040503050406030204" pitchFamily="18" charset="0"/>
                          </a:rPr>
                          <m:t> </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a14:m>
                <a:endParaRPr lang="en-US" sz="2400" dirty="0"/>
              </a:p>
            </p:txBody>
          </p:sp>
        </mc:Choice>
        <mc:Fallback xmlns="">
          <p:sp>
            <p:nvSpPr>
              <p:cNvPr id="6" name="TextBox 5">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88316" y="4859774"/>
                <a:ext cx="8213777" cy="837537"/>
              </a:xfrm>
              <a:prstGeom prst="rect">
                <a:avLst/>
              </a:prstGeom>
              <a:blipFill>
                <a:blip r:embed="rId2"/>
                <a:stretch>
                  <a:fillRect l="-926" t="-4478" r="-1852" b="-14925"/>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436620" y="270947"/>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3"/>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4"/>
                  <a:stretch>
                    <a:fillRect l="-23810" r="-19048" b="-54167"/>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4802337" y="357265"/>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4624185" y="3402214"/>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27297" y="3542327"/>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27297" y="3542327"/>
                <a:ext cx="4464673" cy="584775"/>
              </a:xfrm>
              <a:prstGeom prst="rect">
                <a:avLst/>
              </a:prstGeom>
              <a:blipFill>
                <a:blip r:embed="rId5"/>
                <a:stretch>
                  <a:fillRect l="-567" t="-2128" r="-1700" b="-12766"/>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814958" y="688992"/>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216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22298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0" y="208903"/>
            <a:ext cx="12096086" cy="461665"/>
          </a:xfrm>
          <a:prstGeom prst="rect">
            <a:avLst/>
          </a:prstGeom>
          <a:noFill/>
        </p:spPr>
        <p:txBody>
          <a:bodyPr wrap="square" rtlCol="0">
            <a:spAutoFit/>
          </a:bodyPr>
          <a:lstStyle/>
          <a:p>
            <a:pPr algn="ctr"/>
            <a:r>
              <a:rPr lang="en-US" sz="24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39554" y="670759"/>
                <a:ext cx="12096086" cy="91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𝑔</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𝑓</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𝑓</m:t>
                                </m:r>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r>
                                  <a:rPr lang="en-US" sz="2400" b="0" i="1" smtClean="0">
                                    <a:latin typeface="Cambria Math" panose="02040503050406030204" pitchFamily="18" charset="0"/>
                                  </a:rPr>
                                  <m:t>𝑔</m:t>
                                </m:r>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𝑔</m:t>
                                </m:r>
                              </m:e>
                            </m:mr>
                          </m:m>
                        </m:e>
                      </m:d>
                    </m:oMath>
                  </m:oMathPara>
                </a14:m>
                <a:endParaRPr lang="en-US" sz="24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39554" y="670759"/>
                <a:ext cx="12096086" cy="914096"/>
              </a:xfrm>
              <a:prstGeom prst="rect">
                <a:avLst/>
              </a:prstGeom>
              <a:blipFill>
                <a:blip r:embed="rId2"/>
                <a:stretch>
                  <a:fillRect b="-27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119730" y="1632352"/>
                <a:ext cx="12096086"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Poisson</m:t>
                      </m:r>
                      <m:r>
                        <m:rPr>
                          <m:nor/>
                        </m:rPr>
                        <a:rPr lang="en-US" sz="2400" dirty="0"/>
                        <m:t> </m:t>
                      </m:r>
                      <m:r>
                        <m:rPr>
                          <m:nor/>
                        </m:rPr>
                        <a:rPr lang="en-US" sz="2400" dirty="0"/>
                        <m:t>bracket</m:t>
                      </m:r>
                      <m:r>
                        <m:rPr>
                          <m:nor/>
                        </m:rPr>
                        <a:rPr lang="en-US" sz="2400" dirty="0"/>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𝑓</m:t>
                          </m:r>
                          <m:r>
                            <a:rPr lang="en-US" sz="2400" i="1">
                              <a:latin typeface="Cambria Math" panose="02040503050406030204" pitchFamily="18" charset="0"/>
                            </a:rPr>
                            <m:t>,</m:t>
                          </m:r>
                          <m:r>
                            <a:rPr lang="en-US" sz="2400" i="1">
                              <a:latin typeface="Cambria Math" panose="02040503050406030204" pitchFamily="18" charset="0"/>
                            </a:rPr>
                            <m:t>𝑔</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𝑏</m:t>
                          </m:r>
                        </m:sub>
                      </m:sSub>
                      <m:r>
                        <a:rPr lang="en-US" sz="2400" i="1">
                          <a:latin typeface="Cambria Math" panose="02040503050406030204" pitchFamily="18" charset="0"/>
                        </a:rPr>
                        <m:t>𝑔</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𝑏𝑎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𝑎</m:t>
                          </m:r>
                        </m:sub>
                      </m:sSub>
                      <m:r>
                        <a:rPr lang="en-US" sz="2400" i="1">
                          <a:latin typeface="Cambria Math" panose="02040503050406030204" pitchFamily="18" charset="0"/>
                        </a:rPr>
                        <m:t>𝑓</m:t>
                      </m:r>
                    </m:oMath>
                  </m:oMathPara>
                </a14:m>
                <a:endParaRPr lang="en-US" sz="24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119730" y="1632352"/>
                <a:ext cx="12096086" cy="468205"/>
              </a:xfrm>
              <a:prstGeom prst="rect">
                <a:avLst/>
              </a:prstGeom>
              <a:blipFill>
                <a:blip r:embed="rId3"/>
                <a:stretch>
                  <a:fillRect t="-5263"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26972" y="2198738"/>
                <a:ext cx="12096086" cy="72539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Where</m:t>
                      </m:r>
                      <m:r>
                        <m:rPr>
                          <m:nor/>
                        </m:rPr>
                        <a:rPr lang="en-US" sz="2400" dirty="0"/>
                        <m:t> </m:t>
                      </m:r>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𝑎𝑏</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𝑞𝑝</m:t>
                                    </m:r>
                                  </m:sup>
                                </m:sSup>
                              </m:e>
                            </m:mr>
                            <m:mr>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𝑝𝑞</m:t>
                                    </m:r>
                                  </m:sup>
                                </m:sSup>
                              </m:e>
                              <m:e>
                                <m:sSup>
                                  <m:sSupPr>
                                    <m:ctrlPr>
                                      <a:rPr lang="en-US" sz="2400" i="1">
                                        <a:latin typeface="Cambria Math" panose="02040503050406030204" pitchFamily="18" charset="0"/>
                                      </a:rPr>
                                    </m:ctrlPr>
                                  </m:sSupPr>
                                  <m:e>
                                    <m:r>
                                      <a:rPr lang="en-US" sz="2400" i="1">
                                        <a:latin typeface="Cambria Math" panose="02040503050406030204" pitchFamily="18" charset="0"/>
                                      </a:rPr>
                                      <m:t>𝜔</m:t>
                                    </m:r>
                                  </m:e>
                                  <m:sup>
                                    <m:r>
                                      <a:rPr lang="en-US" sz="2400" i="1">
                                        <a:latin typeface="Cambria Math" panose="02040503050406030204" pitchFamily="18" charset="0"/>
                                      </a:rPr>
                                      <m:t>𝑝𝑝</m:t>
                                    </m:r>
                                  </m:sup>
                                </m:sSup>
                              </m:e>
                            </m:mr>
                          </m:m>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0</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0</m:t>
                                </m:r>
                              </m:e>
                            </m:mr>
                          </m:m>
                        </m:e>
                      </m:d>
                      <m:r>
                        <m:rPr>
                          <m:nor/>
                        </m:rPr>
                        <a:rPr lang="en-US" sz="2400" dirty="0"/>
                        <m:t> </m:t>
                      </m:r>
                      <m:r>
                        <m:rPr>
                          <m:nor/>
                        </m:rPr>
                        <a:rPr lang="en-US" sz="2400" dirty="0"/>
                        <m:t>is</m:t>
                      </m:r>
                      <m:r>
                        <m:rPr>
                          <m:nor/>
                        </m:rPr>
                        <a:rPr lang="en-US" sz="2400" dirty="0"/>
                        <m:t> </m:t>
                      </m:r>
                      <m:r>
                        <m:rPr>
                          <m:nor/>
                        </m:rPr>
                        <a:rPr lang="en-US" sz="2400" dirty="0"/>
                        <m:t>the</m:t>
                      </m:r>
                      <m:r>
                        <m:rPr>
                          <m:nor/>
                        </m:rPr>
                        <a:rPr lang="en-US" sz="2400" dirty="0"/>
                        <m:t> </m:t>
                      </m:r>
                      <m:r>
                        <m:rPr>
                          <m:nor/>
                        </m:rPr>
                        <a:rPr lang="en-US" sz="2400" dirty="0"/>
                        <m:t>inverse</m:t>
                      </m:r>
                      <m:r>
                        <m:rPr>
                          <m:nor/>
                        </m:rPr>
                        <a:rPr lang="en-US" sz="2400" dirty="0"/>
                        <m:t> </m:t>
                      </m:r>
                      <m:r>
                        <m:rPr>
                          <m:nor/>
                        </m:rPr>
                        <a:rPr lang="en-US" sz="2400" dirty="0"/>
                        <m:t>of</m:t>
                      </m:r>
                      <m:r>
                        <m:rPr>
                          <m:nor/>
                        </m:rPr>
                        <a:rPr lang="en-US" sz="2400" dirty="0"/>
                        <m:t> </m:t>
                      </m:r>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m:rPr>
                          <m:nor/>
                        </m:rPr>
                        <a:rPr lang="en-US" sz="2400" dirty="0"/>
                        <m:t> </m:t>
                      </m:r>
                      <m:r>
                        <m:rPr>
                          <m:nor/>
                        </m:rPr>
                        <a:rPr lang="en-US" sz="2400" dirty="0"/>
                        <m:t>which</m:t>
                      </m:r>
                      <m:r>
                        <m:rPr>
                          <m:nor/>
                        </m:rPr>
                        <a:rPr lang="en-US" sz="2400" dirty="0"/>
                        <m:t> </m:t>
                      </m:r>
                      <m:r>
                        <m:rPr>
                          <m:nor/>
                        </m:rPr>
                        <a:rPr lang="en-US" sz="2400" dirty="0"/>
                        <m:t>we</m:t>
                      </m:r>
                      <m:r>
                        <m:rPr>
                          <m:nor/>
                        </m:rPr>
                        <a:rPr lang="en-US" sz="2400" dirty="0"/>
                        <m:t> </m:t>
                      </m:r>
                      <m:r>
                        <m:rPr>
                          <m:nor/>
                        </m:rPr>
                        <a:rPr lang="en-US" sz="2400" dirty="0"/>
                        <m:t>know</m:t>
                      </m:r>
                      <m:r>
                        <m:rPr>
                          <m:nor/>
                        </m:rPr>
                        <a:rPr lang="en-US" sz="2400" dirty="0"/>
                        <m:t> </m:t>
                      </m:r>
                      <m:r>
                        <m:rPr>
                          <m:nor/>
                        </m:rPr>
                        <a:rPr lang="en-US" sz="2400" dirty="0"/>
                        <m:t>is</m:t>
                      </m:r>
                      <m:r>
                        <m:rPr>
                          <m:nor/>
                        </m:rPr>
                        <a:rPr lang="en-US" sz="2400" dirty="0"/>
                        <m:t> </m:t>
                      </m:r>
                      <m:r>
                        <m:rPr>
                          <m:nor/>
                        </m:rPr>
                        <a:rPr lang="en-US" sz="2400" dirty="0"/>
                        <m:t>invariant</m:t>
                      </m:r>
                      <m:r>
                        <m:rPr>
                          <m:nor/>
                        </m:rPr>
                        <a:rPr lang="en-US" sz="2400" dirty="0"/>
                        <m:t> </m:t>
                      </m:r>
                    </m:oMath>
                  </m:oMathPara>
                </a14:m>
                <a:endParaRPr lang="en-US" sz="24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26972" y="2198738"/>
                <a:ext cx="12096086" cy="725391"/>
              </a:xfrm>
              <a:prstGeom prst="rect">
                <a:avLst/>
              </a:prstGeom>
              <a:blipFill>
                <a:blip r:embed="rId4"/>
                <a:stretch>
                  <a:fillRect b="-5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A04F64B-2072-BD9D-F586-BDFC341F9A98}"/>
                  </a:ext>
                </a:extLst>
              </p:cNvPr>
              <p:cNvSpPr txBox="1"/>
              <p:nvPr/>
            </p:nvSpPr>
            <p:spPr>
              <a:xfrm>
                <a:off x="-555908" y="3733272"/>
                <a:ext cx="12096086"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nor/>
                        </m:rPr>
                        <a:rPr lang="en-US" sz="2400" dirty="0"/>
                        <m:t>We</m:t>
                      </m:r>
                      <m:r>
                        <m:rPr>
                          <m:nor/>
                        </m:rPr>
                        <a:rPr lang="en-US" sz="2400" dirty="0"/>
                        <m:t> </m:t>
                      </m:r>
                      <m:r>
                        <m:rPr>
                          <m:nor/>
                        </m:rPr>
                        <a:rPr lang="en-US" sz="2400" dirty="0"/>
                        <m:t>can</m:t>
                      </m:r>
                      <m:r>
                        <m:rPr>
                          <m:nor/>
                        </m:rPr>
                        <a:rPr lang="en-US" sz="2400" dirty="0"/>
                        <m:t> </m:t>
                      </m:r>
                      <m:r>
                        <m:rPr>
                          <m:nor/>
                        </m:rPr>
                        <a:rPr lang="en-US" sz="2400" dirty="0"/>
                        <m:t>express</m:t>
                      </m:r>
                      <m:r>
                        <m:rPr>
                          <m:nor/>
                        </m:rPr>
                        <a:rPr lang="en-US" sz="2400" dirty="0"/>
                        <m:t> </m:t>
                      </m:r>
                      <m:r>
                        <m:rPr>
                          <m:nor/>
                        </m:rPr>
                        <a:rPr lang="en-US" sz="2400" dirty="0"/>
                        <m:t>the</m:t>
                      </m:r>
                      <m:r>
                        <m:rPr>
                          <m:nor/>
                        </m:rPr>
                        <a:rPr lang="en-US" sz="2400" dirty="0"/>
                        <m:t> </m:t>
                      </m:r>
                      <m:r>
                        <m:rPr>
                          <m:nor/>
                        </m:rPr>
                        <a:rPr lang="en-US" sz="2400" dirty="0"/>
                        <m:t>flow</m:t>
                      </m:r>
                      <m:r>
                        <m:rPr>
                          <m:nor/>
                        </m:rPr>
                        <a:rPr lang="en-US" sz="2400" dirty="0"/>
                        <m:t> </m:t>
                      </m:r>
                      <m:r>
                        <m:rPr>
                          <m:nor/>
                        </m:rPr>
                        <a:rPr lang="en-US" sz="2400" dirty="0"/>
                        <m:t>through</m:t>
                      </m:r>
                      <m:r>
                        <m:rPr>
                          <m:nor/>
                        </m:rPr>
                        <a:rPr lang="en-US" sz="2400" dirty="0"/>
                        <m:t> </m:t>
                      </m:r>
                      <m:r>
                        <m:rPr>
                          <m:nor/>
                        </m:rPr>
                        <a:rPr lang="en-US" sz="2400" dirty="0"/>
                        <m:t>the</m:t>
                      </m:r>
                      <m:r>
                        <m:rPr>
                          <m:nor/>
                        </m:rPr>
                        <a:rPr lang="en-US" sz="2400" dirty="0"/>
                        <m:t> </m:t>
                      </m:r>
                      <m:r>
                        <m:rPr>
                          <m:nor/>
                        </m:rPr>
                        <a:rPr lang="en-US" sz="2400" dirty="0"/>
                        <m:t>displacement</m:t>
                      </m:r>
                      <m:r>
                        <m:rPr>
                          <m:nor/>
                        </m:rPr>
                        <a:rPr lang="en-US" sz="2400" dirty="0"/>
                        <m:t> </m:t>
                      </m:r>
                      <m:r>
                        <m:rPr>
                          <m:nor/>
                        </m:rPr>
                        <a:rPr lang="en-US" sz="2400" dirty="0"/>
                        <m:t>field</m:t>
                      </m:r>
                      <m:r>
                        <m:rPr>
                          <m:nor/>
                        </m:rPr>
                        <a:rPr lang="en-US" sz="2400" dirty="0"/>
                        <m:t>:</m:t>
                      </m:r>
                    </m:oMath>
                  </m:oMathPara>
                </a14:m>
                <a:endParaRPr lang="en-US" sz="2400" dirty="0"/>
              </a:p>
            </p:txBody>
          </p:sp>
        </mc:Choice>
        <mc:Fallback xmlns="">
          <p:sp>
            <p:nvSpPr>
              <p:cNvPr id="11" name="TextBox 10">
                <a:extLst>
                  <a:ext uri="{FF2B5EF4-FFF2-40B4-BE49-F238E27FC236}">
                    <a16:creationId xmlns:a16="http://schemas.microsoft.com/office/drawing/2014/main" id="{FA04F64B-2072-BD9D-F586-BDFC341F9A98}"/>
                  </a:ext>
                </a:extLst>
              </p:cNvPr>
              <p:cNvSpPr txBox="1">
                <a:spLocks noRot="1" noChangeAspect="1" noMove="1" noResize="1" noEditPoints="1" noAdjustHandles="1" noChangeArrowheads="1" noChangeShapeType="1" noTextEdit="1"/>
              </p:cNvSpPr>
              <p:nvPr/>
            </p:nvSpPr>
            <p:spPr>
              <a:xfrm>
                <a:off x="-555908" y="3733272"/>
                <a:ext cx="12096086" cy="461665"/>
              </a:xfrm>
              <a:prstGeom prst="rect">
                <a:avLst/>
              </a:prstGeom>
              <a:blipFill>
                <a:blip r:embed="rId5"/>
                <a:stretch>
                  <a:fillRect t="-5263" b="-236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FE026-7334-EB87-0241-A955304A5424}"/>
                  </a:ext>
                </a:extLst>
              </p:cNvPr>
              <p:cNvSpPr txBox="1"/>
              <p:nvPr/>
            </p:nvSpPr>
            <p:spPr>
              <a:xfrm>
                <a:off x="-277954" y="4072689"/>
                <a:ext cx="12096086" cy="10609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𝑎</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r>
                            <a:rPr lang="en-US" sz="2400" i="1">
                              <a:latin typeface="Cambria Math" panose="02040503050406030204" pitchFamily="18" charset="0"/>
                            </a:rPr>
                            <m:t>=</m:t>
                          </m:r>
                          <m:nary>
                            <m:naryPr>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𝑏</m:t>
                                  </m:r>
                                </m:sub>
                              </m:sSub>
                              <m:r>
                                <a:rPr lang="en-US" sz="2400" i="1">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nary>
                        </m:e>
                      </m:nary>
                    </m:oMath>
                  </m:oMathPara>
                </a14:m>
                <a:endParaRPr lang="en-US" sz="2400" dirty="0"/>
              </a:p>
            </p:txBody>
          </p:sp>
        </mc:Choice>
        <mc:Fallback xmlns="">
          <p:sp>
            <p:nvSpPr>
              <p:cNvPr id="12" name="TextBox 11">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277954" y="4072689"/>
                <a:ext cx="12096086" cy="1060931"/>
              </a:xfrm>
              <a:prstGeom prst="rect">
                <a:avLst/>
              </a:prstGeom>
              <a:blipFill>
                <a:blip r:embed="rId6"/>
                <a:stretch>
                  <a:fillRect t="-137647" b="-19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560899" y="3133688"/>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a:t>
                </a:r>
                <a14:m>
                  <m:oMath xmlns:m="http://schemas.openxmlformats.org/officeDocument/2006/math">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evolution</m:t>
                    </m:r>
                    <m:r>
                      <m:rPr>
                        <m:nor/>
                      </m:rPr>
                      <a:rPr lang="en-US" sz="3600" dirty="0">
                        <a:solidFill>
                          <a:schemeClr val="accent6">
                            <a:lumMod val="75000"/>
                          </a:schemeClr>
                        </a:solidFill>
                      </a:rPr>
                      <m:t> </m:t>
                    </m:r>
                    <m:r>
                      <m:rPr>
                        <m:nor/>
                      </m:rPr>
                      <a:rPr lang="en-US" sz="3600" dirty="0">
                        <a:solidFill>
                          <a:schemeClr val="accent6">
                            <a:lumMod val="75000"/>
                          </a:schemeClr>
                        </a:solidFill>
                      </a:rPr>
                      <m:t>leave</m:t>
                    </m:r>
                    <m:r>
                      <m:rPr>
                        <m:nor/>
                      </m:rPr>
                      <a:rPr lang="en-US" sz="3600" dirty="0">
                        <a:solidFill>
                          <a:schemeClr val="accent6">
                            <a:lumMod val="75000"/>
                          </a:schemeClr>
                        </a:solidFill>
                      </a:rPr>
                      <m:t> </m:t>
                    </m:r>
                    <m:r>
                      <m:rPr>
                        <m:nor/>
                      </m:rPr>
                      <a:rPr lang="en-US" sz="3600" dirty="0">
                        <a:solidFill>
                          <a:schemeClr val="accent6">
                            <a:lumMod val="75000"/>
                          </a:schemeClr>
                        </a:solidFill>
                      </a:rPr>
                      <m:t>the</m:t>
                    </m:r>
                    <m:r>
                      <m:rPr>
                        <m:nor/>
                      </m:rPr>
                      <a:rPr lang="en-US" sz="3600" dirty="0">
                        <a:solidFill>
                          <a:schemeClr val="accent6">
                            <a:lumMod val="75000"/>
                          </a:schemeClr>
                        </a:solidFill>
                      </a:rPr>
                      <m:t> </m:t>
                    </m:r>
                    <m:r>
                      <m:rPr>
                        <m:nor/>
                      </m:rPr>
                      <a:rPr lang="en-US" sz="3600" dirty="0">
                        <a:solidFill>
                          <a:schemeClr val="accent6">
                            <a:lumMod val="75000"/>
                          </a:schemeClr>
                        </a:solidFill>
                      </a:rPr>
                      <m:t>Poisson</m:t>
                    </m:r>
                    <m:r>
                      <m:rPr>
                        <m:nor/>
                      </m:rPr>
                      <a:rPr lang="en-US" sz="3600" dirty="0">
                        <a:solidFill>
                          <a:schemeClr val="accent6">
                            <a:lumMod val="75000"/>
                          </a:schemeClr>
                        </a:solidFill>
                      </a:rPr>
                      <m:t> </m:t>
                    </m:r>
                    <m:r>
                      <m:rPr>
                        <m:nor/>
                      </m:rPr>
                      <a:rPr lang="en-US" sz="3600" dirty="0">
                        <a:solidFill>
                          <a:schemeClr val="accent6">
                            <a:lumMod val="75000"/>
                          </a:schemeClr>
                        </a:solidFill>
                      </a:rPr>
                      <m:t>brackets</m:t>
                    </m:r>
                    <m:r>
                      <m:rPr>
                        <m:nor/>
                      </m:rPr>
                      <a:rPr lang="en-US" sz="3600" dirty="0">
                        <a:solidFill>
                          <a:schemeClr val="accent6">
                            <a:lumMod val="75000"/>
                          </a:schemeClr>
                        </a:solidFill>
                      </a:rPr>
                      <m:t> </m:t>
                    </m:r>
                    <m:r>
                      <m:rPr>
                        <m:nor/>
                      </m:rPr>
                      <a:rPr lang="en-US" sz="3600" dirty="0">
                        <a:solidFill>
                          <a:schemeClr val="accent6">
                            <a:lumMod val="75000"/>
                          </a:schemeClr>
                        </a:solidFill>
                      </a:rPr>
                      <m:t>invariant</m:t>
                    </m:r>
                  </m:oMath>
                </a14:m>
                <a:endParaRPr lang="en-US" sz="3600" dirty="0">
                  <a:solidFill>
                    <a:schemeClr val="accent6">
                      <a:lumMod val="75000"/>
                    </a:schemeClr>
                  </a:solidFill>
                </a:endParaRP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560899" y="3133688"/>
                <a:ext cx="9862470" cy="646331"/>
              </a:xfrm>
              <a:prstGeom prst="rect">
                <a:avLst/>
              </a:prstGeom>
              <a:blipFill>
                <a:blip r:embed="rId7"/>
                <a:stretch>
                  <a:fillRect l="-257" t="-11538" r="-515" b="-28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78D247-9F56-FA8B-971B-13F5A06E101D}"/>
                  </a:ext>
                </a:extLst>
              </p:cNvPr>
              <p:cNvSpPr txBox="1"/>
              <p:nvPr/>
            </p:nvSpPr>
            <p:spPr>
              <a:xfrm>
                <a:off x="560899" y="5023669"/>
                <a:ext cx="9005556" cy="1754326"/>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the </a:t>
                </a:r>
                <a14:m>
                  <m:oMath xmlns:m="http://schemas.openxmlformats.org/officeDocument/2006/math">
                    <m:r>
                      <m:rPr>
                        <m:nor/>
                      </m:rPr>
                      <a:rPr lang="en-US" sz="3600" dirty="0">
                        <a:solidFill>
                          <a:schemeClr val="accent6">
                            <a:lumMod val="75000"/>
                          </a:schemeClr>
                        </a:solidFill>
                      </a:rPr>
                      <m:t>rotated</m:t>
                    </m:r>
                    <m:r>
                      <m:rPr>
                        <m:nor/>
                      </m:rPr>
                      <a:rPr lang="en-US" sz="3600" dirty="0">
                        <a:solidFill>
                          <a:schemeClr val="accent6">
                            <a:lumMod val="75000"/>
                          </a:schemeClr>
                        </a:solidFill>
                      </a:rPr>
                      <m:t> </m:t>
                    </m:r>
                    <m:r>
                      <m:rPr>
                        <m:nor/>
                      </m:rPr>
                      <a:rPr lang="en-US" sz="3600" dirty="0">
                        <a:solidFill>
                          <a:schemeClr val="accent6">
                            <a:lumMod val="75000"/>
                          </a:schemeClr>
                        </a:solidFill>
                      </a:rPr>
                      <m:t>displacement</m:t>
                    </m:r>
                    <m:r>
                      <m:rPr>
                        <m:nor/>
                      </m:rPr>
                      <a:rPr lang="en-US" sz="3600" dirty="0">
                        <a:solidFill>
                          <a:schemeClr val="accent6">
                            <a:lumMod val="75000"/>
                          </a:schemeClr>
                        </a:solidFill>
                      </a:rPr>
                      <m:t> </m:t>
                    </m:r>
                    <m:r>
                      <m:rPr>
                        <m:nor/>
                      </m:rPr>
                      <a:rPr lang="en-US" sz="3600" dirty="0">
                        <a:solidFill>
                          <a:schemeClr val="accent6">
                            <a:lumMod val="75000"/>
                          </a:schemeClr>
                        </a:solidFill>
                      </a:rPr>
                      <m:t>field</m:t>
                    </m:r>
                    <m:r>
                      <m:rPr>
                        <m:nor/>
                      </m:rPr>
                      <a:rPr lang="en-US" sz="3600" dirty="0">
                        <a:solidFill>
                          <a:schemeClr val="accent6">
                            <a:lumMod val="75000"/>
                          </a:schemeClr>
                        </a:solidFill>
                      </a:rPr>
                      <m:t> </m:t>
                    </m:r>
                    <m:r>
                      <m:rPr>
                        <m:nor/>
                      </m:rPr>
                      <a:rPr lang="en-US" sz="3600" dirty="0">
                        <a:solidFill>
                          <a:schemeClr val="accent6">
                            <a:lumMod val="75000"/>
                          </a:schemeClr>
                        </a:solidFill>
                      </a:rPr>
                      <m:t>is</m:t>
                    </m:r>
                    <m:r>
                      <m:rPr>
                        <m:nor/>
                      </m:rPr>
                      <a:rPr lang="en-US" sz="3600" dirty="0">
                        <a:solidFill>
                          <a:schemeClr val="accent6">
                            <a:lumMod val="75000"/>
                          </a:schemeClr>
                        </a:solidFill>
                      </a:rPr>
                      <m:t> </m:t>
                    </m:r>
                    <m:r>
                      <m:rPr>
                        <m:nor/>
                      </m:rPr>
                      <a:rPr lang="en-US" sz="3600" dirty="0">
                        <a:solidFill>
                          <a:schemeClr val="accent6">
                            <a:lumMod val="75000"/>
                          </a:schemeClr>
                        </a:solidFill>
                      </a:rPr>
                      <m:t>curl</m:t>
                    </m:r>
                    <m:r>
                      <m:rPr>
                        <m:nor/>
                      </m:rPr>
                      <a:rPr lang="en-US" sz="3600" dirty="0">
                        <a:solidFill>
                          <a:schemeClr val="accent6">
                            <a:lumMod val="75000"/>
                          </a:schemeClr>
                        </a:solidFill>
                      </a:rPr>
                      <m:t> </m:t>
                    </m:r>
                    <m:r>
                      <m:rPr>
                        <m:nor/>
                      </m:rPr>
                      <a:rPr lang="en-US" sz="3600" dirty="0">
                        <a:solidFill>
                          <a:schemeClr val="accent6">
                            <a:lumMod val="75000"/>
                          </a:schemeClr>
                        </a:solidFill>
                      </a:rPr>
                      <m:t>free</m:t>
                    </m:r>
                    <m:r>
                      <m:rPr>
                        <m:nor/>
                      </m:rPr>
                      <a:rPr lang="en-US" sz="3600" dirty="0">
                        <a:solidFill>
                          <a:schemeClr val="accent6">
                            <a:lumMod val="75000"/>
                          </a:schemeClr>
                        </a:solidFill>
                      </a:rPr>
                      <m:t>: </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𝑆</m:t>
                        </m:r>
                      </m:e>
                      <m:sub>
                        <m:r>
                          <a:rPr lang="en-US" sz="3600" i="1">
                            <a:solidFill>
                              <a:schemeClr val="accent6">
                                <a:lumMod val="75000"/>
                              </a:schemeClr>
                            </a:solidFill>
                            <a:latin typeface="Cambria Math" panose="02040503050406030204" pitchFamily="18" charset="0"/>
                          </a:rPr>
                          <m:t>𝑎</m:t>
                        </m:r>
                      </m:sub>
                    </m:sSub>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a:p>
                <a:pPr algn="ctr"/>
                <a:endParaRPr lang="en-US" sz="36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560899" y="5023669"/>
                <a:ext cx="9005556" cy="1754326"/>
              </a:xfrm>
              <a:prstGeom prst="rect">
                <a:avLst/>
              </a:prstGeom>
              <a:blipFill>
                <a:blip r:embed="rId8"/>
                <a:stretch>
                  <a:fillRect t="-5036"/>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935133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B65E72-5E39-BABB-AD4A-1EB2E53A67C5}"/>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0841252-5B00-EAA6-59F7-7AC20F45622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6" name="TextBox 5">
            <a:extLst>
              <a:ext uri="{FF2B5EF4-FFF2-40B4-BE49-F238E27FC236}">
                <a16:creationId xmlns:a16="http://schemas.microsoft.com/office/drawing/2014/main" id="{EB6A8F8E-4055-79BC-327C-642E5FEB71FF}"/>
              </a:ext>
            </a:extLst>
          </p:cNvPr>
          <p:cNvSpPr txBox="1"/>
          <p:nvPr/>
        </p:nvSpPr>
        <p:spPr>
          <a:xfrm>
            <a:off x="0" y="208903"/>
            <a:ext cx="12096086" cy="3046988"/>
          </a:xfrm>
          <a:prstGeom prst="rect">
            <a:avLst/>
          </a:prstGeom>
          <a:noFill/>
        </p:spPr>
        <p:txBody>
          <a:bodyPr wrap="square" rtlCol="0">
            <a:spAutoFit/>
          </a:bodyPr>
          <a:lstStyle/>
          <a:p>
            <a:pPr algn="ctr"/>
            <a:r>
              <a:rPr lang="en-US" sz="2400" dirty="0"/>
              <a:t>Now, lets look at the physical characteristics of one dimensional Hamiltonian Mechanics:</a:t>
            </a:r>
          </a:p>
          <a:p>
            <a:pPr algn="ctr"/>
            <a:endParaRPr lang="en-US" sz="2400" dirty="0"/>
          </a:p>
          <a:p>
            <a:pPr algn="ctr"/>
            <a:r>
              <a:rPr lang="en-US" sz="2400" dirty="0"/>
              <a:t>We have seen that Hamiltonian mechanics transport areas and densities, and thus that classical particles are more aptly conceived as infinitesimal regions of phase space</a:t>
            </a:r>
          </a:p>
          <a:p>
            <a:pPr algn="ctr"/>
            <a:endParaRPr lang="en-US" sz="2400" dirty="0"/>
          </a:p>
          <a:p>
            <a:pPr algn="ctr"/>
            <a:r>
              <a:rPr lang="en-US" sz="2400" dirty="0"/>
              <a:t>Looking at physics more broadly, we can see that in statistical mechanics, we physically interpret volumes of regions in phase space, as representing the number of states.</a:t>
            </a:r>
          </a:p>
          <a:p>
            <a:pPr algn="ctr"/>
            <a:endParaRPr lang="en-US" sz="2400" dirty="0"/>
          </a:p>
        </p:txBody>
      </p:sp>
      <p:sp>
        <p:nvSpPr>
          <p:cNvPr id="7" name="TextBox 6">
            <a:extLst>
              <a:ext uri="{FF2B5EF4-FFF2-40B4-BE49-F238E27FC236}">
                <a16:creationId xmlns:a16="http://schemas.microsoft.com/office/drawing/2014/main" id="{D71327CF-D67C-AF46-1F92-D6AACA176CC7}"/>
              </a:ext>
            </a:extLst>
          </p:cNvPr>
          <p:cNvSpPr txBox="1"/>
          <p:nvPr/>
        </p:nvSpPr>
        <p:spPr>
          <a:xfrm>
            <a:off x="119730" y="3752630"/>
            <a:ext cx="9251991" cy="1938992"/>
          </a:xfrm>
          <a:prstGeom prst="rect">
            <a:avLst/>
          </a:prstGeom>
          <a:noFill/>
        </p:spPr>
        <p:txBody>
          <a:bodyPr wrap="square" rtlCol="0">
            <a:spAutoFit/>
          </a:bodyPr>
          <a:lstStyle/>
          <a:p>
            <a:pPr algn="ctr"/>
            <a:r>
              <a:rPr lang="en-US" sz="2400" dirty="0"/>
              <a:t>Thus, Hamiltonian mechanics map regions while preserving the number of states, meaning that for each initial state, there is one and only one final state</a:t>
            </a:r>
          </a:p>
          <a:p>
            <a:pPr algn="ctr"/>
            <a:endParaRPr lang="en-US" sz="2400" dirty="0"/>
          </a:p>
          <a:p>
            <a:pPr algn="ctr"/>
            <a:r>
              <a:rPr lang="en-US" sz="2400" dirty="0"/>
              <a:t>This means that Hamiltonian evolutions are deterministic and reversible</a:t>
            </a:r>
          </a:p>
        </p:txBody>
      </p:sp>
    </p:spTree>
    <p:extLst>
      <p:ext uri="{BB962C8B-B14F-4D97-AF65-F5344CB8AC3E}">
        <p14:creationId xmlns:p14="http://schemas.microsoft.com/office/powerpoint/2010/main" val="1978182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13AFEC-FBE9-A539-347B-0182B6C85A0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13A62A5-1AA2-C47F-9F9D-1DD516399465}"/>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4" name="TextBox 3">
            <a:extLst>
              <a:ext uri="{FF2B5EF4-FFF2-40B4-BE49-F238E27FC236}">
                <a16:creationId xmlns:a16="http://schemas.microsoft.com/office/drawing/2014/main" id="{4C6C7413-A1B3-0E52-37F4-3AE060859359}"/>
              </a:ext>
            </a:extLst>
          </p:cNvPr>
          <p:cNvSpPr txBox="1"/>
          <p:nvPr/>
        </p:nvSpPr>
        <p:spPr>
          <a:xfrm>
            <a:off x="0" y="208903"/>
            <a:ext cx="12096086" cy="3046988"/>
          </a:xfrm>
          <a:prstGeom prst="rect">
            <a:avLst/>
          </a:prstGeom>
          <a:noFill/>
        </p:spPr>
        <p:txBody>
          <a:bodyPr wrap="square" rtlCol="0">
            <a:spAutoFit/>
          </a:bodyPr>
          <a:lstStyle/>
          <a:p>
            <a:pPr algn="ctr"/>
            <a:r>
              <a:rPr lang="en-US" sz="2400" dirty="0"/>
              <a:t>Hamiltonian evolutions being deterministic and reversible explains why we are unable to model systems with attractors or that are dissipative, along with those with points or regions from which the system always goes away, such as a particle under linear drag.</a:t>
            </a:r>
          </a:p>
          <a:p>
            <a:pPr algn="ctr"/>
            <a:endParaRPr lang="en-US" sz="2400" dirty="0"/>
          </a:p>
          <a:p>
            <a:pPr algn="ctr"/>
            <a:r>
              <a:rPr lang="en-US" sz="2400" dirty="0"/>
              <a:t>This means if a system is deterministic and reversible, it admits a Hamiltonian, a notion of energy, and that energy is conserved over time. Which intuitively makes sense since a deterministic and reversible system does not depend on anything outside of the system, making it an isolated system.</a:t>
            </a:r>
          </a:p>
        </p:txBody>
      </p:sp>
      <p:sp>
        <p:nvSpPr>
          <p:cNvPr id="5" name="TextBox 4">
            <a:extLst>
              <a:ext uri="{FF2B5EF4-FFF2-40B4-BE49-F238E27FC236}">
                <a16:creationId xmlns:a16="http://schemas.microsoft.com/office/drawing/2014/main" id="{FBC43C38-995D-D46D-BCF6-6E854C054797}"/>
              </a:ext>
            </a:extLst>
          </p:cNvPr>
          <p:cNvSpPr txBox="1"/>
          <p:nvPr/>
        </p:nvSpPr>
        <p:spPr>
          <a:xfrm>
            <a:off x="0" y="4675960"/>
            <a:ext cx="9544050" cy="830997"/>
          </a:xfrm>
          <a:prstGeom prst="rect">
            <a:avLst/>
          </a:prstGeom>
          <a:noFill/>
        </p:spPr>
        <p:txBody>
          <a:bodyPr wrap="square" rtlCol="0">
            <a:spAutoFit/>
          </a:bodyPr>
          <a:lstStyle/>
          <a:p>
            <a:pPr algn="ctr"/>
            <a:r>
              <a:rPr lang="en-US" sz="2400" dirty="0"/>
              <a:t>From thermodynamics we know isolated systems conserve energy. Thus, it is no surprise that deterministic and reversible systems conserve energy</a:t>
            </a:r>
          </a:p>
        </p:txBody>
      </p:sp>
    </p:spTree>
    <p:extLst>
      <p:ext uri="{BB962C8B-B14F-4D97-AF65-F5344CB8AC3E}">
        <p14:creationId xmlns:p14="http://schemas.microsoft.com/office/powerpoint/2010/main" val="371174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531339" y="266053"/>
                <a:ext cx="11129322" cy="2677656"/>
              </a:xfrm>
              <a:prstGeom prst="rect">
                <a:avLst/>
              </a:prstGeom>
              <a:noFill/>
            </p:spPr>
            <p:txBody>
              <a:bodyPr wrap="square" rtlCol="0">
                <a:spAutoFit/>
              </a:bodyPr>
              <a:lstStyle/>
              <a:p>
                <a:pPr algn="ctr"/>
                <a:r>
                  <a:rPr lang="en-US" sz="2800" dirty="0"/>
                  <a:t>Furthermore, a process is thermodynamically reversable  if it conserves thermodynamic entropy.</a:t>
                </a:r>
              </a:p>
              <a:p>
                <a:pPr algn="ctr"/>
                <a:r>
                  <a:rPr lang="en-US" sz="2800" dirty="0"/>
                  <a:t>Thermodynamic Entropy </a:t>
                </a:r>
                <a14:m>
                  <m:oMath xmlns:m="http://schemas.openxmlformats.org/officeDocument/2006/math">
                    <m:r>
                      <a:rPr lang="en-US" sz="2800" b="0" i="1" smtClean="0">
                        <a:latin typeface="Cambria Math" panose="02040503050406030204" pitchFamily="18" charset="0"/>
                      </a:rPr>
                      <m:t>𝑆</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𝐵</m:t>
                        </m:r>
                      </m:sub>
                    </m:sSub>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𝑊</m:t>
                        </m:r>
                      </m:e>
                    </m:func>
                  </m:oMath>
                </a14:m>
                <a:r>
                  <a:rPr lang="en-US" sz="2800" dirty="0"/>
                  <a:t> is the logarithm of the count of states, which corresponds to the volume of phase space.  Since the logarithm is a bijective function, conservation of areas of phase space is equivalent to the conservation of entropy.</a:t>
                </a:r>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531339" y="266053"/>
                <a:ext cx="11129322" cy="2677656"/>
              </a:xfrm>
              <a:prstGeom prst="rect">
                <a:avLst/>
              </a:prstGeom>
              <a:blipFill>
                <a:blip r:embed="rId2"/>
                <a:stretch>
                  <a:fillRect t="-2844" b="-521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5F71D8-CA72-CDFB-9C3D-FE0445C82B5B}"/>
              </a:ext>
            </a:extLst>
          </p:cNvPr>
          <p:cNvSpPr txBox="1"/>
          <p:nvPr/>
        </p:nvSpPr>
        <p:spPr>
          <a:xfrm>
            <a:off x="-751194" y="3997462"/>
            <a:ext cx="11129322" cy="1384995"/>
          </a:xfrm>
          <a:prstGeom prst="rect">
            <a:avLst/>
          </a:prstGeom>
          <a:noFill/>
        </p:spPr>
        <p:txBody>
          <a:bodyPr wrap="square" rtlCol="0">
            <a:spAutoFit/>
          </a:bodyPr>
          <a:lstStyle/>
          <a:p>
            <a:pPr algn="ctr"/>
            <a:endParaRPr lang="en-US" sz="2800" dirty="0"/>
          </a:p>
          <a:p>
            <a:pPr algn="ctr"/>
            <a:r>
              <a:rPr lang="en-US" sz="2800" dirty="0"/>
              <a:t>Therefore the Hamiltonian evolution is deterministic and thermodynamically reversible</a:t>
            </a:r>
          </a:p>
        </p:txBody>
      </p:sp>
    </p:spTree>
    <p:extLst>
      <p:ext uri="{BB962C8B-B14F-4D97-AF65-F5344CB8AC3E}">
        <p14:creationId xmlns:p14="http://schemas.microsoft.com/office/powerpoint/2010/main" val="1346242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3FDD504-043F-B358-CD44-B02D837CA080}"/>
                  </a:ext>
                </a:extLst>
              </p:cNvPr>
              <p:cNvSpPr txBox="1"/>
              <p:nvPr/>
            </p:nvSpPr>
            <p:spPr>
              <a:xfrm>
                <a:off x="0" y="56503"/>
                <a:ext cx="12096085" cy="2677721"/>
              </a:xfrm>
              <a:prstGeom prst="rect">
                <a:avLst/>
              </a:prstGeom>
              <a:noFill/>
            </p:spPr>
            <p:txBody>
              <a:bodyPr wrap="square" rtlCol="0">
                <a:spAutoFit/>
              </a:bodyPr>
              <a:lstStyle/>
              <a:p>
                <a:pPr algn="ctr"/>
                <a:r>
                  <a:rPr lang="en-US" sz="2000" dirty="0"/>
                  <a:t>The other type of entropy that is also fundamental in both statistical mechanics and information theory is:</a:t>
                </a:r>
              </a:p>
              <a:p>
                <a:pPr algn="ctr"/>
                <a:r>
                  <a:rPr lang="en-US" sz="2000" dirty="0"/>
                  <a:t>the Gibbs/Shannon entropy </a:t>
                </a:r>
                <a14:m>
                  <m:oMath xmlns:m="http://schemas.openxmlformats.org/officeDocument/2006/math">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𝑎</m:t>
                                </m:r>
                              </m:sup>
                            </m:sSup>
                          </m:e>
                        </m:d>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r>
                          <a:rPr lang="en-US" sz="2000" b="0" i="1" smtClean="0">
                            <a:latin typeface="Cambria Math" panose="02040503050406030204" pitchFamily="18" charset="0"/>
                            <a:ea typeface="Cambria Math" panose="02040503050406030204" pitchFamily="18" charset="0"/>
                          </a:rPr>
                          <m:t>𝜌</m:t>
                        </m:r>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r>
                              <a:rPr lang="en-US" sz="2000" b="0" i="1" smtClean="0">
                                <a:latin typeface="Cambria Math" panose="02040503050406030204" pitchFamily="18" charset="0"/>
                                <a:ea typeface="Cambria Math" panose="02040503050406030204" pitchFamily="18" charset="0"/>
                              </a:rPr>
                              <m:t>𝜌</m:t>
                            </m:r>
                          </m:e>
                        </m:func>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e>
                    </m:nary>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a14:m>
                <a:endParaRPr lang="en-US" sz="2000" dirty="0"/>
              </a:p>
              <a:p>
                <a:pPr algn="ctr"/>
                <a:r>
                  <a:rPr lang="en-US" sz="2000" dirty="0"/>
                  <a:t>Recalling the transformation rules for volumes and densities we have:</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𝐼</m:t>
                      </m:r>
                      <m:d>
                        <m:dPr>
                          <m:begChr m:val="["/>
                          <m:endChr m:val="]"/>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𝜌</m:t>
                          </m:r>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𝑎</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ea typeface="Cambria Math" panose="02040503050406030204" pitchFamily="18" charset="0"/>
                            </a:rPr>
                          </m:ctrlPr>
                        </m:naryPr>
                        <m:sub/>
                        <m:sup/>
                        <m:e>
                          <m:r>
                            <a:rPr lang="en-US" sz="2000" i="1">
                              <a:latin typeface="Cambria Math" panose="02040503050406030204" pitchFamily="18" charset="0"/>
                              <a:ea typeface="Cambria Math" panose="02040503050406030204" pitchFamily="18" charset="0"/>
                            </a:rPr>
                            <m:t>𝜌</m:t>
                          </m:r>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r>
                                <a:rPr lang="en-US" sz="2000" i="1">
                                  <a:latin typeface="Cambria Math" panose="02040503050406030204" pitchFamily="18" charset="0"/>
                                  <a:ea typeface="Cambria Math" panose="02040503050406030204" pitchFamily="18" charset="0"/>
                                </a:rPr>
                                <m:t>𝜌</m:t>
                              </m:r>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e>
                      </m:nary>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 </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d>
                            <m:dPr>
                              <m:begChr m:val="|"/>
                              <m:endChr m:val="|"/>
                              <m:ctrlPr>
                                <a:rPr lang="en-US" sz="2000" b="0" i="1" smtClean="0">
                                  <a:latin typeface="Cambria Math" panose="02040503050406030204" pitchFamily="18" charset="0"/>
                                  <a:ea typeface="Cambria Math" panose="02040503050406030204" pitchFamily="18" charset="0"/>
                                </a:rPr>
                              </m:ctrlPr>
                            </m:dPr>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log</m:t>
                              </m:r>
                            </m:fName>
                            <m:e>
                              <m:d>
                                <m:dPr>
                                  <m:ctrlPr>
                                    <a:rPr lang="en-US" sz="2000" b="0" i="1" smtClean="0">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b="0" i="1" smtClean="0">
                                          <a:latin typeface="Cambria Math" panose="02040503050406030204" pitchFamily="18" charset="0"/>
                                          <a:ea typeface="Cambria Math" panose="02040503050406030204" pitchFamily="18" charset="0"/>
                                        </a:rPr>
                                      </m:ctrlPr>
                                    </m:dPr>
                                    <m:e>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ea typeface="Cambria Math" panose="02040503050406030204" pitchFamily="18" charset="0"/>
                                            </a:rPr>
                                            <m:t>𝑏</m:t>
                                          </m:r>
                                        </m:sup>
                                      </m:sSup>
                                    </m:e>
                                  </m:d>
                                </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sSup>
                                    <m:sSupPr>
                                      <m:ctrlPr>
                                        <a:rPr lang="en-US" sz="2000" b="0" i="1" smtClean="0">
                                          <a:latin typeface="Cambria Math" panose="02040503050406030204" pitchFamily="18" charset="0"/>
                                          <a:ea typeface="Cambria Math" panose="02040503050406030204" pitchFamily="18" charset="0"/>
                                        </a:rPr>
                                      </m:ctrlPr>
                                    </m:sSupPr>
                                    <m:e>
                                      <m:acc>
                                        <m:accPr>
                                          <m:chr m:val="̂"/>
                                          <m:ctrlPr>
                                            <a:rPr lang="en-US" sz="2000" b="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e>
                                    <m:sup>
                                      <m:r>
                                        <a:rPr lang="en-US" sz="2000" b="0" i="1" smtClean="0">
                                          <a:latin typeface="Cambria Math" panose="02040503050406030204" pitchFamily="18" charset="0"/>
                                        </a:rPr>
                                        <m:t>𝑏</m:t>
                                      </m:r>
                                    </m:sup>
                                  </m:sSup>
                                  <m:r>
                                    <a:rPr lang="en-US" sz="2000" b="0" i="1" smtClean="0">
                                      <a:latin typeface="Cambria Math" panose="02040503050406030204" pitchFamily="18" charset="0"/>
                                    </a:rPr>
                                    <m:t>|</m:t>
                                  </m:r>
                                </m:e>
                              </m:d>
                            </m:e>
                          </m:func>
                        </m:e>
                      </m:nary>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1</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𝜉</m:t>
                          </m:r>
                        </m:e>
                        <m:sup>
                          <m:r>
                            <a:rPr lang="en-US" sz="2000" b="0" i="1" smtClean="0">
                              <a:latin typeface="Cambria Math" panose="02040503050406030204" pitchFamily="18" charset="0"/>
                              <a:ea typeface="Cambria Math" panose="02040503050406030204" pitchFamily="18" charset="0"/>
                            </a:rPr>
                            <m:t>𝑛</m:t>
                          </m:r>
                        </m:sup>
                      </m:sSup>
                    </m:oMath>
                  </m:oMathPara>
                </a14:m>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d>
                            <m:dPr>
                              <m:ctrlPr>
                                <a:rPr lang="en-US" sz="2000" i="1">
                                  <a:latin typeface="Cambria Math" panose="02040503050406030204" pitchFamily="18" charset="0"/>
                                  <a:ea typeface="Cambria Math" panose="02040503050406030204" pitchFamily="18" charset="0"/>
                                </a:rPr>
                              </m:ctrlPr>
                            </m:d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rPr>
                                    <m:t>𝑏</m:t>
                                  </m:r>
                                </m:sup>
                              </m:sSup>
                              <m:r>
                                <a:rPr lang="en-US" sz="2000" b="0" i="1" smtClean="0">
                                  <a:latin typeface="Cambria Math" panose="02040503050406030204" pitchFamily="18" charset="0"/>
                                </a:rPr>
                                <m:t>|</m:t>
                              </m:r>
                            </m:e>
                          </m:d>
                        </m:e>
                      </m:func>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oMath>
                  </m:oMathPara>
                </a14:m>
                <a:endParaRPr lang="en-US" sz="2000" dirty="0"/>
              </a:p>
            </p:txBody>
          </p:sp>
        </mc:Choice>
        <mc:Fallback xmlns="">
          <p:sp>
            <p:nvSpPr>
              <p:cNvPr id="4" name="TextBox 3">
                <a:extLst>
                  <a:ext uri="{FF2B5EF4-FFF2-40B4-BE49-F238E27FC236}">
                    <a16:creationId xmlns:a16="http://schemas.microsoft.com/office/drawing/2014/main" id="{23FDD504-043F-B358-CD44-B02D837CA080}"/>
                  </a:ext>
                </a:extLst>
              </p:cNvPr>
              <p:cNvSpPr txBox="1">
                <a:spLocks noRot="1" noChangeAspect="1" noMove="1" noResize="1" noEditPoints="1" noAdjustHandles="1" noChangeArrowheads="1" noChangeShapeType="1" noTextEdit="1"/>
              </p:cNvSpPr>
              <p:nvPr/>
            </p:nvSpPr>
            <p:spPr>
              <a:xfrm>
                <a:off x="0" y="56503"/>
                <a:ext cx="12096085" cy="2677721"/>
              </a:xfrm>
              <a:prstGeom prst="rect">
                <a:avLst/>
              </a:prstGeom>
              <a:blipFill>
                <a:blip r:embed="rId2"/>
                <a:stretch>
                  <a:fillRect t="-12264" b="-6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6EB3BF-9700-83B7-7AC2-D0A808C6B325}"/>
                  </a:ext>
                </a:extLst>
              </p:cNvPr>
              <p:cNvSpPr txBox="1"/>
              <p:nvPr/>
            </p:nvSpPr>
            <p:spPr>
              <a:xfrm>
                <a:off x="-285749" y="3219677"/>
                <a:ext cx="10267950" cy="33688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nary>
                        <m:naryPr>
                          <m:limLoc m:val="undOvr"/>
                          <m:subHide m:val="on"/>
                          <m:supHide m:val="on"/>
                          <m:ctrlPr>
                            <a:rPr lang="en-US" sz="2000" b="0" i="1" smtClean="0">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ea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func>
                        </m:e>
                      </m:nary>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e>
                            <m:sub>
                              <m:r>
                                <a:rPr lang="en-US" sz="2000" b="0" i="1" smtClean="0">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𝜉</m:t>
                              </m:r>
                            </m:e>
                          </m:acc>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𝐼</m:t>
                      </m:r>
                      <m:d>
                        <m:dPr>
                          <m:begChr m:val="["/>
                          <m:endChr m:val="]"/>
                          <m:ctrlPr>
                            <a:rPr lang="en-US" sz="2000" b="0" i="1" smtClean="0">
                              <a:latin typeface="Cambria Math" panose="02040503050406030204" pitchFamily="18" charset="0"/>
                            </a:rPr>
                          </m:ctrlPr>
                        </m:d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𝜌</m:t>
                              </m:r>
                            </m:e>
                          </m:acc>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𝑏</m:t>
                                  </m:r>
                                </m:sup>
                              </m:sSup>
                            </m:e>
                          </m:d>
                        </m:e>
                      </m:d>
                      <m:r>
                        <a:rPr lang="en-US" sz="2000" i="1">
                          <a:latin typeface="Cambria Math" panose="02040503050406030204" pitchFamily="18" charset="0"/>
                          <a:ea typeface="Cambria Math" panose="02040503050406030204" pitchFamily="18" charset="0"/>
                        </a:rPr>
                        <m:t>−</m:t>
                      </m:r>
                      <m:nary>
                        <m:naryPr>
                          <m:limLoc m:val="undOvr"/>
                          <m:subHide m:val="on"/>
                          <m:supHide m:val="on"/>
                          <m:ctrlPr>
                            <a:rPr lang="en-US" sz="2000" i="1">
                              <a:latin typeface="Cambria Math" panose="02040503050406030204" pitchFamily="18" charset="0"/>
                            </a:rPr>
                          </m:ctrlPr>
                        </m:naryPr>
                        <m:sub/>
                        <m:sup/>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𝜌</m:t>
                              </m:r>
                            </m:e>
                          </m:acc>
                          <m:d>
                            <m:dPr>
                              <m:ctrlPr>
                                <a:rPr lang="en-US" sz="2000" i="1">
                                  <a:latin typeface="Cambria Math" panose="02040503050406030204" pitchFamily="18" charset="0"/>
                                </a:rPr>
                              </m:ctrlPr>
                            </m:dPr>
                            <m:e>
                              <m:sSup>
                                <m:sSupPr>
                                  <m:ctrlPr>
                                    <a:rPr lang="en-US" sz="2000" i="1">
                                      <a:latin typeface="Cambria Math" panose="02040503050406030204" pitchFamily="18" charset="0"/>
                                      <a:ea typeface="Cambria Math" panose="02040503050406030204" pitchFamily="18" charset="0"/>
                                    </a:rPr>
                                  </m:ctrlPr>
                                </m:sSupPr>
                                <m:e>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e>
                                <m:sup>
                                  <m:r>
                                    <a:rPr lang="en-US" sz="2000" i="1">
                                      <a:latin typeface="Cambria Math" panose="02040503050406030204" pitchFamily="18" charset="0"/>
                                      <a:ea typeface="Cambria Math" panose="02040503050406030204" pitchFamily="18" charset="0"/>
                                    </a:rPr>
                                    <m:t>𝑏</m:t>
                                  </m:r>
                                </m:sup>
                              </m:sSup>
                            </m:e>
                          </m:d>
                        </m:e>
                      </m:nary>
                      <m:func>
                        <m:funcPr>
                          <m:ctrlPr>
                            <a:rPr lang="en-US" sz="2000" i="1">
                              <a:latin typeface="Cambria Math" panose="02040503050406030204" pitchFamily="18" charset="0"/>
                              <a:ea typeface="Cambria Math" panose="02040503050406030204" pitchFamily="18" charset="0"/>
                            </a:rPr>
                          </m:ctrlPr>
                        </m:funcPr>
                        <m:fName>
                          <m:r>
                            <m:rPr>
                              <m:sty m:val="p"/>
                            </m:rPr>
                            <a:rPr lang="en-US" sz="2000">
                              <a:latin typeface="Cambria Math" panose="02040503050406030204" pitchFamily="18" charset="0"/>
                              <a:ea typeface="Cambria Math" panose="02040503050406030204" pitchFamily="18" charset="0"/>
                            </a:rPr>
                            <m:t>log</m:t>
                          </m:r>
                        </m:fName>
                        <m:e>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m:t>
                              </m:r>
                            </m:e>
                            <m:sub>
                              <m:r>
                                <a:rPr lang="en-US" sz="2000" i="1">
                                  <a:latin typeface="Cambria Math" panose="02040503050406030204" pitchFamily="18" charset="0"/>
                                  <a:ea typeface="Cambria Math" panose="02040503050406030204" pitchFamily="18" charset="0"/>
                                </a:rPr>
                                <m:t>𝑎</m:t>
                              </m:r>
                            </m:sub>
                          </m:sSub>
                          <m:acc>
                            <m:accPr>
                              <m:chr m:val="̂"/>
                              <m:ctrlPr>
                                <a:rPr lang="en-US" sz="2000" i="1">
                                  <a:latin typeface="Cambria Math" panose="02040503050406030204" pitchFamily="18" charset="0"/>
                                  <a:ea typeface="Cambria Math" panose="02040503050406030204" pitchFamily="18" charset="0"/>
                                </a:rPr>
                              </m:ctrlPr>
                            </m:accPr>
                            <m:e>
                              <m:r>
                                <a:rPr lang="en-US" sz="2000" i="1">
                                  <a:latin typeface="Cambria Math" panose="02040503050406030204" pitchFamily="18" charset="0"/>
                                  <a:ea typeface="Cambria Math" panose="02040503050406030204" pitchFamily="18" charset="0"/>
                                </a:rPr>
                                <m:t>𝜉</m:t>
                              </m:r>
                            </m:e>
                          </m:acc>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𝜉</m:t>
                              </m:r>
                            </m:e>
                            <m:sup>
                              <m:r>
                                <a:rPr lang="en-US" sz="2000" i="1">
                                  <a:latin typeface="Cambria Math" panose="02040503050406030204" pitchFamily="18" charset="0"/>
                                  <a:ea typeface="Cambria Math" panose="02040503050406030204" pitchFamily="18" charset="0"/>
                                </a:rPr>
                                <m:t>𝑛</m:t>
                              </m:r>
                            </m:sup>
                          </m:sSup>
                        </m:e>
                      </m:func>
                    </m:oMath>
                  </m:oMathPara>
                </a14:m>
                <a:endParaRPr lang="en-US" sz="2000" dirty="0"/>
              </a:p>
              <a:p>
                <a:pPr algn="ctr"/>
                <a:r>
                  <a:rPr lang="en-US" sz="2000" dirty="0"/>
                  <a:t>Thus, information entropy remains constant if and only if the logarithm of the Jacobian determinant is zero, which means that Jacobian is one</a:t>
                </a:r>
              </a:p>
              <a:p>
                <a:pPr algn="ctr"/>
                <a:endParaRPr lang="en-US" sz="2000" dirty="0"/>
              </a:p>
              <a:p>
                <a:pPr algn="ctr"/>
                <a:r>
                  <a:rPr lang="en-US" sz="2400" dirty="0"/>
                  <a:t>Therefore, the evolution conserves information entropy</a:t>
                </a:r>
              </a:p>
              <a:p>
                <a:pPr algn="ctr"/>
                <a:endParaRPr lang="en-US" sz="2400" dirty="0"/>
              </a:p>
            </p:txBody>
          </p:sp>
        </mc:Choice>
        <mc:Fallback xmlns="">
          <p:sp>
            <p:nvSpPr>
              <p:cNvPr id="5" name="TextBox 4">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285749" y="3219677"/>
                <a:ext cx="10267950" cy="3368871"/>
              </a:xfrm>
              <a:prstGeom prst="rect">
                <a:avLst/>
              </a:prstGeom>
              <a:blipFill>
                <a:blip r:embed="rId3"/>
                <a:stretch>
                  <a:fillRect t="-36090" b="-1504"/>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20BEAAF-A929-5CBF-E834-0A669C419F89}"/>
                  </a:ext>
                </a:extLst>
              </p:cNvPr>
              <p:cNvSpPr txBox="1"/>
              <p:nvPr/>
            </p:nvSpPr>
            <p:spPr>
              <a:xfrm>
                <a:off x="531339" y="266053"/>
                <a:ext cx="11129322" cy="2802627"/>
              </a:xfrm>
              <a:prstGeom prst="rect">
                <a:avLst/>
              </a:prstGeom>
              <a:noFill/>
            </p:spPr>
            <p:txBody>
              <a:bodyPr wrap="square" rtlCol="0">
                <a:spAutoFit/>
              </a:bodyPr>
              <a:lstStyle/>
              <a:p>
                <a:pPr algn="ctr"/>
                <a:r>
                  <a:rPr lang="en-US" sz="2400" dirty="0"/>
                  <a:t>Lastly, we can look at how Hamiltonian evolution affects uncertainty:</a:t>
                </a:r>
              </a:p>
              <a:p>
                <a:pPr algn="ctr"/>
                <a:r>
                  <a:rPr lang="en-US" sz="2400" dirty="0"/>
                  <a:t>Given a multivariable distribution, the uncertainty is characterized by the covariance matrix:  </a:t>
                </a:r>
                <a14:m>
                  <m:oMath xmlns:m="http://schemas.openxmlformats.org/officeDocument/2006/math">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𝜉</m:t>
                            </m:r>
                          </m:e>
                          <m:sup>
                            <m:r>
                              <a:rPr lang="en-US" sz="2400" b="0" i="1" smtClean="0">
                                <a:latin typeface="Cambria Math" panose="02040503050406030204" pitchFamily="18" charset="0"/>
                              </a:rPr>
                              <m:t>𝑏</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𝑞</m:t>
                                  </m:r>
                                </m:sub>
                                <m:sup>
                                  <m:r>
                                    <a:rPr lang="en-US" sz="2400" b="0" i="1" smtClean="0">
                                      <a:latin typeface="Cambria Math" panose="02040503050406030204" pitchFamily="18" charset="0"/>
                                    </a:rPr>
                                    <m:t>2</m:t>
                                  </m:r>
                                </m:sup>
                              </m:sSubSup>
                            </m:e>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𝑐𝑜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sub>
                              </m:sSub>
                            </m:e>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up>
                                  <m:r>
                                    <a:rPr lang="en-US" sz="2400" b="0" i="1" smtClean="0">
                                      <a:latin typeface="Cambria Math" panose="02040503050406030204" pitchFamily="18" charset="0"/>
                                    </a:rPr>
                                    <m:t>2</m:t>
                                  </m:r>
                                </m:sup>
                              </m:sSubSup>
                            </m:e>
                          </m:mr>
                        </m:m>
                      </m:e>
                    </m:d>
                  </m:oMath>
                </a14:m>
                <a:r>
                  <a:rPr lang="en-US" sz="2400" dirty="0"/>
                  <a:t>, whose determinant gives the coordinate independent quantity to characterize uncertainty, which we can use the linearized transformation to see how the uncertainty evolves after an infinitesimal time step </a:t>
                </a:r>
                <a14:m>
                  <m:oMath xmlns:m="http://schemas.openxmlformats.org/officeDocument/2006/math">
                    <m:r>
                      <a:rPr lang="en-US" sz="2400" b="0" i="1" smtClean="0">
                        <a:latin typeface="Cambria Math" panose="02040503050406030204" pitchFamily="18" charset="0"/>
                      </a:rPr>
                      <m:t>𝛿</m:t>
                    </m:r>
                    <m:r>
                      <a:rPr lang="en-US" sz="2400" b="0" i="1" smtClean="0">
                        <a:latin typeface="Cambria Math" panose="02040503050406030204" pitchFamily="18" charset="0"/>
                      </a:rPr>
                      <m:t>𝑡</m:t>
                    </m:r>
                  </m:oMath>
                </a14:m>
                <a:r>
                  <a:rPr lang="en-US" sz="2400" dirty="0"/>
                  <a:t> if the distribution is narrow enough </a:t>
                </a:r>
              </a:p>
            </p:txBody>
          </p:sp>
        </mc:Choice>
        <mc:Fallback xmlns="">
          <p:sp>
            <p:nvSpPr>
              <p:cNvPr id="4" name="TextBox 3">
                <a:extLst>
                  <a:ext uri="{FF2B5EF4-FFF2-40B4-BE49-F238E27FC236}">
                    <a16:creationId xmlns:a16="http://schemas.microsoft.com/office/drawing/2014/main" id="{A20BEAAF-A929-5CBF-E834-0A669C419F89}"/>
                  </a:ext>
                </a:extLst>
              </p:cNvPr>
              <p:cNvSpPr txBox="1">
                <a:spLocks noRot="1" noChangeAspect="1" noMove="1" noResize="1" noEditPoints="1" noAdjustHandles="1" noChangeArrowheads="1" noChangeShapeType="1" noTextEdit="1"/>
              </p:cNvSpPr>
              <p:nvPr/>
            </p:nvSpPr>
            <p:spPr>
              <a:xfrm>
                <a:off x="531339" y="266053"/>
                <a:ext cx="11129322" cy="2802627"/>
              </a:xfrm>
              <a:prstGeom prst="rect">
                <a:avLst/>
              </a:prstGeom>
              <a:blipFill>
                <a:blip r:embed="rId2"/>
                <a:stretch>
                  <a:fillRect t="-1810" r="-342" b="-40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 y="4366599"/>
                <a:ext cx="9334500" cy="12498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e>
                          </m:d>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b="0" i="1" smtClean="0">
                                  <a:latin typeface="Cambria Math" panose="02040503050406030204" pitchFamily="18" charset="0"/>
                                </a:rPr>
                                <m:t>𝑐</m:t>
                              </m:r>
                            </m:sup>
                          </m:sSup>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𝑐𝑜𝑣</m:t>
                          </m:r>
                          <m:d>
                            <m:dPr>
                              <m:ctrlPr>
                                <a:rPr lang="en-US" sz="2400" b="0" i="1" smtClean="0">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𝑎</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𝜉</m:t>
                                  </m:r>
                                </m:e>
                                <m:sup>
                                  <m:r>
                                    <a:rPr lang="en-US" sz="2400" i="1">
                                      <a:latin typeface="Cambria Math" panose="02040503050406030204" pitchFamily="18" charset="0"/>
                                    </a:rPr>
                                    <m:t>𝑏</m:t>
                                  </m:r>
                                </m:sup>
                              </m:sSup>
                            </m:e>
                          </m:d>
                        </m:e>
                      </m:d>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𝜉</m:t>
                                  </m:r>
                                </m:e>
                              </m:acc>
                            </m:e>
                            <m:sup>
                              <m:r>
                                <a:rPr lang="en-US" sz="2400" i="1">
                                  <a:latin typeface="Cambria Math" panose="02040503050406030204" pitchFamily="18" charset="0"/>
                                </a:rPr>
                                <m:t>𝑑</m:t>
                              </m:r>
                            </m:sup>
                          </m:sSup>
                        </m:e>
                      </m:d>
                    </m:oMath>
                  </m:oMathPara>
                </a14:m>
                <a:endParaRPr lang="en-US" sz="2400" dirty="0"/>
              </a:p>
              <a:p>
                <a:pPr algn="ctr"/>
                <a:r>
                  <a:rPr lang="en-US" sz="2400" dirty="0"/>
                  <a:t>the uncertainty is unchanged if and only if the Jacobian is unitary:</a:t>
                </a:r>
              </a:p>
              <a:p>
                <a:pPr algn="ctr"/>
                <a:r>
                  <a:rPr lang="en-US" sz="2400" dirty="0"/>
                  <a:t>The evolution conserves the uncertainty of peaked distributions</a:t>
                </a:r>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 y="4366599"/>
                <a:ext cx="9334500" cy="1249829"/>
              </a:xfrm>
              <a:prstGeom prst="rect">
                <a:avLst/>
              </a:prstGeom>
              <a:blipFill>
                <a:blip r:embed="rId3"/>
                <a:stretch>
                  <a:fillRect t="-3000" b="-10000"/>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325534" y="266053"/>
            <a:ext cx="11540931" cy="3970318"/>
          </a:xfrm>
          <a:prstGeom prst="rect">
            <a:avLst/>
          </a:prstGeom>
          <a:noFill/>
        </p:spPr>
        <p:txBody>
          <a:bodyPr wrap="square" rtlCol="0">
            <a:spAutoFit/>
          </a:bodyPr>
          <a:lstStyle/>
          <a:p>
            <a:pPr algn="ctr"/>
            <a:r>
              <a:rPr lang="en-US" sz="2800" dirty="0"/>
              <a:t>Overall:</a:t>
            </a:r>
          </a:p>
          <a:p>
            <a:pPr algn="ctr"/>
            <a:r>
              <a:rPr lang="en-US" sz="2800" dirty="0"/>
              <a:t>We have found twelve equivalent characterizations of Hamiltonian mechanics for a single degree of freedom, which allows us to characterize what systems Hamiltonian mechanics is meant to describe.</a:t>
            </a:r>
          </a:p>
          <a:p>
            <a:pPr algn="ctr"/>
            <a:endParaRPr lang="en-US" sz="2800" dirty="0"/>
          </a:p>
          <a:p>
            <a:pPr algn="ctr"/>
            <a:r>
              <a:rPr lang="en-US" sz="2800" dirty="0"/>
              <a:t>With those systems being the one for which the assumption of determinism and reversibility is inherent.</a:t>
            </a:r>
          </a:p>
          <a:p>
            <a:pPr algn="ctr"/>
            <a:endParaRPr lang="en-US" sz="2800" dirty="0"/>
          </a:p>
          <a:p>
            <a:pPr algn="ctr"/>
            <a:endParaRPr lang="en-US" sz="2800" dirty="0"/>
          </a:p>
        </p:txBody>
      </p:sp>
    </p:spTree>
    <p:extLst>
      <p:ext uri="{BB962C8B-B14F-4D97-AF65-F5344CB8AC3E}">
        <p14:creationId xmlns:p14="http://schemas.microsoft.com/office/powerpoint/2010/main" val="2610469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3220872" cy="14666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a:rPr>
                                    <m:t>𝑥</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3220872" cy="1466660"/>
              </a:xfrm>
              <a:prstGeom prst="rect">
                <a:avLst/>
              </a:prstGeom>
              <a:blipFill>
                <a:blip r:embed="rId2"/>
                <a:stretch>
                  <a:fillRect l="-394" t="-188793" r="-44882" b="-261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778420" cy="146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b>
                        <m:sSubPr>
                          <m:ctrlPr>
                            <a:rPr lang="en-US" sz="3600" i="1">
                              <a:latin typeface="Cambria Math" panose="02040503050406030204" pitchFamily="18" charset="0"/>
                            </a:rPr>
                          </m:ctrlPr>
                        </m:sSubPr>
                        <m:e>
                          <m:d>
                            <m:dPr>
                              <m:begChr m:val=""/>
                              <m:endChr m:val="|"/>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e>
                          </m:d>
                        </m:e>
                        <m:sub>
                          <m:r>
                            <a:rPr lang="en-US" sz="3600" i="1">
                              <a:latin typeface="Cambria Math"/>
                            </a:rPr>
                            <m:t>𝑥</m:t>
                          </m:r>
                          <m:r>
                            <a:rPr lang="en-US" sz="3600" i="1">
                              <a:latin typeface="Cambria Math"/>
                            </a:rPr>
                            <m:t>, </m:t>
                          </m:r>
                          <m:r>
                            <a:rPr lang="en-US" sz="3600" i="1">
                              <a:latin typeface="Cambria Math"/>
                            </a:rPr>
                            <m:t>𝑝</m:t>
                          </m:r>
                        </m:sub>
                      </m:sSub>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778420" cy="1466660"/>
              </a:xfrm>
              <a:prstGeom prst="rect">
                <a:avLst/>
              </a:prstGeom>
              <a:blipFill>
                <a:blip r:embed="rId3"/>
                <a:stretch>
                  <a:fillRect l="-14155" t="-187179" r="-52511" b="-2589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06"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𝑑𝑥</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i="1">
                          <a:latin typeface="Cambria Math"/>
                        </a:rPr>
                        <m:t>(</m:t>
                      </m:r>
                      <m:r>
                        <a:rPr lang="en-US" sz="3600" i="1">
                          <a:latin typeface="Cambria Math"/>
                        </a:rPr>
                        <m:t>𝑥</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06"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2001702"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a:rPr>
                            <m:t>𝑥</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2001702" cy="1238994"/>
              </a:xfrm>
              <a:prstGeom prst="rect">
                <a:avLst/>
              </a:prstGeom>
              <a:blipFill>
                <a:blip r:embed="rId5"/>
                <a:stretch>
                  <a:fillRect r="-629"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2873"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i="1">
                          <a:latin typeface="Cambria Math"/>
                        </a:rPr>
                        <m:t>𝑥</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2873"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14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𝑥</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145698"/>
              </a:xfrm>
              <a:prstGeom prst="rect">
                <a:avLst/>
              </a:prstGeom>
              <a:blipFill>
                <a:blip r:embed="rId7"/>
                <a:stretch>
                  <a:fillRect b="-8791"/>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4F02E229-311A-5981-CE15-5E5B7651C8B9}"/>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38" name="TextBox 37">
                <a:extLst>
                  <a:ext uri="{FF2B5EF4-FFF2-40B4-BE49-F238E27FC236}">
                    <a16:creationId xmlns:a16="http://schemas.microsoft.com/office/drawing/2014/main" id="{4F02E229-311A-5981-CE15-5E5B7651C8B9}"/>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2"/>
                <a:stretch>
                  <a:fillRect b="-8197"/>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3"/>
                  <a:stretch>
                    <a:fillRect l="-23810" r="-238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4"/>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93F1F959-CA85-DF04-68F3-8489750CE73F}"/>
                  </a:ext>
                </a:extLst>
              </p:cNvPr>
              <p:cNvGrpSpPr/>
              <p:nvPr/>
            </p:nvGrpSpPr>
            <p:grpSpPr>
              <a:xfrm>
                <a:off x="4121211" y="1593007"/>
                <a:ext cx="3366899" cy="3350493"/>
                <a:chOff x="1801365" y="1400670"/>
                <a:chExt cx="3366899" cy="3350493"/>
              </a:xfrm>
            </p:grpSpPr>
            <p:grpSp>
              <p:nvGrpSpPr>
                <p:cNvPr id="35" name="Group 34">
                  <a:extLst>
                    <a:ext uri="{FF2B5EF4-FFF2-40B4-BE49-F238E27FC236}">
                      <a16:creationId xmlns:a16="http://schemas.microsoft.com/office/drawing/2014/main" id="{A86B4A80-3C53-BF09-E698-951560D1B258}"/>
                    </a:ext>
                  </a:extLst>
                </p:cNvPr>
                <p:cNvGrpSpPr>
                  <a:grpSpLocks/>
                </p:cNvGrpSpPr>
                <p:nvPr/>
              </p:nvGrpSpPr>
              <p:grpSpPr>
                <a:xfrm>
                  <a:off x="1993835" y="1597989"/>
                  <a:ext cx="2967723" cy="2525507"/>
                  <a:chOff x="1303466" y="1331239"/>
                  <a:chExt cx="2967723" cy="2525507"/>
                </a:xfrm>
              </p:grpSpPr>
              <p:cxnSp>
                <p:nvCxnSpPr>
                  <p:cNvPr id="5" name="Straight Arrow Connector 4">
                    <a:extLst>
                      <a:ext uri="{FF2B5EF4-FFF2-40B4-BE49-F238E27FC236}">
                        <a16:creationId xmlns:a16="http://schemas.microsoft.com/office/drawing/2014/main" id="{2BA18409-F595-5C77-C556-2DFD1C1686F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C1658D7-8502-A343-A8D7-39D154041CEB}"/>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E269E9D-62A4-4CC9-C074-800F4FC109FB}"/>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B67072D-54C6-E2AD-8E5A-69D55114703A}"/>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FCED159-7798-450F-E70D-8736345339C8}"/>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3E8208F-8E2A-E0A0-DC32-7F43C1B05C15}"/>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15B62A3-0FFB-869D-666A-4C5C9FA27809}"/>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321A8A-28B7-5629-250B-1CC2060403EF}"/>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B98AB8-501E-DE7A-A2A2-AE04B90A9705}"/>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1A1F85C-9551-AF35-D2C7-A2D8DD21B7BF}"/>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5274C7F-53EE-673B-D6B2-FC247C297412}"/>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48F57C2-0CAE-32F6-9D28-30C9FFBB91DC}"/>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31291FA-E7A1-61C0-00A1-07D9EA0DBF6D}"/>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5B5E228-939B-7122-CBEF-325AC34063C9}"/>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7CAE85C-1FE7-A492-B4B4-B265434D706F}"/>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D11F9F0-1FC8-A161-CED0-8DDB0859EFAD}"/>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C563CDB-5953-4C89-EB2F-87CAA61F8CD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AE7E5FA-19C7-0DE0-24B0-A468988E3EAB}"/>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123E881-BEC4-AB41-B7AD-CFD1A37D6C9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1D3CAD-6E5A-C32F-061E-032799186D96}"/>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856C3E3-8F82-C0EB-899B-0F204AFF560C}"/>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5E36FC3-344D-80D7-F019-493C97CB7758}"/>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06F2EAC-D168-F2B9-8C54-A29441A7BA42}"/>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74" name="Straight Arrow Connector 73">
                  <a:extLst>
                    <a:ext uri="{FF2B5EF4-FFF2-40B4-BE49-F238E27FC236}">
                      <a16:creationId xmlns:a16="http://schemas.microsoft.com/office/drawing/2014/main" id="{4D7006FD-66DC-0A4B-E1E9-15419952166E}"/>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833828D-5A34-E11E-4965-2E257A87D468}"/>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9DEBEFE-26CE-8080-3800-949786FA89D7}"/>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A4C87B6-6C75-2D51-5F65-58A9DB89651C}"/>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B29E8B6-F545-0E11-B6A7-E4B9E2BC7F56}"/>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810FE77-D079-9ABC-E9BD-A639B5ED3E66}"/>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583C550-357F-6C15-FA94-1B92695C4FD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99598765-24E8-74D0-388E-72C5A5B659C1}"/>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cxnSp>
        <p:nvCxnSpPr>
          <p:cNvPr id="104" name="Straight Arrow Connector 103">
            <a:extLst>
              <a:ext uri="{FF2B5EF4-FFF2-40B4-BE49-F238E27FC236}">
                <a16:creationId xmlns:a16="http://schemas.microsoft.com/office/drawing/2014/main" id="{4B2F5991-421B-4928-EF99-A88BAAB6C6CE}"/>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6290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5279836" y="2748672"/>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id="{1BA67329-51CC-A3A7-9821-68C6C8EF2DD0}"/>
                    </a:ext>
                  </a:extLst>
                </p:cNvPr>
                <p:cNvSpPr txBox="1"/>
                <p:nvPr/>
              </p:nvSpPr>
              <p:spPr>
                <a:xfrm>
                  <a:off x="6636153" y="3622911"/>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7F7F"/>
                            </a:solidFill>
                            <a:latin typeface="Cambria Math" panose="02040503050406030204" pitchFamily="18" charset="0"/>
                          </a:rPr>
                          <m:t>𝐻</m:t>
                        </m:r>
                        <m:r>
                          <a:rPr lang="en-US" sz="2400" b="0" i="1" smtClean="0">
                            <a:solidFill>
                              <a:srgbClr val="FF7F7F"/>
                            </a:solidFill>
                            <a:latin typeface="Cambria Math" panose="02040503050406030204" pitchFamily="18" charset="0"/>
                          </a:rPr>
                          <m:t>=1</m:t>
                        </m:r>
                      </m:oMath>
                    </m:oMathPara>
                  </a14:m>
                  <a:endParaRPr lang="en-US" sz="2400" dirty="0">
                    <a:solidFill>
                      <a:srgbClr val="FF7F7F"/>
                    </a:solidFill>
                  </a:endParaRPr>
                </a:p>
              </p:txBody>
            </p:sp>
          </mc:Choice>
          <mc:Fallback>
            <p:sp>
              <p:nvSpPr>
                <p:cNvPr id="155" name="TextBox 154">
                  <a:extLst>
                    <a:ext uri="{FF2B5EF4-FFF2-40B4-BE49-F238E27FC236}">
                      <a16:creationId xmlns:a16="http://schemas.microsoft.com/office/drawing/2014/main" id="{1BA67329-51CC-A3A7-9821-68C6C8EF2DD0}"/>
                    </a:ext>
                  </a:extLst>
                </p:cNvPr>
                <p:cNvSpPr txBox="1">
                  <a:spLocks noRot="1" noChangeAspect="1" noMove="1" noResize="1" noEditPoints="1" noAdjustHandles="1" noChangeArrowheads="1" noChangeShapeType="1" noTextEdit="1"/>
                </p:cNvSpPr>
                <p:nvPr/>
              </p:nvSpPr>
              <p:spPr>
                <a:xfrm>
                  <a:off x="6636153" y="3622911"/>
                  <a:ext cx="1105979" cy="369332"/>
                </a:xfrm>
                <a:prstGeom prst="rect">
                  <a:avLst/>
                </a:prstGeom>
                <a:blipFill>
                  <a:blip r:embed="rId4"/>
                  <a:stretch>
                    <a:fillRect b="-6667"/>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56" name="TextBox 155">
                <a:extLst>
                  <a:ext uri="{FF2B5EF4-FFF2-40B4-BE49-F238E27FC236}">
                    <a16:creationId xmlns:a16="http://schemas.microsoft.com/office/drawing/2014/main" id="{414B44A0-265C-447D-C4C4-2E9C73B21BBD}"/>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156" name="TextBox 155">
                <a:extLst>
                  <a:ext uri="{FF2B5EF4-FFF2-40B4-BE49-F238E27FC236}">
                    <a16:creationId xmlns:a16="http://schemas.microsoft.com/office/drawing/2014/main" id="{414B44A0-265C-447D-C4C4-2E9C73B21BBD}"/>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5"/>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145348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p:grpSp>
        <p:nvGrpSpPr>
          <p:cNvPr id="26" name="Group 25">
            <a:extLst>
              <a:ext uri="{FF2B5EF4-FFF2-40B4-BE49-F238E27FC236}">
                <a16:creationId xmlns:a16="http://schemas.microsoft.com/office/drawing/2014/main" id="{EBB0C0B7-37CB-C985-8BB1-309143C20877}"/>
              </a:ext>
            </a:extLst>
          </p:cNvPr>
          <p:cNvGrpSpPr/>
          <p:nvPr/>
        </p:nvGrpSpPr>
        <p:grpSpPr>
          <a:xfrm>
            <a:off x="3330982" y="841987"/>
            <a:ext cx="5530036" cy="5605849"/>
            <a:chOff x="3344396" y="599949"/>
            <a:chExt cx="5530036" cy="5605849"/>
          </a:xfrm>
        </p:grpSpPr>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5826985" y="599949"/>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26985" y="599949"/>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8624329" y="3429000"/>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24329" y="3429000"/>
                  <a:ext cx="250103" cy="303118"/>
                </a:xfrm>
                <a:prstGeom prst="rect">
                  <a:avLst/>
                </a:prstGeom>
                <a:blipFill>
                  <a:blip r:embed="rId3"/>
                  <a:stretch>
                    <a:fillRect l="-30000" r="-25000" b="-52000"/>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FC313BA0-06B5-B72E-A262-F48091FD8553}"/>
                </a:ext>
              </a:extLst>
            </p:cNvPr>
            <p:cNvGrpSpPr>
              <a:grpSpLocks noChangeAspect="1"/>
            </p:cNvGrpSpPr>
            <p:nvPr/>
          </p:nvGrpSpPr>
          <p:grpSpPr>
            <a:xfrm>
              <a:off x="3344396" y="719398"/>
              <a:ext cx="5486400" cy="5486400"/>
              <a:chOff x="3878442" y="1338439"/>
              <a:chExt cx="3840480" cy="3840480"/>
            </a:xfrm>
          </p:grpSpPr>
          <p:grpSp>
            <p:nvGrpSpPr>
              <p:cNvPr id="24" name="Group 23">
                <a:extLst>
                  <a:ext uri="{FF2B5EF4-FFF2-40B4-BE49-F238E27FC236}">
                    <a16:creationId xmlns:a16="http://schemas.microsoft.com/office/drawing/2014/main" id="{CA0603CF-3341-E446-C6F1-6EE5C31E6818}"/>
                  </a:ext>
                </a:extLst>
              </p:cNvPr>
              <p:cNvGrpSpPr/>
              <p:nvPr/>
            </p:nvGrpSpPr>
            <p:grpSpPr>
              <a:xfrm>
                <a:off x="3878442" y="1338439"/>
                <a:ext cx="3840480" cy="3840480"/>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EFA0D6BC-3409-E93D-759E-7BECC2C2BEB4}"/>
                  </a:ext>
                </a:extLst>
              </p:cNvPr>
              <p:cNvGrpSpPr/>
              <p:nvPr/>
            </p:nvGrpSpPr>
            <p:grpSpPr>
              <a:xfrm>
                <a:off x="4460136" y="1928970"/>
                <a:ext cx="2674813" cy="2674811"/>
                <a:chOff x="2205266" y="1705527"/>
                <a:chExt cx="2674813" cy="2674812"/>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679830" y="2180091"/>
                  <a:ext cx="1725685" cy="1725684"/>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3024967" y="2525228"/>
                  <a:ext cx="1035411" cy="1035410"/>
                </a:xfrm>
                <a:prstGeom prst="ellipse">
                  <a:avLst/>
                </a:prstGeom>
                <a:noFill/>
                <a:ln w="19050">
                  <a:solidFill>
                    <a:srgbClr val="FF7F7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2205266" y="1705527"/>
                  <a:ext cx="2674813" cy="2674812"/>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2420975" y="1921237"/>
                  <a:ext cx="2243394" cy="2243393"/>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3677795" y="1325105"/>
            <a:ext cx="4809856" cy="4786419"/>
            <a:chOff x="3677795" y="1325105"/>
            <a:chExt cx="4809856" cy="4786419"/>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5105"/>
              <a:ext cx="4809856" cy="4786419"/>
              <a:chOff x="1801365" y="1400670"/>
              <a:chExt cx="3366899" cy="3350493"/>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1993835" y="1597989"/>
                <a:ext cx="2967723" cy="2525507"/>
                <a:chOff x="1303466" y="1331239"/>
                <a:chExt cx="2967723"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8635" y="2127981"/>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301528" y="2792092"/>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8635" y="3322303"/>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04241" y="2792092"/>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8284" y="3166552"/>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923175" y="279505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03466" y="2796379"/>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61673" y="1761248"/>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67AC7935-6F9F-A265-32E3-FF7279B5197E}"/>
                    </a:ext>
                  </a:extLst>
                </p:cNvPr>
                <p:cNvCxnSpPr>
                  <a:cxnSpLocks noChangeAspect="1"/>
                </p:cNvCxnSpPr>
                <p:nvPr/>
              </p:nvCxnSpPr>
              <p:spPr>
                <a:xfrm flipV="1">
                  <a:off x="3562570" y="175917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84225"/>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922A23D4-9248-632F-1534-2FDBDFED1BEC}"/>
                    </a:ext>
                  </a:extLst>
                </p:cNvPr>
                <p:cNvCxnSpPr>
                  <a:cxnSpLocks noChangeAspect="1"/>
                </p:cNvCxnSpPr>
                <p:nvPr/>
              </p:nvCxnSpPr>
              <p:spPr>
                <a:xfrm>
                  <a:off x="3562570" y="3187557"/>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680936A-30BF-C87E-A9CF-212139413B1A}"/>
                    </a:ext>
                  </a:extLst>
                </p:cNvPr>
                <p:cNvCxnSpPr>
                  <a:cxnSpLocks noChangeAspect="1"/>
                </p:cNvCxnSpPr>
                <p:nvPr/>
              </p:nvCxnSpPr>
              <p:spPr>
                <a:xfrm flipH="1">
                  <a:off x="2336811" y="3601532"/>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0516" y="2437364"/>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3547" y="3587319"/>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945632AE-FB9C-F5A2-2774-9F55940D3FE3}"/>
                    </a:ext>
                  </a:extLst>
                </p:cNvPr>
                <p:cNvCxnSpPr>
                  <a:cxnSpLocks noChangeAspect="1"/>
                </p:cNvCxnSpPr>
                <p:nvPr/>
              </p:nvCxnSpPr>
              <p:spPr>
                <a:xfrm flipH="1">
                  <a:off x="1772880" y="3157693"/>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1EDC7010-0D29-0390-5C7C-2E1A292BD993}"/>
                    </a:ext>
                  </a:extLst>
                </p:cNvPr>
                <p:cNvCxnSpPr>
                  <a:cxnSpLocks noChangeAspect="1"/>
                </p:cNvCxnSpPr>
                <p:nvPr/>
              </p:nvCxnSpPr>
              <p:spPr>
                <a:xfrm rot="1320000" flipV="1">
                  <a:off x="3628866"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4589"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39664" y="226553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904008" y="350412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60312" y="425921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4360" y="4293963"/>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35951" y="347466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2532" y="140067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C3ACC5F-A7F2-F5E6-FC96-F70E77BE8BC2}"/>
                  </a:ext>
                </a:extLst>
              </p:cNvPr>
              <p:cNvSpPr txBox="1"/>
              <p:nvPr/>
            </p:nvSpPr>
            <p:spPr>
              <a:xfrm>
                <a:off x="6223351" y="3221391"/>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6223351" y="3221391"/>
                <a:ext cx="1105979" cy="3693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E10D3D-A648-D110-725D-201C1EF3EE71}"/>
                  </a:ext>
                </a:extLst>
              </p:cNvPr>
              <p:cNvSpPr txBox="1"/>
              <p:nvPr/>
            </p:nvSpPr>
            <p:spPr>
              <a:xfrm>
                <a:off x="6652038" y="3755528"/>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𝐻</m:t>
                      </m:r>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6652038" y="3755528"/>
                <a:ext cx="1105979"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A44A48A-12B7-7701-7B18-04A61A369F72}"/>
                  </a:ext>
                </a:extLst>
              </p:cNvPr>
              <p:cNvSpPr txBox="1"/>
              <p:nvPr/>
            </p:nvSpPr>
            <p:spPr>
              <a:xfrm>
                <a:off x="6808476" y="4360910"/>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𝐻</m:t>
                      </m:r>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6808476" y="4360910"/>
                <a:ext cx="1105979"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7041C9-C94A-9932-6533-C8D2B8E06C87}"/>
                  </a:ext>
                </a:extLst>
              </p:cNvPr>
              <p:cNvSpPr txBox="1"/>
              <p:nvPr/>
            </p:nvSpPr>
            <p:spPr>
              <a:xfrm>
                <a:off x="7205027" y="4676246"/>
                <a:ext cx="1105979"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𝐻</m:t>
                      </m:r>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7205027" y="4676246"/>
                <a:ext cx="1105979"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254192" y="0"/>
                <a:ext cx="11666809" cy="764184"/>
              </a:xfrm>
              <a:prstGeom prst="rect">
                <a:avLst/>
              </a:prstGeom>
              <a:noFill/>
            </p:spPr>
            <p:txBody>
              <a:bodyPr wrap="square" rtlCol="0">
                <a:spAutoFit/>
              </a:bodyPr>
              <a:lstStyle/>
              <a:p>
                <a:pPr algn="ctr"/>
                <a:r>
                  <a:rPr lang="en-US" sz="2800" dirty="0"/>
                  <a:t>The Gradient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8"/>
                <a:stretch>
                  <a:fillRect b="-8197"/>
                </a:stretch>
              </a:blipFill>
            </p:spPr>
            <p:txBody>
              <a:bodyPr/>
              <a:lstStyle/>
              <a:p>
                <a:r>
                  <a:rPr lang="en-US">
                    <a:noFill/>
                  </a:rPr>
                  <a:t> </a:t>
                </a:r>
              </a:p>
            </p:txBody>
          </p:sp>
        </mc:Fallback>
      </mc:AlternateContent>
    </p:spTree>
    <p:extLst>
      <p:ext uri="{BB962C8B-B14F-4D97-AF65-F5344CB8AC3E}">
        <p14:creationId xmlns:p14="http://schemas.microsoft.com/office/powerpoint/2010/main" val="498320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2"/>
                <a:stretch>
                  <a:fillRect l="-23810" r="-23810" b="-2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3"/>
                <a:stretch>
                  <a:fillRect l="-30000" r="-25000" b="-52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05A9382-6AED-28D5-D9CC-916E5290B72E}"/>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4"/>
                <a:stretch>
                  <a:fillRect b="-8197"/>
                </a:stretch>
              </a:blipFill>
            </p:spPr>
            <p:txBody>
              <a:bodyPr/>
              <a:lstStyle/>
              <a:p>
                <a:r>
                  <a:rPr lang="en-US">
                    <a:noFill/>
                  </a:rPr>
                  <a:t> </a:t>
                </a:r>
              </a:p>
            </p:txBody>
          </p:sp>
        </mc:Fallback>
      </mc:AlternateContent>
      <p:sp>
        <p:nvSpPr>
          <p:cNvPr id="160" name="Oval 159">
            <a:extLst>
              <a:ext uri="{FF2B5EF4-FFF2-40B4-BE49-F238E27FC236}">
                <a16:creationId xmlns:a16="http://schemas.microsoft.com/office/drawing/2014/main" id="{3AFD305A-FFD2-6C15-0A12-44B63064B72B}"/>
              </a:ext>
            </a:extLst>
          </p:cNvPr>
          <p:cNvSpPr>
            <a:spLocks noChangeAspect="1"/>
          </p:cNvSpPr>
          <p:nvPr/>
        </p:nvSpPr>
        <p:spPr>
          <a:xfrm>
            <a:off x="4840180" y="2470179"/>
            <a:ext cx="2485381" cy="248538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204A4998-2BB4-B125-1906-8902915ABCC3}"/>
              </a:ext>
            </a:extLst>
          </p:cNvPr>
          <p:cNvSpPr>
            <a:spLocks noChangeAspect="1"/>
          </p:cNvSpPr>
          <p:nvPr/>
        </p:nvSpPr>
        <p:spPr>
          <a:xfrm>
            <a:off x="5337256" y="2967254"/>
            <a:ext cx="1491229" cy="1491227"/>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Oval 161">
            <a:extLst>
              <a:ext uri="{FF2B5EF4-FFF2-40B4-BE49-F238E27FC236}">
                <a16:creationId xmlns:a16="http://schemas.microsoft.com/office/drawing/2014/main" id="{E3C620F5-8E37-9E1B-0C1C-753ED89DCDE6}"/>
              </a:ext>
            </a:extLst>
          </p:cNvPr>
          <p:cNvSpPr>
            <a:spLocks noChangeAspect="1"/>
          </p:cNvSpPr>
          <p:nvPr/>
        </p:nvSpPr>
        <p:spPr>
          <a:xfrm>
            <a:off x="4169828" y="1786697"/>
            <a:ext cx="3852343" cy="3852341"/>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97B96ACD-35C1-5627-050D-FF885B8DD316}"/>
              </a:ext>
            </a:extLst>
          </p:cNvPr>
          <p:cNvSpPr>
            <a:spLocks noChangeAspect="1"/>
          </p:cNvSpPr>
          <p:nvPr/>
        </p:nvSpPr>
        <p:spPr>
          <a:xfrm>
            <a:off x="4476316" y="2123862"/>
            <a:ext cx="3231001" cy="3230999"/>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4" name="Group 203">
            <a:extLst>
              <a:ext uri="{FF2B5EF4-FFF2-40B4-BE49-F238E27FC236}">
                <a16:creationId xmlns:a16="http://schemas.microsoft.com/office/drawing/2014/main" id="{30E61B24-5CB2-C45F-DB18-FB9E457B2E94}"/>
              </a:ext>
            </a:extLst>
          </p:cNvPr>
          <p:cNvGrpSpPr/>
          <p:nvPr/>
        </p:nvGrpSpPr>
        <p:grpSpPr>
          <a:xfrm>
            <a:off x="4236612" y="1895177"/>
            <a:ext cx="3748012" cy="3651428"/>
            <a:chOff x="4236612"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1"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10"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4"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2"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230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257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9747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mc:AlternateContent xmlns:mc="http://schemas.openxmlformats.org/markup-compatibility/2006" xmlns:a14="http://schemas.microsoft.com/office/drawing/2010/main">
        <mc:Choice Requires="a14">
          <p:sp>
            <p:nvSpPr>
              <p:cNvPr id="195" name="Rectangle 194">
                <a:extLst>
                  <a:ext uri="{FF2B5EF4-FFF2-40B4-BE49-F238E27FC236}">
                    <a16:creationId xmlns:a16="http://schemas.microsoft.com/office/drawing/2014/main" id="{CE09228E-292B-F0E3-A71D-7FEEE985E267}"/>
                  </a:ext>
                </a:extLst>
              </p:cNvPr>
              <p:cNvSpPr/>
              <p:nvPr/>
            </p:nvSpPr>
            <p:spPr>
              <a:xfrm>
                <a:off x="1809065" y="5675050"/>
                <a:ext cx="5997155"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r>
                            <a:rPr lang="en-US" sz="2400" i="1" smtClean="0">
                              <a:latin typeface="Cambria Math"/>
                            </a:rPr>
                            <m:t>𝑆</m:t>
                          </m:r>
                        </m:e>
                        <m:sup>
                          <m:r>
                            <a:rPr lang="en-US" sz="2400" b="0" i="1" smtClean="0">
                              <a:latin typeface="Cambria Math" panose="02040503050406030204" pitchFamily="18" charset="0"/>
                            </a:rPr>
                            <m:t>𝑎</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𝑞</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𝑝</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b="0" i="1" smtClean="0">
                              <a:latin typeface="Cambria Math" panose="02040503050406030204" pitchFamily="18" charset="0"/>
                            </a:rPr>
                            <m:t>𝑞</m:t>
                          </m:r>
                        </m:sub>
                      </m:sSub>
                      <m:r>
                        <a:rPr lang="en-US" sz="2400" i="1">
                          <a:latin typeface="Cambria Math" panose="02040503050406030204" pitchFamily="18" charset="0"/>
                        </a:rPr>
                        <m:t>𝐻</m:t>
                      </m:r>
                      <m:r>
                        <a:rPr lang="en-US" sz="2400" b="0" i="1" smtClean="0">
                          <a:latin typeface="Cambria Math" panose="02040503050406030204" pitchFamily="18" charset="0"/>
                        </a:rPr>
                        <m:t>=0</m:t>
                      </m:r>
                    </m:oMath>
                  </m:oMathPara>
                </a14:m>
                <a:endParaRPr lang="en-US" sz="2400" dirty="0"/>
              </a:p>
            </p:txBody>
          </p:sp>
        </mc:Choice>
        <mc:Fallback xmlns="">
          <p:sp>
            <p:nvSpPr>
              <p:cNvPr id="195" name="Rectangle 194">
                <a:extLst>
                  <a:ext uri="{FF2B5EF4-FFF2-40B4-BE49-F238E27FC236}">
                    <a16:creationId xmlns:a16="http://schemas.microsoft.com/office/drawing/2014/main" id="{CE09228E-292B-F0E3-A71D-7FEEE985E267}"/>
                  </a:ext>
                </a:extLst>
              </p:cNvPr>
              <p:cNvSpPr>
                <a:spLocks noRot="1" noChangeAspect="1" noMove="1" noResize="1" noEditPoints="1" noAdjustHandles="1" noChangeArrowheads="1" noChangeShapeType="1" noTextEdit="1"/>
              </p:cNvSpPr>
              <p:nvPr/>
            </p:nvSpPr>
            <p:spPr>
              <a:xfrm>
                <a:off x="1809065" y="5675050"/>
                <a:ext cx="5997155" cy="490199"/>
              </a:xfrm>
              <a:prstGeom prst="rect">
                <a:avLst/>
              </a:prstGeom>
              <a:blipFill>
                <a:blip r:embed="rId5"/>
                <a:stretch>
                  <a:fillRect b="-5000"/>
                </a:stretch>
              </a:blipFill>
            </p:spPr>
            <p:txBody>
              <a:bodyPr/>
              <a:lstStyle/>
              <a:p>
                <a:r>
                  <a:rPr lang="en-US">
                    <a:noFill/>
                  </a:rPr>
                  <a:t> </a:t>
                </a:r>
              </a:p>
            </p:txBody>
          </p:sp>
        </mc:Fallback>
      </mc:AlternateContent>
    </p:spTree>
    <p:extLst>
      <p:ext uri="{BB962C8B-B14F-4D97-AF65-F5344CB8AC3E}">
        <p14:creationId xmlns:p14="http://schemas.microsoft.com/office/powerpoint/2010/main" val="2003706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mc:Choice xmlns:a14="http://schemas.microsoft.com/office/drawing/2010/main" Requires="a14">
          <p:sp>
            <p:nvSpPr>
              <p:cNvPr id="263" name="Rectangle 262">
                <a:extLst>
                  <a:ext uri="{FF2B5EF4-FFF2-40B4-BE49-F238E27FC236}">
                    <a16:creationId xmlns:a16="http://schemas.microsoft.com/office/drawing/2014/main" id="{D0E55266-8B21-91AC-9830-6D4958FE8732}"/>
                  </a:ext>
                </a:extLst>
              </p:cNvPr>
              <p:cNvSpPr/>
              <p:nvPr/>
            </p:nvSpPr>
            <p:spPr>
              <a:xfrm>
                <a:off x="2606497" y="889320"/>
                <a:ext cx="7333354" cy="589713"/>
              </a:xfrm>
              <a:prstGeom prst="rect">
                <a:avLst/>
              </a:prstGeom>
            </p:spPr>
            <p:txBody>
              <a:bodyPr wrap="none">
                <a:spAutoFit/>
              </a:bodyPr>
              <a:lstStyle/>
              <a:p>
                <a:r>
                  <a:rPr lang="en-US" sz="2800" b="0" dirty="0"/>
                  <a:t>Geometrically, this means: </a:t>
                </a:r>
                <a14:m>
                  <m:oMath xmlns:m="http://schemas.openxmlformats.org/officeDocument/2006/math">
                    <m:nary>
                      <m:naryPr>
                        <m:chr m:val="∮"/>
                        <m:limLoc m:val="undOvr"/>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𝑑𝑝</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𝑑𝑞</m:t>
                            </m:r>
                          </m:e>
                        </m:d>
                        <m:r>
                          <a:rPr lang="en-US" sz="2800" b="0" i="1" smtClean="0">
                            <a:latin typeface="Cambria Math" panose="02040503050406030204" pitchFamily="18" charset="0"/>
                          </a:rPr>
                          <m:t>=0</m:t>
                        </m:r>
                      </m:e>
                    </m:nary>
                  </m:oMath>
                </a14:m>
                <a:endParaRPr lang="en-US" sz="2800" dirty="0"/>
              </a:p>
            </p:txBody>
          </p:sp>
        </mc:Choice>
        <mc:Fallback>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2606497" y="889320"/>
                <a:ext cx="7333354" cy="589713"/>
              </a:xfrm>
              <a:prstGeom prst="rect">
                <a:avLst/>
              </a:prstGeom>
              <a:blipFill>
                <a:blip r:embed="rId2"/>
                <a:stretch>
                  <a:fillRect l="-1730" t="-146809" b="-20425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5025919C-2781-D339-D4D4-C60E7F72C615}"/>
                  </a:ext>
                </a:extLst>
              </p:cNvPr>
              <p:cNvSpPr/>
              <p:nvPr/>
            </p:nvSpPr>
            <p:spPr>
              <a:xfrm>
                <a:off x="1244834" y="2753686"/>
                <a:ext cx="8858535" cy="122238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800" i="1">
                              <a:latin typeface="Cambria Math" panose="02040503050406030204" pitchFamily="18" charset="0"/>
                            </a:rPr>
                          </m:ctrlPr>
                        </m:naryPr>
                        <m:sub/>
                        <m:sup/>
                        <m:e>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𝑞</m:t>
                                  </m:r>
                                </m:sup>
                              </m:sSup>
                              <m:r>
                                <a:rPr lang="en-US" sz="2800" i="1">
                                  <a:latin typeface="Cambria Math" panose="02040503050406030204" pitchFamily="18" charset="0"/>
                                </a:rPr>
                                <m:t>𝑑𝑝</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𝑆</m:t>
                                  </m:r>
                                </m:e>
                                <m:sup>
                                  <m:r>
                                    <a:rPr lang="en-US" sz="2800" i="1">
                                      <a:latin typeface="Cambria Math" panose="02040503050406030204" pitchFamily="18" charset="0"/>
                                    </a:rPr>
                                    <m:t>𝑝</m:t>
                                  </m:r>
                                </m:sup>
                              </m:sSup>
                              <m:r>
                                <a:rPr lang="en-US" sz="2800" i="1">
                                  <a:latin typeface="Cambria Math" panose="02040503050406030204" pitchFamily="18" charset="0"/>
                                </a:rPr>
                                <m:t>𝑑𝑞</m:t>
                              </m:r>
                            </m:e>
                          </m:d>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𝐻𝑑𝑝</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𝐻𝑑𝑞</m:t>
                              </m:r>
                              <m:r>
                                <a:rPr lang="en-US" sz="2800" i="1">
                                  <a:latin typeface="Cambria Math" panose="02040503050406030204" pitchFamily="18" charset="0"/>
                                </a:rPr>
                                <m:t>)=</m:t>
                              </m:r>
                              <m:nary>
                                <m:naryPr>
                                  <m:chr m:val="∮"/>
                                  <m:limLoc m:val="undOvr"/>
                                  <m:subHide m:val="on"/>
                                  <m:supHide m:val="on"/>
                                  <m:ctrlPr>
                                    <a:rPr lang="en-US" sz="2800" i="1">
                                      <a:latin typeface="Cambria Math" panose="02040503050406030204" pitchFamily="18" charset="0"/>
                                    </a:rPr>
                                  </m:ctrlPr>
                                </m:naryPr>
                                <m:sub/>
                                <m:sup/>
                                <m:e>
                                  <m:r>
                                    <a:rPr lang="en-US" sz="2800" i="1">
                                      <a:latin typeface="Cambria Math" panose="02040503050406030204" pitchFamily="18" charset="0"/>
                                    </a:rPr>
                                    <m:t>𝑑𝐻</m:t>
                                  </m:r>
                                  <m:r>
                                    <a:rPr lang="en-US" sz="2800" i="1">
                                      <a:latin typeface="Cambria Math" panose="02040503050406030204" pitchFamily="18" charset="0"/>
                                    </a:rPr>
                                    <m:t>=0</m:t>
                                  </m:r>
                                </m:e>
                              </m:nary>
                            </m:e>
                          </m:nary>
                        </m:e>
                      </m:nary>
                    </m:oMath>
                  </m:oMathPara>
                </a14:m>
                <a:endParaRPr lang="en-US" sz="2800" dirty="0"/>
              </a:p>
            </p:txBody>
          </p:sp>
        </mc:Choice>
        <mc:Fallback>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1244834" y="2753686"/>
                <a:ext cx="8858535" cy="1222386"/>
              </a:xfrm>
              <a:prstGeom prst="rect">
                <a:avLst/>
              </a:prstGeom>
              <a:blipFill>
                <a:blip r:embed="rId3"/>
                <a:stretch>
                  <a:fillRect l="-12160" t="-139175" b="-1948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TextBox 141">
                <a:extLst>
                  <a:ext uri="{FF2B5EF4-FFF2-40B4-BE49-F238E27FC236}">
                    <a16:creationId xmlns:a16="http://schemas.microsoft.com/office/drawing/2014/main" id="{9D97E58E-2DFD-B675-DC24-F08E51EFFFFA}"/>
                  </a:ext>
                </a:extLst>
              </p:cNvPr>
              <p:cNvSpPr txBox="1"/>
              <p:nvPr/>
            </p:nvSpPr>
            <p:spPr>
              <a:xfrm>
                <a:off x="1877219" y="4088486"/>
                <a:ext cx="8062632" cy="1077218"/>
              </a:xfrm>
              <a:prstGeom prst="rect">
                <a:avLst/>
              </a:prstGeom>
              <a:noFill/>
            </p:spPr>
            <p:txBody>
              <a:bodyPr wrap="square" rtlCol="0">
                <a:spAutoFit/>
              </a:bodyPr>
              <a:lstStyle/>
              <a:p>
                <a:r>
                  <a:rPr lang="en-US" sz="3200" dirty="0"/>
                  <a:t>Each divergenceless field in two dimensions admits a stream function </a:t>
                </a:r>
                <a14:m>
                  <m:oMath xmlns:m="http://schemas.openxmlformats.org/officeDocument/2006/math">
                    <m:r>
                      <a:rPr lang="en-US" sz="3200" b="0" i="1" smtClean="0">
                        <a:latin typeface="Cambria Math" panose="02040503050406030204" pitchFamily="18" charset="0"/>
                      </a:rPr>
                      <m:t>𝐻</m:t>
                    </m:r>
                  </m:oMath>
                </a14:m>
                <a:r>
                  <a:rPr lang="en-US" sz="3200" dirty="0"/>
                  <a:t> that satisfies</a:t>
                </a:r>
              </a:p>
            </p:txBody>
          </p:sp>
        </mc:Choice>
        <mc:Fallback>
          <p:sp>
            <p:nvSpPr>
              <p:cNvPr id="142" name="TextBox 141">
                <a:extLst>
                  <a:ext uri="{FF2B5EF4-FFF2-40B4-BE49-F238E27FC236}">
                    <a16:creationId xmlns:a16="http://schemas.microsoft.com/office/drawing/2014/main" id="{9D97E58E-2DFD-B675-DC24-F08E51EFFFFA}"/>
                  </a:ext>
                </a:extLst>
              </p:cNvPr>
              <p:cNvSpPr txBox="1">
                <a:spLocks noRot="1" noChangeAspect="1" noMove="1" noResize="1" noEditPoints="1" noAdjustHandles="1" noChangeArrowheads="1" noChangeShapeType="1" noTextEdit="1"/>
              </p:cNvSpPr>
              <p:nvPr/>
            </p:nvSpPr>
            <p:spPr>
              <a:xfrm>
                <a:off x="1877219" y="4088486"/>
                <a:ext cx="8062632" cy="1077218"/>
              </a:xfrm>
              <a:prstGeom prst="rect">
                <a:avLst/>
              </a:prstGeom>
              <a:blipFill>
                <a:blip r:embed="rId4"/>
                <a:stretch>
                  <a:fillRect l="-1887" t="-8235" b="-16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3" name="TextBox 142">
                <a:extLst>
                  <a:ext uri="{FF2B5EF4-FFF2-40B4-BE49-F238E27FC236}">
                    <a16:creationId xmlns:a16="http://schemas.microsoft.com/office/drawing/2014/main" id="{302CF7F5-07B2-ADDC-0927-38C7AD13C670}"/>
                  </a:ext>
                </a:extLst>
              </p:cNvPr>
              <p:cNvSpPr txBox="1"/>
              <p:nvPr/>
            </p:nvSpPr>
            <p:spPr>
              <a:xfrm>
                <a:off x="3484312" y="5278118"/>
                <a:ext cx="4848446" cy="622735"/>
              </a:xfrm>
              <a:prstGeom prst="rect">
                <a:avLst/>
              </a:prstGeom>
              <a:noFill/>
            </p:spPr>
            <p:txBody>
              <a:bodyPr wrap="square" rtlCol="0">
                <a:spAutoFit/>
              </a:bodyPr>
              <a:lstStyle/>
              <a:p>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oMath>
                </a14:m>
                <a:r>
                  <a:rPr lang="en-US" sz="3200" dirty="0"/>
                  <a:t> and </a:t>
                </a:r>
                <a14:m>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oMath>
                </a14:m>
                <a:endParaRPr lang="en-US" sz="3200" dirty="0"/>
              </a:p>
            </p:txBody>
          </p:sp>
        </mc:Choice>
        <mc:Fallback>
          <p:sp>
            <p:nvSpPr>
              <p:cNvPr id="143" name="TextBox 142">
                <a:extLst>
                  <a:ext uri="{FF2B5EF4-FFF2-40B4-BE49-F238E27FC236}">
                    <a16:creationId xmlns:a16="http://schemas.microsoft.com/office/drawing/2014/main" id="{302CF7F5-07B2-ADDC-0927-38C7AD13C670}"/>
                  </a:ext>
                </a:extLst>
              </p:cNvPr>
              <p:cNvSpPr txBox="1">
                <a:spLocks noRot="1" noChangeAspect="1" noMove="1" noResize="1" noEditPoints="1" noAdjustHandles="1" noChangeArrowheads="1" noChangeShapeType="1" noTextEdit="1"/>
              </p:cNvSpPr>
              <p:nvPr/>
            </p:nvSpPr>
            <p:spPr>
              <a:xfrm>
                <a:off x="3484312" y="5278118"/>
                <a:ext cx="4848446" cy="622735"/>
              </a:xfrm>
              <a:prstGeom prst="rect">
                <a:avLst/>
              </a:prstGeom>
              <a:blipFill>
                <a:blip r:embed="rId5"/>
                <a:stretch>
                  <a:fillRect l="-1044" t="-12000" b="-24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4" name="Rectangle 143">
                <a:extLst>
                  <a:ext uri="{FF2B5EF4-FFF2-40B4-BE49-F238E27FC236}">
                    <a16:creationId xmlns:a16="http://schemas.microsoft.com/office/drawing/2014/main" id="{F48EDC82-1C23-09CD-BDD0-AF3D589AB059}"/>
                  </a:ext>
                </a:extLst>
              </p:cNvPr>
              <p:cNvSpPr/>
              <p:nvPr/>
            </p:nvSpPr>
            <p:spPr>
              <a:xfrm>
                <a:off x="2675525" y="145724"/>
                <a:ext cx="6969921" cy="5564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p:sp>
            <p:nvSpPr>
              <p:cNvPr id="144" name="Rectangle 143">
                <a:extLst>
                  <a:ext uri="{FF2B5EF4-FFF2-40B4-BE49-F238E27FC236}">
                    <a16:creationId xmlns:a16="http://schemas.microsoft.com/office/drawing/2014/main" id="{F48EDC82-1C23-09CD-BDD0-AF3D589AB059}"/>
                  </a:ext>
                </a:extLst>
              </p:cNvPr>
              <p:cNvSpPr>
                <a:spLocks noRot="1" noChangeAspect="1" noMove="1" noResize="1" noEditPoints="1" noAdjustHandles="1" noChangeArrowheads="1" noChangeShapeType="1" noTextEdit="1"/>
              </p:cNvSpPr>
              <p:nvPr/>
            </p:nvSpPr>
            <p:spPr>
              <a:xfrm>
                <a:off x="2675525" y="145724"/>
                <a:ext cx="6969921" cy="556434"/>
              </a:xfrm>
              <a:prstGeom prst="rect">
                <a:avLst/>
              </a:prstGeom>
              <a:blipFill>
                <a:blip r:embed="rId6"/>
                <a:stretch>
                  <a:fillRect b="-88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5" name="Rectangle 144">
                <a:extLst>
                  <a:ext uri="{FF2B5EF4-FFF2-40B4-BE49-F238E27FC236}">
                    <a16:creationId xmlns:a16="http://schemas.microsoft.com/office/drawing/2014/main" id="{DC4FEF43-1466-C0C1-F2E4-EE9FBE94065D}"/>
                  </a:ext>
                </a:extLst>
              </p:cNvPr>
              <p:cNvSpPr/>
              <p:nvPr/>
            </p:nvSpPr>
            <p:spPr>
              <a:xfrm>
                <a:off x="902177" y="1859726"/>
                <a:ext cx="10370839" cy="954107"/>
              </a:xfrm>
              <a:prstGeom prst="rect">
                <a:avLst/>
              </a:prstGeom>
            </p:spPr>
            <p:txBody>
              <a:bodyPr wrap="square">
                <a:spAutoFit/>
              </a:bodyPr>
              <a:lstStyle/>
              <a:p>
                <a:pPr algn="ctr"/>
                <a:r>
                  <a:rPr lang="en-US" sz="2800" dirty="0"/>
                  <a:t>Since we are in two dimensional space and a hyper surface surface has dimension </a:t>
                </a:r>
                <a14:m>
                  <m:oMath xmlns:m="http://schemas.openxmlformats.org/officeDocument/2006/math">
                    <m:r>
                      <a:rPr lang="en-US" sz="2800" i="1">
                        <a:latin typeface="Cambria Math" panose="02040503050406030204" pitchFamily="18" charset="0"/>
                      </a:rPr>
                      <m:t>𝑛</m:t>
                    </m:r>
                    <m:r>
                      <a:rPr lang="en-US" sz="2800" i="1">
                        <a:latin typeface="Cambria Math" panose="02040503050406030204" pitchFamily="18" charset="0"/>
                      </a:rPr>
                      <m:t>−1=2−1=1</m:t>
                    </m:r>
                  </m:oMath>
                </a14:m>
                <a:endParaRPr lang="en-US" sz="2800" dirty="0"/>
              </a:p>
            </p:txBody>
          </p:sp>
        </mc:Choice>
        <mc:Fallback>
          <p:sp>
            <p:nvSpPr>
              <p:cNvPr id="145" name="Rectangle 144">
                <a:extLst>
                  <a:ext uri="{FF2B5EF4-FFF2-40B4-BE49-F238E27FC236}">
                    <a16:creationId xmlns:a16="http://schemas.microsoft.com/office/drawing/2014/main" id="{DC4FEF43-1466-C0C1-F2E4-EE9FBE94065D}"/>
                  </a:ext>
                </a:extLst>
              </p:cNvPr>
              <p:cNvSpPr>
                <a:spLocks noRot="1" noChangeAspect="1" noMove="1" noResize="1" noEditPoints="1" noAdjustHandles="1" noChangeArrowheads="1" noChangeShapeType="1" noTextEdit="1"/>
              </p:cNvSpPr>
              <p:nvPr/>
            </p:nvSpPr>
            <p:spPr>
              <a:xfrm>
                <a:off x="902177" y="1859726"/>
                <a:ext cx="10370839" cy="954107"/>
              </a:xfrm>
              <a:prstGeom prst="rect">
                <a:avLst/>
              </a:prstGeom>
              <a:blipFill>
                <a:blip r:embed="rId7"/>
                <a:stretch>
                  <a:fillRect l="-1224" t="-6579" r="-1958" b="-17105"/>
                </a:stretch>
              </a:blipFill>
            </p:spPr>
            <p:txBody>
              <a:bodyPr/>
              <a:lstStyle/>
              <a:p>
                <a:r>
                  <a:rPr lang="en-US">
                    <a:noFill/>
                  </a:rPr>
                  <a:t> </a:t>
                </a:r>
              </a:p>
            </p:txBody>
          </p:sp>
        </mc:Fallback>
      </mc:AlternateContent>
    </p:spTree>
    <p:extLst>
      <p:ext uri="{BB962C8B-B14F-4D97-AF65-F5344CB8AC3E}">
        <p14:creationId xmlns:p14="http://schemas.microsoft.com/office/powerpoint/2010/main" val="306510267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75519</TotalTime>
  <Words>1603</Words>
  <Application>Microsoft Macintosh PowerPoint</Application>
  <PresentationFormat>Widescreen</PresentationFormat>
  <Paragraphs>190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CMMI8</vt:lpstr>
      <vt:lpstr>CMR10</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180</cp:revision>
  <dcterms:created xsi:type="dcterms:W3CDTF">2021-04-07T15:17:47Z</dcterms:created>
  <dcterms:modified xsi:type="dcterms:W3CDTF">2024-04-18T16:55:21Z</dcterms:modified>
</cp:coreProperties>
</file>