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9" r:id="rId2"/>
    <p:sldId id="1035" r:id="rId3"/>
    <p:sldId id="1040" r:id="rId4"/>
    <p:sldId id="1007" r:id="rId5"/>
    <p:sldId id="1010" r:id="rId6"/>
    <p:sldId id="1041" r:id="rId7"/>
    <p:sldId id="1037" r:id="rId8"/>
    <p:sldId id="1030" r:id="rId9"/>
    <p:sldId id="1039" r:id="rId10"/>
    <p:sldId id="996" r:id="rId11"/>
    <p:sldId id="1016" r:id="rId12"/>
    <p:sldId id="1044" r:id="rId13"/>
    <p:sldId id="1045" r:id="rId14"/>
    <p:sldId id="1031" r:id="rId15"/>
    <p:sldId id="1019" r:id="rId16"/>
    <p:sldId id="1032" r:id="rId17"/>
    <p:sldId id="1070" r:id="rId18"/>
    <p:sldId id="1020" r:id="rId19"/>
    <p:sldId id="1021" r:id="rId20"/>
    <p:sldId id="1022" r:id="rId21"/>
    <p:sldId id="1033" r:id="rId22"/>
    <p:sldId id="1023" r:id="rId23"/>
    <p:sldId id="1046" r:id="rId24"/>
    <p:sldId id="1024" r:id="rId25"/>
    <p:sldId id="1025" r:id="rId26"/>
    <p:sldId id="1026" r:id="rId27"/>
    <p:sldId id="1027" r:id="rId28"/>
    <p:sldId id="1034" r:id="rId29"/>
    <p:sldId id="1047" r:id="rId30"/>
    <p:sldId id="1049" r:id="rId31"/>
    <p:sldId id="1050" r:id="rId32"/>
    <p:sldId id="1051" r:id="rId33"/>
    <p:sldId id="1052" r:id="rId34"/>
    <p:sldId id="1053" r:id="rId35"/>
    <p:sldId id="1071" r:id="rId36"/>
    <p:sldId id="1056" r:id="rId37"/>
    <p:sldId id="1054" r:id="rId38"/>
    <p:sldId id="1057" r:id="rId39"/>
    <p:sldId id="1058" r:id="rId40"/>
    <p:sldId id="1048" r:id="rId41"/>
    <p:sldId id="1059" r:id="rId42"/>
    <p:sldId id="1060" r:id="rId43"/>
    <p:sldId id="1061" r:id="rId44"/>
    <p:sldId id="1062" r:id="rId45"/>
    <p:sldId id="1063" r:id="rId46"/>
    <p:sldId id="1064" r:id="rId47"/>
    <p:sldId id="1067" r:id="rId48"/>
    <p:sldId id="1068" r:id="rId49"/>
    <p:sldId id="1065" r:id="rId50"/>
    <p:sldId id="1069" r:id="rId51"/>
    <p:sldId id="1038" r:id="rId52"/>
    <p:sldId id="1013" r:id="rId53"/>
    <p:sldId id="1014" r:id="rId54"/>
    <p:sldId id="1015" r:id="rId55"/>
    <p:sldId id="985" r:id="rId56"/>
    <p:sldId id="1001" r:id="rId57"/>
    <p:sldId id="1002" r:id="rId58"/>
    <p:sldId id="1003" r:id="rId59"/>
    <p:sldId id="1004" r:id="rId60"/>
    <p:sldId id="998" r:id="rId61"/>
    <p:sldId id="1000" r:id="rId62"/>
    <p:sldId id="936" r:id="rId63"/>
    <p:sldId id="965" r:id="rId64"/>
    <p:sldId id="94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177" dt="2024-06-20T19:55:34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8751" autoAdjust="0"/>
  </p:normalViewPr>
  <p:slideViewPr>
    <p:cSldViewPr snapToGrid="0">
      <p:cViewPr>
        <p:scale>
          <a:sx n="100" d="100"/>
          <a:sy n="100" d="100"/>
        </p:scale>
        <p:origin x="1026" y="84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20T19:56:57.669" v="16712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">
        <pc:chgData name="Phillip Kaufman" userId="c001b2a046940d7c" providerId="LiveId" clId="{9EF190FB-2075-4375-A797-615516ED83A7}" dt="2024-06-20T19:26:26.229" v="16288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6T02:46:35.507" v="9481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8T00:43:08.729" v="11202" actId="1076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8T00:43:43.083" v="11214" actId="1035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mod">
        <pc:chgData name="Phillip Kaufman" userId="c001b2a046940d7c" providerId="LiveId" clId="{9EF190FB-2075-4375-A797-615516ED83A7}" dt="2024-06-18T00:43:49.119" v="1121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mod">
        <pc:chgData name="Phillip Kaufman" userId="c001b2a046940d7c" providerId="LiveId" clId="{9EF190FB-2075-4375-A797-615516ED83A7}" dt="2024-06-16T02:18:56.868" v="9403" actId="1076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addSp delSp modSp mod ord">
        <pc:chgData name="Phillip Kaufman" userId="c001b2a046940d7c" providerId="LiveId" clId="{9EF190FB-2075-4375-A797-615516ED83A7}" dt="2024-06-16T05:27:19.963" v="9730" actId="1076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mod">
        <pc:chgData name="Phillip Kaufman" userId="c001b2a046940d7c" providerId="LiveId" clId="{9EF190FB-2075-4375-A797-615516ED83A7}" dt="2024-06-17T06:24:42.828" v="10870" actId="164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mod">
        <pc:chgData name="Phillip Kaufman" userId="c001b2a046940d7c" providerId="LiveId" clId="{9EF190FB-2075-4375-A797-615516ED83A7}" dt="2024-06-18T00:41:39.127" v="11199" actId="1076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mod">
        <pc:chgData name="Phillip Kaufman" userId="c001b2a046940d7c" providerId="LiveId" clId="{9EF190FB-2075-4375-A797-615516ED83A7}" dt="2024-06-20T19:26:56.740" v="16290" actId="1035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mod ord">
        <pc:chgData name="Phillip Kaufman" userId="c001b2a046940d7c" providerId="LiveId" clId="{9EF190FB-2075-4375-A797-615516ED83A7}" dt="2024-06-16T05:15:58.482" v="9582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mod">
        <pc:chgData name="Phillip Kaufman" userId="c001b2a046940d7c" providerId="LiveId" clId="{9EF190FB-2075-4375-A797-615516ED83A7}" dt="2024-06-16T02:46:59.447" v="9483" actId="1076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mod">
        <pc:chgData name="Phillip Kaufman" userId="c001b2a046940d7c" providerId="LiveId" clId="{9EF190FB-2075-4375-A797-615516ED83A7}" dt="2024-06-16T02:45:46.644" v="9465" actId="1076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">
        <pc:chgData name="Phillip Kaufman" userId="c001b2a046940d7c" providerId="LiveId" clId="{9EF190FB-2075-4375-A797-615516ED83A7}" dt="2024-06-16T02:09:30.842" v="9303" actId="680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mod ord">
        <pc:chgData name="Phillip Kaufman" userId="c001b2a046940d7c" providerId="LiveId" clId="{9EF190FB-2075-4375-A797-615516ED83A7}" dt="2024-06-20T19:32:38.322" v="16392" actId="164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mod ord">
        <pc:chgData name="Phillip Kaufman" userId="c001b2a046940d7c" providerId="LiveId" clId="{9EF190FB-2075-4375-A797-615516ED83A7}" dt="2024-06-20T19:32:40.690" v="16393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mod ord">
        <pc:chgData name="Phillip Kaufman" userId="c001b2a046940d7c" providerId="LiveId" clId="{9EF190FB-2075-4375-A797-615516ED83A7}" dt="2024-06-16T06:24:09.082" v="10030" actId="1076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mod">
        <pc:chgData name="Phillip Kaufman" userId="c001b2a046940d7c" providerId="LiveId" clId="{9EF190FB-2075-4375-A797-615516ED83A7}" dt="2024-06-17T06:47:29.519" v="10948" actId="1076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mod">
        <pc:chgData name="Phillip Kaufman" userId="c001b2a046940d7c" providerId="LiveId" clId="{9EF190FB-2075-4375-A797-615516ED83A7}" dt="2024-06-18T03:27:42.670" v="14107" actId="1076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mod">
        <pc:chgData name="Phillip Kaufman" userId="c001b2a046940d7c" providerId="LiveId" clId="{9EF190FB-2075-4375-A797-615516ED83A7}" dt="2024-06-18T01:16:00.082" v="11339" actId="1076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mod modNotesTx">
        <pc:chgData name="Phillip Kaufman" userId="c001b2a046940d7c" providerId="LiveId" clId="{9EF190FB-2075-4375-A797-615516ED83A7}" dt="2024-06-20T19:38:56.967" v="16415" actId="552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mod">
        <pc:chgData name="Phillip Kaufman" userId="c001b2a046940d7c" providerId="LiveId" clId="{9EF190FB-2075-4375-A797-615516ED83A7}" dt="2024-06-18T01:54:52.766" v="11793" actId="2057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mod">
        <pc:chgData name="Phillip Kaufman" userId="c001b2a046940d7c" providerId="LiveId" clId="{9EF190FB-2075-4375-A797-615516ED83A7}" dt="2024-06-20T19:39:31.823" v="16417" actId="1076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mod">
        <pc:chgData name="Phillip Kaufman" userId="c001b2a046940d7c" providerId="LiveId" clId="{9EF190FB-2075-4375-A797-615516ED83A7}" dt="2024-06-20T19:39:41.772" v="16418" actId="1076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mod">
        <pc:chgData name="Phillip Kaufman" userId="c001b2a046940d7c" providerId="LiveId" clId="{9EF190FB-2075-4375-A797-615516ED83A7}" dt="2024-06-18T03:07:26.412" v="13647" actId="1076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mod ord">
        <pc:chgData name="Phillip Kaufman" userId="c001b2a046940d7c" providerId="LiveId" clId="{9EF190FB-2075-4375-A797-615516ED83A7}" dt="2024-06-18T03:05:17.073" v="13531" actId="1076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mod">
        <pc:chgData name="Phillip Kaufman" userId="c001b2a046940d7c" providerId="LiveId" clId="{9EF190FB-2075-4375-A797-615516ED83A7}" dt="2024-06-18T03:06:14.503" v="13557" actId="1076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mod">
        <pc:chgData name="Phillip Kaufman" userId="c001b2a046940d7c" providerId="LiveId" clId="{9EF190FB-2075-4375-A797-615516ED83A7}" dt="2024-06-18T03:10:19.903" v="13665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mod">
        <pc:chgData name="Phillip Kaufman" userId="c001b2a046940d7c" providerId="LiveId" clId="{9EF190FB-2075-4375-A797-615516ED83A7}" dt="2024-06-18T05:29:30.969" v="14517" actId="1076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mod">
        <pc:chgData name="Phillip Kaufman" userId="c001b2a046940d7c" providerId="LiveId" clId="{9EF190FB-2075-4375-A797-615516ED83A7}" dt="2024-06-18T22:58:13.235" v="15167" actId="2057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mod">
        <pc:chgData name="Phillip Kaufman" userId="c001b2a046940d7c" providerId="LiveId" clId="{9EF190FB-2075-4375-A797-615516ED83A7}" dt="2024-06-18T23:03:34.357" v="15272" actId="465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mod">
        <pc:chgData name="Phillip Kaufman" userId="c001b2a046940d7c" providerId="LiveId" clId="{9EF190FB-2075-4375-A797-615516ED83A7}" dt="2024-06-19T23:08:07.228" v="15619" actId="2057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mod">
        <pc:chgData name="Phillip Kaufman" userId="c001b2a046940d7c" providerId="LiveId" clId="{9EF190FB-2075-4375-A797-615516ED83A7}" dt="2024-06-20T19:40:56.359" v="16434" actId="1076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mod">
        <pc:chgData name="Phillip Kaufman" userId="c001b2a046940d7c" providerId="LiveId" clId="{9EF190FB-2075-4375-A797-615516ED83A7}" dt="2024-06-20T19:42:06.337" v="16449" actId="552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mod">
        <pc:chgData name="Phillip Kaufman" userId="c001b2a046940d7c" providerId="LiveId" clId="{9EF190FB-2075-4375-A797-615516ED83A7}" dt="2024-06-20T19:56:57.669" v="16712" actId="1076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mod">
        <pc:chgData name="Phillip Kaufman" userId="c001b2a046940d7c" providerId="LiveId" clId="{9EF190FB-2075-4375-A797-615516ED83A7}" dt="2024-06-20T19:51:11.501" v="16616" actId="2057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mod">
        <pc:chgData name="Phillip Kaufman" userId="c001b2a046940d7c" providerId="LiveId" clId="{9EF190FB-2075-4375-A797-615516ED83A7}" dt="2024-06-20T19:55:18.737" v="16674" actId="478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">
        <pc:chgData name="Phillip Kaufman" userId="c001b2a046940d7c" providerId="LiveId" clId="{9EF190FB-2075-4375-A797-615516ED83A7}" dt="2024-06-20T19:55:21.476" v="16675" actId="680"/>
        <pc:sldMkLst>
          <pc:docMk/>
          <pc:sldMk cId="3134034103" sldId="10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The subdivision for each DOF should remain the same (but stretched/shrunk) Make label match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awkward in the next slide or as its own slide, so maybe just say it over the slide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rearrange </a:t>
            </a:r>
            <a:r>
              <a:rPr lang="en-US" dirty="0" err="1"/>
              <a:t>arros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color S up and S down with the same colors we used in S-DOF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reposition S-DOF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reformat, and consolidate the text from other two slides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is also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the 4d diagram, add projections on q1p1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</a:t>
            </a:r>
            <a:r>
              <a:rPr lang="en-US" dirty="0" err="1"/>
              <a:t>sDOF</a:t>
            </a:r>
            <a:r>
              <a:rPr lang="en-US" dirty="0"/>
              <a:t>, omega is just area. In </a:t>
            </a:r>
            <a:r>
              <a:rPr lang="en-US" dirty="0" err="1"/>
              <a:t>mDOF</a:t>
            </a:r>
            <a:r>
              <a:rPr lang="en-US" dirty="0"/>
              <a:t>, omega is area ONLY with matching q and p, and zero for any other combinations =&gt; counts configuration within a 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picture, and try to make the text “around” the picture (remove equations) Point that volume is preserved (but not </a:t>
            </a:r>
            <a:r>
              <a:rPr lang="en-US" dirty="0" err="1"/>
              <a:t>viceversa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22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png"/><Relationship Id="rId3" Type="http://schemas.openxmlformats.org/officeDocument/2006/relationships/image" Target="../media/image671.png"/><Relationship Id="rId7" Type="http://schemas.openxmlformats.org/officeDocument/2006/relationships/image" Target="../media/image711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1.png"/><Relationship Id="rId5" Type="http://schemas.openxmlformats.org/officeDocument/2006/relationships/image" Target="../media/image691.png"/><Relationship Id="rId10" Type="http://schemas.openxmlformats.org/officeDocument/2006/relationships/image" Target="../media/image741.png"/><Relationship Id="rId4" Type="http://schemas.openxmlformats.org/officeDocument/2006/relationships/image" Target="../media/image681.png"/><Relationship Id="rId9" Type="http://schemas.openxmlformats.org/officeDocument/2006/relationships/image" Target="../media/image7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113.png"/><Relationship Id="rId18" Type="http://schemas.openxmlformats.org/officeDocument/2006/relationships/image" Target="../media/image860.png"/><Relationship Id="rId3" Type="http://schemas.openxmlformats.org/officeDocument/2006/relationships/image" Target="../media/image100.png"/><Relationship Id="rId7" Type="http://schemas.openxmlformats.org/officeDocument/2006/relationships/image" Target="../media/image39.png"/><Relationship Id="rId12" Type="http://schemas.openxmlformats.org/officeDocument/2006/relationships/image" Target="../media/image111.png"/><Relationship Id="rId17" Type="http://schemas.openxmlformats.org/officeDocument/2006/relationships/image" Target="../media/image85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102.png"/><Relationship Id="rId15" Type="http://schemas.openxmlformats.org/officeDocument/2006/relationships/image" Target="../media/image831.png"/><Relationship Id="rId19" Type="http://schemas.openxmlformats.org/officeDocument/2006/relationships/image" Target="../media/image43.png"/><Relationship Id="rId4" Type="http://schemas.openxmlformats.org/officeDocument/2006/relationships/image" Target="../media/image101.png"/><Relationship Id="rId9" Type="http://schemas.openxmlformats.org/officeDocument/2006/relationships/image" Target="../media/image41.png"/><Relationship Id="rId1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8" Type="http://schemas.openxmlformats.org/officeDocument/2006/relationships/image" Target="../media/image860.png"/><Relationship Id="rId3" Type="http://schemas.openxmlformats.org/officeDocument/2006/relationships/image" Target="../media/image115.png"/><Relationship Id="rId12" Type="http://schemas.openxmlformats.org/officeDocument/2006/relationships/image" Target="../media/image125.png"/><Relationship Id="rId17" Type="http://schemas.openxmlformats.org/officeDocument/2006/relationships/image" Target="../media/image85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48.png"/><Relationship Id="rId5" Type="http://schemas.openxmlformats.org/officeDocument/2006/relationships/image" Target="../media/image45.png"/><Relationship Id="rId15" Type="http://schemas.openxmlformats.org/officeDocument/2006/relationships/image" Target="../media/image831.png"/><Relationship Id="rId10" Type="http://schemas.openxmlformats.org/officeDocument/2006/relationships/image" Target="../media/image123.png"/><Relationship Id="rId4" Type="http://schemas.openxmlformats.org/officeDocument/2006/relationships/image" Target="../media/image44.png"/><Relationship Id="rId9" Type="http://schemas.openxmlformats.org/officeDocument/2006/relationships/image" Target="../media/image1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1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3" Type="http://schemas.openxmlformats.org/officeDocument/2006/relationships/image" Target="../media/image1140.png"/><Relationship Id="rId17" Type="http://schemas.openxmlformats.org/officeDocument/2006/relationships/image" Target="../media/image76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360.png"/><Relationship Id="rId27" Type="http://schemas.openxmlformats.org/officeDocument/2006/relationships/image" Target="../media/image312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18" Type="http://schemas.openxmlformats.org/officeDocument/2006/relationships/image" Target="../media/image530.png"/><Relationship Id="rId3" Type="http://schemas.openxmlformats.org/officeDocument/2006/relationships/image" Target="../media/image1080.png"/><Relationship Id="rId34" Type="http://schemas.openxmlformats.org/officeDocument/2006/relationships/image" Target="../media/image136.png"/><Relationship Id="rId7" Type="http://schemas.openxmlformats.org/officeDocument/2006/relationships/image" Target="../media/image129.png"/><Relationship Id="rId17" Type="http://schemas.openxmlformats.org/officeDocument/2006/relationships/image" Target="../media/image761.png"/><Relationship Id="rId33" Type="http://schemas.openxmlformats.org/officeDocument/2006/relationships/image" Target="../media/image13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51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1.png"/><Relationship Id="rId32" Type="http://schemas.openxmlformats.org/officeDocument/2006/relationships/image" Target="../media/image134.png"/><Relationship Id="rId5" Type="http://schemas.openxmlformats.org/officeDocument/2006/relationships/image" Target="../media/image1161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19" Type="http://schemas.openxmlformats.org/officeDocument/2006/relationships/image" Target="../media/image540.png"/><Relationship Id="rId31" Type="http://schemas.openxmlformats.org/officeDocument/2006/relationships/image" Target="../media/image133.png"/><Relationship Id="rId4" Type="http://schemas.openxmlformats.org/officeDocument/2006/relationships/image" Target="../media/image1151.png"/><Relationship Id="rId27" Type="http://schemas.openxmlformats.org/officeDocument/2006/relationships/image" Target="../media/image520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70.png"/><Relationship Id="rId4" Type="http://schemas.openxmlformats.org/officeDocument/2006/relationships/image" Target="../media/image11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43.png"/><Relationship Id="rId3" Type="http://schemas.openxmlformats.org/officeDocument/2006/relationships/image" Target="../media/image1330.png"/><Relationship Id="rId7" Type="http://schemas.openxmlformats.org/officeDocument/2006/relationships/image" Target="../media/image77.png"/><Relationship Id="rId12" Type="http://schemas.openxmlformats.org/officeDocument/2006/relationships/image" Target="../media/image142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0.png"/><Relationship Id="rId11" Type="http://schemas.openxmlformats.org/officeDocument/2006/relationships/image" Target="../media/image141.png"/><Relationship Id="rId5" Type="http://schemas.openxmlformats.org/officeDocument/2006/relationships/image" Target="../media/image1350.png"/><Relationship Id="rId15" Type="http://schemas.openxmlformats.org/officeDocument/2006/relationships/image" Target="../media/image79.png"/><Relationship Id="rId10" Type="http://schemas.openxmlformats.org/officeDocument/2006/relationships/image" Target="../media/image140.png"/><Relationship Id="rId4" Type="http://schemas.openxmlformats.org/officeDocument/2006/relationships/image" Target="../media/image1341.png"/><Relationship Id="rId9" Type="http://schemas.openxmlformats.org/officeDocument/2006/relationships/image" Target="../media/image139.png"/><Relationship Id="rId1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340.png"/><Relationship Id="rId7" Type="http://schemas.openxmlformats.org/officeDocument/2006/relationships/image" Target="../media/image1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10" Type="http://schemas.openxmlformats.org/officeDocument/2006/relationships/image" Target="../media/image157.png"/><Relationship Id="rId4" Type="http://schemas.openxmlformats.org/officeDocument/2006/relationships/image" Target="../media/image158.png"/><Relationship Id="rId9" Type="http://schemas.openxmlformats.org/officeDocument/2006/relationships/image" Target="../media/image15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4.png"/><Relationship Id="rId3" Type="http://schemas.openxmlformats.org/officeDocument/2006/relationships/image" Target="../media/image161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9.png"/><Relationship Id="rId4" Type="http://schemas.openxmlformats.org/officeDocument/2006/relationships/image" Target="../media/image19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5.png"/><Relationship Id="rId4" Type="http://schemas.openxmlformats.org/officeDocument/2006/relationships/image" Target="../media/image2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0.png"/><Relationship Id="rId5" Type="http://schemas.openxmlformats.org/officeDocument/2006/relationships/image" Target="../media/image15.png"/><Relationship Id="rId15" Type="http://schemas.openxmlformats.org/officeDocument/2006/relationships/image" Target="../media/image3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91.png"/><Relationship Id="rId7" Type="http://schemas.openxmlformats.org/officeDocument/2006/relationships/image" Target="../media/image8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10" Type="http://schemas.openxmlformats.org/officeDocument/2006/relationships/image" Target="../media/image860.png"/><Relationship Id="rId4" Type="http://schemas.openxmlformats.org/officeDocument/2006/relationships/image" Target="../media/image800.png"/><Relationship Id="rId9" Type="http://schemas.openxmlformats.org/officeDocument/2006/relationships/image" Target="../media/image8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0.png"/><Relationship Id="rId4" Type="http://schemas.openxmlformats.org/officeDocument/2006/relationships/image" Target="../media/image111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190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0.png"/><Relationship Id="rId3" Type="http://schemas.openxmlformats.org/officeDocument/2006/relationships/image" Target="../media/image1900.png"/><Relationship Id="rId7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7" Type="http://schemas.openxmlformats.org/officeDocument/2006/relationships/image" Target="../media/image270.png"/><Relationship Id="rId2" Type="http://schemas.openxmlformats.org/officeDocument/2006/relationships/image" Target="../media/image1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910.png"/><Relationship Id="rId18" Type="http://schemas.openxmlformats.org/officeDocument/2006/relationships/image" Target="../media/image221.png"/><Relationship Id="rId3" Type="http://schemas.openxmlformats.org/officeDocument/2006/relationships/image" Target="../media/image900.png"/><Relationship Id="rId7" Type="http://schemas.openxmlformats.org/officeDocument/2006/relationships/image" Target="../media/image1300.png"/><Relationship Id="rId12" Type="http://schemas.openxmlformats.org/officeDocument/2006/relationships/image" Target="../media/image1800.png"/><Relationship Id="rId17" Type="http://schemas.openxmlformats.org/officeDocument/2006/relationships/image" Target="../media/image210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00.png"/><Relationship Id="rId5" Type="http://schemas.openxmlformats.org/officeDocument/2006/relationships/image" Target="../media/image1100.png"/><Relationship Id="rId15" Type="http://schemas.openxmlformats.org/officeDocument/2006/relationships/image" Target="../media/image340.png"/><Relationship Id="rId10" Type="http://schemas.openxmlformats.org/officeDocument/2006/relationships/image" Target="../media/image1600.png"/><Relationship Id="rId4" Type="http://schemas.openxmlformats.org/officeDocument/2006/relationships/image" Target="../media/image1000.png"/><Relationship Id="rId9" Type="http://schemas.openxmlformats.org/officeDocument/2006/relationships/image" Target="../media/image1500.png"/><Relationship Id="rId14" Type="http://schemas.openxmlformats.org/officeDocument/2006/relationships/image" Target="../media/image330.png"/></Relationships>
</file>

<file path=ppt/slides/_rels/slide6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1" Type="http://schemas.openxmlformats.org/officeDocument/2006/relationships/image" Target="../media/image560.png"/><Relationship Id="rId12" Type="http://schemas.openxmlformats.org/officeDocument/2006/relationships/image" Target="../media/image263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22.xml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3.png"/><Relationship Id="rId10" Type="http://schemas.openxmlformats.org/officeDocument/2006/relationships/image" Target="../media/image242.png"/><Relationship Id="rId19" Type="http://schemas.openxmlformats.org/officeDocument/2006/relationships/image" Target="../media/image540.png"/><Relationship Id="rId22" Type="http://schemas.openxmlformats.org/officeDocument/2006/relationships/image" Target="../media/image570.png"/></Relationships>
</file>

<file path=ppt/slides/_rels/slide6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8" Type="http://schemas.openxmlformats.org/officeDocument/2006/relationships/image" Target="../media/image1620.png"/><Relationship Id="rId17" Type="http://schemas.openxmlformats.org/officeDocument/2006/relationships/image" Target="../media/image271.png"/><Relationship Id="rId2" Type="http://schemas.openxmlformats.org/officeDocument/2006/relationships/image" Target="../media/image311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2.png"/><Relationship Id="rId19" Type="http://schemas.openxmlformats.org/officeDocument/2006/relationships/image" Target="../media/image1030.png"/><Relationship Id="rId9" Type="http://schemas.openxmlformats.org/officeDocument/2006/relationships/image" Target="../media/image1720.png"/></Relationships>
</file>

<file path=ppt/slides/_rels/slide6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17" Type="http://schemas.openxmlformats.org/officeDocument/2006/relationships/image" Target="../media/image271.png"/><Relationship Id="rId16" Type="http://schemas.openxmlformats.org/officeDocument/2006/relationships/image" Target="../media/image262.png"/><Relationship Id="rId20" Type="http://schemas.openxmlformats.org/officeDocument/2006/relationships/image" Target="../media/image103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20.png"/><Relationship Id="rId15" Type="http://schemas.openxmlformats.org/officeDocument/2006/relationships/image" Target="../media/image252.png"/><Relationship Id="rId10" Type="http://schemas.openxmlformats.org/officeDocument/2006/relationships/image" Target="../media/image310.png"/><Relationship Id="rId19" Type="http://schemas.openxmlformats.org/officeDocument/2006/relationships/image" Target="../media/image1120.png"/><Relationship Id="rId9" Type="http://schemas.openxmlformats.org/officeDocument/2006/relationships/image" Target="../media/image1920.png"/></Relationships>
</file>

<file path=ppt/slides/_rels/slide6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3" Type="http://schemas.openxmlformats.org/officeDocument/2006/relationships/image" Target="../media/image311.png"/><Relationship Id="rId17" Type="http://schemas.openxmlformats.org/officeDocument/2006/relationships/image" Target="../media/image271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62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1.png"/><Relationship Id="rId15" Type="http://schemas.openxmlformats.org/officeDocument/2006/relationships/image" Target="../media/image252.png"/><Relationship Id="rId19" Type="http://schemas.openxmlformats.org/officeDocument/2006/relationships/image" Target="../media/image2011.png"/><Relationship Id="rId4" Type="http://schemas.openxmlformats.org/officeDocument/2006/relationships/image" Target="../media/image10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1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74.png"/><Relationship Id="rId5" Type="http://schemas.openxmlformats.org/officeDocument/2006/relationships/image" Target="../media/image36.png"/><Relationship Id="rId10" Type="http://schemas.openxmlformats.org/officeDocument/2006/relationships/image" Target="../media/image73.png"/><Relationship Id="rId4" Type="http://schemas.openxmlformats.org/officeDocument/2006/relationships/image" Target="../media/image35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13" Type="http://schemas.openxmlformats.org/officeDocument/2006/relationships/image" Target="../media/image86.png"/><Relationship Id="rId3" Type="http://schemas.openxmlformats.org/officeDocument/2006/relationships/image" Target="../media/image762.png"/><Relationship Id="rId7" Type="http://schemas.openxmlformats.org/officeDocument/2006/relationships/image" Target="../media/image801.png"/><Relationship Id="rId12" Type="http://schemas.openxmlformats.org/officeDocument/2006/relationships/image" Target="../media/image85.png"/><Relationship Id="rId2" Type="http://schemas.openxmlformats.org/officeDocument/2006/relationships/image" Target="../media/image7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2.png"/><Relationship Id="rId11" Type="http://schemas.openxmlformats.org/officeDocument/2006/relationships/image" Target="../media/image84.png"/><Relationship Id="rId5" Type="http://schemas.openxmlformats.org/officeDocument/2006/relationships/image" Target="../media/image781.png"/><Relationship Id="rId15" Type="http://schemas.openxmlformats.org/officeDocument/2006/relationships/image" Target="../media/image1110.png"/><Relationship Id="rId10" Type="http://schemas.openxmlformats.org/officeDocument/2006/relationships/image" Target="../media/image83.png"/><Relationship Id="rId4" Type="http://schemas.openxmlformats.org/officeDocument/2006/relationships/image" Target="../media/image771.png"/><Relationship Id="rId9" Type="http://schemas.openxmlformats.org/officeDocument/2006/relationships/image" Target="../media/image82.png"/><Relationship Id="rId14" Type="http://schemas.openxmlformats.org/officeDocument/2006/relationships/image" Target="../media/image8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450202"/>
                <a:ext cx="2786597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450202"/>
                <a:ext cx="2786597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593319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593319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00773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00773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54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01332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-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01332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blipFill>
                <a:blip r:embed="rId12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10056925" y="32304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S-DOF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594445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594445"/>
                <a:ext cx="2216441" cy="707886"/>
              </a:xfrm>
              <a:prstGeom prst="rect">
                <a:avLst/>
              </a:prstGeom>
              <a:blipFill>
                <a:blip r:embed="rId14"/>
                <a:stretch>
                  <a:fillRect l="-3030" t="-5172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20958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20958"/>
                <a:ext cx="1575752" cy="646331"/>
              </a:xfrm>
              <a:prstGeom prst="rect">
                <a:avLst/>
              </a:prstGeom>
              <a:blipFill>
                <a:blip r:embed="rId19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8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45317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317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914647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4647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81396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66859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909212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213051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74597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597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9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4079280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4079280"/>
                <a:ext cx="4040785" cy="656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326431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326431"/>
                <a:ext cx="5403980" cy="584775"/>
              </a:xfrm>
              <a:prstGeom prst="rect">
                <a:avLst/>
              </a:prstGeom>
              <a:blipFill>
                <a:blip r:embed="rId11"/>
                <a:stretch>
                  <a:fillRect l="-2818" t="-12500" r="-191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92031" y="515562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1" y="5155628"/>
                <a:ext cx="4519186" cy="769441"/>
              </a:xfrm>
              <a:prstGeom prst="rect">
                <a:avLst/>
              </a:prstGeom>
              <a:blipFill>
                <a:blip r:embed="rId12"/>
                <a:stretch>
                  <a:fillRect l="-5398" t="-16667" r="-472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A73F1-D095-3BA3-61F9-DE42BF0FB427}"/>
              </a:ext>
            </a:extLst>
          </p:cNvPr>
          <p:cNvSpPr txBox="1"/>
          <p:nvPr/>
        </p:nvSpPr>
        <p:spPr>
          <a:xfrm>
            <a:off x="10322767" y="49260"/>
            <a:ext cx="108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S-DOF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1D9196E-6F75-1C55-B0C8-2566A26F2FB0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AAE4B2B-D483-A064-75D6-DECFDFC5B812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CF9FB31-CE76-28B8-DEF7-29179FB68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4440B9A-5C1F-86A6-918E-7627D7139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57D8B03-D456-76CB-91A9-2800604323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94CBB77-05A0-95FE-F835-8C7CECA127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812849AC-DB1E-965C-7B7F-9076A485776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D0EBD8D5-9B7D-E8FC-58D1-D49AD825D48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27672A5-B7B8-28F9-71B7-D3F92FC218D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C311E15-51F9-E32B-289B-25860AE2B83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F999816-278E-AF91-D6A4-3D958DAD2329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7DD3B31-FF7E-F548-D421-DB75D12CC2D8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E9D47A2-0CEC-4CCC-CACB-C5B045CD1142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4E1E61C9-F691-679F-813F-385C8D00A3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532CBA7-2A02-64B3-3051-A98312A5A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545C069-56F1-8A79-5B36-3D580495474B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946F68D-7B8C-4405-BBC2-77D5D1FEF95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B9589F5-C7E9-2B19-4914-7EDCBCAEEE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0DB735F-B00E-2128-15CA-45D125040193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40D4EE14-6436-548F-ADB5-EFADF0EE89CB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955A39F4-CCF2-A90F-4D52-6136B3493D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6A2B56F-82E9-A752-176B-FD376D15A6B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C11577D0-CA9B-547A-7080-73475801334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BC4D0517-685A-7B9A-B1B0-9C45E6420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FC900D67-90B1-53E8-2C56-CCF4A79CC0B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DFEAA81-A09B-F2BF-3302-7D66518F5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BF3405D-BF24-856B-BD8C-8EBB3C5358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54475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74597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92928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94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2172F1-711A-6A78-8D95-8F5AC8B3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D4A40-97DA-9542-896D-7BC9F5D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6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A492F-D81E-6916-5E9E-77E6F7C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A57EF-C426-9358-36FD-83ECEAA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/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Insight: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blipFill>
                <a:blip r:embed="rId2"/>
                <a:stretch>
                  <a:fillRect l="-1535" t="-15517" r="-14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/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blipFill>
                <a:blip r:embed="rId3"/>
                <a:stretch>
                  <a:fillRect l="-1812" t="-15517" r="-181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/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ctr"/>
                <a:r>
                  <a:rPr lang="en-US" sz="4000" dirty="0"/>
                  <a:t>is the same in the general case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blipFill>
                <a:blip r:embed="rId4"/>
                <a:stretch>
                  <a:fillRect l="-1505" t="-6881" b="-19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/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blipFill>
                <a:blip r:embed="rId5"/>
                <a:stretch>
                  <a:fillRect l="-5101" t="-16667" r="-510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672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F0FD-6994-1A75-6EB8-4CC9593E411D}"/>
              </a:ext>
            </a:extLst>
          </p:cNvPr>
          <p:cNvSpPr txBox="1"/>
          <p:nvPr/>
        </p:nvSpPr>
        <p:spPr>
          <a:xfrm>
            <a:off x="1193333" y="1741634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DI-POI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DBD8E-09AA-45BD-7C41-D6A4125474CD}"/>
              </a:ext>
            </a:extLst>
          </p:cNvPr>
          <p:cNvSpPr txBox="1"/>
          <p:nvPr/>
        </p:nvSpPr>
        <p:spPr>
          <a:xfrm>
            <a:off x="3554139" y="640675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DI-CURL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816D1-74ED-216A-EA79-80DFA89B949C}"/>
              </a:ext>
            </a:extLst>
          </p:cNvPr>
          <p:cNvSpPr txBox="1"/>
          <p:nvPr/>
        </p:nvSpPr>
        <p:spPr>
          <a:xfrm>
            <a:off x="3538275" y="1641008"/>
            <a:ext cx="2152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DI-SYMP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9819-6C9D-8A19-94F6-EDE83ED41122}"/>
              </a:ext>
            </a:extLst>
          </p:cNvPr>
          <p:cNvSpPr txBox="1"/>
          <p:nvPr/>
        </p:nvSpPr>
        <p:spPr>
          <a:xfrm>
            <a:off x="1069903" y="650079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HM-ND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/>
              <p:nvPr/>
            </p:nvSpPr>
            <p:spPr>
              <a:xfrm>
                <a:off x="5990957" y="958211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57" y="958211"/>
                <a:ext cx="1107996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344746-700D-0373-062B-CEC1D0A9C781}"/>
              </a:ext>
            </a:extLst>
          </p:cNvPr>
          <p:cNvSpPr txBox="1"/>
          <p:nvPr/>
        </p:nvSpPr>
        <p:spPr>
          <a:xfrm>
            <a:off x="8947176" y="650079"/>
            <a:ext cx="1822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DR-DIV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E8081-044F-4B52-2E89-4491CCDC11CA}"/>
              </a:ext>
            </a:extLst>
          </p:cNvPr>
          <p:cNvSpPr txBox="1"/>
          <p:nvPr/>
        </p:nvSpPr>
        <p:spPr>
          <a:xfrm>
            <a:off x="6912259" y="650079"/>
            <a:ext cx="1806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DR-JAC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E97AE-CACD-05CE-FD23-AFEF160A0D6C}"/>
              </a:ext>
            </a:extLst>
          </p:cNvPr>
          <p:cNvSpPr txBox="1"/>
          <p:nvPr/>
        </p:nvSpPr>
        <p:spPr>
          <a:xfrm>
            <a:off x="6835123" y="1696297"/>
            <a:ext cx="1999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2DF7D-0F5B-6892-9E15-25F0534C935C}"/>
              </a:ext>
            </a:extLst>
          </p:cNvPr>
          <p:cNvSpPr txBox="1"/>
          <p:nvPr/>
        </p:nvSpPr>
        <p:spPr>
          <a:xfrm>
            <a:off x="8834389" y="1641007"/>
            <a:ext cx="1935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DR-VOL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B290B-FE49-622E-6DE7-0CBB2AF48AB2}"/>
                  </a:ext>
                </a:extLst>
              </p:cNvPr>
              <p:cNvSpPr txBox="1"/>
              <p:nvPr/>
            </p:nvSpPr>
            <p:spPr>
              <a:xfrm>
                <a:off x="2822335" y="648954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B290B-FE49-622E-6DE7-0CBB2AF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335" y="648954"/>
                <a:ext cx="105028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6CFDB-4940-40AD-FD94-653546827755}"/>
                  </a:ext>
                </a:extLst>
              </p:cNvPr>
              <p:cNvSpPr txBox="1"/>
              <p:nvPr/>
            </p:nvSpPr>
            <p:spPr>
              <a:xfrm>
                <a:off x="2748706" y="1665520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6CFDB-4940-40AD-FD94-65354682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06" y="1665520"/>
                <a:ext cx="105028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2E474-1AF8-4458-DB8D-EC1E1DF32DEB}"/>
                  </a:ext>
                </a:extLst>
              </p:cNvPr>
              <p:cNvSpPr txBox="1"/>
              <p:nvPr/>
            </p:nvSpPr>
            <p:spPr>
              <a:xfrm rot="5400000">
                <a:off x="1572223" y="1258824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2E474-1AF8-4458-DB8D-EC1E1DF32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72223" y="1258824"/>
                <a:ext cx="105028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80400A-EBB9-43CC-65A7-9317D5731ACA}"/>
                  </a:ext>
                </a:extLst>
              </p:cNvPr>
              <p:cNvSpPr txBox="1"/>
              <p:nvPr/>
            </p:nvSpPr>
            <p:spPr>
              <a:xfrm rot="5400000">
                <a:off x="4144425" y="1225509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80400A-EBB9-43CC-65A7-9317D573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144425" y="1225509"/>
                <a:ext cx="105028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B93D22-4AFF-138A-7735-EC5D183C4AE7}"/>
                  </a:ext>
                </a:extLst>
              </p:cNvPr>
              <p:cNvSpPr txBox="1"/>
              <p:nvPr/>
            </p:nvSpPr>
            <p:spPr>
              <a:xfrm rot="5400000">
                <a:off x="9333649" y="1225509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B93D22-4AFF-138A-7735-EC5D183C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333649" y="1225509"/>
                <a:ext cx="1050288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012EFC-E3CA-03C1-7ABD-4C326EBB82A7}"/>
                  </a:ext>
                </a:extLst>
              </p:cNvPr>
              <p:cNvSpPr txBox="1"/>
              <p:nvPr/>
            </p:nvSpPr>
            <p:spPr>
              <a:xfrm rot="5400000">
                <a:off x="7441526" y="1164081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012EFC-E3CA-03C1-7ABD-4C326EBB8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441526" y="1164081"/>
                <a:ext cx="1050288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29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EA7828-84C7-3901-61ED-453666D005A5}"/>
              </a:ext>
            </a:extLst>
          </p:cNvPr>
          <p:cNvSpPr/>
          <p:nvPr/>
        </p:nvSpPr>
        <p:spPr>
          <a:xfrm>
            <a:off x="2500872" y="3295805"/>
            <a:ext cx="4727989" cy="407781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4F0FD-6994-1A75-6EB8-4CC9593E411D}"/>
              </a:ext>
            </a:extLst>
          </p:cNvPr>
          <p:cNvSpPr txBox="1"/>
          <p:nvPr/>
        </p:nvSpPr>
        <p:spPr>
          <a:xfrm>
            <a:off x="1079033" y="2809451"/>
            <a:ext cx="16562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DI-POI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DBD8E-09AA-45BD-7C41-D6A4125474CD}"/>
              </a:ext>
            </a:extLst>
          </p:cNvPr>
          <p:cNvSpPr txBox="1"/>
          <p:nvPr/>
        </p:nvSpPr>
        <p:spPr>
          <a:xfrm>
            <a:off x="1720124" y="955133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DI-CURL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816D1-74ED-216A-EA79-80DFA89B949C}"/>
              </a:ext>
            </a:extLst>
          </p:cNvPr>
          <p:cNvSpPr txBox="1"/>
          <p:nvPr/>
        </p:nvSpPr>
        <p:spPr>
          <a:xfrm>
            <a:off x="2557427" y="3612976"/>
            <a:ext cx="2152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DI-SYMP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9819-6C9D-8A19-94F6-EDE83ED41122}"/>
              </a:ext>
            </a:extLst>
          </p:cNvPr>
          <p:cNvSpPr txBox="1"/>
          <p:nvPr/>
        </p:nvSpPr>
        <p:spPr>
          <a:xfrm>
            <a:off x="3370875" y="2067670"/>
            <a:ext cx="19030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HM-ND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/>
              <p:nvPr/>
            </p:nvSpPr>
            <p:spPr>
              <a:xfrm>
                <a:off x="930126" y="5186644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25716F-5D2F-3E1C-1669-25F1FA18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26" y="5186644"/>
                <a:ext cx="1374094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/>
              <p:nvPr/>
            </p:nvSpPr>
            <p:spPr>
              <a:xfrm>
                <a:off x="5513856" y="2337197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56" y="2337197"/>
                <a:ext cx="1107996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/>
              <p:nvPr/>
            </p:nvSpPr>
            <p:spPr>
              <a:xfrm>
                <a:off x="7864480" y="2321004"/>
                <a:ext cx="1374094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89CC27-27C4-A580-7462-9E770DF2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80" y="2321004"/>
                <a:ext cx="137409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344746-700D-0373-062B-CEC1D0A9C781}"/>
              </a:ext>
            </a:extLst>
          </p:cNvPr>
          <p:cNvSpPr txBox="1"/>
          <p:nvPr/>
        </p:nvSpPr>
        <p:spPr>
          <a:xfrm>
            <a:off x="8197722" y="1444454"/>
            <a:ext cx="1822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DR-DIV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CF5685-927E-1304-26E1-F0A023C3D836}"/>
              </a:ext>
            </a:extLst>
          </p:cNvPr>
          <p:cNvSpPr/>
          <p:nvPr/>
        </p:nvSpPr>
        <p:spPr>
          <a:xfrm>
            <a:off x="6509145" y="998085"/>
            <a:ext cx="4084765" cy="36442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E8081-044F-4B52-2E89-4491CCDC11CA}"/>
              </a:ext>
            </a:extLst>
          </p:cNvPr>
          <p:cNvSpPr txBox="1"/>
          <p:nvPr/>
        </p:nvSpPr>
        <p:spPr>
          <a:xfrm>
            <a:off x="7074184" y="1985409"/>
            <a:ext cx="18060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DR-JAC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E97AE-CACD-05CE-FD23-AFEF160A0D6C}"/>
              </a:ext>
            </a:extLst>
          </p:cNvPr>
          <p:cNvSpPr txBox="1"/>
          <p:nvPr/>
        </p:nvSpPr>
        <p:spPr>
          <a:xfrm>
            <a:off x="7249491" y="3473730"/>
            <a:ext cx="1999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72DF7D-0F5B-6892-9E15-25F0534C935C}"/>
              </a:ext>
            </a:extLst>
          </p:cNvPr>
          <p:cNvSpPr txBox="1"/>
          <p:nvPr/>
        </p:nvSpPr>
        <p:spPr>
          <a:xfrm>
            <a:off x="8520729" y="2932775"/>
            <a:ext cx="1935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DR-VOL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B290B-FE49-622E-6DE7-0CBB2AF48AB2}"/>
                  </a:ext>
                </a:extLst>
              </p:cNvPr>
              <p:cNvSpPr txBox="1"/>
              <p:nvPr/>
            </p:nvSpPr>
            <p:spPr>
              <a:xfrm rot="1731579">
                <a:off x="2902326" y="1492174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7B290B-FE49-622E-6DE7-0CBB2AF48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1579">
                <a:off x="2902326" y="1492174"/>
                <a:ext cx="105028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6CFDB-4940-40AD-FD94-653546827755}"/>
                  </a:ext>
                </a:extLst>
              </p:cNvPr>
              <p:cNvSpPr txBox="1"/>
              <p:nvPr/>
            </p:nvSpPr>
            <p:spPr>
              <a:xfrm rot="20450504">
                <a:off x="2450583" y="2261881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96CFDB-4940-40AD-FD94-653546827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50504">
                <a:off x="2450583" y="2261881"/>
                <a:ext cx="1050288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2E474-1AF8-4458-DB8D-EC1E1DF32DEB}"/>
                  </a:ext>
                </a:extLst>
              </p:cNvPr>
              <p:cNvSpPr txBox="1"/>
              <p:nvPr/>
            </p:nvSpPr>
            <p:spPr>
              <a:xfrm rot="1324810">
                <a:off x="2578565" y="3093458"/>
                <a:ext cx="105028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2E474-1AF8-4458-DB8D-EC1E1DF32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24810">
                <a:off x="2578565" y="3093458"/>
                <a:ext cx="1050288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6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62B434-CF71-925F-CB75-16DA01A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B96B7-53A7-AAA7-BF9A-E97B6808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259B6-ED6D-453E-8C85-B29366627DCE}"/>
              </a:ext>
            </a:extLst>
          </p:cNvPr>
          <p:cNvSpPr txBox="1"/>
          <p:nvPr/>
        </p:nvSpPr>
        <p:spPr>
          <a:xfrm>
            <a:off x="2674258" y="56504"/>
            <a:ext cx="68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 far for the general case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/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blipFill>
                <a:blip r:embed="rId2"/>
                <a:stretch>
                  <a:fillRect l="-2016" t="-15873" r="-2016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566AA9-A670-C8DD-88E3-9BAF59BCE97F}"/>
              </a:ext>
            </a:extLst>
          </p:cNvPr>
          <p:cNvSpPr txBox="1"/>
          <p:nvPr/>
        </p:nvSpPr>
        <p:spPr>
          <a:xfrm>
            <a:off x="1312767" y="1432550"/>
            <a:ext cx="956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fully characterize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/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 HM-ND</a:t>
                </a:r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blipFill>
                <a:blip r:embed="rId3"/>
                <a:stretch>
                  <a:fillRect l="-1559" t="-15873" r="-1559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/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blipFill>
                <a:blip r:embed="rId4"/>
                <a:stretch>
                  <a:fillRect l="-1611" t="-15873" r="-156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2B2344-738A-4EB9-C413-E437FAA44869}"/>
              </a:ext>
            </a:extLst>
          </p:cNvPr>
          <p:cNvSpPr txBox="1"/>
          <p:nvPr/>
        </p:nvSpPr>
        <p:spPr>
          <a:xfrm>
            <a:off x="119730" y="4175509"/>
            <a:ext cx="9304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Conditions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DR-VOL</a:t>
            </a:r>
            <a:r>
              <a:rPr lang="en-US" sz="3600" dirty="0">
                <a:solidFill>
                  <a:schemeClr val="tx2"/>
                </a:solidFill>
              </a:rPr>
              <a:t>,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DR-DEN</a:t>
            </a:r>
          </a:p>
          <a:p>
            <a:r>
              <a:rPr lang="en-US" sz="3600" dirty="0">
                <a:solidFill>
                  <a:schemeClr val="tx2"/>
                </a:solidFill>
              </a:rPr>
              <a:t>are weaker and don’t fully recover Hamiltonian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mechanics.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32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54C6D-9B6F-F94D-D263-7E48B5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F77B-EA4D-84FB-1288-47F37C4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06D3-3D4D-08F7-8358-D56A7B948A47}"/>
              </a:ext>
            </a:extLst>
          </p:cNvPr>
          <p:cNvSpPr txBox="1"/>
          <p:nvPr/>
        </p:nvSpPr>
        <p:spPr>
          <a:xfrm>
            <a:off x="459617" y="800425"/>
            <a:ext cx="112727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We need to build a stronger geometrical intuition for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r>
              <a:rPr lang="en-US" sz="4000" dirty="0"/>
              <a:t>,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DI-CURL</a:t>
            </a:r>
            <a:r>
              <a:rPr lang="en-US" sz="4000" dirty="0"/>
              <a:t>, and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DI-POI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/>
              <a:t>which are the more fundamental set of assumptions </a:t>
            </a:r>
          </a:p>
        </p:txBody>
      </p:sp>
    </p:spTree>
    <p:extLst>
      <p:ext uri="{BB962C8B-B14F-4D97-AF65-F5344CB8AC3E}">
        <p14:creationId xmlns:p14="http://schemas.microsoft.com/office/powerpoint/2010/main" val="267916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1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3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5736" y="2033410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1E7358-8114-0942-4FA7-2B01CB913C53}"/>
              </a:ext>
            </a:extLst>
          </p:cNvPr>
          <p:cNvGrpSpPr/>
          <p:nvPr/>
        </p:nvGrpSpPr>
        <p:grpSpPr>
          <a:xfrm>
            <a:off x="6887615" y="1483054"/>
            <a:ext cx="3333866" cy="3655255"/>
            <a:chOff x="6887615" y="1483054"/>
            <a:chExt cx="3333866" cy="36552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099E4-ABF1-582B-5862-9E6B9CC57108}"/>
                </a:ext>
              </a:extLst>
            </p:cNvPr>
            <p:cNvGrpSpPr/>
            <p:nvPr/>
          </p:nvGrpSpPr>
          <p:grpSpPr>
            <a:xfrm>
              <a:off x="7121549" y="2069092"/>
              <a:ext cx="2825673" cy="2779278"/>
              <a:chOff x="1177839" y="1302957"/>
              <a:chExt cx="3775999" cy="371400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519D927-70FA-0D9F-2AE6-E8CCB8320F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D43FFA-0049-658B-01FD-AB98A0119E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512394-9E14-60D5-35B8-833F5BDF6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057409-F07E-2691-DD00-5CA0DE8F5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3D94B9-EA56-0FF5-CD9A-7060FC385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2FD29A3-6247-36F6-DEC9-E00700F4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A7EE58-6187-0B03-D37E-54285CC5E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CDB24A-0072-DC6C-4A2B-4CC586BACD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B1D242-6770-EB26-2E8D-117D25187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7C0F767-9816-13AC-5CA8-77211CD4D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F4FC92B-E8F4-9B47-1DE1-EDC44495E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A1A73-DFA0-D223-268E-F2A9B0A294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7D8A17-8205-BBF8-89C3-D6172C4DB6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2D6AFF-D55E-B199-DAC6-56161DDCD2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B8B615-5469-47E1-2E38-BCB54D9A280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46D421-D1FD-F5FF-9F1D-0B7BBEE339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BE4018-3ACC-0150-1BAC-6F9D0D2CB9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520B67-8BCF-5B38-0CF5-D0073ED4F0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65CB74D-1AE4-7B33-961B-9398FF7AB6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4DCB168-2F97-BBEF-1368-8A3B264764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3EF3153-159C-C257-C59B-3309C9B2A2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CF721DC-F0A1-E56B-AC37-3AF34F6DE5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87DF19-0848-6E91-B60F-804D3110B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93A130-82E3-5AA6-79EE-96094161C7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AA795-7AE4-CACE-DF62-CF47FDBAD7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699359-74B8-479E-774F-BBBC550704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B15E83A-D33F-AA47-6BF8-7A7539693E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5BD31-51DB-79D7-28CD-E1B0FB5661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224217-09EF-BAA9-43FF-DEBC5931E1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213252-6FCC-1568-972E-4446589E67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FE80F4F-4095-EB0E-6F4F-F905C80A19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E5C2E12-76F5-3330-7EBD-96AFBE399C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392B8-B48C-C4A6-F5B4-D53ED83DF6E7}"/>
                </a:ext>
              </a:extLst>
            </p:cNvPr>
            <p:cNvGrpSpPr/>
            <p:nvPr/>
          </p:nvGrpSpPr>
          <p:grpSpPr>
            <a:xfrm>
              <a:off x="8603522" y="2490850"/>
              <a:ext cx="1042819" cy="1083238"/>
              <a:chOff x="10426897" y="1385631"/>
              <a:chExt cx="1042819" cy="10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B696D9-3F29-5D53-2962-BD4A956F7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99951580-913E-FE6C-22BE-3C122AF664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AABE824-A7FB-A95A-B102-70915009BEAC}"/>
                    </a:ext>
                  </a:extLst>
                </p:cNvPr>
                <p:cNvCxnSpPr>
                  <a:cxnSpLocks/>
                  <a:stCxn id="22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C77156-FCDA-22C2-0DA6-098A29D5C2DD}"/>
                    </a:ext>
                  </a:extLst>
                </p:cNvPr>
                <p:cNvCxnSpPr>
                  <a:cxnSpLocks/>
                  <a:stCxn id="22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4C69EC5-7414-0EC4-1A74-7EE7F463E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E09C78F8-8E21-EAD5-A237-05166537EC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42D30C48-A35F-E0A1-DC99-6A1E9FD12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BBBB4475-277A-E03E-A7C6-AF02ECC51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2399F-C060-14CE-C80B-A625966F652A}"/>
                </a:ext>
              </a:extLst>
            </p:cNvPr>
            <p:cNvGrpSpPr/>
            <p:nvPr/>
          </p:nvGrpSpPr>
          <p:grpSpPr>
            <a:xfrm>
              <a:off x="6887615" y="148305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9B7D44-20EC-AA6E-C2ED-DA1A48463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A29B31C-D889-DD41-28C2-DE142E026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2EABE9-066F-98FF-1283-0B6C631CF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5008E-E6FE-2219-9C68-B85D40A985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889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8A1CC4-B3CC-558F-DA9C-8AEEF7AF1FA7}"/>
              </a:ext>
            </a:extLst>
          </p:cNvPr>
          <p:cNvGrpSpPr/>
          <p:nvPr/>
        </p:nvGrpSpPr>
        <p:grpSpPr>
          <a:xfrm>
            <a:off x="6155764" y="210346"/>
            <a:ext cx="5834720" cy="3899770"/>
            <a:chOff x="445273" y="1610481"/>
            <a:chExt cx="5834720" cy="38997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CDFF49-E128-FBE0-B4F4-A884BA1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4C153-B7C5-AE88-6C20-BA8FF1B91A15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368485-1763-0457-68DD-BFED100B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7DAE78-12DA-D0C1-468B-77B605F93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</a:p>
              <a:p>
                <a:r>
                  <a:rPr lang="en-US" sz="4000" dirty="0"/>
                  <a:t>is a conserved quantity, no matter </a:t>
                </a:r>
              </a:p>
              <a:p>
                <a:r>
                  <a:rPr lang="en-US" sz="4000" dirty="0"/>
                  <a:t>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blipFill>
                <a:blip r:embed="rId7"/>
                <a:stretch>
                  <a:fillRect l="-2862" t="-4658" r="-238"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18182" y="2611841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392B8-B48C-C4A6-F5B4-D53ED83DF6E7}"/>
              </a:ext>
            </a:extLst>
          </p:cNvPr>
          <p:cNvGrpSpPr/>
          <p:nvPr/>
        </p:nvGrpSpPr>
        <p:grpSpPr>
          <a:xfrm>
            <a:off x="10345472" y="712560"/>
            <a:ext cx="1042819" cy="1083238"/>
            <a:chOff x="10426897" y="1385631"/>
            <a:chExt cx="1042819" cy="10832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B696D9-3F29-5D53-2962-BD4A956F73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9951580-913E-FE6C-22BE-3C122AF6647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AABE824-A7FB-A95A-B102-70915009BEA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C77156-FCDA-22C2-0DA6-098A29D5C2DD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69EC5-7414-0EC4-1A74-7EE7F463E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4" name="TextBox 393">
                  <a:extLst>
                    <a:ext uri="{FF2B5EF4-FFF2-40B4-BE49-F238E27FC236}">
                      <a16:creationId xmlns:a16="http://schemas.microsoft.com/office/drawing/2014/main" id="{E09C78F8-8E21-EAD5-A237-05166537E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5" name="TextBox 394">
                  <a:extLst>
                    <a:ext uri="{FF2B5EF4-FFF2-40B4-BE49-F238E27FC236}">
                      <a16:creationId xmlns:a16="http://schemas.microsoft.com/office/drawing/2014/main" id="{42D30C48-A35F-E0A1-DC99-6A1E9FD12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E7D2C0-EEEE-2EE9-C48C-422FFA931663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BBBB4475-277A-E03E-A7C6-AF02ECC51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BC68B6-793F-0461-9A2E-507915A31F3E}"/>
              </a:ext>
            </a:extLst>
          </p:cNvPr>
          <p:cNvGrpSpPr/>
          <p:nvPr/>
        </p:nvGrpSpPr>
        <p:grpSpPr>
          <a:xfrm>
            <a:off x="5757791" y="4540229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2C399A-5FD6-1044-17C8-871402DC6E9D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2237D38-66D1-5EE1-2B84-8B51162B134B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F7C1B0C-D42E-3E1D-648C-163FC30DD878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5DCCFB1-64FC-8635-7F86-35009753134F}"/>
              </a:ext>
            </a:extLst>
          </p:cNvPr>
          <p:cNvSpPr txBox="1"/>
          <p:nvPr/>
        </p:nvSpPr>
        <p:spPr>
          <a:xfrm>
            <a:off x="6976140" y="5364537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WARNING: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analogy!!!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C216E-0527-1BBD-43B4-5FB3536ADF9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760148" y="2971324"/>
            <a:ext cx="852468" cy="614570"/>
            <a:chOff x="8500759" y="3280789"/>
            <a:chExt cx="747971" cy="53923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890BE79-8E86-CD8F-DD2C-8ABF985FEDF8}"/>
                </a:ext>
              </a:extLst>
            </p:cNvPr>
            <p:cNvSpPr/>
            <p:nvPr/>
          </p:nvSpPr>
          <p:spPr>
            <a:xfrm rot="1668758">
              <a:off x="8572393" y="3388516"/>
              <a:ext cx="676337" cy="321757"/>
            </a:xfrm>
            <a:prstGeom prst="parallelogram">
              <a:avLst/>
            </a:prstGeom>
            <a:solidFill>
              <a:srgbClr val="C9A6E4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9B090A-E74C-E035-DE8F-4AA308CEFCB2}"/>
                </a:ext>
              </a:extLst>
            </p:cNvPr>
            <p:cNvCxnSpPr>
              <a:cxnSpLocks/>
              <a:stCxn id="33" idx="7"/>
            </p:cNvCxnSpPr>
            <p:nvPr/>
          </p:nvCxnSpPr>
          <p:spPr>
            <a:xfrm flipV="1">
              <a:off x="8558598" y="3280789"/>
              <a:ext cx="195281" cy="22605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F43ECA-64AC-DC09-3456-2F0CA79373E8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8558598" y="3550107"/>
              <a:ext cx="505624" cy="2699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BB2653-6496-56D6-9C59-A27E867BA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0759" y="3497880"/>
              <a:ext cx="67763" cy="6118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9DDEF-5495-1E06-5A27-8FC8934FB868}"/>
              </a:ext>
            </a:extLst>
          </p:cNvPr>
          <p:cNvGrpSpPr/>
          <p:nvPr/>
        </p:nvGrpSpPr>
        <p:grpSpPr>
          <a:xfrm>
            <a:off x="9665963" y="2539394"/>
            <a:ext cx="1086687" cy="1230511"/>
            <a:chOff x="9665963" y="2539394"/>
            <a:chExt cx="1086687" cy="1230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/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/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/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990" b="-17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89908AD-73F9-87AA-3D84-483CF3D1DCFA}"/>
              </a:ext>
            </a:extLst>
          </p:cNvPr>
          <p:cNvGrpSpPr/>
          <p:nvPr/>
        </p:nvGrpSpPr>
        <p:grpSpPr>
          <a:xfrm>
            <a:off x="7305485" y="2897871"/>
            <a:ext cx="1293686" cy="1125699"/>
            <a:chOff x="7305485" y="2897871"/>
            <a:chExt cx="1293686" cy="1125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AB8402-6FFE-2652-D348-2FF1A9709B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3279" y="2898001"/>
              <a:ext cx="975892" cy="809526"/>
              <a:chOff x="8673882" y="2953743"/>
              <a:chExt cx="1579879" cy="131054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B422BE8-662E-8D72-8812-F247559C4B31}"/>
                  </a:ext>
                </a:extLst>
              </p:cNvPr>
              <p:cNvSpPr/>
              <p:nvPr/>
            </p:nvSpPr>
            <p:spPr>
              <a:xfrm>
                <a:off x="8685793" y="2970403"/>
                <a:ext cx="1554480" cy="1280160"/>
              </a:xfrm>
              <a:custGeom>
                <a:avLst/>
                <a:gdLst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566 h 1142435"/>
                  <a:gd name="connsiteX1" fmla="*/ 305199 w 1300381"/>
                  <a:gd name="connsiteY1" fmla="*/ 605691 h 1142435"/>
                  <a:gd name="connsiteX2" fmla="*/ 1261578 w 1300381"/>
                  <a:gd name="connsiteY2" fmla="*/ 1142285 h 1142435"/>
                  <a:gd name="connsiteX3" fmla="*/ 1007882 w 1300381"/>
                  <a:gd name="connsiteY3" fmla="*/ 554586 h 1142435"/>
                  <a:gd name="connsiteX4" fmla="*/ 36902 w 1300381"/>
                  <a:gd name="connsiteY4" fmla="*/ 1566 h 1142435"/>
                  <a:gd name="connsiteX0" fmla="*/ 36902 w 1300381"/>
                  <a:gd name="connsiteY0" fmla="*/ 0 h 1140869"/>
                  <a:gd name="connsiteX1" fmla="*/ 305199 w 1300381"/>
                  <a:gd name="connsiteY1" fmla="*/ 604125 h 1140869"/>
                  <a:gd name="connsiteX2" fmla="*/ 1261578 w 1300381"/>
                  <a:gd name="connsiteY2" fmla="*/ 1140719 h 1140869"/>
                  <a:gd name="connsiteX3" fmla="*/ 1007882 w 1300381"/>
                  <a:gd name="connsiteY3" fmla="*/ 553020 h 1140869"/>
                  <a:gd name="connsiteX4" fmla="*/ 36902 w 1300381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2311"/>
                  <a:gd name="connsiteX1" fmla="*/ 268297 w 1263479"/>
                  <a:gd name="connsiteY1" fmla="*/ 604125 h 1142311"/>
                  <a:gd name="connsiteX2" fmla="*/ 1224676 w 1263479"/>
                  <a:gd name="connsiteY2" fmla="*/ 1140719 h 1142311"/>
                  <a:gd name="connsiteX3" fmla="*/ 970980 w 1263479"/>
                  <a:gd name="connsiteY3" fmla="*/ 553020 h 1142311"/>
                  <a:gd name="connsiteX4" fmla="*/ 0 w 1263479"/>
                  <a:gd name="connsiteY4" fmla="*/ 0 h 1142311"/>
                  <a:gd name="connsiteX0" fmla="*/ 0 w 1263479"/>
                  <a:gd name="connsiteY0" fmla="*/ 0 h 1140719"/>
                  <a:gd name="connsiteX1" fmla="*/ 268297 w 1263479"/>
                  <a:gd name="connsiteY1" fmla="*/ 604125 h 1140719"/>
                  <a:gd name="connsiteX2" fmla="*/ 1224676 w 1263479"/>
                  <a:gd name="connsiteY2" fmla="*/ 1140719 h 1140719"/>
                  <a:gd name="connsiteX3" fmla="*/ 970980 w 1263479"/>
                  <a:gd name="connsiteY3" fmla="*/ 553020 h 1140719"/>
                  <a:gd name="connsiteX4" fmla="*/ 0 w 1263479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676" h="1140719">
                    <a:moveTo>
                      <a:pt x="0" y="0"/>
                    </a:moveTo>
                    <a:cubicBezTo>
                      <a:pt x="273469" y="599865"/>
                      <a:pt x="3954" y="5172"/>
                      <a:pt x="268297" y="604125"/>
                    </a:cubicBezTo>
                    <a:cubicBezTo>
                      <a:pt x="1235323" y="1142849"/>
                      <a:pt x="269818" y="603517"/>
                      <a:pt x="1224676" y="1140719"/>
                    </a:cubicBezTo>
                    <a:cubicBezTo>
                      <a:pt x="969459" y="549979"/>
                      <a:pt x="1226502" y="1148019"/>
                      <a:pt x="970980" y="553020"/>
                    </a:cubicBezTo>
                    <a:cubicBezTo>
                      <a:pt x="7300" y="-1826"/>
                      <a:pt x="922005" y="524427"/>
                      <a:pt x="0" y="0"/>
                    </a:cubicBezTo>
                    <a:close/>
                  </a:path>
                </a:pathLst>
              </a:cu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7D64814-DB9A-7BEC-53AB-2B652F2853CD}"/>
                  </a:ext>
                </a:extLst>
              </p:cNvPr>
              <p:cNvGrpSpPr/>
              <p:nvPr/>
            </p:nvGrpSpPr>
            <p:grpSpPr>
              <a:xfrm>
                <a:off x="8673882" y="2953743"/>
                <a:ext cx="1579879" cy="1310549"/>
                <a:chOff x="8673882" y="2953743"/>
                <a:chExt cx="1579879" cy="131054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E5ECF37-1155-FEA0-34C2-B9943C5B0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3762" y="3595021"/>
                  <a:ext cx="114257" cy="10671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628C35FA-8D7D-52E7-1D58-6A43DB08D090}"/>
                    </a:ext>
                  </a:extLst>
                </p:cNvPr>
                <p:cNvCxnSpPr>
                  <a:cxnSpLocks noChangeAspect="1"/>
                  <a:stCxn id="39" idx="1"/>
                </p:cNvCxnSpPr>
                <p:nvPr/>
              </p:nvCxnSpPr>
              <p:spPr>
                <a:xfrm flipH="1" flipV="1">
                  <a:off x="8673882" y="2953743"/>
                  <a:ext cx="352460" cy="694633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E7D5C2C-1457-A5F2-79C4-7D9798618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028167" y="3648376"/>
                  <a:ext cx="1225594" cy="615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/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/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/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blipFill>
                  <a:blip r:embed="rId33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E06F209-AD1B-4B65-BF8A-ABFCC36E299A}"/>
              </a:ext>
            </a:extLst>
          </p:cNvPr>
          <p:cNvGrpSpPr/>
          <p:nvPr/>
        </p:nvGrpSpPr>
        <p:grpSpPr>
          <a:xfrm>
            <a:off x="8159748" y="394038"/>
            <a:ext cx="1387118" cy="1391899"/>
            <a:chOff x="8159748" y="394038"/>
            <a:chExt cx="1387118" cy="139189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CCF594C-F620-3E3B-F1FE-49361F9AABC1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215" flipH="1">
              <a:off x="7894203" y="886118"/>
              <a:ext cx="1391899" cy="407739"/>
              <a:chOff x="8461590" y="3461057"/>
              <a:chExt cx="1223922" cy="357937"/>
            </a:xfrm>
          </p:grpSpPr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477885B4-B96D-2421-DB32-B22582BDC96E}"/>
                  </a:ext>
                </a:extLst>
              </p:cNvPr>
              <p:cNvSpPr>
                <a:spLocks/>
              </p:cNvSpPr>
              <p:nvPr/>
            </p:nvSpPr>
            <p:spPr>
              <a:xfrm rot="1668758">
                <a:off x="8503259" y="3661572"/>
                <a:ext cx="1182253" cy="157422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5BAED49-84D6-A9EA-EBB9-6FB5A93523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700215" flipH="1" flipV="1">
                <a:off x="8588708" y="3387356"/>
                <a:ext cx="10134" cy="15753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AB57A82-FFBD-A6F8-61F8-A1CB88363AF6}"/>
                  </a:ext>
                </a:extLst>
              </p:cNvPr>
              <p:cNvCxnSpPr>
                <a:cxnSpLocks/>
              </p:cNvCxnSpPr>
              <p:nvPr/>
            </p:nvCxnSpPr>
            <p:spPr>
              <a:xfrm rot="1680000">
                <a:off x="8461590" y="3797383"/>
                <a:ext cx="114847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AE1ADBF-DE2C-701F-6E23-06680D26D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99513" y="3503937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/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/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/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blipFill>
                  <a:blip r:embed="rId36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4826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/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To understand this for the general case we can look at the </a:t>
                </a:r>
              </a:p>
              <a:p>
                <a:r>
                  <a:rPr lang="en-US" sz="4000" dirty="0"/>
                  <a:t>outer product decomposition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we saw in 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SF-ND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blipFill>
                <a:blip r:embed="rId3"/>
                <a:stretch>
                  <a:fillRect l="-1787" t="-8295" r="-74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193953" y="254666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F2979-7C84-C212-CB94-08DE7349C4F5}"/>
              </a:ext>
            </a:extLst>
          </p:cNvPr>
          <p:cNvSpPr txBox="1"/>
          <p:nvPr/>
        </p:nvSpPr>
        <p:spPr>
          <a:xfrm>
            <a:off x="353146" y="3917445"/>
            <a:ext cx="8784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Insight: what happens within a degree of </a:t>
            </a:r>
          </a:p>
          <a:p>
            <a:r>
              <a:rPr lang="en-US" sz="4000" dirty="0"/>
              <a:t>freedom is different from what happens </a:t>
            </a:r>
          </a:p>
          <a:p>
            <a:r>
              <a:rPr lang="en-US" sz="4000" dirty="0"/>
              <a:t>across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490843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/>
              <p:nvPr/>
            </p:nvSpPr>
            <p:spPr>
              <a:xfrm>
                <a:off x="6525566" y="768749"/>
                <a:ext cx="2725553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66" y="768749"/>
                <a:ext cx="2725553" cy="495328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/>
              <p:nvPr/>
            </p:nvSpPr>
            <p:spPr>
              <a:xfrm>
                <a:off x="7802808" y="1427277"/>
                <a:ext cx="3737370" cy="4682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808" y="1427277"/>
                <a:ext cx="3737370" cy="468205"/>
              </a:xfrm>
              <a:prstGeom prst="rect">
                <a:avLst/>
              </a:prstGeom>
              <a:blipFill>
                <a:blip r:embed="rId4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/>
              <p:nvPr/>
            </p:nvSpPr>
            <p:spPr>
              <a:xfrm>
                <a:off x="8029845" y="1999092"/>
                <a:ext cx="4066241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Within each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computes the area of the parallelogram.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1999092"/>
                <a:ext cx="4066241" cy="646331"/>
              </a:xfrm>
              <a:prstGeom prst="rect">
                <a:avLst/>
              </a:prstGeom>
              <a:blipFill>
                <a:blip r:embed="rId5"/>
                <a:stretch>
                  <a:fillRect l="-1199" t="-5660" r="-4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/>
              <p:nvPr/>
            </p:nvSpPr>
            <p:spPr>
              <a:xfrm>
                <a:off x="8029845" y="2693772"/>
                <a:ext cx="4319516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is conserved, parallelograms</a:t>
                </a:r>
              </a:p>
              <a:p>
                <a:r>
                  <a:rPr lang="en-US" dirty="0"/>
                  <a:t> within any degree of freedom will be</a:t>
                </a:r>
              </a:p>
              <a:p>
                <a:r>
                  <a:rPr lang="en-US" dirty="0"/>
                  <a:t> mapped to parallelograms of the same size.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2693772"/>
                <a:ext cx="4319516" cy="923330"/>
              </a:xfrm>
              <a:prstGeom prst="rect">
                <a:avLst/>
              </a:prstGeom>
              <a:blipFill>
                <a:blip r:embed="rId6"/>
                <a:stretch>
                  <a:fillRect l="-1128" t="-3974" r="-42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/>
              <p:nvPr/>
            </p:nvSpPr>
            <p:spPr>
              <a:xfrm>
                <a:off x="0" y="1365031"/>
                <a:ext cx="6906250" cy="60574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5031"/>
                <a:ext cx="6906250" cy="605743"/>
              </a:xfrm>
              <a:prstGeom prst="rect">
                <a:avLst/>
              </a:prstGeom>
              <a:blipFill>
                <a:blip r:embed="rId7"/>
                <a:stretch>
                  <a:fillRect t="-1010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/>
              <p:nvPr/>
            </p:nvSpPr>
            <p:spPr>
              <a:xfrm>
                <a:off x="1410290" y="539109"/>
                <a:ext cx="20499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290" y="539109"/>
                <a:ext cx="204992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/>
              <p:nvPr/>
            </p:nvSpPr>
            <p:spPr>
              <a:xfrm>
                <a:off x="2228652" y="1934580"/>
                <a:ext cx="2700419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652" y="1934580"/>
                <a:ext cx="2700419" cy="5936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8D2A24-3389-1A06-08A9-71B857DAB365}"/>
              </a:ext>
            </a:extLst>
          </p:cNvPr>
          <p:cNvSpPr txBox="1"/>
          <p:nvPr/>
        </p:nvSpPr>
        <p:spPr>
          <a:xfrm>
            <a:off x="1884049" y="1860593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/>
              <p:nvPr/>
            </p:nvSpPr>
            <p:spPr>
              <a:xfrm>
                <a:off x="3904264" y="493193"/>
                <a:ext cx="205569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264" y="493193"/>
                <a:ext cx="2055691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0" y="2632217"/>
            <a:ext cx="797622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Orthogonality between different degrees of freedom!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/>
              <p:nvPr/>
            </p:nvSpPr>
            <p:spPr>
              <a:xfrm>
                <a:off x="732896" y="3465396"/>
                <a:ext cx="60551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is conserved, orthogonality is </a:t>
                </a:r>
              </a:p>
              <a:p>
                <a:r>
                  <a:rPr lang="en-US" sz="2800" dirty="0"/>
                  <a:t>preserved during the evolution.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96" y="3465396"/>
                <a:ext cx="6055184" cy="954107"/>
              </a:xfrm>
              <a:prstGeom prst="rect">
                <a:avLst/>
              </a:prstGeom>
              <a:blipFill>
                <a:blip r:embed="rId11"/>
                <a:stretch>
                  <a:fillRect l="-2012" t="-5732" r="-1107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4ADBD-BED3-4946-D670-8C15E03B7E15}"/>
                  </a:ext>
                </a:extLst>
              </p:cNvPr>
              <p:cNvSpPr txBox="1"/>
              <p:nvPr/>
            </p:nvSpPr>
            <p:spPr>
              <a:xfrm>
                <a:off x="9210084" y="768749"/>
                <a:ext cx="2909707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94ADBD-BED3-4946-D670-8C15E03B7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084" y="768749"/>
                <a:ext cx="2909707" cy="495328"/>
              </a:xfrm>
              <a:prstGeom prst="rect">
                <a:avLst/>
              </a:prstGeom>
              <a:blipFill>
                <a:blip r:embed="rId1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ADCA315-BEC5-A009-5678-F9D4AE625C30}"/>
              </a:ext>
            </a:extLst>
          </p:cNvPr>
          <p:cNvSpPr txBox="1"/>
          <p:nvPr/>
        </p:nvSpPr>
        <p:spPr>
          <a:xfrm>
            <a:off x="8897086" y="79954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/>
              <p:nvPr/>
            </p:nvSpPr>
            <p:spPr>
              <a:xfrm>
                <a:off x="323632" y="490174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4901748"/>
                <a:ext cx="7358233" cy="1077218"/>
              </a:xfrm>
              <a:prstGeom prst="rect">
                <a:avLst/>
              </a:prstGeom>
              <a:blipFill>
                <a:blip r:embed="rId13"/>
                <a:stretch>
                  <a:fillRect l="-2071" t="-6780" r="-1160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1916C901-E476-1B46-B415-7A604D55EA22}"/>
              </a:ext>
            </a:extLst>
          </p:cNvPr>
          <p:cNvGrpSpPr/>
          <p:nvPr/>
        </p:nvGrpSpPr>
        <p:grpSpPr>
          <a:xfrm>
            <a:off x="3453125" y="3702564"/>
            <a:ext cx="6562810" cy="1988403"/>
            <a:chOff x="609600" y="1421547"/>
            <a:chExt cx="6562810" cy="198840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1549086" y="188595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609600" y="2667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103804" y="1421547"/>
                  <a:ext cx="890564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804" y="1421547"/>
                  <a:ext cx="890564" cy="391261"/>
                </a:xfrm>
                <a:prstGeom prst="rect">
                  <a:avLst/>
                </a:prstGeom>
                <a:blipFill>
                  <a:blip r:embed="rId1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2743200" y="2482334"/>
                  <a:ext cx="8795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2482334"/>
                  <a:ext cx="879536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5182344" y="1877261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4238876" y="2666723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4900636" y="1421547"/>
                  <a:ext cx="1014252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36" y="1421547"/>
                  <a:ext cx="1014252" cy="391261"/>
                </a:xfrm>
                <a:prstGeom prst="rect">
                  <a:avLst/>
                </a:prstGeom>
                <a:blipFill>
                  <a:blip r:embed="rId1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6172200" y="2659618"/>
                  <a:ext cx="1000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2659618"/>
                  <a:ext cx="1000210" cy="369332"/>
                </a:xfrm>
                <a:prstGeom prst="rect">
                  <a:avLst/>
                </a:prstGeom>
                <a:blipFill>
                  <a:blip r:embed="rId17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1549086" y="2209800"/>
              <a:ext cx="685800" cy="457200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5213788" y="2263420"/>
              <a:ext cx="685801" cy="457200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909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23632" y="206973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2" y="206973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3467293" y="2505617"/>
                <a:ext cx="5052729" cy="721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293" y="2505617"/>
                <a:ext cx="5052729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/>
              <p:nvPr/>
            </p:nvSpPr>
            <p:spPr>
              <a:xfrm>
                <a:off x="4132604" y="1740412"/>
                <a:ext cx="3376374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604" y="1740412"/>
                <a:ext cx="3376374" cy="664349"/>
              </a:xfrm>
              <a:prstGeom prst="rect">
                <a:avLst/>
              </a:prstGeom>
              <a:blipFill>
                <a:blip r:embed="rId5"/>
                <a:stretch>
                  <a:fillRect l="-5596" t="-1111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3088534" y="4393060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534" y="4393060"/>
                <a:ext cx="5810245" cy="690895"/>
              </a:xfrm>
              <a:prstGeom prst="rect">
                <a:avLst/>
              </a:prstGeom>
              <a:blipFill>
                <a:blip r:embed="rId6"/>
                <a:stretch>
                  <a:fillRect t="-13274" r="-1994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3689283" y="3429000"/>
                <a:ext cx="4813434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83" y="3429000"/>
                <a:ext cx="4813434" cy="6643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14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714BF-06DE-C0E1-B4AD-7808281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D3FF-7C7F-009E-7D25-7667D4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7310-413D-F723-53E8-A5E4188A34C5}"/>
              </a:ext>
            </a:extLst>
          </p:cNvPr>
          <p:cNvSpPr txBox="1"/>
          <p:nvPr/>
        </p:nvSpPr>
        <p:spPr>
          <a:xfrm>
            <a:off x="1111622" y="132775"/>
            <a:ext cx="9586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Since areas and orthogonality are preserved,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volumes are also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/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This shows us why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blipFill>
                <a:blip r:embed="rId3"/>
                <a:stretch>
                  <a:fillRect l="-2269" t="-15517" r="-60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/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And why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blipFill>
                <a:blip r:embed="rId4"/>
                <a:stretch>
                  <a:fillRect l="-3074" t="-15517" r="-30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CC7F7B-F038-B993-1767-395FA9B0710D}"/>
              </a:ext>
            </a:extLst>
          </p:cNvPr>
          <p:cNvSpPr txBox="1"/>
          <p:nvPr/>
        </p:nvSpPr>
        <p:spPr>
          <a:xfrm>
            <a:off x="336707" y="3321180"/>
            <a:ext cx="99344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Since an evolution could </a:t>
            </a:r>
            <a:r>
              <a:rPr lang="en-US" sz="4000" dirty="0"/>
              <a:t>stretch one degree of </a:t>
            </a:r>
          </a:p>
          <a:p>
            <a:r>
              <a:rPr lang="en-US" sz="4000" dirty="0"/>
              <a:t>freedom while shrinking another by the </a:t>
            </a:r>
          </a:p>
          <a:p>
            <a:r>
              <a:rPr lang="en-US" sz="4000" dirty="0"/>
              <a:t>same amount, conserving volumes, but not </a:t>
            </a:r>
          </a:p>
          <a:p>
            <a:r>
              <a:rPr lang="en-US" sz="4000" dirty="0"/>
              <a:t>the areas of each degree of freedom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8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CC51-2F85-2C24-D5D9-68EB7DA08348}"/>
              </a:ext>
            </a:extLst>
          </p:cNvPr>
          <p:cNvSpPr txBox="1"/>
          <p:nvPr/>
        </p:nvSpPr>
        <p:spPr>
          <a:xfrm>
            <a:off x="1590998" y="70103"/>
            <a:ext cx="9092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example, take the system of equations: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954197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1624089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3438172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blipFill>
                <a:blip r:embed="rId9"/>
                <a:stretch>
                  <a:fillRect l="-1099" r="-16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blipFill>
                <a:blip r:embed="rId10"/>
                <a:stretch>
                  <a:fillRect l="-472" r="-943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blipFill>
                <a:blip r:embed="rId11"/>
                <a:stretch>
                  <a:fillRect l="-962" r="-96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E02AA9-A877-0F24-AE30-9CF2586ACEFA}"/>
              </a:ext>
            </a:extLst>
          </p:cNvPr>
          <p:cNvGrpSpPr>
            <a:grpSpLocks noChangeAspect="1"/>
          </p:cNvGrpSpPr>
          <p:nvPr/>
        </p:nvGrpSpPr>
        <p:grpSpPr>
          <a:xfrm>
            <a:off x="4953613" y="4393586"/>
            <a:ext cx="2776619" cy="2135860"/>
            <a:chOff x="5022999" y="4762735"/>
            <a:chExt cx="1981200" cy="1524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5966467" y="4762735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5022999" y="5552197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5907034" y="5014034"/>
              <a:ext cx="685800" cy="457201"/>
              <a:chOff x="1828803" y="2038349"/>
              <a:chExt cx="685800" cy="45720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22860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8051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15" t="-13187" r="-5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-29231" y="2907895"/>
            <a:ext cx="12221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This system is not Hamiltonian because we are not preserving the </a:t>
            </a:r>
            <a:r>
              <a:rPr lang="en-US" sz="3200" dirty="0"/>
              <a:t>Areas </a:t>
            </a:r>
          </a:p>
          <a:p>
            <a:r>
              <a:rPr lang="en-US" sz="3200" dirty="0"/>
              <a:t>within each independent degree of freedom</a:t>
            </a:r>
            <a:endParaRPr lang="en-US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A73D0B-6F7C-F3CC-2228-33EA12BCB29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A73D0B-6F7C-F3CC-2228-33EA12BCB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21076" cy="490840"/>
              </a:xfrm>
              <a:prstGeom prst="rect">
                <a:avLst/>
              </a:prstGeom>
              <a:blipFill>
                <a:blip r:embed="rId7"/>
                <a:stretch>
                  <a:fillRect l="-1630" r="-54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14EF83-30D8-954C-46AB-D7C3359F7C9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14EF83-30D8-954C-46AB-D7C3359F7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108060" cy="461665"/>
              </a:xfrm>
              <a:prstGeom prst="rect">
                <a:avLst/>
              </a:prstGeom>
              <a:blipFill>
                <a:blip r:embed="rId8"/>
                <a:stretch>
                  <a:fillRect l="-1099" r="-16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D79DA5-0ABB-4ED8-D701-213F5E2F8B54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D79DA5-0ABB-4ED8-D701-213F5E2F8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88110" cy="490840"/>
              </a:xfrm>
              <a:prstGeom prst="rect">
                <a:avLst/>
              </a:prstGeom>
              <a:blipFill>
                <a:blip r:embed="rId9"/>
                <a:stretch>
                  <a:fillRect l="-472" r="-943" b="-1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B079C2-94DE-27E6-CDD5-DF1AC1C633AA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B079C2-94DE-27E6-CDD5-DF1AC1C6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71054" cy="461665"/>
              </a:xfrm>
              <a:prstGeom prst="rect">
                <a:avLst/>
              </a:prstGeom>
              <a:blipFill>
                <a:blip r:embed="rId10"/>
                <a:stretch>
                  <a:fillRect l="-962" r="-96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9E193-1D1F-7E4C-2626-321DA39A81F8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ACC385-5432-F0F5-0092-DF3B73FAD43E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29A00F-3A37-863F-DB3C-E339A57AC5F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1E1E7D-279C-D9BB-0EBC-03AFAF5D95E8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1F1A17-B9D3-D771-22D8-5B5A8EABB9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0DE9C6-92D9-5986-5C48-C3ED112DBCC3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6A3257-E81C-05FD-3049-CF67E91E00C2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C8A2A50-8BD0-7F0E-A520-3E5BCBB9CC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7C8F38-5EBC-1C01-797D-45DFB9DC1D33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CC41BF-069D-5B7D-4668-15EA477A3F1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7F25CDB-0399-FD91-49D5-AB68699CD549}"/>
              </a:ext>
            </a:extLst>
          </p:cNvPr>
          <p:cNvGrpSpPr>
            <a:grpSpLocks noChangeAspect="1"/>
          </p:cNvGrpSpPr>
          <p:nvPr/>
        </p:nvGrpSpPr>
        <p:grpSpPr>
          <a:xfrm>
            <a:off x="4953613" y="4393586"/>
            <a:ext cx="2776619" cy="2135860"/>
            <a:chOff x="5022999" y="4762735"/>
            <a:chExt cx="1981200" cy="1524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C85D77-8389-5BD8-DFED-A8D5EB7A623D}"/>
                </a:ext>
              </a:extLst>
            </p:cNvPr>
            <p:cNvCxnSpPr/>
            <p:nvPr/>
          </p:nvCxnSpPr>
          <p:spPr>
            <a:xfrm rot="587242">
              <a:off x="5966467" y="4762735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D4B1916-0E7E-F4CE-8719-E6C54D812FE1}"/>
                </a:ext>
              </a:extLst>
            </p:cNvPr>
            <p:cNvCxnSpPr/>
            <p:nvPr/>
          </p:nvCxnSpPr>
          <p:spPr>
            <a:xfrm rot="587242">
              <a:off x="5022999" y="5552197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A04C5C-55EA-998E-9739-235E5DA31C88}"/>
                </a:ext>
              </a:extLst>
            </p:cNvPr>
            <p:cNvGrpSpPr/>
            <p:nvPr/>
          </p:nvGrpSpPr>
          <p:grpSpPr>
            <a:xfrm rot="16783157">
              <a:off x="5907034" y="5014034"/>
              <a:ext cx="685800" cy="457201"/>
              <a:chOff x="1828803" y="2038349"/>
              <a:chExt cx="685800" cy="45720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9608D70-84A4-328B-B5CD-7BD99793C7BE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AB2E57F-1F40-D979-90E7-ED44C63DD4F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6690507-0586-9258-AD9E-729A92894B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0807886-8033-E160-C579-0870FA5D1BC2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8317E7-F682-AB17-FC8A-936123FDBC14}"/>
                  </a:ext>
                </a:extLst>
              </p:cNvPr>
              <p:cNvSpPr/>
              <p:nvPr/>
            </p:nvSpPr>
            <p:spPr>
              <a:xfrm>
                <a:off x="22860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27BEAC1-F59A-8776-4A2B-76B60790CB8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7253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553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272520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334624" y="368958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255829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19730" y="3548842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one.</a:t>
            </a:r>
          </a:p>
        </p:txBody>
      </p:sp>
    </p:spTree>
    <p:extLst>
      <p:ext uri="{BB962C8B-B14F-4D97-AF65-F5344CB8AC3E}">
        <p14:creationId xmlns:p14="http://schemas.microsoft.com/office/powerpoint/2010/main" val="2807505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4EA4C-D7C7-1C5C-BE13-D43ECE2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B1198-8C05-7D58-885D-D4A387AE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CD769-2499-9639-7763-17A98C302966}"/>
              </a:ext>
            </a:extLst>
          </p:cNvPr>
          <p:cNvSpPr txBox="1"/>
          <p:nvPr/>
        </p:nvSpPr>
        <p:spPr>
          <a:xfrm>
            <a:off x="273220" y="314316"/>
            <a:ext cx="113886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would like to find a condition that is independent of DR.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91E98-96F0-DB8B-0D2F-6FD4CE41C28C}"/>
              </a:ext>
            </a:extLst>
          </p:cNvPr>
          <p:cNvSpPr txBox="1"/>
          <p:nvPr/>
        </p:nvSpPr>
        <p:spPr>
          <a:xfrm>
            <a:off x="273220" y="1729351"/>
            <a:ext cx="1164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Since DI-SYMP implies DR-VOL, mathematics does not give us</a:t>
            </a:r>
          </a:p>
          <a:p>
            <a:r>
              <a:rPr lang="en-US" sz="3600" dirty="0"/>
              <a:t>two independent conditions we can map to the physics.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39932-03AC-3943-EC97-A2FCF8BDC4FA}"/>
              </a:ext>
            </a:extLst>
          </p:cNvPr>
          <p:cNvSpPr txBox="1"/>
          <p:nvPr/>
        </p:nvSpPr>
        <p:spPr>
          <a:xfrm>
            <a:off x="273220" y="3396167"/>
            <a:ext cx="10637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Note: the mapping between physical and mathematical </a:t>
            </a:r>
          </a:p>
          <a:p>
            <a:r>
              <a:rPr lang="en-US" sz="3600" dirty="0"/>
              <a:t>conditions does not need to be one to one.</a:t>
            </a:r>
          </a:p>
        </p:txBody>
      </p:sp>
    </p:spTree>
    <p:extLst>
      <p:ext uri="{BB962C8B-B14F-4D97-AF65-F5344CB8AC3E}">
        <p14:creationId xmlns:p14="http://schemas.microsoft.com/office/powerpoint/2010/main" val="3903869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56503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742953" y="4476951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877416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119730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130388" y="852083"/>
            <a:ext cx="114097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Thus, 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130388" y="2114649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/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blipFill>
                <a:blip r:embed="rId5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577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1" y="7876615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blipFill>
                <a:blip r:embed="rId3"/>
                <a:stretch>
                  <a:fillRect l="-2368" t="-15517" r="-142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64569" y="2803336"/>
            <a:ext cx="1085867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This means that the total number of states is the product of the </a:t>
            </a:r>
          </a:p>
          <a:p>
            <a:r>
              <a:rPr lang="en-US" sz="3200" dirty="0"/>
              <a:t>configurations of reach degree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Physically, this means that a configuration choice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does not constrain the configurations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blipFill>
                <a:blip r:embed="rId5"/>
                <a:stretch>
                  <a:fillRect l="-1705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400814" y="5139833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3361913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42D79-D19C-38F5-33C8-7F5B305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8AFB-8A41-9A48-679C-8450E11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08B10-7871-CBD5-271C-4043321084F0}"/>
              </a:ext>
            </a:extLst>
          </p:cNvPr>
          <p:cNvCxnSpPr/>
          <p:nvPr/>
        </p:nvCxnSpPr>
        <p:spPr>
          <a:xfrm flipV="1">
            <a:off x="1609725" y="1009650"/>
            <a:ext cx="0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B3E38D-1E9E-ABC6-2B49-9BF8AD9E6703}"/>
              </a:ext>
            </a:extLst>
          </p:cNvPr>
          <p:cNvCxnSpPr/>
          <p:nvPr/>
        </p:nvCxnSpPr>
        <p:spPr>
          <a:xfrm>
            <a:off x="1628775" y="3419475"/>
            <a:ext cx="2495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475663-1461-5528-D7F1-EFFC20218D35}"/>
              </a:ext>
            </a:extLst>
          </p:cNvPr>
          <p:cNvSpPr txBox="1"/>
          <p:nvPr/>
        </p:nvSpPr>
        <p:spPr>
          <a:xfrm>
            <a:off x="3905250" y="36576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CB474-79FA-F456-3621-0D361D384A0E}"/>
              </a:ext>
            </a:extLst>
          </p:cNvPr>
          <p:cNvSpPr txBox="1"/>
          <p:nvPr/>
        </p:nvSpPr>
        <p:spPr>
          <a:xfrm>
            <a:off x="685684" y="895350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28E9AF-C632-12D3-1E15-8C71F3376063}"/>
              </a:ext>
            </a:extLst>
          </p:cNvPr>
          <p:cNvCxnSpPr/>
          <p:nvPr/>
        </p:nvCxnSpPr>
        <p:spPr>
          <a:xfrm flipV="1">
            <a:off x="6724650" y="1009650"/>
            <a:ext cx="0" cy="241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0873B-DC66-A176-660C-29796A4250FB}"/>
              </a:ext>
            </a:extLst>
          </p:cNvPr>
          <p:cNvCxnSpPr/>
          <p:nvPr/>
        </p:nvCxnSpPr>
        <p:spPr>
          <a:xfrm>
            <a:off x="6743700" y="3419475"/>
            <a:ext cx="2495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361C5D-748F-E83B-E9FD-0C3974EFF9C1}"/>
              </a:ext>
            </a:extLst>
          </p:cNvPr>
          <p:cNvSpPr txBox="1"/>
          <p:nvPr/>
        </p:nvSpPr>
        <p:spPr>
          <a:xfrm>
            <a:off x="9020175" y="365760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056C6-636A-21C4-C957-965E635AA1BD}"/>
              </a:ext>
            </a:extLst>
          </p:cNvPr>
          <p:cNvSpPr txBox="1"/>
          <p:nvPr/>
        </p:nvSpPr>
        <p:spPr>
          <a:xfrm>
            <a:off x="5800609" y="895350"/>
            <a:ext cx="82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female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567940-39CA-3079-C788-8CEB35666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09" y="2586182"/>
            <a:ext cx="7430537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21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84397" y="1163339"/>
            <a:ext cx="1153373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Say we have a rabbit farm and describe its state with the number of </a:t>
            </a:r>
          </a:p>
          <a:p>
            <a:r>
              <a:rPr lang="en-US" sz="3200" dirty="0"/>
              <a:t>male and female rabbits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A2B13-7007-0FBA-CA55-5B5665CE0F44}"/>
              </a:ext>
            </a:extLst>
          </p:cNvPr>
          <p:cNvSpPr txBox="1"/>
          <p:nvPr/>
        </p:nvSpPr>
        <p:spPr>
          <a:xfrm>
            <a:off x="2747164" y="4574706"/>
            <a:ext cx="124104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F2573-B042-FD64-F6DE-C6933C24CAAD}"/>
              </a:ext>
            </a:extLst>
          </p:cNvPr>
          <p:cNvSpPr txBox="1"/>
          <p:nvPr/>
        </p:nvSpPr>
        <p:spPr>
          <a:xfrm>
            <a:off x="6238880" y="4532468"/>
            <a:ext cx="16952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Female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70944-8824-A4EC-78BB-EA0056E5669B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5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37842F-DACA-6F2B-C8D3-5BAE1FF52B53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50334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there are 231 female rabbits, in principle we don’t know anything </a:t>
            </a:r>
          </a:p>
          <a:p>
            <a:r>
              <a:rPr lang="en-US" sz="3200" dirty="0"/>
              <a:t>about the number of males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783634-8EB0-328F-4568-B8DBB7D2C28A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/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45FF8-8F28-8D3E-B091-774D23CB776B}"/>
              </a:ext>
            </a:extLst>
          </p:cNvPr>
          <p:cNvCxnSpPr>
            <a:cxnSpLocks/>
          </p:cNvCxnSpPr>
          <p:nvPr/>
        </p:nvCxnSpPr>
        <p:spPr>
          <a:xfrm flipH="1" flipV="1">
            <a:off x="6470257" y="1696263"/>
            <a:ext cx="993913" cy="38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7AB31C-3DA7-B65A-9858-3D22D1DE54CA}"/>
              </a:ext>
            </a:extLst>
          </p:cNvPr>
          <p:cNvSpPr txBox="1"/>
          <p:nvPr/>
        </p:nvSpPr>
        <p:spPr>
          <a:xfrm>
            <a:off x="7276552" y="2024620"/>
            <a:ext cx="491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may expect the population of both sexes to be </a:t>
            </a:r>
          </a:p>
          <a:p>
            <a:pPr algn="ctr"/>
            <a:r>
              <a:rPr lang="en-US" dirty="0"/>
              <a:t>about equal but this does not describe something </a:t>
            </a:r>
          </a:p>
          <a:p>
            <a:pPr algn="ctr"/>
            <a:r>
              <a:rPr lang="en-US" dirty="0"/>
              <a:t>about the nature of the variables themselves:</a:t>
            </a:r>
          </a:p>
          <a:p>
            <a:pPr algn="ctr"/>
            <a:r>
              <a:rPr lang="en-US" dirty="0"/>
              <a:t> it describes the nature of rabbit farms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0EE1E-E2F2-7BAC-A480-48F5F0BB7012}"/>
              </a:ext>
            </a:extLst>
          </p:cNvPr>
          <p:cNvSpPr txBox="1"/>
          <p:nvPr/>
        </p:nvSpPr>
        <p:spPr>
          <a:xfrm>
            <a:off x="3473908" y="5493503"/>
            <a:ext cx="38026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25323800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77360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Now we could choose to describe the rabbit farm with another set of </a:t>
            </a:r>
          </a:p>
          <a:p>
            <a:r>
              <a:rPr lang="en-US" sz="3200" dirty="0"/>
              <a:t>variables: the number of females and the total number of rabbits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/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/>
                        <m:t>Female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7D1E494-B4DA-9CF2-6315-95D9EFE950BD}"/>
              </a:ext>
            </a:extLst>
          </p:cNvPr>
          <p:cNvSpPr txBox="1"/>
          <p:nvPr/>
        </p:nvSpPr>
        <p:spPr>
          <a:xfrm>
            <a:off x="1557998" y="4735845"/>
            <a:ext cx="36479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Total rabbits</a:t>
            </a:r>
          </a:p>
        </p:txBody>
      </p:sp>
    </p:spTree>
    <p:extLst>
      <p:ext uri="{BB962C8B-B14F-4D97-AF65-F5344CB8AC3E}">
        <p14:creationId xmlns:p14="http://schemas.microsoft.com/office/powerpoint/2010/main" val="703311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/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female rabbits, then there must be at least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total </a:t>
                </a:r>
              </a:p>
              <a:p>
                <a:r>
                  <a:rPr lang="en-US" sz="3200" dirty="0"/>
                  <a:t>rabbits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blipFill>
                <a:blip r:embed="rId2"/>
                <a:stretch>
                  <a:fillRect l="-1349" t="-6780" r="-31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/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9D547B-06C7-38F0-B11B-B61FCA220422}"/>
              </a:ext>
            </a:extLst>
          </p:cNvPr>
          <p:cNvSpPr txBox="1"/>
          <p:nvPr/>
        </p:nvSpPr>
        <p:spPr>
          <a:xfrm>
            <a:off x="3103663" y="5515091"/>
            <a:ext cx="50048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41643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0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EF279-1938-7F7B-7509-BCB5A773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B12E-8C7A-5DEC-217E-E8D3571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998A-393D-9E81-67D3-7DC7A397B757}"/>
              </a:ext>
            </a:extLst>
          </p:cNvPr>
          <p:cNvSpPr txBox="1"/>
          <p:nvPr/>
        </p:nvSpPr>
        <p:spPr>
          <a:xfrm>
            <a:off x="468386" y="147303"/>
            <a:ext cx="10817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type of independence is different from the notion of</a:t>
            </a:r>
          </a:p>
          <a:p>
            <a:r>
              <a:rPr lang="en-US" sz="3600" dirty="0"/>
              <a:t> independence in terms of statistics and probability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7FA38-85CF-D4E2-D9FE-40AD72427B36}"/>
              </a:ext>
            </a:extLst>
          </p:cNvPr>
          <p:cNvSpPr txBox="1"/>
          <p:nvPr/>
        </p:nvSpPr>
        <p:spPr>
          <a:xfrm>
            <a:off x="696953" y="1661364"/>
            <a:ext cx="108432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is in terms of if the probability distribution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/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That is,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the probability that a particular rabbit </a:t>
                </a:r>
              </a:p>
              <a:p>
                <a:r>
                  <a:rPr lang="en-US" sz="3600" dirty="0"/>
                  <a:t>farm has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females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males, the distributions of males 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and females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are independent if: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blipFill>
                <a:blip r:embed="rId2"/>
                <a:stretch>
                  <a:fillRect l="-1607" t="-5575" r="-643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/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511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C939A-0DA9-0220-1E20-1389DA42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2316D-A867-8686-2FCB-187F007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A6D8-43BF-6C7E-0CF0-C3E2550A7CFB}"/>
              </a:ext>
            </a:extLst>
          </p:cNvPr>
          <p:cNvSpPr txBox="1"/>
          <p:nvPr/>
        </p:nvSpPr>
        <p:spPr>
          <a:xfrm>
            <a:off x="279204" y="679811"/>
            <a:ext cx="1153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have two notions of independence, one based on the</a:t>
            </a:r>
          </a:p>
          <a:p>
            <a:r>
              <a:rPr lang="en-US" sz="3600" dirty="0"/>
              <a:t> variables themselves and one on the 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25A6C-7DF9-58A9-35F5-158E789C8055}"/>
              </a:ext>
            </a:extLst>
          </p:cNvPr>
          <p:cNvSpPr txBox="1"/>
          <p:nvPr/>
        </p:nvSpPr>
        <p:spPr>
          <a:xfrm>
            <a:off x="279204" y="2274838"/>
            <a:ext cx="120436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orthogonal directions in phase space are independent in </a:t>
            </a:r>
          </a:p>
          <a:p>
            <a:r>
              <a:rPr lang="en-US" sz="3600" dirty="0"/>
              <a:t>the first, stronger sense. Since the degrees of freedom are </a:t>
            </a:r>
          </a:p>
          <a:p>
            <a:r>
              <a:rPr lang="en-US" sz="3600" dirty="0"/>
              <a:t>Independent regardless of the probability distribution one may </a:t>
            </a:r>
          </a:p>
          <a:p>
            <a:r>
              <a:rPr lang="en-US" sz="3600" dirty="0"/>
              <a:t>put on top of them</a:t>
            </a:r>
          </a:p>
        </p:txBody>
      </p:sp>
    </p:spTree>
    <p:extLst>
      <p:ext uri="{BB962C8B-B14F-4D97-AF65-F5344CB8AC3E}">
        <p14:creationId xmlns:p14="http://schemas.microsoft.com/office/powerpoint/2010/main" val="310735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BFB69-81AB-2181-DC41-8365252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B0BBF-3B61-71EF-0479-A39419C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12A4-5848-B3E7-A1BE-D3C59C1149FA}"/>
              </a:ext>
            </a:extLst>
          </p:cNvPr>
          <p:cNvSpPr txBox="1"/>
          <p:nvPr/>
        </p:nvSpPr>
        <p:spPr>
          <a:xfrm>
            <a:off x="201217" y="346597"/>
            <a:ext cx="119907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 that there is a link between the two types of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/>
              <p:nvPr/>
            </p:nvSpPr>
            <p:spPr>
              <a:xfrm>
                <a:off x="201217" y="1134428"/>
                <a:ext cx="11358687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600" dirty="0"/>
                  <a:t> on females, we can choose any </a:t>
                </a:r>
              </a:p>
              <a:p>
                <a:r>
                  <a:rPr lang="en-US" sz="3600" dirty="0"/>
                  <a:t>distribution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/>
                  <a:t> on males and set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1134428"/>
                <a:ext cx="11358687" cy="1200329"/>
              </a:xfrm>
              <a:prstGeom prst="rect">
                <a:avLst/>
              </a:prstGeom>
              <a:blipFill>
                <a:blip r:embed="rId2"/>
                <a:stretch>
                  <a:fillRect l="-1610" t="-7614" r="-698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/>
              <p:nvPr/>
            </p:nvSpPr>
            <p:spPr>
              <a:xfrm>
                <a:off x="201217" y="2346783"/>
                <a:ext cx="11377858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However, suppose choose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600" dirty="0"/>
                  <a:t> and want to find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</a:p>
              <a:p>
                <a:r>
                  <a:rPr lang="en-US" sz="3600" dirty="0"/>
                  <a:t>such that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2346783"/>
                <a:ext cx="11377858" cy="1200329"/>
              </a:xfrm>
              <a:prstGeom prst="rect">
                <a:avLst/>
              </a:prstGeom>
              <a:blipFill>
                <a:blip r:embed="rId3"/>
                <a:stretch>
                  <a:fillRect l="-1608" t="-8122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/>
              <p:nvPr/>
            </p:nvSpPr>
            <p:spPr>
              <a:xfrm>
                <a:off x="201217" y="3547112"/>
                <a:ext cx="11571053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probability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must be zero for all values smaller </a:t>
                </a:r>
              </a:p>
              <a:p>
                <a:r>
                  <a:rPr lang="en-US" sz="3600" dirty="0"/>
                  <a:t>than the greatest value of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6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7" y="3547112"/>
                <a:ext cx="11571053" cy="1200329"/>
              </a:xfrm>
              <a:prstGeom prst="rect">
                <a:avLst/>
              </a:prstGeom>
              <a:blipFill>
                <a:blip r:embed="rId4"/>
                <a:stretch>
                  <a:fillRect l="-1581" t="-8122" r="-685" b="-18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/>
              <p:nvPr/>
            </p:nvSpPr>
            <p:spPr>
              <a:xfrm>
                <a:off x="201216" y="4747441"/>
                <a:ext cx="916302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If there is no greatest value for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, for example if</a:t>
                </a:r>
              </a:p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follows a 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dirty="0"/>
                  <a:t>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6" y="4747441"/>
                <a:ext cx="9163021" cy="1754326"/>
              </a:xfrm>
              <a:prstGeom prst="rect">
                <a:avLst/>
              </a:prstGeom>
              <a:blipFill>
                <a:blip r:embed="rId5"/>
                <a:stretch>
                  <a:fillRect l="-1996" t="-5556" r="-13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603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825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53F84-3A02-049D-E179-371880FD35D6}"/>
              </a:ext>
            </a:extLst>
          </p:cNvPr>
          <p:cNvSpPr txBox="1"/>
          <p:nvPr/>
        </p:nvSpPr>
        <p:spPr>
          <a:xfrm>
            <a:off x="119730" y="489817"/>
            <a:ext cx="1224373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These conditions are independent from DR, as we could have a </a:t>
            </a:r>
          </a:p>
          <a:p>
            <a:r>
              <a:rPr lang="en-US" sz="3200" dirty="0"/>
              <a:t>deterministic and reversible system that cannot be broken into separate </a:t>
            </a:r>
          </a:p>
          <a:p>
            <a:r>
              <a:rPr lang="en-US" sz="3200" dirty="0"/>
              <a:t>degrees of freedom, or a that can be broken into separate degrees of </a:t>
            </a:r>
          </a:p>
          <a:p>
            <a:r>
              <a:rPr lang="en-US" sz="3200" dirty="0"/>
              <a:t>freedom that is not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7C25D-36B9-889A-F6AD-62D451524042}"/>
              </a:ext>
            </a:extLst>
          </p:cNvPr>
          <p:cNvSpPr txBox="1"/>
          <p:nvPr/>
        </p:nvSpPr>
        <p:spPr>
          <a:xfrm>
            <a:off x="0" y="3156147"/>
            <a:ext cx="12336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question then is whether assuming independent degrees of freedom </a:t>
            </a:r>
          </a:p>
          <a:p>
            <a:r>
              <a:rPr lang="en-US" sz="3200" dirty="0"/>
              <a:t>and deterministic and reversible evolution is enough to recover</a:t>
            </a:r>
          </a:p>
          <a:p>
            <a:r>
              <a:rPr lang="en-US" sz="3200" dirty="0"/>
              <a:t>Hamiltonian mechanics.</a:t>
            </a:r>
          </a:p>
        </p:txBody>
      </p:sp>
    </p:spTree>
    <p:extLst>
      <p:ext uri="{BB962C8B-B14F-4D97-AF65-F5344CB8AC3E}">
        <p14:creationId xmlns:p14="http://schemas.microsoft.com/office/powerpoint/2010/main" val="3830441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Firstly: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blipFill>
                <a:blip r:embed="rId2"/>
                <a:stretch>
                  <a:fillRect l="-36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-55085" y="923171"/>
            <a:ext cx="1218256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Assuming that the configuration can be broken up into </a:t>
            </a:r>
          </a:p>
          <a:p>
            <a:r>
              <a:rPr lang="en-US" sz="3600" dirty="0"/>
              <a:t>independent degrees of freedom we must be able to define the </a:t>
            </a:r>
          </a:p>
          <a:p>
            <a:r>
              <a:rPr lang="en-US" sz="3600" dirty="0"/>
              <a:t>count of configurations for each degree of freedom, and </a:t>
            </a:r>
          </a:p>
          <a:p>
            <a:r>
              <a:rPr lang="en-US" sz="36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will return zero if it acts on directions belonging</a:t>
                </a:r>
              </a:p>
              <a:p>
                <a:r>
                  <a:rPr lang="en-US" sz="3600" dirty="0"/>
                  <a:t>to independent degrees 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counts not just configurations, but independent </a:t>
                </a:r>
              </a:p>
              <a:p>
                <a:r>
                  <a:rPr lang="en-US" sz="3600" dirty="0"/>
                  <a:t>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blipFill>
                <a:blip r:embed="rId3"/>
                <a:stretch>
                  <a:fillRect l="-1519" t="-3958" r="-441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7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3FC37-C642-C8C2-328A-E0780FD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804B-09CD-4373-54DB-679CD8E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/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to: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blipFill>
                <a:blip r:embed="rId3"/>
                <a:stretch>
                  <a:fillRect l="-2679" t="-15094" r="-205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/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/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must return the area in each degree of freedom: </a:t>
                </a:r>
              </a:p>
              <a:p>
                <a:r>
                  <a:rPr lang="en-US" sz="3600" dirty="0"/>
                  <a:t>constrains the left matrix of the outer product to the one above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blipFill>
                <a:blip r:embed="rId5"/>
                <a:stretch>
                  <a:fillRect l="-1514" t="-7614" r="-55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/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needs to return zero across independent </a:t>
                </a:r>
              </a:p>
              <a:p>
                <a:r>
                  <a:rPr lang="en-US" sz="3600" dirty="0"/>
                  <a:t>degrees of freedom constrains the right matrix of </a:t>
                </a:r>
              </a:p>
              <a:p>
                <a:r>
                  <a:rPr lang="en-US" sz="3600" dirty="0"/>
                  <a:t>the outer product to be diagonal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blipFill>
                <a:blip r:embed="rId6"/>
                <a:stretch>
                  <a:fillRect l="-1927" t="-5556" r="-96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657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blipFill>
                <a:blip r:embed="rId2"/>
                <a:stretch>
                  <a:fillRect l="-1425" t="-9184" r="-438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they will </a:t>
                </a:r>
              </a:p>
              <a:p>
                <a:r>
                  <a:rPr lang="en-US" sz="3200" dirty="0"/>
                  <a:t>also form 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blipFill>
                <a:blip r:embed="rId3"/>
                <a:stretch>
                  <a:fillRect l="-1279" t="-6780" r="-2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/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Changing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will effectively apply a rotation on</a:t>
                </a:r>
              </a:p>
              <a:p>
                <a:r>
                  <a:rPr lang="en-US" sz="3200" dirty="0"/>
                  <a:t>the diagonal matrix, which will remain diagonal only if the </a:t>
                </a:r>
              </a:p>
              <a:p>
                <a:r>
                  <a:rPr lang="en-US" sz="3200" dirty="0"/>
                  <a:t>coefficients on the diagonal are the same.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blipFill>
                <a:blip r:embed="rId5"/>
                <a:stretch>
                  <a:fillRect l="-1259" t="-4651" r="-25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0212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4A01C-7927-892E-4B30-513502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2AE55-A5C8-DAD9-D1D0-7DD5613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/>
              <p:nvPr/>
            </p:nvSpPr>
            <p:spPr>
              <a:xfrm>
                <a:off x="473725" y="161438"/>
                <a:ext cx="10783850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to properly capture the independence of linear combinations of </a:t>
                </a:r>
              </a:p>
              <a:p>
                <a:r>
                  <a:rPr lang="en-US" sz="2800" dirty="0"/>
                  <a:t>independent DOFs, the diagonal matrix must have the same coefficient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5" y="161438"/>
                <a:ext cx="10783850" cy="954107"/>
              </a:xfrm>
              <a:prstGeom prst="rect">
                <a:avLst/>
              </a:prstGeom>
              <a:blipFill>
                <a:blip r:embed="rId2"/>
                <a:stretch>
                  <a:fillRect l="-1187" t="-5732" r="-17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/>
              <p:nvPr/>
            </p:nvSpPr>
            <p:spPr>
              <a:xfrm>
                <a:off x="473725" y="1360441"/>
                <a:ext cx="11057771" cy="13989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This coefficient represents the freedom we have in choosing the units of </a:t>
                </a:r>
              </a:p>
              <a:p>
                <a:r>
                  <a:rPr lang="en-US" sz="2800" dirty="0"/>
                  <a:t>omega with respect to the units of everything else. In SI units, the product </a:t>
                </a:r>
              </a:p>
              <a:p>
                <a:r>
                  <a:rPr lang="en-US" sz="2800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and we set the coefficient to 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25" y="1360441"/>
                <a:ext cx="11057771" cy="1398909"/>
              </a:xfrm>
              <a:prstGeom prst="rect">
                <a:avLst/>
              </a:prstGeom>
              <a:blipFill>
                <a:blip r:embed="rId3"/>
                <a:stretch>
                  <a:fillRect l="-1158" t="-3913" r="-11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BE44ED-D087-2FCC-7439-534CF18D6B1A}"/>
              </a:ext>
            </a:extLst>
          </p:cNvPr>
          <p:cNvSpPr txBox="1"/>
          <p:nvPr/>
        </p:nvSpPr>
        <p:spPr>
          <a:xfrm>
            <a:off x="119730" y="3148040"/>
            <a:ext cx="12376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same units for all DOFs </a:t>
            </a:r>
          </a:p>
          <a:p>
            <a:r>
              <a:rPr lang="en-US" sz="2800" dirty="0"/>
              <a:t>is not an extra constraint, but it is necessary to keep track of the dependency </a:t>
            </a:r>
          </a:p>
          <a:p>
            <a:r>
              <a:rPr lang="en-US" sz="2800" dirty="0"/>
              <a:t>relationship for all degrees of freedom. </a:t>
            </a:r>
          </a:p>
        </p:txBody>
      </p:sp>
    </p:spTree>
    <p:extLst>
      <p:ext uri="{BB962C8B-B14F-4D97-AF65-F5344CB8AC3E}">
        <p14:creationId xmlns:p14="http://schemas.microsoft.com/office/powerpoint/2010/main" val="3548326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362278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4" y="2324559"/>
            <a:ext cx="11972293" cy="1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93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86172" y="81723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240352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1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638550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11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07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17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4B883-25AC-0C2D-6E39-6E1A450B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E08A6-D154-4991-AC96-0739ECC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35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417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823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29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945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A99B7CA-E6DE-7E62-96F8-87FD33FD6DB3}"/>
              </a:ext>
            </a:extLst>
          </p:cNvPr>
          <p:cNvGrpSpPr/>
          <p:nvPr/>
        </p:nvGrpSpPr>
        <p:grpSpPr>
          <a:xfrm>
            <a:off x="9105106" y="388193"/>
            <a:ext cx="2956707" cy="2214386"/>
            <a:chOff x="9235293" y="371624"/>
            <a:chExt cx="2956707" cy="2214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B1AA0-8ABB-E55C-C293-33B7BE2AC581}"/>
                </a:ext>
              </a:extLst>
            </p:cNvPr>
            <p:cNvSpPr txBox="1"/>
            <p:nvPr/>
          </p:nvSpPr>
          <p:spPr>
            <a:xfrm>
              <a:off x="9836643" y="371624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DOF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3088C6-0C27-1324-A9F7-CFF64685283A}"/>
                    </a:ext>
                  </a:extLst>
                </p:cNvPr>
                <p:cNvSpPr/>
                <p:nvPr/>
              </p:nvSpPr>
              <p:spPr>
                <a:xfrm>
                  <a:off x="9235293" y="1133690"/>
                  <a:ext cx="2956707" cy="490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73088C6-0C27-1324-A9F7-CFF6468528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5293" y="1133690"/>
                  <a:ext cx="2956707" cy="490199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9">
                  <a:extLst>
                    <a:ext uri="{FF2B5EF4-FFF2-40B4-BE49-F238E27FC236}">
                      <a16:creationId xmlns:a16="http://schemas.microsoft.com/office/drawing/2014/main" id="{10362E86-6F33-EBD3-B973-96592F046160}"/>
                    </a:ext>
                  </a:extLst>
                </p:cNvPr>
                <p:cNvSpPr txBox="1"/>
                <p:nvPr/>
              </p:nvSpPr>
              <p:spPr>
                <a:xfrm>
                  <a:off x="9281492" y="1685972"/>
                  <a:ext cx="2636876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9">
                  <a:extLst>
                    <a:ext uri="{FF2B5EF4-FFF2-40B4-BE49-F238E27FC236}">
                      <a16:creationId xmlns:a16="http://schemas.microsoft.com/office/drawing/2014/main" id="{10362E86-6F33-EBD3-B973-96592F046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492" y="1685972"/>
                  <a:ext cx="2636876" cy="490199"/>
                </a:xfrm>
                <a:prstGeom prst="rect">
                  <a:avLst/>
                </a:prstGeom>
                <a:blipFill>
                  <a:blip r:embed="rId5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3F55A87B-9CAA-1F46-8284-E8563EEE184A}"/>
                    </a:ext>
                  </a:extLst>
                </p:cNvPr>
                <p:cNvSpPr txBox="1"/>
                <p:nvPr/>
              </p:nvSpPr>
              <p:spPr>
                <a:xfrm>
                  <a:off x="9281492" y="2124345"/>
                  <a:ext cx="73821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3F55A87B-9CAA-1F46-8284-E8563EEE1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1492" y="2124345"/>
                  <a:ext cx="73821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0909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296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369330" y="2137976"/>
              <a:ext cx="2043395" cy="2083765"/>
              <a:chOff x="2015011" y="788387"/>
              <a:chExt cx="2632089" cy="2684089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47400" y="1543348"/>
                <a:ext cx="489078" cy="19965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98305" y="2068118"/>
                <a:ext cx="660007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3899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751912" y="671317"/>
            <a:ext cx="1754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8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86115</TotalTime>
  <Words>4580</Words>
  <Application>Microsoft Office PowerPoint</Application>
  <PresentationFormat>Widescreen</PresentationFormat>
  <Paragraphs>765</Paragraphs>
  <Slides>64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213</cp:revision>
  <dcterms:created xsi:type="dcterms:W3CDTF">2021-04-07T15:17:47Z</dcterms:created>
  <dcterms:modified xsi:type="dcterms:W3CDTF">2024-06-20T21:15:41Z</dcterms:modified>
</cp:coreProperties>
</file>