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6" r:id="rId3"/>
    <p:sldId id="275" r:id="rId4"/>
    <p:sldId id="277" r:id="rId5"/>
    <p:sldId id="278" r:id="rId6"/>
    <p:sldId id="279" r:id="rId7"/>
    <p:sldId id="281" r:id="rId8"/>
    <p:sldId id="283" r:id="rId9"/>
    <p:sldId id="284" r:id="rId10"/>
    <p:sldId id="282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02020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262B-3022-DF3E-3F70-1CF8A4F9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B7005-EBE2-8F49-6884-E6B9486B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B3BC-6C5E-7C99-BBDF-0CD7279B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590B-767E-2480-55BA-B62850BB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374B-87B4-07A1-C89C-1D3C0FCB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5CBB-5FDB-B4BF-513F-4C0E01EA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122A4-372B-8053-9244-AED2F059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C97-EDBA-C07A-1FC2-6593344F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155E-FB29-EC6E-F6B4-047A8C1A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764B-89B3-CF9C-CCF9-D64AF8E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C4824-A74D-79F3-0E0D-598064CAB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AFECA-97A7-F567-F16C-065E5313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9F9F-421C-1DFF-2318-CF74443E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43F6-0BE0-3ECF-6D77-1687E866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EE2D-C3D8-9F25-3657-0306C703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3A79-8793-1978-AC47-5E4F21D5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6924-60BA-B909-4B6B-9548C7AC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1ED5-89DA-A22C-2C9B-E80BA6C9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3B2A-CB30-A467-56EE-92F2CFF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0EBD-D16F-1826-7BB2-67382037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458A-E043-AEE3-9D7E-068E2E1D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EEC62-B7BC-22C6-73FF-B409B72E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BA6CD-674C-AE53-25A3-00903461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3869-AC45-93C9-EB7D-0049E986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0556-1BA2-58EC-6A7A-EDA734B6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2015-C95C-31A3-4F69-4FC6F1D8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D443-EF29-4CA4-9D59-598D7A44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17603-4805-A4E5-6481-807E5624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7ABD-4CF3-C211-3D98-93F818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2B4B-5E7A-E6D0-ED8F-247A37AA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7A2D-0899-8BE5-AF33-366393BF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F1F-1CF6-AD32-B707-68E58633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0733-94E3-C073-5E88-1CF5B407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3D07-1FC6-9CCD-BBC5-7F3D13ED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C1D59-CD63-E042-B8B3-16AB79159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99230-3704-E0EB-43D4-A033BC613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C3901-9650-C277-C000-75741472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F8E80-8722-2683-FC6A-29D1ECAC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FA4A4-CDD0-2181-D50A-504A925B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331-878D-8F6C-B4DB-C95EA61B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CF1D3-0710-6E1C-C9C5-F1D1EB93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7A62-ED16-255F-E3AC-9C4E29CD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87AC-A346-C922-91D2-76DDAFA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BADBE-3241-5A38-E7D2-45FBAA5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E2EE0-A393-6694-1738-8DB743EE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5C79-8D6A-E2D6-5591-C88913AC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3FE084-5C87-06B2-91CD-C70656373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5" y="5534538"/>
            <a:ext cx="1305869" cy="118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8C48-15FC-2A02-7C17-7A6FF327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3200-FBA7-651E-E926-E9340070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295A3-0633-6CBA-14FB-CDD19761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F0BC-BAA0-53AF-D9D6-22D716E9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38939-B4DD-AE96-29E3-4F2CF1FD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1A5AA-1F2F-A6A1-CB67-648EE35F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37A5-AD2C-80A5-08AE-0E850DCA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B5570-A019-49B2-1B72-9C00B163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C581-EADA-02D5-EE85-B525E75D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51990-2DDD-D33F-E04B-98323CE9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5C390-3A2D-ACD5-5CC5-53DB5C5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7CA0-9306-47F2-1651-B8DA3C0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C8FE6-52A3-BC2D-072A-E1BCDE91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54699-3100-4FEB-2F61-8C625520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C976-B08F-F287-A0F8-0883F7A5F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CC03-B68F-4642-A2B8-7A8633A67F2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0DCB-2E77-E174-93DB-1906EBDA5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1B6F-712D-8C5B-F89E-63F264A3A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1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84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0087C-F8A6-31C5-F4AF-9A36BB9F3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8083CF50-4B15-6253-981A-4B874A089B70}"/>
              </a:ext>
            </a:extLst>
          </p:cNvPr>
          <p:cNvSpPr txBox="1"/>
          <p:nvPr/>
        </p:nvSpPr>
        <p:spPr>
          <a:xfrm>
            <a:off x="3769624" y="197429"/>
            <a:ext cx="47965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Physical</a:t>
            </a:r>
            <a:endParaRPr lang="en-US" sz="8800" dirty="0">
              <a:solidFill>
                <a:schemeClr val="accent6">
                  <a:lumMod val="75000"/>
                </a:schemeClr>
              </a:solidFill>
              <a:latin typeface="Alice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29744-A06C-AA6A-2AC3-4A7C293A0BA2}"/>
              </a:ext>
            </a:extLst>
          </p:cNvPr>
          <p:cNvSpPr txBox="1"/>
          <p:nvPr/>
        </p:nvSpPr>
        <p:spPr>
          <a:xfrm>
            <a:off x="5693228" y="1766735"/>
            <a:ext cx="949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lice" panose="00000500000000000000" pitchFamily="2" charset="0"/>
              </a:rPr>
              <a:t>vs</a:t>
            </a:r>
            <a:endParaRPr lang="en-US" sz="5400" dirty="0">
              <a:latin typeface="Alice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8FB97-A004-1632-C332-A2C987E6BCEF}"/>
              </a:ext>
            </a:extLst>
          </p:cNvPr>
          <p:cNvSpPr txBox="1"/>
          <p:nvPr/>
        </p:nvSpPr>
        <p:spPr>
          <a:xfrm>
            <a:off x="2969726" y="2820234"/>
            <a:ext cx="6396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  <a:latin typeface="Alice" panose="00000500000000000000" pitchFamily="2" charset="0"/>
              </a:rPr>
              <a:t>Unphysical</a:t>
            </a:r>
            <a:endParaRPr lang="en-US" sz="8800" dirty="0">
              <a:solidFill>
                <a:srgbClr val="C00000"/>
              </a:solidFill>
              <a:latin typeface="Alice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E148FA-8C9F-FB94-F4EC-AE88E9F33F69}"/>
              </a:ext>
            </a:extLst>
          </p:cNvPr>
          <p:cNvSpPr txBox="1"/>
          <p:nvPr/>
        </p:nvSpPr>
        <p:spPr>
          <a:xfrm>
            <a:off x="2474398" y="4607822"/>
            <a:ext cx="73869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lice" panose="00000500000000000000" pitchFamily="2" charset="0"/>
              </a:rPr>
              <a:t>Mathematics</a:t>
            </a:r>
            <a:endParaRPr lang="en-US" sz="8800" dirty="0">
              <a:latin typeface="Alic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0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0A2B8-B527-4E14-3D14-E5CA0F227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21656F-D2C2-F583-91EF-8C136D731A14}"/>
              </a:ext>
            </a:extLst>
          </p:cNvPr>
          <p:cNvCxnSpPr>
            <a:cxnSpLocks/>
          </p:cNvCxnSpPr>
          <p:nvPr/>
        </p:nvCxnSpPr>
        <p:spPr>
          <a:xfrm>
            <a:off x="5760720" y="1564640"/>
            <a:ext cx="2672080" cy="1493520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A3BA75-7452-7AFE-B614-22BC49E65C6F}"/>
                  </a:ext>
                </a:extLst>
              </p:cNvPr>
              <p:cNvSpPr txBox="1"/>
              <p:nvPr/>
            </p:nvSpPr>
            <p:spPr>
              <a:xfrm>
                <a:off x="2323524" y="2602716"/>
                <a:ext cx="7544951" cy="1652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9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9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96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A3BA75-7452-7AFE-B614-22BC49E65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24" y="2602716"/>
                <a:ext cx="7544951" cy="1652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F1E3F6D-E40D-CDAA-289A-5C473C1EC022}"/>
              </a:ext>
            </a:extLst>
          </p:cNvPr>
          <p:cNvSpPr txBox="1"/>
          <p:nvPr/>
        </p:nvSpPr>
        <p:spPr>
          <a:xfrm>
            <a:off x="2191617" y="528320"/>
            <a:ext cx="76530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C00000"/>
                </a:solidFill>
              </a:rPr>
              <a:t>This can’t be a basis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8BC55-305A-6960-6248-73B0E835E068}"/>
              </a:ext>
            </a:extLst>
          </p:cNvPr>
          <p:cNvSpPr txBox="1"/>
          <p:nvPr/>
        </p:nvSpPr>
        <p:spPr>
          <a:xfrm>
            <a:off x="9083645" y="1564640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physics</a:t>
            </a:r>
          </a:p>
        </p:txBody>
      </p:sp>
    </p:spTree>
    <p:extLst>
      <p:ext uri="{BB962C8B-B14F-4D97-AF65-F5344CB8AC3E}">
        <p14:creationId xmlns:p14="http://schemas.microsoft.com/office/powerpoint/2010/main" val="30642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5913AFFF-7AF8-9C8A-344F-602999E65A7D}"/>
              </a:ext>
            </a:extLst>
          </p:cNvPr>
          <p:cNvSpPr txBox="1"/>
          <p:nvPr/>
        </p:nvSpPr>
        <p:spPr>
          <a:xfrm>
            <a:off x="590326" y="802805"/>
            <a:ext cx="11011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lice" panose="00000500000000000000" pitchFamily="2" charset="0"/>
              </a:rPr>
              <a:t>Why three dimensions?</a:t>
            </a:r>
            <a:endParaRPr lang="en-US" sz="7200" dirty="0">
              <a:latin typeface="Alice" panose="00000500000000000000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7084B4-9785-DF7D-5B60-9DEA93F9D30F}"/>
              </a:ext>
            </a:extLst>
          </p:cNvPr>
          <p:cNvCxnSpPr/>
          <p:nvPr/>
        </p:nvCxnSpPr>
        <p:spPr>
          <a:xfrm flipV="1">
            <a:off x="6383708" y="2982482"/>
            <a:ext cx="0" cy="174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7AD5CD-B1F6-4BF2-821C-5A297BE44276}"/>
              </a:ext>
            </a:extLst>
          </p:cNvPr>
          <p:cNvCxnSpPr/>
          <p:nvPr/>
        </p:nvCxnSpPr>
        <p:spPr>
          <a:xfrm flipH="1">
            <a:off x="5187297" y="4725824"/>
            <a:ext cx="1196411" cy="1068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97CB34-EEF6-CEF6-CA5A-22CEE0510505}"/>
              </a:ext>
            </a:extLst>
          </p:cNvPr>
          <p:cNvCxnSpPr>
            <a:cxnSpLocks/>
          </p:cNvCxnSpPr>
          <p:nvPr/>
        </p:nvCxnSpPr>
        <p:spPr>
          <a:xfrm rot="5400000" flipV="1">
            <a:off x="7255379" y="3854153"/>
            <a:ext cx="0" cy="174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7EDB65-E152-863E-5540-F330F50D671C}"/>
                  </a:ext>
                </a:extLst>
              </p:cNvPr>
              <p:cNvSpPr txBox="1"/>
              <p:nvPr/>
            </p:nvSpPr>
            <p:spPr>
              <a:xfrm>
                <a:off x="5272755" y="5563217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7EDB65-E152-863E-5540-F330F50D6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755" y="5563217"/>
                <a:ext cx="42639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FDA6EF-EE63-5612-E432-92ADAC746176}"/>
                  </a:ext>
                </a:extLst>
              </p:cNvPr>
              <p:cNvSpPr txBox="1"/>
              <p:nvPr/>
            </p:nvSpPr>
            <p:spPr>
              <a:xfrm>
                <a:off x="8031622" y="4264159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FDA6EF-EE63-5612-E432-92ADAC746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622" y="4264159"/>
                <a:ext cx="430374" cy="461665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EEFBD7-3413-01D2-994F-35EABE835D97}"/>
                  </a:ext>
                </a:extLst>
              </p:cNvPr>
              <p:cNvSpPr txBox="1"/>
              <p:nvPr/>
            </p:nvSpPr>
            <p:spPr>
              <a:xfrm>
                <a:off x="5953334" y="2674544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EEFBD7-3413-01D2-994F-35EABE835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34" y="2674544"/>
                <a:ext cx="40793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76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2439504-C67A-FA46-4DE4-8A2E69AB3F24}"/>
              </a:ext>
            </a:extLst>
          </p:cNvPr>
          <p:cNvGrpSpPr/>
          <p:nvPr/>
        </p:nvGrpSpPr>
        <p:grpSpPr>
          <a:xfrm>
            <a:off x="2687855" y="316819"/>
            <a:ext cx="6816290" cy="5417863"/>
            <a:chOff x="2687855" y="682008"/>
            <a:chExt cx="6816290" cy="541786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13AFFF-7AF8-9C8A-344F-602999E65A7D}"/>
                </a:ext>
              </a:extLst>
            </p:cNvPr>
            <p:cNvSpPr txBox="1"/>
            <p:nvPr/>
          </p:nvSpPr>
          <p:spPr>
            <a:xfrm>
              <a:off x="2687855" y="682008"/>
              <a:ext cx="6816290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latin typeface="Alice" panose="00000500000000000000" pitchFamily="2" charset="0"/>
                </a:rPr>
                <a:t>Geometry</a:t>
              </a:r>
              <a:endParaRPr lang="en-US" sz="9600" dirty="0">
                <a:latin typeface="Alic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1E5EA0-9A02-E2F1-49B5-55E7D0DBB8A7}"/>
                </a:ext>
              </a:extLst>
            </p:cNvPr>
            <p:cNvSpPr txBox="1"/>
            <p:nvPr/>
          </p:nvSpPr>
          <p:spPr>
            <a:xfrm>
              <a:off x="3289783" y="4237823"/>
              <a:ext cx="561243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latin typeface="Alice" panose="00000500000000000000" pitchFamily="2" charset="0"/>
                </a:rPr>
                <a:t>Entropy</a:t>
              </a:r>
              <a:endParaRPr lang="en-US" sz="9600" dirty="0">
                <a:latin typeface="Alice" panose="000005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68723A-0705-1776-BD4C-FAE9873A7DF7}"/>
                </a:ext>
              </a:extLst>
            </p:cNvPr>
            <p:cNvSpPr txBox="1"/>
            <p:nvPr/>
          </p:nvSpPr>
          <p:spPr>
            <a:xfrm>
              <a:off x="5586887" y="2667664"/>
              <a:ext cx="101822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Alice" panose="00000500000000000000" pitchFamily="2" charset="0"/>
                </a:rPr>
                <a:t>is</a:t>
              </a:r>
              <a:endParaRPr lang="en-US" sz="8000" dirty="0">
                <a:latin typeface="Alice" panose="00000500000000000000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341CC2-4785-C18F-9D72-E336BC0207D9}"/>
              </a:ext>
            </a:extLst>
          </p:cNvPr>
          <p:cNvSpPr txBox="1"/>
          <p:nvPr/>
        </p:nvSpPr>
        <p:spPr>
          <a:xfrm>
            <a:off x="8217074" y="5940118"/>
            <a:ext cx="3254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 in physical theories</a:t>
            </a:r>
          </a:p>
        </p:txBody>
      </p:sp>
    </p:spTree>
    <p:extLst>
      <p:ext uri="{BB962C8B-B14F-4D97-AF65-F5344CB8AC3E}">
        <p14:creationId xmlns:p14="http://schemas.microsoft.com/office/powerpoint/2010/main" val="80345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CA122-FFA2-A6F0-E6D6-4DA506C7B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84012976-C469-E351-2668-A911E553E77E}"/>
              </a:ext>
            </a:extLst>
          </p:cNvPr>
          <p:cNvSpPr txBox="1"/>
          <p:nvPr/>
        </p:nvSpPr>
        <p:spPr>
          <a:xfrm>
            <a:off x="1376429" y="353666"/>
            <a:ext cx="96199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Alice" panose="00000500000000000000" pitchFamily="2" charset="0"/>
              </a:rPr>
              <a:t>Hilbert spaces</a:t>
            </a:r>
            <a:endParaRPr lang="en-US" sz="9600" dirty="0">
              <a:latin typeface="Alice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7101D-78AA-2F9B-6A61-80CFADBA8073}"/>
              </a:ext>
            </a:extLst>
          </p:cNvPr>
          <p:cNvSpPr txBox="1"/>
          <p:nvPr/>
        </p:nvSpPr>
        <p:spPr>
          <a:xfrm>
            <a:off x="1248188" y="2215959"/>
            <a:ext cx="987642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Alice" panose="00000500000000000000" pitchFamily="2" charset="0"/>
              </a:rPr>
              <a:t>are unphysical</a:t>
            </a:r>
            <a:endParaRPr lang="en-US" sz="9600" dirty="0">
              <a:latin typeface="Alic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53912-0705-8959-4FAD-471375DA72FA}"/>
              </a:ext>
            </a:extLst>
          </p:cNvPr>
          <p:cNvSpPr txBox="1"/>
          <p:nvPr/>
        </p:nvSpPr>
        <p:spPr>
          <a:xfrm>
            <a:off x="6798474" y="4297736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 for quantum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003E04-B322-3B9C-1C31-31A9DCC89EBA}"/>
                  </a:ext>
                </a:extLst>
              </p:cNvPr>
              <p:cNvSpPr txBox="1"/>
              <p:nvPr/>
            </p:nvSpPr>
            <p:spPr>
              <a:xfrm>
                <a:off x="3193443" y="5392395"/>
                <a:ext cx="5805115" cy="75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4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→∞/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undefined</a:t>
                </a:r>
                <a:endParaRPr lang="en-US" sz="4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003E04-B322-3B9C-1C31-31A9DCC89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443" y="5392395"/>
                <a:ext cx="5805115" cy="753861"/>
              </a:xfrm>
              <a:prstGeom prst="rect">
                <a:avLst/>
              </a:prstGeom>
              <a:blipFill>
                <a:blip r:embed="rId2"/>
                <a:stretch>
                  <a:fillRect r="-2206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13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C10C-2E50-4167-9E6B-92491F0F6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4309E8F-EA9A-F02E-1AE7-6C9707FF1973}"/>
              </a:ext>
            </a:extLst>
          </p:cNvPr>
          <p:cNvSpPr txBox="1"/>
          <p:nvPr/>
        </p:nvSpPr>
        <p:spPr>
          <a:xfrm>
            <a:off x="337851" y="285299"/>
            <a:ext cx="11516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lice" panose="00000500000000000000" pitchFamily="2" charset="0"/>
              </a:rPr>
              <a:t>Negative probability</a:t>
            </a:r>
            <a:endParaRPr lang="en-US" sz="8800" dirty="0">
              <a:latin typeface="Alice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F8D85-F198-4164-890B-2E19DF092899}"/>
              </a:ext>
            </a:extLst>
          </p:cNvPr>
          <p:cNvSpPr txBox="1"/>
          <p:nvPr/>
        </p:nvSpPr>
        <p:spPr>
          <a:xfrm>
            <a:off x="750624" y="1977374"/>
            <a:ext cx="10690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lice" panose="00000500000000000000" pitchFamily="2" charset="0"/>
              </a:rPr>
              <a:t>in quantum mechanics</a:t>
            </a:r>
            <a:endParaRPr lang="en-US" sz="7200" dirty="0">
              <a:latin typeface="Alice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88E38-A784-2957-46C8-D24395FD0C37}"/>
              </a:ext>
            </a:extLst>
          </p:cNvPr>
          <p:cNvGrpSpPr/>
          <p:nvPr/>
        </p:nvGrpSpPr>
        <p:grpSpPr>
          <a:xfrm>
            <a:off x="1947164" y="3717813"/>
            <a:ext cx="1391518" cy="1323440"/>
            <a:chOff x="2789303" y="1586577"/>
            <a:chExt cx="3299411" cy="329941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B116E6-21DE-43C5-4400-DB3C128A2B71}"/>
                </a:ext>
              </a:extLst>
            </p:cNvPr>
            <p:cNvSpPr/>
            <p:nvPr/>
          </p:nvSpPr>
          <p:spPr>
            <a:xfrm rot="16200000">
              <a:off x="4011275" y="2290465"/>
              <a:ext cx="862365" cy="30632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E63ABE-F33A-3256-41AB-6763873D469E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336D56-03B3-1F03-5EDF-035FC0F169E2}"/>
                </a:ext>
              </a:extLst>
            </p:cNvPr>
            <p:cNvGrpSpPr/>
            <p:nvPr/>
          </p:nvGrpSpPr>
          <p:grpSpPr>
            <a:xfrm>
              <a:off x="3014640" y="1613430"/>
              <a:ext cx="2696625" cy="2612985"/>
              <a:chOff x="3393746" y="1561122"/>
              <a:chExt cx="4452938" cy="4314824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B07F02A-5D6F-6240-F608-FB6F5AFCF229}"/>
                  </a:ext>
                </a:extLst>
              </p:cNvPr>
              <p:cNvSpPr/>
              <p:nvPr/>
            </p:nvSpPr>
            <p:spPr>
              <a:xfrm>
                <a:off x="3393746" y="1561122"/>
                <a:ext cx="4452938" cy="4314824"/>
              </a:xfrm>
              <a:custGeom>
                <a:avLst/>
                <a:gdLst>
                  <a:gd name="connsiteX0" fmla="*/ 2371725 w 4438650"/>
                  <a:gd name="connsiteY0" fmla="*/ 0 h 4310062"/>
                  <a:gd name="connsiteX1" fmla="*/ 4438650 w 4438650"/>
                  <a:gd name="connsiteY1" fmla="*/ 3252787 h 4310062"/>
                  <a:gd name="connsiteX2" fmla="*/ 2700337 w 4438650"/>
                  <a:gd name="connsiteY2" fmla="*/ 4310062 h 4310062"/>
                  <a:gd name="connsiteX3" fmla="*/ 0 w 4438650"/>
                  <a:gd name="connsiteY3" fmla="*/ 3371850 h 4310062"/>
                  <a:gd name="connsiteX4" fmla="*/ 2371725 w 4438650"/>
                  <a:gd name="connsiteY4" fmla="*/ 0 h 4310062"/>
                  <a:gd name="connsiteX0" fmla="*/ 2386013 w 4438650"/>
                  <a:gd name="connsiteY0" fmla="*/ 0 h 4319587"/>
                  <a:gd name="connsiteX1" fmla="*/ 4438650 w 4438650"/>
                  <a:gd name="connsiteY1" fmla="*/ 3262312 h 4319587"/>
                  <a:gd name="connsiteX2" fmla="*/ 2700337 w 4438650"/>
                  <a:gd name="connsiteY2" fmla="*/ 4319587 h 4319587"/>
                  <a:gd name="connsiteX3" fmla="*/ 0 w 4438650"/>
                  <a:gd name="connsiteY3" fmla="*/ 3381375 h 4319587"/>
                  <a:gd name="connsiteX4" fmla="*/ 2386013 w 4438650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81362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3412"/>
                  <a:gd name="connsiteY0" fmla="*/ 0 h 4319587"/>
                  <a:gd name="connsiteX1" fmla="*/ 4443412 w 4443412"/>
                  <a:gd name="connsiteY1" fmla="*/ 3295649 h 4319587"/>
                  <a:gd name="connsiteX2" fmla="*/ 2700337 w 4443412"/>
                  <a:gd name="connsiteY2" fmla="*/ 4319587 h 4319587"/>
                  <a:gd name="connsiteX3" fmla="*/ 0 w 4443412"/>
                  <a:gd name="connsiteY3" fmla="*/ 3381375 h 4319587"/>
                  <a:gd name="connsiteX4" fmla="*/ 2386013 w 4443412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76599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8175"/>
                  <a:gd name="connsiteY0" fmla="*/ 0 h 4319587"/>
                  <a:gd name="connsiteX1" fmla="*/ 4448175 w 4448175"/>
                  <a:gd name="connsiteY1" fmla="*/ 3290887 h 4319587"/>
                  <a:gd name="connsiteX2" fmla="*/ 2700337 w 4448175"/>
                  <a:gd name="connsiteY2" fmla="*/ 4319587 h 4319587"/>
                  <a:gd name="connsiteX3" fmla="*/ 0 w 4448175"/>
                  <a:gd name="connsiteY3" fmla="*/ 3381375 h 4319587"/>
                  <a:gd name="connsiteX4" fmla="*/ 2386013 w 4448175"/>
                  <a:gd name="connsiteY4" fmla="*/ 0 h 4319587"/>
                  <a:gd name="connsiteX0" fmla="*/ 2386013 w 4314825"/>
                  <a:gd name="connsiteY0" fmla="*/ 0 h 4319587"/>
                  <a:gd name="connsiteX1" fmla="*/ 4314825 w 4314825"/>
                  <a:gd name="connsiteY1" fmla="*/ 3333750 h 4319587"/>
                  <a:gd name="connsiteX2" fmla="*/ 2700337 w 4314825"/>
                  <a:gd name="connsiteY2" fmla="*/ 4319587 h 4319587"/>
                  <a:gd name="connsiteX3" fmla="*/ 0 w 4314825"/>
                  <a:gd name="connsiteY3" fmla="*/ 3381375 h 4319587"/>
                  <a:gd name="connsiteX4" fmla="*/ 2386013 w 4314825"/>
                  <a:gd name="connsiteY4" fmla="*/ 0 h 4319587"/>
                  <a:gd name="connsiteX0" fmla="*/ 2386013 w 4452938"/>
                  <a:gd name="connsiteY0" fmla="*/ 0 h 4319587"/>
                  <a:gd name="connsiteX1" fmla="*/ 4452938 w 4452938"/>
                  <a:gd name="connsiteY1" fmla="*/ 3276600 h 4319587"/>
                  <a:gd name="connsiteX2" fmla="*/ 2700337 w 4452938"/>
                  <a:gd name="connsiteY2" fmla="*/ 4319587 h 4319587"/>
                  <a:gd name="connsiteX3" fmla="*/ 0 w 4452938"/>
                  <a:gd name="connsiteY3" fmla="*/ 3381375 h 4319587"/>
                  <a:gd name="connsiteX4" fmla="*/ 2386013 w 4452938"/>
                  <a:gd name="connsiteY4" fmla="*/ 0 h 4319587"/>
                  <a:gd name="connsiteX0" fmla="*/ 2290763 w 4452938"/>
                  <a:gd name="connsiteY0" fmla="*/ 0 h 4414837"/>
                  <a:gd name="connsiteX1" fmla="*/ 4452938 w 4452938"/>
                  <a:gd name="connsiteY1" fmla="*/ 3371850 h 4414837"/>
                  <a:gd name="connsiteX2" fmla="*/ 2700337 w 4452938"/>
                  <a:gd name="connsiteY2" fmla="*/ 4414837 h 4414837"/>
                  <a:gd name="connsiteX3" fmla="*/ 0 w 4452938"/>
                  <a:gd name="connsiteY3" fmla="*/ 3476625 h 4414837"/>
                  <a:gd name="connsiteX4" fmla="*/ 2290763 w 4452938"/>
                  <a:gd name="connsiteY4" fmla="*/ 0 h 4414837"/>
                  <a:gd name="connsiteX0" fmla="*/ 2376488 w 4452938"/>
                  <a:gd name="connsiteY0" fmla="*/ 0 h 4314824"/>
                  <a:gd name="connsiteX1" fmla="*/ 4452938 w 4452938"/>
                  <a:gd name="connsiteY1" fmla="*/ 3271837 h 4314824"/>
                  <a:gd name="connsiteX2" fmla="*/ 2700337 w 4452938"/>
                  <a:gd name="connsiteY2" fmla="*/ 4314824 h 4314824"/>
                  <a:gd name="connsiteX3" fmla="*/ 0 w 4452938"/>
                  <a:gd name="connsiteY3" fmla="*/ 3376612 h 4314824"/>
                  <a:gd name="connsiteX4" fmla="*/ 2376488 w 4452938"/>
                  <a:gd name="connsiteY4" fmla="*/ 0 h 431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2938" h="4314824">
                    <a:moveTo>
                      <a:pt x="2376488" y="0"/>
                    </a:moveTo>
                    <a:lnTo>
                      <a:pt x="4452938" y="3271837"/>
                    </a:lnTo>
                    <a:lnTo>
                      <a:pt x="2700337" y="4314824"/>
                    </a:lnTo>
                    <a:lnTo>
                      <a:pt x="0" y="3376612"/>
                    </a:lnTo>
                    <a:lnTo>
                      <a:pt x="237648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4AB6B1D-B43E-057F-6EE6-6EE4CAF75585}"/>
                  </a:ext>
                </a:extLst>
              </p:cNvPr>
              <p:cNvCxnSpPr>
                <a:stCxn id="19" idx="3"/>
                <a:endCxn id="19" idx="1"/>
              </p:cNvCxnSpPr>
              <p:nvPr/>
            </p:nvCxnSpPr>
            <p:spPr>
              <a:xfrm flipV="1">
                <a:off x="3393746" y="4832959"/>
                <a:ext cx="4452938" cy="1047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238677D-B5E3-09A4-30D3-21633B972146}"/>
                  </a:ext>
                </a:extLst>
              </p:cNvPr>
              <p:cNvCxnSpPr>
                <a:cxnSpLocks/>
                <a:stCxn id="19" idx="0"/>
                <a:endCxn id="19" idx="2"/>
              </p:cNvCxnSpPr>
              <p:nvPr/>
            </p:nvCxnSpPr>
            <p:spPr>
              <a:xfrm>
                <a:off x="5770234" y="1561122"/>
                <a:ext cx="323849" cy="43148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3321E47-16CD-EEDD-EDCA-40C64E8C0922}"/>
                </a:ext>
              </a:extLst>
            </p:cNvPr>
            <p:cNvSpPr/>
            <p:nvPr/>
          </p:nvSpPr>
          <p:spPr>
            <a:xfrm rot="16200000" flipH="1">
              <a:off x="4226868" y="2506055"/>
              <a:ext cx="431183" cy="3063240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18D377-4655-CF15-4930-E54E2D673B7F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31">
              <a:extLst>
                <a:ext uri="{FF2B5EF4-FFF2-40B4-BE49-F238E27FC236}">
                  <a16:creationId xmlns:a16="http://schemas.microsoft.com/office/drawing/2014/main" id="{EF91B0A0-FD93-154F-BA21-EF0BB271C496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EA2B88-9D08-C8FD-28EC-D6F3C8EB24CA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E5C6BD80-223F-D3F9-79C6-67AA3FB7D713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69EB041-D9BC-6C2C-5EBD-012FF4FCDDB1}"/>
              </a:ext>
            </a:extLst>
          </p:cNvPr>
          <p:cNvSpPr txBox="1"/>
          <p:nvPr/>
        </p:nvSpPr>
        <p:spPr>
          <a:xfrm>
            <a:off x="3779877" y="4086013"/>
            <a:ext cx="382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ice" panose="00000500000000000000" pitchFamily="2" charset="0"/>
              </a:rPr>
              <a:t>Basic explanation</a:t>
            </a:r>
            <a:endParaRPr lang="en-US" sz="3200" dirty="0">
              <a:latin typeface="Alice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EC31CE-883E-2D30-EA9D-20CCEA328C98}"/>
              </a:ext>
            </a:extLst>
          </p:cNvPr>
          <p:cNvSpPr txBox="1"/>
          <p:nvPr/>
        </p:nvSpPr>
        <p:spPr>
          <a:xfrm>
            <a:off x="3293365" y="5458253"/>
            <a:ext cx="4802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ice" panose="00000500000000000000" pitchFamily="2" charset="0"/>
              </a:rPr>
              <a:t>Advanced explanation</a:t>
            </a:r>
            <a:endParaRPr lang="en-US" sz="3200" dirty="0">
              <a:latin typeface="Alice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05A2ED-2B5C-83B1-3885-1A672BA39EDF}"/>
                  </a:ext>
                </a:extLst>
              </p:cNvPr>
              <p:cNvSpPr txBox="1"/>
              <p:nvPr/>
            </p:nvSpPr>
            <p:spPr>
              <a:xfrm>
                <a:off x="8347616" y="5470299"/>
                <a:ext cx="3251531" cy="674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𝚤𝑝𝑦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/ℏ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05A2ED-2B5C-83B1-3885-1A672BA39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616" y="5470299"/>
                <a:ext cx="3251531" cy="674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8B4ECA-DD9E-3442-C18A-4119B9023362}"/>
                  </a:ext>
                </a:extLst>
              </p:cNvPr>
              <p:cNvSpPr txBox="1"/>
              <p:nvPr/>
            </p:nvSpPr>
            <p:spPr>
              <a:xfrm>
                <a:off x="5378873" y="4772133"/>
                <a:ext cx="631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>
                  <a:latin typeface="Alice" panose="00000500000000000000" pitchFamily="2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8B4ECA-DD9E-3442-C18A-4119B9023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873" y="4772133"/>
                <a:ext cx="63190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5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D4B26-5FC5-71DA-A942-EEED8550E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23C0D87-203E-5693-2A3B-A6DFA84DD93D}"/>
              </a:ext>
            </a:extLst>
          </p:cNvPr>
          <p:cNvSpPr txBox="1"/>
          <p:nvPr/>
        </p:nvSpPr>
        <p:spPr>
          <a:xfrm>
            <a:off x="96602" y="345120"/>
            <a:ext cx="119987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latin typeface="Alice" panose="00000500000000000000" pitchFamily="2" charset="0"/>
              </a:rPr>
              <a:t>Why no general time/energy</a:t>
            </a:r>
            <a:br>
              <a:rPr lang="en-US" sz="7200" dirty="0">
                <a:latin typeface="Alice" panose="00000500000000000000" pitchFamily="2" charset="0"/>
              </a:rPr>
            </a:br>
            <a:r>
              <a:rPr lang="en-US" sz="7200" dirty="0">
                <a:latin typeface="Alice" panose="00000500000000000000" pitchFamily="2" charset="0"/>
              </a:rPr>
              <a:t>uncertainty relationship?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45CB81-2EE9-0391-D01E-56A84E379B9E}"/>
                  </a:ext>
                </a:extLst>
              </p:cNvPr>
              <p:cNvSpPr txBox="1"/>
              <p:nvPr/>
            </p:nvSpPr>
            <p:spPr>
              <a:xfrm>
                <a:off x="3763855" y="2923183"/>
                <a:ext cx="4664290" cy="2421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en-US" sz="8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7200" dirty="0">
                  <a:latin typeface="Alice" panose="00000500000000000000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45CB81-2EE9-0391-D01E-56A84E379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855" y="2923183"/>
                <a:ext cx="4664290" cy="24216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7F6F3F-B2A7-6ED5-CBEA-B5C3B8DC39FC}"/>
              </a:ext>
            </a:extLst>
          </p:cNvPr>
          <p:cNvCxnSpPr>
            <a:cxnSpLocks/>
          </p:cNvCxnSpPr>
          <p:nvPr/>
        </p:nvCxnSpPr>
        <p:spPr>
          <a:xfrm flipV="1">
            <a:off x="3580688" y="3093578"/>
            <a:ext cx="4847457" cy="225129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0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D994F-CB67-A9BB-07A2-9C03B0E53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2AFEB67-55B3-E508-9FEA-0870A52E3ECC}"/>
              </a:ext>
            </a:extLst>
          </p:cNvPr>
          <p:cNvGrpSpPr/>
          <p:nvPr/>
        </p:nvGrpSpPr>
        <p:grpSpPr>
          <a:xfrm>
            <a:off x="3092613" y="578429"/>
            <a:ext cx="6006773" cy="5417863"/>
            <a:chOff x="2988819" y="682008"/>
            <a:chExt cx="6006773" cy="541786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9F40CB-2D41-32F5-0DB3-87F321751A41}"/>
                </a:ext>
              </a:extLst>
            </p:cNvPr>
            <p:cNvSpPr txBox="1"/>
            <p:nvPr/>
          </p:nvSpPr>
          <p:spPr>
            <a:xfrm>
              <a:off x="3185988" y="682008"/>
              <a:ext cx="561243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latin typeface="Alice" panose="00000500000000000000" pitchFamily="2" charset="0"/>
                </a:rPr>
                <a:t>Entropy</a:t>
              </a:r>
              <a:endParaRPr lang="en-US" sz="9600" dirty="0">
                <a:latin typeface="Alic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56BC66-DC68-6F86-1EA1-A44DC5C26987}"/>
                </a:ext>
              </a:extLst>
            </p:cNvPr>
            <p:cNvSpPr txBox="1"/>
            <p:nvPr/>
          </p:nvSpPr>
          <p:spPr>
            <a:xfrm>
              <a:off x="2988819" y="4237823"/>
              <a:ext cx="600677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latin typeface="Alice" panose="00000500000000000000" pitchFamily="2" charset="0"/>
                </a:rPr>
                <a:t>Disorder</a:t>
              </a:r>
              <a:endParaRPr lang="en-US" sz="9600" dirty="0">
                <a:latin typeface="Alice" panose="000005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D914E4-CC11-9654-2430-B1FEC856B77E}"/>
                </a:ext>
              </a:extLst>
            </p:cNvPr>
            <p:cNvSpPr txBox="1"/>
            <p:nvPr/>
          </p:nvSpPr>
          <p:spPr>
            <a:xfrm>
              <a:off x="4495642" y="2667664"/>
              <a:ext cx="299312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Alice" panose="00000500000000000000" pitchFamily="2" charset="0"/>
                </a:rPr>
                <a:t>is not</a:t>
              </a:r>
              <a:endParaRPr lang="en-US" sz="8000" dirty="0">
                <a:latin typeface="Alice" panose="00000500000000000000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5AB0FBA-FE12-0142-1E27-4FD314FF6D02}"/>
              </a:ext>
            </a:extLst>
          </p:cNvPr>
          <p:cNvSpPr txBox="1"/>
          <p:nvPr/>
        </p:nvSpPr>
        <p:spPr>
          <a:xfrm>
            <a:off x="8580014" y="316819"/>
            <a:ext cx="3323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physical theories</a:t>
            </a:r>
          </a:p>
        </p:txBody>
      </p:sp>
    </p:spTree>
    <p:extLst>
      <p:ext uri="{BB962C8B-B14F-4D97-AF65-F5344CB8AC3E}">
        <p14:creationId xmlns:p14="http://schemas.microsoft.com/office/powerpoint/2010/main" val="68792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6AB43-04D5-C5CE-0AA3-24CEE9303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A379307-476C-ED89-EE70-68C97784B936}"/>
              </a:ext>
            </a:extLst>
          </p:cNvPr>
          <p:cNvGrpSpPr/>
          <p:nvPr/>
        </p:nvGrpSpPr>
        <p:grpSpPr>
          <a:xfrm>
            <a:off x="2933917" y="197429"/>
            <a:ext cx="6324167" cy="6463142"/>
            <a:chOff x="2240965" y="301008"/>
            <a:chExt cx="6324167" cy="646314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6C9890-FB42-07FE-FE2D-0A28D063D1C0}"/>
                </a:ext>
              </a:extLst>
            </p:cNvPr>
            <p:cNvSpPr txBox="1"/>
            <p:nvPr/>
          </p:nvSpPr>
          <p:spPr>
            <a:xfrm>
              <a:off x="2801217" y="301008"/>
              <a:ext cx="520366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latin typeface="Alice" panose="00000500000000000000" pitchFamily="2" charset="0"/>
                </a:rPr>
                <a:t>Physics</a:t>
              </a:r>
              <a:endParaRPr lang="en-US" sz="9600" dirty="0">
                <a:latin typeface="Alic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4FC8A9-A19C-C221-0F3F-CAE924EBE43B}"/>
                </a:ext>
              </a:extLst>
            </p:cNvPr>
            <p:cNvSpPr txBox="1"/>
            <p:nvPr/>
          </p:nvSpPr>
          <p:spPr>
            <a:xfrm>
              <a:off x="2240965" y="3132387"/>
              <a:ext cx="6324167" cy="3631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500" dirty="0">
                  <a:latin typeface="All of us will die" panose="02000500000000000000" pitchFamily="2" charset="0"/>
                </a:rPr>
                <a:t>The wrong</a:t>
              </a:r>
              <a:br>
                <a:rPr lang="en-US" sz="11500" dirty="0">
                  <a:latin typeface="All of us will die" panose="02000500000000000000" pitchFamily="2" charset="0"/>
                </a:rPr>
              </a:br>
              <a:r>
                <a:rPr lang="en-US" sz="11500" dirty="0">
                  <a:latin typeface="All of us will die" panose="02000500000000000000" pitchFamily="2" charset="0"/>
                </a:rPr>
                <a:t>math</a:t>
              </a:r>
              <a:endParaRPr lang="en-US" sz="9600" dirty="0">
                <a:latin typeface="All of us will die" panose="020005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45A6F3-0C3E-6026-5672-DE5F243F6BCA}"/>
                </a:ext>
              </a:extLst>
            </p:cNvPr>
            <p:cNvSpPr txBox="1"/>
            <p:nvPr/>
          </p:nvSpPr>
          <p:spPr>
            <a:xfrm>
              <a:off x="4664706" y="2163056"/>
              <a:ext cx="14766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lice" panose="00000500000000000000" pitchFamily="2" charset="0"/>
                </a:rPr>
                <a:t>and</a:t>
              </a:r>
              <a:endParaRPr lang="en-US" sz="5400" dirty="0">
                <a:latin typeface="Alice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47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D629B-423B-C20B-9E56-D4B8D7AEB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98587BE-EE31-970A-319F-4AE01836D067}"/>
              </a:ext>
            </a:extLst>
          </p:cNvPr>
          <p:cNvGrpSpPr/>
          <p:nvPr/>
        </p:nvGrpSpPr>
        <p:grpSpPr>
          <a:xfrm>
            <a:off x="2933917" y="197429"/>
            <a:ext cx="6324167" cy="6463142"/>
            <a:chOff x="2240965" y="301008"/>
            <a:chExt cx="6324167" cy="646314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3E16257-C250-0FCA-3A6E-5AF7A4D8E64A}"/>
                </a:ext>
              </a:extLst>
            </p:cNvPr>
            <p:cNvSpPr txBox="1"/>
            <p:nvPr/>
          </p:nvSpPr>
          <p:spPr>
            <a:xfrm>
              <a:off x="2801217" y="301008"/>
              <a:ext cx="520366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latin typeface="Alice" panose="00000500000000000000" pitchFamily="2" charset="0"/>
                </a:rPr>
                <a:t>Physics</a:t>
              </a:r>
              <a:endParaRPr lang="en-US" sz="9600" dirty="0">
                <a:latin typeface="Alic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1869AC-8E31-5349-6BD3-9E182013DCD1}"/>
                </a:ext>
              </a:extLst>
            </p:cNvPr>
            <p:cNvSpPr txBox="1"/>
            <p:nvPr/>
          </p:nvSpPr>
          <p:spPr>
            <a:xfrm>
              <a:off x="2240965" y="3132387"/>
              <a:ext cx="6324167" cy="3631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500" dirty="0">
                  <a:solidFill>
                    <a:srgbClr val="C00000"/>
                  </a:solidFill>
                  <a:latin typeface="All of us will die" panose="02000500000000000000" pitchFamily="2" charset="0"/>
                </a:rPr>
                <a:t>The wrong</a:t>
              </a:r>
              <a:br>
                <a:rPr lang="en-US" sz="11500" dirty="0">
                  <a:solidFill>
                    <a:srgbClr val="C00000"/>
                  </a:solidFill>
                  <a:latin typeface="All of us will die" panose="02000500000000000000" pitchFamily="2" charset="0"/>
                </a:rPr>
              </a:br>
              <a:r>
                <a:rPr lang="en-US" sz="11500" dirty="0">
                  <a:solidFill>
                    <a:srgbClr val="C00000"/>
                  </a:solidFill>
                  <a:latin typeface="All of us will die" panose="02000500000000000000" pitchFamily="2" charset="0"/>
                </a:rPr>
                <a:t>math</a:t>
              </a:r>
              <a:endParaRPr lang="en-US" sz="9600" dirty="0">
                <a:solidFill>
                  <a:srgbClr val="C00000"/>
                </a:solidFill>
                <a:latin typeface="All of us will die" panose="020005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615951-160E-FF70-007A-7A7F3A61198E}"/>
                </a:ext>
              </a:extLst>
            </p:cNvPr>
            <p:cNvSpPr txBox="1"/>
            <p:nvPr/>
          </p:nvSpPr>
          <p:spPr>
            <a:xfrm>
              <a:off x="4664706" y="2163056"/>
              <a:ext cx="14766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lice" panose="00000500000000000000" pitchFamily="2" charset="0"/>
                </a:rPr>
                <a:t>and</a:t>
              </a:r>
              <a:endParaRPr lang="en-US" sz="5400" dirty="0">
                <a:latin typeface="Alice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1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ice">
      <a:majorFont>
        <a:latin typeface="Alice"/>
        <a:ea typeface=""/>
        <a:cs typeface=""/>
      </a:majorFont>
      <a:minorFont>
        <a:latin typeface="Al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87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Alice</vt:lpstr>
      <vt:lpstr>All of us will die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45</cp:revision>
  <dcterms:created xsi:type="dcterms:W3CDTF">2022-10-24T15:52:53Z</dcterms:created>
  <dcterms:modified xsi:type="dcterms:W3CDTF">2025-08-25T17:27:35Z</dcterms:modified>
</cp:coreProperties>
</file>