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1331" r:id="rId3"/>
    <p:sldId id="1332" r:id="rId4"/>
    <p:sldId id="1333" r:id="rId5"/>
    <p:sldId id="1334" r:id="rId6"/>
    <p:sldId id="1335" r:id="rId7"/>
    <p:sldId id="1336" r:id="rId8"/>
    <p:sldId id="1337" r:id="rId9"/>
    <p:sldId id="1339" r:id="rId10"/>
    <p:sldId id="1341" r:id="rId11"/>
    <p:sldId id="1340" r:id="rId12"/>
    <p:sldId id="1342" r:id="rId13"/>
    <p:sldId id="1344" r:id="rId14"/>
    <p:sldId id="1343" r:id="rId15"/>
    <p:sldId id="1346" r:id="rId16"/>
    <p:sldId id="134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5730" autoAdjust="0"/>
  </p:normalViewPr>
  <p:slideViewPr>
    <p:cSldViewPr snapToGrid="0">
      <p:cViewPr varScale="1">
        <p:scale>
          <a:sx n="99" d="100"/>
          <a:sy n="99" d="100"/>
        </p:scale>
        <p:origin x="72" y="30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also going to see how units work… because units tells you way you need a differentiable manifold. “I know why you need a manifold, we need to handle spheres!” No, that’s not it. Even in a flat space, when you introduce polar coordinates, you are allowing non-linear coordinates, which break the linear structure. The linear structure can be recovered only locally, through differentiability. And if you don’t understand this… argh! You don’t understand the physics!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3E48-4000-4BE8-AF49-A6112A7546B2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F9C4-009A-4DB4-A317-7BB1B9415B8A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F2E-A0AF-4465-A0F8-0F03CDDC70F9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4907A7-274B-46C7-ACBB-98427FFA90F6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0D542-6BA8-4A95-9EF2-3E912B4C2D8D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9E5D-57C3-47FC-9D93-3B263F03E631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B49B-4FF2-41DE-9AC4-33C59E8CAF6D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CF7F1-22B2-4345-97A9-9E44AD1EB502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28FC-3737-4FFB-AE4A-FB5984F2943C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73F-1C5D-4856-863E-55B4619AF862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BF6ED-7AC7-494C-88C7-A4505C8782D5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3FB41-6DBB-4DF5-895F-D5282C1D742B}" type="datetime1">
              <a:rPr lang="en-US" smtClean="0"/>
              <a:t>8/17/2025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72.png"/><Relationship Id="rId5" Type="http://schemas.openxmlformats.org/officeDocument/2006/relationships/image" Target="../media/image62.png"/><Relationship Id="rId10" Type="http://schemas.openxmlformats.org/officeDocument/2006/relationships/image" Target="../media/image71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with differential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Gabriele Carcassi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40D8-04AC-9E4A-04E8-F04058E3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6076E-F9D0-6B37-FED0-3102CD78099F}"/>
              </a:ext>
            </a:extLst>
          </p:cNvPr>
          <p:cNvSpPr txBox="1"/>
          <p:nvPr/>
        </p:nvSpPr>
        <p:spPr>
          <a:xfrm>
            <a:off x="1667325" y="149522"/>
            <a:ext cx="65408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Linearity is not preserved!!!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34B3B-63F8-8987-5691-B89BEC81381E}"/>
                  </a:ext>
                </a:extLst>
              </p:cNvPr>
              <p:cNvSpPr txBox="1"/>
              <p:nvPr/>
            </p:nvSpPr>
            <p:spPr>
              <a:xfrm>
                <a:off x="695121" y="1054395"/>
                <a:ext cx="4039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Cartesian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34B3B-63F8-8987-5691-B89BEC813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1" y="1054395"/>
                <a:ext cx="4039247" cy="461665"/>
              </a:xfrm>
              <a:prstGeom prst="rect">
                <a:avLst/>
              </a:prstGeom>
              <a:blipFill>
                <a:blip r:embed="rId2"/>
                <a:stretch>
                  <a:fillRect l="-226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6D7E5-18ED-4AF1-AC01-3B6BE008EAE3}"/>
                  </a:ext>
                </a:extLst>
              </p:cNvPr>
              <p:cNvSpPr txBox="1"/>
              <p:nvPr/>
            </p:nvSpPr>
            <p:spPr>
              <a:xfrm>
                <a:off x="5518581" y="1084206"/>
                <a:ext cx="3699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Polar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66D7E5-18ED-4AF1-AC01-3B6BE008E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81" y="1084206"/>
                <a:ext cx="3699795" cy="461665"/>
              </a:xfrm>
              <a:prstGeom prst="rect">
                <a:avLst/>
              </a:prstGeom>
              <a:blipFill>
                <a:blip r:embed="rId3"/>
                <a:stretch>
                  <a:fillRect l="-247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039E880-E1FE-2A67-0582-4E275F71FB2F}"/>
              </a:ext>
            </a:extLst>
          </p:cNvPr>
          <p:cNvGrpSpPr/>
          <p:nvPr/>
        </p:nvGrpSpPr>
        <p:grpSpPr>
          <a:xfrm>
            <a:off x="9391087" y="217240"/>
            <a:ext cx="2601685" cy="3816531"/>
            <a:chOff x="571499" y="1767840"/>
            <a:chExt cx="2601685" cy="38165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7299E4-D539-4160-FA54-E80E395FA1E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387" y="1767840"/>
              <a:ext cx="20955" cy="381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F2851B9-553C-D138-B32B-E7D104D083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72342" y="298268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A9BC0C-1073-EDE5-FFE4-0B5F02A12A4E}"/>
                </a:ext>
              </a:extLst>
            </p:cNvPr>
            <p:cNvSpPr/>
            <p:nvPr/>
          </p:nvSpPr>
          <p:spPr>
            <a:xfrm>
              <a:off x="859174" y="3270360"/>
              <a:ext cx="2026336" cy="2026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8903ED-0535-72FB-B9EE-A0C6C3C2D6B1}"/>
                </a:ext>
              </a:extLst>
            </p:cNvPr>
            <p:cNvGrpSpPr/>
            <p:nvPr/>
          </p:nvGrpSpPr>
          <p:grpSpPr>
            <a:xfrm>
              <a:off x="1834242" y="2235945"/>
              <a:ext cx="50303" cy="1058995"/>
              <a:chOff x="1847577" y="3247500"/>
              <a:chExt cx="50303" cy="105899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ECCFD67-DC40-EB21-5829-9F6DF660DA3B}"/>
                  </a:ext>
                </a:extLst>
              </p:cNvPr>
              <p:cNvSpPr/>
              <p:nvPr/>
            </p:nvSpPr>
            <p:spPr>
              <a:xfrm>
                <a:off x="1847577" y="3247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EF96601-81D3-8529-1E71-55D947134AEF}"/>
                  </a:ext>
                </a:extLst>
              </p:cNvPr>
              <p:cNvSpPr/>
              <p:nvPr/>
            </p:nvSpPr>
            <p:spPr>
              <a:xfrm>
                <a:off x="1852161" y="42607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7F7D9AE-7F3D-0B2C-E740-69035EEAD7ED}"/>
                </a:ext>
              </a:extLst>
            </p:cNvPr>
            <p:cNvGrpSpPr/>
            <p:nvPr/>
          </p:nvGrpSpPr>
          <p:grpSpPr>
            <a:xfrm>
              <a:off x="2860358" y="3249221"/>
              <a:ext cx="50303" cy="1058995"/>
              <a:chOff x="1847577" y="3247500"/>
              <a:chExt cx="50303" cy="105899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0E218AF-7D05-E0C0-AB98-8D08077747B3}"/>
                  </a:ext>
                </a:extLst>
              </p:cNvPr>
              <p:cNvSpPr/>
              <p:nvPr/>
            </p:nvSpPr>
            <p:spPr>
              <a:xfrm>
                <a:off x="1847577" y="32475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FD34A6-CBFF-E5A5-8621-179945BC644B}"/>
                  </a:ext>
                </a:extLst>
              </p:cNvPr>
              <p:cNvSpPr/>
              <p:nvPr/>
            </p:nvSpPr>
            <p:spPr>
              <a:xfrm>
                <a:off x="1852161" y="42607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1DC08-B22B-6D33-D4A2-5CEA7354DBAD}"/>
                  </a:ext>
                </a:extLst>
              </p:cNvPr>
              <p:cNvSpPr txBox="1"/>
              <p:nvPr/>
            </p:nvSpPr>
            <p:spPr>
              <a:xfrm>
                <a:off x="11664050" y="2437483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1DC08-B22B-6D33-D4A2-5CEA7354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050" y="2437483"/>
                <a:ext cx="3856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340F60-4AB0-32B3-8A5F-44A7636B169A}"/>
                  </a:ext>
                </a:extLst>
              </p:cNvPr>
              <p:cNvSpPr txBox="1"/>
              <p:nvPr/>
            </p:nvSpPr>
            <p:spPr>
              <a:xfrm>
                <a:off x="10326340" y="14320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340F60-4AB0-32B3-8A5F-44A7636B1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40" y="1432085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495F1A-7BAB-F9BA-A682-0ED1C2D5FA5D}"/>
                  </a:ext>
                </a:extLst>
              </p:cNvPr>
              <p:cNvSpPr txBox="1"/>
              <p:nvPr/>
            </p:nvSpPr>
            <p:spPr>
              <a:xfrm>
                <a:off x="11664050" y="141773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495F1A-7BAB-F9BA-A682-0ED1C2D5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050" y="1417730"/>
                <a:ext cx="385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6AAE07-FD33-9C01-27CA-7434D9A1A7F3}"/>
                  </a:ext>
                </a:extLst>
              </p:cNvPr>
              <p:cNvSpPr txBox="1"/>
              <p:nvPr/>
            </p:nvSpPr>
            <p:spPr>
              <a:xfrm>
                <a:off x="10317811" y="521927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6AAE07-FD33-9C01-27CA-7434D9A1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811" y="521927"/>
                <a:ext cx="404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4F4358-4158-DB56-7F39-EC3C3DF67298}"/>
                  </a:ext>
                </a:extLst>
              </p:cNvPr>
              <p:cNvSpPr txBox="1"/>
              <p:nvPr/>
            </p:nvSpPr>
            <p:spPr>
              <a:xfrm>
                <a:off x="1744628" y="3294820"/>
                <a:ext cx="1624932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4F4358-4158-DB56-7F39-EC3C3DF67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628" y="3294820"/>
                <a:ext cx="1624932" cy="15271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94CE7-26E8-7E51-F27F-EF4FD950B149}"/>
                  </a:ext>
                </a:extLst>
              </p:cNvPr>
              <p:cNvSpPr txBox="1"/>
              <p:nvPr/>
            </p:nvSpPr>
            <p:spPr>
              <a:xfrm>
                <a:off x="6003434" y="3294819"/>
                <a:ext cx="2145908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794CE7-26E8-7E51-F27F-EF4FD950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434" y="3294819"/>
                <a:ext cx="2145908" cy="15271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81044E-0294-A5F1-0E27-68F54721F121}"/>
                  </a:ext>
                </a:extLst>
              </p:cNvPr>
              <p:cNvSpPr txBox="1"/>
              <p:nvPr/>
            </p:nvSpPr>
            <p:spPr>
              <a:xfrm>
                <a:off x="1104495" y="1601284"/>
                <a:ext cx="1418786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81044E-0294-A5F1-0E27-68F54721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95" y="1601284"/>
                <a:ext cx="1418786" cy="15271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2BD72-58FC-25FF-52F3-B1FF02CCD877}"/>
                  </a:ext>
                </a:extLst>
              </p:cNvPr>
              <p:cNvSpPr txBox="1"/>
              <p:nvPr/>
            </p:nvSpPr>
            <p:spPr>
              <a:xfrm>
                <a:off x="5436305" y="1601283"/>
                <a:ext cx="1611147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72BD72-58FC-25FF-52F3-B1FF02CCD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05" y="1601283"/>
                <a:ext cx="1611147" cy="15271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11F99-9557-13B0-0E4A-9A53E121F792}"/>
                  </a:ext>
                </a:extLst>
              </p:cNvPr>
              <p:cNvSpPr txBox="1"/>
              <p:nvPr/>
            </p:nvSpPr>
            <p:spPr>
              <a:xfrm>
                <a:off x="2557094" y="1601283"/>
                <a:ext cx="1418786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11F99-9557-13B0-0E4A-9A53E121F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94" y="1601283"/>
                <a:ext cx="1418786" cy="15271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B2682C-D6E6-D9C9-05C2-915A02C0D0B6}"/>
                  </a:ext>
                </a:extLst>
              </p:cNvPr>
              <p:cNvSpPr txBox="1"/>
              <p:nvPr/>
            </p:nvSpPr>
            <p:spPr>
              <a:xfrm>
                <a:off x="7076388" y="1601282"/>
                <a:ext cx="1951175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B2682C-D6E6-D9C9-05C2-915A02C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88" y="1601282"/>
                <a:ext cx="1951175" cy="15271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F3E0C04-1F92-BB0D-B64D-881FD1F80ADB}"/>
              </a:ext>
            </a:extLst>
          </p:cNvPr>
          <p:cNvSpPr/>
          <p:nvPr/>
        </p:nvSpPr>
        <p:spPr>
          <a:xfrm>
            <a:off x="4381500" y="2301240"/>
            <a:ext cx="913705" cy="4038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57FEC9-FCD5-FFBE-DB76-0EFAD7A6DA19}"/>
              </a:ext>
            </a:extLst>
          </p:cNvPr>
          <p:cNvSpPr txBox="1"/>
          <p:nvPr/>
        </p:nvSpPr>
        <p:spPr>
          <a:xfrm>
            <a:off x="608939" y="5093357"/>
            <a:ext cx="8782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This is why the position vector does not work!</a:t>
            </a:r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96BF3794-4E72-483D-DBCD-C59F8985D8DB}"/>
              </a:ext>
            </a:extLst>
          </p:cNvPr>
          <p:cNvSpPr/>
          <p:nvPr/>
        </p:nvSpPr>
        <p:spPr>
          <a:xfrm>
            <a:off x="4381500" y="3904317"/>
            <a:ext cx="913705" cy="4038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903F13-0672-63D3-942E-9CDE7821C7E0}"/>
              </a:ext>
            </a:extLst>
          </p:cNvPr>
          <p:cNvGrpSpPr/>
          <p:nvPr/>
        </p:nvGrpSpPr>
        <p:grpSpPr>
          <a:xfrm>
            <a:off x="4381500" y="3840185"/>
            <a:ext cx="881318" cy="532124"/>
            <a:chOff x="695121" y="4930140"/>
            <a:chExt cx="2284299" cy="137922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D266C65-D813-1B69-EF4A-B55BC6960BB3}"/>
                </a:ext>
              </a:extLst>
            </p:cNvPr>
            <p:cNvCxnSpPr>
              <a:cxnSpLocks/>
            </p:cNvCxnSpPr>
            <p:nvPr/>
          </p:nvCxnSpPr>
          <p:spPr>
            <a:xfrm>
              <a:off x="695121" y="4930140"/>
              <a:ext cx="2284299" cy="13792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EB522B-A3D2-FABF-A85D-24701594E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21" y="4930140"/>
              <a:ext cx="2284299" cy="13792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90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4" grpId="0"/>
      <p:bldP spid="5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63035-62D1-EA75-7830-9E36F82A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13ECE82-A4BB-CF85-503C-026C8E592EA7}"/>
              </a:ext>
            </a:extLst>
          </p:cNvPr>
          <p:cNvSpPr txBox="1"/>
          <p:nvPr/>
        </p:nvSpPr>
        <p:spPr>
          <a:xfrm>
            <a:off x="1947022" y="358303"/>
            <a:ext cx="82979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Coordinate transformations are not</a:t>
            </a:r>
            <a:br>
              <a:rPr lang="en-US" sz="4400" dirty="0"/>
            </a:br>
            <a:r>
              <a:rPr lang="en-US" sz="4400" dirty="0"/>
              <a:t>continuous over the whole space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44887-E9A7-6BD4-9F8A-C4A38DFC8148}"/>
              </a:ext>
            </a:extLst>
          </p:cNvPr>
          <p:cNvGrpSpPr/>
          <p:nvPr/>
        </p:nvGrpSpPr>
        <p:grpSpPr>
          <a:xfrm>
            <a:off x="719527" y="2072640"/>
            <a:ext cx="3149237" cy="3139440"/>
            <a:chOff x="571499" y="2990780"/>
            <a:chExt cx="2601685" cy="25935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118B63E-5CD8-4D8E-E044-F077FD3B73A0}"/>
                </a:ext>
              </a:extLst>
            </p:cNvPr>
            <p:cNvCxnSpPr>
              <a:cxnSpLocks/>
            </p:cNvCxnSpPr>
            <p:nvPr/>
          </p:nvCxnSpPr>
          <p:spPr>
            <a:xfrm>
              <a:off x="1872342" y="2990780"/>
              <a:ext cx="0" cy="2593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3E45D5-1A6F-D91A-C3F7-55EF36002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72342" y="298268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206B74-492E-EA5B-DA64-9A56865EA5DE}"/>
                </a:ext>
              </a:extLst>
            </p:cNvPr>
            <p:cNvSpPr/>
            <p:nvPr/>
          </p:nvSpPr>
          <p:spPr>
            <a:xfrm>
              <a:off x="859174" y="3270360"/>
              <a:ext cx="2026336" cy="2026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8E38D3-C39B-B2CE-5B57-CB161045ABAF}"/>
                </a:ext>
              </a:extLst>
            </p:cNvPr>
            <p:cNvSpPr/>
            <p:nvPr/>
          </p:nvSpPr>
          <p:spPr>
            <a:xfrm>
              <a:off x="1820316" y="4231504"/>
              <a:ext cx="104051" cy="1040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29C40D-AB91-C2AB-CBCE-8B645B1EBD2C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31171" y="3637461"/>
            <a:ext cx="16375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B700C8-AA13-4507-7442-19FCE57F1661}"/>
              </a:ext>
            </a:extLst>
          </p:cNvPr>
          <p:cNvCxnSpPr>
            <a:cxnSpLocks/>
          </p:cNvCxnSpPr>
          <p:nvPr/>
        </p:nvCxnSpPr>
        <p:spPr>
          <a:xfrm flipH="1">
            <a:off x="2451908" y="2795781"/>
            <a:ext cx="1314549" cy="72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E6D193-9326-9AC8-8D40-4ECD9AEFEB90}"/>
                  </a:ext>
                </a:extLst>
              </p:cNvPr>
              <p:cNvSpPr txBox="1"/>
              <p:nvPr/>
            </p:nvSpPr>
            <p:spPr>
              <a:xfrm>
                <a:off x="3924218" y="2454842"/>
                <a:ext cx="338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at the origin is not unique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E6D193-9326-9AC8-8D40-4ECD9AEF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218" y="2454842"/>
                <a:ext cx="3380862" cy="369332"/>
              </a:xfrm>
              <a:prstGeom prst="rect">
                <a:avLst/>
              </a:prstGeom>
              <a:blipFill>
                <a:blip r:embed="rId2"/>
                <a:stretch>
                  <a:fillRect l="-1625" t="-10000" r="-9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FB373-7E44-24AB-F01E-9AC2A1383E03}"/>
              </a:ext>
            </a:extLst>
          </p:cNvPr>
          <p:cNvCxnSpPr/>
          <p:nvPr/>
        </p:nvCxnSpPr>
        <p:spPr>
          <a:xfrm flipH="1">
            <a:off x="4084320" y="3251200"/>
            <a:ext cx="640080" cy="27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A6228D-59B0-798F-14C9-4F7298E2BCDC}"/>
                  </a:ext>
                </a:extLst>
              </p:cNvPr>
              <p:cNvSpPr txBox="1"/>
              <p:nvPr/>
            </p:nvSpPr>
            <p:spPr>
              <a:xfrm>
                <a:off x="4724400" y="3046146"/>
                <a:ext cx="2883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discontinuous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A6228D-59B0-798F-14C9-4F7298E2B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46146"/>
                <a:ext cx="2883097" cy="369332"/>
              </a:xfrm>
              <a:prstGeom prst="rect">
                <a:avLst/>
              </a:prstGeom>
              <a:blipFill>
                <a:blip r:embed="rId3"/>
                <a:stretch>
                  <a:fillRect l="-16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B259B87-D801-FB8B-6CA7-64672F36F643}"/>
              </a:ext>
            </a:extLst>
          </p:cNvPr>
          <p:cNvSpPr txBox="1"/>
          <p:nvPr/>
        </p:nvSpPr>
        <p:spPr>
          <a:xfrm>
            <a:off x="3766497" y="4279086"/>
            <a:ext cx="5371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This is why we need manifolds!</a:t>
            </a:r>
          </a:p>
        </p:txBody>
      </p:sp>
    </p:spTree>
    <p:extLst>
      <p:ext uri="{BB962C8B-B14F-4D97-AF65-F5344CB8AC3E}">
        <p14:creationId xmlns:p14="http://schemas.microsoft.com/office/powerpoint/2010/main" val="146059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26A818-ABF5-372D-FF5D-17503FDD1A7E}"/>
                  </a:ext>
                </a:extLst>
              </p:cNvPr>
              <p:cNvSpPr/>
              <p:nvPr/>
            </p:nvSpPr>
            <p:spPr>
              <a:xfrm>
                <a:off x="7142480" y="2661920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Space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26A818-ABF5-372D-FF5D-17503FDD1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480" y="2661920"/>
                <a:ext cx="2357120" cy="16662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89EAF7-0F01-6455-CED6-2CA24A158482}"/>
                  </a:ext>
                </a:extLst>
              </p:cNvPr>
              <p:cNvSpPr/>
              <p:nvPr/>
            </p:nvSpPr>
            <p:spPr>
              <a:xfrm>
                <a:off x="2733040" y="1544320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Cartesian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89EAF7-0F01-6455-CED6-2CA24A158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0" y="1544320"/>
                <a:ext cx="2357120" cy="1666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AC9D48-9322-A9A4-E5A7-702C5A03A96B}"/>
                  </a:ext>
                </a:extLst>
              </p:cNvPr>
              <p:cNvSpPr/>
              <p:nvPr/>
            </p:nvSpPr>
            <p:spPr>
              <a:xfrm>
                <a:off x="2733040" y="3911600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Polar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AC9D48-9322-A9A4-E5A7-702C5A03A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040" y="3911600"/>
                <a:ext cx="2357120" cy="16662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94D329-AD04-B04B-E678-D57935C36C52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090160" y="2377440"/>
            <a:ext cx="2052320" cy="111760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9140F5-0326-33ED-A362-4095D6E2309B}"/>
              </a:ext>
            </a:extLst>
          </p:cNvPr>
          <p:cNvCxnSpPr>
            <a:stCxn id="4" idx="3"/>
            <a:endCxn id="2" idx="1"/>
          </p:cNvCxnSpPr>
          <p:nvPr/>
        </p:nvCxnSpPr>
        <p:spPr>
          <a:xfrm flipV="1">
            <a:off x="5090160" y="3495040"/>
            <a:ext cx="2052320" cy="124968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420B2-37AB-7B1D-F43E-FEB91C63E918}"/>
                  </a:ext>
                </a:extLst>
              </p:cNvPr>
              <p:cNvSpPr txBox="1"/>
              <p:nvPr/>
            </p:nvSpPr>
            <p:spPr>
              <a:xfrm>
                <a:off x="5365120" y="1942813"/>
                <a:ext cx="16953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9420B2-37AB-7B1D-F43E-FEB91C63E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20" y="1942813"/>
                <a:ext cx="16953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F4CF69-71FC-8F45-767B-078F83E53CDD}"/>
                  </a:ext>
                </a:extLst>
              </p:cNvPr>
              <p:cNvSpPr txBox="1"/>
              <p:nvPr/>
            </p:nvSpPr>
            <p:spPr>
              <a:xfrm>
                <a:off x="5365120" y="4462492"/>
                <a:ext cx="16828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F4CF69-71FC-8F45-767B-078F83E53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120" y="4462492"/>
                <a:ext cx="168283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3F1502-BE98-ECC9-BD71-A9A96E4723E9}"/>
              </a:ext>
            </a:extLst>
          </p:cNvPr>
          <p:cNvSpPr txBox="1"/>
          <p:nvPr/>
        </p:nvSpPr>
        <p:spPr>
          <a:xfrm>
            <a:off x="9814560" y="2204422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linear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3D1B4-8AE7-085A-F6D0-B0F3758DD64C}"/>
              </a:ext>
            </a:extLst>
          </p:cNvPr>
          <p:cNvSpPr txBox="1"/>
          <p:nvPr/>
        </p:nvSpPr>
        <p:spPr>
          <a:xfrm>
            <a:off x="372721" y="287183"/>
            <a:ext cx="114465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Manifold: set of points with different coordinates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44069B-CBE8-9B98-24DE-0ED911750C62}"/>
              </a:ext>
            </a:extLst>
          </p:cNvPr>
          <p:cNvSpPr txBox="1"/>
          <p:nvPr/>
        </p:nvSpPr>
        <p:spPr>
          <a:xfrm>
            <a:off x="5988785" y="1292258"/>
            <a:ext cx="272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Invertible (and continuous)</a:t>
            </a:r>
            <a:br>
              <a:rPr lang="en-US" dirty="0"/>
            </a:br>
            <a:r>
              <a:rPr lang="en-US" dirty="0"/>
              <a:t>where defined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06C650-D2B8-8695-A547-BFF4ECA996D3}"/>
              </a:ext>
            </a:extLst>
          </p:cNvPr>
          <p:cNvCxnSpPr/>
          <p:nvPr/>
        </p:nvCxnSpPr>
        <p:spPr>
          <a:xfrm flipH="1">
            <a:off x="6431280" y="1706880"/>
            <a:ext cx="548640" cy="23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B2F12-95AD-E0EE-2101-248CD86E1206}"/>
              </a:ext>
            </a:extLst>
          </p:cNvPr>
          <p:cNvCxnSpPr/>
          <p:nvPr/>
        </p:nvCxnSpPr>
        <p:spPr>
          <a:xfrm>
            <a:off x="1981200" y="2255222"/>
            <a:ext cx="55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A783D1-A205-A0F3-DFCD-03FCFD04AC88}"/>
              </a:ext>
            </a:extLst>
          </p:cNvPr>
          <p:cNvSpPr txBox="1"/>
          <p:nvPr/>
        </p:nvSpPr>
        <p:spPr>
          <a:xfrm>
            <a:off x="680720" y="1824846"/>
            <a:ext cx="1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Coordinate charts have units!</a:t>
            </a:r>
          </a:p>
        </p:txBody>
      </p:sp>
    </p:spTree>
    <p:extLst>
      <p:ext uri="{BB962C8B-B14F-4D97-AF65-F5344CB8AC3E}">
        <p14:creationId xmlns:p14="http://schemas.microsoft.com/office/powerpoint/2010/main" val="38230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566C-9275-B33E-F876-C3F769311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A5CA00-997D-9928-8BAB-983401F25A69}"/>
                  </a:ext>
                </a:extLst>
              </p:cNvPr>
              <p:cNvSpPr/>
              <p:nvPr/>
            </p:nvSpPr>
            <p:spPr>
              <a:xfrm>
                <a:off x="6437569" y="1544320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Space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AA5CA00-997D-9928-8BAB-983401F25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69" y="1544320"/>
                <a:ext cx="2357120" cy="16662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F7D410-7DE9-90EE-21C6-BE7E02EECACE}"/>
                  </a:ext>
                </a:extLst>
              </p:cNvPr>
              <p:cNvSpPr/>
              <p:nvPr/>
            </p:nvSpPr>
            <p:spPr>
              <a:xfrm>
                <a:off x="9477829" y="460828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Cartesian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F7D410-7DE9-90EE-21C6-BE7E02EECA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829" y="460828"/>
                <a:ext cx="2357120" cy="1666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6EC6D2-A48B-5C77-3DF2-3E838019BBB6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714171" y="2375989"/>
            <a:ext cx="683139" cy="83312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40FF6-891E-10CE-4123-E6063949A4F7}"/>
                  </a:ext>
                </a:extLst>
              </p:cNvPr>
              <p:cNvSpPr txBox="1"/>
              <p:nvPr/>
            </p:nvSpPr>
            <p:spPr>
              <a:xfrm>
                <a:off x="7876903" y="709173"/>
                <a:ext cx="16953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40FF6-891E-10CE-4123-E6063949A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903" y="709173"/>
                <a:ext cx="169533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56F559-F223-3070-6856-4612D6299231}"/>
                  </a:ext>
                </a:extLst>
              </p:cNvPr>
              <p:cNvSpPr/>
              <p:nvPr/>
            </p:nvSpPr>
            <p:spPr>
              <a:xfrm>
                <a:off x="3397310" y="1542869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Time</a:t>
                </a:r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56F559-F223-3070-6856-4612D62992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10" y="1542869"/>
                <a:ext cx="2357120" cy="16662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A5D8BB-6300-A636-10B3-79CAF92CA90A}"/>
                  </a:ext>
                </a:extLst>
              </p:cNvPr>
              <p:cNvSpPr/>
              <p:nvPr/>
            </p:nvSpPr>
            <p:spPr>
              <a:xfrm>
                <a:off x="9477829" y="2377440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Polar</a:t>
                </a:r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A5D8BB-6300-A636-10B3-79CAF92CA9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829" y="2377440"/>
                <a:ext cx="2357120" cy="16662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E2ADD9-2893-E023-0ED6-EDA435BAE4C8}"/>
                  </a:ext>
                </a:extLst>
              </p:cNvPr>
              <p:cNvSpPr/>
              <p:nvPr/>
            </p:nvSpPr>
            <p:spPr>
              <a:xfrm>
                <a:off x="357051" y="351971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Seconds</a:t>
                </a:r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E2ADD9-2893-E023-0ED6-EDA435BAE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351971"/>
                <a:ext cx="2357120" cy="16662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2DAEE5-4211-F434-C6AC-BC450E80C01E}"/>
                  </a:ext>
                </a:extLst>
              </p:cNvPr>
              <p:cNvSpPr/>
              <p:nvPr/>
            </p:nvSpPr>
            <p:spPr>
              <a:xfrm>
                <a:off x="357051" y="2375989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Hours</a:t>
                </a:r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2DAEE5-4211-F434-C6AC-BC450E80C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2375989"/>
                <a:ext cx="2357120" cy="16662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EFE4CF-EA66-4366-0EAA-CF32952A77D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8794689" y="1293948"/>
            <a:ext cx="683140" cy="1083492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81C4D3-0601-C0D9-7D0D-A7774537A055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714171" y="1185091"/>
            <a:ext cx="683139" cy="1190898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CB1191-CC56-39D0-9C52-0C572929780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8794689" y="2377440"/>
            <a:ext cx="683140" cy="83312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2EED2E-9C6A-4192-ED00-4D3157D27E91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5754430" y="2375989"/>
            <a:ext cx="683139" cy="1451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C6997F-8909-8AE5-FFF0-341FD85CECB4}"/>
                  </a:ext>
                </a:extLst>
              </p:cNvPr>
              <p:cNvSpPr txBox="1"/>
              <p:nvPr/>
            </p:nvSpPr>
            <p:spPr>
              <a:xfrm>
                <a:off x="7890933" y="3355053"/>
                <a:ext cx="16828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C6997F-8909-8AE5-FFF0-341FD85CE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933" y="3355053"/>
                <a:ext cx="168283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26BED1-EA2D-076A-0CA3-7F7CBACD947D}"/>
                  </a:ext>
                </a:extLst>
              </p:cNvPr>
              <p:cNvSpPr txBox="1"/>
              <p:nvPr/>
            </p:nvSpPr>
            <p:spPr>
              <a:xfrm>
                <a:off x="5303506" y="779205"/>
                <a:ext cx="1782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26BED1-EA2D-076A-0CA3-7F7CBACD9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506" y="779205"/>
                <a:ext cx="178234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7BAFC86-E82E-03F6-BC1F-684F5FC8149A}"/>
                  </a:ext>
                </a:extLst>
              </p:cNvPr>
              <p:cNvSpPr txBox="1"/>
              <p:nvPr/>
            </p:nvSpPr>
            <p:spPr>
              <a:xfrm>
                <a:off x="2946386" y="779204"/>
                <a:ext cx="1144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7BAFC86-E82E-03F6-BC1F-684F5FC8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86" y="779204"/>
                <a:ext cx="114441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78110-1DDB-C380-7AD0-0BAAAF181523}"/>
                  </a:ext>
                </a:extLst>
              </p:cNvPr>
              <p:cNvSpPr txBox="1"/>
              <p:nvPr/>
            </p:nvSpPr>
            <p:spPr>
              <a:xfrm>
                <a:off x="2907512" y="3299685"/>
                <a:ext cx="12623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3778110-1DDB-C380-7AD0-0BAAAF181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512" y="3299685"/>
                <a:ext cx="126233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6E42F-2EC6-9102-B093-CA52FD969252}"/>
                  </a:ext>
                </a:extLst>
              </p:cNvPr>
              <p:cNvSpPr txBox="1"/>
              <p:nvPr/>
            </p:nvSpPr>
            <p:spPr>
              <a:xfrm>
                <a:off x="1727139" y="4523871"/>
                <a:ext cx="6322949" cy="787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6E42F-2EC6-9102-B093-CA52FD96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139" y="4523871"/>
                <a:ext cx="6322949" cy="7871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6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3DDDD7-69AF-40C4-925E-B9FD02D3EBA8}"/>
              </a:ext>
            </a:extLst>
          </p:cNvPr>
          <p:cNvGrpSpPr/>
          <p:nvPr/>
        </p:nvGrpSpPr>
        <p:grpSpPr>
          <a:xfrm>
            <a:off x="836367" y="586628"/>
            <a:ext cx="2601685" cy="2601685"/>
            <a:chOff x="856687" y="2458246"/>
            <a:chExt cx="2601685" cy="260168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F02A18D-9924-9818-F76B-D3A6755A032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7530" y="245824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E551DC-C668-1D16-F989-AC8C876B68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57531" y="245824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939318-253C-D5EE-2614-83F153ADF887}"/>
              </a:ext>
            </a:extLst>
          </p:cNvPr>
          <p:cNvGrpSpPr/>
          <p:nvPr/>
        </p:nvGrpSpPr>
        <p:grpSpPr>
          <a:xfrm>
            <a:off x="4473647" y="586628"/>
            <a:ext cx="2601685" cy="1300842"/>
            <a:chOff x="856687" y="2458247"/>
            <a:chExt cx="2601685" cy="130084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AB8190-99F8-2BE3-9A3E-A2243200BF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57530" y="245824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B51255-0B4C-F735-BE41-153AE5859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531" y="2458247"/>
              <a:ext cx="0" cy="13008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2DA7E7-4FF3-3BE8-33F4-12A897041673}"/>
              </a:ext>
            </a:extLst>
          </p:cNvPr>
          <p:cNvCxnSpPr/>
          <p:nvPr/>
        </p:nvCxnSpPr>
        <p:spPr>
          <a:xfrm>
            <a:off x="5774490" y="1887468"/>
            <a:ext cx="661870" cy="130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FA0C5D-3F3C-3212-17E5-CC2290533457}"/>
              </a:ext>
            </a:extLst>
          </p:cNvPr>
          <p:cNvGrpSpPr/>
          <p:nvPr/>
        </p:nvGrpSpPr>
        <p:grpSpPr>
          <a:xfrm>
            <a:off x="8102600" y="576942"/>
            <a:ext cx="2631440" cy="2606040"/>
            <a:chOff x="8102600" y="914400"/>
            <a:chExt cx="2631440" cy="260604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0A4E06-B180-095C-1F2A-DC65144DAE55}"/>
                </a:ext>
              </a:extLst>
            </p:cNvPr>
            <p:cNvSpPr/>
            <p:nvPr/>
          </p:nvSpPr>
          <p:spPr>
            <a:xfrm>
              <a:off x="8778240" y="914400"/>
              <a:ext cx="1320800" cy="2606040"/>
            </a:xfrm>
            <a:custGeom>
              <a:avLst/>
              <a:gdLst>
                <a:gd name="connsiteX0" fmla="*/ 0 w 1320800"/>
                <a:gd name="connsiteY0" fmla="*/ 0 h 2606040"/>
                <a:gd name="connsiteX1" fmla="*/ 645160 w 1320800"/>
                <a:gd name="connsiteY1" fmla="*/ 1320800 h 2606040"/>
                <a:gd name="connsiteX2" fmla="*/ 1320800 w 1320800"/>
                <a:gd name="connsiteY2" fmla="*/ 2606040 h 2606040"/>
                <a:gd name="connsiteX0" fmla="*/ 0 w 1320800"/>
                <a:gd name="connsiteY0" fmla="*/ 0 h 2606040"/>
                <a:gd name="connsiteX1" fmla="*/ 645160 w 1320800"/>
                <a:gd name="connsiteY1" fmla="*/ 1320800 h 2606040"/>
                <a:gd name="connsiteX2" fmla="*/ 1320800 w 1320800"/>
                <a:gd name="connsiteY2" fmla="*/ 2606040 h 2606040"/>
                <a:gd name="connsiteX0" fmla="*/ 0 w 1320800"/>
                <a:gd name="connsiteY0" fmla="*/ 0 h 2606040"/>
                <a:gd name="connsiteX1" fmla="*/ 645160 w 1320800"/>
                <a:gd name="connsiteY1" fmla="*/ 1320800 h 2606040"/>
                <a:gd name="connsiteX2" fmla="*/ 1320800 w 1320800"/>
                <a:gd name="connsiteY2" fmla="*/ 2606040 h 2606040"/>
                <a:gd name="connsiteX0" fmla="*/ 0 w 1320800"/>
                <a:gd name="connsiteY0" fmla="*/ 0 h 2606040"/>
                <a:gd name="connsiteX1" fmla="*/ 645160 w 1320800"/>
                <a:gd name="connsiteY1" fmla="*/ 1320800 h 2606040"/>
                <a:gd name="connsiteX2" fmla="*/ 1320800 w 1320800"/>
                <a:gd name="connsiteY2" fmla="*/ 2606040 h 2606040"/>
                <a:gd name="connsiteX0" fmla="*/ 0 w 1320800"/>
                <a:gd name="connsiteY0" fmla="*/ 0 h 2606040"/>
                <a:gd name="connsiteX1" fmla="*/ 645160 w 1320800"/>
                <a:gd name="connsiteY1" fmla="*/ 1320800 h 2606040"/>
                <a:gd name="connsiteX2" fmla="*/ 1320800 w 1320800"/>
                <a:gd name="connsiteY2" fmla="*/ 2606040 h 260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0800" h="2606040">
                  <a:moveTo>
                    <a:pt x="0" y="0"/>
                  </a:moveTo>
                  <a:cubicBezTo>
                    <a:pt x="324273" y="341630"/>
                    <a:pt x="536787" y="764540"/>
                    <a:pt x="645160" y="1320800"/>
                  </a:cubicBezTo>
                  <a:cubicBezTo>
                    <a:pt x="753533" y="1877060"/>
                    <a:pt x="940646" y="2332990"/>
                    <a:pt x="1320800" y="260604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6717D8-6E09-D78F-AD73-4D5A412943EE}"/>
                </a:ext>
              </a:extLst>
            </p:cNvPr>
            <p:cNvSpPr/>
            <p:nvPr/>
          </p:nvSpPr>
          <p:spPr>
            <a:xfrm>
              <a:off x="8102600" y="1341120"/>
              <a:ext cx="2631440" cy="1275080"/>
            </a:xfrm>
            <a:custGeom>
              <a:avLst/>
              <a:gdLst>
                <a:gd name="connsiteX0" fmla="*/ 2631440 w 2631440"/>
                <a:gd name="connsiteY0" fmla="*/ 0 h 1275080"/>
                <a:gd name="connsiteX1" fmla="*/ 1315720 w 2631440"/>
                <a:gd name="connsiteY1" fmla="*/ 883920 h 1275080"/>
                <a:gd name="connsiteX2" fmla="*/ 0 w 2631440"/>
                <a:gd name="connsiteY2" fmla="*/ 127508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1440" h="1275080">
                  <a:moveTo>
                    <a:pt x="2631440" y="0"/>
                  </a:moveTo>
                  <a:cubicBezTo>
                    <a:pt x="2192866" y="335703"/>
                    <a:pt x="1754293" y="671407"/>
                    <a:pt x="1315720" y="883920"/>
                  </a:cubicBezTo>
                  <a:cubicBezTo>
                    <a:pt x="877147" y="1096433"/>
                    <a:pt x="438573" y="1185756"/>
                    <a:pt x="0" y="127508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B3B0FB-B552-4807-2AB9-B140CBA32FE6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288005" y="1428477"/>
            <a:ext cx="487955" cy="4547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A8D411-D435-F87A-6B5F-D8F641337E9F}"/>
              </a:ext>
            </a:extLst>
          </p:cNvPr>
          <p:cNvSpPr/>
          <p:nvPr/>
        </p:nvSpPr>
        <p:spPr>
          <a:xfrm>
            <a:off x="5296989" y="685799"/>
            <a:ext cx="1746068" cy="1510393"/>
          </a:xfrm>
          <a:custGeom>
            <a:avLst/>
            <a:gdLst>
              <a:gd name="connsiteX0" fmla="*/ 0 w 1730828"/>
              <a:gd name="connsiteY0" fmla="*/ 0 h 1643743"/>
              <a:gd name="connsiteX1" fmla="*/ 478971 w 1730828"/>
              <a:gd name="connsiteY1" fmla="*/ 1197429 h 1643743"/>
              <a:gd name="connsiteX2" fmla="*/ 1730828 w 1730828"/>
              <a:gd name="connsiteY2" fmla="*/ 1643743 h 1643743"/>
              <a:gd name="connsiteX0" fmla="*/ 0 w 1746068"/>
              <a:gd name="connsiteY0" fmla="*/ 0 h 1510393"/>
              <a:gd name="connsiteX1" fmla="*/ 478971 w 1746068"/>
              <a:gd name="connsiteY1" fmla="*/ 1197429 h 1510393"/>
              <a:gd name="connsiteX2" fmla="*/ 1746068 w 1746068"/>
              <a:gd name="connsiteY2" fmla="*/ 1510393 h 1510393"/>
              <a:gd name="connsiteX0" fmla="*/ 0 w 1746068"/>
              <a:gd name="connsiteY0" fmla="*/ 0 h 1510393"/>
              <a:gd name="connsiteX1" fmla="*/ 478971 w 1746068"/>
              <a:gd name="connsiteY1" fmla="*/ 1197429 h 1510393"/>
              <a:gd name="connsiteX2" fmla="*/ 1746068 w 1746068"/>
              <a:gd name="connsiteY2" fmla="*/ 1510393 h 151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6068" h="1510393">
                <a:moveTo>
                  <a:pt x="0" y="0"/>
                </a:moveTo>
                <a:cubicBezTo>
                  <a:pt x="95250" y="461736"/>
                  <a:pt x="190500" y="923472"/>
                  <a:pt x="478971" y="1197429"/>
                </a:cubicBezTo>
                <a:cubicBezTo>
                  <a:pt x="839832" y="1341846"/>
                  <a:pt x="1264375" y="1424214"/>
                  <a:pt x="1746068" y="151039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424027B-F116-4B6F-31C9-A05B1AA124F6}"/>
              </a:ext>
            </a:extLst>
          </p:cNvPr>
          <p:cNvCxnSpPr>
            <a:cxnSpLocks/>
          </p:cNvCxnSpPr>
          <p:nvPr/>
        </p:nvCxnSpPr>
        <p:spPr>
          <a:xfrm>
            <a:off x="8940525" y="1428477"/>
            <a:ext cx="957946" cy="894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85DF043-F8DA-1D49-FDC6-83DB789B31F9}"/>
              </a:ext>
            </a:extLst>
          </p:cNvPr>
          <p:cNvSpPr/>
          <p:nvPr/>
        </p:nvSpPr>
        <p:spPr>
          <a:xfrm>
            <a:off x="8724719" y="769619"/>
            <a:ext cx="2020388" cy="1203031"/>
          </a:xfrm>
          <a:custGeom>
            <a:avLst/>
            <a:gdLst>
              <a:gd name="connsiteX0" fmla="*/ 0 w 1730828"/>
              <a:gd name="connsiteY0" fmla="*/ 0 h 1643743"/>
              <a:gd name="connsiteX1" fmla="*/ 478971 w 1730828"/>
              <a:gd name="connsiteY1" fmla="*/ 1197429 h 1643743"/>
              <a:gd name="connsiteX2" fmla="*/ 1730828 w 1730828"/>
              <a:gd name="connsiteY2" fmla="*/ 1643743 h 1643743"/>
              <a:gd name="connsiteX0" fmla="*/ 0 w 1955618"/>
              <a:gd name="connsiteY0" fmla="*/ 0 h 1559923"/>
              <a:gd name="connsiteX1" fmla="*/ 703761 w 1955618"/>
              <a:gd name="connsiteY1" fmla="*/ 1113609 h 1559923"/>
              <a:gd name="connsiteX2" fmla="*/ 1955618 w 1955618"/>
              <a:gd name="connsiteY2" fmla="*/ 1559923 h 1559923"/>
              <a:gd name="connsiteX0" fmla="*/ 0 w 1955618"/>
              <a:gd name="connsiteY0" fmla="*/ 0 h 1559923"/>
              <a:gd name="connsiteX1" fmla="*/ 703761 w 1955618"/>
              <a:gd name="connsiteY1" fmla="*/ 1113609 h 1559923"/>
              <a:gd name="connsiteX2" fmla="*/ 1955618 w 1955618"/>
              <a:gd name="connsiteY2" fmla="*/ 1559923 h 1559923"/>
              <a:gd name="connsiteX0" fmla="*/ 0 w 2020388"/>
              <a:gd name="connsiteY0" fmla="*/ 0 h 1189592"/>
              <a:gd name="connsiteX1" fmla="*/ 703761 w 2020388"/>
              <a:gd name="connsiteY1" fmla="*/ 1113609 h 1189592"/>
              <a:gd name="connsiteX2" fmla="*/ 2020388 w 2020388"/>
              <a:gd name="connsiteY2" fmla="*/ 912223 h 1189592"/>
              <a:gd name="connsiteX0" fmla="*/ 0 w 2020388"/>
              <a:gd name="connsiteY0" fmla="*/ 0 h 1203031"/>
              <a:gd name="connsiteX1" fmla="*/ 703761 w 2020388"/>
              <a:gd name="connsiteY1" fmla="*/ 1113609 h 1203031"/>
              <a:gd name="connsiteX2" fmla="*/ 2020388 w 2020388"/>
              <a:gd name="connsiteY2" fmla="*/ 912223 h 1203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0388" h="1203031">
                <a:moveTo>
                  <a:pt x="0" y="0"/>
                </a:moveTo>
                <a:cubicBezTo>
                  <a:pt x="323850" y="393156"/>
                  <a:pt x="415290" y="839652"/>
                  <a:pt x="703761" y="1113609"/>
                </a:cubicBezTo>
                <a:cubicBezTo>
                  <a:pt x="992232" y="1387566"/>
                  <a:pt x="1500595" y="947964"/>
                  <a:pt x="2020388" y="91222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6CB8C8-1900-FE24-44F3-F5D6DE4F0E76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5775960" y="1883228"/>
            <a:ext cx="560615" cy="3472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DFCC9E-AF4D-1860-5A91-AAEF940331F8}"/>
              </a:ext>
            </a:extLst>
          </p:cNvPr>
          <p:cNvCxnSpPr>
            <a:cxnSpLocks/>
          </p:cNvCxnSpPr>
          <p:nvPr/>
        </p:nvCxnSpPr>
        <p:spPr>
          <a:xfrm>
            <a:off x="1645645" y="1428477"/>
            <a:ext cx="957946" cy="8942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2A52387-2C8E-7F8E-3415-8E38D7CDA683}"/>
              </a:ext>
            </a:extLst>
          </p:cNvPr>
          <p:cNvSpPr/>
          <p:nvPr/>
        </p:nvSpPr>
        <p:spPr>
          <a:xfrm>
            <a:off x="1654629" y="685799"/>
            <a:ext cx="1730828" cy="1643743"/>
          </a:xfrm>
          <a:custGeom>
            <a:avLst/>
            <a:gdLst>
              <a:gd name="connsiteX0" fmla="*/ 0 w 1730828"/>
              <a:gd name="connsiteY0" fmla="*/ 0 h 1643743"/>
              <a:gd name="connsiteX1" fmla="*/ 478971 w 1730828"/>
              <a:gd name="connsiteY1" fmla="*/ 1197429 h 1643743"/>
              <a:gd name="connsiteX2" fmla="*/ 1730828 w 1730828"/>
              <a:gd name="connsiteY2" fmla="*/ 1643743 h 1643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8" h="1643743">
                <a:moveTo>
                  <a:pt x="0" y="0"/>
                </a:moveTo>
                <a:cubicBezTo>
                  <a:pt x="95250" y="461736"/>
                  <a:pt x="190500" y="923472"/>
                  <a:pt x="478971" y="1197429"/>
                </a:cubicBezTo>
                <a:cubicBezTo>
                  <a:pt x="767442" y="1471386"/>
                  <a:pt x="1249135" y="1557564"/>
                  <a:pt x="1730828" y="1643743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09D29F-F086-7EE6-64BE-AEA5FF67771A}"/>
              </a:ext>
            </a:extLst>
          </p:cNvPr>
          <p:cNvSpPr txBox="1"/>
          <p:nvPr/>
        </p:nvSpPr>
        <p:spPr>
          <a:xfrm>
            <a:off x="1343297" y="3669688"/>
            <a:ext cx="8095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Differentiable map: preserves local linear structure</a:t>
            </a:r>
            <a:br>
              <a:rPr lang="en-US" sz="2800" dirty="0"/>
            </a:br>
            <a:r>
              <a:rPr lang="en-US" sz="2800" dirty="0"/>
              <a:t>(tangents are mapped to other tangents)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B8438D-04C4-3D57-AF04-DBB84748FBC0}"/>
              </a:ext>
            </a:extLst>
          </p:cNvPr>
          <p:cNvSpPr txBox="1"/>
          <p:nvPr/>
        </p:nvSpPr>
        <p:spPr>
          <a:xfrm>
            <a:off x="442131" y="4886723"/>
            <a:ext cx="9897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Infinitesimal displacements along a direction remain infinitesimal displacements along a direction!</a:t>
            </a:r>
          </a:p>
        </p:txBody>
      </p:sp>
    </p:spTree>
    <p:extLst>
      <p:ext uri="{BB962C8B-B14F-4D97-AF65-F5344CB8AC3E}">
        <p14:creationId xmlns:p14="http://schemas.microsoft.com/office/powerpoint/2010/main" val="89323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14C9B-9689-AB71-ACB9-5534484D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4B85B0C-1D44-85A0-BA33-1164F1080BCB}"/>
                  </a:ext>
                </a:extLst>
              </p:cNvPr>
              <p:cNvSpPr/>
              <p:nvPr/>
            </p:nvSpPr>
            <p:spPr>
              <a:xfrm>
                <a:off x="5144347" y="1262095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Space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4B85B0C-1D44-85A0-BA33-1164F1080B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47" y="1262095"/>
                <a:ext cx="2357120" cy="16662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D4C1FF-3CB6-E392-1D92-39AE3C30C66F}"/>
                  </a:ext>
                </a:extLst>
              </p:cNvPr>
              <p:cNvSpPr/>
              <p:nvPr/>
            </p:nvSpPr>
            <p:spPr>
              <a:xfrm>
                <a:off x="734907" y="1262095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Cartesian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D4C1FF-3CB6-E392-1D92-39AE3C30C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7" y="1262095"/>
                <a:ext cx="2357120" cy="1666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22BD41-C24E-9336-1B0D-53D4D054D516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3092027" y="2095215"/>
            <a:ext cx="20523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805C4-02BC-A730-02DB-6F06F9CFA6B4}"/>
                  </a:ext>
                </a:extLst>
              </p:cNvPr>
              <p:cNvSpPr txBox="1"/>
              <p:nvPr/>
            </p:nvSpPr>
            <p:spPr>
              <a:xfrm>
                <a:off x="3270519" y="1142419"/>
                <a:ext cx="16953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805C4-02BC-A730-02DB-6F06F9CFA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519" y="1142419"/>
                <a:ext cx="169533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BE59F38-F275-F765-BBF3-5F9CDAF18A05}"/>
              </a:ext>
            </a:extLst>
          </p:cNvPr>
          <p:cNvSpPr txBox="1"/>
          <p:nvPr/>
        </p:nvSpPr>
        <p:spPr>
          <a:xfrm>
            <a:off x="93169" y="287183"/>
            <a:ext cx="1200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Differentiable manifold: infinitesimal displacements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C15FAD-15DF-4B41-1A10-4557C0183634}"/>
                  </a:ext>
                </a:extLst>
              </p:cNvPr>
              <p:cNvSpPr/>
              <p:nvPr/>
            </p:nvSpPr>
            <p:spPr>
              <a:xfrm>
                <a:off x="5144347" y="3429000"/>
                <a:ext cx="2357120" cy="9849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C15FAD-15DF-4B41-1A10-4557C0183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347" y="3429000"/>
                <a:ext cx="2357120" cy="9849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3DF623-EB76-543D-FAFD-F32DED2011D6}"/>
                  </a:ext>
                </a:extLst>
              </p:cNvPr>
              <p:cNvSpPr/>
              <p:nvPr/>
            </p:nvSpPr>
            <p:spPr>
              <a:xfrm>
                <a:off x="734907" y="3429000"/>
                <a:ext cx="2357120" cy="9849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3DF623-EB76-543D-FAFD-F32DED201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07" y="3429000"/>
                <a:ext cx="2357120" cy="984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00D20-DA77-DE58-5A8C-309D4DE2C77C}"/>
                  </a:ext>
                </a:extLst>
              </p:cNvPr>
              <p:cNvSpPr txBox="1"/>
              <p:nvPr/>
            </p:nvSpPr>
            <p:spPr>
              <a:xfrm>
                <a:off x="697654" y="4672155"/>
                <a:ext cx="6749348" cy="1115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F00D20-DA77-DE58-5A8C-309D4DE2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4" y="4672155"/>
                <a:ext cx="6749348" cy="1115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59EAA-868B-E406-3E18-A1340BA59242}"/>
                  </a:ext>
                </a:extLst>
              </p:cNvPr>
              <p:cNvSpPr txBox="1"/>
              <p:nvPr/>
            </p:nvSpPr>
            <p:spPr>
              <a:xfrm>
                <a:off x="4533108" y="5644109"/>
                <a:ext cx="385387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E59EAA-868B-E406-3E18-A1340BA5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108" y="5644109"/>
                <a:ext cx="3853876" cy="1027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85AA4-562A-1EB5-A60D-EF54475947D9}"/>
              </a:ext>
            </a:extLst>
          </p:cNvPr>
          <p:cNvCxnSpPr>
            <a:cxnSpLocks/>
          </p:cNvCxnSpPr>
          <p:nvPr/>
        </p:nvCxnSpPr>
        <p:spPr>
          <a:xfrm flipH="1">
            <a:off x="6750756" y="4104706"/>
            <a:ext cx="1528512" cy="83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60DD3E-232C-F0DE-C019-07CE629F6B9E}"/>
              </a:ext>
            </a:extLst>
          </p:cNvPr>
          <p:cNvCxnSpPr>
            <a:cxnSpLocks/>
          </p:cNvCxnSpPr>
          <p:nvPr/>
        </p:nvCxnSpPr>
        <p:spPr>
          <a:xfrm flipH="1">
            <a:off x="7744178" y="4188178"/>
            <a:ext cx="1070181" cy="145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B81FB-B5B7-1147-3E34-26C742EE7274}"/>
              </a:ext>
            </a:extLst>
          </p:cNvPr>
          <p:cNvSpPr txBox="1"/>
          <p:nvPr/>
        </p:nvSpPr>
        <p:spPr>
          <a:xfrm>
            <a:off x="8170898" y="1427050"/>
            <a:ext cx="39398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Covariant/contravariant bases are actually maps from/to differentials of physical quantities to/from differentials of the space!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CA2E21-CB2E-D7DA-E390-15557269A942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3092027" y="3921478"/>
            <a:ext cx="20523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3D8931-E4F3-D7A4-E5DD-7CE8E0FFC321}"/>
                  </a:ext>
                </a:extLst>
              </p:cNvPr>
              <p:cNvSpPr txBox="1"/>
              <p:nvPr/>
            </p:nvSpPr>
            <p:spPr>
              <a:xfrm>
                <a:off x="3546652" y="3090638"/>
                <a:ext cx="114307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3D8931-E4F3-D7A4-E5DD-7CE8E0FF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52" y="3090638"/>
                <a:ext cx="1143070" cy="6767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605738-6C67-E7A7-648A-48B3E1D07876}"/>
                  </a:ext>
                </a:extLst>
              </p:cNvPr>
              <p:cNvSpPr txBox="1"/>
              <p:nvPr/>
            </p:nvSpPr>
            <p:spPr>
              <a:xfrm>
                <a:off x="3546652" y="3984005"/>
                <a:ext cx="1170320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605738-6C67-E7A7-648A-48B3E1D0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652" y="3984005"/>
                <a:ext cx="1170320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6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E72B0-0D17-46E3-F6EA-33899A33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8F76D-02B7-0C18-E7DC-2459D56C6AE4}"/>
                  </a:ext>
                </a:extLst>
              </p:cNvPr>
              <p:cNvSpPr txBox="1"/>
              <p:nvPr/>
            </p:nvSpPr>
            <p:spPr>
              <a:xfrm>
                <a:off x="8288591" y="123696"/>
                <a:ext cx="16953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28F76D-02B7-0C18-E7DC-2459D56C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591" y="123696"/>
                <a:ext cx="16953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072DDC-ABE6-9135-CCC0-D5FD7B6878B2}"/>
                  </a:ext>
                </a:extLst>
              </p:cNvPr>
              <p:cNvSpPr txBox="1"/>
              <p:nvPr/>
            </p:nvSpPr>
            <p:spPr>
              <a:xfrm>
                <a:off x="5204826" y="185782"/>
                <a:ext cx="1782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072DDC-ABE6-9135-CCC0-D5FD7B687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26" y="185782"/>
                <a:ext cx="17823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77ED8-F40C-2AA1-2615-2192A2D3468A}"/>
                  </a:ext>
                </a:extLst>
              </p:cNvPr>
              <p:cNvSpPr txBox="1"/>
              <p:nvPr/>
            </p:nvSpPr>
            <p:spPr>
              <a:xfrm>
                <a:off x="2551750" y="123696"/>
                <a:ext cx="1144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77ED8-F40C-2AA1-2615-2192A2D3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50" y="123696"/>
                <a:ext cx="114441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E1D458-A907-5258-87DC-D4ABB49FF99A}"/>
                  </a:ext>
                </a:extLst>
              </p:cNvPr>
              <p:cNvSpPr/>
              <p:nvPr/>
            </p:nvSpPr>
            <p:spPr>
              <a:xfrm>
                <a:off x="6437569" y="3007954"/>
                <a:ext cx="2357120" cy="90575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E1D458-A907-5258-87DC-D4ABB49FF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69" y="3007954"/>
                <a:ext cx="2357120" cy="905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2EB41E-D0CA-DFAA-444F-82C3D43B4EC3}"/>
                  </a:ext>
                </a:extLst>
              </p:cNvPr>
              <p:cNvSpPr/>
              <p:nvPr/>
            </p:nvSpPr>
            <p:spPr>
              <a:xfrm>
                <a:off x="9477829" y="3007954"/>
                <a:ext cx="2357120" cy="90575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2EB41E-D0CA-DFAA-444F-82C3D43B4E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829" y="3007954"/>
                <a:ext cx="2357120" cy="905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CB9AAD-521D-0861-FAB7-459BD8B9C539}"/>
                  </a:ext>
                </a:extLst>
              </p:cNvPr>
              <p:cNvSpPr/>
              <p:nvPr/>
            </p:nvSpPr>
            <p:spPr>
              <a:xfrm>
                <a:off x="3397310" y="3007954"/>
                <a:ext cx="2357120" cy="90575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CB9AAD-521D-0861-FAB7-459BD8B9C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10" y="3007954"/>
                <a:ext cx="2357120" cy="9057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2F29A6-7C10-66C7-3497-C8D17AF75250}"/>
                  </a:ext>
                </a:extLst>
              </p:cNvPr>
              <p:cNvSpPr/>
              <p:nvPr/>
            </p:nvSpPr>
            <p:spPr>
              <a:xfrm>
                <a:off x="357051" y="3007954"/>
                <a:ext cx="2357120" cy="90575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2F29A6-7C10-66C7-3497-C8D17AF75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3007954"/>
                <a:ext cx="2357120" cy="905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2DF6A5-7B4C-921C-ECAC-1733FDAE7843}"/>
                  </a:ext>
                </a:extLst>
              </p:cNvPr>
              <p:cNvSpPr/>
              <p:nvPr/>
            </p:nvSpPr>
            <p:spPr>
              <a:xfrm>
                <a:off x="6437569" y="832643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Space</a:t>
                </a:r>
                <a:br>
                  <a:rPr lang="en-US" sz="3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2DF6A5-7B4C-921C-ECAC-1733FDAE7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569" y="832643"/>
                <a:ext cx="2357120" cy="16662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9EEB2F-4141-BD70-6EB7-60253C1C76F4}"/>
                  </a:ext>
                </a:extLst>
              </p:cNvPr>
              <p:cNvSpPr/>
              <p:nvPr/>
            </p:nvSpPr>
            <p:spPr>
              <a:xfrm>
                <a:off x="9477829" y="832643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Cartesian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9EEB2F-4141-BD70-6EB7-60253C1C7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829" y="832643"/>
                <a:ext cx="2357120" cy="16662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AE5E4F-F7E4-A939-83CB-385C4FBF44B7}"/>
                  </a:ext>
                </a:extLst>
              </p:cNvPr>
              <p:cNvSpPr/>
              <p:nvPr/>
            </p:nvSpPr>
            <p:spPr>
              <a:xfrm>
                <a:off x="3397310" y="832643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Time</a:t>
                </a:r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AE5E4F-F7E4-A939-83CB-385C4FBF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10" y="832643"/>
                <a:ext cx="2357120" cy="16662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AF3C7-29A3-CA35-18F7-1BEDD2D80E66}"/>
                  </a:ext>
                </a:extLst>
              </p:cNvPr>
              <p:cNvSpPr/>
              <p:nvPr/>
            </p:nvSpPr>
            <p:spPr>
              <a:xfrm>
                <a:off x="357051" y="832643"/>
                <a:ext cx="2357120" cy="16662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0" dirty="0"/>
                  <a:t>Seconds</a:t>
                </a:r>
                <a:br>
                  <a:rPr lang="en-US" sz="3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01AF3C7-29A3-CA35-18F7-1BEDD2D80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" y="832643"/>
                <a:ext cx="2357120" cy="16662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4789F8-CABB-CFDE-485B-982F8603A78D}"/>
              </a:ext>
            </a:extLst>
          </p:cNvPr>
          <p:cNvCxnSpPr>
            <a:cxnSpLocks/>
          </p:cNvCxnSpPr>
          <p:nvPr/>
        </p:nvCxnSpPr>
        <p:spPr>
          <a:xfrm>
            <a:off x="8794689" y="3475311"/>
            <a:ext cx="68314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2F2BDD-5425-2EFB-5910-A2DDBE2D0CD9}"/>
              </a:ext>
            </a:extLst>
          </p:cNvPr>
          <p:cNvCxnSpPr>
            <a:cxnSpLocks/>
          </p:cNvCxnSpPr>
          <p:nvPr/>
        </p:nvCxnSpPr>
        <p:spPr>
          <a:xfrm>
            <a:off x="2714171" y="3475311"/>
            <a:ext cx="68313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23E8CA-5691-A965-F644-AEF6FF33A074}"/>
              </a:ext>
            </a:extLst>
          </p:cNvPr>
          <p:cNvCxnSpPr>
            <a:cxnSpLocks/>
          </p:cNvCxnSpPr>
          <p:nvPr/>
        </p:nvCxnSpPr>
        <p:spPr>
          <a:xfrm>
            <a:off x="5754430" y="3475311"/>
            <a:ext cx="683139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CF840-2D89-6013-5F42-095D2B2542E8}"/>
              </a:ext>
            </a:extLst>
          </p:cNvPr>
          <p:cNvCxnSpPr>
            <a:cxnSpLocks/>
          </p:cNvCxnSpPr>
          <p:nvPr/>
        </p:nvCxnSpPr>
        <p:spPr>
          <a:xfrm>
            <a:off x="8794689" y="1665763"/>
            <a:ext cx="68314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78442-8AA7-62F7-9D99-4ED100DD7D29}"/>
              </a:ext>
            </a:extLst>
          </p:cNvPr>
          <p:cNvCxnSpPr>
            <a:cxnSpLocks/>
          </p:cNvCxnSpPr>
          <p:nvPr/>
        </p:nvCxnSpPr>
        <p:spPr>
          <a:xfrm>
            <a:off x="2714171" y="1665763"/>
            <a:ext cx="683139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692AE7-F83F-A849-61C3-11ACFED5E15A}"/>
              </a:ext>
            </a:extLst>
          </p:cNvPr>
          <p:cNvCxnSpPr>
            <a:cxnSpLocks/>
          </p:cNvCxnSpPr>
          <p:nvPr/>
        </p:nvCxnSpPr>
        <p:spPr>
          <a:xfrm>
            <a:off x="5754430" y="1665763"/>
            <a:ext cx="683139" cy="0"/>
          </a:xfrm>
          <a:prstGeom prst="straightConnector1">
            <a:avLst/>
          </a:prstGeom>
          <a:ln w="2857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428520-C341-8BFA-2B6A-D8F4EF131545}"/>
                  </a:ext>
                </a:extLst>
              </p:cNvPr>
              <p:cNvSpPr txBox="1"/>
              <p:nvPr/>
            </p:nvSpPr>
            <p:spPr>
              <a:xfrm>
                <a:off x="2505365" y="3989891"/>
                <a:ext cx="1100750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428520-C341-8BFA-2B6A-D8F4EF1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365" y="3989891"/>
                <a:ext cx="1100750" cy="676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BE661-3D5D-D0A4-668C-D5599D8E0792}"/>
                  </a:ext>
                </a:extLst>
              </p:cNvPr>
              <p:cNvSpPr txBox="1"/>
              <p:nvPr/>
            </p:nvSpPr>
            <p:spPr>
              <a:xfrm>
                <a:off x="8455536" y="3989891"/>
                <a:ext cx="1143070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BE661-3D5D-D0A4-668C-D5599D8E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536" y="3989891"/>
                <a:ext cx="1143070" cy="6767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1FE441-64B6-5ADB-2DE7-92B1D97465AE}"/>
                  </a:ext>
                </a:extLst>
              </p:cNvPr>
              <p:cNvSpPr txBox="1"/>
              <p:nvPr/>
            </p:nvSpPr>
            <p:spPr>
              <a:xfrm>
                <a:off x="5316779" y="3938073"/>
                <a:ext cx="1558440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61FE441-64B6-5ADB-2DE7-92B1D9746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779" y="3938073"/>
                <a:ext cx="1558440" cy="102733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1F8B1FE-BE38-EBD3-F1A8-DE7EFD333FCF}"/>
              </a:ext>
            </a:extLst>
          </p:cNvPr>
          <p:cNvSpPr txBox="1"/>
          <p:nvPr/>
        </p:nvSpPr>
        <p:spPr>
          <a:xfrm>
            <a:off x="1114021" y="5056001"/>
            <a:ext cx="75674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 general, in physics “geometric” tensors are maps between differentials (variations)</a:t>
            </a:r>
          </a:p>
        </p:txBody>
      </p:sp>
    </p:spTree>
    <p:extLst>
      <p:ext uri="{BB962C8B-B14F-4D97-AF65-F5344CB8AC3E}">
        <p14:creationId xmlns:p14="http://schemas.microsoft.com/office/powerpoint/2010/main" val="408584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E0CE-B7D6-C3DD-5719-63694D8D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2B459-EADC-D935-C04C-F4EE66FD810D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500A8B-6516-055B-F522-226D2DC087B2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250A6-46AD-53F2-0AAC-D84AE7AA4862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32DA75-D3E4-F2EA-1100-989126D7112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2C4E8-4CF4-F395-F173-8D8581360397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72EB4D-726B-B32D-296E-E0FAF4B8C492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2BA10-2916-C701-3C87-990679A0231C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281EE-34C2-519B-5D14-F0E7E8E6C494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B7314D-A90A-78C2-8976-DDDE8C4BC6DD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DA3868-E97D-4F65-A05C-FAAE1F7E2508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9C8956-050F-BBB4-0EEA-90BBCAB4C324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4FA129-2A05-1D06-1BE3-389DCA2C6CD4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ABFCF6-2CAD-741D-CCA2-EBBED915616B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E23F8-6E08-D8FC-C75C-80B9677C6235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22D8F3-1AD5-EE12-162D-F9D7EE938DBA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1EBAA3-4BFC-01F4-0055-9F8706570F4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48263-9E9B-EA80-DE4E-92A54F275B5C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164547-9EEE-F0B7-7B48-644B8F261DA1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9F1DEE-F5B1-EC61-C506-1B0F79BA1AFF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6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997E9E-662A-EE30-2535-5780FBEC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163"/>
          <a:stretch>
            <a:fillRect/>
          </a:stretch>
        </p:blipFill>
        <p:spPr>
          <a:xfrm>
            <a:off x="1383997" y="239904"/>
            <a:ext cx="9424006" cy="17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2F1BC-2A6C-0C47-2764-E8FBCFC4F343}"/>
                  </a:ext>
                </a:extLst>
              </p:cNvPr>
              <p:cNvSpPr txBox="1"/>
              <p:nvPr/>
            </p:nvSpPr>
            <p:spPr>
              <a:xfrm>
                <a:off x="3133807" y="2283302"/>
                <a:ext cx="59243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02F1BC-2A6C-0C47-2764-E8FBCFC4F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07" y="2283302"/>
                <a:ext cx="592438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7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E3D93-71A5-0E03-D1B6-30446849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5B1DCE-320C-AA93-AF73-C5C522C5CA1F}"/>
                  </a:ext>
                </a:extLst>
              </p:cNvPr>
              <p:cNvSpPr txBox="1"/>
              <p:nvPr/>
            </p:nvSpPr>
            <p:spPr>
              <a:xfrm>
                <a:off x="7433550" y="1373735"/>
                <a:ext cx="31984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5B1DCE-320C-AA93-AF73-C5C522C5C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550" y="1373735"/>
                <a:ext cx="319842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C89F17-679E-44A3-53F8-A8578367C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1" y="3832596"/>
            <a:ext cx="9035349" cy="36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6291D-BFD7-E2B0-D66E-8403DCB7A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54" y="258766"/>
            <a:ext cx="11322213" cy="7797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FE776D9-AB19-94CF-A310-185F49B4C8B4}"/>
              </a:ext>
            </a:extLst>
          </p:cNvPr>
          <p:cNvSpPr/>
          <p:nvPr/>
        </p:nvSpPr>
        <p:spPr>
          <a:xfrm>
            <a:off x="808892" y="1540408"/>
            <a:ext cx="2630659" cy="12027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9C83F-FBE1-927E-EF18-C19DE864BA3C}"/>
                  </a:ext>
                </a:extLst>
              </p:cNvPr>
              <p:cNvSpPr txBox="1"/>
              <p:nvPr/>
            </p:nvSpPr>
            <p:spPr>
              <a:xfrm>
                <a:off x="2314910" y="1784797"/>
                <a:ext cx="3805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9C83F-FBE1-927E-EF18-C19DE864B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10" y="1784797"/>
                <a:ext cx="380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A26FD5-8ABC-1FA7-C612-3B49A8D221FA}"/>
                  </a:ext>
                </a:extLst>
              </p:cNvPr>
              <p:cNvSpPr txBox="1"/>
              <p:nvPr/>
            </p:nvSpPr>
            <p:spPr>
              <a:xfrm>
                <a:off x="395452" y="1351276"/>
                <a:ext cx="542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A26FD5-8ABC-1FA7-C612-3B49A8D22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2" y="1351276"/>
                <a:ext cx="54265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F9A6B-208E-4FE5-4E5F-6FB496B61982}"/>
                  </a:ext>
                </a:extLst>
              </p:cNvPr>
              <p:cNvSpPr txBox="1"/>
              <p:nvPr/>
            </p:nvSpPr>
            <p:spPr>
              <a:xfrm>
                <a:off x="2007574" y="2066232"/>
                <a:ext cx="385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3F9A6B-208E-4FE5-4E5F-6FB496B6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574" y="2066232"/>
                <a:ext cx="3850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963DA-1E3C-D488-4D39-03B326E6209B}"/>
                  </a:ext>
                </a:extLst>
              </p:cNvPr>
              <p:cNvSpPr txBox="1"/>
              <p:nvPr/>
            </p:nvSpPr>
            <p:spPr>
              <a:xfrm>
                <a:off x="4424289" y="1466068"/>
                <a:ext cx="2312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5963DA-1E3C-D488-4D39-03B326E62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89" y="1466068"/>
                <a:ext cx="231294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40C8F7-3F91-96F9-7CC6-01BAF7A3774C}"/>
                  </a:ext>
                </a:extLst>
              </p:cNvPr>
              <p:cNvSpPr txBox="1"/>
              <p:nvPr/>
            </p:nvSpPr>
            <p:spPr>
              <a:xfrm>
                <a:off x="4536829" y="1920664"/>
                <a:ext cx="2256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40C8F7-3F91-96F9-7CC6-01BAF7A37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29" y="1920664"/>
                <a:ext cx="22566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FC4A18-0AD3-806E-2C83-F655FE02C5D9}"/>
                  </a:ext>
                </a:extLst>
              </p:cNvPr>
              <p:cNvSpPr txBox="1"/>
              <p:nvPr/>
            </p:nvSpPr>
            <p:spPr>
              <a:xfrm>
                <a:off x="8138159" y="2160182"/>
                <a:ext cx="17840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FC4A18-0AD3-806E-2C83-F655FE02C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159" y="2160182"/>
                <a:ext cx="178401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82BD1F66-1C3C-B784-668F-0BF94E0DF3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451" y="2995016"/>
            <a:ext cx="11283151" cy="529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E396F-47F9-7648-FFC2-98181D027B1A}"/>
                  </a:ext>
                </a:extLst>
              </p:cNvPr>
              <p:cNvSpPr txBox="1"/>
              <p:nvPr/>
            </p:nvSpPr>
            <p:spPr>
              <a:xfrm>
                <a:off x="395451" y="4389071"/>
                <a:ext cx="36093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0E396F-47F9-7648-FFC2-98181D027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" y="4389071"/>
                <a:ext cx="360930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517C6E-BBCB-D081-D95F-9C5DAA40933F}"/>
                  </a:ext>
                </a:extLst>
              </p:cNvPr>
              <p:cNvSpPr txBox="1"/>
              <p:nvPr/>
            </p:nvSpPr>
            <p:spPr>
              <a:xfrm>
                <a:off x="1780018" y="5167385"/>
                <a:ext cx="58863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rad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517C6E-BBCB-D081-D95F-9C5DAA40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18" y="5167385"/>
                <a:ext cx="588638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FC4AC9-4E1B-8BC4-CCE5-59E72C32006E}"/>
              </a:ext>
            </a:extLst>
          </p:cNvPr>
          <p:cNvCxnSpPr/>
          <p:nvPr/>
        </p:nvCxnSpPr>
        <p:spPr>
          <a:xfrm flipH="1">
            <a:off x="3527457" y="4628271"/>
            <a:ext cx="138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728B18-AC0E-5FEC-7A66-86DFB04D4D03}"/>
              </a:ext>
            </a:extLst>
          </p:cNvPr>
          <p:cNvSpPr txBox="1"/>
          <p:nvPr/>
        </p:nvSpPr>
        <p:spPr>
          <a:xfrm>
            <a:off x="5046187" y="4305105"/>
            <a:ext cx="155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be scalar</a:t>
            </a:r>
            <a:br>
              <a:rPr lang="en-US" dirty="0"/>
            </a:br>
            <a:r>
              <a:rPr lang="en-US" dirty="0"/>
              <a:t>multiplication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B4F6AC-ADF7-614A-C148-2C1FF0DD88B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30368" y="5348887"/>
            <a:ext cx="844020" cy="110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7CC6E-CC3B-073E-9DC5-A919A0E667DB}"/>
                  </a:ext>
                </a:extLst>
              </p:cNvPr>
              <p:cNvSpPr txBox="1"/>
              <p:nvPr/>
            </p:nvSpPr>
            <p:spPr>
              <a:xfrm>
                <a:off x="395451" y="5164221"/>
                <a:ext cx="1334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this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E7CC6E-CC3B-073E-9DC5-A919A0E66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51" y="5164221"/>
                <a:ext cx="1334917" cy="369332"/>
              </a:xfrm>
              <a:prstGeom prst="rect">
                <a:avLst/>
              </a:prstGeom>
              <a:blipFill>
                <a:blip r:embed="rId14"/>
                <a:stretch>
                  <a:fillRect l="-41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A8B71E-F2CC-3BD0-425E-D3492ED4F32C}"/>
                  </a:ext>
                </a:extLst>
              </p:cNvPr>
              <p:cNvSpPr txBox="1"/>
              <p:nvPr/>
            </p:nvSpPr>
            <p:spPr>
              <a:xfrm>
                <a:off x="7187674" y="4537765"/>
                <a:ext cx="1900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These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A8B71E-F2CC-3BD0-425E-D3492ED4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74" y="4537765"/>
                <a:ext cx="1900970" cy="369332"/>
              </a:xfrm>
              <a:prstGeom prst="rect">
                <a:avLst/>
              </a:prstGeom>
              <a:blipFill>
                <a:blip r:embed="rId15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267876-0393-3D0A-8213-A172421489A3}"/>
              </a:ext>
            </a:extLst>
          </p:cNvPr>
          <p:cNvCxnSpPr>
            <a:cxnSpLocks/>
          </p:cNvCxnSpPr>
          <p:nvPr/>
        </p:nvCxnSpPr>
        <p:spPr>
          <a:xfrm flipH="1">
            <a:off x="6661052" y="4901081"/>
            <a:ext cx="526622" cy="3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ECA37-BCF6-7780-08EE-643733BB0084}"/>
              </a:ext>
            </a:extLst>
          </p:cNvPr>
          <p:cNvCxnSpPr>
            <a:cxnSpLocks/>
          </p:cNvCxnSpPr>
          <p:nvPr/>
        </p:nvCxnSpPr>
        <p:spPr>
          <a:xfrm flipH="1">
            <a:off x="4663440" y="4821811"/>
            <a:ext cx="2391508" cy="50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5854390-3572-F81C-8E1F-445761B44B85}"/>
              </a:ext>
            </a:extLst>
          </p:cNvPr>
          <p:cNvSpPr/>
          <p:nvPr/>
        </p:nvSpPr>
        <p:spPr>
          <a:xfrm>
            <a:off x="2314910" y="195851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8E5A766-DC26-2DFD-9E99-EA590FDD8594}"/>
              </a:ext>
            </a:extLst>
          </p:cNvPr>
          <p:cNvSpPr/>
          <p:nvPr/>
        </p:nvSpPr>
        <p:spPr>
          <a:xfrm>
            <a:off x="2007574" y="220517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AA3A-013B-D515-796A-20DCF5F8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607A0-8E5D-D8D2-E0A8-560D4382B77C}"/>
                  </a:ext>
                </a:extLst>
              </p:cNvPr>
              <p:cNvSpPr txBox="1"/>
              <p:nvPr/>
            </p:nvSpPr>
            <p:spPr>
              <a:xfrm>
                <a:off x="3545058" y="588906"/>
                <a:ext cx="3011787" cy="114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≠1[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1607A0-8E5D-D8D2-E0A8-560D4382B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58" y="588906"/>
                <a:ext cx="3011787" cy="11456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C1B87E-F614-8414-C3E9-AC1353B1FE83}"/>
                  </a:ext>
                </a:extLst>
              </p:cNvPr>
              <p:cNvSpPr txBox="1"/>
              <p:nvPr/>
            </p:nvSpPr>
            <p:spPr>
              <a:xfrm>
                <a:off x="724712" y="712790"/>
                <a:ext cx="25861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Change of temperature along a direction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C1B87E-F614-8414-C3E9-AC1353B1F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12" y="712790"/>
                <a:ext cx="2586113" cy="646331"/>
              </a:xfrm>
              <a:prstGeom prst="rect">
                <a:avLst/>
              </a:prstGeom>
              <a:blipFill>
                <a:blip r:embed="rId3"/>
                <a:stretch>
                  <a:fillRect l="-212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616E62-16B2-8392-4CF5-5479CF451EBF}"/>
                  </a:ext>
                </a:extLst>
              </p:cNvPr>
              <p:cNvSpPr txBox="1"/>
              <p:nvPr/>
            </p:nvSpPr>
            <p:spPr>
              <a:xfrm>
                <a:off x="2456738" y="2385738"/>
                <a:ext cx="2385205" cy="896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616E62-16B2-8392-4CF5-5479CF451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738" y="2385738"/>
                <a:ext cx="2385205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FF778-93B4-F1F6-7DF1-506D420E5D25}"/>
                  </a:ext>
                </a:extLst>
              </p:cNvPr>
              <p:cNvSpPr txBox="1"/>
              <p:nvPr/>
            </p:nvSpPr>
            <p:spPr>
              <a:xfrm>
                <a:off x="5390309" y="2385739"/>
                <a:ext cx="2580899" cy="896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FF778-93B4-F1F6-7DF1-506D420E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09" y="2385739"/>
                <a:ext cx="2580899" cy="8961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8AAAEE-D97C-BA31-7DE3-F71B9158101B}"/>
                  </a:ext>
                </a:extLst>
              </p:cNvPr>
              <p:cNvSpPr txBox="1"/>
              <p:nvPr/>
            </p:nvSpPr>
            <p:spPr>
              <a:xfrm>
                <a:off x="2792017" y="3588401"/>
                <a:ext cx="4602478" cy="91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8AAAEE-D97C-BA31-7DE3-F71B91581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017" y="3588401"/>
                <a:ext cx="4602478" cy="911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9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FD0BC-D3D8-E1D2-F464-3EE6985819C5}"/>
              </a:ext>
            </a:extLst>
          </p:cNvPr>
          <p:cNvSpPr txBox="1"/>
          <p:nvPr/>
        </p:nvSpPr>
        <p:spPr>
          <a:xfrm>
            <a:off x="435476" y="304800"/>
            <a:ext cx="1045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 quantity with a fixed unit is a vector space!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19B910-86DD-3763-387D-0FDB6FCCD7B9}"/>
                  </a:ext>
                </a:extLst>
              </p:cNvPr>
              <p:cNvSpPr txBox="1"/>
              <p:nvPr/>
            </p:nvSpPr>
            <p:spPr>
              <a:xfrm>
                <a:off x="1017510" y="2560523"/>
                <a:ext cx="38821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719B910-86DD-3763-387D-0FDB6FCCD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10" y="2560523"/>
                <a:ext cx="388215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5D787E6-5276-5DB3-924D-E7AA458A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4" y="1264606"/>
            <a:ext cx="11322213" cy="779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D3A0B-8D28-3CB3-41D8-ED521BDCBC35}"/>
                  </a:ext>
                </a:extLst>
              </p:cNvPr>
              <p:cNvSpPr txBox="1"/>
              <p:nvPr/>
            </p:nvSpPr>
            <p:spPr>
              <a:xfrm>
                <a:off x="1178434" y="3314435"/>
                <a:ext cx="32031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D3A0B-8D28-3CB3-41D8-ED521BDC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434" y="3314435"/>
                <a:ext cx="32031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B3ABC43-1B31-7A40-304A-A2B9D888B509}"/>
              </a:ext>
            </a:extLst>
          </p:cNvPr>
          <p:cNvSpPr txBox="1"/>
          <p:nvPr/>
        </p:nvSpPr>
        <p:spPr>
          <a:xfrm>
            <a:off x="4762500" y="259130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4C2ED-8B49-1F73-0522-F2231756228E}"/>
              </a:ext>
            </a:extLst>
          </p:cNvPr>
          <p:cNvSpPr txBox="1"/>
          <p:nvPr/>
        </p:nvSpPr>
        <p:spPr>
          <a:xfrm>
            <a:off x="4239649" y="3345212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747EC-905D-9AF2-4CDA-082CB78DA1E7}"/>
              </a:ext>
            </a:extLst>
          </p:cNvPr>
          <p:cNvSpPr txBox="1"/>
          <p:nvPr/>
        </p:nvSpPr>
        <p:spPr>
          <a:xfrm>
            <a:off x="5939551" y="2852910"/>
            <a:ext cx="523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sum (get the same unit) and</a:t>
            </a:r>
            <a:br>
              <a:rPr lang="en-US" dirty="0"/>
            </a:br>
            <a:r>
              <a:rPr lang="en-US" dirty="0"/>
              <a:t>multiply by a unitless scalar factor (get the same unit)</a:t>
            </a:r>
          </a:p>
        </p:txBody>
      </p:sp>
    </p:spTree>
    <p:extLst>
      <p:ext uri="{BB962C8B-B14F-4D97-AF65-F5344CB8AC3E}">
        <p14:creationId xmlns:p14="http://schemas.microsoft.com/office/powerpoint/2010/main" val="20029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F6B-CD84-55AF-443F-E52BF16F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555AF-5E19-5EBD-7F4C-C4D852542D94}"/>
              </a:ext>
            </a:extLst>
          </p:cNvPr>
          <p:cNvSpPr txBox="1"/>
          <p:nvPr/>
        </p:nvSpPr>
        <p:spPr>
          <a:xfrm>
            <a:off x="435476" y="304800"/>
            <a:ext cx="94763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Arrays of quantities form a vector space!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3DA3E2-F37B-6ACD-BC8E-3A838A13CEEA}"/>
                  </a:ext>
                </a:extLst>
              </p:cNvPr>
              <p:cNvSpPr txBox="1"/>
              <p:nvPr/>
            </p:nvSpPr>
            <p:spPr>
              <a:xfrm>
                <a:off x="346950" y="2375081"/>
                <a:ext cx="5627130" cy="13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3DA3E2-F37B-6ACD-BC8E-3A838A13C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0" y="2375081"/>
                <a:ext cx="5627130" cy="1376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D7E5FFB-AFBC-A0E4-ECBD-2B8C6F319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4" y="1264606"/>
            <a:ext cx="11322213" cy="779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1126C-738C-1EAE-D30A-53FB4D60D502}"/>
              </a:ext>
            </a:extLst>
          </p:cNvPr>
          <p:cNvSpPr txBox="1"/>
          <p:nvPr/>
        </p:nvSpPr>
        <p:spPr>
          <a:xfrm>
            <a:off x="6099380" y="2801961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36EA6-FA49-0276-E9C1-E4C5F6E7D5B7}"/>
              </a:ext>
            </a:extLst>
          </p:cNvPr>
          <p:cNvSpPr txBox="1"/>
          <p:nvPr/>
        </p:nvSpPr>
        <p:spPr>
          <a:xfrm>
            <a:off x="5070229" y="4231979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3C497-90C8-DD52-6392-96B68BE3F74B}"/>
                  </a:ext>
                </a:extLst>
              </p:cNvPr>
              <p:cNvSpPr txBox="1"/>
              <p:nvPr/>
            </p:nvSpPr>
            <p:spPr>
              <a:xfrm>
                <a:off x="537450" y="3863529"/>
                <a:ext cx="4872750" cy="13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3C497-90C8-DD52-6392-96B68BE3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0" y="3863529"/>
                <a:ext cx="4872750" cy="13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E4DF-70D8-DB7C-8BE7-A89402E4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58C56-C497-BCBB-852E-9E35DFC608AD}"/>
              </a:ext>
            </a:extLst>
          </p:cNvPr>
          <p:cNvSpPr txBox="1"/>
          <p:nvPr/>
        </p:nvSpPr>
        <p:spPr>
          <a:xfrm>
            <a:off x="435476" y="304800"/>
            <a:ext cx="104695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Units just have to match position in the array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B8F9-06BA-B200-9EB2-3496B68DC03E}"/>
                  </a:ext>
                </a:extLst>
              </p:cNvPr>
              <p:cNvSpPr txBox="1"/>
              <p:nvPr/>
            </p:nvSpPr>
            <p:spPr>
              <a:xfrm>
                <a:off x="346950" y="2375081"/>
                <a:ext cx="7059690" cy="13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3B8F9-06BA-B200-9EB2-3496B68D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0" y="2375081"/>
                <a:ext cx="7059690" cy="1376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D2045C-EF48-BD9D-69EA-D2E5E8E9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4" y="1264606"/>
            <a:ext cx="11322213" cy="779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F56EAC-6E85-24A6-33DE-602C42A65757}"/>
              </a:ext>
            </a:extLst>
          </p:cNvPr>
          <p:cNvSpPr txBox="1"/>
          <p:nvPr/>
        </p:nvSpPr>
        <p:spPr>
          <a:xfrm>
            <a:off x="7135700" y="2801961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751C4F-8927-B123-34C7-E999ECEFD647}"/>
              </a:ext>
            </a:extLst>
          </p:cNvPr>
          <p:cNvSpPr txBox="1"/>
          <p:nvPr/>
        </p:nvSpPr>
        <p:spPr>
          <a:xfrm>
            <a:off x="5402580" y="4290409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01C3D-C117-0D9B-F8DB-04CB7E3B5D20}"/>
                  </a:ext>
                </a:extLst>
              </p:cNvPr>
              <p:cNvSpPr txBox="1"/>
              <p:nvPr/>
            </p:nvSpPr>
            <p:spPr>
              <a:xfrm>
                <a:off x="537450" y="3863529"/>
                <a:ext cx="4872750" cy="13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E01C3D-C117-0D9B-F8DB-04CB7E3B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0" y="3863529"/>
                <a:ext cx="4872750" cy="1376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03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06E8-862C-A706-8770-BBB9ADE7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CF73C5-7854-90D3-7D6D-3A26FCA6A744}"/>
                  </a:ext>
                </a:extLst>
              </p:cNvPr>
              <p:cNvSpPr txBox="1"/>
              <p:nvPr/>
            </p:nvSpPr>
            <p:spPr>
              <a:xfrm>
                <a:off x="1104495" y="2325184"/>
                <a:ext cx="1418786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CF73C5-7854-90D3-7D6D-3A26FCA6A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95" y="2325184"/>
                <a:ext cx="1418786" cy="15271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C489988-0089-5A9A-A4F4-1F5E60C48CD7}"/>
              </a:ext>
            </a:extLst>
          </p:cNvPr>
          <p:cNvGrpSpPr/>
          <p:nvPr/>
        </p:nvGrpSpPr>
        <p:grpSpPr>
          <a:xfrm>
            <a:off x="9391087" y="217240"/>
            <a:ext cx="2601685" cy="3816531"/>
            <a:chOff x="571499" y="1767840"/>
            <a:chExt cx="2601685" cy="381653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DA191B-5F6F-C43B-CDDB-528584094809}"/>
                </a:ext>
              </a:extLst>
            </p:cNvPr>
            <p:cNvCxnSpPr>
              <a:cxnSpLocks/>
            </p:cNvCxnSpPr>
            <p:nvPr/>
          </p:nvCxnSpPr>
          <p:spPr>
            <a:xfrm>
              <a:off x="1851387" y="1767840"/>
              <a:ext cx="20955" cy="3816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AB4951-6976-3453-6388-FD37642AFF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72342" y="2982686"/>
              <a:ext cx="0" cy="2601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B21301-DF7F-A12A-BF40-DA2D4F257222}"/>
                </a:ext>
              </a:extLst>
            </p:cNvPr>
            <p:cNvSpPr/>
            <p:nvPr/>
          </p:nvSpPr>
          <p:spPr>
            <a:xfrm>
              <a:off x="859174" y="3270360"/>
              <a:ext cx="2026336" cy="20263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C8A149-C03B-D1C0-8103-ADBE82B88A44}"/>
                </a:ext>
              </a:extLst>
            </p:cNvPr>
            <p:cNvSpPr/>
            <p:nvPr/>
          </p:nvSpPr>
          <p:spPr>
            <a:xfrm>
              <a:off x="1838826" y="32492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D860ACE-7F99-7C75-DC97-089D7BEA2D2B}"/>
                </a:ext>
              </a:extLst>
            </p:cNvPr>
            <p:cNvSpPr/>
            <p:nvPr/>
          </p:nvSpPr>
          <p:spPr>
            <a:xfrm>
              <a:off x="2864942" y="42624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3A920-170A-D163-655B-B971481DD945}"/>
                  </a:ext>
                </a:extLst>
              </p:cNvPr>
              <p:cNvSpPr txBox="1"/>
              <p:nvPr/>
            </p:nvSpPr>
            <p:spPr>
              <a:xfrm>
                <a:off x="5436305" y="2325183"/>
                <a:ext cx="1611147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23A920-170A-D163-655B-B971481D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305" y="2325183"/>
                <a:ext cx="1611147" cy="152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71649-4A56-7B4D-9F6E-415279156A66}"/>
                  </a:ext>
                </a:extLst>
              </p:cNvPr>
              <p:cNvSpPr txBox="1"/>
              <p:nvPr/>
            </p:nvSpPr>
            <p:spPr>
              <a:xfrm>
                <a:off x="2557094" y="2325183"/>
                <a:ext cx="1418786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71649-4A56-7B4D-9F6E-41527915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094" y="2325183"/>
                <a:ext cx="1418786" cy="152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B1F45-D655-D68D-0013-329A04CD5216}"/>
                  </a:ext>
                </a:extLst>
              </p:cNvPr>
              <p:cNvSpPr txBox="1"/>
              <p:nvPr/>
            </p:nvSpPr>
            <p:spPr>
              <a:xfrm>
                <a:off x="7076388" y="2325182"/>
                <a:ext cx="1951175" cy="1527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B1F45-D655-D68D-0013-329A04CD5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88" y="2325182"/>
                <a:ext cx="1951175" cy="1527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7DEDC9-395B-78B2-B0DE-9BA8FE8D818A}"/>
                  </a:ext>
                </a:extLst>
              </p:cNvPr>
              <p:cNvSpPr txBox="1"/>
              <p:nvPr/>
            </p:nvSpPr>
            <p:spPr>
              <a:xfrm>
                <a:off x="11664050" y="2437483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7DEDC9-395B-78B2-B0DE-9BA8FE8D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050" y="2437483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7D19AE-60EE-F100-0774-1045902B64A6}"/>
                  </a:ext>
                </a:extLst>
              </p:cNvPr>
              <p:cNvSpPr txBox="1"/>
              <p:nvPr/>
            </p:nvSpPr>
            <p:spPr>
              <a:xfrm>
                <a:off x="10326340" y="14320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7D19AE-60EE-F100-0774-1045902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340" y="1432085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3652DE6-5737-A0AD-CE2C-10A7FB8DABBA}"/>
              </a:ext>
            </a:extLst>
          </p:cNvPr>
          <p:cNvSpPr txBox="1"/>
          <p:nvPr/>
        </p:nvSpPr>
        <p:spPr>
          <a:xfrm>
            <a:off x="189524" y="149522"/>
            <a:ext cx="9162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Coordinate transformations are maps between DIFFERENT 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F05EC2-4EA4-F0BF-1F3E-6C254BB19D3B}"/>
                  </a:ext>
                </a:extLst>
              </p:cNvPr>
              <p:cNvSpPr txBox="1"/>
              <p:nvPr/>
            </p:nvSpPr>
            <p:spPr>
              <a:xfrm>
                <a:off x="618921" y="1778295"/>
                <a:ext cx="40392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Cartesian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0F05EC2-4EA4-F0BF-1F3E-6C254BB19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21" y="1778295"/>
                <a:ext cx="4039247" cy="461665"/>
              </a:xfrm>
              <a:prstGeom prst="rect">
                <a:avLst/>
              </a:prstGeom>
              <a:blipFill>
                <a:blip r:embed="rId8"/>
                <a:stretch>
                  <a:fillRect l="-2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DE147F-4904-2E7E-EFC5-08CE9E07B0F1}"/>
                  </a:ext>
                </a:extLst>
              </p:cNvPr>
              <p:cNvSpPr txBox="1"/>
              <p:nvPr/>
            </p:nvSpPr>
            <p:spPr>
              <a:xfrm>
                <a:off x="5416706" y="1773772"/>
                <a:ext cx="3699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Polar coordinates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6DE147F-4904-2E7E-EFC5-08CE9E07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06" y="1773772"/>
                <a:ext cx="3699795" cy="461665"/>
              </a:xfrm>
              <a:prstGeom prst="rect">
                <a:avLst/>
              </a:prstGeom>
              <a:blipFill>
                <a:blip r:embed="rId9"/>
                <a:stretch>
                  <a:fillRect l="-264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EF8539B3-1F84-0D6B-744C-B2DD599FD1C2}"/>
              </a:ext>
            </a:extLst>
          </p:cNvPr>
          <p:cNvSpPr/>
          <p:nvPr/>
        </p:nvSpPr>
        <p:spPr>
          <a:xfrm>
            <a:off x="4381500" y="3025140"/>
            <a:ext cx="913705" cy="40386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6BDF26-5B31-C5CD-2F3D-F8568FE2223F}"/>
                  </a:ext>
                </a:extLst>
              </p:cNvPr>
              <p:cNvSpPr txBox="1"/>
              <p:nvPr/>
            </p:nvSpPr>
            <p:spPr>
              <a:xfrm>
                <a:off x="1525913" y="4324882"/>
                <a:ext cx="7059690" cy="115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/2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rad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6BDF26-5B31-C5CD-2F3D-F8568FE2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13" y="4324882"/>
                <a:ext cx="7059690" cy="11578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2DDD068-8B84-4E69-11A9-A4B61B0C5CC4}"/>
              </a:ext>
            </a:extLst>
          </p:cNvPr>
          <p:cNvGrpSpPr/>
          <p:nvPr/>
        </p:nvGrpSpPr>
        <p:grpSpPr>
          <a:xfrm>
            <a:off x="3852195" y="4214180"/>
            <a:ext cx="2284299" cy="1379220"/>
            <a:chOff x="695121" y="4930140"/>
            <a:chExt cx="2284299" cy="137922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794D7FA-45B2-EBE2-9433-0EB8DCDD6F5F}"/>
                </a:ext>
              </a:extLst>
            </p:cNvPr>
            <p:cNvCxnSpPr>
              <a:cxnSpLocks/>
            </p:cNvCxnSpPr>
            <p:nvPr/>
          </p:nvCxnSpPr>
          <p:spPr>
            <a:xfrm>
              <a:off x="695121" y="4930140"/>
              <a:ext cx="2284299" cy="13792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5957D1-D537-CBFE-9BEE-B676FE9F1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21" y="4930140"/>
              <a:ext cx="2284299" cy="13792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15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2" grpId="0"/>
      <p:bldP spid="23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35498</TotalTime>
  <Words>731</Words>
  <Application>Microsoft Office PowerPoint</Application>
  <PresentationFormat>Widescreen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The problem with differential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172</cp:revision>
  <dcterms:created xsi:type="dcterms:W3CDTF">2021-04-07T15:17:47Z</dcterms:created>
  <dcterms:modified xsi:type="dcterms:W3CDTF">2025-08-20T12:59:24Z</dcterms:modified>
</cp:coreProperties>
</file>