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9" r:id="rId2"/>
    <p:sldId id="901" r:id="rId3"/>
    <p:sldId id="902" r:id="rId4"/>
    <p:sldId id="908" r:id="rId5"/>
    <p:sldId id="911" r:id="rId6"/>
    <p:sldId id="904" r:id="rId7"/>
    <p:sldId id="906" r:id="rId8"/>
    <p:sldId id="912" r:id="rId9"/>
    <p:sldId id="913" r:id="rId10"/>
    <p:sldId id="909" r:id="rId11"/>
    <p:sldId id="914" r:id="rId12"/>
    <p:sldId id="91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5730" autoAdjust="0"/>
  </p:normalViewPr>
  <p:slideViewPr>
    <p:cSldViewPr snapToGrid="0">
      <p:cViewPr varScale="1">
        <p:scale>
          <a:sx n="70" d="100"/>
          <a:sy n="70" d="100"/>
        </p:scale>
        <p:origin x="1075" y="62"/>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8/19/2025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never thought too hard about units, you’ll think that given two quantities, the unit of their product is fully determined by the units of the original. Meters times meters? Meter squared! Meters times radian? Meters! Or that operations on units are operations on physical dimensions. Meters over time? Velocity! Energy over volume? Pressure! Or that the way you convert one unit to another depends only on the units. Kilometers in meters? Multiply by a thousand! Celsius to Kelvin? Add 273.15! While these three expectations are met most of the time… they are not general rules, because there are counter-examples. The reason I know is that twenty years ago I wrote a prototype C-like language that would understand units. Turns out, units are a lot more complicated than you think. In fact, to properly handles units, you have to fully understand the physics of the problem, which means: one, we are never going to have computer languages that can handle units automatically, and two, the trend in theoretical physics of simply disregard units is madness. But I’ll leave that for another video.</a:t>
            </a:r>
          </a:p>
          <a:p>
            <a:endParaRPr lang="en-US" dirty="0"/>
          </a:p>
          <a:p>
            <a:r>
              <a:rPr lang="en-US" dirty="0"/>
              <a:t>For now, let’s just go through those three common misconceptions.</a:t>
            </a:r>
          </a:p>
          <a:p>
            <a:endParaRPr lang="en-US" dirty="0"/>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a:t>
            </a:fld>
            <a:endParaRPr lang="en-US"/>
          </a:p>
        </p:txBody>
      </p:sp>
    </p:spTree>
    <p:extLst>
      <p:ext uri="{BB962C8B-B14F-4D97-AF65-F5344CB8AC3E}">
        <p14:creationId xmlns:p14="http://schemas.microsoft.com/office/powerpoint/2010/main" val="3722041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12</a:t>
            </a:fld>
            <a:endParaRPr lang="en-US"/>
          </a:p>
        </p:txBody>
      </p:sp>
    </p:spTree>
    <p:extLst>
      <p:ext uri="{BB962C8B-B14F-4D97-AF65-F5344CB8AC3E}">
        <p14:creationId xmlns:p14="http://schemas.microsoft.com/office/powerpoint/2010/main" val="2240407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9E5A3E48-4000-4BE8-AF49-A6112A7546B2}" type="datetime1">
              <a:rPr lang="en-US" smtClean="0"/>
              <a:t>8/19/2025</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097F9C4-009A-4DB4-A317-7BB1B9415B8A}" type="datetime1">
              <a:rPr lang="en-US" smtClean="0"/>
              <a:t>8/19/2025</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AB448F2E-A0AF-4465-A0F8-0F03CDDC70F9}" type="datetime1">
              <a:rPr lang="en-US" smtClean="0"/>
              <a:t>8/19/2025</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D94907A7-274B-46C7-ACBB-98427FFA90F6}" type="datetime1">
              <a:rPr lang="en-US" smtClean="0"/>
              <a:t>8/19/2025</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E0A0D542-6BA8-4A95-9EF2-3E912B4C2D8D}" type="datetime1">
              <a:rPr lang="en-US" smtClean="0"/>
              <a:t>8/19/2025</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7F689E5D-57C3-47FC-9D93-3B263F03E631}" type="datetime1">
              <a:rPr lang="en-US" smtClean="0"/>
              <a:t>8/19/2025</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CFF3B49B-4FF2-41DE-9AC4-33C59E8CAF6D}" type="datetime1">
              <a:rPr lang="en-US" smtClean="0"/>
              <a:t>8/19/2025</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9CF7F1-22B2-4345-97A9-9E44AD1EB502}" type="datetime1">
              <a:rPr lang="en-US" smtClean="0"/>
              <a:t>8/19/2025</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06F128FC-3737-4FFB-AE4A-FB5984F2943C}" type="datetime1">
              <a:rPr lang="en-US" smtClean="0"/>
              <a:t>8/19/2025</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85BC373F-1C5D-4856-863E-55B4619AF862}" type="datetime1">
              <a:rPr lang="en-US" smtClean="0"/>
              <a:t>8/19/2025</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25DBF6ED-7AC7-494C-88C7-A4505C8782D5}" type="datetime1">
              <a:rPr lang="en-US" smtClean="0"/>
              <a:t>8/19/2025</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8143FB41-6DBB-4DF5-895F-D5282C1D742B}" type="datetime1">
              <a:rPr lang="en-US" smtClean="0"/>
              <a:t>8/19/2025</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sldNum="0"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ECAB-F8A1-4D91-9779-D29F8617F853}"/>
              </a:ext>
            </a:extLst>
          </p:cNvPr>
          <p:cNvSpPr>
            <a:spLocks noGrp="1"/>
          </p:cNvSpPr>
          <p:nvPr>
            <p:ph type="ctrTitle"/>
          </p:nvPr>
        </p:nvSpPr>
        <p:spPr/>
        <p:txBody>
          <a:bodyPr>
            <a:normAutofit/>
          </a:bodyPr>
          <a:lstStyle/>
          <a:p>
            <a:r>
              <a:rPr lang="en-US" dirty="0"/>
              <a:t>Units are harder than you think</a:t>
            </a:r>
          </a:p>
        </p:txBody>
      </p:sp>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p:txBody>
          <a:bodyPr/>
          <a:lstStyle/>
          <a:p>
            <a:r>
              <a:rPr lang="en-US" dirty="0"/>
              <a:t>Gabriele Carcassi</a:t>
            </a:r>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E47044-2466-2FAE-ECDE-6B1879773351}"/>
              </a:ext>
            </a:extLst>
          </p:cNvPr>
          <p:cNvSpPr txBox="1"/>
          <p:nvPr/>
        </p:nvSpPr>
        <p:spPr>
          <a:xfrm>
            <a:off x="5769864" y="1344168"/>
            <a:ext cx="6422136" cy="830997"/>
          </a:xfrm>
          <a:prstGeom prst="rect">
            <a:avLst/>
          </a:prstGeom>
          <a:noFill/>
        </p:spPr>
        <p:txBody>
          <a:bodyPr wrap="square" rtlCol="0">
            <a:spAutoFit/>
          </a:bodyPr>
          <a:lstStyle/>
          <a:p>
            <a:r>
              <a:rPr lang="en-US" sz="2400" b="0" dirty="0"/>
              <a:t>The high and low temperatures for today are 31 and 19 °C. The temperature variation </a:t>
            </a:r>
            <a:r>
              <a:rPr lang="en-US" sz="2400" dirty="0"/>
              <a:t>is 12 °C</a:t>
            </a:r>
            <a:r>
              <a:rPr lang="en-US" sz="2400" b="0" dirty="0"/>
              <a:t>.</a:t>
            </a:r>
            <a:endParaRPr lang="en-US" sz="2400" dirty="0"/>
          </a:p>
        </p:txBody>
      </p:sp>
      <p:pic>
        <p:nvPicPr>
          <p:cNvPr id="4" name="Picture 3">
            <a:extLst>
              <a:ext uri="{FF2B5EF4-FFF2-40B4-BE49-F238E27FC236}">
                <a16:creationId xmlns:a16="http://schemas.microsoft.com/office/drawing/2014/main" id="{96222609-442E-78A7-EF74-881C756BAF3F}"/>
              </a:ext>
            </a:extLst>
          </p:cNvPr>
          <p:cNvPicPr>
            <a:picLocks noChangeAspect="1"/>
          </p:cNvPicPr>
          <p:nvPr/>
        </p:nvPicPr>
        <p:blipFill>
          <a:blip r:embed="rId2"/>
          <a:stretch>
            <a:fillRect/>
          </a:stretch>
        </p:blipFill>
        <p:spPr>
          <a:xfrm>
            <a:off x="228803" y="1307592"/>
            <a:ext cx="5365728" cy="4562856"/>
          </a:xfrm>
          <a:prstGeom prst="rect">
            <a:avLst/>
          </a:prstGeom>
        </p:spPr>
      </p:pic>
      <p:sp>
        <p:nvSpPr>
          <p:cNvPr id="5" name="TextBox 4">
            <a:extLst>
              <a:ext uri="{FF2B5EF4-FFF2-40B4-BE49-F238E27FC236}">
                <a16:creationId xmlns:a16="http://schemas.microsoft.com/office/drawing/2014/main" id="{4BED5E1D-0CCF-1937-B259-ACDAF5D0C80C}"/>
              </a:ext>
            </a:extLst>
          </p:cNvPr>
          <p:cNvSpPr txBox="1"/>
          <p:nvPr/>
        </p:nvSpPr>
        <p:spPr>
          <a:xfrm>
            <a:off x="530352" y="218111"/>
            <a:ext cx="6923114" cy="769441"/>
          </a:xfrm>
          <a:prstGeom prst="rect">
            <a:avLst/>
          </a:prstGeom>
          <a:noFill/>
        </p:spPr>
        <p:txBody>
          <a:bodyPr wrap="none" rtlCol="0">
            <a:spAutoFit/>
          </a:bodyPr>
          <a:lstStyle/>
          <a:p>
            <a:r>
              <a:rPr lang="en-US" sz="4400" dirty="0"/>
              <a:t>Converting Celsius into Kelvin</a:t>
            </a:r>
          </a:p>
        </p:txBody>
      </p:sp>
      <p:sp>
        <p:nvSpPr>
          <p:cNvPr id="6" name="TextBox 5">
            <a:extLst>
              <a:ext uri="{FF2B5EF4-FFF2-40B4-BE49-F238E27FC236}">
                <a16:creationId xmlns:a16="http://schemas.microsoft.com/office/drawing/2014/main" id="{5EE31C44-2B75-CDA5-40EF-AD0B4987D29A}"/>
              </a:ext>
            </a:extLst>
          </p:cNvPr>
          <p:cNvSpPr txBox="1"/>
          <p:nvPr/>
        </p:nvSpPr>
        <p:spPr>
          <a:xfrm>
            <a:off x="5769864" y="2365248"/>
            <a:ext cx="6422136" cy="1200329"/>
          </a:xfrm>
          <a:prstGeom prst="rect">
            <a:avLst/>
          </a:prstGeom>
          <a:noFill/>
        </p:spPr>
        <p:txBody>
          <a:bodyPr wrap="square" rtlCol="0">
            <a:spAutoFit/>
          </a:bodyPr>
          <a:lstStyle/>
          <a:p>
            <a:r>
              <a:rPr lang="en-US" sz="2400" b="0" dirty="0"/>
              <a:t>The high and low temperatures for today </a:t>
            </a:r>
            <a:r>
              <a:rPr lang="en-US" sz="2400" dirty="0"/>
              <a:t>are </a:t>
            </a:r>
            <a:r>
              <a:rPr lang="en-US" sz="2400" dirty="0">
                <a:solidFill>
                  <a:schemeClr val="accent6">
                    <a:lumMod val="75000"/>
                  </a:schemeClr>
                </a:solidFill>
              </a:rPr>
              <a:t>304.15</a:t>
            </a:r>
            <a:r>
              <a:rPr lang="en-US" sz="2400" dirty="0"/>
              <a:t> </a:t>
            </a:r>
            <a:r>
              <a:rPr lang="en-US" sz="2400" b="0" dirty="0"/>
              <a:t>and </a:t>
            </a:r>
            <a:r>
              <a:rPr lang="en-US" sz="2400" b="0" dirty="0">
                <a:solidFill>
                  <a:schemeClr val="accent6">
                    <a:lumMod val="75000"/>
                  </a:schemeClr>
                </a:solidFill>
              </a:rPr>
              <a:t>292.15 K</a:t>
            </a:r>
            <a:r>
              <a:rPr lang="en-US" sz="2400" b="0" dirty="0"/>
              <a:t>. The temperature variation</a:t>
            </a:r>
            <a:r>
              <a:rPr lang="en-US" sz="2400" dirty="0"/>
              <a:t> </a:t>
            </a:r>
            <a:r>
              <a:rPr lang="en-US" sz="2400" b="0" dirty="0"/>
              <a:t>is </a:t>
            </a:r>
            <a:r>
              <a:rPr lang="en-US" sz="2400" b="0" dirty="0">
                <a:solidFill>
                  <a:srgbClr val="C00000"/>
                </a:solidFill>
              </a:rPr>
              <a:t>285.15 K</a:t>
            </a:r>
            <a:r>
              <a:rPr lang="en-US" sz="2400" b="0" dirty="0"/>
              <a:t>.</a:t>
            </a:r>
            <a:endParaRPr lang="en-US" sz="2400" dirty="0"/>
          </a:p>
        </p:txBody>
      </p:sp>
    </p:spTree>
    <p:extLst>
      <p:ext uri="{BB962C8B-B14F-4D97-AF65-F5344CB8AC3E}">
        <p14:creationId xmlns:p14="http://schemas.microsoft.com/office/powerpoint/2010/main" val="29889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C714A-012E-B9CB-EB12-9CEE61E98B2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A80127B-2C71-8CE3-1069-08A78AFFC380}"/>
              </a:ext>
            </a:extLst>
          </p:cNvPr>
          <p:cNvSpPr txBox="1"/>
          <p:nvPr/>
        </p:nvSpPr>
        <p:spPr>
          <a:xfrm>
            <a:off x="247696" y="667512"/>
            <a:ext cx="11696608" cy="1692771"/>
          </a:xfrm>
          <a:prstGeom prst="rect">
            <a:avLst/>
          </a:prstGeom>
          <a:noFill/>
        </p:spPr>
        <p:txBody>
          <a:bodyPr wrap="square" rtlCol="0">
            <a:spAutoFit/>
          </a:bodyPr>
          <a:lstStyle/>
          <a:p>
            <a:pPr algn="ctr"/>
            <a:r>
              <a:rPr lang="en-US" sz="5200" dirty="0">
                <a:solidFill>
                  <a:srgbClr val="C00000"/>
                </a:solidFill>
              </a:rPr>
              <a:t>Value conversion depends only</a:t>
            </a:r>
            <a:br>
              <a:rPr lang="en-US" sz="5200" dirty="0">
                <a:solidFill>
                  <a:srgbClr val="C00000"/>
                </a:solidFill>
              </a:rPr>
            </a:br>
            <a:r>
              <a:rPr lang="en-US" sz="5200" dirty="0">
                <a:solidFill>
                  <a:srgbClr val="C00000"/>
                </a:solidFill>
              </a:rPr>
              <a:t>on the initial and final unit</a:t>
            </a:r>
          </a:p>
        </p:txBody>
      </p:sp>
    </p:spTree>
    <p:extLst>
      <p:ext uri="{BB962C8B-B14F-4D97-AF65-F5344CB8AC3E}">
        <p14:creationId xmlns:p14="http://schemas.microsoft.com/office/powerpoint/2010/main" val="23523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0F15A-7C09-C405-A593-FBE3E90C2A5B}"/>
              </a:ext>
            </a:extLst>
          </p:cNvPr>
          <p:cNvSpPr txBox="1"/>
          <p:nvPr/>
        </p:nvSpPr>
        <p:spPr>
          <a:xfrm>
            <a:off x="3251407" y="1261872"/>
            <a:ext cx="5689186" cy="1569660"/>
          </a:xfrm>
          <a:prstGeom prst="rect">
            <a:avLst/>
          </a:prstGeom>
          <a:noFill/>
        </p:spPr>
        <p:txBody>
          <a:bodyPr wrap="none" rtlCol="0">
            <a:spAutoFit/>
          </a:bodyPr>
          <a:lstStyle/>
          <a:p>
            <a:r>
              <a:rPr lang="en-US" sz="9600" dirty="0"/>
              <a:t>Yeah, but…</a:t>
            </a:r>
          </a:p>
        </p:txBody>
      </p:sp>
    </p:spTree>
    <p:extLst>
      <p:ext uri="{BB962C8B-B14F-4D97-AF65-F5344CB8AC3E}">
        <p14:creationId xmlns:p14="http://schemas.microsoft.com/office/powerpoint/2010/main" val="280495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3CD943-A8F8-20F5-842E-A4AEFDA61043}"/>
              </a:ext>
            </a:extLst>
          </p:cNvPr>
          <p:cNvSpPr txBox="1"/>
          <p:nvPr/>
        </p:nvSpPr>
        <p:spPr>
          <a:xfrm>
            <a:off x="247696" y="667512"/>
            <a:ext cx="11696608" cy="1692771"/>
          </a:xfrm>
          <a:prstGeom prst="rect">
            <a:avLst/>
          </a:prstGeom>
          <a:noFill/>
        </p:spPr>
        <p:txBody>
          <a:bodyPr wrap="square" rtlCol="0">
            <a:spAutoFit/>
          </a:bodyPr>
          <a:lstStyle/>
          <a:p>
            <a:pPr algn="ctr"/>
            <a:r>
              <a:rPr lang="en-US" sz="5200" dirty="0"/>
              <a:t>The unit of the product is fully determined</a:t>
            </a:r>
            <a:br>
              <a:rPr lang="en-US" sz="5200" dirty="0"/>
            </a:br>
            <a:r>
              <a:rPr lang="en-US" sz="5200" dirty="0"/>
              <a:t>by the units of the arguments</a:t>
            </a:r>
          </a:p>
        </p:txBody>
      </p:sp>
    </p:spTree>
    <p:extLst>
      <p:ext uri="{BB962C8B-B14F-4D97-AF65-F5344CB8AC3E}">
        <p14:creationId xmlns:p14="http://schemas.microsoft.com/office/powerpoint/2010/main" val="245033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2DF6E61-5DF7-D48E-2F14-7D1DE1E7C783}"/>
              </a:ext>
            </a:extLst>
          </p:cNvPr>
          <p:cNvGrpSpPr/>
          <p:nvPr/>
        </p:nvGrpSpPr>
        <p:grpSpPr>
          <a:xfrm>
            <a:off x="730282" y="577765"/>
            <a:ext cx="2570702" cy="4800336"/>
            <a:chOff x="1726978" y="2078831"/>
            <a:chExt cx="1140047" cy="2128838"/>
          </a:xfrm>
        </p:grpSpPr>
        <p:sp>
          <p:nvSpPr>
            <p:cNvPr id="25" name="Freeform: Shape 24">
              <a:extLst>
                <a:ext uri="{FF2B5EF4-FFF2-40B4-BE49-F238E27FC236}">
                  <a16:creationId xmlns:a16="http://schemas.microsoft.com/office/drawing/2014/main" id="{5E6E84CA-A01E-BFE2-82DB-A66E54CBFE2D}"/>
                </a:ext>
              </a:extLst>
            </p:cNvPr>
            <p:cNvSpPr/>
            <p:nvPr/>
          </p:nvSpPr>
          <p:spPr>
            <a:xfrm>
              <a:off x="1927686" y="2328872"/>
              <a:ext cx="939339" cy="1878797"/>
            </a:xfrm>
            <a:custGeom>
              <a:avLst/>
              <a:gdLst>
                <a:gd name="connsiteX0" fmla="*/ 939338 w 939339"/>
                <a:gd name="connsiteY0" fmla="*/ 0 h 1878797"/>
                <a:gd name="connsiteX1" fmla="*/ 939338 w 939339"/>
                <a:gd name="connsiteY1" fmla="*/ 1628761 h 1878797"/>
                <a:gd name="connsiteX2" fmla="*/ 939339 w 939339"/>
                <a:gd name="connsiteY2" fmla="*/ 1628765 h 1878797"/>
                <a:gd name="connsiteX3" fmla="*/ 939338 w 939339"/>
                <a:gd name="connsiteY3" fmla="*/ 1628769 h 1878797"/>
                <a:gd name="connsiteX4" fmla="*/ 939338 w 939339"/>
                <a:gd name="connsiteY4" fmla="*/ 1630352 h 1878797"/>
                <a:gd name="connsiteX5" fmla="*/ 938975 w 939339"/>
                <a:gd name="connsiteY5" fmla="*/ 1630352 h 1878797"/>
                <a:gd name="connsiteX6" fmla="*/ 927758 w 939339"/>
                <a:gd name="connsiteY6" fmla="*/ 1679155 h 1878797"/>
                <a:gd name="connsiteX7" fmla="*/ 369315 w 939339"/>
                <a:gd name="connsiteY7" fmla="*/ 1878797 h 1878797"/>
                <a:gd name="connsiteX8" fmla="*/ 6727 w 939339"/>
                <a:gd name="connsiteY8" fmla="*/ 1821702 h 1878797"/>
                <a:gd name="connsiteX9" fmla="*/ 0 w 939339"/>
                <a:gd name="connsiteY9" fmla="*/ 1818821 h 1878797"/>
                <a:gd name="connsiteX10" fmla="*/ 0 w 939339"/>
                <a:gd name="connsiteY10" fmla="*/ 189006 h 1878797"/>
                <a:gd name="connsiteX11" fmla="*/ 50610 w 939339"/>
                <a:gd name="connsiteY11" fmla="*/ 207322 h 1878797"/>
                <a:gd name="connsiteX12" fmla="*/ 369316 w 939339"/>
                <a:gd name="connsiteY12" fmla="*/ 250023 h 1878797"/>
                <a:gd name="connsiteX13" fmla="*/ 927759 w 939339"/>
                <a:gd name="connsiteY13" fmla="*/ 50381 h 187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9339" h="1878797">
                  <a:moveTo>
                    <a:pt x="939338" y="0"/>
                  </a:moveTo>
                  <a:lnTo>
                    <a:pt x="939338" y="1628761"/>
                  </a:lnTo>
                  <a:lnTo>
                    <a:pt x="939339" y="1628765"/>
                  </a:lnTo>
                  <a:lnTo>
                    <a:pt x="939338" y="1628769"/>
                  </a:lnTo>
                  <a:lnTo>
                    <a:pt x="939338" y="1630352"/>
                  </a:lnTo>
                  <a:lnTo>
                    <a:pt x="938975" y="1630352"/>
                  </a:lnTo>
                  <a:lnTo>
                    <a:pt x="927758" y="1679155"/>
                  </a:lnTo>
                  <a:cubicBezTo>
                    <a:pt x="874606" y="1793091"/>
                    <a:pt x="644779" y="1878797"/>
                    <a:pt x="369315" y="1878797"/>
                  </a:cubicBezTo>
                  <a:cubicBezTo>
                    <a:pt x="231583" y="1878797"/>
                    <a:pt x="105261" y="1857371"/>
                    <a:pt x="6727" y="1821702"/>
                  </a:cubicBezTo>
                  <a:lnTo>
                    <a:pt x="0" y="1818821"/>
                  </a:lnTo>
                  <a:lnTo>
                    <a:pt x="0" y="189006"/>
                  </a:lnTo>
                  <a:lnTo>
                    <a:pt x="50610" y="207322"/>
                  </a:lnTo>
                  <a:cubicBezTo>
                    <a:pt x="141587" y="234281"/>
                    <a:pt x="251260" y="250023"/>
                    <a:pt x="369316" y="250023"/>
                  </a:cubicBezTo>
                  <a:cubicBezTo>
                    <a:pt x="644780" y="250023"/>
                    <a:pt x="874607" y="164317"/>
                    <a:pt x="927759" y="50381"/>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842DBF3-AC5D-F87E-61E9-B1B5135475D6}"/>
                </a:ext>
              </a:extLst>
            </p:cNvPr>
            <p:cNvSpPr/>
            <p:nvPr/>
          </p:nvSpPr>
          <p:spPr>
            <a:xfrm>
              <a:off x="1726978" y="3707606"/>
              <a:ext cx="1140047" cy="50006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7F34CB5-C17A-8593-DCA8-2CB9D7EF5439}"/>
                </a:ext>
              </a:extLst>
            </p:cNvPr>
            <p:cNvSpPr/>
            <p:nvPr/>
          </p:nvSpPr>
          <p:spPr>
            <a:xfrm>
              <a:off x="1726978" y="2078831"/>
              <a:ext cx="1140047" cy="50006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C97A3CD-1FF1-1BD3-445E-80B3C291186F}"/>
                </a:ext>
              </a:extLst>
            </p:cNvPr>
            <p:cNvCxnSpPr>
              <a:stCxn id="4" idx="2"/>
              <a:endCxn id="5" idx="2"/>
            </p:cNvCxnSpPr>
            <p:nvPr/>
          </p:nvCxnSpPr>
          <p:spPr>
            <a:xfrm>
              <a:off x="1726978" y="2328863"/>
              <a:ext cx="0" cy="1628775"/>
            </a:xfrm>
            <a:prstGeom prst="lin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16" name="Straight Connector 15">
              <a:extLst>
                <a:ext uri="{FF2B5EF4-FFF2-40B4-BE49-F238E27FC236}">
                  <a16:creationId xmlns:a16="http://schemas.microsoft.com/office/drawing/2014/main" id="{CF0D0458-CC57-CCE1-BE89-F36EB1389B16}"/>
                </a:ext>
              </a:extLst>
            </p:cNvPr>
            <p:cNvCxnSpPr>
              <a:stCxn id="4" idx="6"/>
              <a:endCxn id="5" idx="6"/>
            </p:cNvCxnSpPr>
            <p:nvPr/>
          </p:nvCxnSpPr>
          <p:spPr>
            <a:xfrm>
              <a:off x="2867025" y="2328863"/>
              <a:ext cx="0" cy="1628775"/>
            </a:xfrm>
            <a:prstGeom prst="lin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28" name="Straight Connector 27">
              <a:extLst>
                <a:ext uri="{FF2B5EF4-FFF2-40B4-BE49-F238E27FC236}">
                  <a16:creationId xmlns:a16="http://schemas.microsoft.com/office/drawing/2014/main" id="{E04F1599-4C90-C138-059E-39A5A18DCB90}"/>
                </a:ext>
              </a:extLst>
            </p:cNvPr>
            <p:cNvCxnSpPr>
              <a:cxnSpLocks/>
              <a:endCxn id="5" idx="6"/>
            </p:cNvCxnSpPr>
            <p:nvPr/>
          </p:nvCxnSpPr>
          <p:spPr>
            <a:xfrm>
              <a:off x="2297001" y="3957638"/>
              <a:ext cx="5700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E9490D8-6795-0085-9FD8-42425D04B83C}"/>
                </a:ext>
              </a:extLst>
            </p:cNvPr>
            <p:cNvCxnSpPr>
              <a:cxnSpLocks/>
              <a:stCxn id="25" idx="9"/>
            </p:cNvCxnSpPr>
            <p:nvPr/>
          </p:nvCxnSpPr>
          <p:spPr>
            <a:xfrm flipV="1">
              <a:off x="1927686" y="3957637"/>
              <a:ext cx="369315" cy="190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29E79C2-5E42-DEE6-EE93-487AB7D15126}"/>
                  </a:ext>
                </a:extLst>
              </p:cNvPr>
              <p:cNvSpPr txBox="1"/>
              <p:nvPr/>
            </p:nvSpPr>
            <p:spPr>
              <a:xfrm>
                <a:off x="1861241" y="4781196"/>
                <a:ext cx="4357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𝜃</m:t>
                      </m:r>
                    </m:oMath>
                  </m:oMathPara>
                </a14:m>
                <a:endParaRPr lang="en-US" sz="2400" dirty="0"/>
              </a:p>
            </p:txBody>
          </p:sp>
        </mc:Choice>
        <mc:Fallback xmlns="">
          <p:sp>
            <p:nvSpPr>
              <p:cNvPr id="36" name="TextBox 35">
                <a:extLst>
                  <a:ext uri="{FF2B5EF4-FFF2-40B4-BE49-F238E27FC236}">
                    <a16:creationId xmlns:a16="http://schemas.microsoft.com/office/drawing/2014/main" id="{E29E79C2-5E42-DEE6-EE93-487AB7D15126}"/>
                  </a:ext>
                </a:extLst>
              </p:cNvPr>
              <p:cNvSpPr txBox="1">
                <a:spLocks noRot="1" noChangeAspect="1" noMove="1" noResize="1" noEditPoints="1" noAdjustHandles="1" noChangeArrowheads="1" noChangeShapeType="1" noTextEdit="1"/>
              </p:cNvSpPr>
              <p:nvPr/>
            </p:nvSpPr>
            <p:spPr>
              <a:xfrm>
                <a:off x="1861241" y="4781196"/>
                <a:ext cx="435760"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9096644-F5FF-8468-2D87-BA331B93D441}"/>
                  </a:ext>
                </a:extLst>
              </p:cNvPr>
              <p:cNvSpPr txBox="1"/>
              <p:nvPr/>
            </p:nvSpPr>
            <p:spPr>
              <a:xfrm>
                <a:off x="3317801" y="2665884"/>
                <a:ext cx="4303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dirty="0"/>
              </a:p>
            </p:txBody>
          </p:sp>
        </mc:Choice>
        <mc:Fallback xmlns="">
          <p:sp>
            <p:nvSpPr>
              <p:cNvPr id="38" name="TextBox 37">
                <a:extLst>
                  <a:ext uri="{FF2B5EF4-FFF2-40B4-BE49-F238E27FC236}">
                    <a16:creationId xmlns:a16="http://schemas.microsoft.com/office/drawing/2014/main" id="{89096644-F5FF-8468-2D87-BA331B93D441}"/>
                  </a:ext>
                </a:extLst>
              </p:cNvPr>
              <p:cNvSpPr txBox="1">
                <a:spLocks noRot="1" noChangeAspect="1" noMove="1" noResize="1" noEditPoints="1" noAdjustHandles="1" noChangeArrowheads="1" noChangeShapeType="1" noTextEdit="1"/>
              </p:cNvSpPr>
              <p:nvPr/>
            </p:nvSpPr>
            <p:spPr>
              <a:xfrm>
                <a:off x="3317801" y="2665884"/>
                <a:ext cx="430374"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4357B30-490E-5C08-8475-FC2F071C7B9C}"/>
                  </a:ext>
                </a:extLst>
              </p:cNvPr>
              <p:cNvSpPr txBox="1"/>
              <p:nvPr/>
            </p:nvSpPr>
            <p:spPr>
              <a:xfrm>
                <a:off x="2442207" y="4406181"/>
                <a:ext cx="4062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m:t>
                      </m:r>
                    </m:oMath>
                  </m:oMathPara>
                </a14:m>
                <a:endParaRPr lang="en-US" sz="2400" dirty="0"/>
              </a:p>
            </p:txBody>
          </p:sp>
        </mc:Choice>
        <mc:Fallback xmlns="">
          <p:sp>
            <p:nvSpPr>
              <p:cNvPr id="39" name="TextBox 38">
                <a:extLst>
                  <a:ext uri="{FF2B5EF4-FFF2-40B4-BE49-F238E27FC236}">
                    <a16:creationId xmlns:a16="http://schemas.microsoft.com/office/drawing/2014/main" id="{84357B30-490E-5C08-8475-FC2F071C7B9C}"/>
                  </a:ext>
                </a:extLst>
              </p:cNvPr>
              <p:cNvSpPr txBox="1">
                <a:spLocks noRot="1" noChangeAspect="1" noMove="1" noResize="1" noEditPoints="1" noAdjustHandles="1" noChangeArrowheads="1" noChangeShapeType="1" noTextEdit="1"/>
              </p:cNvSpPr>
              <p:nvPr/>
            </p:nvSpPr>
            <p:spPr>
              <a:xfrm>
                <a:off x="2442207" y="4406181"/>
                <a:ext cx="406200"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3F7AA5C-77BB-4776-16D1-8D3D013953B2}"/>
                  </a:ext>
                </a:extLst>
              </p:cNvPr>
              <p:cNvSpPr txBox="1"/>
              <p:nvPr/>
            </p:nvSpPr>
            <p:spPr>
              <a:xfrm>
                <a:off x="7224433" y="1085596"/>
                <a:ext cx="4445512" cy="923330"/>
              </a:xfrm>
              <a:prstGeom prst="rect">
                <a:avLst/>
              </a:prstGeom>
              <a:noFill/>
            </p:spPr>
            <p:txBody>
              <a:bodyPr wrap="none" rtlCol="0">
                <a:spAutoFit/>
              </a:bodyPr>
              <a:lstStyle/>
              <a:p>
                <a:r>
                  <a:rPr lang="en-US" sz="5400" dirty="0"/>
                  <a:t>Area: </a:t>
                </a:r>
                <a14:m>
                  <m:oMath xmlns:m="http://schemas.openxmlformats.org/officeDocument/2006/math">
                    <m:r>
                      <a:rPr lang="en-US" sz="5400" b="0" i="1" smtClean="0">
                        <a:latin typeface="Cambria Math" panose="02040503050406030204" pitchFamily="18" charset="0"/>
                      </a:rPr>
                      <m:t>𝜃</m:t>
                    </m:r>
                    <m:r>
                      <a:rPr lang="en-US" sz="5400" b="0" i="1" smtClean="0">
                        <a:latin typeface="Cambria Math" panose="02040503050406030204" pitchFamily="18" charset="0"/>
                      </a:rPr>
                      <m:t>𝑟h</m:t>
                    </m:r>
                  </m:oMath>
                </a14:m>
                <a:r>
                  <a:rPr lang="en-US" sz="5400" dirty="0"/>
                  <a:t> [</a:t>
                </a:r>
                <a14:m>
                  <m:oMath xmlns:m="http://schemas.openxmlformats.org/officeDocument/2006/math">
                    <m:sSup>
                      <m:sSupPr>
                        <m:ctrlPr>
                          <a:rPr lang="en-US" sz="5400" b="0" i="1" dirty="0" smtClean="0">
                            <a:latin typeface="Cambria Math" panose="02040503050406030204" pitchFamily="18" charset="0"/>
                          </a:rPr>
                        </m:ctrlPr>
                      </m:sSupPr>
                      <m:e>
                        <m:r>
                          <m:rPr>
                            <m:sty m:val="p"/>
                          </m:rPr>
                          <a:rPr lang="en-US" sz="5400" i="0" dirty="0" smtClean="0">
                            <a:latin typeface="Cambria Math" panose="02040503050406030204" pitchFamily="18" charset="0"/>
                          </a:rPr>
                          <m:t>m</m:t>
                        </m:r>
                      </m:e>
                      <m:sup>
                        <m:r>
                          <a:rPr lang="en-US" sz="5400" b="0" i="1" dirty="0" smtClean="0">
                            <a:latin typeface="Cambria Math" panose="02040503050406030204" pitchFamily="18" charset="0"/>
                          </a:rPr>
                          <m:t>2</m:t>
                        </m:r>
                      </m:sup>
                    </m:sSup>
                  </m:oMath>
                </a14:m>
                <a:r>
                  <a:rPr lang="en-US" sz="5400" dirty="0"/>
                  <a:t>]</a:t>
                </a:r>
              </a:p>
            </p:txBody>
          </p:sp>
        </mc:Choice>
        <mc:Fallback xmlns="">
          <p:sp>
            <p:nvSpPr>
              <p:cNvPr id="40" name="TextBox 39">
                <a:extLst>
                  <a:ext uri="{FF2B5EF4-FFF2-40B4-BE49-F238E27FC236}">
                    <a16:creationId xmlns:a16="http://schemas.microsoft.com/office/drawing/2014/main" id="{B3F7AA5C-77BB-4776-16D1-8D3D013953B2}"/>
                  </a:ext>
                </a:extLst>
              </p:cNvPr>
              <p:cNvSpPr txBox="1">
                <a:spLocks noRot="1" noChangeAspect="1" noMove="1" noResize="1" noEditPoints="1" noAdjustHandles="1" noChangeArrowheads="1" noChangeShapeType="1" noTextEdit="1"/>
              </p:cNvSpPr>
              <p:nvPr/>
            </p:nvSpPr>
            <p:spPr>
              <a:xfrm>
                <a:off x="7224433" y="1085596"/>
                <a:ext cx="4445512" cy="923330"/>
              </a:xfrm>
              <a:prstGeom prst="rect">
                <a:avLst/>
              </a:prstGeom>
              <a:blipFill>
                <a:blip r:embed="rId5"/>
                <a:stretch>
                  <a:fillRect l="-7270" t="-17763" r="-6310" b="-39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2033410-2D8C-DACD-AE22-6B56B6D36C31}"/>
                  </a:ext>
                </a:extLst>
              </p:cNvPr>
              <p:cNvSpPr txBox="1"/>
              <p:nvPr/>
            </p:nvSpPr>
            <p:spPr>
              <a:xfrm>
                <a:off x="4618408" y="577765"/>
                <a:ext cx="1664815" cy="1938992"/>
              </a:xfrm>
              <a:prstGeom prst="rect">
                <a:avLst/>
              </a:prstGeom>
              <a:noFill/>
            </p:spPr>
            <p:txBody>
              <a:bodyPr wrap="none" rtlCol="0">
                <a:spAutoFit/>
              </a:bodyPr>
              <a:lstStyle/>
              <a:p>
                <a14:m>
                  <m:oMath xmlns:m="http://schemas.openxmlformats.org/officeDocument/2006/math">
                    <m:r>
                      <a:rPr lang="en-US" sz="4000" b="0" i="1" smtClean="0">
                        <a:latin typeface="Cambria Math" panose="02040503050406030204" pitchFamily="18" charset="0"/>
                      </a:rPr>
                      <m:t>𝜃</m:t>
                    </m:r>
                  </m:oMath>
                </a14:m>
                <a:r>
                  <a:rPr lang="en-US" sz="4000" dirty="0"/>
                  <a:t> [</a:t>
                </a:r>
                <a14:m>
                  <m:oMath xmlns:m="http://schemas.openxmlformats.org/officeDocument/2006/math">
                    <m:r>
                      <m:rPr>
                        <m:sty m:val="p"/>
                      </m:rPr>
                      <a:rPr lang="en-US" sz="4000" i="0" dirty="0" smtClean="0">
                        <a:latin typeface="Cambria Math" panose="02040503050406030204" pitchFamily="18" charset="0"/>
                      </a:rPr>
                      <m:t>rad</m:t>
                    </m:r>
                  </m:oMath>
                </a14:m>
                <a:r>
                  <a:rPr lang="en-US" sz="4000" dirty="0"/>
                  <a:t>]</a:t>
                </a:r>
              </a:p>
              <a:p>
                <a14:m>
                  <m:oMath xmlns:m="http://schemas.openxmlformats.org/officeDocument/2006/math">
                    <m:r>
                      <a:rPr lang="en-US" sz="4000" b="0" i="1" smtClean="0">
                        <a:latin typeface="Cambria Math" panose="02040503050406030204" pitchFamily="18" charset="0"/>
                      </a:rPr>
                      <m:t>𝑟</m:t>
                    </m:r>
                  </m:oMath>
                </a14:m>
                <a:r>
                  <a:rPr lang="en-US" sz="4000" dirty="0"/>
                  <a:t> [</a:t>
                </a:r>
                <a14:m>
                  <m:oMath xmlns:m="http://schemas.openxmlformats.org/officeDocument/2006/math">
                    <m:r>
                      <m:rPr>
                        <m:sty m:val="p"/>
                      </m:rPr>
                      <a:rPr lang="en-US" sz="4000" i="0" dirty="0" smtClean="0">
                        <a:latin typeface="Cambria Math" panose="02040503050406030204" pitchFamily="18" charset="0"/>
                      </a:rPr>
                      <m:t>m</m:t>
                    </m:r>
                  </m:oMath>
                </a14:m>
                <a:r>
                  <a:rPr lang="en-US" sz="4000" dirty="0"/>
                  <a:t>]</a:t>
                </a:r>
                <a:br>
                  <a:rPr lang="en-US" sz="4000" dirty="0"/>
                </a:br>
                <a14:m>
                  <m:oMath xmlns:m="http://schemas.openxmlformats.org/officeDocument/2006/math">
                    <m:r>
                      <a:rPr lang="en-US" sz="4000" b="0" i="1" smtClean="0">
                        <a:latin typeface="Cambria Math" panose="02040503050406030204" pitchFamily="18" charset="0"/>
                      </a:rPr>
                      <m:t>h</m:t>
                    </m:r>
                  </m:oMath>
                </a14:m>
                <a:r>
                  <a:rPr lang="en-US" sz="4000" dirty="0"/>
                  <a:t> [</a:t>
                </a:r>
                <a14:m>
                  <m:oMath xmlns:m="http://schemas.openxmlformats.org/officeDocument/2006/math">
                    <m:r>
                      <m:rPr>
                        <m:sty m:val="p"/>
                      </m:rPr>
                      <a:rPr lang="en-US" sz="4000" i="0" dirty="0" smtClean="0">
                        <a:latin typeface="Cambria Math" panose="02040503050406030204" pitchFamily="18" charset="0"/>
                      </a:rPr>
                      <m:t>m</m:t>
                    </m:r>
                  </m:oMath>
                </a14:m>
                <a:r>
                  <a:rPr lang="en-US" sz="4000" dirty="0"/>
                  <a:t>]</a:t>
                </a:r>
              </a:p>
            </p:txBody>
          </p:sp>
        </mc:Choice>
        <mc:Fallback xmlns="">
          <p:sp>
            <p:nvSpPr>
              <p:cNvPr id="41" name="TextBox 40">
                <a:extLst>
                  <a:ext uri="{FF2B5EF4-FFF2-40B4-BE49-F238E27FC236}">
                    <a16:creationId xmlns:a16="http://schemas.microsoft.com/office/drawing/2014/main" id="{22033410-2D8C-DACD-AE22-6B56B6D36C31}"/>
                  </a:ext>
                </a:extLst>
              </p:cNvPr>
              <p:cNvSpPr txBox="1">
                <a:spLocks noRot="1" noChangeAspect="1" noMove="1" noResize="1" noEditPoints="1" noAdjustHandles="1" noChangeArrowheads="1" noChangeShapeType="1" noTextEdit="1"/>
              </p:cNvSpPr>
              <p:nvPr/>
            </p:nvSpPr>
            <p:spPr>
              <a:xfrm>
                <a:off x="4618408" y="577765"/>
                <a:ext cx="1664815" cy="1938992"/>
              </a:xfrm>
              <a:prstGeom prst="rect">
                <a:avLst/>
              </a:prstGeom>
              <a:blipFill>
                <a:blip r:embed="rId6"/>
                <a:stretch>
                  <a:fillRect t="-5660" r="-11355" b="-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DB673E9-0947-9967-18B1-A8A66D231AB2}"/>
                  </a:ext>
                </a:extLst>
              </p:cNvPr>
              <p:cNvSpPr txBox="1"/>
              <p:nvPr/>
            </p:nvSpPr>
            <p:spPr>
              <a:xfrm>
                <a:off x="4618408" y="2977933"/>
                <a:ext cx="2090444" cy="923330"/>
              </a:xfrm>
              <a:prstGeom prst="rect">
                <a:avLst/>
              </a:prstGeom>
              <a:noFill/>
            </p:spPr>
            <p:txBody>
              <a:bodyPr wrap="none" rtlCol="0">
                <a:spAutoFit/>
              </a:bodyPr>
              <a:lstStyle/>
              <a:p>
                <a14:m>
                  <m:oMath xmlns:m="http://schemas.openxmlformats.org/officeDocument/2006/math">
                    <m:r>
                      <a:rPr lang="en-US" sz="5400" b="0" i="1" smtClean="0">
                        <a:latin typeface="Cambria Math" panose="02040503050406030204" pitchFamily="18" charset="0"/>
                      </a:rPr>
                      <m:t>𝜃</m:t>
                    </m:r>
                    <m:r>
                      <a:rPr lang="en-US" sz="5400" b="0" i="1" smtClean="0">
                        <a:latin typeface="Cambria Math" panose="02040503050406030204" pitchFamily="18" charset="0"/>
                      </a:rPr>
                      <m:t>𝑟</m:t>
                    </m:r>
                  </m:oMath>
                </a14:m>
                <a:r>
                  <a:rPr lang="en-US" sz="5400" dirty="0"/>
                  <a:t> [</a:t>
                </a:r>
                <a14:m>
                  <m:oMath xmlns:m="http://schemas.openxmlformats.org/officeDocument/2006/math">
                    <m:r>
                      <m:rPr>
                        <m:sty m:val="p"/>
                      </m:rPr>
                      <a:rPr lang="en-US" sz="5400" b="0" i="0" dirty="0" smtClean="0">
                        <a:latin typeface="Cambria Math" panose="02040503050406030204" pitchFamily="18" charset="0"/>
                      </a:rPr>
                      <m:t>m</m:t>
                    </m:r>
                  </m:oMath>
                </a14:m>
                <a:r>
                  <a:rPr lang="en-US" sz="5400" dirty="0"/>
                  <a:t>]</a:t>
                </a:r>
              </a:p>
            </p:txBody>
          </p:sp>
        </mc:Choice>
        <mc:Fallback xmlns="">
          <p:sp>
            <p:nvSpPr>
              <p:cNvPr id="43" name="TextBox 42">
                <a:extLst>
                  <a:ext uri="{FF2B5EF4-FFF2-40B4-BE49-F238E27FC236}">
                    <a16:creationId xmlns:a16="http://schemas.microsoft.com/office/drawing/2014/main" id="{5DB673E9-0947-9967-18B1-A8A66D231AB2}"/>
                  </a:ext>
                </a:extLst>
              </p:cNvPr>
              <p:cNvSpPr txBox="1">
                <a:spLocks noRot="1" noChangeAspect="1" noMove="1" noResize="1" noEditPoints="1" noAdjustHandles="1" noChangeArrowheads="1" noChangeShapeType="1" noTextEdit="1"/>
              </p:cNvSpPr>
              <p:nvPr/>
            </p:nvSpPr>
            <p:spPr>
              <a:xfrm>
                <a:off x="4618408" y="2977933"/>
                <a:ext cx="2090444" cy="923330"/>
              </a:xfrm>
              <a:prstGeom prst="rect">
                <a:avLst/>
              </a:prstGeom>
              <a:blipFill>
                <a:blip r:embed="rId7"/>
                <a:stretch>
                  <a:fillRect t="-17881" r="-13994"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82888AF-E568-41C6-AB4C-2970F6DB0731}"/>
                  </a:ext>
                </a:extLst>
              </p:cNvPr>
              <p:cNvSpPr txBox="1"/>
              <p:nvPr/>
            </p:nvSpPr>
            <p:spPr>
              <a:xfrm>
                <a:off x="4618408" y="4084112"/>
                <a:ext cx="3639779" cy="923330"/>
              </a:xfrm>
              <a:prstGeom prst="rect">
                <a:avLst/>
              </a:prstGeom>
              <a:noFill/>
            </p:spPr>
            <p:txBody>
              <a:bodyPr wrap="none" rtlCol="0">
                <a:spAutoFit/>
              </a:bodyPr>
              <a:lstStyle/>
              <a:p>
                <a14:m>
                  <m:oMath xmlns:m="http://schemas.openxmlformats.org/officeDocument/2006/math">
                    <m:r>
                      <a:rPr lang="en-US" sz="5400" b="0" i="1" smtClean="0">
                        <a:latin typeface="Cambria Math" panose="02040503050406030204" pitchFamily="18" charset="0"/>
                      </a:rPr>
                      <m:t>𝜃</m:t>
                    </m:r>
                    <m:r>
                      <a:rPr lang="en-US" sz="5400" b="0" i="1" smtClean="0">
                        <a:latin typeface="Cambria Math" panose="02040503050406030204" pitchFamily="18" charset="0"/>
                      </a:rPr>
                      <m:t>h</m:t>
                    </m:r>
                  </m:oMath>
                </a14:m>
                <a:r>
                  <a:rPr lang="en-US" sz="5400" dirty="0"/>
                  <a:t> [</a:t>
                </a:r>
                <a14:m>
                  <m:oMath xmlns:m="http://schemas.openxmlformats.org/officeDocument/2006/math">
                    <m:r>
                      <m:rPr>
                        <m:sty m:val="p"/>
                      </m:rPr>
                      <a:rPr lang="en-US" sz="5400" b="0" i="0" dirty="0" smtClean="0">
                        <a:latin typeface="Cambria Math" panose="02040503050406030204" pitchFamily="18" charset="0"/>
                      </a:rPr>
                      <m:t>m</m:t>
                    </m:r>
                    <m:r>
                      <a:rPr lang="en-US" sz="5400" b="0" i="1" dirty="0" smtClean="0">
                        <a:latin typeface="Cambria Math" panose="02040503050406030204" pitchFamily="18" charset="0"/>
                      </a:rPr>
                      <m:t>⋅</m:t>
                    </m:r>
                    <m:r>
                      <m:rPr>
                        <m:sty m:val="p"/>
                      </m:rPr>
                      <a:rPr lang="en-US" sz="5400" b="0" i="0" dirty="0" smtClean="0">
                        <a:latin typeface="Cambria Math" panose="02040503050406030204" pitchFamily="18" charset="0"/>
                      </a:rPr>
                      <m:t>rad</m:t>
                    </m:r>
                  </m:oMath>
                </a14:m>
                <a:r>
                  <a:rPr lang="en-US" sz="5400" dirty="0"/>
                  <a:t>]</a:t>
                </a:r>
              </a:p>
            </p:txBody>
          </p:sp>
        </mc:Choice>
        <mc:Fallback xmlns="">
          <p:sp>
            <p:nvSpPr>
              <p:cNvPr id="44" name="TextBox 43">
                <a:extLst>
                  <a:ext uri="{FF2B5EF4-FFF2-40B4-BE49-F238E27FC236}">
                    <a16:creationId xmlns:a16="http://schemas.microsoft.com/office/drawing/2014/main" id="{282888AF-E568-41C6-AB4C-2970F6DB0731}"/>
                  </a:ext>
                </a:extLst>
              </p:cNvPr>
              <p:cNvSpPr txBox="1">
                <a:spLocks noRot="1" noChangeAspect="1" noMove="1" noResize="1" noEditPoints="1" noAdjustHandles="1" noChangeArrowheads="1" noChangeShapeType="1" noTextEdit="1"/>
              </p:cNvSpPr>
              <p:nvPr/>
            </p:nvSpPr>
            <p:spPr>
              <a:xfrm>
                <a:off x="4618408" y="4084112"/>
                <a:ext cx="3639779" cy="923330"/>
              </a:xfrm>
              <a:prstGeom prst="rect">
                <a:avLst/>
              </a:prstGeom>
              <a:blipFill>
                <a:blip r:embed="rId8"/>
                <a:stretch>
                  <a:fillRect t="-17881" r="-8208" b="-40397"/>
                </a:stretch>
              </a:blipFill>
            </p:spPr>
            <p:txBody>
              <a:bodyPr/>
              <a:lstStyle/>
              <a:p>
                <a:r>
                  <a:rPr lang="en-US">
                    <a:noFill/>
                  </a:rPr>
                  <a:t> </a:t>
                </a:r>
              </a:p>
            </p:txBody>
          </p:sp>
        </mc:Fallback>
      </mc:AlternateContent>
    </p:spTree>
    <p:extLst>
      <p:ext uri="{BB962C8B-B14F-4D97-AF65-F5344CB8AC3E}">
        <p14:creationId xmlns:p14="http://schemas.microsoft.com/office/powerpoint/2010/main" val="394151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0FEF4F-8B2D-2DEF-3C7E-AD7E99C358E3}"/>
              </a:ext>
            </a:extLst>
          </p:cNvPr>
          <p:cNvSpPr txBox="1"/>
          <p:nvPr/>
        </p:nvSpPr>
        <p:spPr>
          <a:xfrm>
            <a:off x="247696" y="667512"/>
            <a:ext cx="11696608" cy="1692771"/>
          </a:xfrm>
          <a:prstGeom prst="rect">
            <a:avLst/>
          </a:prstGeom>
          <a:noFill/>
        </p:spPr>
        <p:txBody>
          <a:bodyPr wrap="square" rtlCol="0">
            <a:spAutoFit/>
          </a:bodyPr>
          <a:lstStyle/>
          <a:p>
            <a:pPr algn="ctr"/>
            <a:r>
              <a:rPr lang="en-US" sz="5200" dirty="0">
                <a:solidFill>
                  <a:srgbClr val="C00000"/>
                </a:solidFill>
              </a:rPr>
              <a:t>The unit of the product is fully determined</a:t>
            </a:r>
            <a:br>
              <a:rPr lang="en-US" sz="5200" dirty="0">
                <a:solidFill>
                  <a:srgbClr val="C00000"/>
                </a:solidFill>
              </a:rPr>
            </a:br>
            <a:r>
              <a:rPr lang="en-US" sz="5200" dirty="0">
                <a:solidFill>
                  <a:srgbClr val="C00000"/>
                </a:solidFill>
              </a:rPr>
              <a:t>by the units of the arguments</a:t>
            </a:r>
          </a:p>
        </p:txBody>
      </p:sp>
      <p:sp>
        <p:nvSpPr>
          <p:cNvPr id="6" name="TextBox 5">
            <a:extLst>
              <a:ext uri="{FF2B5EF4-FFF2-40B4-BE49-F238E27FC236}">
                <a16:creationId xmlns:a16="http://schemas.microsoft.com/office/drawing/2014/main" id="{E6123870-55C3-535E-5C18-D106F2450E2F}"/>
              </a:ext>
            </a:extLst>
          </p:cNvPr>
          <p:cNvSpPr txBox="1"/>
          <p:nvPr/>
        </p:nvSpPr>
        <p:spPr>
          <a:xfrm>
            <a:off x="1741714" y="2833074"/>
            <a:ext cx="8708572" cy="954107"/>
          </a:xfrm>
          <a:prstGeom prst="rect">
            <a:avLst/>
          </a:prstGeom>
          <a:noFill/>
        </p:spPr>
        <p:txBody>
          <a:bodyPr wrap="square" rtlCol="0">
            <a:spAutoFit/>
          </a:bodyPr>
          <a:lstStyle/>
          <a:p>
            <a:pPr algn="ctr"/>
            <a:r>
              <a:rPr lang="en-US" sz="2800" dirty="0"/>
              <a:t>Relationships between quantities matter. Watch out for ratio-like quantities, like angles, solid angles, dB, </a:t>
            </a:r>
            <a:r>
              <a:rPr lang="en-US" sz="2800" dirty="0" err="1"/>
              <a:t>etc</a:t>
            </a:r>
            <a:r>
              <a:rPr lang="en-US" sz="2800" dirty="0"/>
              <a:t>…</a:t>
            </a:r>
          </a:p>
        </p:txBody>
      </p:sp>
    </p:spTree>
    <p:extLst>
      <p:ext uri="{BB962C8B-B14F-4D97-AF65-F5344CB8AC3E}">
        <p14:creationId xmlns:p14="http://schemas.microsoft.com/office/powerpoint/2010/main" val="39402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9D29C-5E89-C6C7-5A5A-E1BA2781F0E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8719A38-C2A5-615F-A972-DE6EC7DB0FA0}"/>
              </a:ext>
            </a:extLst>
          </p:cNvPr>
          <p:cNvSpPr txBox="1"/>
          <p:nvPr/>
        </p:nvSpPr>
        <p:spPr>
          <a:xfrm>
            <a:off x="247696" y="667512"/>
            <a:ext cx="11696608" cy="1692771"/>
          </a:xfrm>
          <a:prstGeom prst="rect">
            <a:avLst/>
          </a:prstGeom>
          <a:noFill/>
        </p:spPr>
        <p:txBody>
          <a:bodyPr wrap="square" rtlCol="0">
            <a:spAutoFit/>
          </a:bodyPr>
          <a:lstStyle/>
          <a:p>
            <a:pPr algn="ctr"/>
            <a:r>
              <a:rPr lang="en-US" sz="5200" dirty="0"/>
              <a:t>Operations on units are operations</a:t>
            </a:r>
            <a:br>
              <a:rPr lang="en-US" sz="5200" dirty="0"/>
            </a:br>
            <a:r>
              <a:rPr lang="en-US" sz="5200" dirty="0"/>
              <a:t>on physical dimensions</a:t>
            </a:r>
          </a:p>
        </p:txBody>
      </p:sp>
    </p:spTree>
    <p:extLst>
      <p:ext uri="{BB962C8B-B14F-4D97-AF65-F5344CB8AC3E}">
        <p14:creationId xmlns:p14="http://schemas.microsoft.com/office/powerpoint/2010/main" val="86609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68F24E-66E2-4033-0090-01EBF13CD6EF}"/>
                  </a:ext>
                </a:extLst>
              </p:cNvPr>
              <p:cNvSpPr txBox="1"/>
              <p:nvPr/>
            </p:nvSpPr>
            <p:spPr>
              <a:xfrm>
                <a:off x="502920" y="429768"/>
                <a:ext cx="3809633" cy="1050224"/>
              </a:xfrm>
              <a:prstGeom prst="rect">
                <a:avLst/>
              </a:prstGeom>
              <a:noFill/>
            </p:spPr>
            <p:txBody>
              <a:bodyPr wrap="none" rtlCol="0">
                <a:spAutoFit/>
              </a:bodyPr>
              <a:lstStyle/>
              <a:p>
                <a:r>
                  <a:rPr lang="en-US" sz="4400" dirty="0"/>
                  <a:t>Pressure: </a:t>
                </a:r>
                <a14:m>
                  <m:oMath xmlns:m="http://schemas.openxmlformats.org/officeDocument/2006/math">
                    <m:r>
                      <a:rPr lang="en-US" sz="4400" b="0" i="1" smtClean="0">
                        <a:latin typeface="Cambria Math" panose="02040503050406030204" pitchFamily="18" charset="0"/>
                      </a:rPr>
                      <m:t>𝑃</m:t>
                    </m:r>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𝐹</m:t>
                        </m:r>
                      </m:num>
                      <m:den>
                        <m:r>
                          <a:rPr lang="en-US" sz="4400" b="0" i="1" smtClean="0">
                            <a:latin typeface="Cambria Math" panose="02040503050406030204" pitchFamily="18" charset="0"/>
                          </a:rPr>
                          <m:t>𝐴</m:t>
                        </m:r>
                      </m:den>
                    </m:f>
                  </m:oMath>
                </a14:m>
                <a:endParaRPr lang="en-US" sz="4400" dirty="0"/>
              </a:p>
            </p:txBody>
          </p:sp>
        </mc:Choice>
        <mc:Fallback xmlns="">
          <p:sp>
            <p:nvSpPr>
              <p:cNvPr id="2" name="TextBox 1">
                <a:extLst>
                  <a:ext uri="{FF2B5EF4-FFF2-40B4-BE49-F238E27FC236}">
                    <a16:creationId xmlns:a16="http://schemas.microsoft.com/office/drawing/2014/main" id="{7E68F24E-66E2-4033-0090-01EBF13CD6EF}"/>
                  </a:ext>
                </a:extLst>
              </p:cNvPr>
              <p:cNvSpPr txBox="1">
                <a:spLocks noRot="1" noChangeAspect="1" noMove="1" noResize="1" noEditPoints="1" noAdjustHandles="1" noChangeArrowheads="1" noChangeShapeType="1" noTextEdit="1"/>
              </p:cNvSpPr>
              <p:nvPr/>
            </p:nvSpPr>
            <p:spPr>
              <a:xfrm>
                <a:off x="502920" y="429768"/>
                <a:ext cx="3809633" cy="1050224"/>
              </a:xfrm>
              <a:prstGeom prst="rect">
                <a:avLst/>
              </a:prstGeom>
              <a:blipFill>
                <a:blip r:embed="rId2"/>
                <a:stretch>
                  <a:fillRect l="-6571" b="-13953"/>
                </a:stretch>
              </a:blipFill>
            </p:spPr>
            <p:txBody>
              <a:bodyPr/>
              <a:lstStyle/>
              <a:p>
                <a:r>
                  <a:rPr lang="en-US">
                    <a:noFill/>
                  </a:rPr>
                  <a:t> </a:t>
                </a:r>
              </a:p>
            </p:txBody>
          </p:sp>
        </mc:Fallback>
      </mc:AlternateContent>
      <p:sp>
        <p:nvSpPr>
          <p:cNvPr id="4" name="Parallelogram 3">
            <a:extLst>
              <a:ext uri="{FF2B5EF4-FFF2-40B4-BE49-F238E27FC236}">
                <a16:creationId xmlns:a16="http://schemas.microsoft.com/office/drawing/2014/main" id="{B8EB52E2-5F71-D46E-D8D7-8239A499BFE3}"/>
              </a:ext>
            </a:extLst>
          </p:cNvPr>
          <p:cNvSpPr/>
          <p:nvPr/>
        </p:nvSpPr>
        <p:spPr>
          <a:xfrm>
            <a:off x="5294376" y="1169096"/>
            <a:ext cx="3154680" cy="621792"/>
          </a:xfrm>
          <a:prstGeom prst="parallelogram">
            <a:avLst>
              <a:gd name="adj" fmla="val 14047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78AC1656-0B1A-12EB-EF79-58BB119F032B}"/>
              </a:ext>
            </a:extLst>
          </p:cNvPr>
          <p:cNvSpPr/>
          <p:nvPr/>
        </p:nvSpPr>
        <p:spPr>
          <a:xfrm>
            <a:off x="6812280" y="429768"/>
            <a:ext cx="429768" cy="6675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23556DE-2E8B-E9DB-B78D-D2B32B25E77F}"/>
                  </a:ext>
                </a:extLst>
              </p:cNvPr>
              <p:cNvSpPr txBox="1"/>
              <p:nvPr/>
            </p:nvSpPr>
            <p:spPr>
              <a:xfrm>
                <a:off x="7415784" y="308549"/>
                <a:ext cx="58900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𝐹</m:t>
                      </m:r>
                    </m:oMath>
                  </m:oMathPara>
                </a14:m>
                <a:endParaRPr lang="en-US" sz="3600" dirty="0"/>
              </a:p>
            </p:txBody>
          </p:sp>
        </mc:Choice>
        <mc:Fallback xmlns="">
          <p:sp>
            <p:nvSpPr>
              <p:cNvPr id="6" name="TextBox 5">
                <a:extLst>
                  <a:ext uri="{FF2B5EF4-FFF2-40B4-BE49-F238E27FC236}">
                    <a16:creationId xmlns:a16="http://schemas.microsoft.com/office/drawing/2014/main" id="{323556DE-2E8B-E9DB-B78D-D2B32B25E77F}"/>
                  </a:ext>
                </a:extLst>
              </p:cNvPr>
              <p:cNvSpPr txBox="1">
                <a:spLocks noRot="1" noChangeAspect="1" noMove="1" noResize="1" noEditPoints="1" noAdjustHandles="1" noChangeArrowheads="1" noChangeShapeType="1" noTextEdit="1"/>
              </p:cNvSpPr>
              <p:nvPr/>
            </p:nvSpPr>
            <p:spPr>
              <a:xfrm>
                <a:off x="7415784" y="308549"/>
                <a:ext cx="589007"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3EAFF69-23E3-2D7A-9193-B531DC4C5F46}"/>
                  </a:ext>
                </a:extLst>
              </p:cNvPr>
              <p:cNvSpPr txBox="1"/>
              <p:nvPr/>
            </p:nvSpPr>
            <p:spPr>
              <a:xfrm>
                <a:off x="8226552" y="1216373"/>
                <a:ext cx="58509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𝐴</m:t>
                      </m:r>
                    </m:oMath>
                  </m:oMathPara>
                </a14:m>
                <a:endParaRPr lang="en-US" sz="3600" dirty="0"/>
              </a:p>
            </p:txBody>
          </p:sp>
        </mc:Choice>
        <mc:Fallback xmlns="">
          <p:sp>
            <p:nvSpPr>
              <p:cNvPr id="7" name="TextBox 6">
                <a:extLst>
                  <a:ext uri="{FF2B5EF4-FFF2-40B4-BE49-F238E27FC236}">
                    <a16:creationId xmlns:a16="http://schemas.microsoft.com/office/drawing/2014/main" id="{E3EAFF69-23E3-2D7A-9193-B531DC4C5F46}"/>
                  </a:ext>
                </a:extLst>
              </p:cNvPr>
              <p:cNvSpPr txBox="1">
                <a:spLocks noRot="1" noChangeAspect="1" noMove="1" noResize="1" noEditPoints="1" noAdjustHandles="1" noChangeArrowheads="1" noChangeShapeType="1" noTextEdit="1"/>
              </p:cNvSpPr>
              <p:nvPr/>
            </p:nvSpPr>
            <p:spPr>
              <a:xfrm>
                <a:off x="8226552" y="1216373"/>
                <a:ext cx="585097"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2F86D8A-4A4A-AA70-C23B-A4CB05AE09FF}"/>
                  </a:ext>
                </a:extLst>
              </p:cNvPr>
              <p:cNvSpPr txBox="1"/>
              <p:nvPr/>
            </p:nvSpPr>
            <p:spPr>
              <a:xfrm>
                <a:off x="502920" y="2749296"/>
                <a:ext cx="6564041" cy="1087862"/>
              </a:xfrm>
              <a:prstGeom prst="rect">
                <a:avLst/>
              </a:prstGeom>
              <a:noFill/>
            </p:spPr>
            <p:txBody>
              <a:bodyPr wrap="none" rtlCol="0">
                <a:spAutoFit/>
              </a:bodyPr>
              <a:lstStyle/>
              <a:p>
                <a:r>
                  <a:rPr lang="en-US" sz="4400" dirty="0"/>
                  <a:t>In thermodynamics: </a:t>
                </a:r>
                <a14:m>
                  <m:oMath xmlns:m="http://schemas.openxmlformats.org/officeDocument/2006/math">
                    <m:r>
                      <a:rPr lang="en-US" sz="4400" b="0" i="1" smtClean="0">
                        <a:latin typeface="Cambria Math" panose="02040503050406030204" pitchFamily="18" charset="0"/>
                      </a:rPr>
                      <m:t>𝑃</m:t>
                    </m:r>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𝑈</m:t>
                        </m:r>
                      </m:num>
                      <m:den>
                        <m:r>
                          <a:rPr lang="en-US" sz="4400" b="0" i="1" smtClean="0">
                            <a:latin typeface="Cambria Math" panose="02040503050406030204" pitchFamily="18" charset="0"/>
                          </a:rPr>
                          <m:t>𝜕</m:t>
                        </m:r>
                        <m:r>
                          <a:rPr lang="en-US" sz="4400" b="0" i="1" smtClean="0">
                            <a:latin typeface="Cambria Math" panose="02040503050406030204" pitchFamily="18" charset="0"/>
                          </a:rPr>
                          <m:t>𝑉</m:t>
                        </m:r>
                      </m:den>
                    </m:f>
                  </m:oMath>
                </a14:m>
                <a:endParaRPr lang="en-US" sz="4400" dirty="0"/>
              </a:p>
            </p:txBody>
          </p:sp>
        </mc:Choice>
        <mc:Fallback xmlns="">
          <p:sp>
            <p:nvSpPr>
              <p:cNvPr id="8" name="TextBox 7">
                <a:extLst>
                  <a:ext uri="{FF2B5EF4-FFF2-40B4-BE49-F238E27FC236}">
                    <a16:creationId xmlns:a16="http://schemas.microsoft.com/office/drawing/2014/main" id="{92F86D8A-4A4A-AA70-C23B-A4CB05AE09FF}"/>
                  </a:ext>
                </a:extLst>
              </p:cNvPr>
              <p:cNvSpPr txBox="1">
                <a:spLocks noRot="1" noChangeAspect="1" noMove="1" noResize="1" noEditPoints="1" noAdjustHandles="1" noChangeArrowheads="1" noChangeShapeType="1" noTextEdit="1"/>
              </p:cNvSpPr>
              <p:nvPr/>
            </p:nvSpPr>
            <p:spPr>
              <a:xfrm>
                <a:off x="502920" y="2749296"/>
                <a:ext cx="6564041" cy="1087862"/>
              </a:xfrm>
              <a:prstGeom prst="rect">
                <a:avLst/>
              </a:prstGeom>
              <a:blipFill>
                <a:blip r:embed="rId5"/>
                <a:stretch>
                  <a:fillRect l="-3810"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AC6D8AF-2FC3-7C2B-9B15-3DCE4475F97B}"/>
                  </a:ext>
                </a:extLst>
              </p:cNvPr>
              <p:cNvSpPr txBox="1"/>
              <p:nvPr/>
            </p:nvSpPr>
            <p:spPr>
              <a:xfrm>
                <a:off x="9208008" y="543539"/>
                <a:ext cx="2411045" cy="10145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1 </m:t>
                      </m:r>
                      <m:r>
                        <m:rPr>
                          <m:sty m:val="p"/>
                        </m:rPr>
                        <a:rPr lang="en-US" sz="3200" b="0" i="0" smtClean="0">
                          <a:latin typeface="Cambria Math" panose="02040503050406030204" pitchFamily="18" charset="0"/>
                        </a:rPr>
                        <m:t>Pa</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1 </m:t>
                          </m:r>
                          <m:r>
                            <m:rPr>
                              <m:sty m:val="p"/>
                            </m:rPr>
                            <a:rPr lang="en-US" sz="3200" b="0" i="0" smtClean="0">
                              <a:latin typeface="Cambria Math" panose="02040503050406030204" pitchFamily="18" charset="0"/>
                            </a:rPr>
                            <m:t>N</m:t>
                          </m:r>
                        </m:num>
                        <m:den>
                          <m:r>
                            <a:rPr lang="en-US" sz="3200" b="0" i="1" smtClean="0">
                              <a:latin typeface="Cambria Math" panose="02040503050406030204" pitchFamily="18" charset="0"/>
                            </a:rPr>
                            <m:t>1 </m:t>
                          </m:r>
                          <m:sSup>
                            <m:sSupPr>
                              <m:ctrlPr>
                                <a:rPr lang="en-US" sz="3200" b="0" i="1" smtClean="0">
                                  <a:latin typeface="Cambria Math" panose="02040503050406030204" pitchFamily="18" charset="0"/>
                                </a:rPr>
                              </m:ctrlPr>
                            </m:sSupPr>
                            <m:e>
                              <m:r>
                                <m:rPr>
                                  <m:sty m:val="p"/>
                                </m:rPr>
                                <a:rPr lang="en-US" sz="3200" b="0" i="0" smtClean="0">
                                  <a:latin typeface="Cambria Math" panose="02040503050406030204" pitchFamily="18" charset="0"/>
                                </a:rPr>
                                <m:t>m</m:t>
                              </m:r>
                            </m:e>
                            <m:sup>
                              <m:r>
                                <a:rPr lang="en-US" sz="3200" b="0" i="1" smtClean="0">
                                  <a:latin typeface="Cambria Math" panose="02040503050406030204" pitchFamily="18" charset="0"/>
                                </a:rPr>
                                <m:t>2</m:t>
                              </m:r>
                            </m:sup>
                          </m:sSup>
                        </m:den>
                      </m:f>
                    </m:oMath>
                  </m:oMathPara>
                </a14:m>
                <a:endParaRPr lang="en-US" sz="3200" dirty="0"/>
              </a:p>
            </p:txBody>
          </p:sp>
        </mc:Choice>
        <mc:Fallback xmlns="">
          <p:sp>
            <p:nvSpPr>
              <p:cNvPr id="9" name="TextBox 8">
                <a:extLst>
                  <a:ext uri="{FF2B5EF4-FFF2-40B4-BE49-F238E27FC236}">
                    <a16:creationId xmlns:a16="http://schemas.microsoft.com/office/drawing/2014/main" id="{DAC6D8AF-2FC3-7C2B-9B15-3DCE4475F97B}"/>
                  </a:ext>
                </a:extLst>
              </p:cNvPr>
              <p:cNvSpPr txBox="1">
                <a:spLocks noRot="1" noChangeAspect="1" noMove="1" noResize="1" noEditPoints="1" noAdjustHandles="1" noChangeArrowheads="1" noChangeShapeType="1" noTextEdit="1"/>
              </p:cNvSpPr>
              <p:nvPr/>
            </p:nvSpPr>
            <p:spPr>
              <a:xfrm>
                <a:off x="9208008" y="543539"/>
                <a:ext cx="2411045" cy="101450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1293E5F-C275-615F-CB16-84726F07D278}"/>
                  </a:ext>
                </a:extLst>
              </p:cNvPr>
              <p:cNvSpPr txBox="1"/>
              <p:nvPr/>
            </p:nvSpPr>
            <p:spPr>
              <a:xfrm>
                <a:off x="8107680" y="2704354"/>
                <a:ext cx="2411045" cy="10145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1 </m:t>
                      </m:r>
                      <m:r>
                        <m:rPr>
                          <m:sty m:val="p"/>
                        </m:rPr>
                        <a:rPr lang="en-US" sz="3200" b="0" i="0" smtClean="0">
                          <a:latin typeface="Cambria Math" panose="02040503050406030204" pitchFamily="18" charset="0"/>
                        </a:rPr>
                        <m:t>Pa</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1 </m:t>
                          </m:r>
                          <m:r>
                            <m:rPr>
                              <m:sty m:val="p"/>
                            </m:rPr>
                            <a:rPr lang="en-US" sz="3200" b="0" i="0" smtClean="0">
                              <a:latin typeface="Cambria Math" panose="02040503050406030204" pitchFamily="18" charset="0"/>
                            </a:rPr>
                            <m:t>J</m:t>
                          </m:r>
                        </m:num>
                        <m:den>
                          <m:r>
                            <a:rPr lang="en-US" sz="3200" b="0" i="1" smtClean="0">
                              <a:latin typeface="Cambria Math" panose="02040503050406030204" pitchFamily="18" charset="0"/>
                            </a:rPr>
                            <m:t>1 </m:t>
                          </m:r>
                          <m:sSup>
                            <m:sSupPr>
                              <m:ctrlPr>
                                <a:rPr lang="en-US" sz="3200" b="0" i="1" smtClean="0">
                                  <a:latin typeface="Cambria Math" panose="02040503050406030204" pitchFamily="18" charset="0"/>
                                </a:rPr>
                              </m:ctrlPr>
                            </m:sSupPr>
                            <m:e>
                              <m:r>
                                <m:rPr>
                                  <m:sty m:val="p"/>
                                </m:rPr>
                                <a:rPr lang="en-US" sz="3200" b="0" i="0" smtClean="0">
                                  <a:latin typeface="Cambria Math" panose="02040503050406030204" pitchFamily="18" charset="0"/>
                                </a:rPr>
                                <m:t>m</m:t>
                              </m:r>
                            </m:e>
                            <m:sup>
                              <m:r>
                                <a:rPr lang="en-US" sz="3200" b="0" i="1" smtClean="0">
                                  <a:latin typeface="Cambria Math" panose="02040503050406030204" pitchFamily="18" charset="0"/>
                                </a:rPr>
                                <m:t>3</m:t>
                              </m:r>
                            </m:sup>
                          </m:sSup>
                        </m:den>
                      </m:f>
                    </m:oMath>
                  </m:oMathPara>
                </a14:m>
                <a:endParaRPr lang="en-US" sz="3200" dirty="0"/>
              </a:p>
            </p:txBody>
          </p:sp>
        </mc:Choice>
        <mc:Fallback xmlns="">
          <p:sp>
            <p:nvSpPr>
              <p:cNvPr id="10" name="TextBox 9">
                <a:extLst>
                  <a:ext uri="{FF2B5EF4-FFF2-40B4-BE49-F238E27FC236}">
                    <a16:creationId xmlns:a16="http://schemas.microsoft.com/office/drawing/2014/main" id="{31293E5F-C275-615F-CB16-84726F07D278}"/>
                  </a:ext>
                </a:extLst>
              </p:cNvPr>
              <p:cNvSpPr txBox="1">
                <a:spLocks noRot="1" noChangeAspect="1" noMove="1" noResize="1" noEditPoints="1" noAdjustHandles="1" noChangeArrowheads="1" noChangeShapeType="1" noTextEdit="1"/>
              </p:cNvSpPr>
              <p:nvPr/>
            </p:nvSpPr>
            <p:spPr>
              <a:xfrm>
                <a:off x="8107680" y="2704354"/>
                <a:ext cx="2411045" cy="1014508"/>
              </a:xfrm>
              <a:prstGeom prst="rect">
                <a:avLst/>
              </a:prstGeom>
              <a:blipFill>
                <a:blip r:embed="rId7"/>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C03866F-259E-B4DD-B400-16E3249287AE}"/>
              </a:ext>
            </a:extLst>
          </p:cNvPr>
          <p:cNvSpPr txBox="1"/>
          <p:nvPr/>
        </p:nvSpPr>
        <p:spPr>
          <a:xfrm>
            <a:off x="1644588" y="4111478"/>
            <a:ext cx="6065699" cy="584775"/>
          </a:xfrm>
          <a:prstGeom prst="rect">
            <a:avLst/>
          </a:prstGeom>
          <a:noFill/>
        </p:spPr>
        <p:txBody>
          <a:bodyPr wrap="none" rtlCol="0">
            <a:spAutoFit/>
          </a:bodyPr>
          <a:lstStyle/>
          <a:p>
            <a:r>
              <a:rPr lang="en-US" sz="3200" dirty="0"/>
              <a:t>Pressure is a type of energy density</a:t>
            </a:r>
          </a:p>
        </p:txBody>
      </p:sp>
      <p:sp>
        <p:nvSpPr>
          <p:cNvPr id="14" name="TextBox 13">
            <a:extLst>
              <a:ext uri="{FF2B5EF4-FFF2-40B4-BE49-F238E27FC236}">
                <a16:creationId xmlns:a16="http://schemas.microsoft.com/office/drawing/2014/main" id="{0994485B-A8F7-3F8D-B46B-299CE39C2247}"/>
              </a:ext>
            </a:extLst>
          </p:cNvPr>
          <p:cNvSpPr txBox="1"/>
          <p:nvPr/>
        </p:nvSpPr>
        <p:spPr>
          <a:xfrm>
            <a:off x="7242048" y="4970573"/>
            <a:ext cx="1045479" cy="584775"/>
          </a:xfrm>
          <a:prstGeom prst="rect">
            <a:avLst/>
          </a:prstGeom>
          <a:noFill/>
        </p:spPr>
        <p:txBody>
          <a:bodyPr wrap="none" rtlCol="0">
            <a:spAutoFit/>
          </a:bodyPr>
          <a:lstStyle/>
          <a:p>
            <a:r>
              <a:rPr lang="en-US" sz="3200" dirty="0"/>
              <a:t>But…</a:t>
            </a:r>
          </a:p>
        </p:txBody>
      </p:sp>
    </p:spTree>
    <p:extLst>
      <p:ext uri="{BB962C8B-B14F-4D97-AF65-F5344CB8AC3E}">
        <p14:creationId xmlns:p14="http://schemas.microsoft.com/office/powerpoint/2010/main" val="236550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AAF903A-C7E1-A5CA-F2A3-EDAF48D2D16F}"/>
              </a:ext>
            </a:extLst>
          </p:cNvPr>
          <p:cNvPicPr>
            <a:picLocks noChangeAspect="1"/>
          </p:cNvPicPr>
          <p:nvPr/>
        </p:nvPicPr>
        <p:blipFill>
          <a:blip r:embed="rId2"/>
          <a:stretch>
            <a:fillRect/>
          </a:stretch>
        </p:blipFill>
        <p:spPr>
          <a:xfrm>
            <a:off x="402505" y="1392940"/>
            <a:ext cx="3831167" cy="4072120"/>
          </a:xfrm>
          <a:prstGeom prst="rect">
            <a:avLst/>
          </a:prstGeom>
        </p:spPr>
      </p:pic>
      <p:sp>
        <p:nvSpPr>
          <p:cNvPr id="2" name="TextBox 1">
            <a:extLst>
              <a:ext uri="{FF2B5EF4-FFF2-40B4-BE49-F238E27FC236}">
                <a16:creationId xmlns:a16="http://schemas.microsoft.com/office/drawing/2014/main" id="{900E4EB5-2CAC-124C-0C75-09D4FD91D90B}"/>
              </a:ext>
            </a:extLst>
          </p:cNvPr>
          <p:cNvSpPr txBox="1"/>
          <p:nvPr/>
        </p:nvSpPr>
        <p:spPr>
          <a:xfrm>
            <a:off x="247057" y="261854"/>
            <a:ext cx="9718879" cy="923330"/>
          </a:xfrm>
          <a:prstGeom prst="rect">
            <a:avLst/>
          </a:prstGeom>
          <a:noFill/>
        </p:spPr>
        <p:txBody>
          <a:bodyPr wrap="none" rtlCol="0">
            <a:spAutoFit/>
          </a:bodyPr>
          <a:lstStyle/>
          <a:p>
            <a:r>
              <a:rPr lang="en-US" sz="5400" dirty="0"/>
              <a:t>Not all energy density is pressure!</a:t>
            </a:r>
          </a:p>
        </p:txBody>
      </p:sp>
      <p:sp>
        <p:nvSpPr>
          <p:cNvPr id="3" name="TextBox 2">
            <a:extLst>
              <a:ext uri="{FF2B5EF4-FFF2-40B4-BE49-F238E27FC236}">
                <a16:creationId xmlns:a16="http://schemas.microsoft.com/office/drawing/2014/main" id="{8014CF8C-65E0-AD86-5574-8302BF0F9C59}"/>
              </a:ext>
            </a:extLst>
          </p:cNvPr>
          <p:cNvSpPr txBox="1"/>
          <p:nvPr/>
        </p:nvSpPr>
        <p:spPr>
          <a:xfrm>
            <a:off x="3151324" y="5605272"/>
            <a:ext cx="1082348" cy="369332"/>
          </a:xfrm>
          <a:prstGeom prst="rect">
            <a:avLst/>
          </a:prstGeom>
          <a:noFill/>
        </p:spPr>
        <p:txBody>
          <a:bodyPr wrap="none" rtlCol="0">
            <a:spAutoFit/>
          </a:bodyPr>
          <a:lstStyle/>
          <a:p>
            <a:r>
              <a:rPr lang="en-US" dirty="0" err="1"/>
              <a:t>wikipedia</a:t>
            </a:r>
            <a:endParaRPr lang="en-US" dirty="0"/>
          </a:p>
        </p:txBody>
      </p:sp>
      <p:cxnSp>
        <p:nvCxnSpPr>
          <p:cNvPr id="5" name="Straight Arrow Connector 4">
            <a:extLst>
              <a:ext uri="{FF2B5EF4-FFF2-40B4-BE49-F238E27FC236}">
                <a16:creationId xmlns:a16="http://schemas.microsoft.com/office/drawing/2014/main" id="{F7342E7F-FEFC-DB7C-BF47-68EB024E5E22}"/>
              </a:ext>
            </a:extLst>
          </p:cNvPr>
          <p:cNvCxnSpPr>
            <a:cxnSpLocks/>
          </p:cNvCxnSpPr>
          <p:nvPr/>
        </p:nvCxnSpPr>
        <p:spPr>
          <a:xfrm flipH="1">
            <a:off x="4002999" y="3236976"/>
            <a:ext cx="1474257" cy="162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15955EE-2E00-F90E-8959-EA12E412170A}"/>
              </a:ext>
            </a:extLst>
          </p:cNvPr>
          <p:cNvSpPr txBox="1"/>
          <p:nvPr/>
        </p:nvSpPr>
        <p:spPr>
          <a:xfrm>
            <a:off x="4974335" y="1837944"/>
            <a:ext cx="5516711" cy="1323439"/>
          </a:xfrm>
          <a:prstGeom prst="rect">
            <a:avLst/>
          </a:prstGeom>
          <a:noFill/>
        </p:spPr>
        <p:txBody>
          <a:bodyPr wrap="square" rtlCol="0">
            <a:spAutoFit/>
          </a:bodyPr>
          <a:lstStyle/>
          <a:p>
            <a:r>
              <a:rPr lang="en-US" sz="4000" dirty="0">
                <a:solidFill>
                  <a:srgbClr val="C00000"/>
                </a:solidFill>
              </a:rPr>
              <a:t>Would not make sense to give it in Pascals!</a:t>
            </a:r>
          </a:p>
        </p:txBody>
      </p:sp>
    </p:spTree>
    <p:extLst>
      <p:ext uri="{BB962C8B-B14F-4D97-AF65-F5344CB8AC3E}">
        <p14:creationId xmlns:p14="http://schemas.microsoft.com/office/powerpoint/2010/main" val="1526471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093C3-4FD6-B8AB-828A-C33D146FBA0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4490DD5-4F66-5B1E-EA73-335ACB85E30C}"/>
              </a:ext>
            </a:extLst>
          </p:cNvPr>
          <p:cNvSpPr txBox="1"/>
          <p:nvPr/>
        </p:nvSpPr>
        <p:spPr>
          <a:xfrm>
            <a:off x="247696" y="667512"/>
            <a:ext cx="11696608" cy="1692771"/>
          </a:xfrm>
          <a:prstGeom prst="rect">
            <a:avLst/>
          </a:prstGeom>
          <a:noFill/>
        </p:spPr>
        <p:txBody>
          <a:bodyPr wrap="square" rtlCol="0">
            <a:spAutoFit/>
          </a:bodyPr>
          <a:lstStyle/>
          <a:p>
            <a:pPr algn="ctr"/>
            <a:r>
              <a:rPr lang="en-US" sz="5200" dirty="0">
                <a:solidFill>
                  <a:srgbClr val="C00000"/>
                </a:solidFill>
              </a:rPr>
              <a:t>Operations on units are operations</a:t>
            </a:r>
            <a:br>
              <a:rPr lang="en-US" sz="5200" dirty="0">
                <a:solidFill>
                  <a:srgbClr val="C00000"/>
                </a:solidFill>
              </a:rPr>
            </a:br>
            <a:r>
              <a:rPr lang="en-US" sz="5200" dirty="0">
                <a:solidFill>
                  <a:srgbClr val="C00000"/>
                </a:solidFill>
              </a:rPr>
              <a:t>on physical dimensions</a:t>
            </a:r>
          </a:p>
        </p:txBody>
      </p:sp>
      <p:sp>
        <p:nvSpPr>
          <p:cNvPr id="2" name="TextBox 1">
            <a:extLst>
              <a:ext uri="{FF2B5EF4-FFF2-40B4-BE49-F238E27FC236}">
                <a16:creationId xmlns:a16="http://schemas.microsoft.com/office/drawing/2014/main" id="{9E81D3F7-4174-CB22-337B-4912F5275A86}"/>
              </a:ext>
            </a:extLst>
          </p:cNvPr>
          <p:cNvSpPr txBox="1"/>
          <p:nvPr/>
        </p:nvSpPr>
        <p:spPr>
          <a:xfrm>
            <a:off x="1174634" y="2572803"/>
            <a:ext cx="9842759" cy="954107"/>
          </a:xfrm>
          <a:prstGeom prst="rect">
            <a:avLst/>
          </a:prstGeom>
          <a:noFill/>
        </p:spPr>
        <p:txBody>
          <a:bodyPr wrap="none" rtlCol="0">
            <a:spAutoFit/>
          </a:bodyPr>
          <a:lstStyle/>
          <a:p>
            <a:pPr algn="ctr"/>
            <a:r>
              <a:rPr lang="en-US" sz="2800" dirty="0"/>
              <a:t>The relationships between physical quantities have to be “correct”</a:t>
            </a:r>
            <a:br>
              <a:rPr lang="en-US" sz="2800" dirty="0"/>
            </a:br>
            <a:r>
              <a:rPr lang="en-US" sz="2800" dirty="0"/>
              <a:t>to lead to the appropriate physical dimension</a:t>
            </a:r>
          </a:p>
        </p:txBody>
      </p:sp>
    </p:spTree>
    <p:extLst>
      <p:ext uri="{BB962C8B-B14F-4D97-AF65-F5344CB8AC3E}">
        <p14:creationId xmlns:p14="http://schemas.microsoft.com/office/powerpoint/2010/main" val="4106557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73BD2-2C24-6B33-1914-1CE70EDAD8B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424DFDB-64AE-B608-9ACD-0A3A02E4748A}"/>
              </a:ext>
            </a:extLst>
          </p:cNvPr>
          <p:cNvSpPr txBox="1"/>
          <p:nvPr/>
        </p:nvSpPr>
        <p:spPr>
          <a:xfrm>
            <a:off x="247696" y="667512"/>
            <a:ext cx="11696608" cy="1692771"/>
          </a:xfrm>
          <a:prstGeom prst="rect">
            <a:avLst/>
          </a:prstGeom>
          <a:noFill/>
        </p:spPr>
        <p:txBody>
          <a:bodyPr wrap="square" rtlCol="0">
            <a:spAutoFit/>
          </a:bodyPr>
          <a:lstStyle/>
          <a:p>
            <a:pPr algn="ctr"/>
            <a:r>
              <a:rPr lang="en-US" sz="5200" dirty="0"/>
              <a:t>Value conversion depends only</a:t>
            </a:r>
            <a:br>
              <a:rPr lang="en-US" sz="5200" dirty="0"/>
            </a:br>
            <a:r>
              <a:rPr lang="en-US" sz="5200" dirty="0"/>
              <a:t>on the initial and final unit</a:t>
            </a:r>
          </a:p>
        </p:txBody>
      </p:sp>
    </p:spTree>
    <p:extLst>
      <p:ext uri="{BB962C8B-B14F-4D97-AF65-F5344CB8AC3E}">
        <p14:creationId xmlns:p14="http://schemas.microsoft.com/office/powerpoint/2010/main" val="2341878733"/>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29614</TotalTime>
  <Words>479</Words>
  <Application>Microsoft Office PowerPoint</Application>
  <PresentationFormat>Widescreen</PresentationFormat>
  <Paragraphs>38</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Units are harder than you think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160</cp:revision>
  <dcterms:created xsi:type="dcterms:W3CDTF">2021-04-07T15:17:47Z</dcterms:created>
  <dcterms:modified xsi:type="dcterms:W3CDTF">2025-08-19T13:00:50Z</dcterms:modified>
</cp:coreProperties>
</file>