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9" r:id="rId2"/>
    <p:sldId id="1331" r:id="rId3"/>
    <p:sldId id="1332" r:id="rId4"/>
    <p:sldId id="1333" r:id="rId5"/>
    <p:sldId id="1334" r:id="rId6"/>
    <p:sldId id="1335" r:id="rId7"/>
    <p:sldId id="1336" r:id="rId8"/>
    <p:sldId id="1337" r:id="rId9"/>
    <p:sldId id="1339" r:id="rId10"/>
    <p:sldId id="1341" r:id="rId11"/>
    <p:sldId id="1340" r:id="rId12"/>
    <p:sldId id="1342" r:id="rId13"/>
    <p:sldId id="1344" r:id="rId14"/>
    <p:sldId id="1343" r:id="rId15"/>
    <p:sldId id="1346" r:id="rId16"/>
    <p:sldId id="134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730" autoAdjust="0"/>
  </p:normalViewPr>
  <p:slideViewPr>
    <p:cSldViewPr snapToGrid="0">
      <p:cViewPr varScale="1">
        <p:scale>
          <a:sx n="136" d="100"/>
          <a:sy n="136" d="100"/>
        </p:scale>
        <p:origin x="1110" y="126"/>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8/21/2025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previous videos I quickly showed how tangent spaces in terms of derivation do not work in physics, because the units do not work. This is an example of how mathematical structures defined by mathematicians can be different from the type of structures we need in physics. There were a few comments that pushed back on that with the same objection… so I decided to make a video about it.</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3722041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9E5A3E48-4000-4BE8-AF49-A6112A7546B2}" type="datetime1">
              <a:rPr lang="en-US" smtClean="0"/>
              <a:t>8/21/2025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097F9C4-009A-4DB4-A317-7BB1B9415B8A}" type="datetime1">
              <a:rPr lang="en-US" smtClean="0"/>
              <a:t>8/21/2025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AB448F2E-A0AF-4465-A0F8-0F03CDDC70F9}" type="datetime1">
              <a:rPr lang="en-US" smtClean="0"/>
              <a:t>8/21/2025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D94907A7-274B-46C7-ACBB-98427FFA90F6}" type="datetime1">
              <a:rPr lang="en-US" smtClean="0"/>
              <a:t>8/21/2025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E0A0D542-6BA8-4A95-9EF2-3E912B4C2D8D}" type="datetime1">
              <a:rPr lang="en-US" smtClean="0"/>
              <a:t>8/21/2025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7F689E5D-57C3-47FC-9D93-3B263F03E631}" type="datetime1">
              <a:rPr lang="en-US" smtClean="0"/>
              <a:t>8/21/2025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CFF3B49B-4FF2-41DE-9AC4-33C59E8CAF6D}" type="datetime1">
              <a:rPr lang="en-US" smtClean="0"/>
              <a:t>8/21/2025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9CF7F1-22B2-4345-97A9-9E44AD1EB502}" type="datetime1">
              <a:rPr lang="en-US" smtClean="0"/>
              <a:t>8/21/2025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06F128FC-3737-4FFB-AE4A-FB5984F2943C}" type="datetime1">
              <a:rPr lang="en-US" smtClean="0"/>
              <a:t>8/21/2025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85BC373F-1C5D-4856-863E-55B4619AF862}" type="datetime1">
              <a:rPr lang="en-US" smtClean="0"/>
              <a:t>8/21/2025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25DBF6ED-7AC7-494C-88C7-A4505C8782D5}" type="datetime1">
              <a:rPr lang="en-US" smtClean="0"/>
              <a:t>8/21/2025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8143FB41-6DBB-4DF5-895F-D5282C1D742B}" type="datetime1">
              <a:rPr lang="en-US" smtClean="0"/>
              <a:t>8/21/2025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52.png"/><Relationship Id="rId3" Type="http://schemas.openxmlformats.org/officeDocument/2006/relationships/image" Target="../media/image44.png"/><Relationship Id="rId7" Type="http://schemas.openxmlformats.org/officeDocument/2006/relationships/image" Target="../media/image46.png"/><Relationship Id="rId12" Type="http://schemas.openxmlformats.org/officeDocument/2006/relationships/image" Target="../media/image51.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39.png"/><Relationship Id="rId10" Type="http://schemas.openxmlformats.org/officeDocument/2006/relationships/image" Target="../media/image49.png"/><Relationship Id="rId4" Type="http://schemas.openxmlformats.org/officeDocument/2006/relationships/image" Target="../media/image38.png"/><Relationship Id="rId9"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4.png"/><Relationship Id="rId3" Type="http://schemas.openxmlformats.org/officeDocument/2006/relationships/image" Target="../media/image59.png"/><Relationship Id="rId7" Type="http://schemas.openxmlformats.org/officeDocument/2006/relationships/image" Target="../media/image64.png"/><Relationship Id="rId12" Type="http://schemas.openxmlformats.org/officeDocument/2006/relationships/image" Target="../media/image73.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3.png"/><Relationship Id="rId11" Type="http://schemas.openxmlformats.org/officeDocument/2006/relationships/image" Target="../media/image72.png"/><Relationship Id="rId5" Type="http://schemas.openxmlformats.org/officeDocument/2006/relationships/image" Target="../media/image62.png"/><Relationship Id="rId10" Type="http://schemas.openxmlformats.org/officeDocument/2006/relationships/image" Target="../media/image71.png"/><Relationship Id="rId4" Type="http://schemas.openxmlformats.org/officeDocument/2006/relationships/image" Target="../media/image61.png"/><Relationship Id="rId9" Type="http://schemas.openxmlformats.org/officeDocument/2006/relationships/image" Target="../media/image6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10" Type="http://schemas.openxmlformats.org/officeDocument/2006/relationships/image" Target="../media/image83.png"/><Relationship Id="rId4" Type="http://schemas.openxmlformats.org/officeDocument/2006/relationships/image" Target="../media/image77.png"/><Relationship Id="rId9" Type="http://schemas.openxmlformats.org/officeDocument/2006/relationships/image" Target="../media/image82.png"/></Relationships>
</file>

<file path=ppt/slides/_rels/slide16.xml.rels><?xml version="1.0" encoding="UTF-8" standalone="yes"?>
<Relationships xmlns="http://schemas.openxmlformats.org/package/2006/relationships"><Relationship Id="rId8" Type="http://schemas.openxmlformats.org/officeDocument/2006/relationships/image" Target="../media/image90.png"/><Relationship Id="rId13" Type="http://schemas.openxmlformats.org/officeDocument/2006/relationships/image" Target="../media/image95.png"/><Relationship Id="rId3" Type="http://schemas.openxmlformats.org/officeDocument/2006/relationships/image" Target="../media/image85.png"/><Relationship Id="rId7" Type="http://schemas.openxmlformats.org/officeDocument/2006/relationships/image" Target="../media/image89.png"/><Relationship Id="rId12" Type="http://schemas.openxmlformats.org/officeDocument/2006/relationships/image" Target="../media/image94.png"/><Relationship Id="rId2" Type="http://schemas.openxmlformats.org/officeDocument/2006/relationships/image" Target="../media/image84.png"/><Relationship Id="rId1" Type="http://schemas.openxmlformats.org/officeDocument/2006/relationships/slideLayout" Target="../slideLayouts/slideLayout7.xml"/><Relationship Id="rId6" Type="http://schemas.openxmlformats.org/officeDocument/2006/relationships/image" Target="../media/image88.png"/><Relationship Id="rId11" Type="http://schemas.openxmlformats.org/officeDocument/2006/relationships/image" Target="../media/image93.png"/><Relationship Id="rId5" Type="http://schemas.openxmlformats.org/officeDocument/2006/relationships/image" Target="../media/image87.png"/><Relationship Id="rId15" Type="http://schemas.openxmlformats.org/officeDocument/2006/relationships/image" Target="../media/image97.png"/><Relationship Id="rId10" Type="http://schemas.openxmlformats.org/officeDocument/2006/relationships/image" Target="../media/image92.png"/><Relationship Id="rId4" Type="http://schemas.openxmlformats.org/officeDocument/2006/relationships/image" Target="../media/image86.png"/><Relationship Id="rId9" Type="http://schemas.openxmlformats.org/officeDocument/2006/relationships/image" Target="../media/image91.png"/><Relationship Id="rId14" Type="http://schemas.openxmlformats.org/officeDocument/2006/relationships/image" Target="../media/image96.png"/></Relationships>
</file>

<file path=ppt/slides/_rels/slide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560.png"/><Relationship Id="rId7" Type="http://schemas.openxmlformats.org/officeDocument/2006/relationships/image" Target="../media/image67.png"/><Relationship Id="rId2" Type="http://schemas.openxmlformats.org/officeDocument/2006/relationships/image" Target="../media/image500.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8.png"/><Relationship Id="rId10" Type="http://schemas.openxmlformats.org/officeDocument/2006/relationships/image" Target="../media/image70.png"/><Relationship Id="rId4" Type="http://schemas.openxmlformats.org/officeDocument/2006/relationships/image" Target="../media/image57.png"/><Relationship Id="rId9" Type="http://schemas.openxmlformats.org/officeDocument/2006/relationships/image" Target="../media/image6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7.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 Id="rId1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30.png"/><Relationship Id="rId4" Type="http://schemas.openxmlformats.org/officeDocument/2006/relationships/image" Target="../media/image36.png"/><Relationship Id="rId9"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a:bodyPr>
          <a:lstStyle/>
          <a:p>
            <a:r>
              <a:rPr lang="en-US" dirty="0"/>
              <a:t>The problem with differential geometry</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D40D8-04AC-9E4A-04E8-F04058E3D19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F6076E-F9D0-6B37-FED0-3102CD78099F}"/>
              </a:ext>
            </a:extLst>
          </p:cNvPr>
          <p:cNvSpPr txBox="1"/>
          <p:nvPr/>
        </p:nvSpPr>
        <p:spPr>
          <a:xfrm>
            <a:off x="1667325" y="149522"/>
            <a:ext cx="6540894" cy="769441"/>
          </a:xfrm>
          <a:prstGeom prst="rect">
            <a:avLst/>
          </a:prstGeom>
          <a:noFill/>
        </p:spPr>
        <p:txBody>
          <a:bodyPr wrap="none" rtlCol="0">
            <a:spAutoFit/>
          </a:bodyPr>
          <a:lstStyle/>
          <a:p>
            <a:pPr algn="ctr"/>
            <a:r>
              <a:rPr lang="en-US" sz="4400" dirty="0">
                <a:solidFill>
                  <a:srgbClr val="C00000"/>
                </a:solidFill>
              </a:rPr>
              <a:t>Linearity is not preserved!!!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CA34B3B-63F8-8987-5691-B89BEC81381E}"/>
                  </a:ext>
                </a:extLst>
              </p:cNvPr>
              <p:cNvSpPr txBox="1"/>
              <p:nvPr/>
            </p:nvSpPr>
            <p:spPr>
              <a:xfrm>
                <a:off x="695121" y="1054395"/>
                <a:ext cx="4039247" cy="461665"/>
              </a:xfrm>
              <a:prstGeom prst="rect">
                <a:avLst/>
              </a:prstGeom>
              <a:noFill/>
            </p:spPr>
            <p:txBody>
              <a:bodyPr wrap="none" rtlCol="0">
                <a:spAutoFit/>
              </a:bodyPr>
              <a:lstStyle/>
              <a:p>
                <a:r>
                  <a:rPr lang="en-US" sz="2400" dirty="0"/>
                  <a:t>Cartesian coordinates </a:t>
                </a:r>
                <a14:m>
                  <m:oMath xmlns:m="http://schemas.openxmlformats.org/officeDocument/2006/math">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oMath>
                </a14:m>
                <a:endParaRPr lang="en-US" sz="2400" dirty="0"/>
              </a:p>
            </p:txBody>
          </p:sp>
        </mc:Choice>
        <mc:Fallback xmlns="">
          <p:sp>
            <p:nvSpPr>
              <p:cNvPr id="6" name="TextBox 5">
                <a:extLst>
                  <a:ext uri="{FF2B5EF4-FFF2-40B4-BE49-F238E27FC236}">
                    <a16:creationId xmlns:a16="http://schemas.microsoft.com/office/drawing/2014/main" id="{4CA34B3B-63F8-8987-5691-B89BEC81381E}"/>
                  </a:ext>
                </a:extLst>
              </p:cNvPr>
              <p:cNvSpPr txBox="1">
                <a:spLocks noRot="1" noChangeAspect="1" noMove="1" noResize="1" noEditPoints="1" noAdjustHandles="1" noChangeArrowheads="1" noChangeShapeType="1" noTextEdit="1"/>
              </p:cNvSpPr>
              <p:nvPr/>
            </p:nvSpPr>
            <p:spPr>
              <a:xfrm>
                <a:off x="695121" y="1054395"/>
                <a:ext cx="4039247" cy="461665"/>
              </a:xfrm>
              <a:prstGeom prst="rect">
                <a:avLst/>
              </a:prstGeom>
              <a:blipFill>
                <a:blip r:embed="rId2"/>
                <a:stretch>
                  <a:fillRect l="-226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466D7E5-18ED-4AF1-AC01-3B6BE008EAE3}"/>
                  </a:ext>
                </a:extLst>
              </p:cNvPr>
              <p:cNvSpPr txBox="1"/>
              <p:nvPr/>
            </p:nvSpPr>
            <p:spPr>
              <a:xfrm>
                <a:off x="5518581" y="1084206"/>
                <a:ext cx="3699795" cy="461665"/>
              </a:xfrm>
              <a:prstGeom prst="rect">
                <a:avLst/>
              </a:prstGeom>
              <a:noFill/>
            </p:spPr>
            <p:txBody>
              <a:bodyPr wrap="none" rtlCol="0">
                <a:spAutoFit/>
              </a:bodyPr>
              <a:lstStyle/>
              <a:p>
                <a:r>
                  <a:rPr lang="en-US" sz="2400" dirty="0"/>
                  <a:t>Polar coordinates </a:t>
                </a:r>
                <a14:m>
                  <m:oMath xmlns:m="http://schemas.openxmlformats.org/officeDocument/2006/math">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rad</m:t>
                        </m:r>
                      </m:e>
                    </m:d>
                  </m:oMath>
                </a14:m>
                <a:endParaRPr lang="en-US" sz="2400" dirty="0"/>
              </a:p>
            </p:txBody>
          </p:sp>
        </mc:Choice>
        <mc:Fallback xmlns="">
          <p:sp>
            <p:nvSpPr>
              <p:cNvPr id="7" name="TextBox 6">
                <a:extLst>
                  <a:ext uri="{FF2B5EF4-FFF2-40B4-BE49-F238E27FC236}">
                    <a16:creationId xmlns:a16="http://schemas.microsoft.com/office/drawing/2014/main" id="{3466D7E5-18ED-4AF1-AC01-3B6BE008EAE3}"/>
                  </a:ext>
                </a:extLst>
              </p:cNvPr>
              <p:cNvSpPr txBox="1">
                <a:spLocks noRot="1" noChangeAspect="1" noMove="1" noResize="1" noEditPoints="1" noAdjustHandles="1" noChangeArrowheads="1" noChangeShapeType="1" noTextEdit="1"/>
              </p:cNvSpPr>
              <p:nvPr/>
            </p:nvSpPr>
            <p:spPr>
              <a:xfrm>
                <a:off x="5518581" y="1084206"/>
                <a:ext cx="3699795" cy="461665"/>
              </a:xfrm>
              <a:prstGeom prst="rect">
                <a:avLst/>
              </a:prstGeom>
              <a:blipFill>
                <a:blip r:embed="rId3"/>
                <a:stretch>
                  <a:fillRect l="-2471" t="-10526" b="-28947"/>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3039E880-E1FE-2A67-0582-4E275F71FB2F}"/>
              </a:ext>
            </a:extLst>
          </p:cNvPr>
          <p:cNvGrpSpPr/>
          <p:nvPr/>
        </p:nvGrpSpPr>
        <p:grpSpPr>
          <a:xfrm>
            <a:off x="9391087" y="217240"/>
            <a:ext cx="2601685" cy="3816531"/>
            <a:chOff x="571499" y="1767840"/>
            <a:chExt cx="2601685" cy="3816531"/>
          </a:xfrm>
        </p:grpSpPr>
        <p:cxnSp>
          <p:nvCxnSpPr>
            <p:cNvPr id="8" name="Straight Connector 7">
              <a:extLst>
                <a:ext uri="{FF2B5EF4-FFF2-40B4-BE49-F238E27FC236}">
                  <a16:creationId xmlns:a16="http://schemas.microsoft.com/office/drawing/2014/main" id="{BA7299E4-D539-4160-FA54-E80E395FA1E6}"/>
                </a:ext>
              </a:extLst>
            </p:cNvPr>
            <p:cNvCxnSpPr>
              <a:cxnSpLocks/>
            </p:cNvCxnSpPr>
            <p:nvPr/>
          </p:nvCxnSpPr>
          <p:spPr>
            <a:xfrm>
              <a:off x="1851387" y="1767840"/>
              <a:ext cx="20955" cy="3816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2851B9-553C-D138-B32B-E7D104D08334}"/>
                </a:ext>
              </a:extLst>
            </p:cNvPr>
            <p:cNvCxnSpPr>
              <a:cxnSpLocks/>
            </p:cNvCxnSpPr>
            <p:nvPr/>
          </p:nvCxnSpPr>
          <p:spPr>
            <a:xfrm rot="5400000">
              <a:off x="1872342" y="2982686"/>
              <a:ext cx="0" cy="2601685"/>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0A9BC0C-1073-EDE5-FFE4-0B5F02A12A4E}"/>
                </a:ext>
              </a:extLst>
            </p:cNvPr>
            <p:cNvSpPr/>
            <p:nvPr/>
          </p:nvSpPr>
          <p:spPr>
            <a:xfrm>
              <a:off x="859174" y="3270360"/>
              <a:ext cx="2026336" cy="2026336"/>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Group 13">
              <a:extLst>
                <a:ext uri="{FF2B5EF4-FFF2-40B4-BE49-F238E27FC236}">
                  <a16:creationId xmlns:a16="http://schemas.microsoft.com/office/drawing/2014/main" id="{B48903ED-0535-72FB-B9EE-A0C6C3C2D6B1}"/>
                </a:ext>
              </a:extLst>
            </p:cNvPr>
            <p:cNvGrpSpPr/>
            <p:nvPr/>
          </p:nvGrpSpPr>
          <p:grpSpPr>
            <a:xfrm>
              <a:off x="1834242" y="2235945"/>
              <a:ext cx="50303" cy="1058995"/>
              <a:chOff x="1847577" y="3247500"/>
              <a:chExt cx="50303" cy="1058995"/>
            </a:xfrm>
          </p:grpSpPr>
          <p:sp>
            <p:nvSpPr>
              <p:cNvPr id="11" name="Oval 10">
                <a:extLst>
                  <a:ext uri="{FF2B5EF4-FFF2-40B4-BE49-F238E27FC236}">
                    <a16:creationId xmlns:a16="http://schemas.microsoft.com/office/drawing/2014/main" id="{8ECCFD67-DC40-EB21-5829-9F6DF660DA3B}"/>
                  </a:ext>
                </a:extLst>
              </p:cNvPr>
              <p:cNvSpPr/>
              <p:nvPr/>
            </p:nvSpPr>
            <p:spPr>
              <a:xfrm>
                <a:off x="1847577" y="3247500"/>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EF96601-81D3-8529-1E71-55D947134AEF}"/>
                  </a:ext>
                </a:extLst>
              </p:cNvPr>
              <p:cNvSpPr/>
              <p:nvPr/>
            </p:nvSpPr>
            <p:spPr>
              <a:xfrm>
                <a:off x="1852161" y="4260776"/>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7F7D9AE-7F3D-0B2C-E740-69035EEAD7ED}"/>
                </a:ext>
              </a:extLst>
            </p:cNvPr>
            <p:cNvGrpSpPr/>
            <p:nvPr/>
          </p:nvGrpSpPr>
          <p:grpSpPr>
            <a:xfrm>
              <a:off x="2860358" y="3249221"/>
              <a:ext cx="50303" cy="1058995"/>
              <a:chOff x="1847577" y="3247500"/>
              <a:chExt cx="50303" cy="1058995"/>
            </a:xfrm>
          </p:grpSpPr>
          <p:sp>
            <p:nvSpPr>
              <p:cNvPr id="17" name="Oval 16">
                <a:extLst>
                  <a:ext uri="{FF2B5EF4-FFF2-40B4-BE49-F238E27FC236}">
                    <a16:creationId xmlns:a16="http://schemas.microsoft.com/office/drawing/2014/main" id="{50E218AF-7D05-E0C0-AB98-8D08077747B3}"/>
                  </a:ext>
                </a:extLst>
              </p:cNvPr>
              <p:cNvSpPr/>
              <p:nvPr/>
            </p:nvSpPr>
            <p:spPr>
              <a:xfrm>
                <a:off x="1847577" y="3247500"/>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FD34A6-CBFF-E5A5-8621-179945BC644B}"/>
                  </a:ext>
                </a:extLst>
              </p:cNvPr>
              <p:cNvSpPr/>
              <p:nvPr/>
            </p:nvSpPr>
            <p:spPr>
              <a:xfrm>
                <a:off x="1852161" y="4260776"/>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481DC08-B22B-6D33-D4A2-5CEA7354DBAD}"/>
                  </a:ext>
                </a:extLst>
              </p:cNvPr>
              <p:cNvSpPr txBox="1"/>
              <p:nvPr/>
            </p:nvSpPr>
            <p:spPr>
              <a:xfrm>
                <a:off x="11664050" y="2437483"/>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4" name="TextBox 23">
                <a:extLst>
                  <a:ext uri="{FF2B5EF4-FFF2-40B4-BE49-F238E27FC236}">
                    <a16:creationId xmlns:a16="http://schemas.microsoft.com/office/drawing/2014/main" id="{7481DC08-B22B-6D33-D4A2-5CEA7354DBAD}"/>
                  </a:ext>
                </a:extLst>
              </p:cNvPr>
              <p:cNvSpPr txBox="1">
                <a:spLocks noRot="1" noChangeAspect="1" noMove="1" noResize="1" noEditPoints="1" noAdjustHandles="1" noChangeArrowheads="1" noChangeShapeType="1" noTextEdit="1"/>
              </p:cNvSpPr>
              <p:nvPr/>
            </p:nvSpPr>
            <p:spPr>
              <a:xfrm>
                <a:off x="11664050" y="2437483"/>
                <a:ext cx="385683"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6340F60-4AB0-32B3-8A5F-44A7636B169A}"/>
                  </a:ext>
                </a:extLst>
              </p:cNvPr>
              <p:cNvSpPr txBox="1"/>
              <p:nvPr/>
            </p:nvSpPr>
            <p:spPr>
              <a:xfrm>
                <a:off x="10326340" y="1432085"/>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5" name="TextBox 24">
                <a:extLst>
                  <a:ext uri="{FF2B5EF4-FFF2-40B4-BE49-F238E27FC236}">
                    <a16:creationId xmlns:a16="http://schemas.microsoft.com/office/drawing/2014/main" id="{16340F60-4AB0-32B3-8A5F-44A7636B169A}"/>
                  </a:ext>
                </a:extLst>
              </p:cNvPr>
              <p:cNvSpPr txBox="1">
                <a:spLocks noRot="1" noChangeAspect="1" noMove="1" noResize="1" noEditPoints="1" noAdjustHandles="1" noChangeArrowheads="1" noChangeShapeType="1" noTextEdit="1"/>
              </p:cNvSpPr>
              <p:nvPr/>
            </p:nvSpPr>
            <p:spPr>
              <a:xfrm>
                <a:off x="10326340" y="1432085"/>
                <a:ext cx="39606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2495F1A-7BAB-F9BA-A682-0ED1C2D5FA5D}"/>
                  </a:ext>
                </a:extLst>
              </p:cNvPr>
              <p:cNvSpPr txBox="1"/>
              <p:nvPr/>
            </p:nvSpPr>
            <p:spPr>
              <a:xfrm>
                <a:off x="11664050" y="1417730"/>
                <a:ext cx="3855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dirty="0"/>
              </a:p>
            </p:txBody>
          </p:sp>
        </mc:Choice>
        <mc:Fallback xmlns="">
          <p:sp>
            <p:nvSpPr>
              <p:cNvPr id="26" name="TextBox 25">
                <a:extLst>
                  <a:ext uri="{FF2B5EF4-FFF2-40B4-BE49-F238E27FC236}">
                    <a16:creationId xmlns:a16="http://schemas.microsoft.com/office/drawing/2014/main" id="{02495F1A-7BAB-F9BA-A682-0ED1C2D5FA5D}"/>
                  </a:ext>
                </a:extLst>
              </p:cNvPr>
              <p:cNvSpPr txBox="1">
                <a:spLocks noRot="1" noChangeAspect="1" noMove="1" noResize="1" noEditPoints="1" noAdjustHandles="1" noChangeArrowheads="1" noChangeShapeType="1" noTextEdit="1"/>
              </p:cNvSpPr>
              <p:nvPr/>
            </p:nvSpPr>
            <p:spPr>
              <a:xfrm>
                <a:off x="11664050" y="1417730"/>
                <a:ext cx="38555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6AAE07-FD33-9C01-27CA-7434D9A1A7F3}"/>
                  </a:ext>
                </a:extLst>
              </p:cNvPr>
              <p:cNvSpPr txBox="1"/>
              <p:nvPr/>
            </p:nvSpPr>
            <p:spPr>
              <a:xfrm>
                <a:off x="10317811" y="521927"/>
                <a:ext cx="4045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oMath>
                  </m:oMathPara>
                </a14:m>
                <a:endParaRPr lang="en-US" dirty="0"/>
              </a:p>
            </p:txBody>
          </p:sp>
        </mc:Choice>
        <mc:Fallback xmlns="">
          <p:sp>
            <p:nvSpPr>
              <p:cNvPr id="27" name="TextBox 26">
                <a:extLst>
                  <a:ext uri="{FF2B5EF4-FFF2-40B4-BE49-F238E27FC236}">
                    <a16:creationId xmlns:a16="http://schemas.microsoft.com/office/drawing/2014/main" id="{6C6AAE07-FD33-9C01-27CA-7434D9A1A7F3}"/>
                  </a:ext>
                </a:extLst>
              </p:cNvPr>
              <p:cNvSpPr txBox="1">
                <a:spLocks noRot="1" noChangeAspect="1" noMove="1" noResize="1" noEditPoints="1" noAdjustHandles="1" noChangeArrowheads="1" noChangeShapeType="1" noTextEdit="1"/>
              </p:cNvSpPr>
              <p:nvPr/>
            </p:nvSpPr>
            <p:spPr>
              <a:xfrm>
                <a:off x="10317811" y="521927"/>
                <a:ext cx="40459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A4F4358-4158-DB56-7F39-EC3C3DF67298}"/>
                  </a:ext>
                </a:extLst>
              </p:cNvPr>
              <p:cNvSpPr txBox="1"/>
              <p:nvPr/>
            </p:nvSpPr>
            <p:spPr>
              <a:xfrm>
                <a:off x="1744628" y="3294820"/>
                <a:ext cx="1624932"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1" smtClean="0">
                                  <a:latin typeface="Cambria Math" panose="02040503050406030204" pitchFamily="18" charset="0"/>
                                </a:rPr>
                                <m:t>1</m:t>
                              </m:r>
                              <m:r>
                                <a:rPr lang="en-US" sz="240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1</m:t>
                              </m:r>
                              <m:r>
                                <a:rPr lang="en-US" sz="2400" i="1">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e>
                          </m:eqArr>
                        </m:e>
                      </m:d>
                    </m:oMath>
                  </m:oMathPara>
                </a14:m>
                <a:endParaRPr lang="en-US" sz="2000" dirty="0"/>
              </a:p>
            </p:txBody>
          </p:sp>
        </mc:Choice>
        <mc:Fallback xmlns="">
          <p:sp>
            <p:nvSpPr>
              <p:cNvPr id="28" name="TextBox 27">
                <a:extLst>
                  <a:ext uri="{FF2B5EF4-FFF2-40B4-BE49-F238E27FC236}">
                    <a16:creationId xmlns:a16="http://schemas.microsoft.com/office/drawing/2014/main" id="{DA4F4358-4158-DB56-7F39-EC3C3DF67298}"/>
                  </a:ext>
                </a:extLst>
              </p:cNvPr>
              <p:cNvSpPr txBox="1">
                <a:spLocks noRot="1" noChangeAspect="1" noMove="1" noResize="1" noEditPoints="1" noAdjustHandles="1" noChangeArrowheads="1" noChangeShapeType="1" noTextEdit="1"/>
              </p:cNvSpPr>
              <p:nvPr/>
            </p:nvSpPr>
            <p:spPr>
              <a:xfrm>
                <a:off x="1744628" y="3294820"/>
                <a:ext cx="1624932" cy="152714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B794CE7-26E8-7E51-F27F-EF4FD950B149}"/>
                  </a:ext>
                </a:extLst>
              </p:cNvPr>
              <p:cNvSpPr txBox="1"/>
              <p:nvPr/>
            </p:nvSpPr>
            <p:spPr>
              <a:xfrm>
                <a:off x="6003434" y="3294819"/>
                <a:ext cx="2145908"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𝐷</m:t>
                      </m:r>
                    </m:oMath>
                  </m:oMathPara>
                </a14:m>
                <a:br>
                  <a:rPr lang="en-US" sz="2400" b="0" i="1" dirty="0">
                    <a:latin typeface="Cambria Math" panose="02040503050406030204" pitchFamily="18" charset="0"/>
                  </a:rPr>
                </a:br>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1" smtClean="0">
                                  <a:latin typeface="Cambria Math" panose="02040503050406030204" pitchFamily="18" charset="0"/>
                                </a:rPr>
                                <m:t>2</m:t>
                              </m:r>
                              <m:r>
                                <a:rPr lang="en-US" sz="2400">
                                  <a:latin typeface="Cambria Math" panose="02040503050406030204" pitchFamily="18" charset="0"/>
                                </a:rPr>
                                <m:t>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𝜋</m:t>
                              </m:r>
                              <m:r>
                                <a:rPr lang="en-US" sz="2400" b="0" i="1" smtClean="0">
                                  <a:latin typeface="Cambria Math" panose="02040503050406030204" pitchFamily="18" charset="0"/>
                                </a:rPr>
                                <m:t>/2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rad</m:t>
                                  </m:r>
                                </m:e>
                              </m:d>
                            </m:e>
                          </m:eqArr>
                        </m:e>
                      </m:d>
                    </m:oMath>
                  </m:oMathPara>
                </a14:m>
                <a:endParaRPr lang="en-US" sz="2000" dirty="0"/>
              </a:p>
            </p:txBody>
          </p:sp>
        </mc:Choice>
        <mc:Fallback xmlns="">
          <p:sp>
            <p:nvSpPr>
              <p:cNvPr id="29" name="TextBox 28">
                <a:extLst>
                  <a:ext uri="{FF2B5EF4-FFF2-40B4-BE49-F238E27FC236}">
                    <a16:creationId xmlns:a16="http://schemas.microsoft.com/office/drawing/2014/main" id="{4B794CE7-26E8-7E51-F27F-EF4FD950B149}"/>
                  </a:ext>
                </a:extLst>
              </p:cNvPr>
              <p:cNvSpPr txBox="1">
                <a:spLocks noRot="1" noChangeAspect="1" noMove="1" noResize="1" noEditPoints="1" noAdjustHandles="1" noChangeArrowheads="1" noChangeShapeType="1" noTextEdit="1"/>
              </p:cNvSpPr>
              <p:nvPr/>
            </p:nvSpPr>
            <p:spPr>
              <a:xfrm>
                <a:off x="6003434" y="3294819"/>
                <a:ext cx="2145908" cy="152714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681044E-0294-A5F1-0E27-68F54721F121}"/>
                  </a:ext>
                </a:extLst>
              </p:cNvPr>
              <p:cNvSpPr txBox="1"/>
              <p:nvPr/>
            </p:nvSpPr>
            <p:spPr>
              <a:xfrm>
                <a:off x="1104495" y="1601284"/>
                <a:ext cx="1418786"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i="1">
                                  <a:latin typeface="Cambria Math" panose="02040503050406030204" pitchFamily="18" charset="0"/>
                                </a:rPr>
                                <m:t>1</m:t>
                              </m:r>
                              <m:r>
                                <a:rPr lang="en-US" sz="240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0</m:t>
                              </m:r>
                              <m:r>
                                <a:rPr lang="en-US" sz="2400" i="1">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e>
                          </m:eqArr>
                        </m:e>
                      </m:d>
                    </m:oMath>
                  </m:oMathPara>
                </a14:m>
                <a:endParaRPr lang="en-US" sz="2000" dirty="0"/>
              </a:p>
            </p:txBody>
          </p:sp>
        </mc:Choice>
        <mc:Fallback xmlns="">
          <p:sp>
            <p:nvSpPr>
              <p:cNvPr id="4" name="TextBox 3">
                <a:extLst>
                  <a:ext uri="{FF2B5EF4-FFF2-40B4-BE49-F238E27FC236}">
                    <a16:creationId xmlns:a16="http://schemas.microsoft.com/office/drawing/2014/main" id="{B681044E-0294-A5F1-0E27-68F54721F121}"/>
                  </a:ext>
                </a:extLst>
              </p:cNvPr>
              <p:cNvSpPr txBox="1">
                <a:spLocks noRot="1" noChangeAspect="1" noMove="1" noResize="1" noEditPoints="1" noAdjustHandles="1" noChangeArrowheads="1" noChangeShapeType="1" noTextEdit="1"/>
              </p:cNvSpPr>
              <p:nvPr/>
            </p:nvSpPr>
            <p:spPr>
              <a:xfrm>
                <a:off x="1104495" y="1601284"/>
                <a:ext cx="1418786" cy="152714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72BD72-58FC-25FF-52F3-B1FF02CCD877}"/>
                  </a:ext>
                </a:extLst>
              </p:cNvPr>
              <p:cNvSpPr txBox="1"/>
              <p:nvPr/>
            </p:nvSpPr>
            <p:spPr>
              <a:xfrm>
                <a:off x="5436305" y="1601283"/>
                <a:ext cx="1611147"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1" smtClean="0">
                                  <a:latin typeface="Cambria Math" panose="02040503050406030204" pitchFamily="18" charset="0"/>
                                </a:rPr>
                                <m:t>1</m:t>
                              </m:r>
                              <m:r>
                                <a:rPr lang="en-US" sz="2400">
                                  <a:latin typeface="Cambria Math" panose="02040503050406030204" pitchFamily="18" charset="0"/>
                                </a:rPr>
                                <m:t>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0</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rad</m:t>
                                  </m:r>
                                </m:e>
                              </m:d>
                            </m:e>
                          </m:eqArr>
                        </m:e>
                      </m:d>
                    </m:oMath>
                  </m:oMathPara>
                </a14:m>
                <a:endParaRPr lang="en-US" sz="2000" dirty="0"/>
              </a:p>
            </p:txBody>
          </p:sp>
        </mc:Choice>
        <mc:Fallback xmlns="">
          <p:sp>
            <p:nvSpPr>
              <p:cNvPr id="5" name="TextBox 4">
                <a:extLst>
                  <a:ext uri="{FF2B5EF4-FFF2-40B4-BE49-F238E27FC236}">
                    <a16:creationId xmlns:a16="http://schemas.microsoft.com/office/drawing/2014/main" id="{9172BD72-58FC-25FF-52F3-B1FF02CCD877}"/>
                  </a:ext>
                </a:extLst>
              </p:cNvPr>
              <p:cNvSpPr txBox="1">
                <a:spLocks noRot="1" noChangeAspect="1" noMove="1" noResize="1" noEditPoints="1" noAdjustHandles="1" noChangeArrowheads="1" noChangeShapeType="1" noTextEdit="1"/>
              </p:cNvSpPr>
              <p:nvPr/>
            </p:nvSpPr>
            <p:spPr>
              <a:xfrm>
                <a:off x="5436305" y="1601283"/>
                <a:ext cx="1611147" cy="1527149"/>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411F99-9557-13B0-0E4A-9A53E121F792}"/>
                  </a:ext>
                </a:extLst>
              </p:cNvPr>
              <p:cNvSpPr txBox="1"/>
              <p:nvPr/>
            </p:nvSpPr>
            <p:spPr>
              <a:xfrm>
                <a:off x="2557094" y="1601283"/>
                <a:ext cx="1418786"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1" smtClean="0">
                                  <a:latin typeface="Cambria Math" panose="02040503050406030204" pitchFamily="18" charset="0"/>
                                </a:rPr>
                                <m:t>0</m:t>
                              </m:r>
                              <m:r>
                                <a:rPr lang="en-US" sz="240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1</m:t>
                              </m:r>
                              <m:r>
                                <a:rPr lang="en-US" sz="2400" i="1">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e>
                          </m:eqArr>
                        </m:e>
                      </m:d>
                    </m:oMath>
                  </m:oMathPara>
                </a14:m>
                <a:endParaRPr lang="en-US" sz="2000" dirty="0"/>
              </a:p>
            </p:txBody>
          </p:sp>
        </mc:Choice>
        <mc:Fallback xmlns="">
          <p:sp>
            <p:nvSpPr>
              <p:cNvPr id="12" name="TextBox 11">
                <a:extLst>
                  <a:ext uri="{FF2B5EF4-FFF2-40B4-BE49-F238E27FC236}">
                    <a16:creationId xmlns:a16="http://schemas.microsoft.com/office/drawing/2014/main" id="{19411F99-9557-13B0-0E4A-9A53E121F792}"/>
                  </a:ext>
                </a:extLst>
              </p:cNvPr>
              <p:cNvSpPr txBox="1">
                <a:spLocks noRot="1" noChangeAspect="1" noMove="1" noResize="1" noEditPoints="1" noAdjustHandles="1" noChangeArrowheads="1" noChangeShapeType="1" noTextEdit="1"/>
              </p:cNvSpPr>
              <p:nvPr/>
            </p:nvSpPr>
            <p:spPr>
              <a:xfrm>
                <a:off x="2557094" y="1601283"/>
                <a:ext cx="1418786" cy="1527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9B2682C-D6E6-D9C9-05C2-915A02C0D0B6}"/>
                  </a:ext>
                </a:extLst>
              </p:cNvPr>
              <p:cNvSpPr txBox="1"/>
              <p:nvPr/>
            </p:nvSpPr>
            <p:spPr>
              <a:xfrm>
                <a:off x="7076388" y="1601282"/>
                <a:ext cx="1951175"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1" smtClean="0">
                                  <a:latin typeface="Cambria Math" panose="02040503050406030204" pitchFamily="18" charset="0"/>
                                </a:rPr>
                                <m:t>1</m:t>
                              </m:r>
                              <m:r>
                                <a:rPr lang="en-US" sz="2400">
                                  <a:latin typeface="Cambria Math" panose="02040503050406030204" pitchFamily="18" charset="0"/>
                                </a:rPr>
                                <m:t>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𝜋</m:t>
                              </m:r>
                              <m:r>
                                <a:rPr lang="en-US" sz="2400" b="0" i="1" smtClean="0">
                                  <a:latin typeface="Cambria Math" panose="02040503050406030204" pitchFamily="18" charset="0"/>
                                </a:rPr>
                                <m:t>/2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rad</m:t>
                                  </m:r>
                                </m:e>
                              </m:d>
                            </m:e>
                          </m:eqArr>
                        </m:e>
                      </m:d>
                    </m:oMath>
                  </m:oMathPara>
                </a14:m>
                <a:endParaRPr lang="en-US" sz="2000" dirty="0"/>
              </a:p>
            </p:txBody>
          </p:sp>
        </mc:Choice>
        <mc:Fallback xmlns="">
          <p:sp>
            <p:nvSpPr>
              <p:cNvPr id="15" name="TextBox 14">
                <a:extLst>
                  <a:ext uri="{FF2B5EF4-FFF2-40B4-BE49-F238E27FC236}">
                    <a16:creationId xmlns:a16="http://schemas.microsoft.com/office/drawing/2014/main" id="{A9B2682C-D6E6-D9C9-05C2-915A02C0D0B6}"/>
                  </a:ext>
                </a:extLst>
              </p:cNvPr>
              <p:cNvSpPr txBox="1">
                <a:spLocks noRot="1" noChangeAspect="1" noMove="1" noResize="1" noEditPoints="1" noAdjustHandles="1" noChangeArrowheads="1" noChangeShapeType="1" noTextEdit="1"/>
              </p:cNvSpPr>
              <p:nvPr/>
            </p:nvSpPr>
            <p:spPr>
              <a:xfrm>
                <a:off x="7076388" y="1601282"/>
                <a:ext cx="1951175" cy="1527149"/>
              </a:xfrm>
              <a:prstGeom prst="rect">
                <a:avLst/>
              </a:prstGeom>
              <a:blipFill>
                <a:blip r:embed="rId13"/>
                <a:stretch>
                  <a:fillRect/>
                </a:stretch>
              </a:blipFill>
            </p:spPr>
            <p:txBody>
              <a:bodyPr/>
              <a:lstStyle/>
              <a:p>
                <a:r>
                  <a:rPr lang="en-US">
                    <a:noFill/>
                  </a:rPr>
                  <a:t> </a:t>
                </a:r>
              </a:p>
            </p:txBody>
          </p:sp>
        </mc:Fallback>
      </mc:AlternateContent>
      <p:sp>
        <p:nvSpPr>
          <p:cNvPr id="20" name="Arrow: Left-Right 19">
            <a:extLst>
              <a:ext uri="{FF2B5EF4-FFF2-40B4-BE49-F238E27FC236}">
                <a16:creationId xmlns:a16="http://schemas.microsoft.com/office/drawing/2014/main" id="{FF3E0C04-1F92-BB0D-B64D-881FD1F80ADB}"/>
              </a:ext>
            </a:extLst>
          </p:cNvPr>
          <p:cNvSpPr/>
          <p:nvPr/>
        </p:nvSpPr>
        <p:spPr>
          <a:xfrm>
            <a:off x="4381500" y="2301240"/>
            <a:ext cx="913705" cy="40386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257FEC9-FCD5-FFBE-DB76-0EFAD7A6DA19}"/>
              </a:ext>
            </a:extLst>
          </p:cNvPr>
          <p:cNvSpPr txBox="1"/>
          <p:nvPr/>
        </p:nvSpPr>
        <p:spPr>
          <a:xfrm>
            <a:off x="608939" y="5093357"/>
            <a:ext cx="8782148" cy="646331"/>
          </a:xfrm>
          <a:prstGeom prst="rect">
            <a:avLst/>
          </a:prstGeom>
          <a:noFill/>
        </p:spPr>
        <p:txBody>
          <a:bodyPr wrap="none" rtlCol="0">
            <a:spAutoFit/>
          </a:bodyPr>
          <a:lstStyle/>
          <a:p>
            <a:r>
              <a:rPr lang="en-US" sz="3600" dirty="0">
                <a:solidFill>
                  <a:srgbClr val="C00000"/>
                </a:solidFill>
              </a:rPr>
              <a:t>This is why the position vector does not work!</a:t>
            </a:r>
          </a:p>
        </p:txBody>
      </p:sp>
      <p:sp>
        <p:nvSpPr>
          <p:cNvPr id="33" name="Arrow: Left-Right 32">
            <a:extLst>
              <a:ext uri="{FF2B5EF4-FFF2-40B4-BE49-F238E27FC236}">
                <a16:creationId xmlns:a16="http://schemas.microsoft.com/office/drawing/2014/main" id="{96BF3794-4E72-483D-DBCD-C59F8985D8DB}"/>
              </a:ext>
            </a:extLst>
          </p:cNvPr>
          <p:cNvSpPr/>
          <p:nvPr/>
        </p:nvSpPr>
        <p:spPr>
          <a:xfrm>
            <a:off x="4381500" y="3904317"/>
            <a:ext cx="913705" cy="40386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A3903F13-0672-63D3-942E-9CDE7821C7E0}"/>
              </a:ext>
            </a:extLst>
          </p:cNvPr>
          <p:cNvGrpSpPr/>
          <p:nvPr/>
        </p:nvGrpSpPr>
        <p:grpSpPr>
          <a:xfrm>
            <a:off x="4381500" y="3840185"/>
            <a:ext cx="881318" cy="532124"/>
            <a:chOff x="695121" y="4930140"/>
            <a:chExt cx="2284299" cy="1379220"/>
          </a:xfrm>
        </p:grpSpPr>
        <p:cxnSp>
          <p:nvCxnSpPr>
            <p:cNvPr id="35" name="Straight Connector 34">
              <a:extLst>
                <a:ext uri="{FF2B5EF4-FFF2-40B4-BE49-F238E27FC236}">
                  <a16:creationId xmlns:a16="http://schemas.microsoft.com/office/drawing/2014/main" id="{3D266C65-D813-1B69-EF4A-B55BC6960BB3}"/>
                </a:ext>
              </a:extLst>
            </p:cNvPr>
            <p:cNvCxnSpPr>
              <a:cxnSpLocks/>
            </p:cNvCxnSpPr>
            <p:nvPr/>
          </p:nvCxnSpPr>
          <p:spPr>
            <a:xfrm>
              <a:off x="695121" y="4930140"/>
              <a:ext cx="2284299" cy="13792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EB522B-A3D2-FABF-A85D-24701594ED56}"/>
                </a:ext>
              </a:extLst>
            </p:cNvPr>
            <p:cNvCxnSpPr>
              <a:cxnSpLocks/>
            </p:cNvCxnSpPr>
            <p:nvPr/>
          </p:nvCxnSpPr>
          <p:spPr>
            <a:xfrm flipV="1">
              <a:off x="695121" y="4930140"/>
              <a:ext cx="2284299" cy="13792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9035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 grpId="0"/>
      <p:bldP spid="5" grpId="0"/>
      <p:bldP spid="12"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63035-62D1-EA75-7830-9E36F82A7BBE}"/>
            </a:ext>
          </a:extLst>
        </p:cNvPr>
        <p:cNvGrpSpPr/>
        <p:nvPr/>
      </p:nvGrpSpPr>
      <p:grpSpPr>
        <a:xfrm>
          <a:off x="0" y="0"/>
          <a:ext cx="0" cy="0"/>
          <a:chOff x="0" y="0"/>
          <a:chExt cx="0" cy="0"/>
        </a:xfrm>
      </p:grpSpPr>
      <p:sp>
        <p:nvSpPr>
          <p:cNvPr id="30" name="TextBox 29">
            <a:extLst>
              <a:ext uri="{FF2B5EF4-FFF2-40B4-BE49-F238E27FC236}">
                <a16:creationId xmlns:a16="http://schemas.microsoft.com/office/drawing/2014/main" id="{E13ECE82-A4BB-CF85-503C-026C8E592EA7}"/>
              </a:ext>
            </a:extLst>
          </p:cNvPr>
          <p:cNvSpPr txBox="1"/>
          <p:nvPr/>
        </p:nvSpPr>
        <p:spPr>
          <a:xfrm>
            <a:off x="1947022" y="358303"/>
            <a:ext cx="8297977" cy="1446550"/>
          </a:xfrm>
          <a:prstGeom prst="rect">
            <a:avLst/>
          </a:prstGeom>
          <a:noFill/>
        </p:spPr>
        <p:txBody>
          <a:bodyPr wrap="none" rtlCol="0">
            <a:spAutoFit/>
          </a:bodyPr>
          <a:lstStyle/>
          <a:p>
            <a:pPr algn="ctr"/>
            <a:r>
              <a:rPr lang="en-US" sz="4400" dirty="0"/>
              <a:t>Coordinate transformations are not</a:t>
            </a:r>
            <a:br>
              <a:rPr lang="en-US" sz="4400" dirty="0"/>
            </a:br>
            <a:r>
              <a:rPr lang="en-US" sz="4400" dirty="0"/>
              <a:t>continuous over the whole space</a:t>
            </a:r>
          </a:p>
        </p:txBody>
      </p:sp>
      <p:grpSp>
        <p:nvGrpSpPr>
          <p:cNvPr id="12" name="Group 11">
            <a:extLst>
              <a:ext uri="{FF2B5EF4-FFF2-40B4-BE49-F238E27FC236}">
                <a16:creationId xmlns:a16="http://schemas.microsoft.com/office/drawing/2014/main" id="{CFD44887-E9A7-6BD4-9F8A-C4A38DFC8148}"/>
              </a:ext>
            </a:extLst>
          </p:cNvPr>
          <p:cNvGrpSpPr/>
          <p:nvPr/>
        </p:nvGrpSpPr>
        <p:grpSpPr>
          <a:xfrm>
            <a:off x="719527" y="2072640"/>
            <a:ext cx="3149237" cy="3139440"/>
            <a:chOff x="571499" y="2990780"/>
            <a:chExt cx="2601685" cy="2593591"/>
          </a:xfrm>
        </p:grpSpPr>
        <p:cxnSp>
          <p:nvCxnSpPr>
            <p:cNvPr id="15" name="Straight Connector 14">
              <a:extLst>
                <a:ext uri="{FF2B5EF4-FFF2-40B4-BE49-F238E27FC236}">
                  <a16:creationId xmlns:a16="http://schemas.microsoft.com/office/drawing/2014/main" id="{A118B63E-5CD8-4D8E-E044-F077FD3B73A0}"/>
                </a:ext>
              </a:extLst>
            </p:cNvPr>
            <p:cNvCxnSpPr>
              <a:cxnSpLocks/>
            </p:cNvCxnSpPr>
            <p:nvPr/>
          </p:nvCxnSpPr>
          <p:spPr>
            <a:xfrm>
              <a:off x="1872342" y="2990780"/>
              <a:ext cx="0" cy="25935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63E45D5-1A6F-D91A-C3F7-55EF36002974}"/>
                </a:ext>
              </a:extLst>
            </p:cNvPr>
            <p:cNvCxnSpPr>
              <a:cxnSpLocks/>
            </p:cNvCxnSpPr>
            <p:nvPr/>
          </p:nvCxnSpPr>
          <p:spPr>
            <a:xfrm rot="5400000">
              <a:off x="1872342" y="2982686"/>
              <a:ext cx="0" cy="2601685"/>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42206B74-492E-EA5B-DA64-9A56865EA5DE}"/>
                </a:ext>
              </a:extLst>
            </p:cNvPr>
            <p:cNvSpPr/>
            <p:nvPr/>
          </p:nvSpPr>
          <p:spPr>
            <a:xfrm>
              <a:off x="859174" y="3270360"/>
              <a:ext cx="2026336" cy="2026336"/>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Oval 32">
              <a:extLst>
                <a:ext uri="{FF2B5EF4-FFF2-40B4-BE49-F238E27FC236}">
                  <a16:creationId xmlns:a16="http://schemas.microsoft.com/office/drawing/2014/main" id="{238E38D3-C39B-B2CE-5B57-CB161045ABAF}"/>
                </a:ext>
              </a:extLst>
            </p:cNvPr>
            <p:cNvSpPr/>
            <p:nvPr/>
          </p:nvSpPr>
          <p:spPr>
            <a:xfrm>
              <a:off x="1820316" y="4231504"/>
              <a:ext cx="104051" cy="104048"/>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 name="Straight Connector 2">
            <a:extLst>
              <a:ext uri="{FF2B5EF4-FFF2-40B4-BE49-F238E27FC236}">
                <a16:creationId xmlns:a16="http://schemas.microsoft.com/office/drawing/2014/main" id="{9E29C40D-AB91-C2AB-CBCE-8B645B1EBD2C}"/>
              </a:ext>
            </a:extLst>
          </p:cNvPr>
          <p:cNvCxnSpPr>
            <a:cxnSpLocks/>
            <a:stCxn id="33" idx="2"/>
          </p:cNvCxnSpPr>
          <p:nvPr/>
        </p:nvCxnSpPr>
        <p:spPr>
          <a:xfrm>
            <a:off x="2231171" y="3637461"/>
            <a:ext cx="16375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6B700C8-AA13-4507-7442-19FCE57F1661}"/>
              </a:ext>
            </a:extLst>
          </p:cNvPr>
          <p:cNvCxnSpPr>
            <a:cxnSpLocks/>
          </p:cNvCxnSpPr>
          <p:nvPr/>
        </p:nvCxnSpPr>
        <p:spPr>
          <a:xfrm flipH="1">
            <a:off x="2451908" y="2795781"/>
            <a:ext cx="1314549" cy="727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3E6D193-9326-9AC8-8D40-4ECD9AEFEB90}"/>
                  </a:ext>
                </a:extLst>
              </p:cNvPr>
              <p:cNvSpPr txBox="1"/>
              <p:nvPr/>
            </p:nvSpPr>
            <p:spPr>
              <a:xfrm>
                <a:off x="3924218" y="2454842"/>
                <a:ext cx="3380862" cy="369332"/>
              </a:xfrm>
              <a:prstGeom prst="rect">
                <a:avLst/>
              </a:prstGeom>
              <a:noFill/>
            </p:spPr>
            <p:txBody>
              <a:bodyPr wrap="none" rtlCol="0">
                <a:spAutoFit/>
              </a:bodyPr>
              <a:lstStyle/>
              <a:p>
                <a:r>
                  <a:rPr lang="en-US" dirty="0"/>
                  <a:t>Angle </a:t>
                </a:r>
                <a14:m>
                  <m:oMath xmlns:m="http://schemas.openxmlformats.org/officeDocument/2006/math">
                    <m:r>
                      <a:rPr lang="en-US" b="0" i="1" smtClean="0">
                        <a:latin typeface="Cambria Math" panose="02040503050406030204" pitchFamily="18" charset="0"/>
                      </a:rPr>
                      <m:t>𝜃</m:t>
                    </m:r>
                  </m:oMath>
                </a14:m>
                <a:r>
                  <a:rPr lang="en-US" dirty="0"/>
                  <a:t> at the origin is not unique</a:t>
                </a:r>
              </a:p>
            </p:txBody>
          </p:sp>
        </mc:Choice>
        <mc:Fallback xmlns="">
          <p:sp>
            <p:nvSpPr>
              <p:cNvPr id="13" name="TextBox 12">
                <a:extLst>
                  <a:ext uri="{FF2B5EF4-FFF2-40B4-BE49-F238E27FC236}">
                    <a16:creationId xmlns:a16="http://schemas.microsoft.com/office/drawing/2014/main" id="{D3E6D193-9326-9AC8-8D40-4ECD9AEFEB90}"/>
                  </a:ext>
                </a:extLst>
              </p:cNvPr>
              <p:cNvSpPr txBox="1">
                <a:spLocks noRot="1" noChangeAspect="1" noMove="1" noResize="1" noEditPoints="1" noAdjustHandles="1" noChangeArrowheads="1" noChangeShapeType="1" noTextEdit="1"/>
              </p:cNvSpPr>
              <p:nvPr/>
            </p:nvSpPr>
            <p:spPr>
              <a:xfrm>
                <a:off x="3924218" y="2454842"/>
                <a:ext cx="3380862" cy="369332"/>
              </a:xfrm>
              <a:prstGeom prst="rect">
                <a:avLst/>
              </a:prstGeom>
              <a:blipFill>
                <a:blip r:embed="rId2"/>
                <a:stretch>
                  <a:fillRect l="-1625" t="-10000" r="-903" b="-2666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1D9FB373-7E44-24AB-F01E-9AC2A1383E03}"/>
              </a:ext>
            </a:extLst>
          </p:cNvPr>
          <p:cNvCxnSpPr/>
          <p:nvPr/>
        </p:nvCxnSpPr>
        <p:spPr>
          <a:xfrm flipH="1">
            <a:off x="4084320" y="3251200"/>
            <a:ext cx="640080" cy="271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2A6228D-59B0-798F-14C9-4F7298E2BCDC}"/>
                  </a:ext>
                </a:extLst>
              </p:cNvPr>
              <p:cNvSpPr txBox="1"/>
              <p:nvPr/>
            </p:nvSpPr>
            <p:spPr>
              <a:xfrm>
                <a:off x="4724400" y="3046146"/>
                <a:ext cx="2883097" cy="369332"/>
              </a:xfrm>
              <a:prstGeom prst="rect">
                <a:avLst/>
              </a:prstGeom>
              <a:noFill/>
            </p:spPr>
            <p:txBody>
              <a:bodyPr wrap="none" rtlCol="0">
                <a:spAutoFit/>
              </a:bodyPr>
              <a:lstStyle/>
              <a:p>
                <a:r>
                  <a:rPr lang="en-US" dirty="0"/>
                  <a:t>Angle </a:t>
                </a:r>
                <a14:m>
                  <m:oMath xmlns:m="http://schemas.openxmlformats.org/officeDocument/2006/math">
                    <m:r>
                      <a:rPr lang="en-US" b="0" i="1" smtClean="0">
                        <a:latin typeface="Cambria Math" panose="02040503050406030204" pitchFamily="18" charset="0"/>
                      </a:rPr>
                      <m:t>𝜃</m:t>
                    </m:r>
                  </m:oMath>
                </a14:m>
                <a:r>
                  <a:rPr lang="en-US" dirty="0"/>
                  <a:t> is discontinuous at </a:t>
                </a:r>
                <a14:m>
                  <m:oMath xmlns:m="http://schemas.openxmlformats.org/officeDocument/2006/math">
                    <m:r>
                      <a:rPr lang="en-US" b="0" i="1" smtClean="0">
                        <a:latin typeface="Cambria Math" panose="02040503050406030204" pitchFamily="18" charset="0"/>
                      </a:rPr>
                      <m:t>0</m:t>
                    </m:r>
                  </m:oMath>
                </a14:m>
                <a:endParaRPr lang="en-US" dirty="0"/>
              </a:p>
            </p:txBody>
          </p:sp>
        </mc:Choice>
        <mc:Fallback xmlns="">
          <p:sp>
            <p:nvSpPr>
              <p:cNvPr id="17" name="TextBox 16">
                <a:extLst>
                  <a:ext uri="{FF2B5EF4-FFF2-40B4-BE49-F238E27FC236}">
                    <a16:creationId xmlns:a16="http://schemas.microsoft.com/office/drawing/2014/main" id="{12A6228D-59B0-798F-14C9-4F7298E2BCDC}"/>
                  </a:ext>
                </a:extLst>
              </p:cNvPr>
              <p:cNvSpPr txBox="1">
                <a:spLocks noRot="1" noChangeAspect="1" noMove="1" noResize="1" noEditPoints="1" noAdjustHandles="1" noChangeArrowheads="1" noChangeShapeType="1" noTextEdit="1"/>
              </p:cNvSpPr>
              <p:nvPr/>
            </p:nvSpPr>
            <p:spPr>
              <a:xfrm>
                <a:off x="4724400" y="3046146"/>
                <a:ext cx="2883097" cy="369332"/>
              </a:xfrm>
              <a:prstGeom prst="rect">
                <a:avLst/>
              </a:prstGeom>
              <a:blipFill>
                <a:blip r:embed="rId3"/>
                <a:stretch>
                  <a:fillRect l="-1691" t="-10000" b="-2666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B259B87-D801-FB8B-6CA7-64672F36F643}"/>
              </a:ext>
            </a:extLst>
          </p:cNvPr>
          <p:cNvSpPr txBox="1"/>
          <p:nvPr/>
        </p:nvSpPr>
        <p:spPr>
          <a:xfrm>
            <a:off x="3766497" y="4279086"/>
            <a:ext cx="5371407" cy="584775"/>
          </a:xfrm>
          <a:prstGeom prst="rect">
            <a:avLst/>
          </a:prstGeom>
          <a:noFill/>
        </p:spPr>
        <p:txBody>
          <a:bodyPr wrap="none" rtlCol="0">
            <a:spAutoFit/>
          </a:bodyPr>
          <a:lstStyle/>
          <a:p>
            <a:r>
              <a:rPr lang="en-US" sz="3200" dirty="0">
                <a:solidFill>
                  <a:srgbClr val="C00000"/>
                </a:solidFill>
              </a:rPr>
              <a:t>This is why we need manifolds!</a:t>
            </a:r>
          </a:p>
        </p:txBody>
      </p:sp>
    </p:spTree>
    <p:extLst>
      <p:ext uri="{BB962C8B-B14F-4D97-AF65-F5344CB8AC3E}">
        <p14:creationId xmlns:p14="http://schemas.microsoft.com/office/powerpoint/2010/main" val="1460594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0726A818-ABF5-372D-FF5D-17503FDD1A7E}"/>
                  </a:ext>
                </a:extLst>
              </p:cNvPr>
              <p:cNvSpPr/>
              <p:nvPr/>
            </p:nvSpPr>
            <p:spPr>
              <a:xfrm>
                <a:off x="7142480" y="2661920"/>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Space</a:t>
                </a:r>
                <a:br>
                  <a:rPr lang="en-US" sz="320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oMath>
                  </m:oMathPara>
                </a14:m>
                <a:endParaRPr lang="en-US" sz="3200" dirty="0"/>
              </a:p>
            </p:txBody>
          </p:sp>
        </mc:Choice>
        <mc:Fallback xmlns="">
          <p:sp>
            <p:nvSpPr>
              <p:cNvPr id="2" name="Rectangle 1">
                <a:extLst>
                  <a:ext uri="{FF2B5EF4-FFF2-40B4-BE49-F238E27FC236}">
                    <a16:creationId xmlns:a16="http://schemas.microsoft.com/office/drawing/2014/main" id="{0726A818-ABF5-372D-FF5D-17503FDD1A7E}"/>
                  </a:ext>
                </a:extLst>
              </p:cNvPr>
              <p:cNvSpPr>
                <a:spLocks noRot="1" noChangeAspect="1" noMove="1" noResize="1" noEditPoints="1" noAdjustHandles="1" noChangeArrowheads="1" noChangeShapeType="1" noTextEdit="1"/>
              </p:cNvSpPr>
              <p:nvPr/>
            </p:nvSpPr>
            <p:spPr>
              <a:xfrm>
                <a:off x="7142480" y="2661920"/>
                <a:ext cx="2357120" cy="166624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A89EAF7-0F01-6455-CED6-2CA24A158482}"/>
                  </a:ext>
                </a:extLst>
              </p:cNvPr>
              <p:cNvSpPr/>
              <p:nvPr/>
            </p:nvSpPr>
            <p:spPr>
              <a:xfrm>
                <a:off x="2733040" y="1544320"/>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Cartesian</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a14:m>
                <a:endParaRPr lang="en-US" sz="3200" dirty="0"/>
              </a:p>
            </p:txBody>
          </p:sp>
        </mc:Choice>
        <mc:Fallback xmlns="">
          <p:sp>
            <p:nvSpPr>
              <p:cNvPr id="3" name="Rectangle 2">
                <a:extLst>
                  <a:ext uri="{FF2B5EF4-FFF2-40B4-BE49-F238E27FC236}">
                    <a16:creationId xmlns:a16="http://schemas.microsoft.com/office/drawing/2014/main" id="{FA89EAF7-0F01-6455-CED6-2CA24A158482}"/>
                  </a:ext>
                </a:extLst>
              </p:cNvPr>
              <p:cNvSpPr>
                <a:spLocks noRot="1" noChangeAspect="1" noMove="1" noResize="1" noEditPoints="1" noAdjustHandles="1" noChangeArrowheads="1" noChangeShapeType="1" noTextEdit="1"/>
              </p:cNvSpPr>
              <p:nvPr/>
            </p:nvSpPr>
            <p:spPr>
              <a:xfrm>
                <a:off x="2733040" y="1544320"/>
                <a:ext cx="2357120" cy="166624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33AC9D48-9322-A9A4-E5A7-702C5A03A96B}"/>
                  </a:ext>
                </a:extLst>
              </p:cNvPr>
              <p:cNvSpPr/>
              <p:nvPr/>
            </p:nvSpPr>
            <p:spPr>
              <a:xfrm>
                <a:off x="2733040" y="3911600"/>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Polar</a:t>
                </a:r>
                <a:br>
                  <a:rPr lang="en-US" sz="32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𝑟</m:t>
                      </m:r>
                      <m:r>
                        <a:rPr lang="en-US" sz="3200" b="0" i="1" smtClean="0">
                          <a:latin typeface="Cambria Math" panose="02040503050406030204" pitchFamily="18" charset="0"/>
                        </a:rPr>
                        <m:t>,</m:t>
                      </m:r>
                      <m:r>
                        <a:rPr lang="en-US" sz="3200" b="0" i="1" smtClean="0">
                          <a:latin typeface="Cambria Math" panose="02040503050406030204" pitchFamily="18" charset="0"/>
                        </a:rPr>
                        <m:t>𝜃</m:t>
                      </m:r>
                      <m:r>
                        <a:rPr lang="en-US" sz="3200" b="0" i="1" smtClean="0">
                          <a:latin typeface="Cambria Math" panose="02040503050406030204" pitchFamily="18" charset="0"/>
                        </a:rPr>
                        <m:t>)</m:t>
                      </m:r>
                    </m:oMath>
                  </m:oMathPara>
                </a14:m>
                <a:endParaRPr lang="en-US" sz="3200" dirty="0"/>
              </a:p>
            </p:txBody>
          </p:sp>
        </mc:Choice>
        <mc:Fallback xmlns="">
          <p:sp>
            <p:nvSpPr>
              <p:cNvPr id="4" name="Rectangle 3">
                <a:extLst>
                  <a:ext uri="{FF2B5EF4-FFF2-40B4-BE49-F238E27FC236}">
                    <a16:creationId xmlns:a16="http://schemas.microsoft.com/office/drawing/2014/main" id="{33AC9D48-9322-A9A4-E5A7-702C5A03A96B}"/>
                  </a:ext>
                </a:extLst>
              </p:cNvPr>
              <p:cNvSpPr>
                <a:spLocks noRot="1" noChangeAspect="1" noMove="1" noResize="1" noEditPoints="1" noAdjustHandles="1" noChangeArrowheads="1" noChangeShapeType="1" noTextEdit="1"/>
              </p:cNvSpPr>
              <p:nvPr/>
            </p:nvSpPr>
            <p:spPr>
              <a:xfrm>
                <a:off x="2733040" y="3911600"/>
                <a:ext cx="2357120" cy="1666240"/>
              </a:xfrm>
              <a:prstGeom prst="rect">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7194D329-AD04-B04B-E678-D57935C36C52}"/>
              </a:ext>
            </a:extLst>
          </p:cNvPr>
          <p:cNvCxnSpPr>
            <a:stCxn id="3" idx="3"/>
            <a:endCxn id="2" idx="1"/>
          </p:cNvCxnSpPr>
          <p:nvPr/>
        </p:nvCxnSpPr>
        <p:spPr>
          <a:xfrm>
            <a:off x="5090160" y="2377440"/>
            <a:ext cx="2052320" cy="111760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F9140F5-0326-33ED-A362-4095D6E2309B}"/>
              </a:ext>
            </a:extLst>
          </p:cNvPr>
          <p:cNvCxnSpPr>
            <a:stCxn id="4" idx="3"/>
            <a:endCxn id="2" idx="1"/>
          </p:cNvCxnSpPr>
          <p:nvPr/>
        </p:nvCxnSpPr>
        <p:spPr>
          <a:xfrm flipV="1">
            <a:off x="5090160" y="3495040"/>
            <a:ext cx="2052320" cy="124968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39420B2-37AB-7B1D-F43E-FEB91C63E918}"/>
                  </a:ext>
                </a:extLst>
              </p:cNvPr>
              <p:cNvSpPr txBox="1"/>
              <p:nvPr/>
            </p:nvSpPr>
            <p:spPr>
              <a:xfrm>
                <a:off x="5365120" y="1942813"/>
                <a:ext cx="16953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𝐶</m:t>
                          </m:r>
                        </m:sub>
                      </m:sSub>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E39420B2-37AB-7B1D-F43E-FEB91C63E918}"/>
                  </a:ext>
                </a:extLst>
              </p:cNvPr>
              <p:cNvSpPr txBox="1">
                <a:spLocks noRot="1" noChangeAspect="1" noMove="1" noResize="1" noEditPoints="1" noAdjustHandles="1" noChangeArrowheads="1" noChangeShapeType="1" noTextEdit="1"/>
              </p:cNvSpPr>
              <p:nvPr/>
            </p:nvSpPr>
            <p:spPr>
              <a:xfrm>
                <a:off x="5365120" y="1942813"/>
                <a:ext cx="1695336"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F4CF69-71FC-8F45-767B-078F83E53CDD}"/>
                  </a:ext>
                </a:extLst>
              </p:cNvPr>
              <p:cNvSpPr txBox="1"/>
              <p:nvPr/>
            </p:nvSpPr>
            <p:spPr>
              <a:xfrm>
                <a:off x="5365120" y="4462492"/>
                <a:ext cx="168283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𝑃</m:t>
                          </m:r>
                        </m:sub>
                      </m:sSub>
                      <m:r>
                        <a:rPr lang="en-US" sz="3200" b="0" i="1" smtClean="0">
                          <a:latin typeface="Cambria Math" panose="02040503050406030204" pitchFamily="18" charset="0"/>
                        </a:rPr>
                        <m:t>(</m:t>
                      </m:r>
                      <m:r>
                        <a:rPr lang="en-US" sz="3200" b="0" i="1" smtClean="0">
                          <a:latin typeface="Cambria Math" panose="02040503050406030204" pitchFamily="18" charset="0"/>
                        </a:rPr>
                        <m:t>𝑟</m:t>
                      </m:r>
                      <m:r>
                        <a:rPr lang="en-US" sz="3200" b="0" i="1" smtClean="0">
                          <a:latin typeface="Cambria Math" panose="02040503050406030204" pitchFamily="18" charset="0"/>
                        </a:rPr>
                        <m:t>,</m:t>
                      </m:r>
                      <m:r>
                        <a:rPr lang="en-US" sz="3200" b="0" i="1" smtClean="0">
                          <a:latin typeface="Cambria Math" panose="02040503050406030204" pitchFamily="18" charset="0"/>
                        </a:rPr>
                        <m:t>𝜃</m:t>
                      </m:r>
                      <m:r>
                        <a:rPr lang="en-US" sz="3200" b="0" i="1" smtClean="0">
                          <a:latin typeface="Cambria Math" panose="02040503050406030204" pitchFamily="18" charset="0"/>
                        </a:rPr>
                        <m:t>)</m:t>
                      </m:r>
                    </m:oMath>
                  </m:oMathPara>
                </a14:m>
                <a:endParaRPr lang="en-US" sz="3200" dirty="0"/>
              </a:p>
            </p:txBody>
          </p:sp>
        </mc:Choice>
        <mc:Fallback xmlns="">
          <p:sp>
            <p:nvSpPr>
              <p:cNvPr id="10" name="TextBox 9">
                <a:extLst>
                  <a:ext uri="{FF2B5EF4-FFF2-40B4-BE49-F238E27FC236}">
                    <a16:creationId xmlns:a16="http://schemas.microsoft.com/office/drawing/2014/main" id="{53F4CF69-71FC-8F45-767B-078F83E53CDD}"/>
                  </a:ext>
                </a:extLst>
              </p:cNvPr>
              <p:cNvSpPr txBox="1">
                <a:spLocks noRot="1" noChangeAspect="1" noMove="1" noResize="1" noEditPoints="1" noAdjustHandles="1" noChangeArrowheads="1" noChangeShapeType="1" noTextEdit="1"/>
              </p:cNvSpPr>
              <p:nvPr/>
            </p:nvSpPr>
            <p:spPr>
              <a:xfrm>
                <a:off x="5365120" y="4462492"/>
                <a:ext cx="1682833" cy="584775"/>
              </a:xfrm>
              <a:prstGeom prst="rect">
                <a:avLst/>
              </a:prstGeom>
              <a:blipFill>
                <a:blip r:embed="rId6"/>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03F1502-BE98-ECC9-BD71-A9A96E4723E9}"/>
              </a:ext>
            </a:extLst>
          </p:cNvPr>
          <p:cNvSpPr txBox="1"/>
          <p:nvPr/>
        </p:nvSpPr>
        <p:spPr>
          <a:xfrm>
            <a:off x="9814560" y="2204422"/>
            <a:ext cx="1042273" cy="646331"/>
          </a:xfrm>
          <a:prstGeom prst="rect">
            <a:avLst/>
          </a:prstGeom>
          <a:noFill/>
        </p:spPr>
        <p:txBody>
          <a:bodyPr wrap="none" rtlCol="0">
            <a:spAutoFit/>
          </a:bodyPr>
          <a:lstStyle/>
          <a:p>
            <a:r>
              <a:rPr lang="en-US" dirty="0"/>
              <a:t>No linear</a:t>
            </a:r>
            <a:br>
              <a:rPr lang="en-US" dirty="0"/>
            </a:br>
            <a:r>
              <a:rPr lang="en-US" dirty="0"/>
              <a:t>structure</a:t>
            </a:r>
          </a:p>
        </p:txBody>
      </p:sp>
      <p:sp>
        <p:nvSpPr>
          <p:cNvPr id="14" name="TextBox 13">
            <a:extLst>
              <a:ext uri="{FF2B5EF4-FFF2-40B4-BE49-F238E27FC236}">
                <a16:creationId xmlns:a16="http://schemas.microsoft.com/office/drawing/2014/main" id="{A523D1B4-8AE7-085A-F6D0-B0F3758DD64C}"/>
              </a:ext>
            </a:extLst>
          </p:cNvPr>
          <p:cNvSpPr txBox="1"/>
          <p:nvPr/>
        </p:nvSpPr>
        <p:spPr>
          <a:xfrm>
            <a:off x="372721" y="287183"/>
            <a:ext cx="11446596" cy="769441"/>
          </a:xfrm>
          <a:prstGeom prst="rect">
            <a:avLst/>
          </a:prstGeom>
          <a:noFill/>
        </p:spPr>
        <p:txBody>
          <a:bodyPr wrap="none" rtlCol="0">
            <a:spAutoFit/>
          </a:bodyPr>
          <a:lstStyle/>
          <a:p>
            <a:pPr algn="ctr"/>
            <a:r>
              <a:rPr lang="en-US" sz="4400" dirty="0"/>
              <a:t>Manifold: set of points with different coordinates</a:t>
            </a:r>
          </a:p>
        </p:txBody>
      </p:sp>
      <p:sp>
        <p:nvSpPr>
          <p:cNvPr id="15" name="TextBox 14">
            <a:extLst>
              <a:ext uri="{FF2B5EF4-FFF2-40B4-BE49-F238E27FC236}">
                <a16:creationId xmlns:a16="http://schemas.microsoft.com/office/drawing/2014/main" id="{DC44069B-CBE8-9B98-24DE-0ED911750C62}"/>
              </a:ext>
            </a:extLst>
          </p:cNvPr>
          <p:cNvSpPr txBox="1"/>
          <p:nvPr/>
        </p:nvSpPr>
        <p:spPr>
          <a:xfrm>
            <a:off x="5988785" y="1292258"/>
            <a:ext cx="2723310" cy="646331"/>
          </a:xfrm>
          <a:prstGeom prst="rect">
            <a:avLst/>
          </a:prstGeom>
          <a:noFill/>
        </p:spPr>
        <p:txBody>
          <a:bodyPr wrap="none" rtlCol="0">
            <a:spAutoFit/>
          </a:bodyPr>
          <a:lstStyle/>
          <a:p>
            <a:pPr algn="r"/>
            <a:r>
              <a:rPr lang="en-US" dirty="0"/>
              <a:t>Invertible (and continuous)</a:t>
            </a:r>
            <a:br>
              <a:rPr lang="en-US" dirty="0"/>
            </a:br>
            <a:r>
              <a:rPr lang="en-US" dirty="0"/>
              <a:t>where defined</a:t>
            </a:r>
          </a:p>
        </p:txBody>
      </p:sp>
      <p:cxnSp>
        <p:nvCxnSpPr>
          <p:cNvPr id="17" name="Straight Arrow Connector 16">
            <a:extLst>
              <a:ext uri="{FF2B5EF4-FFF2-40B4-BE49-F238E27FC236}">
                <a16:creationId xmlns:a16="http://schemas.microsoft.com/office/drawing/2014/main" id="{5206C650-D2B8-8695-A547-BFF4ECA996D3}"/>
              </a:ext>
            </a:extLst>
          </p:cNvPr>
          <p:cNvCxnSpPr/>
          <p:nvPr/>
        </p:nvCxnSpPr>
        <p:spPr>
          <a:xfrm flipH="1">
            <a:off x="6431280" y="1706880"/>
            <a:ext cx="548640" cy="2359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AEB2F12-95AD-E0EE-2101-248CD86E1206}"/>
              </a:ext>
            </a:extLst>
          </p:cNvPr>
          <p:cNvCxnSpPr/>
          <p:nvPr/>
        </p:nvCxnSpPr>
        <p:spPr>
          <a:xfrm>
            <a:off x="1981200" y="2255222"/>
            <a:ext cx="558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9A783D1-A205-A0F3-DFCD-03FCFD04AC88}"/>
              </a:ext>
            </a:extLst>
          </p:cNvPr>
          <p:cNvSpPr txBox="1"/>
          <p:nvPr/>
        </p:nvSpPr>
        <p:spPr>
          <a:xfrm>
            <a:off x="680720" y="1824846"/>
            <a:ext cx="1473200" cy="923330"/>
          </a:xfrm>
          <a:prstGeom prst="rect">
            <a:avLst/>
          </a:prstGeom>
          <a:noFill/>
        </p:spPr>
        <p:txBody>
          <a:bodyPr wrap="square" rtlCol="0">
            <a:spAutoFit/>
          </a:bodyPr>
          <a:lstStyle/>
          <a:p>
            <a:r>
              <a:rPr lang="en-US" dirty="0"/>
              <a:t>Coordinate charts have units!</a:t>
            </a:r>
          </a:p>
        </p:txBody>
      </p:sp>
    </p:spTree>
    <p:extLst>
      <p:ext uri="{BB962C8B-B14F-4D97-AF65-F5344CB8AC3E}">
        <p14:creationId xmlns:p14="http://schemas.microsoft.com/office/powerpoint/2010/main" val="3823078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C566C-9275-B33E-F876-C3F769311E2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AA5CA00-997D-9928-8BAB-983401F25A69}"/>
                  </a:ext>
                </a:extLst>
              </p:cNvPr>
              <p:cNvSpPr/>
              <p:nvPr/>
            </p:nvSpPr>
            <p:spPr>
              <a:xfrm>
                <a:off x="6437569" y="1544320"/>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Space</a:t>
                </a:r>
                <a:br>
                  <a:rPr lang="en-US" sz="320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oMath>
                  </m:oMathPara>
                </a14:m>
                <a:endParaRPr lang="en-US" sz="3200" dirty="0"/>
              </a:p>
            </p:txBody>
          </p:sp>
        </mc:Choice>
        <mc:Fallback xmlns="">
          <p:sp>
            <p:nvSpPr>
              <p:cNvPr id="2" name="Rectangle 1">
                <a:extLst>
                  <a:ext uri="{FF2B5EF4-FFF2-40B4-BE49-F238E27FC236}">
                    <a16:creationId xmlns:a16="http://schemas.microsoft.com/office/drawing/2014/main" id="{2AA5CA00-997D-9928-8BAB-983401F25A69}"/>
                  </a:ext>
                </a:extLst>
              </p:cNvPr>
              <p:cNvSpPr>
                <a:spLocks noRot="1" noChangeAspect="1" noMove="1" noResize="1" noEditPoints="1" noAdjustHandles="1" noChangeArrowheads="1" noChangeShapeType="1" noTextEdit="1"/>
              </p:cNvSpPr>
              <p:nvPr/>
            </p:nvSpPr>
            <p:spPr>
              <a:xfrm>
                <a:off x="6437569" y="1544320"/>
                <a:ext cx="2357120" cy="166624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FCF7D410-7DE9-90EE-21C6-BE7E02EECACE}"/>
                  </a:ext>
                </a:extLst>
              </p:cNvPr>
              <p:cNvSpPr/>
              <p:nvPr/>
            </p:nvSpPr>
            <p:spPr>
              <a:xfrm>
                <a:off x="9477829" y="460828"/>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Cartesian</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a14:m>
                <a:endParaRPr lang="en-US" sz="3200" dirty="0"/>
              </a:p>
            </p:txBody>
          </p:sp>
        </mc:Choice>
        <mc:Fallback xmlns="">
          <p:sp>
            <p:nvSpPr>
              <p:cNvPr id="3" name="Rectangle 2">
                <a:extLst>
                  <a:ext uri="{FF2B5EF4-FFF2-40B4-BE49-F238E27FC236}">
                    <a16:creationId xmlns:a16="http://schemas.microsoft.com/office/drawing/2014/main" id="{FCF7D410-7DE9-90EE-21C6-BE7E02EECACE}"/>
                  </a:ext>
                </a:extLst>
              </p:cNvPr>
              <p:cNvSpPr>
                <a:spLocks noRot="1" noChangeAspect="1" noMove="1" noResize="1" noEditPoints="1" noAdjustHandles="1" noChangeArrowheads="1" noChangeShapeType="1" noTextEdit="1"/>
              </p:cNvSpPr>
              <p:nvPr/>
            </p:nvSpPr>
            <p:spPr>
              <a:xfrm>
                <a:off x="9477829" y="460828"/>
                <a:ext cx="2357120" cy="1666240"/>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76EC6D2-A48B-5C77-3DF2-3E838019BBB6}"/>
              </a:ext>
            </a:extLst>
          </p:cNvPr>
          <p:cNvCxnSpPr>
            <a:cxnSpLocks/>
            <a:stCxn id="13" idx="3"/>
            <a:endCxn id="5" idx="1"/>
          </p:cNvCxnSpPr>
          <p:nvPr/>
        </p:nvCxnSpPr>
        <p:spPr>
          <a:xfrm flipV="1">
            <a:off x="2714171" y="2375989"/>
            <a:ext cx="683139" cy="83312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8D40FF6-891E-10CE-4123-E6063949A4F7}"/>
                  </a:ext>
                </a:extLst>
              </p:cNvPr>
              <p:cNvSpPr txBox="1"/>
              <p:nvPr/>
            </p:nvSpPr>
            <p:spPr>
              <a:xfrm>
                <a:off x="7876903" y="709173"/>
                <a:ext cx="16953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𝐶</m:t>
                          </m:r>
                        </m:sub>
                      </m:sSub>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88D40FF6-891E-10CE-4123-E6063949A4F7}"/>
                  </a:ext>
                </a:extLst>
              </p:cNvPr>
              <p:cNvSpPr txBox="1">
                <a:spLocks noRot="1" noChangeAspect="1" noMove="1" noResize="1" noEditPoints="1" noAdjustHandles="1" noChangeArrowheads="1" noChangeShapeType="1" noTextEdit="1"/>
              </p:cNvSpPr>
              <p:nvPr/>
            </p:nvSpPr>
            <p:spPr>
              <a:xfrm>
                <a:off x="7876903" y="709173"/>
                <a:ext cx="1695336"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456F559-F223-3070-6856-4612D6299231}"/>
                  </a:ext>
                </a:extLst>
              </p:cNvPr>
              <p:cNvSpPr/>
              <p:nvPr/>
            </p:nvSpPr>
            <p:spPr>
              <a:xfrm>
                <a:off x="3397310" y="1542869"/>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Time</a:t>
                </a:r>
                <a:br>
                  <a:rPr lang="en-US" sz="3200" b="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𝑇</m:t>
                      </m:r>
                    </m:oMath>
                  </m:oMathPara>
                </a14:m>
                <a:endParaRPr lang="en-US" sz="3200" dirty="0"/>
              </a:p>
            </p:txBody>
          </p:sp>
        </mc:Choice>
        <mc:Fallback xmlns="">
          <p:sp>
            <p:nvSpPr>
              <p:cNvPr id="5" name="Rectangle 4">
                <a:extLst>
                  <a:ext uri="{FF2B5EF4-FFF2-40B4-BE49-F238E27FC236}">
                    <a16:creationId xmlns:a16="http://schemas.microsoft.com/office/drawing/2014/main" id="{C456F559-F223-3070-6856-4612D6299231}"/>
                  </a:ext>
                </a:extLst>
              </p:cNvPr>
              <p:cNvSpPr>
                <a:spLocks noRot="1" noChangeAspect="1" noMove="1" noResize="1" noEditPoints="1" noAdjustHandles="1" noChangeArrowheads="1" noChangeShapeType="1" noTextEdit="1"/>
              </p:cNvSpPr>
              <p:nvPr/>
            </p:nvSpPr>
            <p:spPr>
              <a:xfrm>
                <a:off x="3397310" y="1542869"/>
                <a:ext cx="2357120" cy="166624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8A5D8BB-6300-A636-10B3-79CAF92CA90A}"/>
                  </a:ext>
                </a:extLst>
              </p:cNvPr>
              <p:cNvSpPr/>
              <p:nvPr/>
            </p:nvSpPr>
            <p:spPr>
              <a:xfrm>
                <a:off x="9477829" y="2377440"/>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Polar</a:t>
                </a:r>
                <a:br>
                  <a:rPr lang="en-US" sz="32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𝑟</m:t>
                      </m:r>
                      <m:r>
                        <a:rPr lang="en-US" sz="3200" b="0" i="1" smtClean="0">
                          <a:latin typeface="Cambria Math" panose="02040503050406030204" pitchFamily="18" charset="0"/>
                        </a:rPr>
                        <m:t>,</m:t>
                      </m:r>
                      <m:r>
                        <a:rPr lang="en-US" sz="3200" b="0" i="1" smtClean="0">
                          <a:latin typeface="Cambria Math" panose="02040503050406030204" pitchFamily="18" charset="0"/>
                        </a:rPr>
                        <m:t>𝜃</m:t>
                      </m:r>
                      <m:r>
                        <a:rPr lang="en-US" sz="3200" b="0" i="1" smtClean="0">
                          <a:latin typeface="Cambria Math" panose="02040503050406030204" pitchFamily="18" charset="0"/>
                        </a:rPr>
                        <m:t>)</m:t>
                      </m:r>
                    </m:oMath>
                  </m:oMathPara>
                </a14:m>
                <a:endParaRPr lang="en-US" sz="3200" dirty="0"/>
              </a:p>
            </p:txBody>
          </p:sp>
        </mc:Choice>
        <mc:Fallback xmlns="">
          <p:sp>
            <p:nvSpPr>
              <p:cNvPr id="7" name="Rectangle 6">
                <a:extLst>
                  <a:ext uri="{FF2B5EF4-FFF2-40B4-BE49-F238E27FC236}">
                    <a16:creationId xmlns:a16="http://schemas.microsoft.com/office/drawing/2014/main" id="{D8A5D8BB-6300-A636-10B3-79CAF92CA90A}"/>
                  </a:ext>
                </a:extLst>
              </p:cNvPr>
              <p:cNvSpPr>
                <a:spLocks noRot="1" noChangeAspect="1" noMove="1" noResize="1" noEditPoints="1" noAdjustHandles="1" noChangeArrowheads="1" noChangeShapeType="1" noTextEdit="1"/>
              </p:cNvSpPr>
              <p:nvPr/>
            </p:nvSpPr>
            <p:spPr>
              <a:xfrm>
                <a:off x="9477829" y="2377440"/>
                <a:ext cx="2357120" cy="166624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3E2ADD9-2893-E023-0ED6-EDA435BAE4C8}"/>
                  </a:ext>
                </a:extLst>
              </p:cNvPr>
              <p:cNvSpPr/>
              <p:nvPr/>
            </p:nvSpPr>
            <p:spPr>
              <a:xfrm>
                <a:off x="357051" y="351971"/>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Seconds</a:t>
                </a:r>
                <a:br>
                  <a:rPr lang="en-US" sz="3200" b="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oMath>
                  </m:oMathPara>
                </a14:m>
                <a:endParaRPr lang="en-US" sz="3200" dirty="0"/>
              </a:p>
            </p:txBody>
          </p:sp>
        </mc:Choice>
        <mc:Fallback xmlns="">
          <p:sp>
            <p:nvSpPr>
              <p:cNvPr id="12" name="Rectangle 11">
                <a:extLst>
                  <a:ext uri="{FF2B5EF4-FFF2-40B4-BE49-F238E27FC236}">
                    <a16:creationId xmlns:a16="http://schemas.microsoft.com/office/drawing/2014/main" id="{93E2ADD9-2893-E023-0ED6-EDA435BAE4C8}"/>
                  </a:ext>
                </a:extLst>
              </p:cNvPr>
              <p:cNvSpPr>
                <a:spLocks noRot="1" noChangeAspect="1" noMove="1" noResize="1" noEditPoints="1" noAdjustHandles="1" noChangeArrowheads="1" noChangeShapeType="1" noTextEdit="1"/>
              </p:cNvSpPr>
              <p:nvPr/>
            </p:nvSpPr>
            <p:spPr>
              <a:xfrm>
                <a:off x="357051" y="351971"/>
                <a:ext cx="2357120" cy="166624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42DAEE5-4211-F434-C6AC-BC450E80C01E}"/>
                  </a:ext>
                </a:extLst>
              </p:cNvPr>
              <p:cNvSpPr/>
              <p:nvPr/>
            </p:nvSpPr>
            <p:spPr>
              <a:xfrm>
                <a:off x="357051" y="2375989"/>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Hours</a:t>
                </a:r>
                <a:br>
                  <a:rPr lang="en-US" sz="3200" b="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h</m:t>
                      </m:r>
                    </m:oMath>
                  </m:oMathPara>
                </a14:m>
                <a:endParaRPr lang="en-US" sz="3200" dirty="0"/>
              </a:p>
            </p:txBody>
          </p:sp>
        </mc:Choice>
        <mc:Fallback xmlns="">
          <p:sp>
            <p:nvSpPr>
              <p:cNvPr id="13" name="Rectangle 12">
                <a:extLst>
                  <a:ext uri="{FF2B5EF4-FFF2-40B4-BE49-F238E27FC236}">
                    <a16:creationId xmlns:a16="http://schemas.microsoft.com/office/drawing/2014/main" id="{B42DAEE5-4211-F434-C6AC-BC450E80C01E}"/>
                  </a:ext>
                </a:extLst>
              </p:cNvPr>
              <p:cNvSpPr>
                <a:spLocks noRot="1" noChangeAspect="1" noMove="1" noResize="1" noEditPoints="1" noAdjustHandles="1" noChangeArrowheads="1" noChangeShapeType="1" noTextEdit="1"/>
              </p:cNvSpPr>
              <p:nvPr/>
            </p:nvSpPr>
            <p:spPr>
              <a:xfrm>
                <a:off x="357051" y="2375989"/>
                <a:ext cx="2357120" cy="1666240"/>
              </a:xfrm>
              <a:prstGeom prst="rect">
                <a:avLst/>
              </a:prstGeom>
              <a:blipFill>
                <a:blip r:embed="rId8"/>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F7EFE4CF-EA66-4366-0EAA-CF32952A77DB}"/>
              </a:ext>
            </a:extLst>
          </p:cNvPr>
          <p:cNvCxnSpPr>
            <a:cxnSpLocks/>
            <a:stCxn id="2" idx="3"/>
            <a:endCxn id="3" idx="1"/>
          </p:cNvCxnSpPr>
          <p:nvPr/>
        </p:nvCxnSpPr>
        <p:spPr>
          <a:xfrm flipV="1">
            <a:off x="8794689" y="1293948"/>
            <a:ext cx="683140" cy="1083492"/>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81C4D3-0601-C0D9-7D0D-A7774537A055}"/>
              </a:ext>
            </a:extLst>
          </p:cNvPr>
          <p:cNvCxnSpPr>
            <a:cxnSpLocks/>
            <a:stCxn id="12" idx="3"/>
            <a:endCxn id="5" idx="1"/>
          </p:cNvCxnSpPr>
          <p:nvPr/>
        </p:nvCxnSpPr>
        <p:spPr>
          <a:xfrm>
            <a:off x="2714171" y="1185091"/>
            <a:ext cx="683139" cy="1190898"/>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CB1191-CC56-39D0-9C52-0C572929780D}"/>
              </a:ext>
            </a:extLst>
          </p:cNvPr>
          <p:cNvCxnSpPr>
            <a:cxnSpLocks/>
            <a:stCxn id="2" idx="3"/>
            <a:endCxn id="7" idx="1"/>
          </p:cNvCxnSpPr>
          <p:nvPr/>
        </p:nvCxnSpPr>
        <p:spPr>
          <a:xfrm>
            <a:off x="8794689" y="2377440"/>
            <a:ext cx="683140" cy="83312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B2EED2E-9C6A-4192-ED00-4D3157D27E91}"/>
              </a:ext>
            </a:extLst>
          </p:cNvPr>
          <p:cNvCxnSpPr>
            <a:cxnSpLocks/>
            <a:stCxn id="5" idx="3"/>
            <a:endCxn id="2" idx="1"/>
          </p:cNvCxnSpPr>
          <p:nvPr/>
        </p:nvCxnSpPr>
        <p:spPr>
          <a:xfrm>
            <a:off x="5754430" y="2375989"/>
            <a:ext cx="683139" cy="1451"/>
          </a:xfrm>
          <a:prstGeom prst="straightConnector1">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2C6997F-8909-8AE5-FFF0-341FD85CECB4}"/>
                  </a:ext>
                </a:extLst>
              </p:cNvPr>
              <p:cNvSpPr txBox="1"/>
              <p:nvPr/>
            </p:nvSpPr>
            <p:spPr>
              <a:xfrm>
                <a:off x="7890933" y="3355053"/>
                <a:ext cx="16828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𝑃</m:t>
                          </m:r>
                        </m:sub>
                      </m:sSub>
                      <m:r>
                        <a:rPr lang="en-US" sz="3200" b="0" i="1" smtClean="0">
                          <a:latin typeface="Cambria Math" panose="02040503050406030204" pitchFamily="18" charset="0"/>
                        </a:rPr>
                        <m:t>(</m:t>
                      </m:r>
                      <m:r>
                        <a:rPr lang="en-US" sz="3200" b="0" i="1" smtClean="0">
                          <a:latin typeface="Cambria Math" panose="02040503050406030204" pitchFamily="18" charset="0"/>
                        </a:rPr>
                        <m:t>𝑟</m:t>
                      </m:r>
                      <m:r>
                        <a:rPr lang="en-US" sz="3200" b="0" i="1" smtClean="0">
                          <a:latin typeface="Cambria Math" panose="02040503050406030204" pitchFamily="18" charset="0"/>
                        </a:rPr>
                        <m:t>,</m:t>
                      </m:r>
                      <m:r>
                        <a:rPr lang="en-US" sz="3200" b="0" i="1" smtClean="0">
                          <a:latin typeface="Cambria Math" panose="02040503050406030204" pitchFamily="18" charset="0"/>
                        </a:rPr>
                        <m:t>𝜃</m:t>
                      </m:r>
                      <m:r>
                        <a:rPr lang="en-US" sz="3200" b="0" i="1" smtClean="0">
                          <a:latin typeface="Cambria Math" panose="02040503050406030204" pitchFamily="18" charset="0"/>
                        </a:rPr>
                        <m:t>)</m:t>
                      </m:r>
                    </m:oMath>
                  </m:oMathPara>
                </a14:m>
                <a:endParaRPr lang="en-US" sz="3200" dirty="0"/>
              </a:p>
            </p:txBody>
          </p:sp>
        </mc:Choice>
        <mc:Fallback xmlns="">
          <p:sp>
            <p:nvSpPr>
              <p:cNvPr id="33" name="TextBox 32">
                <a:extLst>
                  <a:ext uri="{FF2B5EF4-FFF2-40B4-BE49-F238E27FC236}">
                    <a16:creationId xmlns:a16="http://schemas.microsoft.com/office/drawing/2014/main" id="{B2C6997F-8909-8AE5-FFF0-341FD85CECB4}"/>
                  </a:ext>
                </a:extLst>
              </p:cNvPr>
              <p:cNvSpPr txBox="1">
                <a:spLocks noRot="1" noChangeAspect="1" noMove="1" noResize="1" noEditPoints="1" noAdjustHandles="1" noChangeArrowheads="1" noChangeShapeType="1" noTextEdit="1"/>
              </p:cNvSpPr>
              <p:nvPr/>
            </p:nvSpPr>
            <p:spPr>
              <a:xfrm>
                <a:off x="7890933" y="3355053"/>
                <a:ext cx="1682832"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E26BED1-EA2D-076A-0CA3-7F7CBACD947D}"/>
                  </a:ext>
                </a:extLst>
              </p:cNvPr>
              <p:cNvSpPr txBox="1"/>
              <p:nvPr/>
            </p:nvSpPr>
            <p:spPr>
              <a:xfrm>
                <a:off x="5303506" y="779205"/>
                <a:ext cx="178234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𝛾</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𝑋</m:t>
                      </m:r>
                    </m:oMath>
                  </m:oMathPara>
                </a14:m>
                <a:endParaRPr lang="en-US" sz="3200" dirty="0"/>
              </a:p>
            </p:txBody>
          </p:sp>
        </mc:Choice>
        <mc:Fallback xmlns="">
          <p:sp>
            <p:nvSpPr>
              <p:cNvPr id="34" name="TextBox 33">
                <a:extLst>
                  <a:ext uri="{FF2B5EF4-FFF2-40B4-BE49-F238E27FC236}">
                    <a16:creationId xmlns:a16="http://schemas.microsoft.com/office/drawing/2014/main" id="{CE26BED1-EA2D-076A-0CA3-7F7CBACD947D}"/>
                  </a:ext>
                </a:extLst>
              </p:cNvPr>
              <p:cNvSpPr txBox="1">
                <a:spLocks noRot="1" noChangeAspect="1" noMove="1" noResize="1" noEditPoints="1" noAdjustHandles="1" noChangeArrowheads="1" noChangeShapeType="1" noTextEdit="1"/>
              </p:cNvSpPr>
              <p:nvPr/>
            </p:nvSpPr>
            <p:spPr>
              <a:xfrm>
                <a:off x="5303506" y="779205"/>
                <a:ext cx="1782346"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7BAFC86-E82E-03F6-BC1F-684F5FC8149A}"/>
                  </a:ext>
                </a:extLst>
              </p:cNvPr>
              <p:cNvSpPr txBox="1"/>
              <p:nvPr/>
            </p:nvSpPr>
            <p:spPr>
              <a:xfrm>
                <a:off x="2946386" y="779204"/>
                <a:ext cx="114441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𝑠</m:t>
                          </m:r>
                        </m:sub>
                      </m:sSub>
                      <m:r>
                        <a:rPr lang="en-US" sz="3200" b="0" i="1" smtClean="0">
                          <a:latin typeface="Cambria Math" panose="02040503050406030204" pitchFamily="18" charset="0"/>
                        </a:rPr>
                        <m:t>(</m:t>
                      </m:r>
                      <m:r>
                        <a:rPr lang="en-US" sz="3200" b="0" i="1" smtClean="0">
                          <a:latin typeface="Cambria Math" panose="02040503050406030204" pitchFamily="18" charset="0"/>
                        </a:rPr>
                        <m:t>𝑡</m:t>
                      </m:r>
                      <m:r>
                        <a:rPr lang="en-US" sz="3200" b="0" i="1" smtClean="0">
                          <a:latin typeface="Cambria Math" panose="02040503050406030204" pitchFamily="18" charset="0"/>
                        </a:rPr>
                        <m:t>)</m:t>
                      </m:r>
                    </m:oMath>
                  </m:oMathPara>
                </a14:m>
                <a:endParaRPr lang="en-US" sz="3200" dirty="0"/>
              </a:p>
            </p:txBody>
          </p:sp>
        </mc:Choice>
        <mc:Fallback xmlns="">
          <p:sp>
            <p:nvSpPr>
              <p:cNvPr id="35" name="TextBox 34">
                <a:extLst>
                  <a:ext uri="{FF2B5EF4-FFF2-40B4-BE49-F238E27FC236}">
                    <a16:creationId xmlns:a16="http://schemas.microsoft.com/office/drawing/2014/main" id="{F7BAFC86-E82E-03F6-BC1F-684F5FC8149A}"/>
                  </a:ext>
                </a:extLst>
              </p:cNvPr>
              <p:cNvSpPr txBox="1">
                <a:spLocks noRot="1" noChangeAspect="1" noMove="1" noResize="1" noEditPoints="1" noAdjustHandles="1" noChangeArrowheads="1" noChangeShapeType="1" noTextEdit="1"/>
              </p:cNvSpPr>
              <p:nvPr/>
            </p:nvSpPr>
            <p:spPr>
              <a:xfrm>
                <a:off x="2946386" y="779204"/>
                <a:ext cx="1144416"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3778110-1DDB-C380-7AD0-0BAAAF181523}"/>
                  </a:ext>
                </a:extLst>
              </p:cNvPr>
              <p:cNvSpPr txBox="1"/>
              <p:nvPr/>
            </p:nvSpPr>
            <p:spPr>
              <a:xfrm>
                <a:off x="2907512" y="3299685"/>
                <a:ext cx="12623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h</m:t>
                          </m:r>
                        </m:sub>
                      </m:sSub>
                      <m:r>
                        <a:rPr lang="en-US" sz="3200" b="0" i="1" smtClean="0">
                          <a:latin typeface="Cambria Math" panose="02040503050406030204" pitchFamily="18" charset="0"/>
                        </a:rPr>
                        <m:t>(</m:t>
                      </m:r>
                      <m:r>
                        <a:rPr lang="en-US" sz="3200" b="0" i="1" smtClean="0">
                          <a:latin typeface="Cambria Math" panose="02040503050406030204" pitchFamily="18" charset="0"/>
                        </a:rPr>
                        <m:t>h</m:t>
                      </m:r>
                      <m:r>
                        <a:rPr lang="en-US" sz="3200" b="0" i="1" smtClean="0">
                          <a:latin typeface="Cambria Math" panose="02040503050406030204" pitchFamily="18" charset="0"/>
                        </a:rPr>
                        <m:t>)</m:t>
                      </m:r>
                    </m:oMath>
                  </m:oMathPara>
                </a14:m>
                <a:endParaRPr lang="en-US" sz="3200" dirty="0"/>
              </a:p>
            </p:txBody>
          </p:sp>
        </mc:Choice>
        <mc:Fallback xmlns="">
          <p:sp>
            <p:nvSpPr>
              <p:cNvPr id="36" name="TextBox 35">
                <a:extLst>
                  <a:ext uri="{FF2B5EF4-FFF2-40B4-BE49-F238E27FC236}">
                    <a16:creationId xmlns:a16="http://schemas.microsoft.com/office/drawing/2014/main" id="{B3778110-1DDB-C380-7AD0-0BAAAF181523}"/>
                  </a:ext>
                </a:extLst>
              </p:cNvPr>
              <p:cNvSpPr txBox="1">
                <a:spLocks noRot="1" noChangeAspect="1" noMove="1" noResize="1" noEditPoints="1" noAdjustHandles="1" noChangeArrowheads="1" noChangeShapeType="1" noTextEdit="1"/>
              </p:cNvSpPr>
              <p:nvPr/>
            </p:nvSpPr>
            <p:spPr>
              <a:xfrm>
                <a:off x="2907512" y="3299685"/>
                <a:ext cx="1262332" cy="58477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B26E42F-2EC6-9102-B093-CA52FD969252}"/>
                  </a:ext>
                </a:extLst>
              </p:cNvPr>
              <p:cNvSpPr txBox="1"/>
              <p:nvPr/>
            </p:nvSpPr>
            <p:spPr>
              <a:xfrm>
                <a:off x="1727139" y="4523871"/>
                <a:ext cx="6322949" cy="787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𝑥</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r>
                            <a:rPr lang="en-US" sz="4000" b="0" i="1" smtClean="0">
                              <a:latin typeface="Cambria Math" panose="02040503050406030204" pitchFamily="18" charset="0"/>
                            </a:rPr>
                            <m:t>  </m:t>
                          </m:r>
                          <m:r>
                            <a:rPr lang="en-US" sz="4000" b="0" i="1" smtClean="0">
                              <a:latin typeface="Cambria Math" panose="02040503050406030204" pitchFamily="18" charset="0"/>
                            </a:rPr>
                            <m:t>𝑦</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e>
                      </m:d>
                      <m:r>
                        <a:rPr lang="en-US" sz="4000" b="0" i="1" smtClean="0">
                          <a:latin typeface="Cambria Math" panose="02040503050406030204" pitchFamily="18" charset="0"/>
                        </a:rPr>
                        <m:t>=</m:t>
                      </m:r>
                      <m:sSubSup>
                        <m:sSubSupPr>
                          <m:ctrlPr>
                            <a:rPr lang="en-US" sz="4000" b="0" i="1" smtClean="0">
                              <a:latin typeface="Cambria Math" panose="02040503050406030204" pitchFamily="18" charset="0"/>
                            </a:rPr>
                          </m:ctrlPr>
                        </m:sSubSupPr>
                        <m:e>
                          <m:r>
                            <a:rPr lang="en-US" sz="4000" b="0" i="1" smtClean="0">
                              <a:latin typeface="Cambria Math" panose="02040503050406030204" pitchFamily="18" charset="0"/>
                            </a:rPr>
                            <m:t>𝑋</m:t>
                          </m:r>
                        </m:e>
                        <m:sub>
                          <m:r>
                            <a:rPr lang="en-US" sz="4000" b="0" i="1" smtClean="0">
                              <a:latin typeface="Cambria Math" panose="02040503050406030204" pitchFamily="18" charset="0"/>
                            </a:rPr>
                            <m:t>𝐶</m:t>
                          </m:r>
                        </m:sub>
                        <m:sup>
                          <m:r>
                            <a:rPr lang="en-US" sz="4000" b="0" i="1" smtClean="0">
                              <a:latin typeface="Cambria Math" panose="02040503050406030204" pitchFamily="18" charset="0"/>
                            </a:rPr>
                            <m:t>−1</m:t>
                          </m:r>
                        </m:sup>
                      </m:sSubSup>
                      <m:r>
                        <a:rPr lang="en-US" sz="4000" b="0" i="1" smtClean="0">
                          <a:latin typeface="Cambria Math" panose="02040503050406030204" pitchFamily="18" charset="0"/>
                        </a:rPr>
                        <m:t>(</m:t>
                      </m:r>
                      <m:r>
                        <a:rPr lang="en-US" sz="4000" b="0" i="1" smtClean="0">
                          <a:latin typeface="Cambria Math" panose="02040503050406030204" pitchFamily="18" charset="0"/>
                        </a:rPr>
                        <m:t>𝛾</m:t>
                      </m:r>
                      <m:d>
                        <m:dPr>
                          <m:ctrlPr>
                            <a:rPr lang="en-US" sz="4000" b="0" i="1" smtClean="0">
                              <a:latin typeface="Cambria Math" panose="02040503050406030204" pitchFamily="18" charset="0"/>
                            </a:rPr>
                          </m:ctrlPr>
                        </m:dPr>
                        <m:e>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𝑇</m:t>
                              </m:r>
                            </m:e>
                            <m:sub>
                              <m:r>
                                <a:rPr lang="en-US" sz="4000" b="0" i="1" smtClean="0">
                                  <a:latin typeface="Cambria Math" panose="02040503050406030204" pitchFamily="18" charset="0"/>
                                </a:rPr>
                                <m:t>𝑠</m:t>
                              </m:r>
                            </m:sub>
                          </m:sSub>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𝑡</m:t>
                              </m:r>
                            </m:e>
                          </m:d>
                        </m:e>
                      </m:d>
                    </m:oMath>
                  </m:oMathPara>
                </a14:m>
                <a:endParaRPr lang="en-US" sz="4000" dirty="0"/>
              </a:p>
            </p:txBody>
          </p:sp>
        </mc:Choice>
        <mc:Fallback xmlns="">
          <p:sp>
            <p:nvSpPr>
              <p:cNvPr id="38" name="TextBox 37">
                <a:extLst>
                  <a:ext uri="{FF2B5EF4-FFF2-40B4-BE49-F238E27FC236}">
                    <a16:creationId xmlns:a16="http://schemas.microsoft.com/office/drawing/2014/main" id="{0B26E42F-2EC6-9102-B093-CA52FD969252}"/>
                  </a:ext>
                </a:extLst>
              </p:cNvPr>
              <p:cNvSpPr txBox="1">
                <a:spLocks noRot="1" noChangeAspect="1" noMove="1" noResize="1" noEditPoints="1" noAdjustHandles="1" noChangeArrowheads="1" noChangeShapeType="1" noTextEdit="1"/>
              </p:cNvSpPr>
              <p:nvPr/>
            </p:nvSpPr>
            <p:spPr>
              <a:xfrm>
                <a:off x="1727139" y="4523871"/>
                <a:ext cx="6322949" cy="787139"/>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06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53DDDD7-69AF-40C4-925E-B9FD02D3EBA8}"/>
              </a:ext>
            </a:extLst>
          </p:cNvPr>
          <p:cNvGrpSpPr/>
          <p:nvPr/>
        </p:nvGrpSpPr>
        <p:grpSpPr>
          <a:xfrm>
            <a:off x="836367" y="586628"/>
            <a:ext cx="2601685" cy="2601685"/>
            <a:chOff x="856687" y="2458246"/>
            <a:chExt cx="2601685" cy="2601685"/>
          </a:xfrm>
        </p:grpSpPr>
        <p:cxnSp>
          <p:nvCxnSpPr>
            <p:cNvPr id="4" name="Straight Connector 3">
              <a:extLst>
                <a:ext uri="{FF2B5EF4-FFF2-40B4-BE49-F238E27FC236}">
                  <a16:creationId xmlns:a16="http://schemas.microsoft.com/office/drawing/2014/main" id="{7F02A18D-9924-9818-F76B-D3A6755A0327}"/>
                </a:ext>
              </a:extLst>
            </p:cNvPr>
            <p:cNvCxnSpPr>
              <a:cxnSpLocks/>
            </p:cNvCxnSpPr>
            <p:nvPr/>
          </p:nvCxnSpPr>
          <p:spPr>
            <a:xfrm rot="5400000">
              <a:off x="2157530" y="2458246"/>
              <a:ext cx="0" cy="2601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AE551DC-C668-1D16-F989-AC8C876B6857}"/>
                </a:ext>
              </a:extLst>
            </p:cNvPr>
            <p:cNvCxnSpPr>
              <a:cxnSpLocks/>
            </p:cNvCxnSpPr>
            <p:nvPr/>
          </p:nvCxnSpPr>
          <p:spPr>
            <a:xfrm rot="10800000">
              <a:off x="2157531" y="2458246"/>
              <a:ext cx="0" cy="260168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B939318-253C-D5EE-2614-83F153ADF887}"/>
              </a:ext>
            </a:extLst>
          </p:cNvPr>
          <p:cNvGrpSpPr/>
          <p:nvPr/>
        </p:nvGrpSpPr>
        <p:grpSpPr>
          <a:xfrm>
            <a:off x="4473647" y="586628"/>
            <a:ext cx="2601685" cy="1300842"/>
            <a:chOff x="856687" y="2458247"/>
            <a:chExt cx="2601685" cy="1300842"/>
          </a:xfrm>
        </p:grpSpPr>
        <p:cxnSp>
          <p:nvCxnSpPr>
            <p:cNvPr id="11" name="Straight Connector 10">
              <a:extLst>
                <a:ext uri="{FF2B5EF4-FFF2-40B4-BE49-F238E27FC236}">
                  <a16:creationId xmlns:a16="http://schemas.microsoft.com/office/drawing/2014/main" id="{FBAB8190-99F8-2BE3-9A3E-A2243200BFFB}"/>
                </a:ext>
              </a:extLst>
            </p:cNvPr>
            <p:cNvCxnSpPr>
              <a:cxnSpLocks/>
            </p:cNvCxnSpPr>
            <p:nvPr/>
          </p:nvCxnSpPr>
          <p:spPr>
            <a:xfrm rot="5400000">
              <a:off x="2157530" y="2458246"/>
              <a:ext cx="0" cy="2601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DB51255-0B4C-F735-BE41-153AE5859BAD}"/>
                </a:ext>
              </a:extLst>
            </p:cNvPr>
            <p:cNvCxnSpPr>
              <a:cxnSpLocks/>
            </p:cNvCxnSpPr>
            <p:nvPr/>
          </p:nvCxnSpPr>
          <p:spPr>
            <a:xfrm flipV="1">
              <a:off x="2157531" y="2458247"/>
              <a:ext cx="0" cy="130084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582DA7E7-4FF3-3BE8-33F4-12A897041673}"/>
              </a:ext>
            </a:extLst>
          </p:cNvPr>
          <p:cNvCxnSpPr/>
          <p:nvPr/>
        </p:nvCxnSpPr>
        <p:spPr>
          <a:xfrm>
            <a:off x="5774490" y="1887468"/>
            <a:ext cx="661870" cy="1300843"/>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5FFA0C5D-3F3C-3212-17E5-CC2290533457}"/>
              </a:ext>
            </a:extLst>
          </p:cNvPr>
          <p:cNvGrpSpPr/>
          <p:nvPr/>
        </p:nvGrpSpPr>
        <p:grpSpPr>
          <a:xfrm>
            <a:off x="8102600" y="576942"/>
            <a:ext cx="2631440" cy="2606040"/>
            <a:chOff x="8102600" y="914400"/>
            <a:chExt cx="2631440" cy="2606040"/>
          </a:xfrm>
        </p:grpSpPr>
        <p:sp>
          <p:nvSpPr>
            <p:cNvPr id="22" name="Freeform: Shape 21">
              <a:extLst>
                <a:ext uri="{FF2B5EF4-FFF2-40B4-BE49-F238E27FC236}">
                  <a16:creationId xmlns:a16="http://schemas.microsoft.com/office/drawing/2014/main" id="{640A4E06-B180-095C-1F2A-DC65144DAE55}"/>
                </a:ext>
              </a:extLst>
            </p:cNvPr>
            <p:cNvSpPr/>
            <p:nvPr/>
          </p:nvSpPr>
          <p:spPr>
            <a:xfrm>
              <a:off x="8778240" y="914400"/>
              <a:ext cx="1320800" cy="2606040"/>
            </a:xfrm>
            <a:custGeom>
              <a:avLst/>
              <a:gdLst>
                <a:gd name="connsiteX0" fmla="*/ 0 w 1320800"/>
                <a:gd name="connsiteY0" fmla="*/ 0 h 2606040"/>
                <a:gd name="connsiteX1" fmla="*/ 645160 w 1320800"/>
                <a:gd name="connsiteY1" fmla="*/ 1320800 h 2606040"/>
                <a:gd name="connsiteX2" fmla="*/ 1320800 w 1320800"/>
                <a:gd name="connsiteY2" fmla="*/ 2606040 h 2606040"/>
                <a:gd name="connsiteX0" fmla="*/ 0 w 1320800"/>
                <a:gd name="connsiteY0" fmla="*/ 0 h 2606040"/>
                <a:gd name="connsiteX1" fmla="*/ 645160 w 1320800"/>
                <a:gd name="connsiteY1" fmla="*/ 1320800 h 2606040"/>
                <a:gd name="connsiteX2" fmla="*/ 1320800 w 1320800"/>
                <a:gd name="connsiteY2" fmla="*/ 2606040 h 2606040"/>
                <a:gd name="connsiteX0" fmla="*/ 0 w 1320800"/>
                <a:gd name="connsiteY0" fmla="*/ 0 h 2606040"/>
                <a:gd name="connsiteX1" fmla="*/ 645160 w 1320800"/>
                <a:gd name="connsiteY1" fmla="*/ 1320800 h 2606040"/>
                <a:gd name="connsiteX2" fmla="*/ 1320800 w 1320800"/>
                <a:gd name="connsiteY2" fmla="*/ 2606040 h 2606040"/>
                <a:gd name="connsiteX0" fmla="*/ 0 w 1320800"/>
                <a:gd name="connsiteY0" fmla="*/ 0 h 2606040"/>
                <a:gd name="connsiteX1" fmla="*/ 645160 w 1320800"/>
                <a:gd name="connsiteY1" fmla="*/ 1320800 h 2606040"/>
                <a:gd name="connsiteX2" fmla="*/ 1320800 w 1320800"/>
                <a:gd name="connsiteY2" fmla="*/ 2606040 h 2606040"/>
                <a:gd name="connsiteX0" fmla="*/ 0 w 1320800"/>
                <a:gd name="connsiteY0" fmla="*/ 0 h 2606040"/>
                <a:gd name="connsiteX1" fmla="*/ 645160 w 1320800"/>
                <a:gd name="connsiteY1" fmla="*/ 1320800 h 2606040"/>
                <a:gd name="connsiteX2" fmla="*/ 1320800 w 1320800"/>
                <a:gd name="connsiteY2" fmla="*/ 2606040 h 2606040"/>
              </a:gdLst>
              <a:ahLst/>
              <a:cxnLst>
                <a:cxn ang="0">
                  <a:pos x="connsiteX0" y="connsiteY0"/>
                </a:cxn>
                <a:cxn ang="0">
                  <a:pos x="connsiteX1" y="connsiteY1"/>
                </a:cxn>
                <a:cxn ang="0">
                  <a:pos x="connsiteX2" y="connsiteY2"/>
                </a:cxn>
              </a:cxnLst>
              <a:rect l="l" t="t" r="r" b="b"/>
              <a:pathLst>
                <a:path w="1320800" h="2606040">
                  <a:moveTo>
                    <a:pt x="0" y="0"/>
                  </a:moveTo>
                  <a:cubicBezTo>
                    <a:pt x="324273" y="341630"/>
                    <a:pt x="536787" y="764540"/>
                    <a:pt x="645160" y="1320800"/>
                  </a:cubicBezTo>
                  <a:cubicBezTo>
                    <a:pt x="753533" y="1877060"/>
                    <a:pt x="940646" y="2332990"/>
                    <a:pt x="1320800" y="260604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B46717D8-6E09-D78F-AD73-4D5A412943EE}"/>
                </a:ext>
              </a:extLst>
            </p:cNvPr>
            <p:cNvSpPr/>
            <p:nvPr/>
          </p:nvSpPr>
          <p:spPr>
            <a:xfrm>
              <a:off x="8102600" y="1341120"/>
              <a:ext cx="2631440" cy="1275080"/>
            </a:xfrm>
            <a:custGeom>
              <a:avLst/>
              <a:gdLst>
                <a:gd name="connsiteX0" fmla="*/ 2631440 w 2631440"/>
                <a:gd name="connsiteY0" fmla="*/ 0 h 1275080"/>
                <a:gd name="connsiteX1" fmla="*/ 1315720 w 2631440"/>
                <a:gd name="connsiteY1" fmla="*/ 883920 h 1275080"/>
                <a:gd name="connsiteX2" fmla="*/ 0 w 2631440"/>
                <a:gd name="connsiteY2" fmla="*/ 1275080 h 1275080"/>
              </a:gdLst>
              <a:ahLst/>
              <a:cxnLst>
                <a:cxn ang="0">
                  <a:pos x="connsiteX0" y="connsiteY0"/>
                </a:cxn>
                <a:cxn ang="0">
                  <a:pos x="connsiteX1" y="connsiteY1"/>
                </a:cxn>
                <a:cxn ang="0">
                  <a:pos x="connsiteX2" y="connsiteY2"/>
                </a:cxn>
              </a:cxnLst>
              <a:rect l="l" t="t" r="r" b="b"/>
              <a:pathLst>
                <a:path w="2631440" h="1275080">
                  <a:moveTo>
                    <a:pt x="2631440" y="0"/>
                  </a:moveTo>
                  <a:cubicBezTo>
                    <a:pt x="2192866" y="335703"/>
                    <a:pt x="1754293" y="671407"/>
                    <a:pt x="1315720" y="883920"/>
                  </a:cubicBezTo>
                  <a:cubicBezTo>
                    <a:pt x="877147" y="1096433"/>
                    <a:pt x="438573" y="1185756"/>
                    <a:pt x="0" y="12750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grpSp>
      <p:cxnSp>
        <p:nvCxnSpPr>
          <p:cNvPr id="31" name="Straight Connector 30">
            <a:extLst>
              <a:ext uri="{FF2B5EF4-FFF2-40B4-BE49-F238E27FC236}">
                <a16:creationId xmlns:a16="http://schemas.microsoft.com/office/drawing/2014/main" id="{E3B3B0FB-B552-4807-2AB9-B140CBA32FE6}"/>
              </a:ext>
            </a:extLst>
          </p:cNvPr>
          <p:cNvCxnSpPr>
            <a:cxnSpLocks/>
            <a:endCxn id="32" idx="1"/>
          </p:cNvCxnSpPr>
          <p:nvPr/>
        </p:nvCxnSpPr>
        <p:spPr>
          <a:xfrm>
            <a:off x="5288005" y="1428477"/>
            <a:ext cx="487955" cy="4547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3CA8D411-D435-F87A-6B5F-D8F641337E9F}"/>
              </a:ext>
            </a:extLst>
          </p:cNvPr>
          <p:cNvSpPr/>
          <p:nvPr/>
        </p:nvSpPr>
        <p:spPr>
          <a:xfrm>
            <a:off x="5296989" y="685799"/>
            <a:ext cx="1746068" cy="1510393"/>
          </a:xfrm>
          <a:custGeom>
            <a:avLst/>
            <a:gdLst>
              <a:gd name="connsiteX0" fmla="*/ 0 w 1730828"/>
              <a:gd name="connsiteY0" fmla="*/ 0 h 1643743"/>
              <a:gd name="connsiteX1" fmla="*/ 478971 w 1730828"/>
              <a:gd name="connsiteY1" fmla="*/ 1197429 h 1643743"/>
              <a:gd name="connsiteX2" fmla="*/ 1730828 w 1730828"/>
              <a:gd name="connsiteY2" fmla="*/ 1643743 h 1643743"/>
              <a:gd name="connsiteX0" fmla="*/ 0 w 1746068"/>
              <a:gd name="connsiteY0" fmla="*/ 0 h 1510393"/>
              <a:gd name="connsiteX1" fmla="*/ 478971 w 1746068"/>
              <a:gd name="connsiteY1" fmla="*/ 1197429 h 1510393"/>
              <a:gd name="connsiteX2" fmla="*/ 1746068 w 1746068"/>
              <a:gd name="connsiteY2" fmla="*/ 1510393 h 1510393"/>
              <a:gd name="connsiteX0" fmla="*/ 0 w 1746068"/>
              <a:gd name="connsiteY0" fmla="*/ 0 h 1510393"/>
              <a:gd name="connsiteX1" fmla="*/ 478971 w 1746068"/>
              <a:gd name="connsiteY1" fmla="*/ 1197429 h 1510393"/>
              <a:gd name="connsiteX2" fmla="*/ 1746068 w 1746068"/>
              <a:gd name="connsiteY2" fmla="*/ 1510393 h 1510393"/>
            </a:gdLst>
            <a:ahLst/>
            <a:cxnLst>
              <a:cxn ang="0">
                <a:pos x="connsiteX0" y="connsiteY0"/>
              </a:cxn>
              <a:cxn ang="0">
                <a:pos x="connsiteX1" y="connsiteY1"/>
              </a:cxn>
              <a:cxn ang="0">
                <a:pos x="connsiteX2" y="connsiteY2"/>
              </a:cxn>
            </a:cxnLst>
            <a:rect l="l" t="t" r="r" b="b"/>
            <a:pathLst>
              <a:path w="1746068" h="1510393">
                <a:moveTo>
                  <a:pt x="0" y="0"/>
                </a:moveTo>
                <a:cubicBezTo>
                  <a:pt x="95250" y="461736"/>
                  <a:pt x="190500" y="923472"/>
                  <a:pt x="478971" y="1197429"/>
                </a:cubicBezTo>
                <a:cubicBezTo>
                  <a:pt x="839832" y="1341846"/>
                  <a:pt x="1264375" y="1424214"/>
                  <a:pt x="1746068" y="1510393"/>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1424027B-F116-4B6F-31C9-A05B1AA124F6}"/>
              </a:ext>
            </a:extLst>
          </p:cNvPr>
          <p:cNvCxnSpPr>
            <a:cxnSpLocks/>
          </p:cNvCxnSpPr>
          <p:nvPr/>
        </p:nvCxnSpPr>
        <p:spPr>
          <a:xfrm>
            <a:off x="8940525" y="1428477"/>
            <a:ext cx="957946" cy="89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B85DF043-F8DA-1D49-FDC6-83DB789B31F9}"/>
              </a:ext>
            </a:extLst>
          </p:cNvPr>
          <p:cNvSpPr/>
          <p:nvPr/>
        </p:nvSpPr>
        <p:spPr>
          <a:xfrm>
            <a:off x="8724719" y="769619"/>
            <a:ext cx="2020388" cy="1203031"/>
          </a:xfrm>
          <a:custGeom>
            <a:avLst/>
            <a:gdLst>
              <a:gd name="connsiteX0" fmla="*/ 0 w 1730828"/>
              <a:gd name="connsiteY0" fmla="*/ 0 h 1643743"/>
              <a:gd name="connsiteX1" fmla="*/ 478971 w 1730828"/>
              <a:gd name="connsiteY1" fmla="*/ 1197429 h 1643743"/>
              <a:gd name="connsiteX2" fmla="*/ 1730828 w 1730828"/>
              <a:gd name="connsiteY2" fmla="*/ 1643743 h 1643743"/>
              <a:gd name="connsiteX0" fmla="*/ 0 w 1955618"/>
              <a:gd name="connsiteY0" fmla="*/ 0 h 1559923"/>
              <a:gd name="connsiteX1" fmla="*/ 703761 w 1955618"/>
              <a:gd name="connsiteY1" fmla="*/ 1113609 h 1559923"/>
              <a:gd name="connsiteX2" fmla="*/ 1955618 w 1955618"/>
              <a:gd name="connsiteY2" fmla="*/ 1559923 h 1559923"/>
              <a:gd name="connsiteX0" fmla="*/ 0 w 1955618"/>
              <a:gd name="connsiteY0" fmla="*/ 0 h 1559923"/>
              <a:gd name="connsiteX1" fmla="*/ 703761 w 1955618"/>
              <a:gd name="connsiteY1" fmla="*/ 1113609 h 1559923"/>
              <a:gd name="connsiteX2" fmla="*/ 1955618 w 1955618"/>
              <a:gd name="connsiteY2" fmla="*/ 1559923 h 1559923"/>
              <a:gd name="connsiteX0" fmla="*/ 0 w 2020388"/>
              <a:gd name="connsiteY0" fmla="*/ 0 h 1189592"/>
              <a:gd name="connsiteX1" fmla="*/ 703761 w 2020388"/>
              <a:gd name="connsiteY1" fmla="*/ 1113609 h 1189592"/>
              <a:gd name="connsiteX2" fmla="*/ 2020388 w 2020388"/>
              <a:gd name="connsiteY2" fmla="*/ 912223 h 1189592"/>
              <a:gd name="connsiteX0" fmla="*/ 0 w 2020388"/>
              <a:gd name="connsiteY0" fmla="*/ 0 h 1203031"/>
              <a:gd name="connsiteX1" fmla="*/ 703761 w 2020388"/>
              <a:gd name="connsiteY1" fmla="*/ 1113609 h 1203031"/>
              <a:gd name="connsiteX2" fmla="*/ 2020388 w 2020388"/>
              <a:gd name="connsiteY2" fmla="*/ 912223 h 1203031"/>
            </a:gdLst>
            <a:ahLst/>
            <a:cxnLst>
              <a:cxn ang="0">
                <a:pos x="connsiteX0" y="connsiteY0"/>
              </a:cxn>
              <a:cxn ang="0">
                <a:pos x="connsiteX1" y="connsiteY1"/>
              </a:cxn>
              <a:cxn ang="0">
                <a:pos x="connsiteX2" y="connsiteY2"/>
              </a:cxn>
            </a:cxnLst>
            <a:rect l="l" t="t" r="r" b="b"/>
            <a:pathLst>
              <a:path w="2020388" h="1203031">
                <a:moveTo>
                  <a:pt x="0" y="0"/>
                </a:moveTo>
                <a:cubicBezTo>
                  <a:pt x="323850" y="393156"/>
                  <a:pt x="415290" y="839652"/>
                  <a:pt x="703761" y="1113609"/>
                </a:cubicBezTo>
                <a:cubicBezTo>
                  <a:pt x="992232" y="1387566"/>
                  <a:pt x="1500595" y="947964"/>
                  <a:pt x="2020388" y="912223"/>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5" name="Straight Connector 34">
            <a:extLst>
              <a:ext uri="{FF2B5EF4-FFF2-40B4-BE49-F238E27FC236}">
                <a16:creationId xmlns:a16="http://schemas.microsoft.com/office/drawing/2014/main" id="{CD6CB8C8-1900-FE24-44F3-F5D6DE4F0E76}"/>
              </a:ext>
            </a:extLst>
          </p:cNvPr>
          <p:cNvCxnSpPr>
            <a:cxnSpLocks/>
            <a:stCxn id="32" idx="1"/>
          </p:cNvCxnSpPr>
          <p:nvPr/>
        </p:nvCxnSpPr>
        <p:spPr>
          <a:xfrm>
            <a:off x="5775960" y="1883228"/>
            <a:ext cx="560615" cy="34725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CDFCC9E-AF4D-1860-5A91-AAEF940331F8}"/>
              </a:ext>
            </a:extLst>
          </p:cNvPr>
          <p:cNvCxnSpPr>
            <a:cxnSpLocks/>
          </p:cNvCxnSpPr>
          <p:nvPr/>
        </p:nvCxnSpPr>
        <p:spPr>
          <a:xfrm>
            <a:off x="1645645" y="1428477"/>
            <a:ext cx="957946" cy="89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62A52387-2C8E-7F8E-3415-8E38D7CDA683}"/>
              </a:ext>
            </a:extLst>
          </p:cNvPr>
          <p:cNvSpPr/>
          <p:nvPr/>
        </p:nvSpPr>
        <p:spPr>
          <a:xfrm>
            <a:off x="1654629" y="685799"/>
            <a:ext cx="1730828" cy="1643743"/>
          </a:xfrm>
          <a:custGeom>
            <a:avLst/>
            <a:gdLst>
              <a:gd name="connsiteX0" fmla="*/ 0 w 1730828"/>
              <a:gd name="connsiteY0" fmla="*/ 0 h 1643743"/>
              <a:gd name="connsiteX1" fmla="*/ 478971 w 1730828"/>
              <a:gd name="connsiteY1" fmla="*/ 1197429 h 1643743"/>
              <a:gd name="connsiteX2" fmla="*/ 1730828 w 1730828"/>
              <a:gd name="connsiteY2" fmla="*/ 1643743 h 1643743"/>
            </a:gdLst>
            <a:ahLst/>
            <a:cxnLst>
              <a:cxn ang="0">
                <a:pos x="connsiteX0" y="connsiteY0"/>
              </a:cxn>
              <a:cxn ang="0">
                <a:pos x="connsiteX1" y="connsiteY1"/>
              </a:cxn>
              <a:cxn ang="0">
                <a:pos x="connsiteX2" y="connsiteY2"/>
              </a:cxn>
            </a:cxnLst>
            <a:rect l="l" t="t" r="r" b="b"/>
            <a:pathLst>
              <a:path w="1730828" h="1643743">
                <a:moveTo>
                  <a:pt x="0" y="0"/>
                </a:moveTo>
                <a:cubicBezTo>
                  <a:pt x="95250" y="461736"/>
                  <a:pt x="190500" y="923472"/>
                  <a:pt x="478971" y="1197429"/>
                </a:cubicBezTo>
                <a:cubicBezTo>
                  <a:pt x="767442" y="1471386"/>
                  <a:pt x="1249135" y="1557564"/>
                  <a:pt x="1730828" y="1643743"/>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C509D29F-F086-7EE6-64BE-AEA5FF67771A}"/>
              </a:ext>
            </a:extLst>
          </p:cNvPr>
          <p:cNvSpPr txBox="1"/>
          <p:nvPr/>
        </p:nvSpPr>
        <p:spPr>
          <a:xfrm>
            <a:off x="1343297" y="3669688"/>
            <a:ext cx="8095343" cy="954107"/>
          </a:xfrm>
          <a:prstGeom prst="rect">
            <a:avLst/>
          </a:prstGeom>
          <a:noFill/>
        </p:spPr>
        <p:txBody>
          <a:bodyPr wrap="square" rtlCol="0">
            <a:spAutoFit/>
          </a:bodyPr>
          <a:lstStyle/>
          <a:p>
            <a:r>
              <a:rPr lang="en-US" sz="2800" dirty="0"/>
              <a:t>Differentiable map: preserves local linear structure</a:t>
            </a:r>
            <a:br>
              <a:rPr lang="en-US" sz="2800" dirty="0"/>
            </a:br>
            <a:r>
              <a:rPr lang="en-US" sz="2800" dirty="0"/>
              <a:t>(tangents are mapped to other tangents)</a:t>
            </a:r>
          </a:p>
        </p:txBody>
      </p:sp>
      <p:sp>
        <p:nvSpPr>
          <p:cNvPr id="44" name="TextBox 43">
            <a:extLst>
              <a:ext uri="{FF2B5EF4-FFF2-40B4-BE49-F238E27FC236}">
                <a16:creationId xmlns:a16="http://schemas.microsoft.com/office/drawing/2014/main" id="{86B8438D-04C4-3D57-AF04-DBB84748FBC0}"/>
              </a:ext>
            </a:extLst>
          </p:cNvPr>
          <p:cNvSpPr txBox="1"/>
          <p:nvPr/>
        </p:nvSpPr>
        <p:spPr>
          <a:xfrm>
            <a:off x="442131" y="4886723"/>
            <a:ext cx="9897673" cy="1077218"/>
          </a:xfrm>
          <a:prstGeom prst="rect">
            <a:avLst/>
          </a:prstGeom>
          <a:noFill/>
        </p:spPr>
        <p:txBody>
          <a:bodyPr wrap="square" rtlCol="0">
            <a:spAutoFit/>
          </a:bodyPr>
          <a:lstStyle/>
          <a:p>
            <a:r>
              <a:rPr lang="en-US" sz="3200" dirty="0">
                <a:solidFill>
                  <a:schemeClr val="accent6">
                    <a:lumMod val="75000"/>
                  </a:schemeClr>
                </a:solidFill>
              </a:rPr>
              <a:t>Infinitesimal displacements along a direction remain infinitesimal displacements along a direction!</a:t>
            </a:r>
          </a:p>
        </p:txBody>
      </p:sp>
    </p:spTree>
    <p:extLst>
      <p:ext uri="{BB962C8B-B14F-4D97-AF65-F5344CB8AC3E}">
        <p14:creationId xmlns:p14="http://schemas.microsoft.com/office/powerpoint/2010/main" val="89323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4C9B-9689-AB71-ACB9-5534484DC68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54B85B0C-1D44-85A0-BA33-1164F1080BCB}"/>
                  </a:ext>
                </a:extLst>
              </p:cNvPr>
              <p:cNvSpPr/>
              <p:nvPr/>
            </p:nvSpPr>
            <p:spPr>
              <a:xfrm>
                <a:off x="5144347" y="1262095"/>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Space</a:t>
                </a:r>
                <a:br>
                  <a:rPr lang="en-US" sz="320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oMath>
                  </m:oMathPara>
                </a14:m>
                <a:endParaRPr lang="en-US" sz="3200" dirty="0"/>
              </a:p>
            </p:txBody>
          </p:sp>
        </mc:Choice>
        <mc:Fallback xmlns="">
          <p:sp>
            <p:nvSpPr>
              <p:cNvPr id="2" name="Rectangle 1">
                <a:extLst>
                  <a:ext uri="{FF2B5EF4-FFF2-40B4-BE49-F238E27FC236}">
                    <a16:creationId xmlns:a16="http://schemas.microsoft.com/office/drawing/2014/main" id="{54B85B0C-1D44-85A0-BA33-1164F1080BCB}"/>
                  </a:ext>
                </a:extLst>
              </p:cNvPr>
              <p:cNvSpPr>
                <a:spLocks noRot="1" noChangeAspect="1" noMove="1" noResize="1" noEditPoints="1" noAdjustHandles="1" noChangeArrowheads="1" noChangeShapeType="1" noTextEdit="1"/>
              </p:cNvSpPr>
              <p:nvPr/>
            </p:nvSpPr>
            <p:spPr>
              <a:xfrm>
                <a:off x="5144347" y="1262095"/>
                <a:ext cx="2357120" cy="166624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7D4C1FF-3CB6-E392-1D92-39AE3C30C66F}"/>
                  </a:ext>
                </a:extLst>
              </p:cNvPr>
              <p:cNvSpPr/>
              <p:nvPr/>
            </p:nvSpPr>
            <p:spPr>
              <a:xfrm>
                <a:off x="734907" y="1262095"/>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Cartesian</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a14:m>
                <a:endParaRPr lang="en-US" sz="3200" dirty="0"/>
              </a:p>
            </p:txBody>
          </p:sp>
        </mc:Choice>
        <mc:Fallback xmlns="">
          <p:sp>
            <p:nvSpPr>
              <p:cNvPr id="3" name="Rectangle 2">
                <a:extLst>
                  <a:ext uri="{FF2B5EF4-FFF2-40B4-BE49-F238E27FC236}">
                    <a16:creationId xmlns:a16="http://schemas.microsoft.com/office/drawing/2014/main" id="{A7D4C1FF-3CB6-E392-1D92-39AE3C30C66F}"/>
                  </a:ext>
                </a:extLst>
              </p:cNvPr>
              <p:cNvSpPr>
                <a:spLocks noRot="1" noChangeAspect="1" noMove="1" noResize="1" noEditPoints="1" noAdjustHandles="1" noChangeArrowheads="1" noChangeShapeType="1" noTextEdit="1"/>
              </p:cNvSpPr>
              <p:nvPr/>
            </p:nvSpPr>
            <p:spPr>
              <a:xfrm>
                <a:off x="734907" y="1262095"/>
                <a:ext cx="2357120" cy="1666240"/>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B822BD41-C24E-9336-1B0D-53D4D054D516}"/>
              </a:ext>
            </a:extLst>
          </p:cNvPr>
          <p:cNvCxnSpPr>
            <a:stCxn id="3" idx="3"/>
            <a:endCxn id="2" idx="1"/>
          </p:cNvCxnSpPr>
          <p:nvPr/>
        </p:nvCxnSpPr>
        <p:spPr>
          <a:xfrm>
            <a:off x="3092027" y="2095215"/>
            <a:ext cx="205232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9C805C4-02BC-A730-02DB-6F06F9CFA6B4}"/>
                  </a:ext>
                </a:extLst>
              </p:cNvPr>
              <p:cNvSpPr txBox="1"/>
              <p:nvPr/>
            </p:nvSpPr>
            <p:spPr>
              <a:xfrm>
                <a:off x="3270519" y="1142419"/>
                <a:ext cx="16953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𝐶</m:t>
                          </m:r>
                        </m:sub>
                      </m:sSub>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A9C805C4-02BC-A730-02DB-6F06F9CFA6B4}"/>
                  </a:ext>
                </a:extLst>
              </p:cNvPr>
              <p:cNvSpPr txBox="1">
                <a:spLocks noRot="1" noChangeAspect="1" noMove="1" noResize="1" noEditPoints="1" noAdjustHandles="1" noChangeArrowheads="1" noChangeShapeType="1" noTextEdit="1"/>
              </p:cNvSpPr>
              <p:nvPr/>
            </p:nvSpPr>
            <p:spPr>
              <a:xfrm>
                <a:off x="3270519" y="1142419"/>
                <a:ext cx="1695336" cy="584775"/>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1BE59F38-F275-F765-BBF3-5F9CDAF18A05}"/>
              </a:ext>
            </a:extLst>
          </p:cNvPr>
          <p:cNvSpPr txBox="1"/>
          <p:nvPr/>
        </p:nvSpPr>
        <p:spPr>
          <a:xfrm>
            <a:off x="93169" y="287183"/>
            <a:ext cx="12005724" cy="769441"/>
          </a:xfrm>
          <a:prstGeom prst="rect">
            <a:avLst/>
          </a:prstGeom>
          <a:noFill/>
        </p:spPr>
        <p:txBody>
          <a:bodyPr wrap="none" rtlCol="0">
            <a:spAutoFit/>
          </a:bodyPr>
          <a:lstStyle/>
          <a:p>
            <a:pPr algn="ctr"/>
            <a:r>
              <a:rPr lang="en-US" sz="4400" dirty="0"/>
              <a:t>Differentiable manifold: infinitesimal displacements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9C15FAD-15DF-4B41-1A10-4557C0183634}"/>
                  </a:ext>
                </a:extLst>
              </p:cNvPr>
              <p:cNvSpPr/>
              <p:nvPr/>
            </p:nvSpPr>
            <p:spPr>
              <a:xfrm>
                <a:off x="5144347" y="3429000"/>
                <a:ext cx="2357120" cy="984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𝑑𝑋</m:t>
                      </m:r>
                    </m:oMath>
                  </m:oMathPara>
                </a14:m>
                <a:endParaRPr lang="en-US" sz="3200" dirty="0"/>
              </a:p>
            </p:txBody>
          </p:sp>
        </mc:Choice>
        <mc:Fallback xmlns="">
          <p:sp>
            <p:nvSpPr>
              <p:cNvPr id="7" name="Rectangle 6">
                <a:extLst>
                  <a:ext uri="{FF2B5EF4-FFF2-40B4-BE49-F238E27FC236}">
                    <a16:creationId xmlns:a16="http://schemas.microsoft.com/office/drawing/2014/main" id="{F9C15FAD-15DF-4B41-1A10-4557C0183634}"/>
                  </a:ext>
                </a:extLst>
              </p:cNvPr>
              <p:cNvSpPr>
                <a:spLocks noRot="1" noChangeAspect="1" noMove="1" noResize="1" noEditPoints="1" noAdjustHandles="1" noChangeArrowheads="1" noChangeShapeType="1" noTextEdit="1"/>
              </p:cNvSpPr>
              <p:nvPr/>
            </p:nvSpPr>
            <p:spPr>
              <a:xfrm>
                <a:off x="5144347" y="3429000"/>
                <a:ext cx="2357120" cy="98495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13DF623-EB76-543D-FAFD-F32DED2011D6}"/>
                  </a:ext>
                </a:extLst>
              </p:cNvPr>
              <p:cNvSpPr/>
              <p:nvPr/>
            </p:nvSpPr>
            <p:spPr>
              <a:xfrm>
                <a:off x="734907" y="3429000"/>
                <a:ext cx="2357120" cy="9849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𝑑𝑥</m:t>
                      </m:r>
                      <m:r>
                        <a:rPr lang="en-US" sz="3200" b="0" i="1" smtClean="0">
                          <a:latin typeface="Cambria Math" panose="02040503050406030204" pitchFamily="18" charset="0"/>
                        </a:rPr>
                        <m:t>,</m:t>
                      </m:r>
                      <m:r>
                        <a:rPr lang="en-US" sz="3200" b="0" i="1" smtClean="0">
                          <a:latin typeface="Cambria Math" panose="02040503050406030204" pitchFamily="18" charset="0"/>
                        </a:rPr>
                        <m:t>𝑑𝑦</m:t>
                      </m:r>
                      <m:r>
                        <a:rPr lang="en-US" sz="3200" b="0" i="1" smtClean="0">
                          <a:latin typeface="Cambria Math" panose="02040503050406030204" pitchFamily="18" charset="0"/>
                        </a:rPr>
                        <m:t>)</m:t>
                      </m:r>
                    </m:oMath>
                  </m:oMathPara>
                </a14:m>
                <a:endParaRPr lang="en-US" sz="3200" dirty="0"/>
              </a:p>
            </p:txBody>
          </p:sp>
        </mc:Choice>
        <mc:Fallback xmlns="">
          <p:sp>
            <p:nvSpPr>
              <p:cNvPr id="12" name="Rectangle 11">
                <a:extLst>
                  <a:ext uri="{FF2B5EF4-FFF2-40B4-BE49-F238E27FC236}">
                    <a16:creationId xmlns:a16="http://schemas.microsoft.com/office/drawing/2014/main" id="{C13DF623-EB76-543D-FAFD-F32DED2011D6}"/>
                  </a:ext>
                </a:extLst>
              </p:cNvPr>
              <p:cNvSpPr>
                <a:spLocks noRot="1" noChangeAspect="1" noMove="1" noResize="1" noEditPoints="1" noAdjustHandles="1" noChangeArrowheads="1" noChangeShapeType="1" noTextEdit="1"/>
              </p:cNvSpPr>
              <p:nvPr/>
            </p:nvSpPr>
            <p:spPr>
              <a:xfrm>
                <a:off x="734907" y="3429000"/>
                <a:ext cx="2357120" cy="98495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FF00D20-DA77-DE58-5A8C-309D4DE2C77C}"/>
                  </a:ext>
                </a:extLst>
              </p:cNvPr>
              <p:cNvSpPr txBox="1"/>
              <p:nvPr/>
            </p:nvSpPr>
            <p:spPr>
              <a:xfrm>
                <a:off x="697654" y="4672155"/>
                <a:ext cx="6749348" cy="11158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𝑑𝑋</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𝑑𝑋</m:t>
                          </m:r>
                        </m:num>
                        <m:den>
                          <m:r>
                            <a:rPr lang="en-US" sz="3200" b="0" i="1" smtClean="0">
                              <a:latin typeface="Cambria Math" panose="02040503050406030204" pitchFamily="18" charset="0"/>
                            </a:rPr>
                            <m:t>𝑑</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 </m:t>
                          </m:r>
                          <m:r>
                            <a:rPr lang="en-US" sz="3200" b="0" i="1" smtClean="0">
                              <a:latin typeface="Cambria Math" panose="02040503050406030204" pitchFamily="18" charset="0"/>
                            </a:rPr>
                            <m:t>𝑦</m:t>
                          </m:r>
                          <m:r>
                            <a:rPr lang="en-US" sz="3200" b="0" i="1" smtClean="0">
                              <a:latin typeface="Cambria Math" panose="02040503050406030204" pitchFamily="18" charset="0"/>
                            </a:rPr>
                            <m:t>]</m:t>
                          </m:r>
                        </m:den>
                      </m:f>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𝑑𝑥</m:t>
                          </m:r>
                          <m:r>
                            <a:rPr lang="en-US" sz="3200" b="0" i="1" smtClean="0">
                              <a:latin typeface="Cambria Math" panose="02040503050406030204" pitchFamily="18" charset="0"/>
                            </a:rPr>
                            <m:t>  </m:t>
                          </m:r>
                          <m:r>
                            <a:rPr lang="en-US" sz="3200" b="0" i="1" smtClean="0">
                              <a:latin typeface="Cambria Math" panose="02040503050406030204" pitchFamily="18" charset="0"/>
                            </a:rPr>
                            <m:t>𝑑𝑦</m:t>
                          </m:r>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𝑥</m:t>
                          </m:r>
                        </m:sub>
                      </m:sSub>
                      <m:r>
                        <a:rPr lang="en-US" sz="3200" b="0" i="1" smtClean="0">
                          <a:latin typeface="Cambria Math" panose="02040503050406030204" pitchFamily="18" charset="0"/>
                        </a:rPr>
                        <m:t>𝑑𝑥</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𝑦</m:t>
                          </m:r>
                        </m:sub>
                      </m:sSub>
                      <m:r>
                        <a:rPr lang="en-US" sz="3200" b="0" i="1" smtClean="0">
                          <a:latin typeface="Cambria Math" panose="02040503050406030204" pitchFamily="18" charset="0"/>
                        </a:rPr>
                        <m:t>𝑑𝑦</m:t>
                      </m:r>
                    </m:oMath>
                  </m:oMathPara>
                </a14:m>
                <a:endParaRPr lang="en-US" sz="3200" dirty="0"/>
              </a:p>
            </p:txBody>
          </p:sp>
        </mc:Choice>
        <mc:Fallback xmlns="">
          <p:sp>
            <p:nvSpPr>
              <p:cNvPr id="16" name="TextBox 15">
                <a:extLst>
                  <a:ext uri="{FF2B5EF4-FFF2-40B4-BE49-F238E27FC236}">
                    <a16:creationId xmlns:a16="http://schemas.microsoft.com/office/drawing/2014/main" id="{6FF00D20-DA77-DE58-5A8C-309D4DE2C77C}"/>
                  </a:ext>
                </a:extLst>
              </p:cNvPr>
              <p:cNvSpPr txBox="1">
                <a:spLocks noRot="1" noChangeAspect="1" noMove="1" noResize="1" noEditPoints="1" noAdjustHandles="1" noChangeArrowheads="1" noChangeShapeType="1" noTextEdit="1"/>
              </p:cNvSpPr>
              <p:nvPr/>
            </p:nvSpPr>
            <p:spPr>
              <a:xfrm>
                <a:off x="697654" y="4672155"/>
                <a:ext cx="6749348" cy="1115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EE59EAA-868B-E406-3E18-A1340BA59242}"/>
                  </a:ext>
                </a:extLst>
              </p:cNvPr>
              <p:cNvSpPr txBox="1"/>
              <p:nvPr/>
            </p:nvSpPr>
            <p:spPr>
              <a:xfrm>
                <a:off x="4533108" y="5644109"/>
                <a:ext cx="3853876"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𝑑𝑥</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𝑑𝑥</m:t>
                          </m:r>
                        </m:num>
                        <m:den>
                          <m:r>
                            <a:rPr lang="en-US" sz="3200" b="0" i="1" smtClean="0">
                              <a:latin typeface="Cambria Math" panose="02040503050406030204" pitchFamily="18" charset="0"/>
                            </a:rPr>
                            <m:t>𝑑𝑋</m:t>
                          </m:r>
                        </m:den>
                      </m:f>
                      <m:r>
                        <a:rPr lang="en-US" sz="3200" b="0" i="1" smtClean="0">
                          <a:latin typeface="Cambria Math" panose="02040503050406030204" pitchFamily="18" charset="0"/>
                        </a:rPr>
                        <m:t>𝑑𝑋</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𝑥</m:t>
                          </m:r>
                        </m:sup>
                      </m:sSup>
                      <m:r>
                        <a:rPr lang="en-US" sz="3200" b="0" i="1" smtClean="0">
                          <a:latin typeface="Cambria Math" panose="02040503050406030204" pitchFamily="18" charset="0"/>
                        </a:rPr>
                        <m:t>𝑑𝑋</m:t>
                      </m:r>
                    </m:oMath>
                  </m:oMathPara>
                </a14:m>
                <a:endParaRPr lang="en-US" sz="3200" dirty="0"/>
              </a:p>
            </p:txBody>
          </p:sp>
        </mc:Choice>
        <mc:Fallback xmlns="">
          <p:sp>
            <p:nvSpPr>
              <p:cNvPr id="18" name="TextBox 17">
                <a:extLst>
                  <a:ext uri="{FF2B5EF4-FFF2-40B4-BE49-F238E27FC236}">
                    <a16:creationId xmlns:a16="http://schemas.microsoft.com/office/drawing/2014/main" id="{9EE59EAA-868B-E406-3E18-A1340BA59242}"/>
                  </a:ext>
                </a:extLst>
              </p:cNvPr>
              <p:cNvSpPr txBox="1">
                <a:spLocks noRot="1" noChangeAspect="1" noMove="1" noResize="1" noEditPoints="1" noAdjustHandles="1" noChangeArrowheads="1" noChangeShapeType="1" noTextEdit="1"/>
              </p:cNvSpPr>
              <p:nvPr/>
            </p:nvSpPr>
            <p:spPr>
              <a:xfrm>
                <a:off x="4533108" y="5644109"/>
                <a:ext cx="3853876" cy="1027333"/>
              </a:xfrm>
              <a:prstGeom prst="rect">
                <a:avLst/>
              </a:prstGeom>
              <a:blipFill>
                <a:blip r:embed="rId8"/>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B3A85AA4-562A-1EB5-A60D-EF54475947D9}"/>
              </a:ext>
            </a:extLst>
          </p:cNvPr>
          <p:cNvCxnSpPr>
            <a:cxnSpLocks/>
          </p:cNvCxnSpPr>
          <p:nvPr/>
        </p:nvCxnSpPr>
        <p:spPr>
          <a:xfrm flipH="1">
            <a:off x="6750756" y="4104706"/>
            <a:ext cx="1528512" cy="839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960DD3E-232C-F0DE-C019-07CE629F6B9E}"/>
              </a:ext>
            </a:extLst>
          </p:cNvPr>
          <p:cNvCxnSpPr>
            <a:cxnSpLocks/>
          </p:cNvCxnSpPr>
          <p:nvPr/>
        </p:nvCxnSpPr>
        <p:spPr>
          <a:xfrm flipH="1">
            <a:off x="7744178" y="4188178"/>
            <a:ext cx="1070181" cy="145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65B81FB-B5B7-1147-3E34-26C742EE7274}"/>
              </a:ext>
            </a:extLst>
          </p:cNvPr>
          <p:cNvSpPr txBox="1"/>
          <p:nvPr/>
        </p:nvSpPr>
        <p:spPr>
          <a:xfrm>
            <a:off x="8170898" y="1427050"/>
            <a:ext cx="3939822" cy="2677656"/>
          </a:xfrm>
          <a:prstGeom prst="rect">
            <a:avLst/>
          </a:prstGeom>
          <a:noFill/>
        </p:spPr>
        <p:txBody>
          <a:bodyPr wrap="square" rtlCol="0">
            <a:spAutoFit/>
          </a:bodyPr>
          <a:lstStyle/>
          <a:p>
            <a:r>
              <a:rPr lang="en-US" sz="2800" dirty="0">
                <a:solidFill>
                  <a:schemeClr val="accent6">
                    <a:lumMod val="75000"/>
                  </a:schemeClr>
                </a:solidFill>
              </a:rPr>
              <a:t>Covariant/contravariant bases are actually maps from/to differentials of physical quantities to/from differentials of the space!</a:t>
            </a:r>
          </a:p>
        </p:txBody>
      </p:sp>
      <p:cxnSp>
        <p:nvCxnSpPr>
          <p:cNvPr id="28" name="Straight Arrow Connector 27">
            <a:extLst>
              <a:ext uri="{FF2B5EF4-FFF2-40B4-BE49-F238E27FC236}">
                <a16:creationId xmlns:a16="http://schemas.microsoft.com/office/drawing/2014/main" id="{E2CA2E21-CB2E-D7DA-E390-15557269A942}"/>
              </a:ext>
            </a:extLst>
          </p:cNvPr>
          <p:cNvCxnSpPr>
            <a:cxnSpLocks/>
            <a:stCxn id="12" idx="3"/>
            <a:endCxn id="7" idx="1"/>
          </p:cNvCxnSpPr>
          <p:nvPr/>
        </p:nvCxnSpPr>
        <p:spPr>
          <a:xfrm>
            <a:off x="3092027" y="3921478"/>
            <a:ext cx="205232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D3D8931-E4F3-D7A4-E5DD-7CE8E0FFC321}"/>
                  </a:ext>
                </a:extLst>
              </p:cNvPr>
              <p:cNvSpPr txBox="1"/>
              <p:nvPr/>
            </p:nvSpPr>
            <p:spPr>
              <a:xfrm>
                <a:off x="3546652" y="3090638"/>
                <a:ext cx="1143070"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𝑑𝑋</m:t>
                          </m:r>
                        </m:num>
                        <m:den>
                          <m:r>
                            <a:rPr lang="en-US" sz="2000" b="0" i="1" smtClean="0">
                              <a:latin typeface="Cambria Math" panose="02040503050406030204" pitchFamily="18" charset="0"/>
                            </a:rPr>
                            <m:t>𝑑𝑥</m:t>
                          </m:r>
                        </m:den>
                      </m:f>
                    </m:oMath>
                  </m:oMathPara>
                </a14:m>
                <a:endParaRPr lang="en-US" sz="2000" dirty="0"/>
              </a:p>
            </p:txBody>
          </p:sp>
        </mc:Choice>
        <mc:Fallback xmlns="">
          <p:sp>
            <p:nvSpPr>
              <p:cNvPr id="31" name="TextBox 30">
                <a:extLst>
                  <a:ext uri="{FF2B5EF4-FFF2-40B4-BE49-F238E27FC236}">
                    <a16:creationId xmlns:a16="http://schemas.microsoft.com/office/drawing/2014/main" id="{DD3D8931-E4F3-D7A4-E5DD-7CE8E0FFC321}"/>
                  </a:ext>
                </a:extLst>
              </p:cNvPr>
              <p:cNvSpPr txBox="1">
                <a:spLocks noRot="1" noChangeAspect="1" noMove="1" noResize="1" noEditPoints="1" noAdjustHandles="1" noChangeArrowheads="1" noChangeShapeType="1" noTextEdit="1"/>
              </p:cNvSpPr>
              <p:nvPr/>
            </p:nvSpPr>
            <p:spPr>
              <a:xfrm>
                <a:off x="3546652" y="3090638"/>
                <a:ext cx="1143070" cy="67672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4605738-6C67-E7A7-648A-48B3E1D07876}"/>
                  </a:ext>
                </a:extLst>
              </p:cNvPr>
              <p:cNvSpPr txBox="1"/>
              <p:nvPr/>
            </p:nvSpPr>
            <p:spPr>
              <a:xfrm>
                <a:off x="3546652" y="3984005"/>
                <a:ext cx="1170320" cy="676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r>
                            <a:rPr lang="en-US" sz="2000" b="0" i="1" smtClean="0">
                              <a:latin typeface="Cambria Math" panose="02040503050406030204" pitchFamily="18" charset="0"/>
                            </a:rPr>
                            <m:t>𝑥</m:t>
                          </m:r>
                        </m:sup>
                      </m:sSup>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𝑑𝑥</m:t>
                          </m:r>
                        </m:num>
                        <m:den>
                          <m:r>
                            <a:rPr lang="en-US" sz="2000" b="0" i="1" smtClean="0">
                              <a:latin typeface="Cambria Math" panose="02040503050406030204" pitchFamily="18" charset="0"/>
                            </a:rPr>
                            <m:t>𝑑𝑋</m:t>
                          </m:r>
                        </m:den>
                      </m:f>
                    </m:oMath>
                  </m:oMathPara>
                </a14:m>
                <a:endParaRPr lang="en-US" sz="2000" dirty="0"/>
              </a:p>
            </p:txBody>
          </p:sp>
        </mc:Choice>
        <mc:Fallback xmlns="">
          <p:sp>
            <p:nvSpPr>
              <p:cNvPr id="32" name="TextBox 31">
                <a:extLst>
                  <a:ext uri="{FF2B5EF4-FFF2-40B4-BE49-F238E27FC236}">
                    <a16:creationId xmlns:a16="http://schemas.microsoft.com/office/drawing/2014/main" id="{94605738-6C67-E7A7-648A-48B3E1D07876}"/>
                  </a:ext>
                </a:extLst>
              </p:cNvPr>
              <p:cNvSpPr txBox="1">
                <a:spLocks noRot="1" noChangeAspect="1" noMove="1" noResize="1" noEditPoints="1" noAdjustHandles="1" noChangeArrowheads="1" noChangeShapeType="1" noTextEdit="1"/>
              </p:cNvSpPr>
              <p:nvPr/>
            </p:nvSpPr>
            <p:spPr>
              <a:xfrm>
                <a:off x="3546652" y="3984005"/>
                <a:ext cx="1170320" cy="67666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43065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E72B0-0D17-46E3-F6EA-33899A3319A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E28F76D-02B7-0C18-E7DC-2459D56C6AE4}"/>
                  </a:ext>
                </a:extLst>
              </p:cNvPr>
              <p:cNvSpPr txBox="1"/>
              <p:nvPr/>
            </p:nvSpPr>
            <p:spPr>
              <a:xfrm>
                <a:off x="8288591" y="123696"/>
                <a:ext cx="16953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𝑋</m:t>
                          </m:r>
                        </m:e>
                        <m:sub>
                          <m:r>
                            <a:rPr lang="en-US" sz="3200" b="0" i="1" smtClean="0">
                              <a:latin typeface="Cambria Math" panose="02040503050406030204" pitchFamily="18" charset="0"/>
                            </a:rPr>
                            <m:t>𝐶</m:t>
                          </m:r>
                        </m:sub>
                      </m:sSub>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6E28F76D-02B7-0C18-E7DC-2459D56C6AE4}"/>
                  </a:ext>
                </a:extLst>
              </p:cNvPr>
              <p:cNvSpPr txBox="1">
                <a:spLocks noRot="1" noChangeAspect="1" noMove="1" noResize="1" noEditPoints="1" noAdjustHandles="1" noChangeArrowheads="1" noChangeShapeType="1" noTextEdit="1"/>
              </p:cNvSpPr>
              <p:nvPr/>
            </p:nvSpPr>
            <p:spPr>
              <a:xfrm>
                <a:off x="8288591" y="123696"/>
                <a:ext cx="1695336"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3072DDC-ABE6-9135-CCC0-D5FD7B6878B2}"/>
                  </a:ext>
                </a:extLst>
              </p:cNvPr>
              <p:cNvSpPr txBox="1"/>
              <p:nvPr/>
            </p:nvSpPr>
            <p:spPr>
              <a:xfrm>
                <a:off x="5204826" y="185782"/>
                <a:ext cx="178234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𝛾</m:t>
                      </m:r>
                      <m:r>
                        <a:rPr lang="en-US" sz="3200" b="0" i="1" smtClean="0">
                          <a:latin typeface="Cambria Math" panose="02040503050406030204" pitchFamily="18" charset="0"/>
                        </a:rPr>
                        <m:t>:</m:t>
                      </m:r>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𝑋</m:t>
                      </m:r>
                    </m:oMath>
                  </m:oMathPara>
                </a14:m>
                <a:endParaRPr lang="en-US" sz="3200" dirty="0"/>
              </a:p>
            </p:txBody>
          </p:sp>
        </mc:Choice>
        <mc:Fallback xmlns="">
          <p:sp>
            <p:nvSpPr>
              <p:cNvPr id="34" name="TextBox 33">
                <a:extLst>
                  <a:ext uri="{FF2B5EF4-FFF2-40B4-BE49-F238E27FC236}">
                    <a16:creationId xmlns:a16="http://schemas.microsoft.com/office/drawing/2014/main" id="{23072DDC-ABE6-9135-CCC0-D5FD7B6878B2}"/>
                  </a:ext>
                </a:extLst>
              </p:cNvPr>
              <p:cNvSpPr txBox="1">
                <a:spLocks noRot="1" noChangeAspect="1" noMove="1" noResize="1" noEditPoints="1" noAdjustHandles="1" noChangeArrowheads="1" noChangeShapeType="1" noTextEdit="1"/>
              </p:cNvSpPr>
              <p:nvPr/>
            </p:nvSpPr>
            <p:spPr>
              <a:xfrm>
                <a:off x="5204826" y="185782"/>
                <a:ext cx="1782346"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AC77ED8-F40C-2AA1-2615-2192A2D3468A}"/>
                  </a:ext>
                </a:extLst>
              </p:cNvPr>
              <p:cNvSpPr txBox="1"/>
              <p:nvPr/>
            </p:nvSpPr>
            <p:spPr>
              <a:xfrm>
                <a:off x="2551750" y="123696"/>
                <a:ext cx="114441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a:rPr lang="en-US" sz="3200" b="0" i="1" smtClean="0">
                              <a:latin typeface="Cambria Math" panose="02040503050406030204" pitchFamily="18" charset="0"/>
                            </a:rPr>
                            <m:t>𝑠</m:t>
                          </m:r>
                        </m:sub>
                      </m:sSub>
                      <m:r>
                        <a:rPr lang="en-US" sz="3200" b="0" i="1" smtClean="0">
                          <a:latin typeface="Cambria Math" panose="02040503050406030204" pitchFamily="18" charset="0"/>
                        </a:rPr>
                        <m:t>(</m:t>
                      </m:r>
                      <m:r>
                        <a:rPr lang="en-US" sz="3200" b="0" i="1" smtClean="0">
                          <a:latin typeface="Cambria Math" panose="02040503050406030204" pitchFamily="18" charset="0"/>
                        </a:rPr>
                        <m:t>𝑡</m:t>
                      </m:r>
                      <m:r>
                        <a:rPr lang="en-US" sz="3200" b="0" i="1" smtClean="0">
                          <a:latin typeface="Cambria Math" panose="02040503050406030204" pitchFamily="18" charset="0"/>
                        </a:rPr>
                        <m:t>)</m:t>
                      </m:r>
                    </m:oMath>
                  </m:oMathPara>
                </a14:m>
                <a:endParaRPr lang="en-US" sz="3200" dirty="0"/>
              </a:p>
            </p:txBody>
          </p:sp>
        </mc:Choice>
        <mc:Fallback xmlns="">
          <p:sp>
            <p:nvSpPr>
              <p:cNvPr id="35" name="TextBox 34">
                <a:extLst>
                  <a:ext uri="{FF2B5EF4-FFF2-40B4-BE49-F238E27FC236}">
                    <a16:creationId xmlns:a16="http://schemas.microsoft.com/office/drawing/2014/main" id="{4AC77ED8-F40C-2AA1-2615-2192A2D3468A}"/>
                  </a:ext>
                </a:extLst>
              </p:cNvPr>
              <p:cNvSpPr txBox="1">
                <a:spLocks noRot="1" noChangeAspect="1" noMove="1" noResize="1" noEditPoints="1" noAdjustHandles="1" noChangeArrowheads="1" noChangeShapeType="1" noTextEdit="1"/>
              </p:cNvSpPr>
              <p:nvPr/>
            </p:nvSpPr>
            <p:spPr>
              <a:xfrm>
                <a:off x="2551750" y="123696"/>
                <a:ext cx="1144416"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CE1D458-A907-5258-87DC-D4ABB49FF99A}"/>
                  </a:ext>
                </a:extLst>
              </p:cNvPr>
              <p:cNvSpPr/>
              <p:nvPr/>
            </p:nvSpPr>
            <p:spPr>
              <a:xfrm>
                <a:off x="6437569" y="3007954"/>
                <a:ext cx="2357120" cy="905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𝑑𝑋</m:t>
                      </m:r>
                    </m:oMath>
                  </m:oMathPara>
                </a14:m>
                <a:endParaRPr lang="en-US" sz="3200" dirty="0"/>
              </a:p>
            </p:txBody>
          </p:sp>
        </mc:Choice>
        <mc:Fallback xmlns="">
          <p:sp>
            <p:nvSpPr>
              <p:cNvPr id="4" name="Rectangle 3">
                <a:extLst>
                  <a:ext uri="{FF2B5EF4-FFF2-40B4-BE49-F238E27FC236}">
                    <a16:creationId xmlns:a16="http://schemas.microsoft.com/office/drawing/2014/main" id="{ACE1D458-A907-5258-87DC-D4ABB49FF99A}"/>
                  </a:ext>
                </a:extLst>
              </p:cNvPr>
              <p:cNvSpPr>
                <a:spLocks noRot="1" noChangeAspect="1" noMove="1" noResize="1" noEditPoints="1" noAdjustHandles="1" noChangeArrowheads="1" noChangeShapeType="1" noTextEdit="1"/>
              </p:cNvSpPr>
              <p:nvPr/>
            </p:nvSpPr>
            <p:spPr>
              <a:xfrm>
                <a:off x="6437569" y="3007954"/>
                <a:ext cx="2357120" cy="90575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B2EB41E-D0CA-DFAA-444F-82C3D43B4EC3}"/>
                  </a:ext>
                </a:extLst>
              </p:cNvPr>
              <p:cNvSpPr/>
              <p:nvPr/>
            </p:nvSpPr>
            <p:spPr>
              <a:xfrm>
                <a:off x="9477829" y="3007954"/>
                <a:ext cx="2357120" cy="905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𝑑𝑥</m:t>
                      </m:r>
                      <m:r>
                        <a:rPr lang="en-US" sz="3200" b="0" i="1" smtClean="0">
                          <a:latin typeface="Cambria Math" panose="02040503050406030204" pitchFamily="18" charset="0"/>
                        </a:rPr>
                        <m:t>,</m:t>
                      </m:r>
                      <m:r>
                        <a:rPr lang="en-US" sz="3200" b="0" i="1" smtClean="0">
                          <a:latin typeface="Cambria Math" panose="02040503050406030204" pitchFamily="18" charset="0"/>
                        </a:rPr>
                        <m:t>𝑑𝑦</m:t>
                      </m:r>
                      <m:r>
                        <a:rPr lang="en-US" sz="3200" b="0" i="1" smtClean="0">
                          <a:latin typeface="Cambria Math" panose="02040503050406030204" pitchFamily="18" charset="0"/>
                        </a:rPr>
                        <m:t>)</m:t>
                      </m:r>
                    </m:oMath>
                  </m:oMathPara>
                </a14:m>
                <a:endParaRPr lang="en-US" sz="3200" dirty="0"/>
              </a:p>
            </p:txBody>
          </p:sp>
        </mc:Choice>
        <mc:Fallback xmlns="">
          <p:sp>
            <p:nvSpPr>
              <p:cNvPr id="8" name="Rectangle 7">
                <a:extLst>
                  <a:ext uri="{FF2B5EF4-FFF2-40B4-BE49-F238E27FC236}">
                    <a16:creationId xmlns:a16="http://schemas.microsoft.com/office/drawing/2014/main" id="{BB2EB41E-D0CA-DFAA-444F-82C3D43B4EC3}"/>
                  </a:ext>
                </a:extLst>
              </p:cNvPr>
              <p:cNvSpPr>
                <a:spLocks noRot="1" noChangeAspect="1" noMove="1" noResize="1" noEditPoints="1" noAdjustHandles="1" noChangeArrowheads="1" noChangeShapeType="1" noTextEdit="1"/>
              </p:cNvSpPr>
              <p:nvPr/>
            </p:nvSpPr>
            <p:spPr>
              <a:xfrm>
                <a:off x="9477829" y="3007954"/>
                <a:ext cx="2357120" cy="90575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6CB9AAD-521D-0861-FAB7-459BD8B9C539}"/>
                  </a:ext>
                </a:extLst>
              </p:cNvPr>
              <p:cNvSpPr/>
              <p:nvPr/>
            </p:nvSpPr>
            <p:spPr>
              <a:xfrm>
                <a:off x="3397310" y="3007954"/>
                <a:ext cx="2357120" cy="905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𝑑𝑇</m:t>
                      </m:r>
                    </m:oMath>
                  </m:oMathPara>
                </a14:m>
                <a:endParaRPr lang="en-US" sz="3200" dirty="0"/>
              </a:p>
            </p:txBody>
          </p:sp>
        </mc:Choice>
        <mc:Fallback xmlns="">
          <p:sp>
            <p:nvSpPr>
              <p:cNvPr id="10" name="Rectangle 9">
                <a:extLst>
                  <a:ext uri="{FF2B5EF4-FFF2-40B4-BE49-F238E27FC236}">
                    <a16:creationId xmlns:a16="http://schemas.microsoft.com/office/drawing/2014/main" id="{E6CB9AAD-521D-0861-FAB7-459BD8B9C539}"/>
                  </a:ext>
                </a:extLst>
              </p:cNvPr>
              <p:cNvSpPr>
                <a:spLocks noRot="1" noChangeAspect="1" noMove="1" noResize="1" noEditPoints="1" noAdjustHandles="1" noChangeArrowheads="1" noChangeShapeType="1" noTextEdit="1"/>
              </p:cNvSpPr>
              <p:nvPr/>
            </p:nvSpPr>
            <p:spPr>
              <a:xfrm>
                <a:off x="3397310" y="3007954"/>
                <a:ext cx="2357120" cy="90575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C82F29A6-7C10-66C7-3497-C8D17AF75250}"/>
                  </a:ext>
                </a:extLst>
              </p:cNvPr>
              <p:cNvSpPr/>
              <p:nvPr/>
            </p:nvSpPr>
            <p:spPr>
              <a:xfrm>
                <a:off x="357051" y="3007954"/>
                <a:ext cx="2357120" cy="9057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𝑑𝑡</m:t>
                      </m:r>
                    </m:oMath>
                  </m:oMathPara>
                </a14:m>
                <a:endParaRPr lang="en-US" sz="3200" dirty="0"/>
              </a:p>
            </p:txBody>
          </p:sp>
        </mc:Choice>
        <mc:Fallback xmlns="">
          <p:sp>
            <p:nvSpPr>
              <p:cNvPr id="11" name="Rectangle 10">
                <a:extLst>
                  <a:ext uri="{FF2B5EF4-FFF2-40B4-BE49-F238E27FC236}">
                    <a16:creationId xmlns:a16="http://schemas.microsoft.com/office/drawing/2014/main" id="{C82F29A6-7C10-66C7-3497-C8D17AF75250}"/>
                  </a:ext>
                </a:extLst>
              </p:cNvPr>
              <p:cNvSpPr>
                <a:spLocks noRot="1" noChangeAspect="1" noMove="1" noResize="1" noEditPoints="1" noAdjustHandles="1" noChangeArrowheads="1" noChangeShapeType="1" noTextEdit="1"/>
              </p:cNvSpPr>
              <p:nvPr/>
            </p:nvSpPr>
            <p:spPr>
              <a:xfrm>
                <a:off x="357051" y="3007954"/>
                <a:ext cx="2357120" cy="905758"/>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AB2DF6A5-7B4C-921C-ECAC-1733FDAE7843}"/>
                  </a:ext>
                </a:extLst>
              </p:cNvPr>
              <p:cNvSpPr/>
              <p:nvPr/>
            </p:nvSpPr>
            <p:spPr>
              <a:xfrm>
                <a:off x="6437569" y="832643"/>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Space</a:t>
                </a:r>
                <a:br>
                  <a:rPr lang="en-US" sz="320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𝑋</m:t>
                      </m:r>
                    </m:oMath>
                  </m:oMathPara>
                </a14:m>
                <a:endParaRPr lang="en-US" sz="3200" dirty="0"/>
              </a:p>
            </p:txBody>
          </p:sp>
        </mc:Choice>
        <mc:Fallback xmlns="">
          <p:sp>
            <p:nvSpPr>
              <p:cNvPr id="14" name="Rectangle 13">
                <a:extLst>
                  <a:ext uri="{FF2B5EF4-FFF2-40B4-BE49-F238E27FC236}">
                    <a16:creationId xmlns:a16="http://schemas.microsoft.com/office/drawing/2014/main" id="{AB2DF6A5-7B4C-921C-ECAC-1733FDAE7843}"/>
                  </a:ext>
                </a:extLst>
              </p:cNvPr>
              <p:cNvSpPr>
                <a:spLocks noRot="1" noChangeAspect="1" noMove="1" noResize="1" noEditPoints="1" noAdjustHandles="1" noChangeArrowheads="1" noChangeShapeType="1" noTextEdit="1"/>
              </p:cNvSpPr>
              <p:nvPr/>
            </p:nvSpPr>
            <p:spPr>
              <a:xfrm>
                <a:off x="6437569" y="832643"/>
                <a:ext cx="2357120" cy="166624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A9EEB2F-4141-BD70-6EB7-60253C1C76F4}"/>
                  </a:ext>
                </a:extLst>
              </p:cNvPr>
              <p:cNvSpPr/>
              <p:nvPr/>
            </p:nvSpPr>
            <p:spPr>
              <a:xfrm>
                <a:off x="9477829" y="832643"/>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Cartesian</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m:t>
                    </m:r>
                  </m:oMath>
                </a14:m>
                <a:endParaRPr lang="en-US" sz="3200" dirty="0"/>
              </a:p>
            </p:txBody>
          </p:sp>
        </mc:Choice>
        <mc:Fallback xmlns="">
          <p:sp>
            <p:nvSpPr>
              <p:cNvPr id="15" name="Rectangle 14">
                <a:extLst>
                  <a:ext uri="{FF2B5EF4-FFF2-40B4-BE49-F238E27FC236}">
                    <a16:creationId xmlns:a16="http://schemas.microsoft.com/office/drawing/2014/main" id="{9A9EEB2F-4141-BD70-6EB7-60253C1C76F4}"/>
                  </a:ext>
                </a:extLst>
              </p:cNvPr>
              <p:cNvSpPr>
                <a:spLocks noRot="1" noChangeAspect="1" noMove="1" noResize="1" noEditPoints="1" noAdjustHandles="1" noChangeArrowheads="1" noChangeShapeType="1" noTextEdit="1"/>
              </p:cNvSpPr>
              <p:nvPr/>
            </p:nvSpPr>
            <p:spPr>
              <a:xfrm>
                <a:off x="9477829" y="832643"/>
                <a:ext cx="2357120" cy="166624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1AE5E4F-F7E4-A939-83CB-385C4FBF44B7}"/>
                  </a:ext>
                </a:extLst>
              </p:cNvPr>
              <p:cNvSpPr/>
              <p:nvPr/>
            </p:nvSpPr>
            <p:spPr>
              <a:xfrm>
                <a:off x="3397310" y="832643"/>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Time</a:t>
                </a:r>
                <a:br>
                  <a:rPr lang="en-US" sz="3200" b="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𝑇</m:t>
                      </m:r>
                    </m:oMath>
                  </m:oMathPara>
                </a14:m>
                <a:endParaRPr lang="en-US" sz="3200" dirty="0"/>
              </a:p>
            </p:txBody>
          </p:sp>
        </mc:Choice>
        <mc:Fallback xmlns="">
          <p:sp>
            <p:nvSpPr>
              <p:cNvPr id="17" name="Rectangle 16">
                <a:extLst>
                  <a:ext uri="{FF2B5EF4-FFF2-40B4-BE49-F238E27FC236}">
                    <a16:creationId xmlns:a16="http://schemas.microsoft.com/office/drawing/2014/main" id="{A1AE5E4F-F7E4-A939-83CB-385C4FBF44B7}"/>
                  </a:ext>
                </a:extLst>
              </p:cNvPr>
              <p:cNvSpPr>
                <a:spLocks noRot="1" noChangeAspect="1" noMove="1" noResize="1" noEditPoints="1" noAdjustHandles="1" noChangeArrowheads="1" noChangeShapeType="1" noTextEdit="1"/>
              </p:cNvSpPr>
              <p:nvPr/>
            </p:nvSpPr>
            <p:spPr>
              <a:xfrm>
                <a:off x="3397310" y="832643"/>
                <a:ext cx="2357120" cy="166624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01AF3C7-29A3-CA35-18F7-1BEDD2D80E66}"/>
                  </a:ext>
                </a:extLst>
              </p:cNvPr>
              <p:cNvSpPr/>
              <p:nvPr/>
            </p:nvSpPr>
            <p:spPr>
              <a:xfrm>
                <a:off x="357051" y="832643"/>
                <a:ext cx="2357120" cy="1666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0" dirty="0"/>
                  <a:t>Seconds</a:t>
                </a:r>
                <a:br>
                  <a:rPr lang="en-US" sz="3200" b="0" dirty="0"/>
                </a:b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oMath>
                  </m:oMathPara>
                </a14:m>
                <a:endParaRPr lang="en-US" sz="3200" dirty="0"/>
              </a:p>
            </p:txBody>
          </p:sp>
        </mc:Choice>
        <mc:Fallback xmlns="">
          <p:sp>
            <p:nvSpPr>
              <p:cNvPr id="18" name="Rectangle 17">
                <a:extLst>
                  <a:ext uri="{FF2B5EF4-FFF2-40B4-BE49-F238E27FC236}">
                    <a16:creationId xmlns:a16="http://schemas.microsoft.com/office/drawing/2014/main" id="{501AF3C7-29A3-CA35-18F7-1BEDD2D80E66}"/>
                  </a:ext>
                </a:extLst>
              </p:cNvPr>
              <p:cNvSpPr>
                <a:spLocks noRot="1" noChangeAspect="1" noMove="1" noResize="1" noEditPoints="1" noAdjustHandles="1" noChangeArrowheads="1" noChangeShapeType="1" noTextEdit="1"/>
              </p:cNvSpPr>
              <p:nvPr/>
            </p:nvSpPr>
            <p:spPr>
              <a:xfrm>
                <a:off x="357051" y="832643"/>
                <a:ext cx="2357120" cy="1666240"/>
              </a:xfrm>
              <a:prstGeom prst="rect">
                <a:avLst/>
              </a:prstGeom>
              <a:blipFill>
                <a:blip r:embed="rId12"/>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C44789F8-CABB-CFDE-485B-982F8603A78D}"/>
              </a:ext>
            </a:extLst>
          </p:cNvPr>
          <p:cNvCxnSpPr>
            <a:cxnSpLocks/>
          </p:cNvCxnSpPr>
          <p:nvPr/>
        </p:nvCxnSpPr>
        <p:spPr>
          <a:xfrm>
            <a:off x="8794689" y="3475311"/>
            <a:ext cx="68314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2F2BDD-5425-2EFB-5910-A2DDBE2D0CD9}"/>
              </a:ext>
            </a:extLst>
          </p:cNvPr>
          <p:cNvCxnSpPr>
            <a:cxnSpLocks/>
          </p:cNvCxnSpPr>
          <p:nvPr/>
        </p:nvCxnSpPr>
        <p:spPr>
          <a:xfrm>
            <a:off x="2714171" y="3475311"/>
            <a:ext cx="683139"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23E8CA-5691-A965-F644-AEF6FF33A074}"/>
              </a:ext>
            </a:extLst>
          </p:cNvPr>
          <p:cNvCxnSpPr>
            <a:cxnSpLocks/>
          </p:cNvCxnSpPr>
          <p:nvPr/>
        </p:nvCxnSpPr>
        <p:spPr>
          <a:xfrm>
            <a:off x="5754430" y="3475311"/>
            <a:ext cx="683139" cy="0"/>
          </a:xfrm>
          <a:prstGeom prst="straightConnector1">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13CF840-2D89-6013-5F42-095D2B2542E8}"/>
              </a:ext>
            </a:extLst>
          </p:cNvPr>
          <p:cNvCxnSpPr>
            <a:cxnSpLocks/>
          </p:cNvCxnSpPr>
          <p:nvPr/>
        </p:nvCxnSpPr>
        <p:spPr>
          <a:xfrm>
            <a:off x="8794689" y="1665763"/>
            <a:ext cx="683140"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F778442-8AA7-62F7-9D99-4ED100DD7D29}"/>
              </a:ext>
            </a:extLst>
          </p:cNvPr>
          <p:cNvCxnSpPr>
            <a:cxnSpLocks/>
          </p:cNvCxnSpPr>
          <p:nvPr/>
        </p:nvCxnSpPr>
        <p:spPr>
          <a:xfrm>
            <a:off x="2714171" y="1665763"/>
            <a:ext cx="683139" cy="0"/>
          </a:xfrm>
          <a:prstGeom prst="straightConnector1">
            <a:avLst/>
          </a:prstGeom>
          <a:ln w="28575">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2692AE7-F83F-A849-61C3-11ACFED5E15A}"/>
              </a:ext>
            </a:extLst>
          </p:cNvPr>
          <p:cNvCxnSpPr>
            <a:cxnSpLocks/>
          </p:cNvCxnSpPr>
          <p:nvPr/>
        </p:nvCxnSpPr>
        <p:spPr>
          <a:xfrm>
            <a:off x="5754430" y="1665763"/>
            <a:ext cx="683139" cy="0"/>
          </a:xfrm>
          <a:prstGeom prst="straightConnector1">
            <a:avLst/>
          </a:prstGeom>
          <a:ln w="28575">
            <a:headEnd type="none"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3428520-C341-8BFA-2B6A-D8F4EF131545}"/>
                  </a:ext>
                </a:extLst>
              </p:cNvPr>
              <p:cNvSpPr txBox="1"/>
              <p:nvPr/>
            </p:nvSpPr>
            <p:spPr>
              <a:xfrm>
                <a:off x="2505365" y="3989891"/>
                <a:ext cx="1100750" cy="6766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𝑑𝑇</m:t>
                          </m:r>
                        </m:num>
                        <m:den>
                          <m:r>
                            <a:rPr lang="en-US" sz="2000" b="0" i="1" smtClean="0">
                              <a:latin typeface="Cambria Math" panose="02040503050406030204" pitchFamily="18" charset="0"/>
                            </a:rPr>
                            <m:t>𝑑𝑡</m:t>
                          </m:r>
                        </m:den>
                      </m:f>
                    </m:oMath>
                  </m:oMathPara>
                </a14:m>
                <a:endParaRPr lang="en-US" sz="2000" dirty="0"/>
              </a:p>
            </p:txBody>
          </p:sp>
        </mc:Choice>
        <mc:Fallback xmlns="">
          <p:sp>
            <p:nvSpPr>
              <p:cNvPr id="28" name="TextBox 27">
                <a:extLst>
                  <a:ext uri="{FF2B5EF4-FFF2-40B4-BE49-F238E27FC236}">
                    <a16:creationId xmlns:a16="http://schemas.microsoft.com/office/drawing/2014/main" id="{83428520-C341-8BFA-2B6A-D8F4EF131545}"/>
                  </a:ext>
                </a:extLst>
              </p:cNvPr>
              <p:cNvSpPr txBox="1">
                <a:spLocks noRot="1" noChangeAspect="1" noMove="1" noResize="1" noEditPoints="1" noAdjustHandles="1" noChangeArrowheads="1" noChangeShapeType="1" noTextEdit="1"/>
              </p:cNvSpPr>
              <p:nvPr/>
            </p:nvSpPr>
            <p:spPr>
              <a:xfrm>
                <a:off x="2505365" y="3989891"/>
                <a:ext cx="1100750" cy="67666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F7BE661-3D5D-D0A4-668C-D5599D8E0792}"/>
                  </a:ext>
                </a:extLst>
              </p:cNvPr>
              <p:cNvSpPr txBox="1"/>
              <p:nvPr/>
            </p:nvSpPr>
            <p:spPr>
              <a:xfrm>
                <a:off x="8455536" y="3989891"/>
                <a:ext cx="1143070" cy="6767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𝑑𝑋</m:t>
                          </m:r>
                        </m:num>
                        <m:den>
                          <m:r>
                            <a:rPr lang="en-US" sz="2000" b="0" i="1" smtClean="0">
                              <a:latin typeface="Cambria Math" panose="02040503050406030204" pitchFamily="18" charset="0"/>
                            </a:rPr>
                            <m:t>𝑑𝑥</m:t>
                          </m:r>
                        </m:den>
                      </m:f>
                    </m:oMath>
                  </m:oMathPara>
                </a14:m>
                <a:endParaRPr lang="en-US" sz="2000" dirty="0"/>
              </a:p>
            </p:txBody>
          </p:sp>
        </mc:Choice>
        <mc:Fallback xmlns="">
          <p:sp>
            <p:nvSpPr>
              <p:cNvPr id="29" name="TextBox 28">
                <a:extLst>
                  <a:ext uri="{FF2B5EF4-FFF2-40B4-BE49-F238E27FC236}">
                    <a16:creationId xmlns:a16="http://schemas.microsoft.com/office/drawing/2014/main" id="{1F7BE661-3D5D-D0A4-668C-D5599D8E0792}"/>
                  </a:ext>
                </a:extLst>
              </p:cNvPr>
              <p:cNvSpPr txBox="1">
                <a:spLocks noRot="1" noChangeAspect="1" noMove="1" noResize="1" noEditPoints="1" noAdjustHandles="1" noChangeArrowheads="1" noChangeShapeType="1" noTextEdit="1"/>
              </p:cNvSpPr>
              <p:nvPr/>
            </p:nvSpPr>
            <p:spPr>
              <a:xfrm>
                <a:off x="8455536" y="3989891"/>
                <a:ext cx="1143070" cy="67672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61FE441-64B6-5ADB-2DE7-92B1D97465AE}"/>
                  </a:ext>
                </a:extLst>
              </p:cNvPr>
              <p:cNvSpPr txBox="1"/>
              <p:nvPr/>
            </p:nvSpPr>
            <p:spPr>
              <a:xfrm>
                <a:off x="5316779" y="3938073"/>
                <a:ext cx="1558440"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𝑣</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𝑑𝑋</m:t>
                          </m:r>
                        </m:num>
                        <m:den>
                          <m:r>
                            <a:rPr lang="en-US" sz="3200" b="0" i="1" smtClean="0">
                              <a:latin typeface="Cambria Math" panose="02040503050406030204" pitchFamily="18" charset="0"/>
                            </a:rPr>
                            <m:t>𝑑𝑇</m:t>
                          </m:r>
                        </m:den>
                      </m:f>
                    </m:oMath>
                  </m:oMathPara>
                </a14:m>
                <a:endParaRPr lang="en-US" sz="3200" dirty="0"/>
              </a:p>
            </p:txBody>
          </p:sp>
        </mc:Choice>
        <mc:Fallback xmlns="">
          <p:sp>
            <p:nvSpPr>
              <p:cNvPr id="31" name="TextBox 30">
                <a:extLst>
                  <a:ext uri="{FF2B5EF4-FFF2-40B4-BE49-F238E27FC236}">
                    <a16:creationId xmlns:a16="http://schemas.microsoft.com/office/drawing/2014/main" id="{861FE441-64B6-5ADB-2DE7-92B1D97465AE}"/>
                  </a:ext>
                </a:extLst>
              </p:cNvPr>
              <p:cNvSpPr txBox="1">
                <a:spLocks noRot="1" noChangeAspect="1" noMove="1" noResize="1" noEditPoints="1" noAdjustHandles="1" noChangeArrowheads="1" noChangeShapeType="1" noTextEdit="1"/>
              </p:cNvSpPr>
              <p:nvPr/>
            </p:nvSpPr>
            <p:spPr>
              <a:xfrm>
                <a:off x="5316779" y="3938073"/>
                <a:ext cx="1558440" cy="1027333"/>
              </a:xfrm>
              <a:prstGeom prst="rect">
                <a:avLst/>
              </a:prstGeom>
              <a:blipFill>
                <a:blip r:embed="rId15"/>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A1F8B1FE-BE38-EBD3-F1A8-DE7EFD333FCF}"/>
              </a:ext>
            </a:extLst>
          </p:cNvPr>
          <p:cNvSpPr txBox="1"/>
          <p:nvPr/>
        </p:nvSpPr>
        <p:spPr>
          <a:xfrm>
            <a:off x="1114021" y="5056001"/>
            <a:ext cx="7567451" cy="1077218"/>
          </a:xfrm>
          <a:prstGeom prst="rect">
            <a:avLst/>
          </a:prstGeom>
          <a:noFill/>
        </p:spPr>
        <p:txBody>
          <a:bodyPr wrap="square" rtlCol="0">
            <a:spAutoFit/>
          </a:bodyPr>
          <a:lstStyle/>
          <a:p>
            <a:pPr algn="ctr"/>
            <a:r>
              <a:rPr lang="en-US" sz="3200" dirty="0">
                <a:solidFill>
                  <a:schemeClr val="accent6">
                    <a:lumMod val="75000"/>
                  </a:schemeClr>
                </a:solidFill>
              </a:rPr>
              <a:t>In general, in physics “geometric” tensors are maps between differentials (variations)</a:t>
            </a:r>
          </a:p>
        </p:txBody>
      </p:sp>
    </p:spTree>
    <p:extLst>
      <p:ext uri="{BB962C8B-B14F-4D97-AF65-F5344CB8AC3E}">
        <p14:creationId xmlns:p14="http://schemas.microsoft.com/office/powerpoint/2010/main" val="4085847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EE0CE-B7D6-C3DD-5719-63694D8D29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D02B459-EADC-D935-C04C-F4EE66FD810D}"/>
              </a:ext>
            </a:extLst>
          </p:cNvPr>
          <p:cNvSpPr txBox="1"/>
          <p:nvPr/>
        </p:nvSpPr>
        <p:spPr>
          <a:xfrm>
            <a:off x="446886" y="391886"/>
            <a:ext cx="9463553" cy="584775"/>
          </a:xfrm>
          <a:prstGeom prst="rect">
            <a:avLst/>
          </a:prstGeom>
          <a:noFill/>
        </p:spPr>
        <p:txBody>
          <a:bodyPr wrap="none" rtlCol="0">
            <a:spAutoFit/>
          </a:bodyPr>
          <a:lstStyle/>
          <a:p>
            <a:r>
              <a:rPr lang="en-US" sz="3200" dirty="0"/>
              <a:t>In differential geometry, tangent vectors are derivations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2500A8B-6516-055B-F522-226D2DC087B2}"/>
                  </a:ext>
                </a:extLst>
              </p:cNvPr>
              <p:cNvSpPr txBox="1"/>
              <p:nvPr/>
            </p:nvSpPr>
            <p:spPr>
              <a:xfrm>
                <a:off x="6397947" y="1367841"/>
                <a:ext cx="1773049" cy="6008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𝑣</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𝑖</m:t>
                          </m:r>
                        </m:sup>
                      </m:s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𝑖</m:t>
                          </m:r>
                        </m:sub>
                      </m:sSub>
                    </m:oMath>
                  </m:oMathPara>
                </a14:m>
                <a:endParaRPr lang="en-US" sz="3200" dirty="0"/>
              </a:p>
            </p:txBody>
          </p:sp>
        </mc:Choice>
        <mc:Fallback xmlns="">
          <p:sp>
            <p:nvSpPr>
              <p:cNvPr id="3" name="TextBox 2">
                <a:extLst>
                  <a:ext uri="{FF2B5EF4-FFF2-40B4-BE49-F238E27FC236}">
                    <a16:creationId xmlns:a16="http://schemas.microsoft.com/office/drawing/2014/main" id="{35D5863A-2765-4365-4F44-7680CC64489C}"/>
                  </a:ext>
                </a:extLst>
              </p:cNvPr>
              <p:cNvSpPr txBox="1">
                <a:spLocks noRot="1" noChangeAspect="1" noMove="1" noResize="1" noEditPoints="1" noAdjustHandles="1" noChangeArrowheads="1" noChangeShapeType="1" noTextEdit="1"/>
              </p:cNvSpPr>
              <p:nvPr/>
            </p:nvSpPr>
            <p:spPr>
              <a:xfrm>
                <a:off x="6397947" y="1367841"/>
                <a:ext cx="1773049" cy="60080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B250A6-46AD-53F2-0AAC-D84AE7AA4862}"/>
                  </a:ext>
                </a:extLst>
              </p:cNvPr>
              <p:cNvSpPr txBox="1"/>
              <p:nvPr/>
            </p:nvSpPr>
            <p:spPr>
              <a:xfrm>
                <a:off x="969401" y="1383871"/>
                <a:ext cx="361938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𝑣</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𝐶</m:t>
                          </m:r>
                        </m:e>
                        <m:sup>
                          <m:r>
                            <a:rPr lang="en-US" sz="3200" b="0" i="1" smtClean="0">
                              <a:latin typeface="Cambria Math" panose="02040503050406030204" pitchFamily="18" charset="0"/>
                            </a:rPr>
                            <m:t>∞</m:t>
                          </m:r>
                        </m:sup>
                      </m:sSup>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𝐶</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3A0E3902-6CC7-9406-86C9-3E376A6AC89B}"/>
                  </a:ext>
                </a:extLst>
              </p:cNvPr>
              <p:cNvSpPr txBox="1">
                <a:spLocks noRot="1" noChangeAspect="1" noMove="1" noResize="1" noEditPoints="1" noAdjustHandles="1" noChangeArrowheads="1" noChangeShapeType="1" noTextEdit="1"/>
              </p:cNvSpPr>
              <p:nvPr/>
            </p:nvSpPr>
            <p:spPr>
              <a:xfrm>
                <a:off x="969401" y="1383871"/>
                <a:ext cx="3619389" cy="584775"/>
              </a:xfrm>
              <a:prstGeom prst="rect">
                <a:avLst/>
              </a:prstGeom>
              <a:blipFill>
                <a:blip r:embed="rId3"/>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9D32DA75-D3E4-F2EA-1100-989126D7112D}"/>
              </a:ext>
            </a:extLst>
          </p:cNvPr>
          <p:cNvCxnSpPr/>
          <p:nvPr/>
        </p:nvCxnSpPr>
        <p:spPr>
          <a:xfrm flipV="1">
            <a:off x="7129570" y="1904427"/>
            <a:ext cx="275007" cy="481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582C4E8-4CF4-F395-F173-8D8581360397}"/>
              </a:ext>
            </a:extLst>
          </p:cNvPr>
          <p:cNvCxnSpPr/>
          <p:nvPr/>
        </p:nvCxnSpPr>
        <p:spPr>
          <a:xfrm flipH="1" flipV="1">
            <a:off x="8057720" y="1904427"/>
            <a:ext cx="488139" cy="5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472EB4D-726B-B32D-296E-E0FAF4B8C492}"/>
              </a:ext>
            </a:extLst>
          </p:cNvPr>
          <p:cNvSpPr txBox="1"/>
          <p:nvPr/>
        </p:nvSpPr>
        <p:spPr>
          <a:xfrm>
            <a:off x="8301789" y="2347102"/>
            <a:ext cx="649537" cy="369332"/>
          </a:xfrm>
          <a:prstGeom prst="rect">
            <a:avLst/>
          </a:prstGeom>
          <a:noFill/>
        </p:spPr>
        <p:txBody>
          <a:bodyPr wrap="none" rtlCol="0">
            <a:spAutoFit/>
          </a:bodyPr>
          <a:lstStyle/>
          <a:p>
            <a:r>
              <a:rPr lang="en-US" dirty="0"/>
              <a:t>basis</a:t>
            </a:r>
          </a:p>
        </p:txBody>
      </p:sp>
      <p:sp>
        <p:nvSpPr>
          <p:cNvPr id="10" name="TextBox 9">
            <a:extLst>
              <a:ext uri="{FF2B5EF4-FFF2-40B4-BE49-F238E27FC236}">
                <a16:creationId xmlns:a16="http://schemas.microsoft.com/office/drawing/2014/main" id="{6C62BA10-2916-C701-3C87-990679A0231C}"/>
              </a:ext>
            </a:extLst>
          </p:cNvPr>
          <p:cNvSpPr txBox="1"/>
          <p:nvPr/>
        </p:nvSpPr>
        <p:spPr>
          <a:xfrm>
            <a:off x="6497441" y="2378815"/>
            <a:ext cx="1264257" cy="369332"/>
          </a:xfrm>
          <a:prstGeom prst="rect">
            <a:avLst/>
          </a:prstGeom>
          <a:noFill/>
        </p:spPr>
        <p:txBody>
          <a:bodyPr wrap="none" rtlCol="0">
            <a:spAutoFit/>
          </a:bodyPr>
          <a:lstStyle/>
          <a:p>
            <a:r>
              <a:rPr lang="en-US" dirty="0"/>
              <a:t>component</a:t>
            </a:r>
          </a:p>
        </p:txBody>
      </p:sp>
      <p:sp>
        <p:nvSpPr>
          <p:cNvPr id="11" name="TextBox 10">
            <a:extLst>
              <a:ext uri="{FF2B5EF4-FFF2-40B4-BE49-F238E27FC236}">
                <a16:creationId xmlns:a16="http://schemas.microsoft.com/office/drawing/2014/main" id="{089281EE-34C2-519B-5D14-F0E7E8E6C494}"/>
              </a:ext>
            </a:extLst>
          </p:cNvPr>
          <p:cNvSpPr txBox="1"/>
          <p:nvPr/>
        </p:nvSpPr>
        <p:spPr>
          <a:xfrm>
            <a:off x="1588518" y="2766871"/>
            <a:ext cx="2058512" cy="369332"/>
          </a:xfrm>
          <a:prstGeom prst="rect">
            <a:avLst/>
          </a:prstGeom>
          <a:noFill/>
        </p:spPr>
        <p:txBody>
          <a:bodyPr wrap="none" rtlCol="0">
            <a:spAutoFit/>
          </a:bodyPr>
          <a:lstStyle/>
          <a:p>
            <a:r>
              <a:rPr lang="en-US" dirty="0"/>
              <a:t>In polar coordinates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B7314D-A90A-78C2-8976-DDDE8C4BC6DD}"/>
                  </a:ext>
                </a:extLst>
              </p:cNvPr>
              <p:cNvSpPr txBox="1"/>
              <p:nvPr/>
            </p:nvSpPr>
            <p:spPr>
              <a:xfrm>
                <a:off x="1243103" y="3125810"/>
                <a:ext cx="27493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𝑟</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𝜃</m:t>
                          </m:r>
                        </m:sub>
                      </m:sSub>
                      <m:r>
                        <a:rPr lang="en-US" sz="3200" b="0" i="1" smtClean="0">
                          <a:latin typeface="Cambria Math" panose="02040503050406030204" pitchFamily="18" charset="0"/>
                        </a:rPr>
                        <m:t>= ???</m:t>
                      </m:r>
                    </m:oMath>
                  </m:oMathPara>
                </a14:m>
                <a:endParaRPr lang="en-US" sz="3200" dirty="0"/>
              </a:p>
            </p:txBody>
          </p:sp>
        </mc:Choice>
        <mc:Fallback xmlns="">
          <p:sp>
            <p:nvSpPr>
              <p:cNvPr id="12" name="TextBox 11">
                <a:extLst>
                  <a:ext uri="{FF2B5EF4-FFF2-40B4-BE49-F238E27FC236}">
                    <a16:creationId xmlns:a16="http://schemas.microsoft.com/office/drawing/2014/main" id="{08CE122D-23EB-9187-8DBF-B778333BE938}"/>
                  </a:ext>
                </a:extLst>
              </p:cNvPr>
              <p:cNvSpPr txBox="1">
                <a:spLocks noRot="1" noChangeAspect="1" noMove="1" noResize="1" noEditPoints="1" noAdjustHandles="1" noChangeArrowheads="1" noChangeShapeType="1" noTextEdit="1"/>
              </p:cNvSpPr>
              <p:nvPr/>
            </p:nvSpPr>
            <p:spPr>
              <a:xfrm>
                <a:off x="1243103" y="3125810"/>
                <a:ext cx="2749342" cy="584775"/>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5DA3868-E97D-4F65-A05C-FAAE1F7E2508}"/>
              </a:ext>
            </a:extLst>
          </p:cNvPr>
          <p:cNvSpPr txBox="1"/>
          <p:nvPr/>
        </p:nvSpPr>
        <p:spPr>
          <a:xfrm>
            <a:off x="1835348" y="4181468"/>
            <a:ext cx="1564852" cy="369332"/>
          </a:xfrm>
          <a:prstGeom prst="rect">
            <a:avLst/>
          </a:prstGeom>
          <a:noFill/>
        </p:spPr>
        <p:txBody>
          <a:bodyPr wrap="none" rtlCol="0">
            <a:spAutoFit/>
          </a:bodyPr>
          <a:lstStyle/>
          <a:p>
            <a:r>
              <a:rPr lang="en-US" dirty="0"/>
              <a:t>In phase space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F9C8956-050F-BBB4-0EEA-90BBCAB4C324}"/>
                  </a:ext>
                </a:extLst>
              </p:cNvPr>
              <p:cNvSpPr txBox="1"/>
              <p:nvPr/>
            </p:nvSpPr>
            <p:spPr>
              <a:xfrm>
                <a:off x="1240282" y="4550800"/>
                <a:ext cx="2754985" cy="6227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 ???</m:t>
                      </m:r>
                    </m:oMath>
                  </m:oMathPara>
                </a14:m>
                <a:endParaRPr lang="en-US" sz="3200" dirty="0"/>
              </a:p>
            </p:txBody>
          </p:sp>
        </mc:Choice>
        <mc:Fallback xmlns="">
          <p:sp>
            <p:nvSpPr>
              <p:cNvPr id="14" name="TextBox 13">
                <a:extLst>
                  <a:ext uri="{FF2B5EF4-FFF2-40B4-BE49-F238E27FC236}">
                    <a16:creationId xmlns:a16="http://schemas.microsoft.com/office/drawing/2014/main" id="{3F0CA9D2-6EAB-BBED-09C4-DD328AE94B60}"/>
                  </a:ext>
                </a:extLst>
              </p:cNvPr>
              <p:cNvSpPr txBox="1">
                <a:spLocks noRot="1" noChangeAspect="1" noMove="1" noResize="1" noEditPoints="1" noAdjustHandles="1" noChangeArrowheads="1" noChangeShapeType="1" noTextEdit="1"/>
              </p:cNvSpPr>
              <p:nvPr/>
            </p:nvSpPr>
            <p:spPr>
              <a:xfrm>
                <a:off x="1240282" y="4550800"/>
                <a:ext cx="2754985" cy="622735"/>
              </a:xfrm>
              <a:prstGeom prst="rect">
                <a:avLst/>
              </a:prstGeom>
              <a:blipFill>
                <a:blip r:embed="rId5"/>
                <a:stretch>
                  <a:fillRect/>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D4FA129-2A05-1D06-1BE3-389DCA2C6CD4}"/>
              </a:ext>
            </a:extLst>
          </p:cNvPr>
          <p:cNvSpPr txBox="1"/>
          <p:nvPr/>
        </p:nvSpPr>
        <p:spPr>
          <a:xfrm>
            <a:off x="4635471" y="3756131"/>
            <a:ext cx="4156331" cy="584775"/>
          </a:xfrm>
          <a:prstGeom prst="rect">
            <a:avLst/>
          </a:prstGeom>
          <a:noFill/>
        </p:spPr>
        <p:txBody>
          <a:bodyPr wrap="none" rtlCol="0">
            <a:spAutoFit/>
          </a:bodyPr>
          <a:lstStyle/>
          <a:p>
            <a:r>
              <a:rPr lang="en-US" sz="3200" dirty="0">
                <a:solidFill>
                  <a:srgbClr val="C00000"/>
                </a:solidFill>
              </a:rPr>
              <a:t>Doesn’t work with units</a:t>
            </a:r>
          </a:p>
        </p:txBody>
      </p:sp>
      <p:cxnSp>
        <p:nvCxnSpPr>
          <p:cNvPr id="18" name="Straight Arrow Connector 17">
            <a:extLst>
              <a:ext uri="{FF2B5EF4-FFF2-40B4-BE49-F238E27FC236}">
                <a16:creationId xmlns:a16="http://schemas.microsoft.com/office/drawing/2014/main" id="{5EABFCF6-2CAD-741D-CCA2-EBBED915616B}"/>
              </a:ext>
            </a:extLst>
          </p:cNvPr>
          <p:cNvCxnSpPr/>
          <p:nvPr/>
        </p:nvCxnSpPr>
        <p:spPr>
          <a:xfrm flipH="1" flipV="1">
            <a:off x="3884481" y="3478845"/>
            <a:ext cx="605017" cy="501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0E23F8-6E08-D8FC-C75C-80B9677C6235}"/>
              </a:ext>
            </a:extLst>
          </p:cNvPr>
          <p:cNvCxnSpPr/>
          <p:nvPr/>
        </p:nvCxnSpPr>
        <p:spPr>
          <a:xfrm flipH="1">
            <a:off x="3925732" y="4181468"/>
            <a:ext cx="663058" cy="562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C22D8F3-1AD5-EE12-162D-F9D7EE938DBA}"/>
                  </a:ext>
                </a:extLst>
              </p:cNvPr>
              <p:cNvSpPr txBox="1"/>
              <p:nvPr/>
            </p:nvSpPr>
            <p:spPr>
              <a:xfrm>
                <a:off x="4653033" y="4462674"/>
                <a:ext cx="4298293" cy="369332"/>
              </a:xfrm>
              <a:prstGeom prst="rect">
                <a:avLst/>
              </a:prstGeom>
              <a:noFill/>
            </p:spPr>
            <p:txBody>
              <a:bodyPr wrap="none" rtlCol="0">
                <a:spAutoFit/>
              </a:bodyPr>
              <a:lstStyle/>
              <a:p>
                <a:r>
                  <a:rPr lang="en-US" dirty="0"/>
                  <a:t>Mathematically precise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physically precise</a:t>
                </a:r>
              </a:p>
            </p:txBody>
          </p:sp>
        </mc:Choice>
        <mc:Fallback xmlns="">
          <p:sp>
            <p:nvSpPr>
              <p:cNvPr id="21" name="TextBox 20">
                <a:extLst>
                  <a:ext uri="{FF2B5EF4-FFF2-40B4-BE49-F238E27FC236}">
                    <a16:creationId xmlns:a16="http://schemas.microsoft.com/office/drawing/2014/main" id="{4B4690E7-9047-F244-0051-4DEE3E76E9F0}"/>
                  </a:ext>
                </a:extLst>
              </p:cNvPr>
              <p:cNvSpPr txBox="1">
                <a:spLocks noRot="1" noChangeAspect="1" noMove="1" noResize="1" noEditPoints="1" noAdjustHandles="1" noChangeArrowheads="1" noChangeShapeType="1" noTextEdit="1"/>
              </p:cNvSpPr>
              <p:nvPr/>
            </p:nvSpPr>
            <p:spPr>
              <a:xfrm>
                <a:off x="4653033" y="4462674"/>
                <a:ext cx="4298293" cy="369332"/>
              </a:xfrm>
              <a:prstGeom prst="rect">
                <a:avLst/>
              </a:prstGeom>
              <a:blipFill>
                <a:blip r:embed="rId6"/>
                <a:stretch>
                  <a:fillRect l="-1135" t="-8197" r="-70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91EBAA3-4BFC-01F4-0055-9F8706570F44}"/>
                  </a:ext>
                </a:extLst>
              </p:cNvPr>
              <p:cNvSpPr txBox="1"/>
              <p:nvPr/>
            </p:nvSpPr>
            <p:spPr>
              <a:xfrm>
                <a:off x="1463885" y="3702044"/>
                <a:ext cx="5970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m</m:t>
                          </m:r>
                        </m:e>
                      </m:d>
                    </m:oMath>
                  </m:oMathPara>
                </a14:m>
                <a:endParaRPr lang="en-US" dirty="0"/>
              </a:p>
            </p:txBody>
          </p:sp>
        </mc:Choice>
        <mc:Fallback xmlns="">
          <p:sp>
            <p:nvSpPr>
              <p:cNvPr id="22" name="TextBox 21">
                <a:extLst>
                  <a:ext uri="{FF2B5EF4-FFF2-40B4-BE49-F238E27FC236}">
                    <a16:creationId xmlns:a16="http://schemas.microsoft.com/office/drawing/2014/main" id="{EA93CB10-472F-95E8-7B70-DCDBAA6B63D4}"/>
                  </a:ext>
                </a:extLst>
              </p:cNvPr>
              <p:cNvSpPr txBox="1">
                <a:spLocks noRot="1" noChangeAspect="1" noMove="1" noResize="1" noEditPoints="1" noAdjustHandles="1" noChangeArrowheads="1" noChangeShapeType="1" noTextEdit="1"/>
              </p:cNvSpPr>
              <p:nvPr/>
            </p:nvSpPr>
            <p:spPr>
              <a:xfrm>
                <a:off x="1463885" y="3702044"/>
                <a:ext cx="59708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9148263-9E9B-EA80-DE4E-92A54F275B5C}"/>
                  </a:ext>
                </a:extLst>
              </p:cNvPr>
              <p:cNvSpPr txBox="1"/>
              <p:nvPr/>
            </p:nvSpPr>
            <p:spPr>
              <a:xfrm>
                <a:off x="2229398" y="3702044"/>
                <a:ext cx="735779" cy="369332"/>
              </a:xfrm>
              <a:prstGeom prst="rect">
                <a:avLst/>
              </a:prstGeom>
              <a:noFill/>
            </p:spPr>
            <p:txBody>
              <a:bodyPr wrap="non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rad</m:t>
                        </m:r>
                      </m:e>
                    </m:d>
                  </m:oMath>
                </a14:m>
                <a:r>
                  <a:rPr lang="en-US" dirty="0"/>
                  <a:t> </a:t>
                </a:r>
              </a:p>
            </p:txBody>
          </p:sp>
        </mc:Choice>
        <mc:Fallback xmlns="">
          <p:sp>
            <p:nvSpPr>
              <p:cNvPr id="23" name="TextBox 22">
                <a:extLst>
                  <a:ext uri="{FF2B5EF4-FFF2-40B4-BE49-F238E27FC236}">
                    <a16:creationId xmlns:a16="http://schemas.microsoft.com/office/drawing/2014/main" id="{06E612D5-6A98-BB4D-C960-01C4964A9DE7}"/>
                  </a:ext>
                </a:extLst>
              </p:cNvPr>
              <p:cNvSpPr txBox="1">
                <a:spLocks noRot="1" noChangeAspect="1" noMove="1" noResize="1" noEditPoints="1" noAdjustHandles="1" noChangeArrowheads="1" noChangeShapeType="1" noTextEdit="1"/>
              </p:cNvSpPr>
              <p:nvPr/>
            </p:nvSpPr>
            <p:spPr>
              <a:xfrm>
                <a:off x="2229398" y="3702044"/>
                <a:ext cx="73577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F164547-9EEE-F0B7-7B48-644B8F261DA1}"/>
                  </a:ext>
                </a:extLst>
              </p:cNvPr>
              <p:cNvSpPr txBox="1"/>
              <p:nvPr/>
            </p:nvSpPr>
            <p:spPr>
              <a:xfrm>
                <a:off x="1580435" y="5173535"/>
                <a:ext cx="597087" cy="369332"/>
              </a:xfrm>
              <a:prstGeom prst="rect">
                <a:avLst/>
              </a:prstGeom>
              <a:noFill/>
            </p:spPr>
            <p:txBody>
              <a:bodyPr wrap="non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m</m:t>
                        </m:r>
                      </m:e>
                    </m:d>
                  </m:oMath>
                </a14:m>
                <a:r>
                  <a:rPr lang="en-US" dirty="0"/>
                  <a:t> </a:t>
                </a:r>
              </a:p>
            </p:txBody>
          </p:sp>
        </mc:Choice>
        <mc:Fallback xmlns="">
          <p:sp>
            <p:nvSpPr>
              <p:cNvPr id="24" name="TextBox 23">
                <a:extLst>
                  <a:ext uri="{FF2B5EF4-FFF2-40B4-BE49-F238E27FC236}">
                    <a16:creationId xmlns:a16="http://schemas.microsoft.com/office/drawing/2014/main" id="{CDC02A1F-519F-CD68-665C-6DA08B6ED1EE}"/>
                  </a:ext>
                </a:extLst>
              </p:cNvPr>
              <p:cNvSpPr txBox="1">
                <a:spLocks noRot="1" noChangeAspect="1" noMove="1" noResize="1" noEditPoints="1" noAdjustHandles="1" noChangeArrowheads="1" noChangeShapeType="1" noTextEdit="1"/>
              </p:cNvSpPr>
              <p:nvPr/>
            </p:nvSpPr>
            <p:spPr>
              <a:xfrm>
                <a:off x="1580435" y="5173535"/>
                <a:ext cx="597087"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09F1DEE-F5B1-EC61-C506-1B0F79BA1AFF}"/>
                  </a:ext>
                </a:extLst>
              </p:cNvPr>
              <p:cNvSpPr txBox="1"/>
              <p:nvPr/>
            </p:nvSpPr>
            <p:spPr>
              <a:xfrm>
                <a:off x="2212914" y="5173535"/>
                <a:ext cx="1301318" cy="369332"/>
              </a:xfrm>
              <a:prstGeom prst="rect">
                <a:avLst/>
              </a:prstGeom>
              <a:noFill/>
            </p:spPr>
            <p:txBody>
              <a:bodyPr wrap="none" rtlCol="0">
                <a:spAutoFit/>
              </a:bodyPr>
              <a:lstStyle/>
              <a:p>
                <a14:m>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Kg</m:t>
                        </m:r>
                        <m:r>
                          <a:rPr lang="en-US" b="0" i="1" smtClean="0">
                            <a:latin typeface="Cambria Math" panose="02040503050406030204" pitchFamily="18" charset="0"/>
                          </a:rPr>
                          <m:t> </m:t>
                        </m:r>
                        <m:r>
                          <m:rPr>
                            <m:sty m:val="p"/>
                          </m:rPr>
                          <a:rPr lang="en-US" b="0" i="0" smtClean="0">
                            <a:latin typeface="Cambria Math" panose="02040503050406030204" pitchFamily="18" charset="0"/>
                          </a:rPr>
                          <m:t>m</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m:t>
                            </m:r>
                          </m:e>
                          <m:sup>
                            <m:r>
                              <a:rPr lang="en-US" b="0" i="1" smtClean="0">
                                <a:latin typeface="Cambria Math" panose="02040503050406030204" pitchFamily="18" charset="0"/>
                              </a:rPr>
                              <m:t>−1</m:t>
                            </m:r>
                          </m:sup>
                        </m:sSup>
                      </m:e>
                    </m:d>
                  </m:oMath>
                </a14:m>
                <a:r>
                  <a:rPr lang="en-US" dirty="0"/>
                  <a:t> </a:t>
                </a:r>
              </a:p>
            </p:txBody>
          </p:sp>
        </mc:Choice>
        <mc:Fallback xmlns="">
          <p:sp>
            <p:nvSpPr>
              <p:cNvPr id="25" name="TextBox 24">
                <a:extLst>
                  <a:ext uri="{FF2B5EF4-FFF2-40B4-BE49-F238E27FC236}">
                    <a16:creationId xmlns:a16="http://schemas.microsoft.com/office/drawing/2014/main" id="{C3A01C84-8773-92B7-B0A7-8C4CF87322D4}"/>
                  </a:ext>
                </a:extLst>
              </p:cNvPr>
              <p:cNvSpPr txBox="1">
                <a:spLocks noRot="1" noChangeAspect="1" noMove="1" noResize="1" noEditPoints="1" noAdjustHandles="1" noChangeArrowheads="1" noChangeShapeType="1" noTextEdit="1"/>
              </p:cNvSpPr>
              <p:nvPr/>
            </p:nvSpPr>
            <p:spPr>
              <a:xfrm>
                <a:off x="2212914" y="5173535"/>
                <a:ext cx="1301318" cy="369332"/>
              </a:xfrm>
              <a:prstGeom prst="rect">
                <a:avLst/>
              </a:prstGeom>
              <a:blipFill>
                <a:blip r:embed="rId10"/>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521169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6"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F02F1BC-2A6C-0C47-2764-E8FBCFC4F343}"/>
                  </a:ext>
                </a:extLst>
              </p:cNvPr>
              <p:cNvSpPr txBox="1"/>
              <p:nvPr/>
            </p:nvSpPr>
            <p:spPr>
              <a:xfrm>
                <a:off x="2519989" y="2058219"/>
                <a:ext cx="7152021" cy="1107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1</m:t>
                      </m:r>
                      <m:d>
                        <m:dPr>
                          <m:begChr m:val="["/>
                          <m:endChr m:val="]"/>
                          <m:ctrlPr>
                            <a:rPr lang="en-US" sz="6600" b="0" i="1" smtClean="0">
                              <a:latin typeface="Cambria Math" panose="02040503050406030204" pitchFamily="18" charset="0"/>
                            </a:rPr>
                          </m:ctrlPr>
                        </m:dPr>
                        <m:e>
                          <m:r>
                            <m:rPr>
                              <m:sty m:val="p"/>
                            </m:rPr>
                            <a:rPr lang="en-US" sz="6600" b="0" i="0" smtClean="0">
                              <a:latin typeface="Cambria Math" panose="02040503050406030204" pitchFamily="18" charset="0"/>
                            </a:rPr>
                            <m:t>m</m:t>
                          </m:r>
                        </m:e>
                      </m:d>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m:t>
                          </m:r>
                        </m:e>
                        <m:sub>
                          <m:r>
                            <a:rPr lang="en-US" sz="6600" b="0" i="1" smtClean="0">
                              <a:latin typeface="Cambria Math" panose="02040503050406030204" pitchFamily="18" charset="0"/>
                            </a:rPr>
                            <m:t>𝑟</m:t>
                          </m:r>
                        </m:sub>
                      </m:sSub>
                      <m:r>
                        <a:rPr lang="en-US" sz="6600" b="0" i="1" smtClean="0">
                          <a:latin typeface="Cambria Math" panose="02040503050406030204" pitchFamily="18" charset="0"/>
                        </a:rPr>
                        <m:t>+1</m:t>
                      </m:r>
                      <m:d>
                        <m:dPr>
                          <m:begChr m:val="["/>
                          <m:endChr m:val="]"/>
                          <m:ctrlPr>
                            <a:rPr lang="en-US" sz="6600" b="0" i="1" smtClean="0">
                              <a:latin typeface="Cambria Math" panose="02040503050406030204" pitchFamily="18" charset="0"/>
                            </a:rPr>
                          </m:ctrlPr>
                        </m:dPr>
                        <m:e>
                          <m:r>
                            <m:rPr>
                              <m:sty m:val="p"/>
                            </m:rPr>
                            <a:rPr lang="en-US" sz="6600" b="0" i="0" smtClean="0">
                              <a:latin typeface="Cambria Math" panose="02040503050406030204" pitchFamily="18" charset="0"/>
                            </a:rPr>
                            <m:t>rad</m:t>
                          </m:r>
                        </m:e>
                      </m:d>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m:t>
                          </m:r>
                        </m:e>
                        <m:sub>
                          <m:r>
                            <a:rPr lang="en-US" sz="6600" b="0" i="1" smtClean="0">
                              <a:latin typeface="Cambria Math" panose="02040503050406030204" pitchFamily="18" charset="0"/>
                            </a:rPr>
                            <m:t>𝜃</m:t>
                          </m:r>
                        </m:sub>
                      </m:sSub>
                    </m:oMath>
                  </m:oMathPara>
                </a14:m>
                <a:endParaRPr lang="en-US" sz="6600" dirty="0"/>
              </a:p>
            </p:txBody>
          </p:sp>
        </mc:Choice>
        <mc:Fallback>
          <p:sp>
            <p:nvSpPr>
              <p:cNvPr id="10" name="TextBox 9">
                <a:extLst>
                  <a:ext uri="{FF2B5EF4-FFF2-40B4-BE49-F238E27FC236}">
                    <a16:creationId xmlns:a16="http://schemas.microsoft.com/office/drawing/2014/main" id="{1F02F1BC-2A6C-0C47-2764-E8FBCFC4F343}"/>
                  </a:ext>
                </a:extLst>
              </p:cNvPr>
              <p:cNvSpPr txBox="1">
                <a:spLocks noRot="1" noChangeAspect="1" noMove="1" noResize="1" noEditPoints="1" noAdjustHandles="1" noChangeArrowheads="1" noChangeShapeType="1" noTextEdit="1"/>
              </p:cNvSpPr>
              <p:nvPr/>
            </p:nvSpPr>
            <p:spPr>
              <a:xfrm>
                <a:off x="2519989" y="2058219"/>
                <a:ext cx="7152021" cy="1107996"/>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5417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E3D93-71A5-0E03-D1B6-30446849CC6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A5B1DCE-320C-AA93-AF73-C5C522C5CA1F}"/>
                  </a:ext>
                </a:extLst>
              </p:cNvPr>
              <p:cNvSpPr txBox="1"/>
              <p:nvPr/>
            </p:nvSpPr>
            <p:spPr>
              <a:xfrm>
                <a:off x="7433550" y="1373735"/>
                <a:ext cx="3198425"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r>
                        <a:rPr lang="en-US" sz="3200" b="0" i="1" smtClean="0">
                          <a:latin typeface="Cambria Math" panose="02040503050406030204" pitchFamily="18" charset="0"/>
                        </a:rPr>
                        <m:t>𝑉</m:t>
                      </m:r>
                    </m:oMath>
                  </m:oMathPara>
                </a14:m>
                <a:endParaRPr lang="en-US" sz="3200" dirty="0"/>
              </a:p>
            </p:txBody>
          </p:sp>
        </mc:Choice>
        <mc:Fallback xmlns="">
          <p:sp>
            <p:nvSpPr>
              <p:cNvPr id="2" name="TextBox 1">
                <a:extLst>
                  <a:ext uri="{FF2B5EF4-FFF2-40B4-BE49-F238E27FC236}">
                    <a16:creationId xmlns:a16="http://schemas.microsoft.com/office/drawing/2014/main" id="{1A5B1DCE-320C-AA93-AF73-C5C522C5CA1F}"/>
                  </a:ext>
                </a:extLst>
              </p:cNvPr>
              <p:cNvSpPr txBox="1">
                <a:spLocks noRot="1" noChangeAspect="1" noMove="1" noResize="1" noEditPoints="1" noAdjustHandles="1" noChangeArrowheads="1" noChangeShapeType="1" noTextEdit="1"/>
              </p:cNvSpPr>
              <p:nvPr/>
            </p:nvSpPr>
            <p:spPr>
              <a:xfrm>
                <a:off x="7433550" y="1373735"/>
                <a:ext cx="3198425" cy="584775"/>
              </a:xfrm>
              <a:prstGeom prst="rect">
                <a:avLst/>
              </a:prstGeo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1C89F17-679E-44A3-53F8-A8578367C7CF}"/>
              </a:ext>
            </a:extLst>
          </p:cNvPr>
          <p:cNvPicPr>
            <a:picLocks noChangeAspect="1"/>
          </p:cNvPicPr>
          <p:nvPr/>
        </p:nvPicPr>
        <p:blipFill>
          <a:blip r:embed="rId3"/>
          <a:stretch>
            <a:fillRect/>
          </a:stretch>
        </p:blipFill>
        <p:spPr>
          <a:xfrm>
            <a:off x="395451" y="3832596"/>
            <a:ext cx="9035349" cy="366100"/>
          </a:xfrm>
          <a:prstGeom prst="rect">
            <a:avLst/>
          </a:prstGeom>
        </p:spPr>
      </p:pic>
      <p:pic>
        <p:nvPicPr>
          <p:cNvPr id="8" name="Picture 7">
            <a:extLst>
              <a:ext uri="{FF2B5EF4-FFF2-40B4-BE49-F238E27FC236}">
                <a16:creationId xmlns:a16="http://schemas.microsoft.com/office/drawing/2014/main" id="{8BD6291D-BFD7-E2B0-D66E-8403DCB7A1FF}"/>
              </a:ext>
            </a:extLst>
          </p:cNvPr>
          <p:cNvPicPr>
            <a:picLocks noChangeAspect="1"/>
          </p:cNvPicPr>
          <p:nvPr/>
        </p:nvPicPr>
        <p:blipFill>
          <a:blip r:embed="rId4"/>
          <a:stretch>
            <a:fillRect/>
          </a:stretch>
        </p:blipFill>
        <p:spPr>
          <a:xfrm>
            <a:off x="328454" y="258766"/>
            <a:ext cx="11322213" cy="779766"/>
          </a:xfrm>
          <a:prstGeom prst="rect">
            <a:avLst/>
          </a:prstGeom>
        </p:spPr>
      </p:pic>
      <p:sp>
        <p:nvSpPr>
          <p:cNvPr id="10" name="Oval 9">
            <a:extLst>
              <a:ext uri="{FF2B5EF4-FFF2-40B4-BE49-F238E27FC236}">
                <a16:creationId xmlns:a16="http://schemas.microsoft.com/office/drawing/2014/main" id="{7FE776D9-AB19-94CF-A310-185F49B4C8B4}"/>
              </a:ext>
            </a:extLst>
          </p:cNvPr>
          <p:cNvSpPr/>
          <p:nvPr/>
        </p:nvSpPr>
        <p:spPr>
          <a:xfrm>
            <a:off x="808892" y="1540408"/>
            <a:ext cx="2630659" cy="12027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D19C83F-FBE1-927E-EF18-C19DE864BA3C}"/>
                  </a:ext>
                </a:extLst>
              </p:cNvPr>
              <p:cNvSpPr txBox="1"/>
              <p:nvPr/>
            </p:nvSpPr>
            <p:spPr>
              <a:xfrm>
                <a:off x="2314910" y="1784797"/>
                <a:ext cx="38052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xmlns="">
          <p:sp>
            <p:nvSpPr>
              <p:cNvPr id="11" name="TextBox 10">
                <a:extLst>
                  <a:ext uri="{FF2B5EF4-FFF2-40B4-BE49-F238E27FC236}">
                    <a16:creationId xmlns:a16="http://schemas.microsoft.com/office/drawing/2014/main" id="{8D19C83F-FBE1-927E-EF18-C19DE864BA3C}"/>
                  </a:ext>
                </a:extLst>
              </p:cNvPr>
              <p:cNvSpPr txBox="1">
                <a:spLocks noRot="1" noChangeAspect="1" noMove="1" noResize="1" noEditPoints="1" noAdjustHandles="1" noChangeArrowheads="1" noChangeShapeType="1" noTextEdit="1"/>
              </p:cNvSpPr>
              <p:nvPr/>
            </p:nvSpPr>
            <p:spPr>
              <a:xfrm>
                <a:off x="2314910" y="1784797"/>
                <a:ext cx="38052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4A26FD5-8ABC-1FA7-C612-3B49A8D221FA}"/>
                  </a:ext>
                </a:extLst>
              </p:cNvPr>
              <p:cNvSpPr txBox="1"/>
              <p:nvPr/>
            </p:nvSpPr>
            <p:spPr>
              <a:xfrm>
                <a:off x="395452" y="1351276"/>
                <a:ext cx="54265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𝑉</m:t>
                      </m:r>
                    </m:oMath>
                  </m:oMathPara>
                </a14:m>
                <a:endParaRPr lang="en-US" sz="3200" dirty="0"/>
              </a:p>
            </p:txBody>
          </p:sp>
        </mc:Choice>
        <mc:Fallback xmlns="">
          <p:sp>
            <p:nvSpPr>
              <p:cNvPr id="12" name="TextBox 11">
                <a:extLst>
                  <a:ext uri="{FF2B5EF4-FFF2-40B4-BE49-F238E27FC236}">
                    <a16:creationId xmlns:a16="http://schemas.microsoft.com/office/drawing/2014/main" id="{A4A26FD5-8ABC-1FA7-C612-3B49A8D221FA}"/>
                  </a:ext>
                </a:extLst>
              </p:cNvPr>
              <p:cNvSpPr txBox="1">
                <a:spLocks noRot="1" noChangeAspect="1" noMove="1" noResize="1" noEditPoints="1" noAdjustHandles="1" noChangeArrowheads="1" noChangeShapeType="1" noTextEdit="1"/>
              </p:cNvSpPr>
              <p:nvPr/>
            </p:nvSpPr>
            <p:spPr>
              <a:xfrm>
                <a:off x="395452" y="1351276"/>
                <a:ext cx="542657"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3F9A6B-208E-4FE5-4E5F-6FB496B61982}"/>
                  </a:ext>
                </a:extLst>
              </p:cNvPr>
              <p:cNvSpPr txBox="1"/>
              <p:nvPr/>
            </p:nvSpPr>
            <p:spPr>
              <a:xfrm>
                <a:off x="2007574" y="2066232"/>
                <a:ext cx="3850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xmlns="">
          <p:sp>
            <p:nvSpPr>
              <p:cNvPr id="13" name="TextBox 12">
                <a:extLst>
                  <a:ext uri="{FF2B5EF4-FFF2-40B4-BE49-F238E27FC236}">
                    <a16:creationId xmlns:a16="http://schemas.microsoft.com/office/drawing/2014/main" id="{BA3F9A6B-208E-4FE5-4E5F-6FB496B61982}"/>
                  </a:ext>
                </a:extLst>
              </p:cNvPr>
              <p:cNvSpPr txBox="1">
                <a:spLocks noRot="1" noChangeAspect="1" noMove="1" noResize="1" noEditPoints="1" noAdjustHandles="1" noChangeArrowheads="1" noChangeShapeType="1" noTextEdit="1"/>
              </p:cNvSpPr>
              <p:nvPr/>
            </p:nvSpPr>
            <p:spPr>
              <a:xfrm>
                <a:off x="2007574" y="2066232"/>
                <a:ext cx="38506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55963DA-1E3C-D488-4D39-03B326E6209B}"/>
                  </a:ext>
                </a:extLst>
              </p:cNvPr>
              <p:cNvSpPr txBox="1"/>
              <p:nvPr/>
            </p:nvSpPr>
            <p:spPr>
              <a:xfrm>
                <a:off x="4424289" y="1466068"/>
                <a:ext cx="231294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𝑉</m:t>
                      </m:r>
                      <m:r>
                        <a:rPr lang="en-US" sz="2800" b="0" i="1" smtClean="0">
                          <a:latin typeface="Cambria Math" panose="02040503050406030204" pitchFamily="18" charset="0"/>
                        </a:rPr>
                        <m:t>×</m:t>
                      </m:r>
                      <m:r>
                        <a:rPr lang="en-US" sz="2800" b="0" i="1" smtClean="0">
                          <a:latin typeface="Cambria Math" panose="02040503050406030204" pitchFamily="18" charset="0"/>
                        </a:rPr>
                        <m:t>𝑉</m:t>
                      </m:r>
                      <m:r>
                        <a:rPr lang="en-US" sz="2800" b="0" i="1" smtClean="0">
                          <a:latin typeface="Cambria Math" panose="02040503050406030204" pitchFamily="18" charset="0"/>
                        </a:rPr>
                        <m:t>→</m:t>
                      </m:r>
                      <m:r>
                        <a:rPr lang="en-US" sz="2800" b="0" i="1" smtClean="0">
                          <a:latin typeface="Cambria Math" panose="02040503050406030204" pitchFamily="18" charset="0"/>
                        </a:rPr>
                        <m:t>𝑉</m:t>
                      </m:r>
                    </m:oMath>
                  </m:oMathPara>
                </a14:m>
                <a:endParaRPr lang="en-US" sz="2800" dirty="0"/>
              </a:p>
            </p:txBody>
          </p:sp>
        </mc:Choice>
        <mc:Fallback xmlns="">
          <p:sp>
            <p:nvSpPr>
              <p:cNvPr id="14" name="TextBox 13">
                <a:extLst>
                  <a:ext uri="{FF2B5EF4-FFF2-40B4-BE49-F238E27FC236}">
                    <a16:creationId xmlns:a16="http://schemas.microsoft.com/office/drawing/2014/main" id="{555963DA-1E3C-D488-4D39-03B326E6209B}"/>
                  </a:ext>
                </a:extLst>
              </p:cNvPr>
              <p:cNvSpPr txBox="1">
                <a:spLocks noRot="1" noChangeAspect="1" noMove="1" noResize="1" noEditPoints="1" noAdjustHandles="1" noChangeArrowheads="1" noChangeShapeType="1" noTextEdit="1"/>
              </p:cNvSpPr>
              <p:nvPr/>
            </p:nvSpPr>
            <p:spPr>
              <a:xfrm>
                <a:off x="4424289" y="1466068"/>
                <a:ext cx="231294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B40C8F7-3F91-96F9-7CC6-01BAF7A3774C}"/>
                  </a:ext>
                </a:extLst>
              </p:cNvPr>
              <p:cNvSpPr txBox="1"/>
              <p:nvPr/>
            </p:nvSpPr>
            <p:spPr>
              <a:xfrm>
                <a:off x="4536829" y="1920664"/>
                <a:ext cx="225664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ℝ</m:t>
                      </m:r>
                      <m:r>
                        <a:rPr lang="en-US" sz="2800" b="0" i="1" smtClean="0">
                          <a:latin typeface="Cambria Math" panose="02040503050406030204" pitchFamily="18" charset="0"/>
                        </a:rPr>
                        <m:t>×</m:t>
                      </m:r>
                      <m:r>
                        <a:rPr lang="en-US" sz="2800" b="0" i="1" smtClean="0">
                          <a:latin typeface="Cambria Math" panose="02040503050406030204" pitchFamily="18" charset="0"/>
                        </a:rPr>
                        <m:t>𝑉</m:t>
                      </m:r>
                      <m:r>
                        <a:rPr lang="en-US" sz="2800" b="0" i="1" smtClean="0">
                          <a:latin typeface="Cambria Math" panose="02040503050406030204" pitchFamily="18" charset="0"/>
                        </a:rPr>
                        <m:t>→</m:t>
                      </m:r>
                      <m:r>
                        <a:rPr lang="en-US" sz="2800" b="0" i="1" smtClean="0">
                          <a:latin typeface="Cambria Math" panose="02040503050406030204" pitchFamily="18" charset="0"/>
                        </a:rPr>
                        <m:t>𝑉</m:t>
                      </m:r>
                    </m:oMath>
                  </m:oMathPara>
                </a14:m>
                <a:endParaRPr lang="en-US" sz="2800" dirty="0"/>
              </a:p>
            </p:txBody>
          </p:sp>
        </mc:Choice>
        <mc:Fallback xmlns="">
          <p:sp>
            <p:nvSpPr>
              <p:cNvPr id="15" name="TextBox 14">
                <a:extLst>
                  <a:ext uri="{FF2B5EF4-FFF2-40B4-BE49-F238E27FC236}">
                    <a16:creationId xmlns:a16="http://schemas.microsoft.com/office/drawing/2014/main" id="{1B40C8F7-3F91-96F9-7CC6-01BAF7A3774C}"/>
                  </a:ext>
                </a:extLst>
              </p:cNvPr>
              <p:cNvSpPr txBox="1">
                <a:spLocks noRot="1" noChangeAspect="1" noMove="1" noResize="1" noEditPoints="1" noAdjustHandles="1" noChangeArrowheads="1" noChangeShapeType="1" noTextEdit="1"/>
              </p:cNvSpPr>
              <p:nvPr/>
            </p:nvSpPr>
            <p:spPr>
              <a:xfrm>
                <a:off x="4536829" y="1920664"/>
                <a:ext cx="2256643"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EFC4A18-0AD3-806E-2C83-F655FE02C5D9}"/>
                  </a:ext>
                </a:extLst>
              </p:cNvPr>
              <p:cNvSpPr txBox="1"/>
              <p:nvPr/>
            </p:nvSpPr>
            <p:spPr>
              <a:xfrm>
                <a:off x="8138159" y="2160182"/>
                <a:ext cx="17840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1</m:t>
                          </m:r>
                        </m:sub>
                      </m:sSub>
                    </m:oMath>
                  </m:oMathPara>
                </a14:m>
                <a:endParaRPr lang="en-US" sz="3200" dirty="0"/>
              </a:p>
            </p:txBody>
          </p:sp>
        </mc:Choice>
        <mc:Fallback xmlns="">
          <p:sp>
            <p:nvSpPr>
              <p:cNvPr id="17" name="TextBox 16">
                <a:extLst>
                  <a:ext uri="{FF2B5EF4-FFF2-40B4-BE49-F238E27FC236}">
                    <a16:creationId xmlns:a16="http://schemas.microsoft.com/office/drawing/2014/main" id="{2EFC4A18-0AD3-806E-2C83-F655FE02C5D9}"/>
                  </a:ext>
                </a:extLst>
              </p:cNvPr>
              <p:cNvSpPr txBox="1">
                <a:spLocks noRot="1" noChangeAspect="1" noMove="1" noResize="1" noEditPoints="1" noAdjustHandles="1" noChangeArrowheads="1" noChangeShapeType="1" noTextEdit="1"/>
              </p:cNvSpPr>
              <p:nvPr/>
            </p:nvSpPr>
            <p:spPr>
              <a:xfrm>
                <a:off x="8138159" y="2160182"/>
                <a:ext cx="1784015" cy="584775"/>
              </a:xfrm>
              <a:prstGeom prst="rect">
                <a:avLst/>
              </a:prstGeom>
              <a:blipFill>
                <a:blip r:embed="rId10"/>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82BD1F66-1C3C-B784-668F-0BF94E0DF3E8}"/>
              </a:ext>
            </a:extLst>
          </p:cNvPr>
          <p:cNvPicPr>
            <a:picLocks noChangeAspect="1"/>
          </p:cNvPicPr>
          <p:nvPr/>
        </p:nvPicPr>
        <p:blipFill>
          <a:blip r:embed="rId11"/>
          <a:stretch>
            <a:fillRect/>
          </a:stretch>
        </p:blipFill>
        <p:spPr>
          <a:xfrm>
            <a:off x="395451" y="2995016"/>
            <a:ext cx="11283151" cy="529988"/>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10E396F-47F9-7648-FFC2-98181D027B1A}"/>
                  </a:ext>
                </a:extLst>
              </p:cNvPr>
              <p:cNvSpPr txBox="1"/>
              <p:nvPr/>
            </p:nvSpPr>
            <p:spPr>
              <a:xfrm>
                <a:off x="395451" y="4389071"/>
                <a:ext cx="360930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m</m:t>
                          </m:r>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𝑟</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𝑟</m:t>
                          </m:r>
                        </m:sub>
                      </m:sSub>
                    </m:oMath>
                  </m:oMathPara>
                </a14:m>
                <a:endParaRPr lang="en-US" sz="4000" dirty="0"/>
              </a:p>
            </p:txBody>
          </p:sp>
        </mc:Choice>
        <mc:Fallback xmlns="">
          <p:sp>
            <p:nvSpPr>
              <p:cNvPr id="21" name="TextBox 20">
                <a:extLst>
                  <a:ext uri="{FF2B5EF4-FFF2-40B4-BE49-F238E27FC236}">
                    <a16:creationId xmlns:a16="http://schemas.microsoft.com/office/drawing/2014/main" id="{110E396F-47F9-7648-FFC2-98181D027B1A}"/>
                  </a:ext>
                </a:extLst>
              </p:cNvPr>
              <p:cNvSpPr txBox="1">
                <a:spLocks noRot="1" noChangeAspect="1" noMove="1" noResize="1" noEditPoints="1" noAdjustHandles="1" noChangeArrowheads="1" noChangeShapeType="1" noTextEdit="1"/>
              </p:cNvSpPr>
              <p:nvPr/>
            </p:nvSpPr>
            <p:spPr>
              <a:xfrm>
                <a:off x="395451" y="4389071"/>
                <a:ext cx="3609307" cy="58477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C517C6E-BBCB-D081-D95F-9C5DAA40933F}"/>
                  </a:ext>
                </a:extLst>
              </p:cNvPr>
              <p:cNvSpPr txBox="1"/>
              <p:nvPr/>
            </p:nvSpPr>
            <p:spPr>
              <a:xfrm>
                <a:off x="1780018" y="5167385"/>
                <a:ext cx="5886386"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𝑣</m:t>
                      </m:r>
                      <m:r>
                        <a:rPr lang="en-US" sz="3200" b="0" i="1" smtClean="0">
                          <a:latin typeface="Cambria Math" panose="02040503050406030204" pitchFamily="18" charset="0"/>
                        </a:rPr>
                        <m:t>=1</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m</m:t>
                          </m:r>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𝑟</m:t>
                          </m:r>
                        </m:sub>
                      </m:sSub>
                      <m:r>
                        <a:rPr lang="en-US" sz="3200" b="0" i="1" smtClean="0">
                          <a:latin typeface="Cambria Math" panose="02040503050406030204" pitchFamily="18" charset="0"/>
                        </a:rPr>
                        <m:t>+1</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rad</m:t>
                          </m:r>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𝜃</m:t>
                          </m:r>
                        </m:sub>
                      </m:sSub>
                    </m:oMath>
                  </m:oMathPara>
                </a14:m>
                <a:endParaRPr lang="en-US" sz="3200" dirty="0"/>
              </a:p>
            </p:txBody>
          </p:sp>
        </mc:Choice>
        <mc:Fallback xmlns="">
          <p:sp>
            <p:nvSpPr>
              <p:cNvPr id="22" name="TextBox 21">
                <a:extLst>
                  <a:ext uri="{FF2B5EF4-FFF2-40B4-BE49-F238E27FC236}">
                    <a16:creationId xmlns:a16="http://schemas.microsoft.com/office/drawing/2014/main" id="{3C517C6E-BBCB-D081-D95F-9C5DAA40933F}"/>
                  </a:ext>
                </a:extLst>
              </p:cNvPr>
              <p:cNvSpPr txBox="1">
                <a:spLocks noRot="1" noChangeAspect="1" noMove="1" noResize="1" noEditPoints="1" noAdjustHandles="1" noChangeArrowheads="1" noChangeShapeType="1" noTextEdit="1"/>
              </p:cNvSpPr>
              <p:nvPr/>
            </p:nvSpPr>
            <p:spPr>
              <a:xfrm>
                <a:off x="1780018" y="5167385"/>
                <a:ext cx="5886386" cy="584775"/>
              </a:xfrm>
              <a:prstGeom prst="rect">
                <a:avLst/>
              </a:prstGeom>
              <a:blipFill>
                <a:blip r:embed="rId13"/>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8EFC4AC9-4E1B-8BC4-CCE5-59E72C32006E}"/>
              </a:ext>
            </a:extLst>
          </p:cNvPr>
          <p:cNvCxnSpPr/>
          <p:nvPr/>
        </p:nvCxnSpPr>
        <p:spPr>
          <a:xfrm flipH="1">
            <a:off x="3527457" y="4628271"/>
            <a:ext cx="1385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8728B18-AC0E-5FEC-7A66-86DFB04D4D03}"/>
              </a:ext>
            </a:extLst>
          </p:cNvPr>
          <p:cNvSpPr txBox="1"/>
          <p:nvPr/>
        </p:nvSpPr>
        <p:spPr>
          <a:xfrm>
            <a:off x="5046187" y="4305105"/>
            <a:ext cx="1558119" cy="646331"/>
          </a:xfrm>
          <a:prstGeom prst="rect">
            <a:avLst/>
          </a:prstGeom>
          <a:noFill/>
        </p:spPr>
        <p:txBody>
          <a:bodyPr wrap="none" rtlCol="0">
            <a:spAutoFit/>
          </a:bodyPr>
          <a:lstStyle/>
          <a:p>
            <a:r>
              <a:rPr lang="en-US" dirty="0"/>
              <a:t>Can’t be scalar</a:t>
            </a:r>
            <a:br>
              <a:rPr lang="en-US" dirty="0"/>
            </a:br>
            <a:r>
              <a:rPr lang="en-US" dirty="0"/>
              <a:t>multiplication</a:t>
            </a:r>
          </a:p>
        </p:txBody>
      </p:sp>
      <p:cxnSp>
        <p:nvCxnSpPr>
          <p:cNvPr id="27" name="Straight Arrow Connector 26">
            <a:extLst>
              <a:ext uri="{FF2B5EF4-FFF2-40B4-BE49-F238E27FC236}">
                <a16:creationId xmlns:a16="http://schemas.microsoft.com/office/drawing/2014/main" id="{56B4F6AC-ADF7-614A-C148-2C1FF0DD88BF}"/>
              </a:ext>
            </a:extLst>
          </p:cNvPr>
          <p:cNvCxnSpPr>
            <a:cxnSpLocks/>
            <a:stCxn id="28" idx="3"/>
          </p:cNvCxnSpPr>
          <p:nvPr/>
        </p:nvCxnSpPr>
        <p:spPr>
          <a:xfrm>
            <a:off x="1730368" y="5348887"/>
            <a:ext cx="844020" cy="11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8E7CC6E-CC3B-073E-9DC5-A919A0E667DB}"/>
                  </a:ext>
                </a:extLst>
              </p:cNvPr>
              <p:cNvSpPr txBox="1"/>
              <p:nvPr/>
            </p:nvSpPr>
            <p:spPr>
              <a:xfrm>
                <a:off x="395451" y="5164221"/>
                <a:ext cx="1334917" cy="369332"/>
              </a:xfrm>
              <a:prstGeom prst="rect">
                <a:avLst/>
              </a:prstGeom>
              <a:noFill/>
            </p:spPr>
            <p:txBody>
              <a:bodyPr wrap="none" rtlCol="0">
                <a:spAutoFit/>
              </a:bodyPr>
              <a:lstStyle/>
              <a:p>
                <a:r>
                  <a:rPr lang="en-US" dirty="0"/>
                  <a:t>If this is in </a:t>
                </a:r>
                <a14:m>
                  <m:oMath xmlns:m="http://schemas.openxmlformats.org/officeDocument/2006/math">
                    <m:r>
                      <a:rPr lang="en-US" b="0" i="1" smtClean="0">
                        <a:latin typeface="Cambria Math" panose="02040503050406030204" pitchFamily="18" charset="0"/>
                      </a:rPr>
                      <m:t>𝑉</m:t>
                    </m:r>
                  </m:oMath>
                </a14:m>
                <a:endParaRPr lang="en-US" dirty="0"/>
              </a:p>
            </p:txBody>
          </p:sp>
        </mc:Choice>
        <mc:Fallback xmlns="">
          <p:sp>
            <p:nvSpPr>
              <p:cNvPr id="28" name="TextBox 27">
                <a:extLst>
                  <a:ext uri="{FF2B5EF4-FFF2-40B4-BE49-F238E27FC236}">
                    <a16:creationId xmlns:a16="http://schemas.microsoft.com/office/drawing/2014/main" id="{38E7CC6E-CC3B-073E-9DC5-A919A0E667DB}"/>
                  </a:ext>
                </a:extLst>
              </p:cNvPr>
              <p:cNvSpPr txBox="1">
                <a:spLocks noRot="1" noChangeAspect="1" noMove="1" noResize="1" noEditPoints="1" noAdjustHandles="1" noChangeArrowheads="1" noChangeShapeType="1" noTextEdit="1"/>
              </p:cNvSpPr>
              <p:nvPr/>
            </p:nvSpPr>
            <p:spPr>
              <a:xfrm>
                <a:off x="395451" y="5164221"/>
                <a:ext cx="1334917" cy="369332"/>
              </a:xfrm>
              <a:prstGeom prst="rect">
                <a:avLst/>
              </a:prstGeom>
              <a:blipFill>
                <a:blip r:embed="rId14"/>
                <a:stretch>
                  <a:fillRect l="-411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1A8B71E-F2CC-3BD0-425E-D3492ED4F32C}"/>
                  </a:ext>
                </a:extLst>
              </p:cNvPr>
              <p:cNvSpPr txBox="1"/>
              <p:nvPr/>
            </p:nvSpPr>
            <p:spPr>
              <a:xfrm>
                <a:off x="7187674" y="4537765"/>
                <a:ext cx="1900970" cy="369332"/>
              </a:xfrm>
              <a:prstGeom prst="rect">
                <a:avLst/>
              </a:prstGeom>
              <a:noFill/>
            </p:spPr>
            <p:txBody>
              <a:bodyPr wrap="none" rtlCol="0">
                <a:spAutoFit/>
              </a:bodyPr>
              <a:lstStyle/>
              <a:p>
                <a:r>
                  <a:rPr lang="en-US" dirty="0"/>
                  <a:t>These are not in </a:t>
                </a:r>
                <a14:m>
                  <m:oMath xmlns:m="http://schemas.openxmlformats.org/officeDocument/2006/math">
                    <m:r>
                      <a:rPr lang="en-US" b="0" i="1" smtClean="0">
                        <a:latin typeface="Cambria Math" panose="02040503050406030204" pitchFamily="18" charset="0"/>
                      </a:rPr>
                      <m:t>𝑉</m:t>
                    </m:r>
                  </m:oMath>
                </a14:m>
                <a:endParaRPr lang="en-US" dirty="0"/>
              </a:p>
            </p:txBody>
          </p:sp>
        </mc:Choice>
        <mc:Fallback xmlns="">
          <p:sp>
            <p:nvSpPr>
              <p:cNvPr id="31" name="TextBox 30">
                <a:extLst>
                  <a:ext uri="{FF2B5EF4-FFF2-40B4-BE49-F238E27FC236}">
                    <a16:creationId xmlns:a16="http://schemas.microsoft.com/office/drawing/2014/main" id="{11A8B71E-F2CC-3BD0-425E-D3492ED4F32C}"/>
                  </a:ext>
                </a:extLst>
              </p:cNvPr>
              <p:cNvSpPr txBox="1">
                <a:spLocks noRot="1" noChangeAspect="1" noMove="1" noResize="1" noEditPoints="1" noAdjustHandles="1" noChangeArrowheads="1" noChangeShapeType="1" noTextEdit="1"/>
              </p:cNvSpPr>
              <p:nvPr/>
            </p:nvSpPr>
            <p:spPr>
              <a:xfrm>
                <a:off x="7187674" y="4537765"/>
                <a:ext cx="1900970" cy="369332"/>
              </a:xfrm>
              <a:prstGeom prst="rect">
                <a:avLst/>
              </a:prstGeom>
              <a:blipFill>
                <a:blip r:embed="rId15"/>
                <a:stretch>
                  <a:fillRect l="-2564" t="-8197" b="-24590"/>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A5267876-0393-3D0A-8213-A172421489A3}"/>
              </a:ext>
            </a:extLst>
          </p:cNvPr>
          <p:cNvCxnSpPr>
            <a:cxnSpLocks/>
          </p:cNvCxnSpPr>
          <p:nvPr/>
        </p:nvCxnSpPr>
        <p:spPr>
          <a:xfrm flipH="1">
            <a:off x="6661052" y="4901081"/>
            <a:ext cx="526622" cy="345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43ECA37-BCF6-7780-08EE-643733BB0084}"/>
              </a:ext>
            </a:extLst>
          </p:cNvPr>
          <p:cNvCxnSpPr>
            <a:cxnSpLocks/>
          </p:cNvCxnSpPr>
          <p:nvPr/>
        </p:nvCxnSpPr>
        <p:spPr>
          <a:xfrm flipH="1">
            <a:off x="4663440" y="4821811"/>
            <a:ext cx="2391508" cy="50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F5854390-3572-F81C-8E1F-445761B44B85}"/>
              </a:ext>
            </a:extLst>
          </p:cNvPr>
          <p:cNvSpPr/>
          <p:nvPr/>
        </p:nvSpPr>
        <p:spPr>
          <a:xfrm>
            <a:off x="2314910" y="1958510"/>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8E5A766-DC26-2DFD-9E99-EA590FDD8594}"/>
              </a:ext>
            </a:extLst>
          </p:cNvPr>
          <p:cNvSpPr/>
          <p:nvPr/>
        </p:nvSpPr>
        <p:spPr>
          <a:xfrm>
            <a:off x="2007574" y="220517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734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EAA3A-013B-D515-796A-20DCF5F8E0E2}"/>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1607A0-8E5D-D8D2-E0A8-560D4382B77C}"/>
                  </a:ext>
                </a:extLst>
              </p:cNvPr>
              <p:cNvSpPr txBox="1"/>
              <p:nvPr/>
            </p:nvSpPr>
            <p:spPr>
              <a:xfrm>
                <a:off x="3545058" y="588906"/>
                <a:ext cx="3011787" cy="11456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m:t>
                          </m:r>
                          <m:r>
                            <a:rPr lang="en-US" sz="3600" b="0" i="1" smtClean="0">
                              <a:latin typeface="Cambria Math" panose="02040503050406030204" pitchFamily="18" charset="0"/>
                            </a:rPr>
                            <m:t>𝑇</m:t>
                          </m:r>
                        </m:num>
                        <m:den>
                          <m:r>
                            <a:rPr lang="en-US" sz="3600" b="0" i="1" smtClean="0">
                              <a:latin typeface="Cambria Math" panose="02040503050406030204" pitchFamily="18" charset="0"/>
                            </a:rPr>
                            <m:t>𝜕</m:t>
                          </m:r>
                          <m:r>
                            <a:rPr lang="en-US" sz="3600" b="0" i="1" smtClean="0">
                              <a:latin typeface="Cambria Math" panose="02040503050406030204" pitchFamily="18" charset="0"/>
                            </a:rPr>
                            <m:t>𝑥</m:t>
                          </m:r>
                        </m:den>
                      </m:f>
                      <m:r>
                        <a:rPr lang="en-US" sz="3600" b="0" i="1" smtClean="0">
                          <a:solidFill>
                            <a:srgbClr val="C00000"/>
                          </a:solidFill>
                          <a:latin typeface="Cambria Math" panose="02040503050406030204" pitchFamily="18" charset="0"/>
                        </a:rPr>
                        <m:t>≠1[</m:t>
                      </m:r>
                      <m:r>
                        <m:rPr>
                          <m:sty m:val="p"/>
                        </m:rPr>
                        <a:rPr lang="en-US" sz="3600" b="0" i="0" smtClean="0">
                          <a:solidFill>
                            <a:srgbClr val="C00000"/>
                          </a:solidFill>
                          <a:latin typeface="Cambria Math" panose="02040503050406030204" pitchFamily="18" charset="0"/>
                        </a:rPr>
                        <m:t>m</m:t>
                      </m:r>
                      <m:r>
                        <a:rPr lang="en-US" sz="3600" b="0" i="1" smtClean="0">
                          <a:solidFill>
                            <a:srgbClr val="C00000"/>
                          </a:solidFill>
                          <a:latin typeface="Cambria Math" panose="02040503050406030204" pitchFamily="18" charset="0"/>
                        </a:rPr>
                        <m:t>]</m:t>
                      </m:r>
                      <m:f>
                        <m:fPr>
                          <m:ctrlPr>
                            <a:rPr lang="en-US" sz="3600" i="1">
                              <a:solidFill>
                                <a:srgbClr val="C00000"/>
                              </a:solidFill>
                              <a:latin typeface="Cambria Math" panose="02040503050406030204" pitchFamily="18" charset="0"/>
                            </a:rPr>
                          </m:ctrlPr>
                        </m:fPr>
                        <m:num>
                          <m:r>
                            <a:rPr lang="en-US" sz="3600" i="1">
                              <a:solidFill>
                                <a:srgbClr val="C00000"/>
                              </a:solidFill>
                              <a:latin typeface="Cambria Math" panose="02040503050406030204" pitchFamily="18" charset="0"/>
                            </a:rPr>
                            <m:t>𝜕</m:t>
                          </m:r>
                          <m:r>
                            <a:rPr lang="en-US" sz="3600" i="1">
                              <a:solidFill>
                                <a:srgbClr val="C00000"/>
                              </a:solidFill>
                              <a:latin typeface="Cambria Math" panose="02040503050406030204" pitchFamily="18" charset="0"/>
                            </a:rPr>
                            <m:t>𝑇</m:t>
                          </m:r>
                        </m:num>
                        <m:den>
                          <m:r>
                            <a:rPr lang="en-US" sz="3600" i="1">
                              <a:solidFill>
                                <a:srgbClr val="C00000"/>
                              </a:solidFill>
                              <a:latin typeface="Cambria Math" panose="02040503050406030204" pitchFamily="18" charset="0"/>
                            </a:rPr>
                            <m:t>𝜕</m:t>
                          </m:r>
                          <m:r>
                            <a:rPr lang="en-US" sz="3600" b="0" i="1" smtClean="0">
                              <a:solidFill>
                                <a:srgbClr val="C00000"/>
                              </a:solidFill>
                              <a:latin typeface="Cambria Math" panose="02040503050406030204" pitchFamily="18" charset="0"/>
                            </a:rPr>
                            <m:t>𝑥</m:t>
                          </m:r>
                        </m:den>
                      </m:f>
                    </m:oMath>
                  </m:oMathPara>
                </a14:m>
                <a:endParaRPr lang="en-US" sz="3600" dirty="0"/>
              </a:p>
            </p:txBody>
          </p:sp>
        </mc:Choice>
        <mc:Fallback xmlns="">
          <p:sp>
            <p:nvSpPr>
              <p:cNvPr id="14" name="TextBox 13">
                <a:extLst>
                  <a:ext uri="{FF2B5EF4-FFF2-40B4-BE49-F238E27FC236}">
                    <a16:creationId xmlns:a16="http://schemas.microsoft.com/office/drawing/2014/main" id="{0A1607A0-8E5D-D8D2-E0A8-560D4382B77C}"/>
                  </a:ext>
                </a:extLst>
              </p:cNvPr>
              <p:cNvSpPr txBox="1">
                <a:spLocks noRot="1" noChangeAspect="1" noMove="1" noResize="1" noEditPoints="1" noAdjustHandles="1" noChangeArrowheads="1" noChangeShapeType="1" noTextEdit="1"/>
              </p:cNvSpPr>
              <p:nvPr/>
            </p:nvSpPr>
            <p:spPr>
              <a:xfrm>
                <a:off x="3545058" y="588906"/>
                <a:ext cx="3011787" cy="11456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C1B87E-F614-8414-C3E9-AC1353B1FE83}"/>
                  </a:ext>
                </a:extLst>
              </p:cNvPr>
              <p:cNvSpPr txBox="1"/>
              <p:nvPr/>
            </p:nvSpPr>
            <p:spPr>
              <a:xfrm>
                <a:off x="724712" y="712790"/>
                <a:ext cx="2586113" cy="646331"/>
              </a:xfrm>
              <a:prstGeom prst="rect">
                <a:avLst/>
              </a:prstGeom>
              <a:noFill/>
            </p:spPr>
            <p:txBody>
              <a:bodyPr wrap="square" rtlCol="0">
                <a:spAutoFit/>
              </a:bodyPr>
              <a:lstStyle/>
              <a:p>
                <a:r>
                  <a:rPr lang="en-US" dirty="0"/>
                  <a:t>Change of temperature along a direction </a:t>
                </a:r>
                <a14:m>
                  <m:oMath xmlns:m="http://schemas.openxmlformats.org/officeDocument/2006/math">
                    <m:d>
                      <m:dPr>
                        <m:begChr m:val="["/>
                        <m:endChr m:val="]"/>
                        <m:ctrlPr>
                          <a:rPr lang="en-US" b="0" i="1" smtClean="0">
                            <a:latin typeface="Cambria Math" panose="02040503050406030204" pitchFamily="18" charset="0"/>
                          </a:rPr>
                        </m:ctrlPr>
                      </m:dPr>
                      <m:e>
                        <m:r>
                          <m:rPr>
                            <m:sty m:val="p"/>
                          </m:rPr>
                          <a:rPr lang="en-US" b="0" i="0" smtClean="0">
                            <a:latin typeface="Cambria Math" panose="02040503050406030204" pitchFamily="18" charset="0"/>
                          </a:rPr>
                          <m:t>K</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m</m:t>
                            </m:r>
                          </m:e>
                          <m:sup>
                            <m:r>
                              <a:rPr lang="en-US" b="0" i="1" smtClean="0">
                                <a:latin typeface="Cambria Math" panose="02040503050406030204" pitchFamily="18" charset="0"/>
                              </a:rPr>
                              <m:t>−1</m:t>
                            </m:r>
                          </m:sup>
                        </m:sSup>
                      </m:e>
                    </m:d>
                  </m:oMath>
                </a14:m>
                <a:endParaRPr lang="en-US" dirty="0"/>
              </a:p>
            </p:txBody>
          </p:sp>
        </mc:Choice>
        <mc:Fallback xmlns="">
          <p:sp>
            <p:nvSpPr>
              <p:cNvPr id="16" name="TextBox 15">
                <a:extLst>
                  <a:ext uri="{FF2B5EF4-FFF2-40B4-BE49-F238E27FC236}">
                    <a16:creationId xmlns:a16="http://schemas.microsoft.com/office/drawing/2014/main" id="{56C1B87E-F614-8414-C3E9-AC1353B1FE83}"/>
                  </a:ext>
                </a:extLst>
              </p:cNvPr>
              <p:cNvSpPr txBox="1">
                <a:spLocks noRot="1" noChangeAspect="1" noMove="1" noResize="1" noEditPoints="1" noAdjustHandles="1" noChangeArrowheads="1" noChangeShapeType="1" noTextEdit="1"/>
              </p:cNvSpPr>
              <p:nvPr/>
            </p:nvSpPr>
            <p:spPr>
              <a:xfrm>
                <a:off x="724712" y="712790"/>
                <a:ext cx="2586113" cy="646331"/>
              </a:xfrm>
              <a:prstGeom prst="rect">
                <a:avLst/>
              </a:prstGeom>
              <a:blipFill>
                <a:blip r:embed="rId3"/>
                <a:stretch>
                  <a:fillRect l="-2123"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3616E62-16B2-8392-4CF5-5479CF451EBF}"/>
                  </a:ext>
                </a:extLst>
              </p:cNvPr>
              <p:cNvSpPr txBox="1"/>
              <p:nvPr/>
            </p:nvSpPr>
            <p:spPr>
              <a:xfrm>
                <a:off x="2456738" y="2385738"/>
                <a:ext cx="2385205" cy="896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1</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=1</m:t>
                      </m:r>
                      <m:f>
                        <m:fPr>
                          <m:ctrlPr>
                            <a:rPr lang="en-US" sz="2800" b="0" i="1" smtClean="0">
                              <a:latin typeface="Cambria Math" panose="02040503050406030204" pitchFamily="18" charset="0"/>
                            </a:rPr>
                          </m:ctrlPr>
                        </m:fPr>
                        <m:num>
                          <m:r>
                            <m:rPr>
                              <m:sty m:val="p"/>
                            </m:rPr>
                            <a:rPr lang="en-US" sz="2800" b="0" i="0" smtClean="0">
                              <a:latin typeface="Cambria Math" panose="02040503050406030204" pitchFamily="18" charset="0"/>
                            </a:rPr>
                            <m:t>K</m:t>
                          </m:r>
                        </m:num>
                        <m:den>
                          <m:r>
                            <m:rPr>
                              <m:sty m:val="p"/>
                            </m:rPr>
                            <a:rPr lang="en-US" sz="2800" b="0" i="0" smtClean="0">
                              <a:latin typeface="Cambria Math" panose="02040503050406030204" pitchFamily="18" charset="0"/>
                            </a:rPr>
                            <m:t>m</m:t>
                          </m:r>
                        </m:den>
                      </m:f>
                      <m:r>
                        <a:rPr lang="en-US" sz="2800" b="0" i="1" smtClean="0">
                          <a:latin typeface="Cambria Math" panose="02040503050406030204" pitchFamily="18" charset="0"/>
                        </a:rPr>
                        <m:t>𝑥</m:t>
                      </m:r>
                    </m:oMath>
                  </m:oMathPara>
                </a14:m>
                <a:endParaRPr lang="en-US" sz="2800" dirty="0"/>
              </a:p>
            </p:txBody>
          </p:sp>
        </mc:Choice>
        <mc:Fallback xmlns="">
          <p:sp>
            <p:nvSpPr>
              <p:cNvPr id="17" name="TextBox 16">
                <a:extLst>
                  <a:ext uri="{FF2B5EF4-FFF2-40B4-BE49-F238E27FC236}">
                    <a16:creationId xmlns:a16="http://schemas.microsoft.com/office/drawing/2014/main" id="{33616E62-16B2-8392-4CF5-5479CF451EBF}"/>
                  </a:ext>
                </a:extLst>
              </p:cNvPr>
              <p:cNvSpPr txBox="1">
                <a:spLocks noRot="1" noChangeAspect="1" noMove="1" noResize="1" noEditPoints="1" noAdjustHandles="1" noChangeArrowheads="1" noChangeShapeType="1" noTextEdit="1"/>
              </p:cNvSpPr>
              <p:nvPr/>
            </p:nvSpPr>
            <p:spPr>
              <a:xfrm>
                <a:off x="2456738" y="2385738"/>
                <a:ext cx="2385205" cy="89614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BDFF778-93B4-F1F6-7DF1-506D420E5D25}"/>
                  </a:ext>
                </a:extLst>
              </p:cNvPr>
              <p:cNvSpPr txBox="1"/>
              <p:nvPr/>
            </p:nvSpPr>
            <p:spPr>
              <a:xfrm>
                <a:off x="5390309" y="2385739"/>
                <a:ext cx="2580899" cy="8961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2</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=1</m:t>
                      </m:r>
                      <m:f>
                        <m:fPr>
                          <m:ctrlPr>
                            <a:rPr lang="en-US" sz="2800" b="0" i="1" smtClean="0">
                              <a:latin typeface="Cambria Math" panose="02040503050406030204" pitchFamily="18" charset="0"/>
                            </a:rPr>
                          </m:ctrlPr>
                        </m:fPr>
                        <m:num>
                          <m:r>
                            <m:rPr>
                              <m:sty m:val="p"/>
                            </m:rPr>
                            <a:rPr lang="en-US" sz="2800" b="0" i="0" smtClean="0">
                              <a:latin typeface="Cambria Math" panose="02040503050406030204" pitchFamily="18" charset="0"/>
                            </a:rPr>
                            <m:t>K</m:t>
                          </m:r>
                        </m:num>
                        <m:den>
                          <m:r>
                            <m:rPr>
                              <m:sty m:val="p"/>
                            </m:rPr>
                            <a:rPr lang="en-US" sz="2800" b="0" i="0" smtClean="0">
                              <a:latin typeface="Cambria Math" panose="02040503050406030204" pitchFamily="18" charset="0"/>
                            </a:rPr>
                            <m:t>km</m:t>
                          </m:r>
                        </m:den>
                      </m:f>
                      <m:r>
                        <a:rPr lang="en-US" sz="2800" b="0" i="1" smtClean="0">
                          <a:latin typeface="Cambria Math" panose="02040503050406030204" pitchFamily="18" charset="0"/>
                        </a:rPr>
                        <m:t>𝑥</m:t>
                      </m:r>
                    </m:oMath>
                  </m:oMathPara>
                </a14:m>
                <a:endParaRPr lang="en-US" sz="2800" dirty="0"/>
              </a:p>
            </p:txBody>
          </p:sp>
        </mc:Choice>
        <mc:Fallback xmlns="">
          <p:sp>
            <p:nvSpPr>
              <p:cNvPr id="18" name="TextBox 17">
                <a:extLst>
                  <a:ext uri="{FF2B5EF4-FFF2-40B4-BE49-F238E27FC236}">
                    <a16:creationId xmlns:a16="http://schemas.microsoft.com/office/drawing/2014/main" id="{4BDFF778-93B4-F1F6-7DF1-506D420E5D25}"/>
                  </a:ext>
                </a:extLst>
              </p:cNvPr>
              <p:cNvSpPr txBox="1">
                <a:spLocks noRot="1" noChangeAspect="1" noMove="1" noResize="1" noEditPoints="1" noAdjustHandles="1" noChangeArrowheads="1" noChangeShapeType="1" noTextEdit="1"/>
              </p:cNvSpPr>
              <p:nvPr/>
            </p:nvSpPr>
            <p:spPr>
              <a:xfrm>
                <a:off x="5390309" y="2385739"/>
                <a:ext cx="2580899" cy="8961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68AAAEE-D97C-BA31-7DE3-F71B9158101B}"/>
                  </a:ext>
                </a:extLst>
              </p:cNvPr>
              <p:cNvSpPr txBox="1"/>
              <p:nvPr/>
            </p:nvSpPr>
            <p:spPr>
              <a:xfrm>
                <a:off x="2792017" y="3588401"/>
                <a:ext cx="460247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m:t>
                      </m:r>
                      <m:d>
                        <m:dPr>
                          <m:begChr m:val="["/>
                          <m:endChr m:val="]"/>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m</m:t>
                          </m:r>
                        </m:e>
                      </m:d>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1</m:t>
                              </m:r>
                            </m:sub>
                          </m:sSub>
                        </m:num>
                        <m:den>
                          <m:r>
                            <a:rPr lang="en-US" sz="2800" b="0" i="1" smtClean="0">
                              <a:latin typeface="Cambria Math" panose="02040503050406030204" pitchFamily="18" charset="0"/>
                            </a:rPr>
                            <m:t>𝜕</m:t>
                          </m:r>
                          <m:r>
                            <a:rPr lang="en-US" sz="2800" b="0" i="1" smtClean="0">
                              <a:latin typeface="Cambria Math" panose="02040503050406030204" pitchFamily="18" charset="0"/>
                            </a:rPr>
                            <m:t>𝑥</m:t>
                          </m:r>
                        </m:den>
                      </m:f>
                      <m:r>
                        <a:rPr lang="en-US" sz="2800" b="0" i="1" smtClean="0">
                          <a:latin typeface="Cambria Math" panose="02040503050406030204" pitchFamily="18" charset="0"/>
                        </a:rPr>
                        <m:t> =1</m:t>
                      </m:r>
                      <m:d>
                        <m:dPr>
                          <m:begChr m:val="["/>
                          <m:endChr m:val="]"/>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km</m:t>
                          </m:r>
                        </m:e>
                      </m:d>
                      <m:f>
                        <m:fPr>
                          <m:ctrlPr>
                            <a:rPr lang="en-US" sz="2800" i="1">
                              <a:latin typeface="Cambria Math" panose="02040503050406030204" pitchFamily="18" charset="0"/>
                            </a:rPr>
                          </m:ctrlPr>
                        </m:fPr>
                        <m:num>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b="0" i="1" smtClean="0">
                                  <a:latin typeface="Cambria Math" panose="02040503050406030204" pitchFamily="18" charset="0"/>
                                </a:rPr>
                                <m:t>2</m:t>
                              </m:r>
                            </m:sub>
                          </m:sSub>
                        </m:num>
                        <m:den>
                          <m:r>
                            <a:rPr lang="en-US" sz="2800" i="1">
                              <a:latin typeface="Cambria Math" panose="02040503050406030204" pitchFamily="18" charset="0"/>
                            </a:rPr>
                            <m:t>𝜕</m:t>
                          </m:r>
                          <m:r>
                            <a:rPr lang="en-US" sz="2800" i="1">
                              <a:latin typeface="Cambria Math" panose="02040503050406030204" pitchFamily="18" charset="0"/>
                            </a:rPr>
                            <m:t>𝑥</m:t>
                          </m:r>
                        </m:den>
                      </m:f>
                      <m:r>
                        <a:rPr lang="en-US" sz="2800" b="0" i="1" smtClean="0">
                          <a:latin typeface="Cambria Math" panose="02040503050406030204" pitchFamily="18" charset="0"/>
                        </a:rPr>
                        <m:t>=1</m:t>
                      </m:r>
                      <m:r>
                        <m:rPr>
                          <m:sty m:val="p"/>
                        </m:rPr>
                        <a:rPr lang="en-US" sz="2800" b="0" i="0" smtClean="0">
                          <a:latin typeface="Cambria Math" panose="02040503050406030204" pitchFamily="18" charset="0"/>
                        </a:rPr>
                        <m:t>K</m:t>
                      </m:r>
                    </m:oMath>
                  </m:oMathPara>
                </a14:m>
                <a:endParaRPr lang="en-US" sz="2800" dirty="0"/>
              </a:p>
            </p:txBody>
          </p:sp>
        </mc:Choice>
        <mc:Fallback xmlns="">
          <p:sp>
            <p:nvSpPr>
              <p:cNvPr id="19" name="TextBox 18">
                <a:extLst>
                  <a:ext uri="{FF2B5EF4-FFF2-40B4-BE49-F238E27FC236}">
                    <a16:creationId xmlns:a16="http://schemas.microsoft.com/office/drawing/2014/main" id="{C68AAAEE-D97C-BA31-7DE3-F71B9158101B}"/>
                  </a:ext>
                </a:extLst>
              </p:cNvPr>
              <p:cNvSpPr txBox="1">
                <a:spLocks noRot="1" noChangeAspect="1" noMove="1" noResize="1" noEditPoints="1" noAdjustHandles="1" noChangeArrowheads="1" noChangeShapeType="1" noTextEdit="1"/>
              </p:cNvSpPr>
              <p:nvPr/>
            </p:nvSpPr>
            <p:spPr>
              <a:xfrm>
                <a:off x="2792017" y="3588401"/>
                <a:ext cx="4602478" cy="911596"/>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8569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FD0BC-D3D8-E1D2-F464-3EE6985819C5}"/>
              </a:ext>
            </a:extLst>
          </p:cNvPr>
          <p:cNvSpPr txBox="1"/>
          <p:nvPr/>
        </p:nvSpPr>
        <p:spPr>
          <a:xfrm>
            <a:off x="435476" y="304800"/>
            <a:ext cx="10456004" cy="769441"/>
          </a:xfrm>
          <a:prstGeom prst="rect">
            <a:avLst/>
          </a:prstGeom>
          <a:noFill/>
        </p:spPr>
        <p:txBody>
          <a:bodyPr wrap="none" rtlCol="0">
            <a:spAutoFit/>
          </a:bodyPr>
          <a:lstStyle/>
          <a:p>
            <a:r>
              <a:rPr lang="en-US" sz="4400" dirty="0"/>
              <a:t>A quantity with a fixed unit is a vector space!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719B910-86DD-3763-387D-0FDB6FCCD7B9}"/>
                  </a:ext>
                </a:extLst>
              </p:cNvPr>
              <p:cNvSpPr txBox="1"/>
              <p:nvPr/>
            </p:nvSpPr>
            <p:spPr>
              <a:xfrm>
                <a:off x="1017510" y="2560523"/>
                <a:ext cx="388215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m</m:t>
                          </m:r>
                        </m:e>
                      </m:d>
                      <m:r>
                        <a:rPr lang="en-US" sz="3200" b="0" i="1" smtClean="0">
                          <a:latin typeface="Cambria Math" panose="02040503050406030204" pitchFamily="18" charset="0"/>
                        </a:rPr>
                        <m:t>+3</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m</m:t>
                          </m:r>
                        </m:e>
                      </m:d>
                      <m:r>
                        <a:rPr lang="en-US" sz="3200" b="0" i="1" smtClean="0">
                          <a:latin typeface="Cambria Math" panose="02040503050406030204" pitchFamily="18" charset="0"/>
                        </a:rPr>
                        <m:t>=4</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m</m:t>
                          </m:r>
                        </m:e>
                      </m:d>
                    </m:oMath>
                  </m:oMathPara>
                </a14:m>
                <a:endParaRPr lang="en-US" sz="3200" dirty="0"/>
              </a:p>
            </p:txBody>
          </p:sp>
        </mc:Choice>
        <mc:Fallback xmlns="">
          <p:sp>
            <p:nvSpPr>
              <p:cNvPr id="3" name="TextBox 2">
                <a:extLst>
                  <a:ext uri="{FF2B5EF4-FFF2-40B4-BE49-F238E27FC236}">
                    <a16:creationId xmlns:a16="http://schemas.microsoft.com/office/drawing/2014/main" id="{7719B910-86DD-3763-387D-0FDB6FCCD7B9}"/>
                  </a:ext>
                </a:extLst>
              </p:cNvPr>
              <p:cNvSpPr txBox="1">
                <a:spLocks noRot="1" noChangeAspect="1" noMove="1" noResize="1" noEditPoints="1" noAdjustHandles="1" noChangeArrowheads="1" noChangeShapeType="1" noTextEdit="1"/>
              </p:cNvSpPr>
              <p:nvPr/>
            </p:nvSpPr>
            <p:spPr>
              <a:xfrm>
                <a:off x="1017510" y="2560523"/>
                <a:ext cx="3882150" cy="584775"/>
              </a:xfrm>
              <a:prstGeom prst="rect">
                <a:avLst/>
              </a:prstGeo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35D787E6-5276-5DB3-924D-E7AA458A3AA1}"/>
              </a:ext>
            </a:extLst>
          </p:cNvPr>
          <p:cNvPicPr>
            <a:picLocks noChangeAspect="1"/>
          </p:cNvPicPr>
          <p:nvPr/>
        </p:nvPicPr>
        <p:blipFill>
          <a:blip r:embed="rId3"/>
          <a:stretch>
            <a:fillRect/>
          </a:stretch>
        </p:blipFill>
        <p:spPr>
          <a:xfrm>
            <a:off x="328454" y="1264606"/>
            <a:ext cx="11322213" cy="779766"/>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A5D3A0B-8D28-3CB3-41D8-ED521BDCBC35}"/>
                  </a:ext>
                </a:extLst>
              </p:cNvPr>
              <p:cNvSpPr txBox="1"/>
              <p:nvPr/>
            </p:nvSpPr>
            <p:spPr>
              <a:xfrm>
                <a:off x="1178434" y="3314435"/>
                <a:ext cx="320312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2</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3</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m</m:t>
                              </m:r>
                            </m:e>
                          </m:d>
                        </m:e>
                      </m:d>
                      <m:r>
                        <a:rPr lang="en-US" sz="3200" b="0" i="1" smtClean="0">
                          <a:latin typeface="Cambria Math" panose="02040503050406030204" pitchFamily="18" charset="0"/>
                        </a:rPr>
                        <m:t>=6</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m</m:t>
                          </m:r>
                        </m:e>
                      </m:d>
                    </m:oMath>
                  </m:oMathPara>
                </a14:m>
                <a:endParaRPr lang="en-US" sz="3200" dirty="0"/>
              </a:p>
            </p:txBody>
          </p:sp>
        </mc:Choice>
        <mc:Fallback xmlns="">
          <p:sp>
            <p:nvSpPr>
              <p:cNvPr id="11" name="TextBox 10">
                <a:extLst>
                  <a:ext uri="{FF2B5EF4-FFF2-40B4-BE49-F238E27FC236}">
                    <a16:creationId xmlns:a16="http://schemas.microsoft.com/office/drawing/2014/main" id="{0A5D3A0B-8D28-3CB3-41D8-ED521BDCBC35}"/>
                  </a:ext>
                </a:extLst>
              </p:cNvPr>
              <p:cNvSpPr txBox="1">
                <a:spLocks noRot="1" noChangeAspect="1" noMove="1" noResize="1" noEditPoints="1" noAdjustHandles="1" noChangeArrowheads="1" noChangeShapeType="1" noTextEdit="1"/>
              </p:cNvSpPr>
              <p:nvPr/>
            </p:nvSpPr>
            <p:spPr>
              <a:xfrm>
                <a:off x="1178434" y="3314435"/>
                <a:ext cx="3203121" cy="584775"/>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EB3ABC43-1B31-7A40-304A-A2B9D888B509}"/>
              </a:ext>
            </a:extLst>
          </p:cNvPr>
          <p:cNvSpPr txBox="1"/>
          <p:nvPr/>
        </p:nvSpPr>
        <p:spPr>
          <a:xfrm>
            <a:off x="4762500" y="2591300"/>
            <a:ext cx="453970" cy="523220"/>
          </a:xfrm>
          <a:prstGeom prst="rect">
            <a:avLst/>
          </a:prstGeom>
          <a:noFill/>
        </p:spPr>
        <p:txBody>
          <a:bodyPr wrap="none" rtlCol="0">
            <a:spAutoFit/>
          </a:bodyPr>
          <a:lstStyle/>
          <a:p>
            <a:r>
              <a:rPr lang="en-US" sz="2800" b="1" dirty="0">
                <a:solidFill>
                  <a:schemeClr val="accent6">
                    <a:lumMod val="75000"/>
                  </a:schemeClr>
                </a:solidFill>
              </a:rPr>
              <a:t>✓</a:t>
            </a:r>
          </a:p>
        </p:txBody>
      </p:sp>
      <p:sp>
        <p:nvSpPr>
          <p:cNvPr id="15" name="TextBox 14">
            <a:extLst>
              <a:ext uri="{FF2B5EF4-FFF2-40B4-BE49-F238E27FC236}">
                <a16:creationId xmlns:a16="http://schemas.microsoft.com/office/drawing/2014/main" id="{C5E4C2ED-8B49-1F73-0522-F2231756228E}"/>
              </a:ext>
            </a:extLst>
          </p:cNvPr>
          <p:cNvSpPr txBox="1"/>
          <p:nvPr/>
        </p:nvSpPr>
        <p:spPr>
          <a:xfrm>
            <a:off x="4239649" y="3345212"/>
            <a:ext cx="453970" cy="523220"/>
          </a:xfrm>
          <a:prstGeom prst="rect">
            <a:avLst/>
          </a:prstGeom>
          <a:noFill/>
        </p:spPr>
        <p:txBody>
          <a:bodyPr wrap="none" rtlCol="0">
            <a:spAutoFit/>
          </a:bodyPr>
          <a:lstStyle/>
          <a:p>
            <a:r>
              <a:rPr lang="en-US" sz="2800" b="1" dirty="0">
                <a:solidFill>
                  <a:schemeClr val="accent6">
                    <a:lumMod val="75000"/>
                  </a:schemeClr>
                </a:solidFill>
              </a:rPr>
              <a:t>✓</a:t>
            </a:r>
          </a:p>
        </p:txBody>
      </p:sp>
      <p:sp>
        <p:nvSpPr>
          <p:cNvPr id="16" name="TextBox 15">
            <a:extLst>
              <a:ext uri="{FF2B5EF4-FFF2-40B4-BE49-F238E27FC236}">
                <a16:creationId xmlns:a16="http://schemas.microsoft.com/office/drawing/2014/main" id="{13C747EC-905D-9AF2-4CDA-082CB78DA1E7}"/>
              </a:ext>
            </a:extLst>
          </p:cNvPr>
          <p:cNvSpPr txBox="1"/>
          <p:nvPr/>
        </p:nvSpPr>
        <p:spPr>
          <a:xfrm>
            <a:off x="5939551" y="2852910"/>
            <a:ext cx="5234939" cy="646331"/>
          </a:xfrm>
          <a:prstGeom prst="rect">
            <a:avLst/>
          </a:prstGeom>
          <a:noFill/>
        </p:spPr>
        <p:txBody>
          <a:bodyPr wrap="square" rtlCol="0">
            <a:spAutoFit/>
          </a:bodyPr>
          <a:lstStyle/>
          <a:p>
            <a:r>
              <a:rPr lang="en-US" dirty="0"/>
              <a:t>We can sum (get the same unit) and</a:t>
            </a:r>
            <a:br>
              <a:rPr lang="en-US" dirty="0"/>
            </a:br>
            <a:r>
              <a:rPr lang="en-US" dirty="0"/>
              <a:t>multiply by a unitless scalar factor (get the same unit)</a:t>
            </a:r>
          </a:p>
        </p:txBody>
      </p:sp>
    </p:spTree>
    <p:extLst>
      <p:ext uri="{BB962C8B-B14F-4D97-AF65-F5344CB8AC3E}">
        <p14:creationId xmlns:p14="http://schemas.microsoft.com/office/powerpoint/2010/main" val="200290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23F6B-CD84-55AF-443F-E52BF16F0A6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C555AF-5E19-5EBD-7F4C-C4D852542D94}"/>
              </a:ext>
            </a:extLst>
          </p:cNvPr>
          <p:cNvSpPr txBox="1"/>
          <p:nvPr/>
        </p:nvSpPr>
        <p:spPr>
          <a:xfrm>
            <a:off x="435476" y="304800"/>
            <a:ext cx="9476377" cy="769441"/>
          </a:xfrm>
          <a:prstGeom prst="rect">
            <a:avLst/>
          </a:prstGeom>
          <a:noFill/>
        </p:spPr>
        <p:txBody>
          <a:bodyPr wrap="none" rtlCol="0">
            <a:spAutoFit/>
          </a:bodyPr>
          <a:lstStyle/>
          <a:p>
            <a:r>
              <a:rPr lang="en-US" sz="4400" dirty="0"/>
              <a:t>Arrays of quantities form a vector space!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53DA3E2-F37B-6ACD-BC8E-3A838A13CEEA}"/>
                  </a:ext>
                </a:extLst>
              </p:cNvPr>
              <p:cNvSpPr txBox="1"/>
              <p:nvPr/>
            </p:nvSpPr>
            <p:spPr>
              <a:xfrm>
                <a:off x="346950" y="2375081"/>
                <a:ext cx="5627130" cy="13769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 </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i="1">
                                  <a:latin typeface="Cambria Math" panose="02040503050406030204" pitchFamily="18" charset="0"/>
                                </a:rPr>
                                <m:t>1</m:t>
                              </m:r>
                              <m:r>
                                <a:rPr lang="en-US" sz="3200">
                                  <a:latin typeface="Cambria Math" panose="02040503050406030204" pitchFamily="18" charset="0"/>
                                </a:rPr>
                                <m:t> </m:t>
                              </m:r>
                              <m:d>
                                <m:dPr>
                                  <m:begChr m:val="["/>
                                  <m:endChr m:val="]"/>
                                  <m:ctrlPr>
                                    <a:rPr lang="en-US" sz="3200" b="0" i="1" smtClean="0">
                                      <a:latin typeface="Cambria Math" panose="02040503050406030204" pitchFamily="18" charset="0"/>
                                    </a:rPr>
                                  </m:ctrlPr>
                                </m:dPr>
                                <m:e>
                                  <m:r>
                                    <m:rPr>
                                      <m:sty m:val="p"/>
                                    </m:rPr>
                                    <a:rPr lang="en-US" sz="3200">
                                      <a:latin typeface="Cambria Math" panose="02040503050406030204" pitchFamily="18" charset="0"/>
                                    </a:rPr>
                                    <m:t>m</m:t>
                                  </m:r>
                                </m:e>
                              </m:d>
                            </m:e>
                            <m:e>
                              <m:r>
                                <a:rPr lang="en-US" sz="3200" i="1">
                                  <a:latin typeface="Cambria Math" panose="02040503050406030204" pitchFamily="18" charset="0"/>
                                </a:rPr>
                                <m:t>3 </m:t>
                              </m:r>
                              <m:d>
                                <m:dPr>
                                  <m:begChr m:val="["/>
                                  <m:endChr m:val="]"/>
                                  <m:ctrlPr>
                                    <a:rPr lang="en-US" sz="3200" b="0" i="1" smtClean="0">
                                      <a:latin typeface="Cambria Math" panose="02040503050406030204" pitchFamily="18" charset="0"/>
                                    </a:rPr>
                                  </m:ctrlPr>
                                </m:dPr>
                                <m:e>
                                  <m:r>
                                    <m:rPr>
                                      <m:sty m:val="p"/>
                                    </m:rPr>
                                    <a:rPr lang="en-US" sz="3200">
                                      <a:latin typeface="Cambria Math" panose="02040503050406030204" pitchFamily="18" charset="0"/>
                                    </a:rPr>
                                    <m:t>m</m:t>
                                  </m:r>
                                </m:e>
                              </m:d>
                            </m:e>
                          </m:eqArr>
                        </m:e>
                      </m:d>
                      <m:r>
                        <a:rPr lang="en-US" sz="3200" b="0" i="1" smtClean="0">
                          <a:latin typeface="Cambria Math" panose="02040503050406030204" pitchFamily="18" charset="0"/>
                        </a:rPr>
                        <m:t>+</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b="0" i="1" smtClean="0">
                                  <a:latin typeface="Cambria Math" panose="02040503050406030204" pitchFamily="18" charset="0"/>
                                </a:rPr>
                                <m:t>2</m:t>
                              </m:r>
                              <m:r>
                                <a:rPr lang="en-US" sz="3200">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
                              <m:r>
                                <a:rPr lang="en-US" sz="3200" i="1">
                                  <a:latin typeface="Cambria Math" panose="02040503050406030204" pitchFamily="18" charset="0"/>
                                </a:rPr>
                                <m:t>3 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qArr>
                        </m:e>
                      </m:d>
                      <m:r>
                        <a:rPr lang="en-US" sz="3200" b="0" i="1" smtClean="0">
                          <a:latin typeface="Cambria Math" panose="02040503050406030204" pitchFamily="18" charset="0"/>
                        </a:rPr>
                        <m:t>=</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b="0" i="1" smtClean="0">
                                  <a:latin typeface="Cambria Math" panose="02040503050406030204" pitchFamily="18" charset="0"/>
                                </a:rPr>
                                <m:t>3</m:t>
                              </m:r>
                              <m:r>
                                <a:rPr lang="en-US" sz="3200">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
                              <m:r>
                                <a:rPr lang="en-US" sz="3200" b="0" i="1" smtClean="0">
                                  <a:latin typeface="Cambria Math" panose="02040503050406030204" pitchFamily="18" charset="0"/>
                                </a:rPr>
                                <m:t>6</m:t>
                              </m:r>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qArr>
                        </m:e>
                      </m:d>
                    </m:oMath>
                  </m:oMathPara>
                </a14:m>
                <a:endParaRPr lang="en-US" sz="3200" dirty="0"/>
              </a:p>
            </p:txBody>
          </p:sp>
        </mc:Choice>
        <mc:Fallback xmlns="">
          <p:sp>
            <p:nvSpPr>
              <p:cNvPr id="3" name="TextBox 2">
                <a:extLst>
                  <a:ext uri="{FF2B5EF4-FFF2-40B4-BE49-F238E27FC236}">
                    <a16:creationId xmlns:a16="http://schemas.microsoft.com/office/drawing/2014/main" id="{E53DA3E2-F37B-6ACD-BC8E-3A838A13CEEA}"/>
                  </a:ext>
                </a:extLst>
              </p:cNvPr>
              <p:cNvSpPr txBox="1">
                <a:spLocks noRot="1" noChangeAspect="1" noMove="1" noResize="1" noEditPoints="1" noAdjustHandles="1" noChangeArrowheads="1" noChangeShapeType="1" noTextEdit="1"/>
              </p:cNvSpPr>
              <p:nvPr/>
            </p:nvSpPr>
            <p:spPr>
              <a:xfrm>
                <a:off x="346950" y="2375081"/>
                <a:ext cx="5627130" cy="1376980"/>
              </a:xfrm>
              <a:prstGeom prst="rect">
                <a:avLst/>
              </a:prstGeo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D7E5FFB-AFBC-A0E4-ECBD-2B8C6F31960A}"/>
              </a:ext>
            </a:extLst>
          </p:cNvPr>
          <p:cNvPicPr>
            <a:picLocks noChangeAspect="1"/>
          </p:cNvPicPr>
          <p:nvPr/>
        </p:nvPicPr>
        <p:blipFill>
          <a:blip r:embed="rId3"/>
          <a:stretch>
            <a:fillRect/>
          </a:stretch>
        </p:blipFill>
        <p:spPr>
          <a:xfrm>
            <a:off x="328454" y="1264606"/>
            <a:ext cx="11322213" cy="779766"/>
          </a:xfrm>
          <a:prstGeom prst="rect">
            <a:avLst/>
          </a:prstGeom>
        </p:spPr>
      </p:pic>
      <p:sp>
        <p:nvSpPr>
          <p:cNvPr id="14" name="TextBox 13">
            <a:extLst>
              <a:ext uri="{FF2B5EF4-FFF2-40B4-BE49-F238E27FC236}">
                <a16:creationId xmlns:a16="http://schemas.microsoft.com/office/drawing/2014/main" id="{4491126C-738C-1EAE-D30A-53FB4D60D502}"/>
              </a:ext>
            </a:extLst>
          </p:cNvPr>
          <p:cNvSpPr txBox="1"/>
          <p:nvPr/>
        </p:nvSpPr>
        <p:spPr>
          <a:xfrm>
            <a:off x="6099380" y="2801961"/>
            <a:ext cx="453970" cy="523220"/>
          </a:xfrm>
          <a:prstGeom prst="rect">
            <a:avLst/>
          </a:prstGeom>
          <a:noFill/>
        </p:spPr>
        <p:txBody>
          <a:bodyPr wrap="none" rtlCol="0">
            <a:spAutoFit/>
          </a:bodyPr>
          <a:lstStyle/>
          <a:p>
            <a:r>
              <a:rPr lang="en-US" sz="2800" b="1" dirty="0">
                <a:solidFill>
                  <a:schemeClr val="accent6">
                    <a:lumMod val="75000"/>
                  </a:schemeClr>
                </a:solidFill>
              </a:rPr>
              <a:t>✓</a:t>
            </a:r>
          </a:p>
        </p:txBody>
      </p:sp>
      <p:sp>
        <p:nvSpPr>
          <p:cNvPr id="15" name="TextBox 14">
            <a:extLst>
              <a:ext uri="{FF2B5EF4-FFF2-40B4-BE49-F238E27FC236}">
                <a16:creationId xmlns:a16="http://schemas.microsoft.com/office/drawing/2014/main" id="{9B836EA6-FA49-0276-E9C1-E4C5F6E7D5B7}"/>
              </a:ext>
            </a:extLst>
          </p:cNvPr>
          <p:cNvSpPr txBox="1"/>
          <p:nvPr/>
        </p:nvSpPr>
        <p:spPr>
          <a:xfrm>
            <a:off x="5070229" y="4231979"/>
            <a:ext cx="453970" cy="523220"/>
          </a:xfrm>
          <a:prstGeom prst="rect">
            <a:avLst/>
          </a:prstGeom>
          <a:noFill/>
        </p:spPr>
        <p:txBody>
          <a:bodyPr wrap="none" rtlCol="0">
            <a:spAutoFit/>
          </a:bodyPr>
          <a:lstStyle/>
          <a:p>
            <a:r>
              <a:rPr lang="en-US" sz="2800" b="1" dirty="0">
                <a:solidFill>
                  <a:schemeClr val="accent6">
                    <a:lumMod val="75000"/>
                  </a:schemeClr>
                </a:solidFill>
              </a:rPr>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53C497-90C8-DD52-6392-96B68BE3F74B}"/>
                  </a:ext>
                </a:extLst>
              </p:cNvPr>
              <p:cNvSpPr txBox="1"/>
              <p:nvPr/>
            </p:nvSpPr>
            <p:spPr>
              <a:xfrm>
                <a:off x="537450" y="3863529"/>
                <a:ext cx="4872750" cy="13769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 </m:t>
                      </m:r>
                      <m:r>
                        <a:rPr lang="en-US" sz="3200" b="0" i="1" smtClean="0">
                          <a:latin typeface="Cambria Math" panose="02040503050406030204" pitchFamily="18" charset="0"/>
                        </a:rPr>
                        <m:t>2</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i="1">
                                  <a:latin typeface="Cambria Math" panose="02040503050406030204" pitchFamily="18" charset="0"/>
                                </a:rPr>
                                <m:t>1</m:t>
                              </m:r>
                              <m:r>
                                <a:rPr lang="en-US" sz="3200">
                                  <a:latin typeface="Cambria Math" panose="02040503050406030204" pitchFamily="18" charset="0"/>
                                </a:rPr>
                                <m:t> </m:t>
                              </m:r>
                              <m:d>
                                <m:dPr>
                                  <m:begChr m:val="["/>
                                  <m:endChr m:val="]"/>
                                  <m:ctrlPr>
                                    <a:rPr lang="en-US" sz="3200" b="0" i="1" smtClean="0">
                                      <a:latin typeface="Cambria Math" panose="02040503050406030204" pitchFamily="18" charset="0"/>
                                    </a:rPr>
                                  </m:ctrlPr>
                                </m:dPr>
                                <m:e>
                                  <m:r>
                                    <m:rPr>
                                      <m:sty m:val="p"/>
                                    </m:rPr>
                                    <a:rPr lang="en-US" sz="3200">
                                      <a:latin typeface="Cambria Math" panose="02040503050406030204" pitchFamily="18" charset="0"/>
                                    </a:rPr>
                                    <m:t>m</m:t>
                                  </m:r>
                                </m:e>
                              </m:d>
                            </m:e>
                            <m:e>
                              <m:r>
                                <a:rPr lang="en-US" sz="3200" i="1">
                                  <a:latin typeface="Cambria Math" panose="02040503050406030204" pitchFamily="18" charset="0"/>
                                </a:rPr>
                                <m:t>3 </m:t>
                              </m:r>
                              <m:d>
                                <m:dPr>
                                  <m:begChr m:val="["/>
                                  <m:endChr m:val="]"/>
                                  <m:ctrlPr>
                                    <a:rPr lang="en-US" sz="3200" b="0" i="1" smtClean="0">
                                      <a:latin typeface="Cambria Math" panose="02040503050406030204" pitchFamily="18" charset="0"/>
                                    </a:rPr>
                                  </m:ctrlPr>
                                </m:dPr>
                                <m:e>
                                  <m:r>
                                    <m:rPr>
                                      <m:sty m:val="p"/>
                                    </m:rPr>
                                    <a:rPr lang="en-US" sz="3200">
                                      <a:latin typeface="Cambria Math" panose="02040503050406030204" pitchFamily="18" charset="0"/>
                                    </a:rPr>
                                    <m:t>m</m:t>
                                  </m:r>
                                </m:e>
                              </m:d>
                            </m:e>
                          </m:eqArr>
                        </m:e>
                      </m:d>
                      <m:r>
                        <a:rPr lang="en-US" sz="3200" b="0" i="1" smtClean="0">
                          <a:latin typeface="Cambria Math" panose="02040503050406030204" pitchFamily="18" charset="0"/>
                        </a:rPr>
                        <m:t>=</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b="0" i="1" smtClean="0">
                                  <a:latin typeface="Cambria Math" panose="02040503050406030204" pitchFamily="18" charset="0"/>
                                </a:rPr>
                                <m:t>2</m:t>
                              </m:r>
                              <m:r>
                                <a:rPr lang="en-US" sz="3200">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
                              <m:r>
                                <a:rPr lang="en-US" sz="3200" b="0" i="1" smtClean="0">
                                  <a:latin typeface="Cambria Math" panose="02040503050406030204" pitchFamily="18" charset="0"/>
                                </a:rPr>
                                <m:t>6</m:t>
                              </m:r>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qArr>
                        </m:e>
                      </m:d>
                    </m:oMath>
                  </m:oMathPara>
                </a14:m>
                <a:endParaRPr lang="en-US" sz="3200" dirty="0"/>
              </a:p>
            </p:txBody>
          </p:sp>
        </mc:Choice>
        <mc:Fallback xmlns="">
          <p:sp>
            <p:nvSpPr>
              <p:cNvPr id="5" name="TextBox 4">
                <a:extLst>
                  <a:ext uri="{FF2B5EF4-FFF2-40B4-BE49-F238E27FC236}">
                    <a16:creationId xmlns:a16="http://schemas.microsoft.com/office/drawing/2014/main" id="{7053C497-90C8-DD52-6392-96B68BE3F74B}"/>
                  </a:ext>
                </a:extLst>
              </p:cNvPr>
              <p:cNvSpPr txBox="1">
                <a:spLocks noRot="1" noChangeAspect="1" noMove="1" noResize="1" noEditPoints="1" noAdjustHandles="1" noChangeArrowheads="1" noChangeShapeType="1" noTextEdit="1"/>
              </p:cNvSpPr>
              <p:nvPr/>
            </p:nvSpPr>
            <p:spPr>
              <a:xfrm>
                <a:off x="537450" y="3863529"/>
                <a:ext cx="4872750" cy="137698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4950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4E4DF-70D8-DB7C-8BE7-A89402E4B7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158C56-C497-BCBB-852E-9E35DFC608AD}"/>
              </a:ext>
            </a:extLst>
          </p:cNvPr>
          <p:cNvSpPr txBox="1"/>
          <p:nvPr/>
        </p:nvSpPr>
        <p:spPr>
          <a:xfrm>
            <a:off x="435476" y="304800"/>
            <a:ext cx="10469597" cy="769441"/>
          </a:xfrm>
          <a:prstGeom prst="rect">
            <a:avLst/>
          </a:prstGeom>
          <a:noFill/>
        </p:spPr>
        <p:txBody>
          <a:bodyPr wrap="none" rtlCol="0">
            <a:spAutoFit/>
          </a:bodyPr>
          <a:lstStyle/>
          <a:p>
            <a:r>
              <a:rPr lang="en-US" sz="4400" dirty="0"/>
              <a:t>Units just have to match position in the array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53B8F9-06BA-B200-9EB2-3496B68DC03E}"/>
                  </a:ext>
                </a:extLst>
              </p:cNvPr>
              <p:cNvSpPr txBox="1"/>
              <p:nvPr/>
            </p:nvSpPr>
            <p:spPr>
              <a:xfrm>
                <a:off x="346950" y="2375081"/>
                <a:ext cx="7059690" cy="13769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 </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i="1">
                                  <a:latin typeface="Cambria Math" panose="02040503050406030204" pitchFamily="18" charset="0"/>
                                </a:rPr>
                                <m:t>1</m:t>
                              </m:r>
                              <m:r>
                                <a:rPr lang="en-US" sz="3200">
                                  <a:latin typeface="Cambria Math" panose="02040503050406030204" pitchFamily="18" charset="0"/>
                                </a:rPr>
                                <m:t> </m:t>
                              </m:r>
                              <m:d>
                                <m:dPr>
                                  <m:begChr m:val="["/>
                                  <m:endChr m:val="]"/>
                                  <m:ctrlPr>
                                    <a:rPr lang="en-US" sz="3200" b="0" i="1" smtClean="0">
                                      <a:latin typeface="Cambria Math" panose="02040503050406030204" pitchFamily="18" charset="0"/>
                                    </a:rPr>
                                  </m:ctrlPr>
                                </m:dPr>
                                <m:e>
                                  <m:r>
                                    <m:rPr>
                                      <m:sty m:val="p"/>
                                    </m:rPr>
                                    <a:rPr lang="en-US" sz="3200">
                                      <a:latin typeface="Cambria Math" panose="02040503050406030204" pitchFamily="18" charset="0"/>
                                    </a:rPr>
                                    <m:t>m</m:t>
                                  </m:r>
                                </m:e>
                              </m:d>
                            </m:e>
                            <m:e>
                              <m:r>
                                <a:rPr lang="en-US" sz="3200" b="0" i="1" smtClean="0">
                                  <a:latin typeface="Cambria Math" panose="02040503050406030204" pitchFamily="18" charset="0"/>
                                </a:rPr>
                                <m:t>𝜋</m:t>
                              </m:r>
                              <m:r>
                                <a:rPr lang="en-US" sz="3200" i="1">
                                  <a:latin typeface="Cambria Math" panose="02040503050406030204" pitchFamily="18" charset="0"/>
                                </a:rPr>
                                <m:t> </m:t>
                              </m:r>
                              <m:d>
                                <m:dPr>
                                  <m:begChr m:val="["/>
                                  <m:endChr m:val="]"/>
                                  <m:ctrlPr>
                                    <a:rPr lang="en-US" sz="3200" b="0" i="1" smtClean="0">
                                      <a:latin typeface="Cambria Math" panose="02040503050406030204" pitchFamily="18" charset="0"/>
                                    </a:rPr>
                                  </m:ctrlPr>
                                </m:dPr>
                                <m:e>
                                  <m:r>
                                    <m:rPr>
                                      <m:sty m:val="p"/>
                                    </m:rPr>
                                    <a:rPr lang="en-US" sz="3200" b="0" i="0" smtClean="0">
                                      <a:latin typeface="Cambria Math" panose="02040503050406030204" pitchFamily="18" charset="0"/>
                                    </a:rPr>
                                    <m:t>rad</m:t>
                                  </m:r>
                                </m:e>
                              </m:d>
                            </m:e>
                          </m:eqArr>
                        </m:e>
                      </m:d>
                      <m:r>
                        <a:rPr lang="en-US" sz="3200" b="0" i="1" smtClean="0">
                          <a:latin typeface="Cambria Math" panose="02040503050406030204" pitchFamily="18" charset="0"/>
                        </a:rPr>
                        <m:t>+</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b="0" i="1" smtClean="0">
                                  <a:latin typeface="Cambria Math" panose="02040503050406030204" pitchFamily="18" charset="0"/>
                                </a:rPr>
                                <m:t>2</m:t>
                              </m:r>
                              <m:r>
                                <a:rPr lang="en-US" sz="3200">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
                              <m:r>
                                <a:rPr lang="en-US" sz="3200" b="0" i="1" smtClean="0">
                                  <a:latin typeface="Cambria Math" panose="02040503050406030204" pitchFamily="18" charset="0"/>
                                </a:rPr>
                                <m:t>𝜋</m:t>
                              </m:r>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rad</m:t>
                                  </m:r>
                                </m:e>
                              </m:d>
                            </m:e>
                          </m:eqArr>
                        </m:e>
                      </m:d>
                      <m:r>
                        <a:rPr lang="en-US" sz="3200" b="0" i="1" smtClean="0">
                          <a:latin typeface="Cambria Math" panose="02040503050406030204" pitchFamily="18" charset="0"/>
                        </a:rPr>
                        <m:t>=</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b="0" i="1" smtClean="0">
                                  <a:latin typeface="Cambria Math" panose="02040503050406030204" pitchFamily="18" charset="0"/>
                                </a:rPr>
                                <m:t>3</m:t>
                              </m:r>
                              <m:r>
                                <a:rPr lang="en-US" sz="3200">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
                              <m:r>
                                <a:rPr lang="en-US" sz="3200" b="0" i="1" smtClean="0">
                                  <a:latin typeface="Cambria Math" panose="02040503050406030204" pitchFamily="18" charset="0"/>
                                </a:rPr>
                                <m:t>2</m:t>
                              </m:r>
                              <m:r>
                                <a:rPr lang="en-US" sz="3200" b="0" i="1" smtClean="0">
                                  <a:latin typeface="Cambria Math" panose="02040503050406030204" pitchFamily="18" charset="0"/>
                                </a:rPr>
                                <m:t>𝜋</m:t>
                              </m:r>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rad</m:t>
                                  </m:r>
                                </m:e>
                              </m:d>
                            </m:e>
                          </m:eqArr>
                        </m:e>
                      </m:d>
                    </m:oMath>
                  </m:oMathPara>
                </a14:m>
                <a:endParaRPr lang="en-US" sz="3200" dirty="0"/>
              </a:p>
            </p:txBody>
          </p:sp>
        </mc:Choice>
        <mc:Fallback xmlns="">
          <p:sp>
            <p:nvSpPr>
              <p:cNvPr id="3" name="TextBox 2">
                <a:extLst>
                  <a:ext uri="{FF2B5EF4-FFF2-40B4-BE49-F238E27FC236}">
                    <a16:creationId xmlns:a16="http://schemas.microsoft.com/office/drawing/2014/main" id="{9753B8F9-06BA-B200-9EB2-3496B68DC03E}"/>
                  </a:ext>
                </a:extLst>
              </p:cNvPr>
              <p:cNvSpPr txBox="1">
                <a:spLocks noRot="1" noChangeAspect="1" noMove="1" noResize="1" noEditPoints="1" noAdjustHandles="1" noChangeArrowheads="1" noChangeShapeType="1" noTextEdit="1"/>
              </p:cNvSpPr>
              <p:nvPr/>
            </p:nvSpPr>
            <p:spPr>
              <a:xfrm>
                <a:off x="346950" y="2375081"/>
                <a:ext cx="7059690" cy="1376980"/>
              </a:xfrm>
              <a:prstGeom prst="rect">
                <a:avLst/>
              </a:prstGeom>
              <a:blipFill>
                <a:blip r:embed="rId2"/>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AD2045C-EF48-BD9D-69EA-D2E5E8E9FA7F}"/>
              </a:ext>
            </a:extLst>
          </p:cNvPr>
          <p:cNvPicPr>
            <a:picLocks noChangeAspect="1"/>
          </p:cNvPicPr>
          <p:nvPr/>
        </p:nvPicPr>
        <p:blipFill>
          <a:blip r:embed="rId3"/>
          <a:stretch>
            <a:fillRect/>
          </a:stretch>
        </p:blipFill>
        <p:spPr>
          <a:xfrm>
            <a:off x="328454" y="1264606"/>
            <a:ext cx="11322213" cy="779766"/>
          </a:xfrm>
          <a:prstGeom prst="rect">
            <a:avLst/>
          </a:prstGeom>
        </p:spPr>
      </p:pic>
      <p:sp>
        <p:nvSpPr>
          <p:cNvPr id="14" name="TextBox 13">
            <a:extLst>
              <a:ext uri="{FF2B5EF4-FFF2-40B4-BE49-F238E27FC236}">
                <a16:creationId xmlns:a16="http://schemas.microsoft.com/office/drawing/2014/main" id="{94F56EAC-6E85-24A6-33DE-602C42A65757}"/>
              </a:ext>
            </a:extLst>
          </p:cNvPr>
          <p:cNvSpPr txBox="1"/>
          <p:nvPr/>
        </p:nvSpPr>
        <p:spPr>
          <a:xfrm>
            <a:off x="7135700" y="2801961"/>
            <a:ext cx="453970" cy="523220"/>
          </a:xfrm>
          <a:prstGeom prst="rect">
            <a:avLst/>
          </a:prstGeom>
          <a:noFill/>
        </p:spPr>
        <p:txBody>
          <a:bodyPr wrap="none" rtlCol="0">
            <a:spAutoFit/>
          </a:bodyPr>
          <a:lstStyle/>
          <a:p>
            <a:r>
              <a:rPr lang="en-US" sz="2800" b="1" dirty="0">
                <a:solidFill>
                  <a:schemeClr val="accent6">
                    <a:lumMod val="75000"/>
                  </a:schemeClr>
                </a:solidFill>
              </a:rPr>
              <a:t>✓</a:t>
            </a:r>
          </a:p>
        </p:txBody>
      </p:sp>
      <p:sp>
        <p:nvSpPr>
          <p:cNvPr id="15" name="TextBox 14">
            <a:extLst>
              <a:ext uri="{FF2B5EF4-FFF2-40B4-BE49-F238E27FC236}">
                <a16:creationId xmlns:a16="http://schemas.microsoft.com/office/drawing/2014/main" id="{90751C4F-8927-B123-34C7-E999ECEFD647}"/>
              </a:ext>
            </a:extLst>
          </p:cNvPr>
          <p:cNvSpPr txBox="1"/>
          <p:nvPr/>
        </p:nvSpPr>
        <p:spPr>
          <a:xfrm>
            <a:off x="5402580" y="4290409"/>
            <a:ext cx="453970" cy="523220"/>
          </a:xfrm>
          <a:prstGeom prst="rect">
            <a:avLst/>
          </a:prstGeom>
          <a:noFill/>
        </p:spPr>
        <p:txBody>
          <a:bodyPr wrap="none" rtlCol="0">
            <a:spAutoFit/>
          </a:bodyPr>
          <a:lstStyle/>
          <a:p>
            <a:r>
              <a:rPr lang="en-US" sz="2800" b="1" dirty="0">
                <a:solidFill>
                  <a:schemeClr val="accent6">
                    <a:lumMod val="75000"/>
                  </a:schemeClr>
                </a:solidFill>
              </a:rPr>
              <a: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6E01C3D-C117-0D9B-F8DB-04CB7E3B5D20}"/>
                  </a:ext>
                </a:extLst>
              </p:cNvPr>
              <p:cNvSpPr txBox="1"/>
              <p:nvPr/>
            </p:nvSpPr>
            <p:spPr>
              <a:xfrm>
                <a:off x="537450" y="3863529"/>
                <a:ext cx="4872750" cy="137698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 </m:t>
                      </m:r>
                      <m:r>
                        <a:rPr lang="en-US" sz="3200" b="0" i="1" smtClean="0">
                          <a:latin typeface="Cambria Math" panose="02040503050406030204" pitchFamily="18" charset="0"/>
                        </a:rPr>
                        <m:t>2</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i="1">
                                  <a:latin typeface="Cambria Math" panose="02040503050406030204" pitchFamily="18" charset="0"/>
                                </a:rPr>
                                <m:t>1</m:t>
                              </m:r>
                              <m:r>
                                <a:rPr lang="en-US" sz="3200">
                                  <a:latin typeface="Cambria Math" panose="02040503050406030204" pitchFamily="18" charset="0"/>
                                </a:rPr>
                                <m:t> </m:t>
                              </m:r>
                              <m:d>
                                <m:dPr>
                                  <m:begChr m:val="["/>
                                  <m:endChr m:val="]"/>
                                  <m:ctrlPr>
                                    <a:rPr lang="en-US" sz="3200" b="0" i="1" smtClean="0">
                                      <a:latin typeface="Cambria Math" panose="02040503050406030204" pitchFamily="18" charset="0"/>
                                    </a:rPr>
                                  </m:ctrlPr>
                                </m:dPr>
                                <m:e>
                                  <m:r>
                                    <m:rPr>
                                      <m:sty m:val="p"/>
                                    </m:rPr>
                                    <a:rPr lang="en-US" sz="3200">
                                      <a:latin typeface="Cambria Math" panose="02040503050406030204" pitchFamily="18" charset="0"/>
                                    </a:rPr>
                                    <m:t>m</m:t>
                                  </m:r>
                                </m:e>
                              </m:d>
                            </m:e>
                            <m:e>
                              <m:r>
                                <a:rPr lang="en-US" sz="3200" b="0" i="1" smtClean="0">
                                  <a:latin typeface="Cambria Math" panose="02040503050406030204" pitchFamily="18" charset="0"/>
                                </a:rPr>
                                <m:t>𝜋</m:t>
                              </m:r>
                              <m:r>
                                <a:rPr lang="en-US" sz="3200" i="1">
                                  <a:latin typeface="Cambria Math" panose="02040503050406030204" pitchFamily="18" charset="0"/>
                                </a:rPr>
                                <m:t> </m:t>
                              </m:r>
                              <m:d>
                                <m:dPr>
                                  <m:begChr m:val="["/>
                                  <m:endChr m:val="]"/>
                                  <m:ctrlPr>
                                    <a:rPr lang="en-US" sz="3200" b="0" i="1" smtClean="0">
                                      <a:latin typeface="Cambria Math" panose="02040503050406030204" pitchFamily="18" charset="0"/>
                                    </a:rPr>
                                  </m:ctrlPr>
                                </m:dPr>
                                <m:e>
                                  <m:r>
                                    <m:rPr>
                                      <m:sty m:val="p"/>
                                    </m:rPr>
                                    <a:rPr lang="en-US" sz="3200">
                                      <a:latin typeface="Cambria Math" panose="02040503050406030204" pitchFamily="18" charset="0"/>
                                    </a:rPr>
                                    <m:t>rad</m:t>
                                  </m:r>
                                </m:e>
                              </m:d>
                            </m:e>
                          </m:eqArr>
                        </m:e>
                      </m:d>
                      <m:r>
                        <a:rPr lang="en-US" sz="3200" b="0" i="1" smtClean="0">
                          <a:latin typeface="Cambria Math" panose="02040503050406030204" pitchFamily="18" charset="0"/>
                        </a:rPr>
                        <m:t>=</m:t>
                      </m:r>
                      <m:d>
                        <m:dPr>
                          <m:begChr m:val="["/>
                          <m:endChr m:val="]"/>
                          <m:ctrlPr>
                            <a:rPr lang="en-US" sz="4800" i="1">
                              <a:latin typeface="Cambria Math" panose="02040503050406030204" pitchFamily="18" charset="0"/>
                            </a:rPr>
                          </m:ctrlPr>
                        </m:dPr>
                        <m:e>
                          <m:eqArr>
                            <m:eqArrPr>
                              <m:ctrlPr>
                                <a:rPr lang="en-US" sz="4800" i="1">
                                  <a:latin typeface="Cambria Math" panose="02040503050406030204" pitchFamily="18" charset="0"/>
                                </a:rPr>
                              </m:ctrlPr>
                            </m:eqArrPr>
                            <m:e>
                              <m:r>
                                <a:rPr lang="en-US" sz="3200" b="0" i="1" smtClean="0">
                                  <a:latin typeface="Cambria Math" panose="02040503050406030204" pitchFamily="18" charset="0"/>
                                </a:rPr>
                                <m:t>2</m:t>
                              </m:r>
                              <m:r>
                                <a:rPr lang="en-US" sz="3200">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m</m:t>
                                  </m:r>
                                </m:e>
                              </m:d>
                            </m:e>
                            <m:e>
                              <m:r>
                                <a:rPr lang="en-US" sz="3200" b="0" i="1" smtClean="0">
                                  <a:latin typeface="Cambria Math" panose="02040503050406030204" pitchFamily="18" charset="0"/>
                                </a:rPr>
                                <m:t>2</m:t>
                              </m:r>
                              <m:r>
                                <a:rPr lang="en-US" sz="3200" b="0" i="1" smtClean="0">
                                  <a:latin typeface="Cambria Math" panose="02040503050406030204" pitchFamily="18" charset="0"/>
                                </a:rPr>
                                <m:t>𝜋</m:t>
                              </m:r>
                              <m:r>
                                <a:rPr lang="en-US" sz="3200" i="1">
                                  <a:latin typeface="Cambria Math" panose="02040503050406030204" pitchFamily="18" charset="0"/>
                                </a:rPr>
                                <m:t> </m:t>
                              </m:r>
                              <m:d>
                                <m:dPr>
                                  <m:begChr m:val="["/>
                                  <m:endChr m:val="]"/>
                                  <m:ctrlPr>
                                    <a:rPr lang="en-US" sz="3200" i="1">
                                      <a:latin typeface="Cambria Math" panose="02040503050406030204" pitchFamily="18" charset="0"/>
                                    </a:rPr>
                                  </m:ctrlPr>
                                </m:dPr>
                                <m:e>
                                  <m:r>
                                    <m:rPr>
                                      <m:sty m:val="p"/>
                                    </m:rPr>
                                    <a:rPr lang="en-US" sz="3200">
                                      <a:latin typeface="Cambria Math" panose="02040503050406030204" pitchFamily="18" charset="0"/>
                                    </a:rPr>
                                    <m:t>rad</m:t>
                                  </m:r>
                                </m:e>
                              </m:d>
                            </m:e>
                          </m:eqArr>
                        </m:e>
                      </m:d>
                    </m:oMath>
                  </m:oMathPara>
                </a14:m>
                <a:endParaRPr lang="en-US" sz="3200" dirty="0"/>
              </a:p>
            </p:txBody>
          </p:sp>
        </mc:Choice>
        <mc:Fallback xmlns="">
          <p:sp>
            <p:nvSpPr>
              <p:cNvPr id="5" name="TextBox 4">
                <a:extLst>
                  <a:ext uri="{FF2B5EF4-FFF2-40B4-BE49-F238E27FC236}">
                    <a16:creationId xmlns:a16="http://schemas.microsoft.com/office/drawing/2014/main" id="{46E01C3D-C117-0D9B-F8DB-04CB7E3B5D20}"/>
                  </a:ext>
                </a:extLst>
              </p:cNvPr>
              <p:cNvSpPr txBox="1">
                <a:spLocks noRot="1" noChangeAspect="1" noMove="1" noResize="1" noEditPoints="1" noAdjustHandles="1" noChangeArrowheads="1" noChangeShapeType="1" noTextEdit="1"/>
              </p:cNvSpPr>
              <p:nvPr/>
            </p:nvSpPr>
            <p:spPr>
              <a:xfrm>
                <a:off x="537450" y="3863529"/>
                <a:ext cx="4872750" cy="137698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303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A06E8-862C-A706-8770-BBB9ADE7147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4CF73C5-7854-90D3-7D6D-3A26FCA6A744}"/>
                  </a:ext>
                </a:extLst>
              </p:cNvPr>
              <p:cNvSpPr txBox="1"/>
              <p:nvPr/>
            </p:nvSpPr>
            <p:spPr>
              <a:xfrm>
                <a:off x="1104495" y="2325184"/>
                <a:ext cx="1418786"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i="1">
                                  <a:latin typeface="Cambria Math" panose="02040503050406030204" pitchFamily="18" charset="0"/>
                                </a:rPr>
                                <m:t>1</m:t>
                              </m:r>
                              <m:r>
                                <a:rPr lang="en-US" sz="240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0</m:t>
                              </m:r>
                              <m:r>
                                <a:rPr lang="en-US" sz="2400" i="1">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e>
                          </m:eqArr>
                        </m:e>
                      </m:d>
                    </m:oMath>
                  </m:oMathPara>
                </a14:m>
                <a:endParaRPr lang="en-US" sz="2000" dirty="0"/>
              </a:p>
            </p:txBody>
          </p:sp>
        </mc:Choice>
        <mc:Fallback xmlns="">
          <p:sp>
            <p:nvSpPr>
              <p:cNvPr id="3" name="TextBox 2">
                <a:extLst>
                  <a:ext uri="{FF2B5EF4-FFF2-40B4-BE49-F238E27FC236}">
                    <a16:creationId xmlns:a16="http://schemas.microsoft.com/office/drawing/2014/main" id="{14CF73C5-7854-90D3-7D6D-3A26FCA6A744}"/>
                  </a:ext>
                </a:extLst>
              </p:cNvPr>
              <p:cNvSpPr txBox="1">
                <a:spLocks noRot="1" noChangeAspect="1" noMove="1" noResize="1" noEditPoints="1" noAdjustHandles="1" noChangeArrowheads="1" noChangeShapeType="1" noTextEdit="1"/>
              </p:cNvSpPr>
              <p:nvPr/>
            </p:nvSpPr>
            <p:spPr>
              <a:xfrm>
                <a:off x="1104495" y="2325184"/>
                <a:ext cx="1418786" cy="1527149"/>
              </a:xfrm>
              <a:prstGeom prst="rect">
                <a:avLst/>
              </a:prstGeom>
              <a:blipFill>
                <a:blip r:embed="rId2"/>
                <a:stretch>
                  <a:fillRect/>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4C489988-0089-5A9A-A4F4-1F5E60C48CD7}"/>
              </a:ext>
            </a:extLst>
          </p:cNvPr>
          <p:cNvGrpSpPr/>
          <p:nvPr/>
        </p:nvGrpSpPr>
        <p:grpSpPr>
          <a:xfrm>
            <a:off x="9391087" y="217240"/>
            <a:ext cx="2601685" cy="3816531"/>
            <a:chOff x="571499" y="1767840"/>
            <a:chExt cx="2601685" cy="3816531"/>
          </a:xfrm>
        </p:grpSpPr>
        <p:cxnSp>
          <p:nvCxnSpPr>
            <p:cNvPr id="8" name="Straight Connector 7">
              <a:extLst>
                <a:ext uri="{FF2B5EF4-FFF2-40B4-BE49-F238E27FC236}">
                  <a16:creationId xmlns:a16="http://schemas.microsoft.com/office/drawing/2014/main" id="{63DA191B-5F6F-C43B-CDDB-528584094809}"/>
                </a:ext>
              </a:extLst>
            </p:cNvPr>
            <p:cNvCxnSpPr>
              <a:cxnSpLocks/>
            </p:cNvCxnSpPr>
            <p:nvPr/>
          </p:nvCxnSpPr>
          <p:spPr>
            <a:xfrm>
              <a:off x="1851387" y="1767840"/>
              <a:ext cx="20955" cy="3816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9AB4951-6976-3453-6388-FD37642AFF6F}"/>
                </a:ext>
              </a:extLst>
            </p:cNvPr>
            <p:cNvCxnSpPr>
              <a:cxnSpLocks/>
            </p:cNvCxnSpPr>
            <p:nvPr/>
          </p:nvCxnSpPr>
          <p:spPr>
            <a:xfrm rot="5400000">
              <a:off x="1872342" y="2982686"/>
              <a:ext cx="0" cy="2601685"/>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BB21301-DF7F-A12A-BF40-DA2D4F257222}"/>
                </a:ext>
              </a:extLst>
            </p:cNvPr>
            <p:cNvSpPr/>
            <p:nvPr/>
          </p:nvSpPr>
          <p:spPr>
            <a:xfrm>
              <a:off x="859174" y="3270360"/>
              <a:ext cx="2026336" cy="2026336"/>
            </a:xfrm>
            <a:prstGeom prst="ellips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Oval 12">
              <a:extLst>
                <a:ext uri="{FF2B5EF4-FFF2-40B4-BE49-F238E27FC236}">
                  <a16:creationId xmlns:a16="http://schemas.microsoft.com/office/drawing/2014/main" id="{24C8A149-C03B-D1C0-8103-ADBE82B88A44}"/>
                </a:ext>
              </a:extLst>
            </p:cNvPr>
            <p:cNvSpPr/>
            <p:nvPr/>
          </p:nvSpPr>
          <p:spPr>
            <a:xfrm>
              <a:off x="1838826" y="324922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D860ACE-7F99-7C75-DC97-089D7BEA2D2B}"/>
                </a:ext>
              </a:extLst>
            </p:cNvPr>
            <p:cNvSpPr/>
            <p:nvPr/>
          </p:nvSpPr>
          <p:spPr>
            <a:xfrm>
              <a:off x="2864942" y="4262497"/>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223A920-170A-D163-655B-B971481DD945}"/>
                  </a:ext>
                </a:extLst>
              </p:cNvPr>
              <p:cNvSpPr txBox="1"/>
              <p:nvPr/>
            </p:nvSpPr>
            <p:spPr>
              <a:xfrm>
                <a:off x="5436305" y="2325183"/>
                <a:ext cx="1611147"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1" smtClean="0">
                                  <a:latin typeface="Cambria Math" panose="02040503050406030204" pitchFamily="18" charset="0"/>
                                </a:rPr>
                                <m:t>1</m:t>
                              </m:r>
                              <m:r>
                                <a:rPr lang="en-US" sz="2400">
                                  <a:latin typeface="Cambria Math" panose="02040503050406030204" pitchFamily="18" charset="0"/>
                                </a:rPr>
                                <m:t>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0</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rad</m:t>
                                  </m:r>
                                </m:e>
                              </m:d>
                            </m:e>
                          </m:eqArr>
                        </m:e>
                      </m:d>
                    </m:oMath>
                  </m:oMathPara>
                </a14:m>
                <a:endParaRPr lang="en-US" sz="2000" dirty="0"/>
              </a:p>
            </p:txBody>
          </p:sp>
        </mc:Choice>
        <mc:Fallback xmlns="">
          <p:sp>
            <p:nvSpPr>
              <p:cNvPr id="21" name="TextBox 20">
                <a:extLst>
                  <a:ext uri="{FF2B5EF4-FFF2-40B4-BE49-F238E27FC236}">
                    <a16:creationId xmlns:a16="http://schemas.microsoft.com/office/drawing/2014/main" id="{E223A920-170A-D163-655B-B971481DD945}"/>
                  </a:ext>
                </a:extLst>
              </p:cNvPr>
              <p:cNvSpPr txBox="1">
                <a:spLocks noRot="1" noChangeAspect="1" noMove="1" noResize="1" noEditPoints="1" noAdjustHandles="1" noChangeArrowheads="1" noChangeShapeType="1" noTextEdit="1"/>
              </p:cNvSpPr>
              <p:nvPr/>
            </p:nvSpPr>
            <p:spPr>
              <a:xfrm>
                <a:off x="5436305" y="2325183"/>
                <a:ext cx="1611147" cy="152714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9071649-4A56-7B4D-9F6E-415279156A66}"/>
                  </a:ext>
                </a:extLst>
              </p:cNvPr>
              <p:cNvSpPr txBox="1"/>
              <p:nvPr/>
            </p:nvSpPr>
            <p:spPr>
              <a:xfrm>
                <a:off x="2557094" y="2325183"/>
                <a:ext cx="1418786"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1" smtClean="0">
                                  <a:latin typeface="Cambria Math" panose="02040503050406030204" pitchFamily="18" charset="0"/>
                                </a:rPr>
                                <m:t>0</m:t>
                              </m:r>
                              <m:r>
                                <a:rPr lang="en-US" sz="240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1</m:t>
                              </m:r>
                              <m:r>
                                <a:rPr lang="en-US" sz="2400" i="1">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e>
                          </m:eqArr>
                        </m:e>
                      </m:d>
                    </m:oMath>
                  </m:oMathPara>
                </a14:m>
                <a:endParaRPr lang="en-US" sz="2000" dirty="0"/>
              </a:p>
            </p:txBody>
          </p:sp>
        </mc:Choice>
        <mc:Fallback xmlns="">
          <p:sp>
            <p:nvSpPr>
              <p:cNvPr id="22" name="TextBox 21">
                <a:extLst>
                  <a:ext uri="{FF2B5EF4-FFF2-40B4-BE49-F238E27FC236}">
                    <a16:creationId xmlns:a16="http://schemas.microsoft.com/office/drawing/2014/main" id="{A9071649-4A56-7B4D-9F6E-415279156A66}"/>
                  </a:ext>
                </a:extLst>
              </p:cNvPr>
              <p:cNvSpPr txBox="1">
                <a:spLocks noRot="1" noChangeAspect="1" noMove="1" noResize="1" noEditPoints="1" noAdjustHandles="1" noChangeArrowheads="1" noChangeShapeType="1" noTextEdit="1"/>
              </p:cNvSpPr>
              <p:nvPr/>
            </p:nvSpPr>
            <p:spPr>
              <a:xfrm>
                <a:off x="2557094" y="2325183"/>
                <a:ext cx="1418786" cy="152714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BFB1F45-D655-D68D-0013-329A04CD5216}"/>
                  </a:ext>
                </a:extLst>
              </p:cNvPr>
              <p:cNvSpPr txBox="1"/>
              <p:nvPr/>
            </p:nvSpPr>
            <p:spPr>
              <a:xfrm>
                <a:off x="7076388" y="2325182"/>
                <a:ext cx="1951175" cy="1527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1" smtClean="0">
                                  <a:latin typeface="Cambria Math" panose="02040503050406030204" pitchFamily="18" charset="0"/>
                                </a:rPr>
                                <m:t>1</m:t>
                              </m:r>
                              <m:r>
                                <a:rPr lang="en-US" sz="2400">
                                  <a:latin typeface="Cambria Math" panose="02040503050406030204" pitchFamily="18" charset="0"/>
                                </a:rPr>
                                <m:t>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𝜋</m:t>
                              </m:r>
                              <m:r>
                                <a:rPr lang="en-US" sz="2400" b="0" i="1" smtClean="0">
                                  <a:latin typeface="Cambria Math" panose="02040503050406030204" pitchFamily="18" charset="0"/>
                                </a:rPr>
                                <m:t>/2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rad</m:t>
                                  </m:r>
                                </m:e>
                              </m:d>
                            </m:e>
                          </m:eqArr>
                        </m:e>
                      </m:d>
                    </m:oMath>
                  </m:oMathPara>
                </a14:m>
                <a:endParaRPr lang="en-US" sz="2000" dirty="0"/>
              </a:p>
            </p:txBody>
          </p:sp>
        </mc:Choice>
        <mc:Fallback xmlns="">
          <p:sp>
            <p:nvSpPr>
              <p:cNvPr id="23" name="TextBox 22">
                <a:extLst>
                  <a:ext uri="{FF2B5EF4-FFF2-40B4-BE49-F238E27FC236}">
                    <a16:creationId xmlns:a16="http://schemas.microsoft.com/office/drawing/2014/main" id="{0BFB1F45-D655-D68D-0013-329A04CD5216}"/>
                  </a:ext>
                </a:extLst>
              </p:cNvPr>
              <p:cNvSpPr txBox="1">
                <a:spLocks noRot="1" noChangeAspect="1" noMove="1" noResize="1" noEditPoints="1" noAdjustHandles="1" noChangeArrowheads="1" noChangeShapeType="1" noTextEdit="1"/>
              </p:cNvSpPr>
              <p:nvPr/>
            </p:nvSpPr>
            <p:spPr>
              <a:xfrm>
                <a:off x="7076388" y="2325182"/>
                <a:ext cx="1951175" cy="152714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E7DEDC9-395B-78B2-B0DE-9BA8FE8D818A}"/>
                  </a:ext>
                </a:extLst>
              </p:cNvPr>
              <p:cNvSpPr txBox="1"/>
              <p:nvPr/>
            </p:nvSpPr>
            <p:spPr>
              <a:xfrm>
                <a:off x="11664050" y="2437483"/>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4" name="TextBox 23">
                <a:extLst>
                  <a:ext uri="{FF2B5EF4-FFF2-40B4-BE49-F238E27FC236}">
                    <a16:creationId xmlns:a16="http://schemas.microsoft.com/office/drawing/2014/main" id="{EE7DEDC9-395B-78B2-B0DE-9BA8FE8D818A}"/>
                  </a:ext>
                </a:extLst>
              </p:cNvPr>
              <p:cNvSpPr txBox="1">
                <a:spLocks noRot="1" noChangeAspect="1" noMove="1" noResize="1" noEditPoints="1" noAdjustHandles="1" noChangeArrowheads="1" noChangeShapeType="1" noTextEdit="1"/>
              </p:cNvSpPr>
              <p:nvPr/>
            </p:nvSpPr>
            <p:spPr>
              <a:xfrm>
                <a:off x="11664050" y="2437483"/>
                <a:ext cx="38568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7D19AE-60EE-F100-0774-1045902B64A6}"/>
                  </a:ext>
                </a:extLst>
              </p:cNvPr>
              <p:cNvSpPr txBox="1"/>
              <p:nvPr/>
            </p:nvSpPr>
            <p:spPr>
              <a:xfrm>
                <a:off x="10326340" y="1432085"/>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5" name="TextBox 24">
                <a:extLst>
                  <a:ext uri="{FF2B5EF4-FFF2-40B4-BE49-F238E27FC236}">
                    <a16:creationId xmlns:a16="http://schemas.microsoft.com/office/drawing/2014/main" id="{BB7D19AE-60EE-F100-0774-1045902B64A6}"/>
                  </a:ext>
                </a:extLst>
              </p:cNvPr>
              <p:cNvSpPr txBox="1">
                <a:spLocks noRot="1" noChangeAspect="1" noMove="1" noResize="1" noEditPoints="1" noAdjustHandles="1" noChangeArrowheads="1" noChangeShapeType="1" noTextEdit="1"/>
              </p:cNvSpPr>
              <p:nvPr/>
            </p:nvSpPr>
            <p:spPr>
              <a:xfrm>
                <a:off x="10326340" y="1432085"/>
                <a:ext cx="396069" cy="369332"/>
              </a:xfrm>
              <a:prstGeom prst="rect">
                <a:avLst/>
              </a:prstGeom>
              <a:blipFill>
                <a:blip r:embed="rId7"/>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63652DE6-5737-A0AD-CE2C-10A7FB8DABBA}"/>
              </a:ext>
            </a:extLst>
          </p:cNvPr>
          <p:cNvSpPr txBox="1"/>
          <p:nvPr/>
        </p:nvSpPr>
        <p:spPr>
          <a:xfrm>
            <a:off x="189524" y="149522"/>
            <a:ext cx="9162126" cy="1446550"/>
          </a:xfrm>
          <a:prstGeom prst="rect">
            <a:avLst/>
          </a:prstGeom>
          <a:noFill/>
        </p:spPr>
        <p:txBody>
          <a:bodyPr wrap="square" rtlCol="0">
            <a:spAutoFit/>
          </a:bodyPr>
          <a:lstStyle/>
          <a:p>
            <a:pPr algn="ctr"/>
            <a:r>
              <a:rPr lang="en-US" sz="4400" dirty="0"/>
              <a:t>Coordinate transformations are maps between DIFFERENT vector spaces</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0F05EC2-4EA4-F0BF-1F3E-6C254BB19D3B}"/>
                  </a:ext>
                </a:extLst>
              </p:cNvPr>
              <p:cNvSpPr txBox="1"/>
              <p:nvPr/>
            </p:nvSpPr>
            <p:spPr>
              <a:xfrm>
                <a:off x="618921" y="1778295"/>
                <a:ext cx="4039247" cy="461665"/>
              </a:xfrm>
              <a:prstGeom prst="rect">
                <a:avLst/>
              </a:prstGeom>
              <a:noFill/>
            </p:spPr>
            <p:txBody>
              <a:bodyPr wrap="none" rtlCol="0">
                <a:spAutoFit/>
              </a:bodyPr>
              <a:lstStyle/>
              <a:p>
                <a:r>
                  <a:rPr lang="en-US" sz="2400" dirty="0"/>
                  <a:t>Cartesian coordinates </a:t>
                </a:r>
                <a14:m>
                  <m:oMath xmlns:m="http://schemas.openxmlformats.org/officeDocument/2006/math">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oMath>
                </a14:m>
                <a:endParaRPr lang="en-US" sz="2400" dirty="0"/>
              </a:p>
            </p:txBody>
          </p:sp>
        </mc:Choice>
        <mc:Fallback xmlns="">
          <p:sp>
            <p:nvSpPr>
              <p:cNvPr id="34" name="TextBox 33">
                <a:extLst>
                  <a:ext uri="{FF2B5EF4-FFF2-40B4-BE49-F238E27FC236}">
                    <a16:creationId xmlns:a16="http://schemas.microsoft.com/office/drawing/2014/main" id="{C0F05EC2-4EA4-F0BF-1F3E-6C254BB19D3B}"/>
                  </a:ext>
                </a:extLst>
              </p:cNvPr>
              <p:cNvSpPr txBox="1">
                <a:spLocks noRot="1" noChangeAspect="1" noMove="1" noResize="1" noEditPoints="1" noAdjustHandles="1" noChangeArrowheads="1" noChangeShapeType="1" noTextEdit="1"/>
              </p:cNvSpPr>
              <p:nvPr/>
            </p:nvSpPr>
            <p:spPr>
              <a:xfrm>
                <a:off x="618921" y="1778295"/>
                <a:ext cx="4039247" cy="461665"/>
              </a:xfrm>
              <a:prstGeom prst="rect">
                <a:avLst/>
              </a:prstGeom>
              <a:blipFill>
                <a:blip r:embed="rId8"/>
                <a:stretch>
                  <a:fillRect l="-2417"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6DE147F-4904-2E7E-EFC5-08CE9E07B0F1}"/>
                  </a:ext>
                </a:extLst>
              </p:cNvPr>
              <p:cNvSpPr txBox="1"/>
              <p:nvPr/>
            </p:nvSpPr>
            <p:spPr>
              <a:xfrm>
                <a:off x="5416706" y="1773772"/>
                <a:ext cx="3699795" cy="461665"/>
              </a:xfrm>
              <a:prstGeom prst="rect">
                <a:avLst/>
              </a:prstGeom>
              <a:noFill/>
            </p:spPr>
            <p:txBody>
              <a:bodyPr wrap="none" rtlCol="0">
                <a:spAutoFit/>
              </a:bodyPr>
              <a:lstStyle/>
              <a:p>
                <a:r>
                  <a:rPr lang="en-US" sz="2400" dirty="0"/>
                  <a:t>Polar coordinates </a:t>
                </a:r>
                <a14:m>
                  <m:oMath xmlns:m="http://schemas.openxmlformats.org/officeDocument/2006/math">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rad</m:t>
                        </m:r>
                      </m:e>
                    </m:d>
                  </m:oMath>
                </a14:m>
                <a:endParaRPr lang="en-US" sz="2400" dirty="0"/>
              </a:p>
            </p:txBody>
          </p:sp>
        </mc:Choice>
        <mc:Fallback xmlns="">
          <p:sp>
            <p:nvSpPr>
              <p:cNvPr id="35" name="TextBox 34">
                <a:extLst>
                  <a:ext uri="{FF2B5EF4-FFF2-40B4-BE49-F238E27FC236}">
                    <a16:creationId xmlns:a16="http://schemas.microsoft.com/office/drawing/2014/main" id="{06DE147F-4904-2E7E-EFC5-08CE9E07B0F1}"/>
                  </a:ext>
                </a:extLst>
              </p:cNvPr>
              <p:cNvSpPr txBox="1">
                <a:spLocks noRot="1" noChangeAspect="1" noMove="1" noResize="1" noEditPoints="1" noAdjustHandles="1" noChangeArrowheads="1" noChangeShapeType="1" noTextEdit="1"/>
              </p:cNvSpPr>
              <p:nvPr/>
            </p:nvSpPr>
            <p:spPr>
              <a:xfrm>
                <a:off x="5416706" y="1773772"/>
                <a:ext cx="3699795" cy="461665"/>
              </a:xfrm>
              <a:prstGeom prst="rect">
                <a:avLst/>
              </a:prstGeom>
              <a:blipFill>
                <a:blip r:embed="rId9"/>
                <a:stretch>
                  <a:fillRect l="-2640" t="-10526" b="-28947"/>
                </a:stretch>
              </a:blipFill>
            </p:spPr>
            <p:txBody>
              <a:bodyPr/>
              <a:lstStyle/>
              <a:p>
                <a:r>
                  <a:rPr lang="en-US">
                    <a:noFill/>
                  </a:rPr>
                  <a:t> </a:t>
                </a:r>
              </a:p>
            </p:txBody>
          </p:sp>
        </mc:Fallback>
      </mc:AlternateContent>
      <p:sp>
        <p:nvSpPr>
          <p:cNvPr id="36" name="Arrow: Left-Right 35">
            <a:extLst>
              <a:ext uri="{FF2B5EF4-FFF2-40B4-BE49-F238E27FC236}">
                <a16:creationId xmlns:a16="http://schemas.microsoft.com/office/drawing/2014/main" id="{EF8539B3-1F84-0D6B-744C-B2DD599FD1C2}"/>
              </a:ext>
            </a:extLst>
          </p:cNvPr>
          <p:cNvSpPr/>
          <p:nvPr/>
        </p:nvSpPr>
        <p:spPr>
          <a:xfrm>
            <a:off x="4381500" y="3025140"/>
            <a:ext cx="913705" cy="40386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176BDF26-5B31-C5CD-2F3D-F8568FE2223F}"/>
                  </a:ext>
                </a:extLst>
              </p:cNvPr>
              <p:cNvSpPr txBox="1"/>
              <p:nvPr/>
            </p:nvSpPr>
            <p:spPr>
              <a:xfrm>
                <a:off x="1525913" y="4324882"/>
                <a:ext cx="7059690" cy="11578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 </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i="1">
                                  <a:latin typeface="Cambria Math" panose="02040503050406030204" pitchFamily="18" charset="0"/>
                                </a:rPr>
                                <m:t>1</m:t>
                              </m:r>
                              <m:r>
                                <a:rPr lang="en-US" sz="2400">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0</m:t>
                              </m:r>
                              <m:r>
                                <a:rPr lang="en-US" sz="2400" i="1">
                                  <a:latin typeface="Cambria Math" panose="02040503050406030204" pitchFamily="18" charset="0"/>
                                </a:rPr>
                                <m:t> </m:t>
                              </m:r>
                              <m:d>
                                <m:dPr>
                                  <m:begChr m:val="["/>
                                  <m:endChr m:val="]"/>
                                  <m:ctrlPr>
                                    <a:rPr lang="en-US" sz="2400" b="0" i="1" smtClean="0">
                                      <a:latin typeface="Cambria Math" panose="02040503050406030204" pitchFamily="18" charset="0"/>
                                    </a:rPr>
                                  </m:ctrlPr>
                                </m:dPr>
                                <m:e>
                                  <m:r>
                                    <m:rPr>
                                      <m:sty m:val="p"/>
                                    </m:rPr>
                                    <a:rPr lang="en-US" sz="2400" b="0" i="0" smtClean="0">
                                      <a:latin typeface="Cambria Math" panose="02040503050406030204" pitchFamily="18" charset="0"/>
                                    </a:rPr>
                                    <m:t>m</m:t>
                                  </m:r>
                                </m:e>
                              </m:d>
                            </m:e>
                          </m:eqArr>
                        </m:e>
                      </m:d>
                      <m:r>
                        <a:rPr lang="en-US" sz="2400" b="0" i="1" smtClean="0">
                          <a:latin typeface="Cambria Math" panose="02040503050406030204" pitchFamily="18" charset="0"/>
                        </a:rPr>
                        <m:t>+</m:t>
                      </m:r>
                      <m:d>
                        <m:dPr>
                          <m:begChr m:val="["/>
                          <m:endChr m:val="]"/>
                          <m:ctrlPr>
                            <a:rPr lang="en-US" sz="4000" i="1">
                              <a:latin typeface="Cambria Math" panose="02040503050406030204" pitchFamily="18" charset="0"/>
                            </a:rPr>
                          </m:ctrlPr>
                        </m:dPr>
                        <m:e>
                          <m:eqArr>
                            <m:eqArrPr>
                              <m:ctrlPr>
                                <a:rPr lang="en-US" sz="4000" i="1">
                                  <a:latin typeface="Cambria Math" panose="02040503050406030204" pitchFamily="18" charset="0"/>
                                </a:rPr>
                              </m:ctrlPr>
                            </m:eqArrPr>
                            <m:e>
                              <m:r>
                                <a:rPr lang="en-US" sz="2400" b="0" i="0" smtClean="0">
                                  <a:latin typeface="Cambria Math" panose="02040503050406030204" pitchFamily="18" charset="0"/>
                                </a:rPr>
                                <m:t>1</m:t>
                              </m:r>
                              <m:r>
                                <a:rPr lang="en-US" sz="2400">
                                  <a:latin typeface="Cambria Math" panose="02040503050406030204" pitchFamily="18" charset="0"/>
                                </a:rPr>
                                <m:t>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m</m:t>
                                  </m:r>
                                </m:e>
                              </m:d>
                            </m:e>
                            <m:e>
                              <m:r>
                                <a:rPr lang="en-US" sz="2400" b="0" i="1" smtClean="0">
                                  <a:latin typeface="Cambria Math" panose="02040503050406030204" pitchFamily="18" charset="0"/>
                                </a:rPr>
                                <m:t>𝜋</m:t>
                              </m:r>
                              <m:r>
                                <a:rPr lang="en-US" sz="2400" b="0" i="1" smtClean="0">
                                  <a:latin typeface="Cambria Math" panose="02040503050406030204" pitchFamily="18" charset="0"/>
                                </a:rPr>
                                <m:t>/2 </m:t>
                              </m:r>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rad</m:t>
                                  </m:r>
                                </m:e>
                              </m:d>
                            </m:e>
                          </m:eqArr>
                        </m:e>
                      </m:d>
                    </m:oMath>
                  </m:oMathPara>
                </a14:m>
                <a:endParaRPr lang="en-US" sz="2000" dirty="0"/>
              </a:p>
            </p:txBody>
          </p:sp>
        </mc:Choice>
        <mc:Fallback xmlns="">
          <p:sp>
            <p:nvSpPr>
              <p:cNvPr id="37" name="TextBox 36">
                <a:extLst>
                  <a:ext uri="{FF2B5EF4-FFF2-40B4-BE49-F238E27FC236}">
                    <a16:creationId xmlns:a16="http://schemas.microsoft.com/office/drawing/2014/main" id="{176BDF26-5B31-C5CD-2F3D-F8568FE2223F}"/>
                  </a:ext>
                </a:extLst>
              </p:cNvPr>
              <p:cNvSpPr txBox="1">
                <a:spLocks noRot="1" noChangeAspect="1" noMove="1" noResize="1" noEditPoints="1" noAdjustHandles="1" noChangeArrowheads="1" noChangeShapeType="1" noTextEdit="1"/>
              </p:cNvSpPr>
              <p:nvPr/>
            </p:nvSpPr>
            <p:spPr>
              <a:xfrm>
                <a:off x="1525913" y="4324882"/>
                <a:ext cx="7059690" cy="1157817"/>
              </a:xfrm>
              <a:prstGeom prst="rect">
                <a:avLst/>
              </a:prstGeom>
              <a:blipFill>
                <a:blip r:embed="rId10"/>
                <a:stretch>
                  <a:fillRect/>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12DDD068-8B84-4E69-11A9-A4B61B0C5CC4}"/>
              </a:ext>
            </a:extLst>
          </p:cNvPr>
          <p:cNvGrpSpPr/>
          <p:nvPr/>
        </p:nvGrpSpPr>
        <p:grpSpPr>
          <a:xfrm>
            <a:off x="3852195" y="4214180"/>
            <a:ext cx="2284299" cy="1379220"/>
            <a:chOff x="695121" y="4930140"/>
            <a:chExt cx="2284299" cy="1379220"/>
          </a:xfrm>
        </p:grpSpPr>
        <p:cxnSp>
          <p:nvCxnSpPr>
            <p:cNvPr id="39" name="Straight Connector 38">
              <a:extLst>
                <a:ext uri="{FF2B5EF4-FFF2-40B4-BE49-F238E27FC236}">
                  <a16:creationId xmlns:a16="http://schemas.microsoft.com/office/drawing/2014/main" id="{7794D7FA-45B2-EBE2-9433-0EB8DCDD6F5F}"/>
                </a:ext>
              </a:extLst>
            </p:cNvPr>
            <p:cNvCxnSpPr>
              <a:cxnSpLocks/>
            </p:cNvCxnSpPr>
            <p:nvPr/>
          </p:nvCxnSpPr>
          <p:spPr>
            <a:xfrm>
              <a:off x="695121" y="4930140"/>
              <a:ext cx="2284299" cy="13792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55957D1-D537-CBFE-9BEE-B676FE9F14D5}"/>
                </a:ext>
              </a:extLst>
            </p:cNvPr>
            <p:cNvCxnSpPr>
              <a:cxnSpLocks/>
            </p:cNvCxnSpPr>
            <p:nvPr/>
          </p:nvCxnSpPr>
          <p:spPr>
            <a:xfrm flipV="1">
              <a:off x="695121" y="4930140"/>
              <a:ext cx="2284299" cy="137922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0915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P spid="23" grpId="0"/>
      <p:bldP spid="37" grpId="0"/>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35501</TotalTime>
  <Words>714</Words>
  <Application>Microsoft Office PowerPoint</Application>
  <PresentationFormat>Widescreen</PresentationFormat>
  <Paragraphs>140</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The problem with differential geometry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173</cp:revision>
  <dcterms:created xsi:type="dcterms:W3CDTF">2021-04-07T15:17:47Z</dcterms:created>
  <dcterms:modified xsi:type="dcterms:W3CDTF">2025-08-21T15:57:03Z</dcterms:modified>
</cp:coreProperties>
</file>