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75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95" d="100"/>
          <a:sy n="95" d="100"/>
        </p:scale>
        <p:origin x="-3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5" y="5534538"/>
            <a:ext cx="1305869" cy="11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90326" y="802805"/>
            <a:ext cx="1101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ice" panose="00000500000000000000" pitchFamily="2" charset="0"/>
              </a:rPr>
              <a:t>Why three dimensions?</a:t>
            </a:r>
            <a:endParaRPr lang="en-US" sz="7200" dirty="0">
              <a:latin typeface="Alice" panose="00000500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7084B4-9785-DF7D-5B60-9DEA93F9D30F}"/>
              </a:ext>
            </a:extLst>
          </p:cNvPr>
          <p:cNvCxnSpPr/>
          <p:nvPr/>
        </p:nvCxnSpPr>
        <p:spPr>
          <a:xfrm flipV="1">
            <a:off x="6383708" y="2982482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AD5CD-B1F6-4BF2-821C-5A297BE44276}"/>
              </a:ext>
            </a:extLst>
          </p:cNvPr>
          <p:cNvCxnSpPr/>
          <p:nvPr/>
        </p:nvCxnSpPr>
        <p:spPr>
          <a:xfrm flipH="1">
            <a:off x="5187297" y="4725824"/>
            <a:ext cx="1196411" cy="106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7CB34-EEF6-CEF6-CA5A-22CEE0510505}"/>
              </a:ext>
            </a:extLst>
          </p:cNvPr>
          <p:cNvCxnSpPr>
            <a:cxnSpLocks/>
          </p:cNvCxnSpPr>
          <p:nvPr/>
        </p:nvCxnSpPr>
        <p:spPr>
          <a:xfrm rot="5400000" flipV="1">
            <a:off x="7255379" y="3854153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/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/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/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439504-C67A-FA46-4DE4-8A2E69AB3F24}"/>
              </a:ext>
            </a:extLst>
          </p:cNvPr>
          <p:cNvGrpSpPr/>
          <p:nvPr/>
        </p:nvGrpSpPr>
        <p:grpSpPr>
          <a:xfrm>
            <a:off x="2687855" y="316819"/>
            <a:ext cx="6816290" cy="5417863"/>
            <a:chOff x="2687855" y="682008"/>
            <a:chExt cx="6816290" cy="54178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13AFFF-7AF8-9C8A-344F-602999E65A7D}"/>
                </a:ext>
              </a:extLst>
            </p:cNvPr>
            <p:cNvSpPr txBox="1"/>
            <p:nvPr/>
          </p:nvSpPr>
          <p:spPr>
            <a:xfrm>
              <a:off x="2687855" y="682008"/>
              <a:ext cx="681629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Geometry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1E5EA0-9A02-E2F1-49B5-55E7D0DBB8A7}"/>
                </a:ext>
              </a:extLst>
            </p:cNvPr>
            <p:cNvSpPr txBox="1"/>
            <p:nvPr/>
          </p:nvSpPr>
          <p:spPr>
            <a:xfrm>
              <a:off x="3289783" y="4237823"/>
              <a:ext cx="56124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Entropy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68723A-0705-1776-BD4C-FAE9873A7DF7}"/>
                </a:ext>
              </a:extLst>
            </p:cNvPr>
            <p:cNvSpPr txBox="1"/>
            <p:nvPr/>
          </p:nvSpPr>
          <p:spPr>
            <a:xfrm>
              <a:off x="5586887" y="2667664"/>
              <a:ext cx="10182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Alice" panose="00000500000000000000" pitchFamily="2" charset="0"/>
                </a:rPr>
                <a:t>is</a:t>
              </a:r>
              <a:endParaRPr lang="en-US" sz="8000" dirty="0">
                <a:latin typeface="Alice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341CC2-4785-C18F-9D72-E336BC0207D9}"/>
              </a:ext>
            </a:extLst>
          </p:cNvPr>
          <p:cNvSpPr txBox="1"/>
          <p:nvPr/>
        </p:nvSpPr>
        <p:spPr>
          <a:xfrm>
            <a:off x="8217074" y="5940118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in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A122-FFA2-A6F0-E6D6-4DA506C7B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4012976-C469-E351-2668-A911E553E77E}"/>
              </a:ext>
            </a:extLst>
          </p:cNvPr>
          <p:cNvSpPr txBox="1"/>
          <p:nvPr/>
        </p:nvSpPr>
        <p:spPr>
          <a:xfrm>
            <a:off x="1376429" y="353666"/>
            <a:ext cx="96199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ice" panose="00000500000000000000" pitchFamily="2" charset="0"/>
              </a:rPr>
              <a:t>Hilbert spaces</a:t>
            </a:r>
            <a:endParaRPr lang="en-US" sz="9600" dirty="0">
              <a:latin typeface="Alic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7101D-78AA-2F9B-6A61-80CFADBA8073}"/>
              </a:ext>
            </a:extLst>
          </p:cNvPr>
          <p:cNvSpPr txBox="1"/>
          <p:nvPr/>
        </p:nvSpPr>
        <p:spPr>
          <a:xfrm>
            <a:off x="1248188" y="2215959"/>
            <a:ext cx="98764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ice" panose="00000500000000000000" pitchFamily="2" charset="0"/>
              </a:rPr>
              <a:t>are unphysical</a:t>
            </a:r>
            <a:endParaRPr lang="en-US" sz="9600" dirty="0">
              <a:latin typeface="Alic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3912-0705-8959-4FAD-471375DA72FA}"/>
              </a:ext>
            </a:extLst>
          </p:cNvPr>
          <p:cNvSpPr txBox="1"/>
          <p:nvPr/>
        </p:nvSpPr>
        <p:spPr>
          <a:xfrm>
            <a:off x="6798474" y="4297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 for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03E04-B322-3B9C-1C31-31A9DCC89EBA}"/>
                  </a:ext>
                </a:extLst>
              </p:cNvPr>
              <p:cNvSpPr txBox="1"/>
              <p:nvPr/>
            </p:nvSpPr>
            <p:spPr>
              <a:xfrm>
                <a:off x="3193443" y="5392395"/>
                <a:ext cx="580511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→∞/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undefined</a:t>
                </a:r>
                <a:endParaRPr 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03E04-B322-3B9C-1C31-31A9DCC89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43" y="5392395"/>
                <a:ext cx="5805115" cy="753861"/>
              </a:xfrm>
              <a:prstGeom prst="rect">
                <a:avLst/>
              </a:prstGeom>
              <a:blipFill>
                <a:blip r:embed="rId2"/>
                <a:stretch>
                  <a:fillRect r="-220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C10C-2E50-4167-9E6B-92491F0F6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4309E8F-EA9A-F02E-1AE7-6C9707FF1973}"/>
              </a:ext>
            </a:extLst>
          </p:cNvPr>
          <p:cNvSpPr txBox="1"/>
          <p:nvPr/>
        </p:nvSpPr>
        <p:spPr>
          <a:xfrm>
            <a:off x="337851" y="285299"/>
            <a:ext cx="11516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ice" panose="00000500000000000000" pitchFamily="2" charset="0"/>
              </a:rPr>
              <a:t>Negative probability</a:t>
            </a:r>
            <a:endParaRPr lang="en-US" sz="8800" dirty="0">
              <a:latin typeface="Alic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F8D85-F198-4164-890B-2E19DF092899}"/>
              </a:ext>
            </a:extLst>
          </p:cNvPr>
          <p:cNvSpPr txBox="1"/>
          <p:nvPr/>
        </p:nvSpPr>
        <p:spPr>
          <a:xfrm>
            <a:off x="750624" y="1977374"/>
            <a:ext cx="10690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ice" panose="00000500000000000000" pitchFamily="2" charset="0"/>
              </a:rPr>
              <a:t>in quantum mechanics</a:t>
            </a:r>
            <a:endParaRPr lang="en-US" sz="7200" dirty="0">
              <a:latin typeface="Alice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88E38-A784-2957-46C8-D24395FD0C37}"/>
              </a:ext>
            </a:extLst>
          </p:cNvPr>
          <p:cNvGrpSpPr/>
          <p:nvPr/>
        </p:nvGrpSpPr>
        <p:grpSpPr>
          <a:xfrm>
            <a:off x="1947164" y="3717813"/>
            <a:ext cx="1391518" cy="1323440"/>
            <a:chOff x="2789303" y="1586577"/>
            <a:chExt cx="3299411" cy="3299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B116E6-21DE-43C5-4400-DB3C128A2B71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E63ABE-F33A-3256-41AB-6763873D469E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336D56-03B3-1F03-5EDF-035FC0F169E2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07F02A-5D6F-6240-F608-FB6F5AFCF229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AB6B1D-B43E-057F-6EE6-6EE4CAF75585}"/>
                  </a:ext>
                </a:extLst>
              </p:cNvPr>
              <p:cNvCxnSpPr>
                <a:stCxn id="19" idx="3"/>
                <a:endCxn id="19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238677D-B5E3-09A4-30D3-21633B972146}"/>
                  </a:ext>
                </a:extLst>
              </p:cNvPr>
              <p:cNvCxnSpPr>
                <a:cxnSpLocks/>
                <a:stCxn id="19" idx="0"/>
                <a:endCxn id="19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3321E47-16CD-EEDD-EDCA-40C64E8C0922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18D377-4655-CF15-4930-E54E2D673B7F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1">
              <a:extLst>
                <a:ext uri="{FF2B5EF4-FFF2-40B4-BE49-F238E27FC236}">
                  <a16:creationId xmlns:a16="http://schemas.microsoft.com/office/drawing/2014/main" id="{EF91B0A0-FD93-154F-BA21-EF0BB271C496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EA2B88-9D08-C8FD-28EC-D6F3C8EB24CA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E5C6BD80-223F-D3F9-79C6-67AA3FB7D713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69EB041-D9BC-6C2C-5EBD-012FF4FCDDB1}"/>
              </a:ext>
            </a:extLst>
          </p:cNvPr>
          <p:cNvSpPr txBox="1"/>
          <p:nvPr/>
        </p:nvSpPr>
        <p:spPr>
          <a:xfrm>
            <a:off x="3779877" y="4086013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ice" panose="00000500000000000000" pitchFamily="2" charset="0"/>
              </a:rPr>
              <a:t>Basic explanation</a:t>
            </a:r>
            <a:endParaRPr lang="en-US" sz="3200" dirty="0">
              <a:latin typeface="Alice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C31CE-883E-2D30-EA9D-20CCEA328C98}"/>
              </a:ext>
            </a:extLst>
          </p:cNvPr>
          <p:cNvSpPr txBox="1"/>
          <p:nvPr/>
        </p:nvSpPr>
        <p:spPr>
          <a:xfrm>
            <a:off x="3293365" y="5458253"/>
            <a:ext cx="480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ice" panose="00000500000000000000" pitchFamily="2" charset="0"/>
              </a:rPr>
              <a:t>Advanced explanation</a:t>
            </a:r>
            <a:endParaRPr lang="en-US" sz="3200" dirty="0">
              <a:latin typeface="Alice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05A2ED-2B5C-83B1-3885-1A672BA39EDF}"/>
                  </a:ext>
                </a:extLst>
              </p:cNvPr>
              <p:cNvSpPr txBox="1"/>
              <p:nvPr/>
            </p:nvSpPr>
            <p:spPr>
              <a:xfrm>
                <a:off x="8347616" y="5470299"/>
                <a:ext cx="3251531" cy="674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𝚤𝑝𝑦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05A2ED-2B5C-83B1-3885-1A672BA3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616" y="5470299"/>
                <a:ext cx="3251531" cy="674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8B4ECA-DD9E-3442-C18A-4119B9023362}"/>
                  </a:ext>
                </a:extLst>
              </p:cNvPr>
              <p:cNvSpPr txBox="1"/>
              <p:nvPr/>
            </p:nvSpPr>
            <p:spPr>
              <a:xfrm>
                <a:off x="5378873" y="4772133"/>
                <a:ext cx="631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latin typeface="Alice" panose="00000500000000000000" pitchFamily="2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8B4ECA-DD9E-3442-C18A-4119B902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73" y="4772133"/>
                <a:ext cx="63190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38</cp:revision>
  <dcterms:created xsi:type="dcterms:W3CDTF">2022-10-24T15:52:53Z</dcterms:created>
  <dcterms:modified xsi:type="dcterms:W3CDTF">2025-03-26T19:49:58Z</dcterms:modified>
</cp:coreProperties>
</file>