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9" r:id="rId2"/>
    <p:sldId id="281" r:id="rId3"/>
    <p:sldId id="299" r:id="rId4"/>
    <p:sldId id="278" r:id="rId5"/>
    <p:sldId id="283" r:id="rId6"/>
    <p:sldId id="284" r:id="rId7"/>
    <p:sldId id="285" r:id="rId8"/>
    <p:sldId id="286" r:id="rId9"/>
    <p:sldId id="287" r:id="rId10"/>
    <p:sldId id="289" r:id="rId11"/>
    <p:sldId id="290" r:id="rId12"/>
    <p:sldId id="291" r:id="rId1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434"/>
    <a:srgbClr val="00EE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-600" y="-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473DB-42F9-4BC5-AB5E-1B545080AADC}" type="datetimeFigureOut">
              <a:rPr lang="en-US" smtClean="0"/>
              <a:t>9/6/2013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0466E-5A36-46CE-8BE9-B7CBF10A9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768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473DB-42F9-4BC5-AB5E-1B545080AADC}" type="datetimeFigureOut">
              <a:rPr lang="en-US" smtClean="0"/>
              <a:t>9/6/2013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0466E-5A36-46CE-8BE9-B7CBF10A9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083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473DB-42F9-4BC5-AB5E-1B545080AADC}" type="datetimeFigureOut">
              <a:rPr lang="en-US" smtClean="0"/>
              <a:t>9/6/2013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0466E-5A36-46CE-8BE9-B7CBF10A9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676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473DB-42F9-4BC5-AB5E-1B545080AADC}" type="datetimeFigureOut">
              <a:rPr lang="en-US" smtClean="0"/>
              <a:t>9/6/2013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0466E-5A36-46CE-8BE9-B7CBF10A9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791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473DB-42F9-4BC5-AB5E-1B545080AADC}" type="datetimeFigureOut">
              <a:rPr lang="en-US" smtClean="0"/>
              <a:t>9/6/2013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0466E-5A36-46CE-8BE9-B7CBF10A9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012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473DB-42F9-4BC5-AB5E-1B545080AADC}" type="datetimeFigureOut">
              <a:rPr lang="en-US" smtClean="0"/>
              <a:t>9/6/2013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0466E-5A36-46CE-8BE9-B7CBF10A9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53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473DB-42F9-4BC5-AB5E-1B545080AADC}" type="datetimeFigureOut">
              <a:rPr lang="en-US" smtClean="0"/>
              <a:t>9/6/2013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0466E-5A36-46CE-8BE9-B7CBF10A9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165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473DB-42F9-4BC5-AB5E-1B545080AADC}" type="datetimeFigureOut">
              <a:rPr lang="en-US" smtClean="0"/>
              <a:t>9/6/2013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0466E-5A36-46CE-8BE9-B7CBF10A9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553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473DB-42F9-4BC5-AB5E-1B545080AADC}" type="datetimeFigureOut">
              <a:rPr lang="en-US" smtClean="0"/>
              <a:t>9/6/2013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0466E-5A36-46CE-8BE9-B7CBF10A9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743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473DB-42F9-4BC5-AB5E-1B545080AADC}" type="datetimeFigureOut">
              <a:rPr lang="en-US" smtClean="0"/>
              <a:t>9/6/2013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0466E-5A36-46CE-8BE9-B7CBF10A9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996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473DB-42F9-4BC5-AB5E-1B545080AADC}" type="datetimeFigureOut">
              <a:rPr lang="en-US" smtClean="0"/>
              <a:t>9/6/2013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0466E-5A36-46CE-8BE9-B7CBF10A9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833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F473DB-42F9-4BC5-AB5E-1B545080AADC}" type="datetimeFigureOut">
              <a:rPr lang="en-US" smtClean="0"/>
              <a:t>9/6/2013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00466E-5A36-46CE-8BE9-B7CBF10A9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1417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png"/><Relationship Id="rId7" Type="http://schemas.openxmlformats.org/officeDocument/2006/relationships/image" Target="../media/image98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png"/><Relationship Id="rId1" Type="http://schemas.openxmlformats.org/officeDocument/2006/relationships/slideLayout" Target="../slideLayouts/slideLayout2.xml"/><Relationship Id="rId9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5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Relationship Id="rId9" Type="http://schemas.openxmlformats.org/officeDocument/2006/relationships/image" Target="../media/image8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image" Target="../media/image4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3.png"/><Relationship Id="rId5" Type="http://schemas.openxmlformats.org/officeDocument/2006/relationships/image" Target="../media/image9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4.png"/><Relationship Id="rId4" Type="http://schemas.openxmlformats.org/officeDocument/2006/relationships/image" Target="../media/image6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7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png"/><Relationship Id="rId10" Type="http://schemas.openxmlformats.org/officeDocument/2006/relationships/image" Target="../media/image95.png"/><Relationship Id="rId9" Type="http://schemas.openxmlformats.org/officeDocument/2006/relationships/image" Target="../media/image7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Understanding classical</a:t>
            </a:r>
            <a:br>
              <a:rPr lang="en-US" dirty="0" smtClean="0"/>
            </a:br>
            <a:r>
              <a:rPr lang="en-US" dirty="0" smtClean="0"/>
              <a:t>Hamiltonian mechanics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057980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/>
              <p:cNvSpPr/>
              <p:nvPr/>
            </p:nvSpPr>
            <p:spPr>
              <a:xfrm>
                <a:off x="423576" y="345521"/>
                <a:ext cx="8287653" cy="31833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l-GR" sz="240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  <a:ea typeface="Cambria Math"/>
                          </a:rPr>
                          <m:t> </m:t>
                        </m:r>
                        <m:r>
                          <a:rPr lang="en-US" sz="2400" i="1">
                            <a:latin typeface="Cambria Math"/>
                            <a:ea typeface="Cambria Math"/>
                          </a:rPr>
                          <m:t>𝐽</m:t>
                        </m:r>
                      </m:e>
                    </m:d>
                    <m:r>
                      <a:rPr lang="en-US" sz="2400" i="1">
                        <a:latin typeface="Cambria Math"/>
                        <a:ea typeface="Cambria Math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sz="2400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latin typeface="Cambria Math"/>
                                <a:ea typeface="Cambria Math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sz="2400" i="1">
                                      <a:latin typeface="Cambria Math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brk m:alnAt="7"/>
                                    </m:rPr>
                                    <a:rPr lang="en-US" sz="2400" i="1">
                                      <a:latin typeface="Cambria Math"/>
                                      <a:ea typeface="Cambria Math"/>
                                    </a:rPr>
                                    <m:t>𝜕</m:t>
                                  </m:r>
                                  <m:r>
                                    <a:rPr lang="en-US" sz="2400" i="1">
                                      <a:latin typeface="Cambria Math"/>
                                      <a:ea typeface="Cambria Math"/>
                                    </a:rPr>
                                    <m:t>𝑥</m:t>
                                  </m:r>
                                  <m:r>
                                    <a:rPr lang="en-US" sz="2400" i="1">
                                      <a:latin typeface="Cambria Math"/>
                                      <a:ea typeface="Cambria Math"/>
                                    </a:rPr>
                                    <m:t>(</m:t>
                                  </m:r>
                                  <m:r>
                                    <a:rPr lang="en-US" sz="2400" i="1">
                                      <a:latin typeface="Cambria Math"/>
                                      <a:ea typeface="Cambria Math"/>
                                    </a:rPr>
                                    <m:t>𝑡</m:t>
                                  </m:r>
                                  <m:r>
                                    <a:rPr lang="en-US" sz="2400" i="1">
                                      <a:latin typeface="Cambria Math"/>
                                      <a:ea typeface="Cambria Math"/>
                                    </a:rPr>
                                    <m:t>+</m:t>
                                  </m:r>
                                  <m:r>
                                    <a:rPr lang="en-US" sz="2400" i="1">
                                      <a:latin typeface="Cambria Math"/>
                                      <a:ea typeface="Cambria Math"/>
                                    </a:rPr>
                                    <m:t>𝑑𝑡</m:t>
                                  </m:r>
                                  <m:r>
                                    <a:rPr lang="en-US" sz="2400" i="1">
                                      <a:latin typeface="Cambria Math"/>
                                      <a:ea typeface="Cambria Math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m:rPr>
                                      <m:brk m:alnAt="7"/>
                                    </m:rPr>
                                    <a:rPr lang="en-US" sz="2400" i="1">
                                      <a:latin typeface="Cambria Math"/>
                                      <a:ea typeface="Cambria Math"/>
                                    </a:rPr>
                                    <m:t>𝜕</m:t>
                                  </m:r>
                                  <m:r>
                                    <a:rPr lang="en-US" sz="2400" i="1">
                                      <a:latin typeface="Cambria Math"/>
                                      <a:ea typeface="Cambria Math"/>
                                    </a:rPr>
                                    <m:t>𝑥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sz="2400" i="1">
                                      <a:latin typeface="Cambria Math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brk m:alnAt="7"/>
                                    </m:rPr>
                                    <a:rPr lang="en-US" sz="2400" i="1">
                                      <a:latin typeface="Cambria Math"/>
                                      <a:ea typeface="Cambria Math"/>
                                    </a:rPr>
                                    <m:t>𝜕</m:t>
                                  </m:r>
                                  <m:r>
                                    <a:rPr lang="en-US" sz="2400" i="1">
                                      <a:latin typeface="Cambria Math"/>
                                      <a:ea typeface="Cambria Math"/>
                                    </a:rPr>
                                    <m:t>𝑥</m:t>
                                  </m:r>
                                  <m:r>
                                    <a:rPr lang="en-US" sz="2400" i="1">
                                      <a:latin typeface="Cambria Math"/>
                                      <a:ea typeface="Cambria Math"/>
                                    </a:rPr>
                                    <m:t>(</m:t>
                                  </m:r>
                                  <m:r>
                                    <a:rPr lang="en-US" sz="2400" i="1">
                                      <a:latin typeface="Cambria Math"/>
                                      <a:ea typeface="Cambria Math"/>
                                    </a:rPr>
                                    <m:t>𝑡</m:t>
                                  </m:r>
                                  <m:r>
                                    <a:rPr lang="en-US" sz="2400" i="1">
                                      <a:latin typeface="Cambria Math"/>
                                      <a:ea typeface="Cambria Math"/>
                                    </a:rPr>
                                    <m:t>+</m:t>
                                  </m:r>
                                  <m:r>
                                    <a:rPr lang="en-US" sz="2400" i="1">
                                      <a:latin typeface="Cambria Math"/>
                                      <a:ea typeface="Cambria Math"/>
                                    </a:rPr>
                                    <m:t>𝑑𝑡</m:t>
                                  </m:r>
                                  <m:r>
                                    <m:rPr>
                                      <m:brk m:alnAt="7"/>
                                    </m:rPr>
                                    <a:rPr lang="en-US" sz="2400" i="1">
                                      <a:latin typeface="Cambria Math"/>
                                      <a:ea typeface="Cambria Math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m:rPr>
                                      <m:brk m:alnAt="7"/>
                                    </m:rPr>
                                    <a:rPr lang="en-US" sz="2400" i="1">
                                      <a:latin typeface="Cambria Math"/>
                                      <a:ea typeface="Cambria Math"/>
                                    </a:rPr>
                                    <m:t>𝜕</m:t>
                                  </m:r>
                                  <m:r>
                                    <a:rPr lang="en-US" sz="2400" i="1">
                                      <a:latin typeface="Cambria Math"/>
                                      <a:ea typeface="Cambria Math"/>
                                    </a:rPr>
                                    <m:t>𝑝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sz="2400" i="1">
                                      <a:latin typeface="Cambria Math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brk m:alnAt="7"/>
                                    </m:rPr>
                                    <a:rPr lang="en-US" sz="2400" i="1">
                                      <a:latin typeface="Cambria Math"/>
                                      <a:ea typeface="Cambria Math"/>
                                    </a:rPr>
                                    <m:t>𝜕</m:t>
                                  </m:r>
                                  <m:r>
                                    <a:rPr lang="en-US" sz="2400" i="1">
                                      <a:latin typeface="Cambria Math"/>
                                      <a:ea typeface="Cambria Math"/>
                                    </a:rPr>
                                    <m:t>𝑝</m:t>
                                  </m:r>
                                  <m:r>
                                    <a:rPr lang="en-US" sz="2400" i="1">
                                      <a:latin typeface="Cambria Math"/>
                                      <a:ea typeface="Cambria Math"/>
                                    </a:rPr>
                                    <m:t>(</m:t>
                                  </m:r>
                                  <m:r>
                                    <a:rPr lang="en-US" sz="2400" i="1">
                                      <a:latin typeface="Cambria Math"/>
                                      <a:ea typeface="Cambria Math"/>
                                    </a:rPr>
                                    <m:t>𝑡</m:t>
                                  </m:r>
                                  <m:r>
                                    <a:rPr lang="en-US" sz="2400" i="1">
                                      <a:latin typeface="Cambria Math"/>
                                      <a:ea typeface="Cambria Math"/>
                                    </a:rPr>
                                    <m:t>+</m:t>
                                  </m:r>
                                  <m:r>
                                    <a:rPr lang="en-US" sz="2400" i="1">
                                      <a:latin typeface="Cambria Math"/>
                                      <a:ea typeface="Cambria Math"/>
                                    </a:rPr>
                                    <m:t>𝑑𝑡</m:t>
                                  </m:r>
                                  <m:r>
                                    <a:rPr lang="en-US" sz="2400" i="1">
                                      <a:latin typeface="Cambria Math"/>
                                      <a:ea typeface="Cambria Math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m:rPr>
                                      <m:brk m:alnAt="7"/>
                                    </m:rPr>
                                    <a:rPr lang="en-US" sz="2400" i="1">
                                      <a:latin typeface="Cambria Math"/>
                                      <a:ea typeface="Cambria Math"/>
                                    </a:rPr>
                                    <m:t>𝜕</m:t>
                                  </m:r>
                                  <m:r>
                                    <a:rPr lang="en-US" sz="2400" i="1">
                                      <a:latin typeface="Cambria Math"/>
                                      <a:ea typeface="Cambria Math"/>
                                    </a:rPr>
                                    <m:t>𝑥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sz="2400" i="1">
                                      <a:latin typeface="Cambria Math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brk m:alnAt="7"/>
                                    </m:rPr>
                                    <a:rPr lang="en-US" sz="2400" i="1">
                                      <a:latin typeface="Cambria Math"/>
                                      <a:ea typeface="Cambria Math"/>
                                    </a:rPr>
                                    <m:t>𝜕</m:t>
                                  </m:r>
                                  <m:r>
                                    <a:rPr lang="en-US" sz="2400" i="1">
                                      <a:latin typeface="Cambria Math"/>
                                      <a:ea typeface="Cambria Math"/>
                                    </a:rPr>
                                    <m:t>𝑝</m:t>
                                  </m:r>
                                  <m:r>
                                    <a:rPr lang="en-US" sz="2400" i="1">
                                      <a:latin typeface="Cambria Math"/>
                                      <a:ea typeface="Cambria Math"/>
                                    </a:rPr>
                                    <m:t>(</m:t>
                                  </m:r>
                                  <m:r>
                                    <a:rPr lang="en-US" sz="2400" i="1">
                                      <a:latin typeface="Cambria Math"/>
                                      <a:ea typeface="Cambria Math"/>
                                    </a:rPr>
                                    <m:t>𝑡</m:t>
                                  </m:r>
                                  <m:r>
                                    <a:rPr lang="en-US" sz="2400" i="1">
                                      <a:latin typeface="Cambria Math"/>
                                      <a:ea typeface="Cambria Math"/>
                                    </a:rPr>
                                    <m:t>+</m:t>
                                  </m:r>
                                  <m:r>
                                    <a:rPr lang="en-US" sz="2400" i="1">
                                      <a:latin typeface="Cambria Math"/>
                                      <a:ea typeface="Cambria Math"/>
                                    </a:rPr>
                                    <m:t>𝑑𝑡</m:t>
                                  </m:r>
                                  <m:r>
                                    <a:rPr lang="en-US" sz="2400" i="1">
                                      <a:latin typeface="Cambria Math"/>
                                      <a:ea typeface="Cambria Math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m:rPr>
                                      <m:brk m:alnAt="7"/>
                                    </m:rPr>
                                    <a:rPr lang="en-US" sz="2400" i="1">
                                      <a:latin typeface="Cambria Math"/>
                                      <a:ea typeface="Cambria Math"/>
                                    </a:rPr>
                                    <m:t>𝜕</m:t>
                                  </m:r>
                                  <m:r>
                                    <a:rPr lang="en-US" sz="2400" i="1">
                                      <a:latin typeface="Cambria Math"/>
                                      <a:ea typeface="Cambria Math"/>
                                    </a:rPr>
                                    <m:t>𝑝</m:t>
                                  </m:r>
                                </m:den>
                              </m:f>
                            </m:e>
                          </m:mr>
                        </m:m>
                      </m:e>
                    </m:d>
                  </m:oMath>
                </a14:m>
                <a:r>
                  <a:rPr lang="en-US" sz="2400" dirty="0"/>
                  <a:t>=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latin typeface="Cambria Math"/>
                                <a:ea typeface="Cambria Math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sz="2400" i="1">
                                      <a:latin typeface="Cambria Math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brk m:alnAt="7"/>
                                    </m:rPr>
                                    <a:rPr lang="en-US" sz="2400" i="1">
                                      <a:latin typeface="Cambria Math"/>
                                      <a:ea typeface="Cambria Math"/>
                                    </a:rPr>
                                    <m:t>𝜕</m:t>
                                  </m:r>
                                  <m:r>
                                    <a:rPr lang="en-US" sz="2400" i="1">
                                      <a:latin typeface="Cambria Math"/>
                                      <a:ea typeface="Cambria Math"/>
                                    </a:rPr>
                                    <m:t>(</m:t>
                                  </m:r>
                                  <m:r>
                                    <a:rPr lang="en-US" sz="2400" i="1">
                                      <a:latin typeface="Cambria Math"/>
                                      <a:ea typeface="Cambria Math"/>
                                    </a:rPr>
                                    <m:t>𝑥</m:t>
                                  </m:r>
                                  <m:r>
                                    <a:rPr lang="en-US" sz="2400" i="1">
                                      <a:latin typeface="Cambria Math"/>
                                      <a:ea typeface="Cambria Math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sz="2400" b="0" i="1" smtClean="0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b="0" i="1" smtClean="0">
                                          <a:latin typeface="Cambria Math"/>
                                          <a:ea typeface="Cambria Math"/>
                                        </a:rPr>
                                        <m:t>𝑆</m:t>
                                      </m:r>
                                    </m:e>
                                    <m:sup>
                                      <m:r>
                                        <a:rPr lang="en-US" sz="2400" b="0" i="1" smtClean="0">
                                          <a:latin typeface="Cambria Math"/>
                                          <a:ea typeface="Cambria Math"/>
                                        </a:rPr>
                                        <m:t>𝑥</m:t>
                                      </m:r>
                                    </m:sup>
                                  </m:sSup>
                                  <m:r>
                                    <a:rPr lang="en-US" sz="2400" b="0" i="1" smtClean="0">
                                      <a:latin typeface="Cambria Math"/>
                                      <a:ea typeface="Cambria Math"/>
                                    </a:rPr>
                                    <m:t>𝑑𝑡</m:t>
                                  </m:r>
                                  <m:r>
                                    <a:rPr lang="en-US" sz="2400" i="1">
                                      <a:latin typeface="Cambria Math"/>
                                      <a:ea typeface="Cambria Math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m:rPr>
                                      <m:brk m:alnAt="7"/>
                                    </m:rPr>
                                    <a:rPr lang="en-US" sz="2400" i="1">
                                      <a:latin typeface="Cambria Math"/>
                                      <a:ea typeface="Cambria Math"/>
                                    </a:rPr>
                                    <m:t>𝜕</m:t>
                                  </m:r>
                                  <m:r>
                                    <a:rPr lang="en-US" sz="2400" i="1">
                                      <a:latin typeface="Cambria Math"/>
                                      <a:ea typeface="Cambria Math"/>
                                    </a:rPr>
                                    <m:t>𝑥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sz="2400" i="1">
                                      <a:latin typeface="Cambria Math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brk m:alnAt="7"/>
                                    </m:rPr>
                                    <a:rPr lang="en-US" sz="2400" i="1">
                                      <a:latin typeface="Cambria Math"/>
                                      <a:ea typeface="Cambria Math"/>
                                    </a:rPr>
                                    <m:t>𝜕</m:t>
                                  </m:r>
                                  <m:r>
                                    <a:rPr lang="en-US" sz="2400" i="1">
                                      <a:latin typeface="Cambria Math"/>
                                      <a:ea typeface="Cambria Math"/>
                                    </a:rPr>
                                    <m:t>(</m:t>
                                  </m:r>
                                  <m:r>
                                    <a:rPr lang="en-US" sz="2400" i="1">
                                      <a:latin typeface="Cambria Math"/>
                                      <a:ea typeface="Cambria Math"/>
                                    </a:rPr>
                                    <m:t>𝑥</m:t>
                                  </m:r>
                                  <m:r>
                                    <a:rPr lang="en-US" sz="2400" i="1">
                                      <a:latin typeface="Cambria Math"/>
                                      <a:ea typeface="Cambria Math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>
                                          <a:latin typeface="Cambria Math"/>
                                          <a:ea typeface="Cambria Math"/>
                                        </a:rPr>
                                        <m:t>𝑆</m:t>
                                      </m:r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/>
                                          <a:ea typeface="Cambria Math"/>
                                        </a:rPr>
                                        <m:t>𝑥</m:t>
                                      </m:r>
                                    </m:sup>
                                  </m:sSup>
                                  <m:r>
                                    <a:rPr lang="en-US" sz="2400" b="0" i="1" smtClean="0">
                                      <a:latin typeface="Cambria Math"/>
                                      <a:ea typeface="Cambria Math"/>
                                    </a:rPr>
                                    <m:t>𝑑𝑡</m:t>
                                  </m:r>
                                  <m:r>
                                    <a:rPr lang="en-US" sz="2400" i="1">
                                      <a:latin typeface="Cambria Math"/>
                                      <a:ea typeface="Cambria Math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m:rPr>
                                      <m:brk m:alnAt="7"/>
                                    </m:rPr>
                                    <a:rPr lang="en-US" sz="2400" i="1">
                                      <a:latin typeface="Cambria Math"/>
                                      <a:ea typeface="Cambria Math"/>
                                    </a:rPr>
                                    <m:t>𝜕</m:t>
                                  </m:r>
                                  <m:r>
                                    <a:rPr lang="en-US" sz="2400" i="1">
                                      <a:latin typeface="Cambria Math"/>
                                      <a:ea typeface="Cambria Math"/>
                                    </a:rPr>
                                    <m:t>𝑝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sz="2400" i="1">
                                      <a:latin typeface="Cambria Math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brk m:alnAt="7"/>
                                    </m:rPr>
                                    <a:rPr lang="en-US" sz="2400" i="1">
                                      <a:latin typeface="Cambria Math"/>
                                      <a:ea typeface="Cambria Math"/>
                                    </a:rPr>
                                    <m:t>𝜕</m:t>
                                  </m:r>
                                  <m:r>
                                    <a:rPr lang="en-US" sz="2400" i="1">
                                      <a:latin typeface="Cambria Math"/>
                                      <a:ea typeface="Cambria Math"/>
                                    </a:rPr>
                                    <m:t>(</m:t>
                                  </m:r>
                                  <m:r>
                                    <a:rPr lang="en-US" sz="2400" i="1">
                                      <a:latin typeface="Cambria Math"/>
                                      <a:ea typeface="Cambria Math"/>
                                    </a:rPr>
                                    <m:t>𝑝</m:t>
                                  </m:r>
                                  <m:r>
                                    <a:rPr lang="en-US" sz="2400" i="1">
                                      <a:latin typeface="Cambria Math"/>
                                      <a:ea typeface="Cambria Math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sz="2400" b="0" i="1" smtClean="0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b="0" i="1" smtClean="0">
                                          <a:latin typeface="Cambria Math"/>
                                          <a:ea typeface="Cambria Math"/>
                                        </a:rPr>
                                        <m:t>𝑆</m:t>
                                      </m:r>
                                    </m:e>
                                    <m:sup>
                                      <m:r>
                                        <a:rPr lang="en-US" sz="2400" b="0" i="1" smtClean="0">
                                          <a:latin typeface="Cambria Math"/>
                                          <a:ea typeface="Cambria Math"/>
                                        </a:rPr>
                                        <m:t>𝑝</m:t>
                                      </m:r>
                                    </m:sup>
                                  </m:sSup>
                                  <m:r>
                                    <a:rPr lang="en-US" sz="2400" i="1">
                                      <a:latin typeface="Cambria Math"/>
                                      <a:ea typeface="Cambria Math"/>
                                    </a:rPr>
                                    <m:t>𝑑𝑡</m:t>
                                  </m:r>
                                  <m:r>
                                    <a:rPr lang="en-US" sz="2400" i="1">
                                      <a:latin typeface="Cambria Math"/>
                                      <a:ea typeface="Cambria Math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m:rPr>
                                      <m:brk m:alnAt="7"/>
                                    </m:rPr>
                                    <a:rPr lang="en-US" sz="2400" i="1">
                                      <a:latin typeface="Cambria Math"/>
                                      <a:ea typeface="Cambria Math"/>
                                    </a:rPr>
                                    <m:t>𝜕</m:t>
                                  </m:r>
                                  <m:r>
                                    <a:rPr lang="en-US" sz="2400" i="1">
                                      <a:latin typeface="Cambria Math"/>
                                      <a:ea typeface="Cambria Math"/>
                                    </a:rPr>
                                    <m:t>𝑥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sz="2400" i="1">
                                      <a:latin typeface="Cambria Math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brk m:alnAt="7"/>
                                    </m:rPr>
                                    <a:rPr lang="en-US" sz="2400" i="1">
                                      <a:latin typeface="Cambria Math"/>
                                      <a:ea typeface="Cambria Math"/>
                                    </a:rPr>
                                    <m:t>𝜕</m:t>
                                  </m:r>
                                  <m:r>
                                    <a:rPr lang="en-US" sz="2400" i="1">
                                      <a:latin typeface="Cambria Math"/>
                                      <a:ea typeface="Cambria Math"/>
                                    </a:rPr>
                                    <m:t>(</m:t>
                                  </m:r>
                                  <m:r>
                                    <a:rPr lang="en-US" sz="2400" i="1">
                                      <a:latin typeface="Cambria Math"/>
                                      <a:ea typeface="Cambria Math"/>
                                    </a:rPr>
                                    <m:t>𝑝</m:t>
                                  </m:r>
                                  <m:r>
                                    <a:rPr lang="en-US" sz="2400" i="1">
                                      <a:latin typeface="Cambria Math"/>
                                      <a:ea typeface="Cambria Math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>
                                          <a:latin typeface="Cambria Math"/>
                                          <a:ea typeface="Cambria Math"/>
                                        </a:rPr>
                                        <m:t>𝑆</m:t>
                                      </m:r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/>
                                          <a:ea typeface="Cambria Math"/>
                                        </a:rPr>
                                        <m:t>𝑝</m:t>
                                      </m:r>
                                    </m:sup>
                                  </m:sSup>
                                  <m:r>
                                    <a:rPr lang="en-US" sz="2400" b="0" i="1" smtClean="0">
                                      <a:latin typeface="Cambria Math"/>
                                      <a:ea typeface="Cambria Math"/>
                                    </a:rPr>
                                    <m:t>𝑑𝑡</m:t>
                                  </m:r>
                                  <m:r>
                                    <a:rPr lang="en-US" sz="2400" i="1">
                                      <a:latin typeface="Cambria Math"/>
                                      <a:ea typeface="Cambria Math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m:rPr>
                                      <m:brk m:alnAt="7"/>
                                    </m:rPr>
                                    <a:rPr lang="en-US" sz="2400" i="1">
                                      <a:latin typeface="Cambria Math"/>
                                      <a:ea typeface="Cambria Math"/>
                                    </a:rPr>
                                    <m:t>𝜕</m:t>
                                  </m:r>
                                  <m:r>
                                    <a:rPr lang="en-US" sz="2400" i="1">
                                      <a:latin typeface="Cambria Math"/>
                                      <a:ea typeface="Cambria Math"/>
                                    </a:rPr>
                                    <m:t>𝑝</m:t>
                                  </m:r>
                                </m:den>
                              </m:f>
                            </m:e>
                          </m:mr>
                        </m:m>
                      </m:e>
                    </m:d>
                  </m:oMath>
                </a14:m>
                <a:endParaRPr lang="en-US" sz="2400" dirty="0"/>
              </a:p>
              <a:p>
                <a:r>
                  <a:rPr lang="en-US" sz="2400" dirty="0"/>
                  <a:t>=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latin typeface="Cambria Math"/>
                                <a:ea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2400" i="1">
                                      <a:latin typeface="Cambria Math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brk m:alnAt="7"/>
                                    </m:rPr>
                                    <a:rPr lang="en-US" sz="2400" i="1">
                                      <a:latin typeface="Cambria Math"/>
                                      <a:ea typeface="Cambria Math"/>
                                    </a:rPr>
                                    <m:t>𝜕</m:t>
                                  </m:r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>
                                          <a:latin typeface="Cambria Math"/>
                                          <a:ea typeface="Cambria Math"/>
                                        </a:rPr>
                                        <m:t>𝑆</m:t>
                                      </m:r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/>
                                          <a:ea typeface="Cambria Math"/>
                                        </a:rPr>
                                        <m:t>𝑥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m:rPr>
                                      <m:brk m:alnAt="7"/>
                                    </m:rPr>
                                    <a:rPr lang="en-US" sz="2400" i="1">
                                      <a:latin typeface="Cambria Math"/>
                                      <a:ea typeface="Cambria Math"/>
                                    </a:rPr>
                                    <m:t>𝜕</m:t>
                                  </m:r>
                                  <m:r>
                                    <a:rPr lang="en-US" sz="2400" i="1">
                                      <a:latin typeface="Cambria Math"/>
                                      <a:ea typeface="Cambria Math"/>
                                    </a:rPr>
                                    <m:t>𝑥</m:t>
                                  </m:r>
                                </m:den>
                              </m:f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𝑑𝑡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sz="2400" i="1">
                                      <a:latin typeface="Cambria Math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brk m:alnAt="7"/>
                                    </m:rPr>
                                    <a:rPr lang="en-US" sz="2400" i="1">
                                      <a:latin typeface="Cambria Math"/>
                                      <a:ea typeface="Cambria Math"/>
                                    </a:rPr>
                                    <m:t>𝜕</m:t>
                                  </m:r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>
                                          <a:latin typeface="Cambria Math"/>
                                          <a:ea typeface="Cambria Math"/>
                                        </a:rPr>
                                        <m:t>𝑆</m:t>
                                      </m:r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/>
                                          <a:ea typeface="Cambria Math"/>
                                        </a:rPr>
                                        <m:t>𝑥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m:rPr>
                                      <m:brk m:alnAt="7"/>
                                    </m:rPr>
                                    <a:rPr lang="en-US" sz="2400" i="1">
                                      <a:latin typeface="Cambria Math"/>
                                      <a:ea typeface="Cambria Math"/>
                                    </a:rPr>
                                    <m:t>𝜕</m:t>
                                  </m:r>
                                  <m:r>
                                    <a:rPr lang="en-US" sz="2400" i="1">
                                      <a:latin typeface="Cambria Math"/>
                                      <a:ea typeface="Cambria Math"/>
                                    </a:rPr>
                                    <m:t>𝑝</m:t>
                                  </m:r>
                                </m:den>
                              </m:f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𝑑𝑡</m:t>
                              </m:r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sz="2400" i="1">
                                      <a:latin typeface="Cambria Math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brk m:alnAt="7"/>
                                    </m:rPr>
                                    <a:rPr lang="en-US" sz="2400" i="1">
                                      <a:latin typeface="Cambria Math"/>
                                      <a:ea typeface="Cambria Math"/>
                                    </a:rPr>
                                    <m:t>𝜕</m:t>
                                  </m:r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>
                                          <a:latin typeface="Cambria Math"/>
                                          <a:ea typeface="Cambria Math"/>
                                        </a:rPr>
                                        <m:t>𝑆</m:t>
                                      </m:r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/>
                                          <a:ea typeface="Cambria Math"/>
                                        </a:rPr>
                                        <m:t>𝑝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m:rPr>
                                      <m:brk m:alnAt="7"/>
                                    </m:rPr>
                                    <a:rPr lang="en-US" sz="2400" i="1">
                                      <a:latin typeface="Cambria Math"/>
                                      <a:ea typeface="Cambria Math"/>
                                    </a:rPr>
                                    <m:t>𝜕</m:t>
                                  </m:r>
                                  <m:r>
                                    <a:rPr lang="en-US" sz="2400" i="1">
                                      <a:latin typeface="Cambria Math"/>
                                      <a:ea typeface="Cambria Math"/>
                                    </a:rPr>
                                    <m:t>𝑥</m:t>
                                  </m:r>
                                </m:den>
                              </m:f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𝑑𝑡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en-US" sz="2400" i="1">
                                      <a:latin typeface="Cambria Math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brk m:alnAt="7"/>
                                    </m:rPr>
                                    <a:rPr lang="en-US" sz="2400" i="1">
                                      <a:latin typeface="Cambria Math"/>
                                      <a:ea typeface="Cambria Math"/>
                                    </a:rPr>
                                    <m:t>𝜕</m:t>
                                  </m:r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>
                                          <a:latin typeface="Cambria Math"/>
                                          <a:ea typeface="Cambria Math"/>
                                        </a:rPr>
                                        <m:t>𝑆</m:t>
                                      </m:r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/>
                                          <a:ea typeface="Cambria Math"/>
                                        </a:rPr>
                                        <m:t>𝑝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m:rPr>
                                      <m:brk m:alnAt="7"/>
                                    </m:rPr>
                                    <a:rPr lang="en-US" sz="2400" i="1">
                                      <a:latin typeface="Cambria Math"/>
                                      <a:ea typeface="Cambria Math"/>
                                    </a:rPr>
                                    <m:t>𝜕</m:t>
                                  </m:r>
                                  <m:r>
                                    <a:rPr lang="en-US" sz="2400" i="1">
                                      <a:latin typeface="Cambria Math"/>
                                      <a:ea typeface="Cambria Math"/>
                                    </a:rPr>
                                    <m:t>𝑝</m:t>
                                  </m:r>
                                </m:den>
                              </m:f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𝑑𝑡</m:t>
                              </m:r>
                            </m:e>
                          </m:mr>
                        </m:m>
                      </m:e>
                    </m:d>
                    <m:r>
                      <a:rPr lang="en-US" sz="2400" b="0" i="0" smtClean="0">
                        <a:latin typeface="Cambria Math"/>
                        <a:ea typeface="Cambria Math"/>
                      </a:rPr>
                      <m:t>=1+</m:t>
                    </m:r>
                    <m:d>
                      <m:dPr>
                        <m:ctrlPr>
                          <a:rPr lang="en-US" sz="2400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i="1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m:rPr>
                                <m:brk m:alnAt="7"/>
                              </m:rPr>
                              <a:rPr lang="en-US" sz="2400" i="1">
                                <a:latin typeface="Cambria Math"/>
                                <a:ea typeface="Cambria Math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2400" i="1">
                                    <a:latin typeface="Cambria Math"/>
                                    <a:ea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/>
                                    <a:ea typeface="Cambria Math"/>
                                  </a:rPr>
                                  <m:t>𝑆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/>
                                    <a:ea typeface="Cambria Math"/>
                                  </a:rPr>
                                  <m:t>𝑥</m:t>
                                </m:r>
                              </m:sup>
                            </m:sSup>
                          </m:num>
                          <m:den>
                            <m:r>
                              <m:rPr>
                                <m:brk m:alnAt="7"/>
                              </m:rPr>
                              <a:rPr lang="en-US" sz="2400" i="1">
                                <a:latin typeface="Cambria Math"/>
                                <a:ea typeface="Cambria Math"/>
                              </a:rPr>
                              <m:t>𝜕</m:t>
                            </m:r>
                            <m:r>
                              <a:rPr lang="en-US" sz="2400" i="1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den>
                        </m:f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sz="2400" i="1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m:rPr>
                                <m:brk m:alnAt="7"/>
                              </m:rPr>
                              <a:rPr lang="en-US" sz="2400" i="1">
                                <a:latin typeface="Cambria Math"/>
                                <a:ea typeface="Cambria Math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2400" i="1">
                                    <a:latin typeface="Cambria Math"/>
                                    <a:ea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/>
                                    <a:ea typeface="Cambria Math"/>
                                  </a:rPr>
                                  <m:t>𝑆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/>
                                    <a:ea typeface="Cambria Math"/>
                                  </a:rPr>
                                  <m:t>𝑝</m:t>
                                </m:r>
                              </m:sup>
                            </m:sSup>
                          </m:num>
                          <m:den>
                            <m:r>
                              <m:rPr>
                                <m:brk m:alnAt="7"/>
                              </m:rPr>
                              <a:rPr lang="en-US" sz="2400" i="1">
                                <a:latin typeface="Cambria Math"/>
                                <a:ea typeface="Cambria Math"/>
                              </a:rPr>
                              <m:t>𝜕</m:t>
                            </m:r>
                            <m:r>
                              <a:rPr lang="en-US" sz="2400" i="1">
                                <a:latin typeface="Cambria Math"/>
                                <a:ea typeface="Cambria Math"/>
                              </a:rPr>
                              <m:t>𝑝</m:t>
                            </m:r>
                          </m:den>
                        </m:f>
                      </m:e>
                    </m:d>
                    <m:r>
                      <a:rPr lang="en-US" sz="2400" b="0" i="1" smtClean="0">
                        <a:latin typeface="Cambria Math"/>
                        <a:ea typeface="Cambria Math"/>
                      </a:rPr>
                      <m:t>𝑑𝑡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+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𝑂</m:t>
                    </m:r>
                    <m:d>
                      <m:dPr>
                        <m:ctrlPr>
                          <a:rPr lang="en-US" sz="2400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/>
                                <a:ea typeface="Cambria Math"/>
                              </a:rPr>
                              <m:t>𝑑𝑡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sz="2400" b="0" i="1" smtClean="0">
                        <a:latin typeface="Cambria Math"/>
                        <a:ea typeface="Cambria Math"/>
                      </a:rPr>
                      <m:t>=±1</m:t>
                    </m:r>
                  </m:oMath>
                </a14:m>
                <a:endParaRPr lang="en-US" sz="2400" dirty="0"/>
              </a:p>
              <a:p>
                <a:endParaRPr lang="en-US" sz="2400" dirty="0"/>
              </a:p>
            </p:txBody>
          </p:sp>
        </mc:Choice>
        <mc:Fallback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576" y="345521"/>
                <a:ext cx="8287653" cy="3183307"/>
              </a:xfrm>
              <a:prstGeom prst="rect">
                <a:avLst/>
              </a:prstGeom>
              <a:blipFill rotWithShape="1">
                <a:blip r:embed="rId2"/>
                <a:stretch>
                  <a:fillRect l="-11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1116842" y="3666272"/>
                <a:ext cx="7258013" cy="8104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800" b="0" i="1" smtClean="0">
                          <a:latin typeface="Cambria Math"/>
                        </a:rPr>
                        <m:t>𝑑𝑖𝑣</m:t>
                      </m:r>
                      <m:d>
                        <m:dPr>
                          <m:ctrlPr>
                            <a:rPr lang="en-US" sz="3800" b="0" i="1" smtClean="0">
                              <a:latin typeface="Cambria Math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38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3800" i="1">
                                  <a:latin typeface="Cambria Math"/>
                                </a:rPr>
                                <m:t>𝑆</m:t>
                              </m:r>
                            </m:e>
                          </m:acc>
                        </m:e>
                      </m:d>
                      <m:r>
                        <a:rPr lang="en-US" sz="3800" i="1">
                          <a:latin typeface="Cambria Math"/>
                        </a:rPr>
                        <m:t>=</m:t>
                      </m:r>
                      <m:r>
                        <a:rPr lang="en-US" sz="3800" i="1" smtClean="0">
                          <a:latin typeface="Cambria Math"/>
                          <a:ea typeface="Cambria Math"/>
                        </a:rPr>
                        <m:t>𝜕</m:t>
                      </m:r>
                      <m:sSup>
                        <m:sSupPr>
                          <m:ctrlPr>
                            <a:rPr lang="en-US" sz="3800" b="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3800" b="0" i="1" smtClean="0">
                              <a:latin typeface="Cambria Math"/>
                              <a:ea typeface="Cambria Math"/>
                            </a:rPr>
                            <m:t>𝑆</m:t>
                          </m:r>
                        </m:e>
                        <m:sup>
                          <m:r>
                            <a:rPr lang="en-US" sz="3800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</m:sup>
                      </m:sSup>
                      <m:r>
                        <a:rPr lang="en-US" sz="3800" i="1">
                          <a:latin typeface="Cambria Math"/>
                          <a:ea typeface="Cambria Math"/>
                        </a:rPr>
                        <m:t>/</m:t>
                      </m:r>
                      <m:r>
                        <a:rPr lang="en-US" sz="3800" i="1">
                          <a:latin typeface="Cambria Math"/>
                          <a:ea typeface="Cambria Math"/>
                        </a:rPr>
                        <m:t>𝜕</m:t>
                      </m:r>
                      <m:r>
                        <a:rPr lang="en-US" sz="3800" b="0" i="1" smtClean="0">
                          <a:latin typeface="Cambria Math"/>
                          <a:ea typeface="Cambria Math"/>
                        </a:rPr>
                        <m:t>𝑥</m:t>
                      </m:r>
                      <m:r>
                        <a:rPr lang="en-US" sz="3800" b="0" i="1" smtClean="0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sz="3800" i="1" smtClean="0">
                          <a:latin typeface="Cambria Math"/>
                          <a:ea typeface="Cambria Math"/>
                        </a:rPr>
                        <m:t>𝜕</m:t>
                      </m:r>
                      <m:sSub>
                        <m:sSubPr>
                          <m:ctrlPr>
                            <a:rPr lang="en-US" sz="38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3800" i="1">
                              <a:latin typeface="Cambria Math"/>
                              <a:ea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sz="3800" b="0" i="1" smtClean="0">
                              <a:latin typeface="Cambria Math"/>
                              <a:ea typeface="Cambria Math"/>
                            </a:rPr>
                            <m:t>𝑝</m:t>
                          </m:r>
                        </m:sub>
                      </m:sSub>
                      <m:r>
                        <a:rPr lang="en-US" sz="3800" i="1">
                          <a:latin typeface="Cambria Math"/>
                          <a:ea typeface="Cambria Math"/>
                        </a:rPr>
                        <m:t>/</m:t>
                      </m:r>
                      <m:r>
                        <a:rPr lang="en-US" sz="3800" i="1">
                          <a:latin typeface="Cambria Math"/>
                          <a:ea typeface="Cambria Math"/>
                        </a:rPr>
                        <m:t>𝜕</m:t>
                      </m:r>
                      <m:r>
                        <a:rPr lang="en-US" sz="3800" i="1">
                          <a:latin typeface="Cambria Math"/>
                          <a:ea typeface="Cambria Math"/>
                        </a:rPr>
                        <m:t>𝑝</m:t>
                      </m:r>
                      <m:r>
                        <a:rPr lang="en-US" sz="3800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sz="3800" i="1"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en-US" sz="3800" dirty="0" smtClean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6842" y="3666272"/>
                <a:ext cx="7258013" cy="810478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4605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7120672" y="798181"/>
            <a:ext cx="739358" cy="670863"/>
          </a:xfrm>
          <a:custGeom>
            <a:avLst/>
            <a:gdLst>
              <a:gd name="connsiteX0" fmla="*/ 205840 w 739358"/>
              <a:gd name="connsiteY0" fmla="*/ 4341 h 670863"/>
              <a:gd name="connsiteX1" fmla="*/ 1858 w 739358"/>
              <a:gd name="connsiteY1" fmla="*/ 285695 h 670863"/>
              <a:gd name="connsiteX2" fmla="*/ 311347 w 739358"/>
              <a:gd name="connsiteY2" fmla="*/ 405271 h 670863"/>
              <a:gd name="connsiteX3" fmla="*/ 430923 w 739358"/>
              <a:gd name="connsiteY3" fmla="*/ 665523 h 670863"/>
              <a:gd name="connsiteX4" fmla="*/ 712277 w 739358"/>
              <a:gd name="connsiteY4" fmla="*/ 545947 h 670863"/>
              <a:gd name="connsiteX5" fmla="*/ 670074 w 739358"/>
              <a:gd name="connsiteY5" fmla="*/ 145018 h 670863"/>
              <a:gd name="connsiteX6" fmla="*/ 205840 w 739358"/>
              <a:gd name="connsiteY6" fmla="*/ 4341 h 670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39358" h="670863">
                <a:moveTo>
                  <a:pt x="205840" y="4341"/>
                </a:moveTo>
                <a:cubicBezTo>
                  <a:pt x="94471" y="27787"/>
                  <a:pt x="-15727" y="218873"/>
                  <a:pt x="1858" y="285695"/>
                </a:cubicBezTo>
                <a:cubicBezTo>
                  <a:pt x="19443" y="352517"/>
                  <a:pt x="239836" y="341966"/>
                  <a:pt x="311347" y="405271"/>
                </a:cubicBezTo>
                <a:cubicBezTo>
                  <a:pt x="382858" y="468576"/>
                  <a:pt x="364101" y="642077"/>
                  <a:pt x="430923" y="665523"/>
                </a:cubicBezTo>
                <a:cubicBezTo>
                  <a:pt x="497745" y="688969"/>
                  <a:pt x="672419" y="632698"/>
                  <a:pt x="712277" y="545947"/>
                </a:cubicBezTo>
                <a:cubicBezTo>
                  <a:pt x="752136" y="459196"/>
                  <a:pt x="755652" y="234113"/>
                  <a:pt x="670074" y="145018"/>
                </a:cubicBezTo>
                <a:cubicBezTo>
                  <a:pt x="584496" y="55923"/>
                  <a:pt x="317209" y="-19105"/>
                  <a:pt x="205840" y="4341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 rot="878512">
            <a:off x="7669420" y="610303"/>
            <a:ext cx="996856" cy="519082"/>
          </a:xfrm>
          <a:custGeom>
            <a:avLst/>
            <a:gdLst>
              <a:gd name="connsiteX0" fmla="*/ 205840 w 739358"/>
              <a:gd name="connsiteY0" fmla="*/ 4341 h 670863"/>
              <a:gd name="connsiteX1" fmla="*/ 1858 w 739358"/>
              <a:gd name="connsiteY1" fmla="*/ 285695 h 670863"/>
              <a:gd name="connsiteX2" fmla="*/ 311347 w 739358"/>
              <a:gd name="connsiteY2" fmla="*/ 405271 h 670863"/>
              <a:gd name="connsiteX3" fmla="*/ 430923 w 739358"/>
              <a:gd name="connsiteY3" fmla="*/ 665523 h 670863"/>
              <a:gd name="connsiteX4" fmla="*/ 712277 w 739358"/>
              <a:gd name="connsiteY4" fmla="*/ 545947 h 670863"/>
              <a:gd name="connsiteX5" fmla="*/ 670074 w 739358"/>
              <a:gd name="connsiteY5" fmla="*/ 145018 h 670863"/>
              <a:gd name="connsiteX6" fmla="*/ 205840 w 739358"/>
              <a:gd name="connsiteY6" fmla="*/ 4341 h 670863"/>
              <a:gd name="connsiteX0" fmla="*/ 205585 w 719838"/>
              <a:gd name="connsiteY0" fmla="*/ 24477 h 690999"/>
              <a:gd name="connsiteX1" fmla="*/ 1603 w 719838"/>
              <a:gd name="connsiteY1" fmla="*/ 305831 h 690999"/>
              <a:gd name="connsiteX2" fmla="*/ 311092 w 719838"/>
              <a:gd name="connsiteY2" fmla="*/ 425407 h 690999"/>
              <a:gd name="connsiteX3" fmla="*/ 430668 w 719838"/>
              <a:gd name="connsiteY3" fmla="*/ 685659 h 690999"/>
              <a:gd name="connsiteX4" fmla="*/ 712022 w 719838"/>
              <a:gd name="connsiteY4" fmla="*/ 566083 h 690999"/>
              <a:gd name="connsiteX5" fmla="*/ 545004 w 719838"/>
              <a:gd name="connsiteY5" fmla="*/ 75048 h 690999"/>
              <a:gd name="connsiteX6" fmla="*/ 205585 w 719838"/>
              <a:gd name="connsiteY6" fmla="*/ 24477 h 690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9838" h="690999">
                <a:moveTo>
                  <a:pt x="205585" y="24477"/>
                </a:moveTo>
                <a:cubicBezTo>
                  <a:pt x="115018" y="62941"/>
                  <a:pt x="-15982" y="239009"/>
                  <a:pt x="1603" y="305831"/>
                </a:cubicBezTo>
                <a:cubicBezTo>
                  <a:pt x="19188" y="372653"/>
                  <a:pt x="239581" y="362102"/>
                  <a:pt x="311092" y="425407"/>
                </a:cubicBezTo>
                <a:cubicBezTo>
                  <a:pt x="382603" y="488712"/>
                  <a:pt x="363846" y="662213"/>
                  <a:pt x="430668" y="685659"/>
                </a:cubicBezTo>
                <a:cubicBezTo>
                  <a:pt x="497490" y="709105"/>
                  <a:pt x="672164" y="652834"/>
                  <a:pt x="712022" y="566083"/>
                </a:cubicBezTo>
                <a:cubicBezTo>
                  <a:pt x="751881" y="479332"/>
                  <a:pt x="630582" y="164143"/>
                  <a:pt x="545004" y="75048"/>
                </a:cubicBezTo>
                <a:cubicBezTo>
                  <a:pt x="459426" y="-14047"/>
                  <a:pt x="296152" y="-13987"/>
                  <a:pt x="205585" y="24477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>
            <a:stCxn id="4" idx="4"/>
            <a:endCxn id="5" idx="4"/>
          </p:cNvCxnSpPr>
          <p:nvPr/>
        </p:nvCxnSpPr>
        <p:spPr>
          <a:xfrm flipV="1">
            <a:off x="7832949" y="1153421"/>
            <a:ext cx="764782" cy="19070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4" idx="0"/>
            <a:endCxn id="5" idx="0"/>
          </p:cNvCxnSpPr>
          <p:nvPr/>
        </p:nvCxnSpPr>
        <p:spPr>
          <a:xfrm flipV="1">
            <a:off x="7326512" y="582496"/>
            <a:ext cx="695508" cy="22002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" idx="2"/>
            <a:endCxn id="5" idx="2"/>
          </p:cNvCxnSpPr>
          <p:nvPr/>
        </p:nvCxnSpPr>
        <p:spPr>
          <a:xfrm flipV="1">
            <a:off x="7432019" y="910830"/>
            <a:ext cx="655234" cy="29262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5"/>
            <a:endCxn id="5" idx="5"/>
          </p:cNvCxnSpPr>
          <p:nvPr/>
        </p:nvCxnSpPr>
        <p:spPr>
          <a:xfrm flipV="1">
            <a:off x="7790746" y="738066"/>
            <a:ext cx="676446" cy="20513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423576" y="454345"/>
                <a:ext cx="1097673" cy="8309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l-GR" sz="480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4800" i="1">
                              <a:latin typeface="Cambria Math"/>
                              <a:ea typeface="Cambria Math"/>
                            </a:rPr>
                            <m:t> </m:t>
                          </m:r>
                          <m:r>
                            <a:rPr lang="en-US" sz="4800" i="1">
                              <a:latin typeface="Cambria Math"/>
                              <a:ea typeface="Cambria Math"/>
                            </a:rPr>
                            <m:t>𝐽</m:t>
                          </m:r>
                        </m:e>
                      </m:d>
                    </m:oMath>
                  </m:oMathPara>
                </a14:m>
                <a:endParaRPr lang="en-US" sz="4800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576" y="454345"/>
                <a:ext cx="1097673" cy="830997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1752600" y="345520"/>
            <a:ext cx="52012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Bradley Hand ITC" pitchFamily="66" charset="0"/>
              </a:rPr>
              <a:t>Jacobian</a:t>
            </a:r>
            <a:r>
              <a:rPr lang="en-US" sz="2400" dirty="0" smtClean="0">
                <a:latin typeface="Bradley Hand ITC" pitchFamily="66" charset="0"/>
              </a:rPr>
              <a:t> determinant tells us the factor by which the transformation expands or shrinks the area</a:t>
            </a:r>
            <a:endParaRPr lang="en-US" sz="2400" dirty="0">
              <a:latin typeface="Bradley Hand ITC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1205920" y="2200929"/>
                <a:ext cx="138307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l-GR" sz="280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/>
                              <a:ea typeface="Cambria Math"/>
                            </a:rPr>
                            <m:t> </m:t>
                          </m:r>
                          <m:r>
                            <a:rPr lang="en-US" sz="2800" i="1">
                              <a:latin typeface="Cambria Math"/>
                              <a:ea typeface="Cambria Math"/>
                            </a:rPr>
                            <m:t>𝐽</m:t>
                          </m:r>
                        </m:e>
                      </m:d>
                      <m:r>
                        <a:rPr lang="en-US" sz="2800" i="1" smtClean="0">
                          <a:latin typeface="Cambria Math"/>
                          <a:ea typeface="Cambria Math"/>
                        </a:rPr>
                        <m:t>≠</m:t>
                      </m:r>
                      <m:r>
                        <a:rPr lang="en-US" sz="2800" b="0" i="1" smtClean="0">
                          <a:latin typeface="Cambria Math"/>
                          <a:ea typeface="Cambria Math"/>
                        </a:rPr>
                        <m:t>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5920" y="2200929"/>
                <a:ext cx="1383071" cy="52322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1204317" y="2921972"/>
                <a:ext cx="138467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l-GR" sz="280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/>
                              <a:ea typeface="Cambria Math"/>
                            </a:rPr>
                            <m:t> </m:t>
                          </m:r>
                          <m:r>
                            <a:rPr lang="en-US" sz="2800" i="1">
                              <a:latin typeface="Cambria Math"/>
                              <a:ea typeface="Cambria Math"/>
                            </a:rPr>
                            <m:t>𝐽</m:t>
                          </m:r>
                        </m:e>
                      </m:d>
                      <m:r>
                        <a:rPr lang="en-US" sz="2800" i="1">
                          <a:latin typeface="Cambria Math"/>
                          <a:ea typeface="Cambria Math"/>
                        </a:rPr>
                        <m:t>&gt;</m:t>
                      </m:r>
                      <m:r>
                        <a:rPr lang="en-US" sz="2800" b="0" i="1" smtClean="0">
                          <a:latin typeface="Cambria Math"/>
                          <a:ea typeface="Cambria Math"/>
                        </a:rPr>
                        <m:t>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4317" y="2921972"/>
                <a:ext cx="1384674" cy="52322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1205920" y="3643015"/>
                <a:ext cx="138307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l-GR" sz="280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/>
                              <a:ea typeface="Cambria Math"/>
                            </a:rPr>
                            <m:t> </m:t>
                          </m:r>
                          <m:r>
                            <a:rPr lang="en-US" sz="2800" i="1">
                              <a:latin typeface="Cambria Math"/>
                              <a:ea typeface="Cambria Math"/>
                            </a:rPr>
                            <m:t>𝐽</m:t>
                          </m:r>
                        </m:e>
                      </m:d>
                      <m:r>
                        <a:rPr lang="en-US" sz="2800" b="0" i="1" smtClean="0">
                          <a:latin typeface="Cambria Math"/>
                          <a:ea typeface="Cambria Math"/>
                        </a:rPr>
                        <m:t>=1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5920" y="3643015"/>
                <a:ext cx="1383071" cy="52322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/>
          <p:cNvSpPr txBox="1"/>
          <p:nvPr/>
        </p:nvSpPr>
        <p:spPr>
          <a:xfrm>
            <a:off x="2723568" y="2231707"/>
            <a:ext cx="5201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Bradley Hand ITC" pitchFamily="66" charset="0"/>
              </a:rPr>
              <a:t>t</a:t>
            </a:r>
            <a:r>
              <a:rPr lang="en-US" sz="2400" dirty="0" smtClean="0">
                <a:latin typeface="Bradley Hand ITC" pitchFamily="66" charset="0"/>
              </a:rPr>
              <a:t>ransformation is invertible</a:t>
            </a:r>
            <a:endParaRPr lang="en-US" sz="2400" dirty="0">
              <a:latin typeface="Bradley Hand ITC" pitchFamily="66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743200" y="2952750"/>
            <a:ext cx="5201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Bradley Hand ITC" pitchFamily="66" charset="0"/>
              </a:rPr>
              <a:t>t</a:t>
            </a:r>
            <a:r>
              <a:rPr lang="en-US" sz="2400" dirty="0" smtClean="0">
                <a:latin typeface="Bradley Hand ITC" pitchFamily="66" charset="0"/>
              </a:rPr>
              <a:t>ransformation preserves orientation</a:t>
            </a:r>
            <a:endParaRPr lang="en-US" sz="2400" dirty="0">
              <a:latin typeface="Bradley Hand ITC" pitchFamily="66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762832" y="3673793"/>
            <a:ext cx="5201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Bradley Hand ITC" pitchFamily="66" charset="0"/>
              </a:rPr>
              <a:t>t</a:t>
            </a:r>
            <a:r>
              <a:rPr lang="en-US" sz="2400" dirty="0" smtClean="0">
                <a:latin typeface="Bradley Hand ITC" pitchFamily="66" charset="0"/>
              </a:rPr>
              <a:t>ransformation preserves area</a:t>
            </a:r>
            <a:endParaRPr lang="en-US" sz="2400" dirty="0">
              <a:latin typeface="Bradley Hand ITC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0102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333252" y="1813760"/>
            <a:ext cx="44775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Bradley Hand ITC" pitchFamily="66" charset="0"/>
              </a:rPr>
              <a:t>The flux across any closed boundary is zero</a:t>
            </a:r>
          </a:p>
          <a:p>
            <a:pPr algn="ctr"/>
            <a:r>
              <a:rPr lang="en-US" dirty="0" smtClean="0">
                <a:latin typeface="Bradley Hand ITC" pitchFamily="66" charset="0"/>
              </a:rPr>
              <a:t>Any region evolved in time preserves its area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52822" y="285749"/>
            <a:ext cx="66383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Bradley Hand ITC" pitchFamily="66" charset="0"/>
              </a:rPr>
              <a:t>Hamiltonian mechanics for one degree of freedom </a:t>
            </a:r>
            <a:endParaRPr lang="en-US" sz="2400" b="1" dirty="0">
              <a:latin typeface="Bradley Hand ITC" pitchFamily="66" charset="0"/>
            </a:endParaRPr>
          </a:p>
        </p:txBody>
      </p:sp>
      <p:sp>
        <p:nvSpPr>
          <p:cNvPr id="3" name="Freeform 2"/>
          <p:cNvSpPr/>
          <p:nvPr/>
        </p:nvSpPr>
        <p:spPr>
          <a:xfrm>
            <a:off x="7167976" y="1810391"/>
            <a:ext cx="739358" cy="670863"/>
          </a:xfrm>
          <a:custGeom>
            <a:avLst/>
            <a:gdLst>
              <a:gd name="connsiteX0" fmla="*/ 205840 w 739358"/>
              <a:gd name="connsiteY0" fmla="*/ 4341 h 670863"/>
              <a:gd name="connsiteX1" fmla="*/ 1858 w 739358"/>
              <a:gd name="connsiteY1" fmla="*/ 285695 h 670863"/>
              <a:gd name="connsiteX2" fmla="*/ 311347 w 739358"/>
              <a:gd name="connsiteY2" fmla="*/ 405271 h 670863"/>
              <a:gd name="connsiteX3" fmla="*/ 430923 w 739358"/>
              <a:gd name="connsiteY3" fmla="*/ 665523 h 670863"/>
              <a:gd name="connsiteX4" fmla="*/ 712277 w 739358"/>
              <a:gd name="connsiteY4" fmla="*/ 545947 h 670863"/>
              <a:gd name="connsiteX5" fmla="*/ 670074 w 739358"/>
              <a:gd name="connsiteY5" fmla="*/ 145018 h 670863"/>
              <a:gd name="connsiteX6" fmla="*/ 205840 w 739358"/>
              <a:gd name="connsiteY6" fmla="*/ 4341 h 670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39358" h="670863">
                <a:moveTo>
                  <a:pt x="205840" y="4341"/>
                </a:moveTo>
                <a:cubicBezTo>
                  <a:pt x="94471" y="27787"/>
                  <a:pt x="-15727" y="218873"/>
                  <a:pt x="1858" y="285695"/>
                </a:cubicBezTo>
                <a:cubicBezTo>
                  <a:pt x="19443" y="352517"/>
                  <a:pt x="239836" y="341966"/>
                  <a:pt x="311347" y="405271"/>
                </a:cubicBezTo>
                <a:cubicBezTo>
                  <a:pt x="382858" y="468576"/>
                  <a:pt x="364101" y="642077"/>
                  <a:pt x="430923" y="665523"/>
                </a:cubicBezTo>
                <a:cubicBezTo>
                  <a:pt x="497745" y="688969"/>
                  <a:pt x="672419" y="632698"/>
                  <a:pt x="712277" y="545947"/>
                </a:cubicBezTo>
                <a:cubicBezTo>
                  <a:pt x="752136" y="459196"/>
                  <a:pt x="755652" y="234113"/>
                  <a:pt x="670074" y="145018"/>
                </a:cubicBezTo>
                <a:cubicBezTo>
                  <a:pt x="584496" y="55923"/>
                  <a:pt x="317209" y="-19105"/>
                  <a:pt x="205840" y="4341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 rot="878512">
            <a:off x="7716724" y="1622513"/>
            <a:ext cx="996856" cy="519082"/>
          </a:xfrm>
          <a:custGeom>
            <a:avLst/>
            <a:gdLst>
              <a:gd name="connsiteX0" fmla="*/ 205840 w 739358"/>
              <a:gd name="connsiteY0" fmla="*/ 4341 h 670863"/>
              <a:gd name="connsiteX1" fmla="*/ 1858 w 739358"/>
              <a:gd name="connsiteY1" fmla="*/ 285695 h 670863"/>
              <a:gd name="connsiteX2" fmla="*/ 311347 w 739358"/>
              <a:gd name="connsiteY2" fmla="*/ 405271 h 670863"/>
              <a:gd name="connsiteX3" fmla="*/ 430923 w 739358"/>
              <a:gd name="connsiteY3" fmla="*/ 665523 h 670863"/>
              <a:gd name="connsiteX4" fmla="*/ 712277 w 739358"/>
              <a:gd name="connsiteY4" fmla="*/ 545947 h 670863"/>
              <a:gd name="connsiteX5" fmla="*/ 670074 w 739358"/>
              <a:gd name="connsiteY5" fmla="*/ 145018 h 670863"/>
              <a:gd name="connsiteX6" fmla="*/ 205840 w 739358"/>
              <a:gd name="connsiteY6" fmla="*/ 4341 h 670863"/>
              <a:gd name="connsiteX0" fmla="*/ 205585 w 719838"/>
              <a:gd name="connsiteY0" fmla="*/ 24477 h 690999"/>
              <a:gd name="connsiteX1" fmla="*/ 1603 w 719838"/>
              <a:gd name="connsiteY1" fmla="*/ 305831 h 690999"/>
              <a:gd name="connsiteX2" fmla="*/ 311092 w 719838"/>
              <a:gd name="connsiteY2" fmla="*/ 425407 h 690999"/>
              <a:gd name="connsiteX3" fmla="*/ 430668 w 719838"/>
              <a:gd name="connsiteY3" fmla="*/ 685659 h 690999"/>
              <a:gd name="connsiteX4" fmla="*/ 712022 w 719838"/>
              <a:gd name="connsiteY4" fmla="*/ 566083 h 690999"/>
              <a:gd name="connsiteX5" fmla="*/ 545004 w 719838"/>
              <a:gd name="connsiteY5" fmla="*/ 75048 h 690999"/>
              <a:gd name="connsiteX6" fmla="*/ 205585 w 719838"/>
              <a:gd name="connsiteY6" fmla="*/ 24477 h 690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9838" h="690999">
                <a:moveTo>
                  <a:pt x="205585" y="24477"/>
                </a:moveTo>
                <a:cubicBezTo>
                  <a:pt x="115018" y="62941"/>
                  <a:pt x="-15982" y="239009"/>
                  <a:pt x="1603" y="305831"/>
                </a:cubicBezTo>
                <a:cubicBezTo>
                  <a:pt x="19188" y="372653"/>
                  <a:pt x="239581" y="362102"/>
                  <a:pt x="311092" y="425407"/>
                </a:cubicBezTo>
                <a:cubicBezTo>
                  <a:pt x="382603" y="488712"/>
                  <a:pt x="363846" y="662213"/>
                  <a:pt x="430668" y="685659"/>
                </a:cubicBezTo>
                <a:cubicBezTo>
                  <a:pt x="497490" y="709105"/>
                  <a:pt x="672164" y="652834"/>
                  <a:pt x="712022" y="566083"/>
                </a:cubicBezTo>
                <a:cubicBezTo>
                  <a:pt x="751881" y="479332"/>
                  <a:pt x="630582" y="164143"/>
                  <a:pt x="545004" y="75048"/>
                </a:cubicBezTo>
                <a:cubicBezTo>
                  <a:pt x="459426" y="-14047"/>
                  <a:pt x="296152" y="-13987"/>
                  <a:pt x="205585" y="24477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>
            <a:stCxn id="3" idx="4"/>
            <a:endCxn id="11" idx="4"/>
          </p:cNvCxnSpPr>
          <p:nvPr/>
        </p:nvCxnSpPr>
        <p:spPr>
          <a:xfrm flipV="1">
            <a:off x="7880253" y="2165631"/>
            <a:ext cx="764782" cy="19070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3" idx="0"/>
            <a:endCxn id="11" idx="0"/>
          </p:cNvCxnSpPr>
          <p:nvPr/>
        </p:nvCxnSpPr>
        <p:spPr>
          <a:xfrm flipV="1">
            <a:off x="7373816" y="1594706"/>
            <a:ext cx="695508" cy="22002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3" idx="2"/>
            <a:endCxn id="11" idx="2"/>
          </p:cNvCxnSpPr>
          <p:nvPr/>
        </p:nvCxnSpPr>
        <p:spPr>
          <a:xfrm flipV="1">
            <a:off x="7479323" y="1923040"/>
            <a:ext cx="655234" cy="29262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3" idx="5"/>
            <a:endCxn id="11" idx="5"/>
          </p:cNvCxnSpPr>
          <p:nvPr/>
        </p:nvCxnSpPr>
        <p:spPr>
          <a:xfrm flipV="1">
            <a:off x="7838050" y="1750276"/>
            <a:ext cx="676446" cy="20513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/>
          <p:cNvGrpSpPr/>
          <p:nvPr/>
        </p:nvGrpSpPr>
        <p:grpSpPr>
          <a:xfrm>
            <a:off x="990600" y="1742029"/>
            <a:ext cx="914400" cy="753521"/>
            <a:chOff x="990600" y="1742029"/>
            <a:chExt cx="914400" cy="753521"/>
          </a:xfrm>
        </p:grpSpPr>
        <p:sp>
          <p:nvSpPr>
            <p:cNvPr id="22" name="Freeform 21"/>
            <p:cNvSpPr/>
            <p:nvPr/>
          </p:nvSpPr>
          <p:spPr>
            <a:xfrm>
              <a:off x="990600" y="1824687"/>
              <a:ext cx="739358" cy="670863"/>
            </a:xfrm>
            <a:custGeom>
              <a:avLst/>
              <a:gdLst>
                <a:gd name="connsiteX0" fmla="*/ 205840 w 739358"/>
                <a:gd name="connsiteY0" fmla="*/ 4341 h 670863"/>
                <a:gd name="connsiteX1" fmla="*/ 1858 w 739358"/>
                <a:gd name="connsiteY1" fmla="*/ 285695 h 670863"/>
                <a:gd name="connsiteX2" fmla="*/ 311347 w 739358"/>
                <a:gd name="connsiteY2" fmla="*/ 405271 h 670863"/>
                <a:gd name="connsiteX3" fmla="*/ 430923 w 739358"/>
                <a:gd name="connsiteY3" fmla="*/ 665523 h 670863"/>
                <a:gd name="connsiteX4" fmla="*/ 712277 w 739358"/>
                <a:gd name="connsiteY4" fmla="*/ 545947 h 670863"/>
                <a:gd name="connsiteX5" fmla="*/ 670074 w 739358"/>
                <a:gd name="connsiteY5" fmla="*/ 145018 h 670863"/>
                <a:gd name="connsiteX6" fmla="*/ 205840 w 739358"/>
                <a:gd name="connsiteY6" fmla="*/ 4341 h 6708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9358" h="670863">
                  <a:moveTo>
                    <a:pt x="205840" y="4341"/>
                  </a:moveTo>
                  <a:cubicBezTo>
                    <a:pt x="94471" y="27787"/>
                    <a:pt x="-15727" y="218873"/>
                    <a:pt x="1858" y="285695"/>
                  </a:cubicBezTo>
                  <a:cubicBezTo>
                    <a:pt x="19443" y="352517"/>
                    <a:pt x="239836" y="341966"/>
                    <a:pt x="311347" y="405271"/>
                  </a:cubicBezTo>
                  <a:cubicBezTo>
                    <a:pt x="382858" y="468576"/>
                    <a:pt x="364101" y="642077"/>
                    <a:pt x="430923" y="665523"/>
                  </a:cubicBezTo>
                  <a:cubicBezTo>
                    <a:pt x="497745" y="688969"/>
                    <a:pt x="672419" y="632698"/>
                    <a:pt x="712277" y="545947"/>
                  </a:cubicBezTo>
                  <a:cubicBezTo>
                    <a:pt x="752136" y="459196"/>
                    <a:pt x="755652" y="234113"/>
                    <a:pt x="670074" y="145018"/>
                  </a:cubicBezTo>
                  <a:cubicBezTo>
                    <a:pt x="584496" y="55923"/>
                    <a:pt x="317209" y="-19105"/>
                    <a:pt x="205840" y="4341"/>
                  </a:cubicBezTo>
                  <a:close/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Arrow Connector 29"/>
            <p:cNvCxnSpPr>
              <a:stCxn id="22" idx="5"/>
            </p:cNvCxnSpPr>
            <p:nvPr/>
          </p:nvCxnSpPr>
          <p:spPr>
            <a:xfrm flipV="1">
              <a:off x="1660674" y="1885413"/>
              <a:ext cx="244326" cy="8429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22" idx="4"/>
            </p:cNvCxnSpPr>
            <p:nvPr/>
          </p:nvCxnSpPr>
          <p:spPr>
            <a:xfrm flipV="1">
              <a:off x="1702877" y="2306430"/>
              <a:ext cx="202123" cy="6420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stCxn id="22" idx="3"/>
            </p:cNvCxnSpPr>
            <p:nvPr/>
          </p:nvCxnSpPr>
          <p:spPr>
            <a:xfrm flipV="1">
              <a:off x="1421523" y="2402710"/>
              <a:ext cx="119575" cy="875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stCxn id="22" idx="1"/>
            </p:cNvCxnSpPr>
            <p:nvPr/>
          </p:nvCxnSpPr>
          <p:spPr>
            <a:xfrm flipV="1">
              <a:off x="992458" y="1987355"/>
              <a:ext cx="203982" cy="12302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>
              <a:stCxn id="22" idx="2"/>
            </p:cNvCxnSpPr>
            <p:nvPr/>
          </p:nvCxnSpPr>
          <p:spPr>
            <a:xfrm flipV="1">
              <a:off x="1301947" y="2160118"/>
              <a:ext cx="119576" cy="6984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flipV="1">
              <a:off x="1196440" y="1742029"/>
              <a:ext cx="165295" cy="86999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1687589" y="1428750"/>
                <a:ext cx="57688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>
                    <a:latin typeface="Bradley Hand ITC" pitchFamily="66" charset="0"/>
                  </a:rPr>
                  <a:t>The state at time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𝑡</m:t>
                    </m:r>
                    <m:r>
                      <a:rPr lang="en-US" b="0" i="1" smtClean="0">
                        <a:latin typeface="Cambria Math"/>
                      </a:rPr>
                      <m:t>+</m:t>
                    </m:r>
                    <m:r>
                      <a:rPr lang="en-US" b="0" i="1" smtClean="0">
                        <a:latin typeface="Cambria Math"/>
                      </a:rPr>
                      <m:t>𝑑𝑡</m:t>
                    </m:r>
                  </m:oMath>
                </a14:m>
                <a:r>
                  <a:rPr lang="en-US" dirty="0" smtClean="0">
                    <a:latin typeface="Bradley Hand ITC" pitchFamily="66" charset="0"/>
                  </a:rPr>
                  <a:t> is a function of the state at time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𝑡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7589" y="1428750"/>
                <a:ext cx="5768823" cy="369332"/>
              </a:xfrm>
              <a:prstGeom prst="rect">
                <a:avLst/>
              </a:prstGeom>
              <a:blipFill rotWithShape="1">
                <a:blip r:embed="rId2"/>
                <a:stretch>
                  <a:fillRect l="-529" t="-4918" b="-278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Group 25"/>
          <p:cNvGrpSpPr/>
          <p:nvPr/>
        </p:nvGrpSpPr>
        <p:grpSpPr>
          <a:xfrm>
            <a:off x="378116" y="1208112"/>
            <a:ext cx="1596788" cy="525438"/>
            <a:chOff x="3179928" y="2081284"/>
            <a:chExt cx="1596788" cy="525438"/>
          </a:xfrm>
        </p:grpSpPr>
        <p:sp>
          <p:nvSpPr>
            <p:cNvPr id="5" name="Freeform 4"/>
            <p:cNvSpPr/>
            <p:nvPr/>
          </p:nvSpPr>
          <p:spPr>
            <a:xfrm>
              <a:off x="3179928" y="2122227"/>
              <a:ext cx="1392072" cy="484495"/>
            </a:xfrm>
            <a:custGeom>
              <a:avLst/>
              <a:gdLst>
                <a:gd name="connsiteX0" fmla="*/ 0 w 1392072"/>
                <a:gd name="connsiteY0" fmla="*/ 484495 h 484495"/>
                <a:gd name="connsiteX1" fmla="*/ 450376 w 1392072"/>
                <a:gd name="connsiteY1" fmla="*/ 225188 h 484495"/>
                <a:gd name="connsiteX2" fmla="*/ 1392072 w 1392072"/>
                <a:gd name="connsiteY2" fmla="*/ 0 h 484495"/>
                <a:gd name="connsiteX3" fmla="*/ 1392072 w 1392072"/>
                <a:gd name="connsiteY3" fmla="*/ 0 h 484495"/>
                <a:gd name="connsiteX0" fmla="*/ 0 w 1392072"/>
                <a:gd name="connsiteY0" fmla="*/ 484495 h 484495"/>
                <a:gd name="connsiteX1" fmla="*/ 450376 w 1392072"/>
                <a:gd name="connsiteY1" fmla="*/ 225188 h 484495"/>
                <a:gd name="connsiteX2" fmla="*/ 1392072 w 1392072"/>
                <a:gd name="connsiteY2" fmla="*/ 0 h 484495"/>
                <a:gd name="connsiteX3" fmla="*/ 1392072 w 1392072"/>
                <a:gd name="connsiteY3" fmla="*/ 0 h 484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92072" h="484495">
                  <a:moveTo>
                    <a:pt x="0" y="484495"/>
                  </a:moveTo>
                  <a:cubicBezTo>
                    <a:pt x="109182" y="395216"/>
                    <a:pt x="197892" y="340056"/>
                    <a:pt x="450376" y="225188"/>
                  </a:cubicBezTo>
                  <a:cubicBezTo>
                    <a:pt x="702860" y="110320"/>
                    <a:pt x="1392072" y="0"/>
                    <a:pt x="1392072" y="0"/>
                  </a:cubicBezTo>
                  <a:lnTo>
                    <a:pt x="1392072" y="0"/>
                  </a:lnTo>
                </a:path>
              </a:pathLst>
            </a:cu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flipV="1">
              <a:off x="3179928" y="2419350"/>
              <a:ext cx="172872" cy="18737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5" idx="1"/>
            </p:cNvCxnSpPr>
            <p:nvPr/>
          </p:nvCxnSpPr>
          <p:spPr>
            <a:xfrm flipV="1">
              <a:off x="3630304" y="2238233"/>
              <a:ext cx="225189" cy="10918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flipV="1">
              <a:off x="4572006" y="2081284"/>
              <a:ext cx="204710" cy="4094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/>
          <p:cNvSpPr txBox="1"/>
          <p:nvPr/>
        </p:nvSpPr>
        <p:spPr>
          <a:xfrm>
            <a:off x="321728" y="3028950"/>
            <a:ext cx="8295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Bradley Hand ITC" pitchFamily="66" charset="0"/>
              </a:rPr>
              <a:t>Past and future measurements can be reconstructed at the same level of uncertainty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>
                <a:off x="2308694" y="3333750"/>
                <a:ext cx="4429482" cy="411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𝑓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dirty="0" smtClean="0"/>
                  <a:t>               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l-GR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/>
                            <a:ea typeface="Cambria Math"/>
                          </a:rPr>
                          <m:t>Σ</m:t>
                        </m:r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𝑓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l-GR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/>
                            <a:ea typeface="Cambria Math"/>
                          </a:rPr>
                          <m:t>Σ</m:t>
                        </m:r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8694" y="3333750"/>
                <a:ext cx="4429482" cy="411331"/>
              </a:xfrm>
              <a:prstGeom prst="rect">
                <a:avLst/>
              </a:prstGeom>
              <a:blipFill rotWithShape="1">
                <a:blip r:embed="rId3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3706219" y="895350"/>
            <a:ext cx="1731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latin typeface="Bradley Hand ITC" pitchFamily="66" charset="0"/>
              </a:rPr>
              <a:t>Math/Geometry</a:t>
            </a:r>
            <a:endParaRPr lang="en-US" b="1" dirty="0">
              <a:latin typeface="Bradley Hand ITC" pitchFamily="66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777553" y="2647950"/>
            <a:ext cx="1588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latin typeface="Bradley Hand ITC" pitchFamily="66" charset="0"/>
              </a:rPr>
              <a:t>Measurements</a:t>
            </a:r>
            <a:endParaRPr lang="en-US" b="1" dirty="0">
              <a:latin typeface="Bradley Hand ITC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4527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18581" y="1657350"/>
            <a:ext cx="699101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Bradley Hand ITC" pitchFamily="66" charset="0"/>
              </a:rPr>
              <a:t>Deterministic:	  given the initial measurement,</a:t>
            </a:r>
          </a:p>
          <a:p>
            <a:r>
              <a:rPr lang="en-US" sz="2400" dirty="0">
                <a:latin typeface="Bradley Hand ITC" pitchFamily="66" charset="0"/>
              </a:rPr>
              <a:t>	</a:t>
            </a:r>
            <a:r>
              <a:rPr lang="en-US" sz="2400" dirty="0" smtClean="0">
                <a:latin typeface="Bradley Hand ITC" pitchFamily="66" charset="0"/>
              </a:rPr>
              <a:t>	  we can predict the final measurement</a:t>
            </a:r>
            <a:endParaRPr lang="en-US" sz="2400" dirty="0">
              <a:latin typeface="Bradley Hand ITC" pitchFamily="66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95178" y="358140"/>
            <a:ext cx="765786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>
                <a:latin typeface="Bradley Hand ITC" pitchFamily="66" charset="0"/>
              </a:rPr>
              <a:t>Definition of determinism and reversibility</a:t>
            </a:r>
            <a:br>
              <a:rPr lang="en-US" sz="3200" dirty="0" smtClean="0">
                <a:latin typeface="Bradley Hand ITC" pitchFamily="66" charset="0"/>
              </a:rPr>
            </a:br>
            <a:r>
              <a:rPr lang="en-US" sz="3200" dirty="0" smtClean="0">
                <a:latin typeface="Bradley Hand ITC" pitchFamily="66" charset="0"/>
              </a:rPr>
              <a:t>in terms of measurements</a:t>
            </a:r>
            <a:endParaRPr lang="en-US" sz="3200" dirty="0">
              <a:latin typeface="Bradley Hand ITC" pitchFamily="66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18581" y="2952750"/>
            <a:ext cx="77396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Bradley Hand ITC" pitchFamily="66" charset="0"/>
              </a:rPr>
              <a:t>Reversible: 	  given the final measurement,</a:t>
            </a:r>
          </a:p>
          <a:p>
            <a:r>
              <a:rPr lang="en-US" sz="2400" dirty="0">
                <a:latin typeface="Bradley Hand ITC" pitchFamily="66" charset="0"/>
              </a:rPr>
              <a:t>	</a:t>
            </a:r>
            <a:r>
              <a:rPr lang="en-US" sz="2400" dirty="0" smtClean="0">
                <a:latin typeface="Bradley Hand ITC" pitchFamily="66" charset="0"/>
              </a:rPr>
              <a:t>	  we can reconstruct the initial measurement</a:t>
            </a:r>
            <a:endParaRPr lang="en-US" sz="2400" dirty="0">
              <a:latin typeface="Bradley Hand ITC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623581" y="2414885"/>
                <a:ext cx="2455224" cy="5177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𝑥</m:t>
                      </m:r>
                      <m:d>
                        <m:d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/>
                                </a:rPr>
                                <m:t>𝑓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r>
                        <a:rPr lang="en-US" sz="2400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𝑥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3581" y="2414885"/>
                <a:ext cx="2455224" cy="517706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653352" y="3679302"/>
                <a:ext cx="2477471" cy="6450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𝑥</m:t>
                      </m:r>
                      <m:d>
                        <m:d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𝑓</m:t>
                          </m:r>
                        </m:e>
                      </m:acc>
                      <m:d>
                        <m:d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𝑥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𝑓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3352" y="3679302"/>
                <a:ext cx="2477471" cy="645048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1641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18581" y="1657350"/>
            <a:ext cx="699101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Bradley Hand ITC" pitchFamily="66" charset="0"/>
              </a:rPr>
              <a:t>Deterministic:	  given the initial measurement,</a:t>
            </a:r>
          </a:p>
          <a:p>
            <a:r>
              <a:rPr lang="en-US" sz="2400" dirty="0">
                <a:latin typeface="Bradley Hand ITC" pitchFamily="66" charset="0"/>
              </a:rPr>
              <a:t>	</a:t>
            </a:r>
            <a:r>
              <a:rPr lang="en-US" sz="2400" dirty="0" smtClean="0">
                <a:latin typeface="Bradley Hand ITC" pitchFamily="66" charset="0"/>
              </a:rPr>
              <a:t>	  we can predict the final measurement</a:t>
            </a:r>
            <a:endParaRPr lang="en-US" sz="2400" dirty="0">
              <a:latin typeface="Bradley Hand ITC" pitchFamily="66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95178" y="358140"/>
            <a:ext cx="765786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>
                <a:latin typeface="Bradley Hand ITC" pitchFamily="66" charset="0"/>
              </a:rPr>
              <a:t>Definition of determinism and reversibility</a:t>
            </a:r>
            <a:br>
              <a:rPr lang="en-US" sz="3200" dirty="0" smtClean="0">
                <a:latin typeface="Bradley Hand ITC" pitchFamily="66" charset="0"/>
              </a:rPr>
            </a:br>
            <a:r>
              <a:rPr lang="en-US" sz="3200" dirty="0" smtClean="0">
                <a:latin typeface="Bradley Hand ITC" pitchFamily="66" charset="0"/>
              </a:rPr>
              <a:t>in terms of measurements</a:t>
            </a:r>
            <a:endParaRPr lang="en-US" sz="3200" dirty="0">
              <a:latin typeface="Bradley Hand ITC" pitchFamily="66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18581" y="2952750"/>
            <a:ext cx="77396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Bradley Hand ITC" pitchFamily="66" charset="0"/>
              </a:rPr>
              <a:t>Reversible: 	  given the final measurement,</a:t>
            </a:r>
          </a:p>
          <a:p>
            <a:r>
              <a:rPr lang="en-US" sz="2400" dirty="0">
                <a:latin typeface="Bradley Hand ITC" pitchFamily="66" charset="0"/>
              </a:rPr>
              <a:t>	</a:t>
            </a:r>
            <a:r>
              <a:rPr lang="en-US" sz="2400" dirty="0" smtClean="0">
                <a:latin typeface="Bradley Hand ITC" pitchFamily="66" charset="0"/>
              </a:rPr>
              <a:t>	  we can reconstruct the initial measurement</a:t>
            </a:r>
            <a:endParaRPr lang="en-US" sz="2400" dirty="0">
              <a:latin typeface="Bradley Hand ITC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623581" y="2414885"/>
                <a:ext cx="2455224" cy="5177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𝑥</m:t>
                      </m:r>
                      <m:d>
                        <m:d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/>
                                </a:rPr>
                                <m:t>𝑓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r>
                        <a:rPr lang="en-US" sz="2400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𝑥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3581" y="2414885"/>
                <a:ext cx="2455224" cy="517706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2966735" y="4324350"/>
            <a:ext cx="54152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  <a:latin typeface="Bradley Hand ITC" pitchFamily="66" charset="0"/>
              </a:rPr>
              <a:t>At least at the same level of uncertainty!</a:t>
            </a:r>
            <a:endParaRPr lang="en-US" sz="2400" dirty="0">
              <a:solidFill>
                <a:srgbClr val="FF0000"/>
              </a:solidFill>
              <a:latin typeface="Bradley Hand ITC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723149" y="4178251"/>
                <a:ext cx="141045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𝑥</m:t>
                      </m:r>
                      <m:r>
                        <a:rPr lang="en-US" sz="3200" b="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±</m:t>
                      </m:r>
                      <m:sSub>
                        <m:sSubPr>
                          <m:ctrlPr>
                            <a:rPr lang="en-US" sz="32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𝜎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149" y="4178251"/>
                <a:ext cx="1410451" cy="58477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653352" y="3679302"/>
                <a:ext cx="2477471" cy="6450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𝑥</m:t>
                      </m:r>
                      <m:d>
                        <m:d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𝑓</m:t>
                          </m:r>
                        </m:e>
                      </m:acc>
                      <m:d>
                        <m:d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𝑥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𝑓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3352" y="3679302"/>
                <a:ext cx="2477471" cy="645048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3927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2590800" y="1352550"/>
            <a:ext cx="1524000" cy="152400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>
            <a:off x="3352800" y="1200150"/>
            <a:ext cx="0" cy="457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304800" y="1428750"/>
            <a:ext cx="8534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8534400" y="1123950"/>
                <a:ext cx="3679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4400" y="1123950"/>
                <a:ext cx="367986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/>
          <p:cNvSpPr/>
          <p:nvPr/>
        </p:nvSpPr>
        <p:spPr>
          <a:xfrm>
            <a:off x="5257800" y="2952750"/>
            <a:ext cx="762000" cy="152400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5638800" y="2800350"/>
            <a:ext cx="0" cy="457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04800" y="3028950"/>
            <a:ext cx="8534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8534400" y="2724150"/>
                <a:ext cx="3679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4400" y="2724150"/>
                <a:ext cx="367986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 19"/>
          <p:cNvSpPr/>
          <p:nvPr/>
        </p:nvSpPr>
        <p:spPr>
          <a:xfrm>
            <a:off x="4876800" y="3562350"/>
            <a:ext cx="1524000" cy="152400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/>
          <p:nvPr/>
        </p:nvCxnSpPr>
        <p:spPr>
          <a:xfrm>
            <a:off x="5638800" y="3409950"/>
            <a:ext cx="0" cy="457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304800" y="3638550"/>
            <a:ext cx="8534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8534400" y="3333750"/>
                <a:ext cx="3679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4400" y="3333750"/>
                <a:ext cx="367986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Rectangle 23"/>
          <p:cNvSpPr/>
          <p:nvPr/>
        </p:nvSpPr>
        <p:spPr>
          <a:xfrm>
            <a:off x="4495800" y="4171950"/>
            <a:ext cx="2286000" cy="152400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5638800" y="4019550"/>
            <a:ext cx="0" cy="457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04800" y="4248150"/>
            <a:ext cx="8534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8534400" y="3867150"/>
                <a:ext cx="3679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4400" y="3867150"/>
                <a:ext cx="367986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457200" y="666750"/>
                <a:ext cx="4001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666750"/>
                <a:ext cx="400173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457200" y="2354818"/>
                <a:ext cx="426655" cy="391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2354818"/>
                <a:ext cx="426655" cy="391582"/>
              </a:xfrm>
              <a:prstGeom prst="rect">
                <a:avLst/>
              </a:prstGeom>
              <a:blipFill rotWithShape="1">
                <a:blip r:embed="rId9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/>
          <p:cNvSpPr txBox="1"/>
          <p:nvPr/>
        </p:nvSpPr>
        <p:spPr>
          <a:xfrm>
            <a:off x="1295400" y="2724150"/>
            <a:ext cx="1475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Bradley Hand ITC" pitchFamily="66" charset="0"/>
              </a:rPr>
              <a:t>deterministic</a:t>
            </a:r>
            <a:endParaRPr lang="en-US" dirty="0">
              <a:latin typeface="Bradley Hand ITC" pitchFamily="66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02903" y="3345418"/>
            <a:ext cx="2860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Bradley Hand ITC" pitchFamily="66" charset="0"/>
              </a:rPr>
              <a:t>d</a:t>
            </a:r>
            <a:r>
              <a:rPr lang="en-US" dirty="0" smtClean="0">
                <a:latin typeface="Bradley Hand ITC" pitchFamily="66" charset="0"/>
              </a:rPr>
              <a:t>eterministic and reversible</a:t>
            </a:r>
            <a:endParaRPr lang="en-US" dirty="0">
              <a:latin typeface="Bradley Hand ITC" pitchFamily="66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499785" y="3966686"/>
            <a:ext cx="1066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Bradley Hand ITC" pitchFamily="66" charset="0"/>
              </a:rPr>
              <a:t>reversible</a:t>
            </a:r>
            <a:endParaRPr lang="en-US" dirty="0">
              <a:latin typeface="Bradley Hand ITC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3764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343400" y="1543050"/>
            <a:ext cx="990600" cy="114300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/>
          <p:cNvCxnSpPr/>
          <p:nvPr/>
        </p:nvCxnSpPr>
        <p:spPr>
          <a:xfrm>
            <a:off x="4343400" y="1123950"/>
            <a:ext cx="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304800" y="3028950"/>
            <a:ext cx="8534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8534400" y="2724150"/>
                <a:ext cx="3679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4400" y="2724150"/>
                <a:ext cx="367985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280214" y="971550"/>
                <a:ext cx="3713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0214" y="971550"/>
                <a:ext cx="371384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/>
          <p:cNvCxnSpPr/>
          <p:nvPr/>
        </p:nvCxnSpPr>
        <p:spPr>
          <a:xfrm rot="20111209">
            <a:off x="4351584" y="1116414"/>
            <a:ext cx="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rot="20111209">
            <a:off x="291879" y="2925479"/>
            <a:ext cx="8534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 rot="20111209">
                <a:off x="8062113" y="891690"/>
                <a:ext cx="4203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/>
                        </a:rPr>
                        <m:t>𝑥</m:t>
                      </m:r>
                      <m:r>
                        <a:rPr lang="en-US" b="0" i="1" dirty="0" smtClean="0"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111209">
                <a:off x="8062113" y="891690"/>
                <a:ext cx="420307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 rot="20111209">
                <a:off x="3463507" y="1085492"/>
                <a:ext cx="4267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𝑦</m:t>
                      </m:r>
                      <m:r>
                        <a:rPr lang="en-US" b="0" i="1" smtClean="0"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111209">
                <a:off x="3463507" y="1085492"/>
                <a:ext cx="426720" cy="369332"/>
              </a:xfrm>
              <a:prstGeom prst="rect">
                <a:avLst/>
              </a:prstGeom>
              <a:blipFill rotWithShape="1">
                <a:blip r:embed="rId5"/>
                <a:stretch>
                  <a:fillRect r="-3333" b="-70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Connector 15"/>
          <p:cNvCxnSpPr/>
          <p:nvPr/>
        </p:nvCxnSpPr>
        <p:spPr>
          <a:xfrm>
            <a:off x="4838700" y="1428750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280214" y="1600200"/>
            <a:ext cx="112998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rot="20111209">
            <a:off x="3818216" y="1937641"/>
            <a:ext cx="1828800" cy="0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rot="20111209">
            <a:off x="3573184" y="1475030"/>
            <a:ext cx="1828800" cy="0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8491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3801848" y="2876550"/>
                <a:ext cx="4808752" cy="15317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4000" i="1" smtClean="0">
                          <a:latin typeface="Cambria Math"/>
                          <a:ea typeface="Cambria Math"/>
                        </a:rPr>
                        <m:t>Σ</m:t>
                      </m:r>
                      <m:r>
                        <a:rPr lang="en-US" sz="4000" b="0" i="1" smtClean="0">
                          <a:latin typeface="Cambria Math"/>
                          <a:ea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00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400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sz="4000" i="1" smtClean="0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4000" i="1" smtClean="0">
                                        <a:latin typeface="Cambria Math"/>
                                        <a:ea typeface="Cambria Math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sz="40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  <m:sup>
                                    <m:r>
                                      <a:rPr lang="en-US" sz="40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  <m:e>
                                <m:sSub>
                                  <m:sSubPr>
                                    <m:ctrlPr>
                                      <a:rPr lang="en-US" sz="40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000" b="0" i="1" smtClean="0">
                                        <a:latin typeface="Cambria Math"/>
                                      </a:rPr>
                                      <m:t>𝑐𝑜𝑣</m:t>
                                    </m:r>
                                  </m:e>
                                  <m:sub>
                                    <m:r>
                                      <a:rPr lang="en-US" sz="40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  <m:r>
                                      <a:rPr lang="en-US" sz="4000" b="0" i="1" smtClean="0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en-US" sz="4000" b="0" i="1" smtClean="0">
                                        <a:latin typeface="Cambria Math"/>
                                      </a:rPr>
                                      <m:t>𝑝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40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000" i="1">
                                        <a:latin typeface="Cambria Math"/>
                                      </a:rPr>
                                      <m:t>𝑐𝑜𝑣</m:t>
                                    </m:r>
                                  </m:e>
                                  <m:sub>
                                    <m:r>
                                      <a:rPr lang="en-US" sz="4000" b="0" i="1" smtClean="0">
                                        <a:latin typeface="Cambria Math"/>
                                      </a:rPr>
                                      <m:t>𝑝</m:t>
                                    </m:r>
                                    <m:r>
                                      <a:rPr lang="en-US" sz="4000" i="1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en-US" sz="40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sSubSup>
                                  <m:sSubSupPr>
                                    <m:ctrlPr>
                                      <a:rPr lang="en-US" sz="4000" i="1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4000" i="1">
                                        <a:latin typeface="Cambria Math"/>
                                        <a:ea typeface="Cambria Math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sz="4000" b="0" i="1" smtClean="0">
                                        <a:latin typeface="Cambria Math"/>
                                        <a:ea typeface="Cambria Math"/>
                                      </a:rPr>
                                      <m:t>𝑝</m:t>
                                    </m:r>
                                  </m:sub>
                                  <m:sup>
                                    <m:r>
                                      <a:rPr lang="en-US" sz="4000" i="1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1848" y="2876550"/>
                <a:ext cx="4808752" cy="1531766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381000" y="870095"/>
            <a:ext cx="356219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Bradley Hand ITC" pitchFamily="66" charset="0"/>
              </a:rPr>
              <a:t>value:</a:t>
            </a:r>
            <a:br>
              <a:rPr lang="en-US" sz="3200" dirty="0" smtClean="0">
                <a:latin typeface="Bradley Hand ITC" pitchFamily="66" charset="0"/>
              </a:rPr>
            </a:br>
            <a:r>
              <a:rPr lang="en-US" sz="3200" dirty="0" smtClean="0">
                <a:latin typeface="Bradley Hand ITC" pitchFamily="66" charset="0"/>
              </a:rPr>
              <a:t>point in phase space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81000" y="3103824"/>
            <a:ext cx="324960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Bradley Hand ITC" pitchFamily="66" charset="0"/>
              </a:rPr>
              <a:t>uncertainty:</a:t>
            </a:r>
            <a:br>
              <a:rPr lang="en-US" sz="3200" dirty="0" smtClean="0">
                <a:latin typeface="Bradley Hand ITC" pitchFamily="66" charset="0"/>
              </a:rPr>
            </a:br>
            <a:r>
              <a:rPr lang="en-US" sz="3200" dirty="0" smtClean="0">
                <a:latin typeface="Bradley Hand ITC" pitchFamily="66" charset="0"/>
              </a:rPr>
              <a:t>covariance matrix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5167927" y="848583"/>
                <a:ext cx="2076594" cy="11202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/>
                        </a:rPr>
                        <m:t>𝑃</m:t>
                      </m:r>
                      <m:r>
                        <a:rPr lang="en-US" sz="40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0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40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4000" i="1">
                                    <a:latin typeface="Cambria Math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4000" i="1">
                                    <a:latin typeface="Cambria Math"/>
                                  </a:rPr>
                                  <m:t>𝑝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4000" i="1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7927" y="848583"/>
                <a:ext cx="2076594" cy="1120243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6179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90774" y="843975"/>
            <a:ext cx="25250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Bradley Hand ITC" pitchFamily="66" charset="0"/>
              </a:rPr>
              <a:t>Determinism: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90774" y="3028950"/>
            <a:ext cx="25074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Bradley Hand ITC" pitchFamily="66" charset="0"/>
              </a:rPr>
              <a:t>Reversibility: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3886200" y="843975"/>
                <a:ext cx="4051815" cy="151028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sz="4000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40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4000" b="0" i="1" smtClean="0">
                                  <a:latin typeface="Cambria Math"/>
                                </a:rPr>
                                <m:t>𝑓</m:t>
                              </m:r>
                            </m:sub>
                          </m:sSub>
                        </m:e>
                      </m:d>
                      <m:r>
                        <a:rPr lang="en-US" sz="4000" b="0" i="1" smtClean="0">
                          <a:latin typeface="Cambria Math"/>
                        </a:rPr>
                        <m:t>=</m:t>
                      </m:r>
                      <m:r>
                        <a:rPr lang="en-US" sz="4000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sz="40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40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4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i="1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4000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l-GR" sz="400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l-GR" sz="4000" i="1">
                              <a:latin typeface="Cambria Math"/>
                              <a:ea typeface="Cambria Math"/>
                            </a:rPr>
                            <m:t>Σ</m:t>
                          </m:r>
                          <m:d>
                            <m:dPr>
                              <m:ctrlPr>
                                <a:rPr lang="en-US" sz="4000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4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i="1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4000" b="0" i="1" smtClean="0">
                                      <a:latin typeface="Cambria Math"/>
                                    </a:rPr>
                                    <m:t>𝑓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l-GR" sz="4000" i="1" smtClean="0">
                          <a:latin typeface="Cambria Math"/>
                          <a:ea typeface="Cambria Math"/>
                        </a:rPr>
                        <m:t>≤</m:t>
                      </m:r>
                      <m:d>
                        <m:dPr>
                          <m:begChr m:val="|"/>
                          <m:endChr m:val="|"/>
                          <m:ctrlPr>
                            <a:rPr lang="el-GR" sz="4000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l-GR" sz="4000" i="1">
                              <a:latin typeface="Cambria Math"/>
                              <a:ea typeface="Cambria Math"/>
                            </a:rPr>
                            <m:t>Σ</m:t>
                          </m:r>
                          <m:d>
                            <m:dPr>
                              <m:ctrlPr>
                                <a:rPr lang="en-US" sz="4000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4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i="1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4000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6200" y="843975"/>
                <a:ext cx="4051815" cy="151028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3886200" y="3028950"/>
                <a:ext cx="4179349" cy="172252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sz="4000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40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40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4000" b="0" i="1" smtClean="0">
                          <a:latin typeface="Cambria Math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sz="40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4000" b="0" i="1" smtClean="0">
                              <a:latin typeface="Cambria Math"/>
                            </a:rPr>
                            <m:t>𝑓</m:t>
                          </m:r>
                        </m:e>
                      </m:acc>
                      <m:d>
                        <m:dPr>
                          <m:ctrlPr>
                            <a:rPr lang="en-US" sz="40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40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4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i="1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4000" b="0" i="1" smtClean="0">
                                      <a:latin typeface="Cambria Math"/>
                                    </a:rPr>
                                    <m:t>𝑓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l-GR" sz="400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l-GR" sz="4000" i="1">
                              <a:latin typeface="Cambria Math"/>
                              <a:ea typeface="Cambria Math"/>
                            </a:rPr>
                            <m:t>Σ</m:t>
                          </m:r>
                          <m:d>
                            <m:dPr>
                              <m:ctrlPr>
                                <a:rPr lang="en-US" sz="4000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4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i="1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4000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l-GR" sz="4000" i="1" smtClean="0">
                          <a:latin typeface="Cambria Math"/>
                          <a:ea typeface="Cambria Math"/>
                        </a:rPr>
                        <m:t>≤</m:t>
                      </m:r>
                      <m:d>
                        <m:dPr>
                          <m:begChr m:val="|"/>
                          <m:endChr m:val="|"/>
                          <m:ctrlPr>
                            <a:rPr lang="el-GR" sz="4000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l-GR" sz="4000" i="1">
                              <a:latin typeface="Cambria Math"/>
                              <a:ea typeface="Cambria Math"/>
                            </a:rPr>
                            <m:t>Σ</m:t>
                          </m:r>
                          <m:d>
                            <m:dPr>
                              <m:ctrlPr>
                                <a:rPr lang="en-US" sz="4000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4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i="1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4000" b="0" i="1" smtClean="0">
                                      <a:latin typeface="Cambria Math"/>
                                    </a:rPr>
                                    <m:t>𝑓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6200" y="3028950"/>
                <a:ext cx="4179349" cy="1722523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4379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2682767" y="843975"/>
                <a:ext cx="4051815" cy="8013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sz="4000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40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4000" b="0" i="1" smtClean="0">
                                  <a:latin typeface="Cambria Math"/>
                                </a:rPr>
                                <m:t>𝑓</m:t>
                              </m:r>
                            </m:sub>
                          </m:sSub>
                        </m:e>
                      </m:d>
                      <m:r>
                        <a:rPr lang="en-US" sz="4000" b="0" i="1" smtClean="0">
                          <a:latin typeface="Cambria Math"/>
                        </a:rPr>
                        <m:t>=</m:t>
                      </m:r>
                      <m:r>
                        <a:rPr lang="en-US" sz="4000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sz="40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40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4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i="1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4000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2767" y="843975"/>
                <a:ext cx="4051815" cy="80131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2333441" y="1861364"/>
                <a:ext cx="4788619" cy="78713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sz="40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US" sz="4000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US" sz="4000" b="0" i="1" smtClean="0">
                              <a:latin typeface="Cambria Math"/>
                            </a:rPr>
                            <m:t>𝑑𝑡</m:t>
                          </m:r>
                        </m:e>
                      </m:d>
                      <m:r>
                        <a:rPr lang="en-US" sz="4000" b="0" i="1" smtClean="0">
                          <a:latin typeface="Cambria Math"/>
                        </a:rPr>
                        <m:t>=</m:t>
                      </m:r>
                      <m:r>
                        <a:rPr lang="en-US" sz="4000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sz="40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40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4000" b="0" i="1" smtClean="0">
                                  <a:latin typeface="Cambria Math"/>
                                </a:rPr>
                                <m:t>𝑡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3441" y="1861364"/>
                <a:ext cx="4788619" cy="78713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1295400" y="2878752"/>
                <a:ext cx="6864700" cy="8359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sz="40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US" sz="4000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US" sz="4000" b="0" i="1" smtClean="0">
                              <a:latin typeface="Cambria Math"/>
                            </a:rPr>
                            <m:t>𝑑𝑡</m:t>
                          </m:r>
                        </m:e>
                      </m:d>
                      <m:r>
                        <a:rPr lang="en-US" sz="4000" b="0" i="1" smtClean="0">
                          <a:latin typeface="Cambria Math"/>
                        </a:rPr>
                        <m:t>=</m:t>
                      </m:r>
                      <m:r>
                        <a:rPr lang="en-US" sz="4000" i="1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sz="40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4000" i="1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sz="4000" b="0" i="1" smtClean="0">
                          <a:latin typeface="Cambria Math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en-US" sz="40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4000" i="1">
                              <a:latin typeface="Cambria Math"/>
                            </a:rPr>
                            <m:t>𝑆</m:t>
                          </m:r>
                        </m:e>
                      </m:acc>
                      <m:d>
                        <m:dPr>
                          <m:ctrlPr>
                            <a:rPr lang="en-US" sz="40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40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4000" b="0" i="1" smtClean="0">
                                  <a:latin typeface="Cambria Math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sz="4000" b="0" i="1" smtClean="0">
                          <a:latin typeface="Cambria Math"/>
                        </a:rPr>
                        <m:t>𝑑𝑡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0" y="2878752"/>
                <a:ext cx="6864700" cy="835998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041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2814604" y="590550"/>
                <a:ext cx="3844194" cy="8013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l-GR" sz="400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l-GR" sz="4000" i="1">
                              <a:latin typeface="Cambria Math"/>
                              <a:ea typeface="Cambria Math"/>
                            </a:rPr>
                            <m:t>Σ</m:t>
                          </m:r>
                          <m:d>
                            <m:dPr>
                              <m:ctrlPr>
                                <a:rPr lang="en-US" sz="4000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4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i="1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4000" b="0" i="1" smtClean="0">
                                      <a:latin typeface="Cambria Math"/>
                                    </a:rPr>
                                    <m:t>𝑓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sz="4000" b="0" i="1" smtClean="0">
                          <a:latin typeface="Cambria Math"/>
                          <a:ea typeface="Cambria Math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l-GR" sz="4000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l-GR" sz="4000" i="1">
                              <a:latin typeface="Cambria Math"/>
                              <a:ea typeface="Cambria Math"/>
                            </a:rPr>
                            <m:t>Σ</m:t>
                          </m:r>
                          <m:d>
                            <m:dPr>
                              <m:ctrlPr>
                                <a:rPr lang="en-US" sz="4000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4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i="1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4000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4604" y="590550"/>
                <a:ext cx="3844194" cy="801310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2465277" y="1442278"/>
                <a:ext cx="4580998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l-GR" sz="400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l-GR" sz="4000" i="1">
                              <a:latin typeface="Cambria Math"/>
                              <a:ea typeface="Cambria Math"/>
                            </a:rPr>
                            <m:t>Σ</m:t>
                          </m:r>
                          <m:d>
                            <m:dPr>
                              <m:ctrlPr>
                                <a:rPr lang="en-US" sz="40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4000" b="0" i="1" smtClean="0">
                                  <a:latin typeface="Cambria Math"/>
                                </a:rPr>
                                <m:t>𝑡</m:t>
                              </m:r>
                              <m:r>
                                <a:rPr lang="en-US" sz="4000" b="0" i="1" smtClean="0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sz="4000" b="0" i="1" smtClean="0">
                                  <a:latin typeface="Cambria Math"/>
                                </a:rPr>
                                <m:t>𝑑𝑡</m:t>
                              </m:r>
                            </m:e>
                          </m:d>
                        </m:e>
                      </m:d>
                      <m:r>
                        <a:rPr lang="en-US" sz="4000" b="0" i="1" smtClean="0">
                          <a:latin typeface="Cambria Math"/>
                          <a:ea typeface="Cambria Math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l-GR" sz="4000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l-GR" sz="4000" i="1">
                              <a:latin typeface="Cambria Math"/>
                              <a:ea typeface="Cambria Math"/>
                            </a:rPr>
                            <m:t>Σ</m:t>
                          </m:r>
                          <m:d>
                            <m:dPr>
                              <m:ctrlPr>
                                <a:rPr lang="en-US" sz="40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4000" b="0" i="1" smtClean="0">
                                  <a:latin typeface="Cambria Math"/>
                                </a:rPr>
                                <m:t>𝑡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5277" y="1442278"/>
                <a:ext cx="4580998" cy="707886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304800" y="2294006"/>
                <a:ext cx="6116225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l-GR" sz="4000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l-GR" sz="4000" i="1">
                              <a:latin typeface="Cambria Math"/>
                              <a:ea typeface="Cambria Math"/>
                            </a:rPr>
                            <m:t>Σ</m:t>
                          </m:r>
                          <m:d>
                            <m:dPr>
                              <m:ctrlPr>
                                <a:rPr lang="en-US" sz="40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4000" i="1">
                                  <a:latin typeface="Cambria Math"/>
                                </a:rPr>
                                <m:t>𝑡</m:t>
                              </m:r>
                              <m:r>
                                <a:rPr lang="en-US" sz="4000" i="1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sz="4000" i="1">
                                  <a:latin typeface="Cambria Math"/>
                                </a:rPr>
                                <m:t>𝑑𝑡</m:t>
                              </m:r>
                            </m:e>
                          </m:d>
                        </m:e>
                      </m:d>
                      <m:r>
                        <a:rPr lang="en-US" sz="4000" i="1">
                          <a:latin typeface="Cambria Math"/>
                          <a:ea typeface="Cambria Math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l-GR" sz="400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latin typeface="Cambria Math"/>
                              <a:ea typeface="Cambria Math"/>
                            </a:rPr>
                            <m:t> </m:t>
                          </m:r>
                          <m:r>
                            <a:rPr lang="en-US" sz="4000" b="0" i="1" smtClean="0">
                              <a:latin typeface="Cambria Math" pitchFamily="18" charset="0"/>
                              <a:ea typeface="Cambria Math" pitchFamily="18" charset="0"/>
                              <a:cs typeface="Times New Roman" pitchFamily="18" charset="0"/>
                            </a:rPr>
                            <m:t>𝐽</m:t>
                          </m:r>
                          <m:r>
                            <a:rPr lang="en-US" sz="4000" b="0" i="1" smtClean="0">
                              <a:latin typeface="Cambria Math"/>
                              <a:ea typeface="Cambria Math" pitchFamily="18" charset="0"/>
                              <a:cs typeface="Times New Roman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l-GR" sz="4000" i="1">
                              <a:latin typeface="Cambria Math"/>
                              <a:ea typeface="Cambria Math"/>
                            </a:rPr>
                            <m:t>Σ</m:t>
                          </m:r>
                          <m:d>
                            <m:dPr>
                              <m:ctrlPr>
                                <a:rPr lang="en-US" sz="40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4000" b="0" i="1" smtClean="0">
                                  <a:latin typeface="Cambria Math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4000" b="0" i="1" smtClean="0">
                              <a:latin typeface="Cambria Math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sz="40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4000" i="1">
                                  <a:latin typeface="Cambria Math"/>
                                </a:rPr>
                                <m:t>𝐽</m:t>
                              </m:r>
                            </m:e>
                            <m:sup>
                              <m:r>
                                <a:rPr lang="en-US" sz="4000" b="0" i="1" smtClean="0">
                                  <a:latin typeface="Cambria Math"/>
                                </a:rPr>
                                <m:t>𝑇</m:t>
                              </m:r>
                            </m:sup>
                          </m:sSup>
                        </m:e>
                      </m:d>
                      <m:r>
                        <a:rPr lang="en-US" sz="4000" b="0" i="1" smtClean="0">
                          <a:latin typeface="Cambria Math"/>
                          <a:ea typeface="Cambria Math"/>
                        </a:rPr>
                        <m:t>=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2294006"/>
                <a:ext cx="6116225" cy="707886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936652" y="3145734"/>
                <a:ext cx="7902548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l-GR" sz="400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sz="4000" i="1">
                            <a:latin typeface="Cambria Math"/>
                            <a:ea typeface="Cambria Math"/>
                          </a:rPr>
                          <m:t> </m:t>
                        </m:r>
                        <m:r>
                          <a:rPr lang="en-US" sz="4000" i="1">
                            <a:latin typeface="Cambria Math" pitchFamily="18" charset="0"/>
                            <a:ea typeface="Cambria Math" pitchFamily="18" charset="0"/>
                            <a:cs typeface="Times New Roman" pitchFamily="18" charset="0"/>
                          </a:rPr>
                          <m:t>𝐽</m:t>
                        </m:r>
                      </m:e>
                    </m:d>
                    <m:d>
                      <m:dPr>
                        <m:begChr m:val="|"/>
                        <m:endChr m:val="|"/>
                        <m:ctrlPr>
                          <a:rPr lang="el-GR" sz="4000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sz="4000" i="1">
                            <a:latin typeface="Cambria Math"/>
                            <a:ea typeface="Cambria Math"/>
                          </a:rPr>
                          <m:t>Σ</m:t>
                        </m:r>
                        <m:d>
                          <m:dPr>
                            <m:ctrlPr>
                              <a:rPr lang="en-US" sz="40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4000" i="1">
                                <a:latin typeface="Cambria Math"/>
                              </a:rPr>
                              <m:t>𝑡</m:t>
                            </m:r>
                          </m:e>
                        </m:d>
                      </m:e>
                    </m:d>
                    <m:d>
                      <m:dPr>
                        <m:begChr m:val="|"/>
                        <m:endChr m:val="|"/>
                        <m:ctrlPr>
                          <a:rPr lang="el-GR" sz="4000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40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4000" b="0" i="1" smtClean="0">
                                <a:latin typeface="Cambria Math"/>
                              </a:rPr>
                              <m:t> </m:t>
                            </m:r>
                            <m:r>
                              <a:rPr lang="en-US" sz="4000" i="1">
                                <a:latin typeface="Cambria Math"/>
                              </a:rPr>
                              <m:t>𝐽</m:t>
                            </m:r>
                          </m:e>
                          <m:sup>
                            <m:r>
                              <a:rPr lang="en-US" sz="4000" i="1">
                                <a:latin typeface="Cambria Math"/>
                              </a:rPr>
                              <m:t>𝑇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4000" dirty="0" smtClean="0"/>
                  <a:t>=</a:t>
                </a:r>
                <a:r>
                  <a:rPr lang="el-GR" sz="4000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l-GR" sz="4000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sz="4000" i="1">
                            <a:latin typeface="Cambria Math"/>
                            <a:ea typeface="Cambria Math"/>
                          </a:rPr>
                          <m:t> </m:t>
                        </m:r>
                        <m:r>
                          <a:rPr lang="en-US" sz="4000" i="1">
                            <a:latin typeface="Cambria Math" pitchFamily="18" charset="0"/>
                            <a:ea typeface="Cambria Math" pitchFamily="18" charset="0"/>
                            <a:cs typeface="Times New Roman" pitchFamily="18" charset="0"/>
                          </a:rPr>
                          <m:t>𝐽</m:t>
                        </m:r>
                      </m:e>
                    </m:d>
                    <m:d>
                      <m:dPr>
                        <m:begChr m:val="|"/>
                        <m:endChr m:val="|"/>
                        <m:ctrlPr>
                          <a:rPr lang="el-GR" sz="4000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sz="4000" i="1">
                            <a:latin typeface="Cambria Math"/>
                            <a:ea typeface="Cambria Math"/>
                          </a:rPr>
                          <m:t>Σ</m:t>
                        </m:r>
                        <m:d>
                          <m:dPr>
                            <m:ctrlPr>
                              <a:rPr lang="en-US" sz="40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4000" i="1">
                                <a:latin typeface="Cambria Math"/>
                              </a:rPr>
                              <m:t>𝑡</m:t>
                            </m:r>
                          </m:e>
                        </m:d>
                      </m:e>
                    </m:d>
                    <m:d>
                      <m:dPr>
                        <m:begChr m:val="|"/>
                        <m:endChr m:val="|"/>
                        <m:ctrlPr>
                          <a:rPr lang="el-GR" sz="4000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sz="4000" b="0" i="1" smtClean="0">
                            <a:latin typeface="Cambria Math"/>
                            <a:ea typeface="Cambria Math"/>
                          </a:rPr>
                          <m:t> </m:t>
                        </m:r>
                        <m:r>
                          <a:rPr lang="en-US" sz="4000" i="1">
                            <a:latin typeface="Cambria Math"/>
                            <a:ea typeface="Cambria Math"/>
                          </a:rPr>
                          <m:t>𝐽</m:t>
                        </m:r>
                      </m:e>
                    </m:d>
                    <m:r>
                      <a:rPr lang="en-US" sz="4000" i="1">
                        <a:latin typeface="Cambria Math"/>
                        <a:ea typeface="Cambria Math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l-GR" sz="4000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sz="4000" i="1">
                            <a:latin typeface="Cambria Math"/>
                            <a:ea typeface="Cambria Math"/>
                          </a:rPr>
                          <m:t>Σ</m:t>
                        </m:r>
                        <m:d>
                          <m:dPr>
                            <m:ctrlPr>
                              <a:rPr lang="en-US" sz="40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4000" i="1">
                                <a:latin typeface="Cambria Math"/>
                              </a:rPr>
                              <m:t>𝑡</m:t>
                            </m:r>
                          </m:e>
                        </m:d>
                      </m:e>
                    </m:d>
                  </m:oMath>
                </a14:m>
                <a:endParaRPr lang="en-US" sz="40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652" y="3145734"/>
                <a:ext cx="7902548" cy="707886"/>
              </a:xfrm>
              <a:prstGeom prst="rect">
                <a:avLst/>
              </a:prstGeom>
              <a:blipFill rotWithShape="1">
                <a:blip r:embed="rId8"/>
                <a:stretch>
                  <a:fillRect t="-14655" b="-370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3433323" y="3997464"/>
                <a:ext cx="2277355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l-GR" sz="400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latin typeface="Cambria Math"/>
                              <a:ea typeface="Cambria Math"/>
                            </a:rPr>
                            <m:t> </m:t>
                          </m:r>
                          <m:r>
                            <a:rPr lang="en-US" sz="4000" i="1">
                              <a:latin typeface="Cambria Math"/>
                              <a:ea typeface="Cambria Math"/>
                            </a:rPr>
                            <m:t>𝐽</m:t>
                          </m:r>
                        </m:e>
                      </m:d>
                      <m:r>
                        <a:rPr lang="en-US" sz="4000" i="1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sz="4000" i="1" smtClean="0">
                          <a:latin typeface="Cambria Math"/>
                          <a:ea typeface="Cambria Math"/>
                        </a:rPr>
                        <m:t>±</m:t>
                      </m:r>
                      <m:r>
                        <a:rPr lang="en-US" sz="4000" b="0" i="1" smtClean="0">
                          <a:latin typeface="Cambria Math"/>
                          <a:ea typeface="Cambria Math"/>
                        </a:rPr>
                        <m:t>1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3323" y="3997464"/>
                <a:ext cx="2277355" cy="707886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3441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34859</TotalTime>
  <Words>603</Words>
  <Application>Microsoft Office PowerPoint</Application>
  <PresentationFormat>On-screen Show (16:9)</PresentationFormat>
  <Paragraphs>65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Understanding classical Hamiltonian mechanics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Understanding classical Hamiltonian mechanics</dc:title>
  <dc:creator>carcassi</dc:creator>
  <cp:lastModifiedBy>carcassi</cp:lastModifiedBy>
  <cp:revision>121</cp:revision>
  <dcterms:created xsi:type="dcterms:W3CDTF">2013-05-30T18:30:29Z</dcterms:created>
  <dcterms:modified xsi:type="dcterms:W3CDTF">2013-09-06T19:38:41Z</dcterms:modified>
</cp:coreProperties>
</file>