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347" r:id="rId4"/>
    <p:sldId id="348" r:id="rId5"/>
    <p:sldId id="350" r:id="rId6"/>
    <p:sldId id="333" r:id="rId7"/>
    <p:sldId id="351" r:id="rId8"/>
    <p:sldId id="345" r:id="rId9"/>
    <p:sldId id="352" r:id="rId10"/>
    <p:sldId id="353" r:id="rId11"/>
    <p:sldId id="334" r:id="rId12"/>
    <p:sldId id="335" r:id="rId13"/>
    <p:sldId id="270" r:id="rId14"/>
    <p:sldId id="365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434"/>
    <a:srgbClr val="00EE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610" y="-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3EECF-7C74-48C7-BD45-3D86C994268A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916FA-464F-42FA-AC09-3F99E1C14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52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916FA-464F-42FA-AC09-3F99E1C14CC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25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68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83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76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9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12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3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65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53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74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96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33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473DB-42F9-4BC5-AB5E-1B545080AADC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41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38.png"/><Relationship Id="rId4" Type="http://schemas.openxmlformats.org/officeDocument/2006/relationships/image" Target="../media/image1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image" Target="../media/image1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3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3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7" Type="http://schemas.openxmlformats.org/officeDocument/2006/relationships/image" Target="../media/image2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4" Type="http://schemas.openxmlformats.org/officeDocument/2006/relationships/image" Target="../media/image3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Understanding classical</a:t>
            </a:r>
            <a:br>
              <a:rPr lang="en-US" dirty="0" smtClean="0"/>
            </a:br>
            <a:r>
              <a:rPr lang="en-US" dirty="0" smtClean="0"/>
              <a:t>Hamiltonian mechanics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022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 rot="19238971">
            <a:off x="4176621" y="4470286"/>
            <a:ext cx="87573" cy="8757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11737" y="1950789"/>
            <a:ext cx="3041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Bradley Hand ITC" pitchFamily="66" charset="0"/>
              </a:rPr>
              <a:t>Change in phase space</a:t>
            </a:r>
            <a:endParaRPr lang="en-US" sz="2400" dirty="0">
              <a:latin typeface="Bradley Hand ITC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367037" y="1826962"/>
                <a:ext cx="236276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4000" b="0" i="1" smtClean="0">
                          <a:latin typeface="Cambria Math"/>
                        </a:rPr>
                        <m:t>𝛼</m:t>
                      </m:r>
                      <m:r>
                        <a:rPr lang="en-US" sz="40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/>
                            </a:rPr>
                            <m:t>𝛼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037" y="1826962"/>
                <a:ext cx="2362763" cy="70788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307342" y="2767716"/>
                <a:ext cx="2422458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  <m:r>
                        <a:rPr lang="en-US" sz="4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𝜕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  <m:r>
                        <a:rPr lang="en-US" sz="4000" b="0" i="1" smtClean="0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342" y="2767716"/>
                <a:ext cx="2422458" cy="70788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605376" y="2890826"/>
            <a:ext cx="3853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Bradley Hand ITC" pitchFamily="66" charset="0"/>
              </a:rPr>
              <a:t>Gradient of H in phase space</a:t>
            </a:r>
            <a:endParaRPr lang="en-US" sz="2400" dirty="0">
              <a:latin typeface="Bradley Hand ITC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62000" y="3756098"/>
                <a:ext cx="2967800" cy="7627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p>
                          <m:r>
                            <a:rPr lang="en-US" sz="4000" i="1">
                              <a:latin typeface="Cambria Math"/>
                              <a:ea typeface="Cambria Math"/>
                            </a:rPr>
                            <m:t>𝛼</m:t>
                          </m:r>
                        </m:sup>
                      </m:sSup>
                      <m:sSub>
                        <m:sSubPr>
                          <m:ctrlPr>
                            <a:rPr lang="en-US" sz="40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sz="4000" i="1">
                              <a:latin typeface="Cambria Math"/>
                              <a:ea typeface="Cambria Math"/>
                            </a:rPr>
                            <m:t>𝛼𝛽</m:t>
                          </m:r>
                        </m:sub>
                      </m:sSub>
                      <m:r>
                        <a:rPr lang="en-US" sz="4000" i="1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4000" i="1">
                              <a:latin typeface="Cambria Math"/>
                              <a:ea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756098"/>
                <a:ext cx="2967800" cy="76270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191000" y="3721953"/>
                <a:ext cx="468269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 smtClean="0">
                    <a:latin typeface="Bradley Hand ITC" pitchFamily="66" charset="0"/>
                  </a:rPr>
                  <a:t>Change is the gradient rotated 90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r>
                  <a:rPr lang="en-US" sz="2400" dirty="0" smtClean="0">
                    <a:latin typeface="Bradley Hand ITC" pitchFamily="66" charset="0"/>
                  </a:rPr>
                  <a:t> </a:t>
                </a:r>
              </a:p>
              <a:p>
                <a:pPr algn="ctr"/>
                <a:r>
                  <a:rPr lang="en-US" sz="2400" dirty="0">
                    <a:latin typeface="Bradley Hand ITC" pitchFamily="66" charset="0"/>
                  </a:rPr>
                  <a:t>a</a:t>
                </a:r>
                <a:r>
                  <a:rPr lang="en-US" sz="2400" dirty="0" smtClean="0">
                    <a:latin typeface="Bradley Hand ITC" pitchFamily="66" charset="0"/>
                  </a:rPr>
                  <a:t>long each degree of freedom</a:t>
                </a:r>
                <a:endParaRPr lang="en-US" sz="2400" dirty="0">
                  <a:latin typeface="Bradley Hand ITC" pitchFamily="66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3721953"/>
                <a:ext cx="4682692" cy="830997"/>
              </a:xfrm>
              <a:prstGeom prst="rect">
                <a:avLst/>
              </a:prstGeom>
              <a:blipFill rotWithShape="1">
                <a:blip r:embed="rId5"/>
                <a:stretch>
                  <a:fillRect l="-1693" t="-441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784621" y="339864"/>
                <a:ext cx="5657190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/>
                        </a:rPr>
                        <m:t>𝛼</m:t>
                      </m:r>
                      <m:r>
                        <a:rPr lang="en-US" sz="400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40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40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40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621" y="339864"/>
                <a:ext cx="5657190" cy="70788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eform 11"/>
          <p:cNvSpPr/>
          <p:nvPr/>
        </p:nvSpPr>
        <p:spPr>
          <a:xfrm>
            <a:off x="3759958" y="1985749"/>
            <a:ext cx="675564" cy="409433"/>
          </a:xfrm>
          <a:custGeom>
            <a:avLst/>
            <a:gdLst>
              <a:gd name="connsiteX0" fmla="*/ 0 w 675564"/>
              <a:gd name="connsiteY0" fmla="*/ 409433 h 409433"/>
              <a:gd name="connsiteX1" fmla="*/ 443552 w 675564"/>
              <a:gd name="connsiteY1" fmla="*/ 279779 h 409433"/>
              <a:gd name="connsiteX2" fmla="*/ 675564 w 675564"/>
              <a:gd name="connsiteY2" fmla="*/ 0 h 409433"/>
              <a:gd name="connsiteX3" fmla="*/ 675564 w 675564"/>
              <a:gd name="connsiteY3" fmla="*/ 0 h 409433"/>
              <a:gd name="connsiteX0" fmla="*/ 0 w 675564"/>
              <a:gd name="connsiteY0" fmla="*/ 409433 h 409433"/>
              <a:gd name="connsiteX1" fmla="*/ 443552 w 675564"/>
              <a:gd name="connsiteY1" fmla="*/ 279779 h 409433"/>
              <a:gd name="connsiteX2" fmla="*/ 675564 w 675564"/>
              <a:gd name="connsiteY2" fmla="*/ 0 h 409433"/>
              <a:gd name="connsiteX3" fmla="*/ 675564 w 675564"/>
              <a:gd name="connsiteY3" fmla="*/ 0 h 409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5564" h="409433">
                <a:moveTo>
                  <a:pt x="0" y="409433"/>
                </a:moveTo>
                <a:cubicBezTo>
                  <a:pt x="165479" y="378725"/>
                  <a:pt x="255895" y="388962"/>
                  <a:pt x="443552" y="279779"/>
                </a:cubicBezTo>
                <a:cubicBezTo>
                  <a:pt x="631209" y="170596"/>
                  <a:pt x="675564" y="0"/>
                  <a:pt x="675564" y="0"/>
                </a:cubicBezTo>
                <a:lnTo>
                  <a:pt x="675564" y="0"/>
                </a:lnTo>
              </a:path>
            </a:pathLst>
          </a:cu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1"/>
          </p:cNvCxnSpPr>
          <p:nvPr/>
        </p:nvCxnSpPr>
        <p:spPr>
          <a:xfrm flipV="1">
            <a:off x="4203510" y="2038350"/>
            <a:ext cx="292290" cy="22717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>
            <a:off x="3810000" y="2952750"/>
            <a:ext cx="675564" cy="409433"/>
          </a:xfrm>
          <a:custGeom>
            <a:avLst/>
            <a:gdLst>
              <a:gd name="connsiteX0" fmla="*/ 0 w 675564"/>
              <a:gd name="connsiteY0" fmla="*/ 409433 h 409433"/>
              <a:gd name="connsiteX1" fmla="*/ 443552 w 675564"/>
              <a:gd name="connsiteY1" fmla="*/ 279779 h 409433"/>
              <a:gd name="connsiteX2" fmla="*/ 675564 w 675564"/>
              <a:gd name="connsiteY2" fmla="*/ 0 h 409433"/>
              <a:gd name="connsiteX3" fmla="*/ 675564 w 675564"/>
              <a:gd name="connsiteY3" fmla="*/ 0 h 409433"/>
              <a:gd name="connsiteX0" fmla="*/ 0 w 675564"/>
              <a:gd name="connsiteY0" fmla="*/ 409433 h 409433"/>
              <a:gd name="connsiteX1" fmla="*/ 443552 w 675564"/>
              <a:gd name="connsiteY1" fmla="*/ 279779 h 409433"/>
              <a:gd name="connsiteX2" fmla="*/ 675564 w 675564"/>
              <a:gd name="connsiteY2" fmla="*/ 0 h 409433"/>
              <a:gd name="connsiteX3" fmla="*/ 675564 w 675564"/>
              <a:gd name="connsiteY3" fmla="*/ 0 h 409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5564" h="409433">
                <a:moveTo>
                  <a:pt x="0" y="409433"/>
                </a:moveTo>
                <a:cubicBezTo>
                  <a:pt x="165479" y="378725"/>
                  <a:pt x="255895" y="388962"/>
                  <a:pt x="443552" y="279779"/>
                </a:cubicBezTo>
                <a:cubicBezTo>
                  <a:pt x="631209" y="170596"/>
                  <a:pt x="675564" y="0"/>
                  <a:pt x="675564" y="0"/>
                </a:cubicBezTo>
                <a:lnTo>
                  <a:pt x="675564" y="0"/>
                </a:lnTo>
              </a:path>
            </a:pathLst>
          </a:custGeom>
          <a:ln>
            <a:solidFill>
              <a:srgbClr val="7030A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3820236" y="2928866"/>
            <a:ext cx="433316" cy="204717"/>
          </a:xfrm>
          <a:custGeom>
            <a:avLst/>
            <a:gdLst>
              <a:gd name="connsiteX0" fmla="*/ 0 w 675564"/>
              <a:gd name="connsiteY0" fmla="*/ 409433 h 409433"/>
              <a:gd name="connsiteX1" fmla="*/ 443552 w 675564"/>
              <a:gd name="connsiteY1" fmla="*/ 279779 h 409433"/>
              <a:gd name="connsiteX2" fmla="*/ 675564 w 675564"/>
              <a:gd name="connsiteY2" fmla="*/ 0 h 409433"/>
              <a:gd name="connsiteX3" fmla="*/ 675564 w 675564"/>
              <a:gd name="connsiteY3" fmla="*/ 0 h 409433"/>
              <a:gd name="connsiteX0" fmla="*/ 0 w 675564"/>
              <a:gd name="connsiteY0" fmla="*/ 409433 h 409433"/>
              <a:gd name="connsiteX1" fmla="*/ 443552 w 675564"/>
              <a:gd name="connsiteY1" fmla="*/ 279779 h 409433"/>
              <a:gd name="connsiteX2" fmla="*/ 675564 w 675564"/>
              <a:gd name="connsiteY2" fmla="*/ 0 h 409433"/>
              <a:gd name="connsiteX3" fmla="*/ 675564 w 675564"/>
              <a:gd name="connsiteY3" fmla="*/ 0 h 409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5564" h="409433">
                <a:moveTo>
                  <a:pt x="0" y="409433"/>
                </a:moveTo>
                <a:cubicBezTo>
                  <a:pt x="165479" y="378725"/>
                  <a:pt x="255895" y="388962"/>
                  <a:pt x="443552" y="279779"/>
                </a:cubicBezTo>
                <a:cubicBezTo>
                  <a:pt x="631209" y="170596"/>
                  <a:pt x="675564" y="0"/>
                  <a:pt x="675564" y="0"/>
                </a:cubicBezTo>
                <a:lnTo>
                  <a:pt x="675564" y="0"/>
                </a:lnTo>
              </a:path>
            </a:pathLst>
          </a:custGeom>
          <a:ln>
            <a:solidFill>
              <a:srgbClr val="7030A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4048267" y="2928866"/>
            <a:ext cx="214952" cy="303663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3759958" y="4295917"/>
            <a:ext cx="675564" cy="409433"/>
          </a:xfrm>
          <a:custGeom>
            <a:avLst/>
            <a:gdLst>
              <a:gd name="connsiteX0" fmla="*/ 0 w 675564"/>
              <a:gd name="connsiteY0" fmla="*/ 409433 h 409433"/>
              <a:gd name="connsiteX1" fmla="*/ 443552 w 675564"/>
              <a:gd name="connsiteY1" fmla="*/ 279779 h 409433"/>
              <a:gd name="connsiteX2" fmla="*/ 675564 w 675564"/>
              <a:gd name="connsiteY2" fmla="*/ 0 h 409433"/>
              <a:gd name="connsiteX3" fmla="*/ 675564 w 675564"/>
              <a:gd name="connsiteY3" fmla="*/ 0 h 409433"/>
              <a:gd name="connsiteX0" fmla="*/ 0 w 675564"/>
              <a:gd name="connsiteY0" fmla="*/ 409433 h 409433"/>
              <a:gd name="connsiteX1" fmla="*/ 443552 w 675564"/>
              <a:gd name="connsiteY1" fmla="*/ 279779 h 409433"/>
              <a:gd name="connsiteX2" fmla="*/ 675564 w 675564"/>
              <a:gd name="connsiteY2" fmla="*/ 0 h 409433"/>
              <a:gd name="connsiteX3" fmla="*/ 675564 w 675564"/>
              <a:gd name="connsiteY3" fmla="*/ 0 h 409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5564" h="409433">
                <a:moveTo>
                  <a:pt x="0" y="409433"/>
                </a:moveTo>
                <a:cubicBezTo>
                  <a:pt x="165479" y="378725"/>
                  <a:pt x="255895" y="388962"/>
                  <a:pt x="443552" y="279779"/>
                </a:cubicBezTo>
                <a:cubicBezTo>
                  <a:pt x="631209" y="170596"/>
                  <a:pt x="675564" y="0"/>
                  <a:pt x="675564" y="0"/>
                </a:cubicBezTo>
                <a:lnTo>
                  <a:pt x="675564" y="0"/>
                </a:lnTo>
              </a:path>
            </a:pathLst>
          </a:cu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2" idx="1"/>
          </p:cNvCxnSpPr>
          <p:nvPr/>
        </p:nvCxnSpPr>
        <p:spPr>
          <a:xfrm flipV="1">
            <a:off x="4203510" y="4348518"/>
            <a:ext cx="292290" cy="22717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Freeform 23"/>
          <p:cNvSpPr/>
          <p:nvPr/>
        </p:nvSpPr>
        <p:spPr>
          <a:xfrm>
            <a:off x="3770194" y="4272033"/>
            <a:ext cx="433316" cy="204717"/>
          </a:xfrm>
          <a:custGeom>
            <a:avLst/>
            <a:gdLst>
              <a:gd name="connsiteX0" fmla="*/ 0 w 675564"/>
              <a:gd name="connsiteY0" fmla="*/ 409433 h 409433"/>
              <a:gd name="connsiteX1" fmla="*/ 443552 w 675564"/>
              <a:gd name="connsiteY1" fmla="*/ 279779 h 409433"/>
              <a:gd name="connsiteX2" fmla="*/ 675564 w 675564"/>
              <a:gd name="connsiteY2" fmla="*/ 0 h 409433"/>
              <a:gd name="connsiteX3" fmla="*/ 675564 w 675564"/>
              <a:gd name="connsiteY3" fmla="*/ 0 h 409433"/>
              <a:gd name="connsiteX0" fmla="*/ 0 w 675564"/>
              <a:gd name="connsiteY0" fmla="*/ 409433 h 409433"/>
              <a:gd name="connsiteX1" fmla="*/ 443552 w 675564"/>
              <a:gd name="connsiteY1" fmla="*/ 279779 h 409433"/>
              <a:gd name="connsiteX2" fmla="*/ 675564 w 675564"/>
              <a:gd name="connsiteY2" fmla="*/ 0 h 409433"/>
              <a:gd name="connsiteX3" fmla="*/ 675564 w 675564"/>
              <a:gd name="connsiteY3" fmla="*/ 0 h 409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5564" h="409433">
                <a:moveTo>
                  <a:pt x="0" y="409433"/>
                </a:moveTo>
                <a:cubicBezTo>
                  <a:pt x="165479" y="378725"/>
                  <a:pt x="255895" y="388962"/>
                  <a:pt x="443552" y="279779"/>
                </a:cubicBezTo>
                <a:cubicBezTo>
                  <a:pt x="631209" y="170596"/>
                  <a:pt x="675564" y="0"/>
                  <a:pt x="675564" y="0"/>
                </a:cubicBezTo>
                <a:lnTo>
                  <a:pt x="675564" y="0"/>
                </a:lnTo>
              </a:path>
            </a:pathLst>
          </a:custGeom>
          <a:ln>
            <a:solidFill>
              <a:srgbClr val="7030A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3995530" y="4273826"/>
            <a:ext cx="217647" cy="301871"/>
          </a:xfrm>
          <a:prstGeom prst="straightConnector1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40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5178" y="358140"/>
            <a:ext cx="76578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Bradley Hand ITC" pitchFamily="66" charset="0"/>
              </a:rPr>
              <a:t>Definition of determinism and reversibility</a:t>
            </a:r>
            <a:br>
              <a:rPr lang="en-US" sz="3200" dirty="0" smtClean="0">
                <a:latin typeface="Bradley Hand ITC" pitchFamily="66" charset="0"/>
              </a:rPr>
            </a:br>
            <a:r>
              <a:rPr lang="en-US" sz="3200" dirty="0" smtClean="0">
                <a:latin typeface="Bradley Hand ITC" pitchFamily="66" charset="0"/>
              </a:rPr>
              <a:t>in terms of thermodynamics</a:t>
            </a:r>
            <a:endParaRPr lang="en-US" sz="3200" dirty="0">
              <a:latin typeface="Bradley Hand ITC" pitchFamily="66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1378320" y="2716138"/>
            <a:ext cx="1434361" cy="1159026"/>
          </a:xfrm>
          <a:custGeom>
            <a:avLst/>
            <a:gdLst>
              <a:gd name="connsiteX0" fmla="*/ 763250 w 2051382"/>
              <a:gd name="connsiteY0" fmla="*/ 5792 h 1256786"/>
              <a:gd name="connsiteX1" fmla="*/ 60390 w 2051382"/>
              <a:gd name="connsiteY1" fmla="*/ 299219 h 1256786"/>
              <a:gd name="connsiteX2" fmla="*/ 210515 w 2051382"/>
              <a:gd name="connsiteY2" fmla="*/ 633589 h 1256786"/>
              <a:gd name="connsiteX3" fmla="*/ 33094 w 2051382"/>
              <a:gd name="connsiteY3" fmla="*/ 947488 h 1256786"/>
              <a:gd name="connsiteX4" fmla="*/ 1002086 w 2051382"/>
              <a:gd name="connsiteY4" fmla="*/ 1254562 h 1256786"/>
              <a:gd name="connsiteX5" fmla="*/ 1780008 w 2051382"/>
              <a:gd name="connsiteY5" fmla="*/ 783715 h 1256786"/>
              <a:gd name="connsiteX6" fmla="*/ 1425166 w 2051382"/>
              <a:gd name="connsiteY6" fmla="*/ 428873 h 1256786"/>
              <a:gd name="connsiteX7" fmla="*/ 2039315 w 2051382"/>
              <a:gd name="connsiteY7" fmla="*/ 128622 h 1256786"/>
              <a:gd name="connsiteX8" fmla="*/ 763250 w 2051382"/>
              <a:gd name="connsiteY8" fmla="*/ 5792 h 1256786"/>
              <a:gd name="connsiteX0" fmla="*/ 763250 w 1787251"/>
              <a:gd name="connsiteY0" fmla="*/ 8336 h 1259330"/>
              <a:gd name="connsiteX1" fmla="*/ 60390 w 1787251"/>
              <a:gd name="connsiteY1" fmla="*/ 301763 h 1259330"/>
              <a:gd name="connsiteX2" fmla="*/ 210515 w 1787251"/>
              <a:gd name="connsiteY2" fmla="*/ 636133 h 1259330"/>
              <a:gd name="connsiteX3" fmla="*/ 33094 w 1787251"/>
              <a:gd name="connsiteY3" fmla="*/ 950032 h 1259330"/>
              <a:gd name="connsiteX4" fmla="*/ 1002086 w 1787251"/>
              <a:gd name="connsiteY4" fmla="*/ 1257106 h 1259330"/>
              <a:gd name="connsiteX5" fmla="*/ 1780008 w 1787251"/>
              <a:gd name="connsiteY5" fmla="*/ 786259 h 1259330"/>
              <a:gd name="connsiteX6" fmla="*/ 1425166 w 1787251"/>
              <a:gd name="connsiteY6" fmla="*/ 431417 h 1259330"/>
              <a:gd name="connsiteX7" fmla="*/ 1438814 w 1787251"/>
              <a:gd name="connsiteY7" fmla="*/ 110695 h 1259330"/>
              <a:gd name="connsiteX8" fmla="*/ 763250 w 1787251"/>
              <a:gd name="connsiteY8" fmla="*/ 8336 h 1259330"/>
              <a:gd name="connsiteX0" fmla="*/ 763250 w 1787251"/>
              <a:gd name="connsiteY0" fmla="*/ 13004 h 1263998"/>
              <a:gd name="connsiteX1" fmla="*/ 60390 w 1787251"/>
              <a:gd name="connsiteY1" fmla="*/ 306431 h 1263998"/>
              <a:gd name="connsiteX2" fmla="*/ 210515 w 1787251"/>
              <a:gd name="connsiteY2" fmla="*/ 640801 h 1263998"/>
              <a:gd name="connsiteX3" fmla="*/ 33094 w 1787251"/>
              <a:gd name="connsiteY3" fmla="*/ 954700 h 1263998"/>
              <a:gd name="connsiteX4" fmla="*/ 1002086 w 1787251"/>
              <a:gd name="connsiteY4" fmla="*/ 1261774 h 1263998"/>
              <a:gd name="connsiteX5" fmla="*/ 1780008 w 1787251"/>
              <a:gd name="connsiteY5" fmla="*/ 790927 h 1263998"/>
              <a:gd name="connsiteX6" fmla="*/ 1425166 w 1787251"/>
              <a:gd name="connsiteY6" fmla="*/ 436085 h 1263998"/>
              <a:gd name="connsiteX7" fmla="*/ 1438814 w 1787251"/>
              <a:gd name="connsiteY7" fmla="*/ 115363 h 1263998"/>
              <a:gd name="connsiteX8" fmla="*/ 763250 w 1787251"/>
              <a:gd name="connsiteY8" fmla="*/ 13004 h 1263998"/>
              <a:gd name="connsiteX0" fmla="*/ 763250 w 1787251"/>
              <a:gd name="connsiteY0" fmla="*/ 7201 h 1258195"/>
              <a:gd name="connsiteX1" fmla="*/ 60390 w 1787251"/>
              <a:gd name="connsiteY1" fmla="*/ 300628 h 1258195"/>
              <a:gd name="connsiteX2" fmla="*/ 210515 w 1787251"/>
              <a:gd name="connsiteY2" fmla="*/ 634998 h 1258195"/>
              <a:gd name="connsiteX3" fmla="*/ 33094 w 1787251"/>
              <a:gd name="connsiteY3" fmla="*/ 948897 h 1258195"/>
              <a:gd name="connsiteX4" fmla="*/ 1002086 w 1787251"/>
              <a:gd name="connsiteY4" fmla="*/ 1255971 h 1258195"/>
              <a:gd name="connsiteX5" fmla="*/ 1780008 w 1787251"/>
              <a:gd name="connsiteY5" fmla="*/ 785124 h 1258195"/>
              <a:gd name="connsiteX6" fmla="*/ 1425166 w 1787251"/>
              <a:gd name="connsiteY6" fmla="*/ 430282 h 1258195"/>
              <a:gd name="connsiteX7" fmla="*/ 1438814 w 1787251"/>
              <a:gd name="connsiteY7" fmla="*/ 109560 h 1258195"/>
              <a:gd name="connsiteX8" fmla="*/ 763250 w 1787251"/>
              <a:gd name="connsiteY8" fmla="*/ 7201 h 1258195"/>
              <a:gd name="connsiteX0" fmla="*/ 764157 w 1788158"/>
              <a:gd name="connsiteY0" fmla="*/ 9600 h 1260594"/>
              <a:gd name="connsiteX1" fmla="*/ 129536 w 1788158"/>
              <a:gd name="connsiteY1" fmla="*/ 255260 h 1260594"/>
              <a:gd name="connsiteX2" fmla="*/ 211422 w 1788158"/>
              <a:gd name="connsiteY2" fmla="*/ 637397 h 1260594"/>
              <a:gd name="connsiteX3" fmla="*/ 34001 w 1788158"/>
              <a:gd name="connsiteY3" fmla="*/ 951296 h 1260594"/>
              <a:gd name="connsiteX4" fmla="*/ 1002993 w 1788158"/>
              <a:gd name="connsiteY4" fmla="*/ 1258370 h 1260594"/>
              <a:gd name="connsiteX5" fmla="*/ 1780915 w 1788158"/>
              <a:gd name="connsiteY5" fmla="*/ 787523 h 1260594"/>
              <a:gd name="connsiteX6" fmla="*/ 1426073 w 1788158"/>
              <a:gd name="connsiteY6" fmla="*/ 432681 h 1260594"/>
              <a:gd name="connsiteX7" fmla="*/ 1439721 w 1788158"/>
              <a:gd name="connsiteY7" fmla="*/ 111959 h 1260594"/>
              <a:gd name="connsiteX8" fmla="*/ 764157 w 1788158"/>
              <a:gd name="connsiteY8" fmla="*/ 9600 h 1260594"/>
              <a:gd name="connsiteX0" fmla="*/ 764157 w 1788158"/>
              <a:gd name="connsiteY0" fmla="*/ 9600 h 1260594"/>
              <a:gd name="connsiteX1" fmla="*/ 129536 w 1788158"/>
              <a:gd name="connsiteY1" fmla="*/ 255260 h 1260594"/>
              <a:gd name="connsiteX2" fmla="*/ 211422 w 1788158"/>
              <a:gd name="connsiteY2" fmla="*/ 637397 h 1260594"/>
              <a:gd name="connsiteX3" fmla="*/ 34001 w 1788158"/>
              <a:gd name="connsiteY3" fmla="*/ 951296 h 1260594"/>
              <a:gd name="connsiteX4" fmla="*/ 1002993 w 1788158"/>
              <a:gd name="connsiteY4" fmla="*/ 1258370 h 1260594"/>
              <a:gd name="connsiteX5" fmla="*/ 1780915 w 1788158"/>
              <a:gd name="connsiteY5" fmla="*/ 787523 h 1260594"/>
              <a:gd name="connsiteX6" fmla="*/ 1426073 w 1788158"/>
              <a:gd name="connsiteY6" fmla="*/ 432681 h 1260594"/>
              <a:gd name="connsiteX7" fmla="*/ 1439721 w 1788158"/>
              <a:gd name="connsiteY7" fmla="*/ 111959 h 1260594"/>
              <a:gd name="connsiteX8" fmla="*/ 764157 w 1788158"/>
              <a:gd name="connsiteY8" fmla="*/ 9600 h 1260594"/>
              <a:gd name="connsiteX0" fmla="*/ 764157 w 1788158"/>
              <a:gd name="connsiteY0" fmla="*/ 9600 h 1260594"/>
              <a:gd name="connsiteX1" fmla="*/ 129536 w 1788158"/>
              <a:gd name="connsiteY1" fmla="*/ 255260 h 1260594"/>
              <a:gd name="connsiteX2" fmla="*/ 211422 w 1788158"/>
              <a:gd name="connsiteY2" fmla="*/ 637397 h 1260594"/>
              <a:gd name="connsiteX3" fmla="*/ 34001 w 1788158"/>
              <a:gd name="connsiteY3" fmla="*/ 951296 h 1260594"/>
              <a:gd name="connsiteX4" fmla="*/ 1002993 w 1788158"/>
              <a:gd name="connsiteY4" fmla="*/ 1258370 h 1260594"/>
              <a:gd name="connsiteX5" fmla="*/ 1780915 w 1788158"/>
              <a:gd name="connsiteY5" fmla="*/ 787523 h 1260594"/>
              <a:gd name="connsiteX6" fmla="*/ 1426073 w 1788158"/>
              <a:gd name="connsiteY6" fmla="*/ 432681 h 1260594"/>
              <a:gd name="connsiteX7" fmla="*/ 1439721 w 1788158"/>
              <a:gd name="connsiteY7" fmla="*/ 111959 h 1260594"/>
              <a:gd name="connsiteX8" fmla="*/ 764157 w 1788158"/>
              <a:gd name="connsiteY8" fmla="*/ 9600 h 1260594"/>
              <a:gd name="connsiteX0" fmla="*/ 644909 w 1668910"/>
              <a:gd name="connsiteY0" fmla="*/ 9600 h 1260831"/>
              <a:gd name="connsiteX1" fmla="*/ 10288 w 1668910"/>
              <a:gd name="connsiteY1" fmla="*/ 255260 h 1260831"/>
              <a:gd name="connsiteX2" fmla="*/ 92174 w 1668910"/>
              <a:gd name="connsiteY2" fmla="*/ 637397 h 1260831"/>
              <a:gd name="connsiteX3" fmla="*/ 92174 w 1668910"/>
              <a:gd name="connsiteY3" fmla="*/ 958120 h 1260831"/>
              <a:gd name="connsiteX4" fmla="*/ 883745 w 1668910"/>
              <a:gd name="connsiteY4" fmla="*/ 1258370 h 1260831"/>
              <a:gd name="connsiteX5" fmla="*/ 1661667 w 1668910"/>
              <a:gd name="connsiteY5" fmla="*/ 787523 h 1260831"/>
              <a:gd name="connsiteX6" fmla="*/ 1306825 w 1668910"/>
              <a:gd name="connsiteY6" fmla="*/ 432681 h 1260831"/>
              <a:gd name="connsiteX7" fmla="*/ 1320473 w 1668910"/>
              <a:gd name="connsiteY7" fmla="*/ 111959 h 1260831"/>
              <a:gd name="connsiteX8" fmla="*/ 644909 w 1668910"/>
              <a:gd name="connsiteY8" fmla="*/ 9600 h 1260831"/>
              <a:gd name="connsiteX0" fmla="*/ 644909 w 1668910"/>
              <a:gd name="connsiteY0" fmla="*/ 9600 h 1260899"/>
              <a:gd name="connsiteX1" fmla="*/ 10288 w 1668910"/>
              <a:gd name="connsiteY1" fmla="*/ 255260 h 1260899"/>
              <a:gd name="connsiteX2" fmla="*/ 92174 w 1668910"/>
              <a:gd name="connsiteY2" fmla="*/ 637397 h 1260899"/>
              <a:gd name="connsiteX3" fmla="*/ 92174 w 1668910"/>
              <a:gd name="connsiteY3" fmla="*/ 958120 h 1260899"/>
              <a:gd name="connsiteX4" fmla="*/ 883745 w 1668910"/>
              <a:gd name="connsiteY4" fmla="*/ 1258370 h 1260899"/>
              <a:gd name="connsiteX5" fmla="*/ 1661667 w 1668910"/>
              <a:gd name="connsiteY5" fmla="*/ 787523 h 1260899"/>
              <a:gd name="connsiteX6" fmla="*/ 1306825 w 1668910"/>
              <a:gd name="connsiteY6" fmla="*/ 432681 h 1260899"/>
              <a:gd name="connsiteX7" fmla="*/ 1320473 w 1668910"/>
              <a:gd name="connsiteY7" fmla="*/ 111959 h 1260899"/>
              <a:gd name="connsiteX8" fmla="*/ 644909 w 1668910"/>
              <a:gd name="connsiteY8" fmla="*/ 9600 h 1260899"/>
              <a:gd name="connsiteX0" fmla="*/ 644909 w 1667709"/>
              <a:gd name="connsiteY0" fmla="*/ 9600 h 1159760"/>
              <a:gd name="connsiteX1" fmla="*/ 10288 w 1667709"/>
              <a:gd name="connsiteY1" fmla="*/ 255260 h 1159760"/>
              <a:gd name="connsiteX2" fmla="*/ 92174 w 1667709"/>
              <a:gd name="connsiteY2" fmla="*/ 637397 h 1159760"/>
              <a:gd name="connsiteX3" fmla="*/ 92174 w 1667709"/>
              <a:gd name="connsiteY3" fmla="*/ 958120 h 1159760"/>
              <a:gd name="connsiteX4" fmla="*/ 924688 w 1667709"/>
              <a:gd name="connsiteY4" fmla="*/ 1156012 h 1159760"/>
              <a:gd name="connsiteX5" fmla="*/ 1661667 w 1667709"/>
              <a:gd name="connsiteY5" fmla="*/ 787523 h 1159760"/>
              <a:gd name="connsiteX6" fmla="*/ 1306825 w 1667709"/>
              <a:gd name="connsiteY6" fmla="*/ 432681 h 1159760"/>
              <a:gd name="connsiteX7" fmla="*/ 1320473 w 1667709"/>
              <a:gd name="connsiteY7" fmla="*/ 111959 h 1159760"/>
              <a:gd name="connsiteX8" fmla="*/ 644909 w 1667709"/>
              <a:gd name="connsiteY8" fmla="*/ 9600 h 1159760"/>
              <a:gd name="connsiteX0" fmla="*/ 644909 w 1434361"/>
              <a:gd name="connsiteY0" fmla="*/ 9600 h 1159026"/>
              <a:gd name="connsiteX1" fmla="*/ 10288 w 1434361"/>
              <a:gd name="connsiteY1" fmla="*/ 255260 h 1159026"/>
              <a:gd name="connsiteX2" fmla="*/ 92174 w 1434361"/>
              <a:gd name="connsiteY2" fmla="*/ 637397 h 1159026"/>
              <a:gd name="connsiteX3" fmla="*/ 92174 w 1434361"/>
              <a:gd name="connsiteY3" fmla="*/ 958120 h 1159026"/>
              <a:gd name="connsiteX4" fmla="*/ 924688 w 1434361"/>
              <a:gd name="connsiteY4" fmla="*/ 1156012 h 1159026"/>
              <a:gd name="connsiteX5" fmla="*/ 1422831 w 1434361"/>
              <a:gd name="connsiteY5" fmla="*/ 807994 h 1159026"/>
              <a:gd name="connsiteX6" fmla="*/ 1306825 w 1434361"/>
              <a:gd name="connsiteY6" fmla="*/ 432681 h 1159026"/>
              <a:gd name="connsiteX7" fmla="*/ 1320473 w 1434361"/>
              <a:gd name="connsiteY7" fmla="*/ 111959 h 1159026"/>
              <a:gd name="connsiteX8" fmla="*/ 644909 w 1434361"/>
              <a:gd name="connsiteY8" fmla="*/ 9600 h 1159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4361" h="1159026">
                <a:moveTo>
                  <a:pt x="644909" y="9600"/>
                </a:moveTo>
                <a:cubicBezTo>
                  <a:pt x="426545" y="33484"/>
                  <a:pt x="54643" y="102860"/>
                  <a:pt x="10288" y="255260"/>
                </a:cubicBezTo>
                <a:cubicBezTo>
                  <a:pt x="-34067" y="407660"/>
                  <a:pt x="78526" y="520254"/>
                  <a:pt x="92174" y="637397"/>
                </a:cubicBezTo>
                <a:cubicBezTo>
                  <a:pt x="105822" y="754540"/>
                  <a:pt x="-46578" y="871684"/>
                  <a:pt x="92174" y="958120"/>
                </a:cubicBezTo>
                <a:cubicBezTo>
                  <a:pt x="230926" y="1044556"/>
                  <a:pt x="702912" y="1181033"/>
                  <a:pt x="924688" y="1156012"/>
                </a:cubicBezTo>
                <a:cubicBezTo>
                  <a:pt x="1146464" y="1130991"/>
                  <a:pt x="1359142" y="928549"/>
                  <a:pt x="1422831" y="807994"/>
                </a:cubicBezTo>
                <a:cubicBezTo>
                  <a:pt x="1486520" y="687439"/>
                  <a:pt x="1263607" y="541863"/>
                  <a:pt x="1306825" y="432681"/>
                </a:cubicBezTo>
                <a:cubicBezTo>
                  <a:pt x="1350043" y="323499"/>
                  <a:pt x="1423968" y="222278"/>
                  <a:pt x="1320473" y="111959"/>
                </a:cubicBezTo>
                <a:cubicBezTo>
                  <a:pt x="1216978" y="1640"/>
                  <a:pt x="863273" y="-14284"/>
                  <a:pt x="644909" y="960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369937" y="1809750"/>
                <a:ext cx="2487348" cy="5091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937" y="1809750"/>
                <a:ext cx="2487348" cy="50917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882300" y="3064818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300" y="3064818"/>
                <a:ext cx="426399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762000" y="1962150"/>
            <a:ext cx="2667000" cy="2667000"/>
          </a:xfrm>
          <a:prstGeom prst="ellipse">
            <a:avLst/>
          </a:prstGeom>
          <a:noFill/>
          <a:ln w="12700">
            <a:solidFill>
              <a:schemeClr val="tx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67556" y="2571750"/>
                <a:ext cx="35699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/>
                          <a:ea typeface="Cambria Math"/>
                        </a:rPr>
                        <m:t>≠</m:t>
                      </m:r>
                      <m:r>
                        <a:rPr lang="en-US" sz="24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𝑎𝑛𝑦𝑡h𝑖𝑛𝑔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𝑒𝑙𝑠𝑒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556" y="2571750"/>
                <a:ext cx="3569952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911508" y="3297883"/>
                <a:ext cx="495840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2400" dirty="0" smtClean="0">
                    <a:latin typeface="Bradley Hand ITC" pitchFamily="66" charset="0"/>
                  </a:rPr>
                  <a:t>Deterministic + reversible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≡</m:t>
                    </m:r>
                  </m:oMath>
                </a14:m>
                <a:r>
                  <a:rPr lang="en-US" sz="2400" dirty="0" smtClean="0">
                    <a:latin typeface="Bradley Hand ITC" pitchFamily="66" charset="0"/>
                  </a:rPr>
                  <a:t> isolated:</a:t>
                </a:r>
                <a:br>
                  <a:rPr lang="en-US" sz="2400" dirty="0" smtClean="0">
                    <a:latin typeface="Bradley Hand ITC" pitchFamily="66" charset="0"/>
                  </a:rPr>
                </a:br>
                <a:r>
                  <a:rPr lang="en-US" sz="2400" dirty="0" smtClean="0">
                    <a:latin typeface="Bradley Hand ITC" pitchFamily="66" charset="0"/>
                  </a:rPr>
                  <a:t>no energy lost or gained</a:t>
                </a:r>
                <a:endParaRPr lang="en-US" sz="2400" dirty="0">
                  <a:latin typeface="Bradley Hand ITC" pitchFamily="66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1508" y="3297883"/>
                <a:ext cx="4958409" cy="830997"/>
              </a:xfrm>
              <a:prstGeom prst="rect">
                <a:avLst/>
              </a:prstGeom>
              <a:blipFill rotWithShape="1">
                <a:blip r:embed="rId5"/>
                <a:stretch>
                  <a:fillRect l="-861" t="-4412" r="-1845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4285008" y="4213651"/>
            <a:ext cx="45849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latin typeface="Bradley Hand ITC" pitchFamily="66" charset="0"/>
              </a:rPr>
              <a:t>Independent </a:t>
            </a:r>
            <a:r>
              <a:rPr lang="en-US" sz="2400" dirty="0" err="1" smtClean="0">
                <a:latin typeface="Bradley Hand ITC" pitchFamily="66" charset="0"/>
              </a:rPr>
              <a:t>d.o.f</a:t>
            </a:r>
            <a:r>
              <a:rPr lang="en-US" sz="2400" dirty="0" smtClean="0">
                <a:latin typeface="Bradley Hand ITC" pitchFamily="66" charset="0"/>
              </a:rPr>
              <a:t>.: each </a:t>
            </a:r>
            <a:r>
              <a:rPr lang="en-US" sz="2400" dirty="0" err="1" smtClean="0">
                <a:latin typeface="Bradley Hand ITC" pitchFamily="66" charset="0"/>
              </a:rPr>
              <a:t>d.o.f</a:t>
            </a:r>
            <a:r>
              <a:rPr lang="en-US" sz="2400" dirty="0" smtClean="0">
                <a:latin typeface="Bradley Hand ITC" pitchFamily="66" charset="0"/>
              </a:rPr>
              <a:t>. loses</a:t>
            </a:r>
            <a:br>
              <a:rPr lang="en-US" sz="2400" dirty="0" smtClean="0">
                <a:latin typeface="Bradley Hand ITC" pitchFamily="66" charset="0"/>
              </a:rPr>
            </a:br>
            <a:r>
              <a:rPr lang="en-US" sz="2400" dirty="0" smtClean="0">
                <a:latin typeface="Bradley Hand ITC" pitchFamily="66" charset="0"/>
              </a:rPr>
              <a:t>or gains energy independently</a:t>
            </a:r>
            <a:endParaRPr lang="en-US" sz="2400" dirty="0">
              <a:latin typeface="Bradley Hand ITC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78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084271" y="137046"/>
                <a:ext cx="3000630" cy="13840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sz="3200" b="0" i="1" smtClean="0">
                          <a:latin typeface="Cambria Math"/>
                          <a:ea typeface="Cambria Math"/>
                        </a:rPr>
                        <m:t>𝐸</m:t>
                      </m:r>
                      <m:r>
                        <a:rPr lang="en-US" sz="3200" b="0" i="1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∮"/>
                          <m:limLoc m:val="undOvr"/>
                          <m:subHide m:val="on"/>
                          <m:supHide m:val="on"/>
                          <m:ctrlPr>
                            <a:rPr lang="en-US" sz="3200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3200" b="0" i="1" smtClean="0">
                              <a:latin typeface="Cambria Math"/>
                              <a:ea typeface="Cambria Math"/>
                            </a:rPr>
                            <m:t>𝑑𝐸</m:t>
                          </m:r>
                        </m:e>
                      </m:nary>
                      <m:r>
                        <a:rPr lang="en-US" sz="3200" b="0" i="1" smtClean="0">
                          <a:latin typeface="Cambria Math"/>
                          <a:ea typeface="Cambria Math"/>
                        </a:rPr>
                        <m:t>=0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271" y="137046"/>
                <a:ext cx="3000630" cy="138403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-132489" y="1423009"/>
                <a:ext cx="9352689" cy="20297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∮"/>
                          <m:limLoc m:val="undOvr"/>
                          <m:subHide m:val="on"/>
                          <m:supHide m:val="on"/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𝑑𝐸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𝑘𝑖𝑛𝑒𝑡𝑖𝑐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𝑑𝐸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𝑤𝑜𝑟𝑘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∮"/>
                          <m:limLoc m:val="undOvr"/>
                          <m:subHide m:val="on"/>
                          <m:supHide m:val="on"/>
                          <m:ctrlPr>
                            <a:rPr lang="en-US" sz="2400" i="1">
                              <a:latin typeface="Cambria Math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∮"/>
                          <m:limLoc m:val="undOvr"/>
                          <m:subHide m:val="on"/>
                          <m:supHide m:val="on"/>
                          <m:ctrlPr>
                            <a:rPr lang="en-US" sz="2400" i="1">
                              <a:latin typeface="Cambria Math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a:rPr lang="en-US" sz="2400" i="1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∮"/>
                          <m:limLoc m:val="undOvr"/>
                          <m:subHide m:val="on"/>
                          <m:supHide m:val="on"/>
                          <m:ctrlPr>
                            <a:rPr lang="en-US" sz="2400" i="1">
                              <a:latin typeface="Cambria Math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sz="24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𝑆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𝑆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400" i="1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∮"/>
                          <m:limLoc m:val="undOvr"/>
                          <m:subHide m:val="on"/>
                          <m:supHide m:val="on"/>
                          <m:ctrlPr>
                            <a:rPr lang="en-US" sz="2400" i="1">
                              <a:latin typeface="Cambria Math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sz="24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400" i="1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∮"/>
                          <m:limLoc m:val="undOvr"/>
                          <m:subHide m:val="on"/>
                          <m:supHide m:val="on"/>
                          <m:ctrlPr>
                            <a:rPr lang="en-US" sz="2400" i="1">
                              <a:latin typeface="Cambria Math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𝑑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</m:nary>
                    </m:oMath>
                  </m:oMathPara>
                </a14:m>
                <a:endParaRPr lang="en-US" sz="2400" i="1" dirty="0" smtClean="0"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2489" y="1423009"/>
                <a:ext cx="9352689" cy="202978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454352" y="3894872"/>
                <a:ext cx="6235297" cy="7292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800" b="0" i="1" smtClean="0">
                          <a:latin typeface="Cambria Math"/>
                        </a:rPr>
                        <m:t>𝑐𝑢𝑟𝑙</m:t>
                      </m:r>
                      <m:d>
                        <m:dPr>
                          <m:ctrlPr>
                            <a:rPr lang="en-US" sz="38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8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3800" b="0" i="1" smtClean="0">
                                  <a:latin typeface="Cambria Math"/>
                                </a:rPr>
                                <m:t>𝛼</m:t>
                              </m:r>
                            </m:sub>
                          </m:sSub>
                        </m:e>
                      </m:d>
                      <m:r>
                        <a:rPr lang="en-US" sz="3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38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380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en-US" sz="3800" b="0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</m:sub>
                      </m:sSub>
                      <m:sSub>
                        <m:sSubPr>
                          <m:ctrlPr>
                            <a:rPr lang="en-US" sz="38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3800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3800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sub>
                      </m:sSub>
                      <m:r>
                        <a:rPr lang="en-US" sz="38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38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380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en-US" sz="3800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sub>
                      </m:sSub>
                      <m:sSub>
                        <m:sSubPr>
                          <m:ctrlPr>
                            <a:rPr lang="en-US" sz="38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3800" i="1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3800" b="0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</m:sub>
                      </m:sSub>
                      <m:r>
                        <a:rPr lang="en-US" sz="38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3800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sz="3800" dirty="0" smtClean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4352" y="3894872"/>
                <a:ext cx="6235297" cy="72923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reeform 13"/>
          <p:cNvSpPr/>
          <p:nvPr/>
        </p:nvSpPr>
        <p:spPr>
          <a:xfrm>
            <a:off x="7543800" y="2654408"/>
            <a:ext cx="739358" cy="670863"/>
          </a:xfrm>
          <a:custGeom>
            <a:avLst/>
            <a:gdLst>
              <a:gd name="connsiteX0" fmla="*/ 205840 w 739358"/>
              <a:gd name="connsiteY0" fmla="*/ 4341 h 670863"/>
              <a:gd name="connsiteX1" fmla="*/ 1858 w 739358"/>
              <a:gd name="connsiteY1" fmla="*/ 285695 h 670863"/>
              <a:gd name="connsiteX2" fmla="*/ 311347 w 739358"/>
              <a:gd name="connsiteY2" fmla="*/ 405271 h 670863"/>
              <a:gd name="connsiteX3" fmla="*/ 430923 w 739358"/>
              <a:gd name="connsiteY3" fmla="*/ 665523 h 670863"/>
              <a:gd name="connsiteX4" fmla="*/ 712277 w 739358"/>
              <a:gd name="connsiteY4" fmla="*/ 545947 h 670863"/>
              <a:gd name="connsiteX5" fmla="*/ 670074 w 739358"/>
              <a:gd name="connsiteY5" fmla="*/ 145018 h 670863"/>
              <a:gd name="connsiteX6" fmla="*/ 205840 w 739358"/>
              <a:gd name="connsiteY6" fmla="*/ 4341 h 670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9358" h="670863">
                <a:moveTo>
                  <a:pt x="205840" y="4341"/>
                </a:moveTo>
                <a:cubicBezTo>
                  <a:pt x="94471" y="27787"/>
                  <a:pt x="-15727" y="218873"/>
                  <a:pt x="1858" y="285695"/>
                </a:cubicBezTo>
                <a:cubicBezTo>
                  <a:pt x="19443" y="352517"/>
                  <a:pt x="239836" y="341966"/>
                  <a:pt x="311347" y="405271"/>
                </a:cubicBezTo>
                <a:cubicBezTo>
                  <a:pt x="382858" y="468576"/>
                  <a:pt x="364101" y="642077"/>
                  <a:pt x="430923" y="665523"/>
                </a:cubicBezTo>
                <a:cubicBezTo>
                  <a:pt x="497745" y="688969"/>
                  <a:pt x="672419" y="632698"/>
                  <a:pt x="712277" y="545947"/>
                </a:cubicBezTo>
                <a:cubicBezTo>
                  <a:pt x="752136" y="459196"/>
                  <a:pt x="755652" y="234113"/>
                  <a:pt x="670074" y="145018"/>
                </a:cubicBezTo>
                <a:cubicBezTo>
                  <a:pt x="584496" y="55923"/>
                  <a:pt x="317209" y="-19105"/>
                  <a:pt x="205840" y="4341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4" idx="5"/>
          </p:cNvCxnSpPr>
          <p:nvPr/>
        </p:nvCxnSpPr>
        <p:spPr>
          <a:xfrm>
            <a:off x="8213874" y="2799426"/>
            <a:ext cx="122163" cy="1904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4" idx="4"/>
          </p:cNvCxnSpPr>
          <p:nvPr/>
        </p:nvCxnSpPr>
        <p:spPr>
          <a:xfrm flipH="1">
            <a:off x="8094299" y="3200355"/>
            <a:ext cx="161778" cy="2524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3"/>
          </p:cNvCxnSpPr>
          <p:nvPr/>
        </p:nvCxnSpPr>
        <p:spPr>
          <a:xfrm flipH="1" flipV="1">
            <a:off x="7913479" y="3200355"/>
            <a:ext cx="61244" cy="1195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1"/>
          </p:cNvCxnSpPr>
          <p:nvPr/>
        </p:nvCxnSpPr>
        <p:spPr>
          <a:xfrm flipH="1" flipV="1">
            <a:off x="7543800" y="2724151"/>
            <a:ext cx="1858" cy="2159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2"/>
          </p:cNvCxnSpPr>
          <p:nvPr/>
        </p:nvCxnSpPr>
        <p:spPr>
          <a:xfrm flipH="1" flipV="1">
            <a:off x="7749641" y="2940103"/>
            <a:ext cx="105506" cy="1195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7749640" y="2571750"/>
            <a:ext cx="225083" cy="87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84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454352" y="375828"/>
                <a:ext cx="6235297" cy="7292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800" b="0" i="1" smtClean="0">
                          <a:latin typeface="Cambria Math"/>
                        </a:rPr>
                        <m:t>𝑐𝑢𝑟𝑙</m:t>
                      </m:r>
                      <m:d>
                        <m:dPr>
                          <m:ctrlPr>
                            <a:rPr lang="en-US" sz="38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8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3800" b="0" i="1" smtClean="0">
                                  <a:latin typeface="Cambria Math"/>
                                </a:rPr>
                                <m:t>𝛼</m:t>
                              </m:r>
                            </m:sub>
                          </m:sSub>
                        </m:e>
                      </m:d>
                      <m:r>
                        <a:rPr lang="en-US" sz="3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38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380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en-US" sz="3800" b="0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</m:sub>
                      </m:sSub>
                      <m:sSub>
                        <m:sSubPr>
                          <m:ctrlPr>
                            <a:rPr lang="en-US" sz="38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3800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3800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sub>
                      </m:sSub>
                      <m:r>
                        <a:rPr lang="en-US" sz="38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38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380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en-US" sz="3800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sub>
                      </m:sSub>
                      <m:sSub>
                        <m:sSubPr>
                          <m:ctrlPr>
                            <a:rPr lang="en-US" sz="38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3800" i="1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3800" b="0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</m:sub>
                      </m:sSub>
                      <m:r>
                        <a:rPr lang="en-US" sz="38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3800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sz="3800" dirty="0" smtClean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4352" y="375828"/>
                <a:ext cx="6235297" cy="72923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165893" y="1666042"/>
                <a:ext cx="4812215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800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38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3800" b="0" i="1" smtClean="0">
                          <a:latin typeface="Cambria Math"/>
                        </a:rPr>
                        <m:t>𝛼</m:t>
                      </m:r>
                      <m:r>
                        <a:rPr lang="en-US" sz="3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3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en-US" sz="3800" b="0" i="1" smtClean="0">
                              <a:latin typeface="Cambria Math"/>
                            </a:rPr>
                            <m:t>𝛼</m:t>
                          </m:r>
                        </m:sup>
                      </m:sSup>
                      <m:r>
                        <a:rPr lang="en-US" sz="3800" b="0" i="1" smtClean="0">
                          <a:latin typeface="Cambria Math"/>
                        </a:rPr>
                        <m:t>     </m:t>
                      </m:r>
                      <m:sSub>
                        <m:sSubPr>
                          <m:ctrlPr>
                            <a:rPr lang="en-US" sz="3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8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3800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  <m:r>
                        <a:rPr lang="en-US" sz="3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38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380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en-US" sz="3800" b="0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</m:sub>
                      </m:sSub>
                      <m:r>
                        <a:rPr lang="en-US" sz="3800" i="1" smtClean="0">
                          <a:latin typeface="Cambria Math"/>
                          <a:ea typeface="Cambria Math"/>
                        </a:rPr>
                        <m:t>𝐻</m:t>
                      </m:r>
                    </m:oMath>
                  </m:oMathPara>
                </a14:m>
                <a:endParaRPr lang="en-US" sz="3800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893" y="1666042"/>
                <a:ext cx="4812215" cy="67710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787584" y="2861944"/>
                <a:ext cx="5568832" cy="9290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40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 lang="en-US" sz="4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sSub>
                            <m:sSubPr>
                              <m:ctrlPr>
                                <a:rPr lang="en-US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4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4000" b="0" i="1" smtClean="0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7584" y="2861944"/>
                <a:ext cx="5568832" cy="9290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602469" y="3714750"/>
                <a:ext cx="5939062" cy="9290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40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 lang="en-US" sz="4000" b="0" i="1" smtClean="0">
                          <a:latin typeface="Cambria Math"/>
                        </a:rPr>
                        <m:t>=−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sSub>
                            <m:sSubPr>
                              <m:ctrlPr>
                                <a:rPr lang="en-US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4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4000" b="0" i="1" smtClean="0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469" y="3714750"/>
                <a:ext cx="5939062" cy="92900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798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03419" y="1500998"/>
            <a:ext cx="47371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Bradley Hand ITC" pitchFamily="66" charset="0"/>
              </a:rPr>
              <a:t>The flux across any closed boundary is </a:t>
            </a:r>
            <a:r>
              <a:rPr lang="en-US" dirty="0" smtClean="0">
                <a:latin typeface="Bradley Hand ITC" pitchFamily="66" charset="0"/>
              </a:rPr>
              <a:t>zero???</a:t>
            </a:r>
            <a:endParaRPr lang="en-US" dirty="0">
              <a:latin typeface="Bradley Hand ITC" pitchFamily="66" charset="0"/>
            </a:endParaRPr>
          </a:p>
          <a:p>
            <a:pPr algn="ctr"/>
            <a:r>
              <a:rPr lang="en-US" dirty="0">
                <a:latin typeface="Bradley Hand ITC" pitchFamily="66" charset="0"/>
              </a:rPr>
              <a:t>Any region evolved in time preserves its </a:t>
            </a:r>
            <a:r>
              <a:rPr lang="en-US" dirty="0" smtClean="0">
                <a:latin typeface="Bradley Hand ITC" pitchFamily="66" charset="0"/>
              </a:rPr>
              <a:t>area???</a:t>
            </a:r>
            <a:endParaRPr lang="en-US" dirty="0">
              <a:latin typeface="Bradley Hand ITC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6611" y="205085"/>
            <a:ext cx="7290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Bradley Hand ITC" pitchFamily="66" charset="0"/>
              </a:rPr>
              <a:t>Hamiltonian mechanics for multiple degree of freedom </a:t>
            </a:r>
            <a:endParaRPr lang="en-US" sz="2400" b="1" dirty="0">
              <a:latin typeface="Bradley Hand ITC" pitchFamily="66" charset="0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7167976" y="1497629"/>
            <a:ext cx="739358" cy="670863"/>
          </a:xfrm>
          <a:custGeom>
            <a:avLst/>
            <a:gdLst>
              <a:gd name="connsiteX0" fmla="*/ 205840 w 739358"/>
              <a:gd name="connsiteY0" fmla="*/ 4341 h 670863"/>
              <a:gd name="connsiteX1" fmla="*/ 1858 w 739358"/>
              <a:gd name="connsiteY1" fmla="*/ 285695 h 670863"/>
              <a:gd name="connsiteX2" fmla="*/ 311347 w 739358"/>
              <a:gd name="connsiteY2" fmla="*/ 405271 h 670863"/>
              <a:gd name="connsiteX3" fmla="*/ 430923 w 739358"/>
              <a:gd name="connsiteY3" fmla="*/ 665523 h 670863"/>
              <a:gd name="connsiteX4" fmla="*/ 712277 w 739358"/>
              <a:gd name="connsiteY4" fmla="*/ 545947 h 670863"/>
              <a:gd name="connsiteX5" fmla="*/ 670074 w 739358"/>
              <a:gd name="connsiteY5" fmla="*/ 145018 h 670863"/>
              <a:gd name="connsiteX6" fmla="*/ 205840 w 739358"/>
              <a:gd name="connsiteY6" fmla="*/ 4341 h 670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9358" h="670863">
                <a:moveTo>
                  <a:pt x="205840" y="4341"/>
                </a:moveTo>
                <a:cubicBezTo>
                  <a:pt x="94471" y="27787"/>
                  <a:pt x="-15727" y="218873"/>
                  <a:pt x="1858" y="285695"/>
                </a:cubicBezTo>
                <a:cubicBezTo>
                  <a:pt x="19443" y="352517"/>
                  <a:pt x="239836" y="341966"/>
                  <a:pt x="311347" y="405271"/>
                </a:cubicBezTo>
                <a:cubicBezTo>
                  <a:pt x="382858" y="468576"/>
                  <a:pt x="364101" y="642077"/>
                  <a:pt x="430923" y="665523"/>
                </a:cubicBezTo>
                <a:cubicBezTo>
                  <a:pt x="497745" y="688969"/>
                  <a:pt x="672419" y="632698"/>
                  <a:pt x="712277" y="545947"/>
                </a:cubicBezTo>
                <a:cubicBezTo>
                  <a:pt x="752136" y="459196"/>
                  <a:pt x="755652" y="234113"/>
                  <a:pt x="670074" y="145018"/>
                </a:cubicBezTo>
                <a:cubicBezTo>
                  <a:pt x="584496" y="55923"/>
                  <a:pt x="317209" y="-19105"/>
                  <a:pt x="205840" y="4341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 rot="878512">
            <a:off x="7716724" y="1309751"/>
            <a:ext cx="996856" cy="519082"/>
          </a:xfrm>
          <a:custGeom>
            <a:avLst/>
            <a:gdLst>
              <a:gd name="connsiteX0" fmla="*/ 205840 w 739358"/>
              <a:gd name="connsiteY0" fmla="*/ 4341 h 670863"/>
              <a:gd name="connsiteX1" fmla="*/ 1858 w 739358"/>
              <a:gd name="connsiteY1" fmla="*/ 285695 h 670863"/>
              <a:gd name="connsiteX2" fmla="*/ 311347 w 739358"/>
              <a:gd name="connsiteY2" fmla="*/ 405271 h 670863"/>
              <a:gd name="connsiteX3" fmla="*/ 430923 w 739358"/>
              <a:gd name="connsiteY3" fmla="*/ 665523 h 670863"/>
              <a:gd name="connsiteX4" fmla="*/ 712277 w 739358"/>
              <a:gd name="connsiteY4" fmla="*/ 545947 h 670863"/>
              <a:gd name="connsiteX5" fmla="*/ 670074 w 739358"/>
              <a:gd name="connsiteY5" fmla="*/ 145018 h 670863"/>
              <a:gd name="connsiteX6" fmla="*/ 205840 w 739358"/>
              <a:gd name="connsiteY6" fmla="*/ 4341 h 670863"/>
              <a:gd name="connsiteX0" fmla="*/ 205585 w 719838"/>
              <a:gd name="connsiteY0" fmla="*/ 24477 h 690999"/>
              <a:gd name="connsiteX1" fmla="*/ 1603 w 719838"/>
              <a:gd name="connsiteY1" fmla="*/ 305831 h 690999"/>
              <a:gd name="connsiteX2" fmla="*/ 311092 w 719838"/>
              <a:gd name="connsiteY2" fmla="*/ 425407 h 690999"/>
              <a:gd name="connsiteX3" fmla="*/ 430668 w 719838"/>
              <a:gd name="connsiteY3" fmla="*/ 685659 h 690999"/>
              <a:gd name="connsiteX4" fmla="*/ 712022 w 719838"/>
              <a:gd name="connsiteY4" fmla="*/ 566083 h 690999"/>
              <a:gd name="connsiteX5" fmla="*/ 545004 w 719838"/>
              <a:gd name="connsiteY5" fmla="*/ 75048 h 690999"/>
              <a:gd name="connsiteX6" fmla="*/ 205585 w 719838"/>
              <a:gd name="connsiteY6" fmla="*/ 24477 h 690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9838" h="690999">
                <a:moveTo>
                  <a:pt x="205585" y="24477"/>
                </a:moveTo>
                <a:cubicBezTo>
                  <a:pt x="115018" y="62941"/>
                  <a:pt x="-15982" y="239009"/>
                  <a:pt x="1603" y="305831"/>
                </a:cubicBezTo>
                <a:cubicBezTo>
                  <a:pt x="19188" y="372653"/>
                  <a:pt x="239581" y="362102"/>
                  <a:pt x="311092" y="425407"/>
                </a:cubicBezTo>
                <a:cubicBezTo>
                  <a:pt x="382603" y="488712"/>
                  <a:pt x="363846" y="662213"/>
                  <a:pt x="430668" y="685659"/>
                </a:cubicBezTo>
                <a:cubicBezTo>
                  <a:pt x="497490" y="709105"/>
                  <a:pt x="672164" y="652834"/>
                  <a:pt x="712022" y="566083"/>
                </a:cubicBezTo>
                <a:cubicBezTo>
                  <a:pt x="751881" y="479332"/>
                  <a:pt x="630582" y="164143"/>
                  <a:pt x="545004" y="75048"/>
                </a:cubicBezTo>
                <a:cubicBezTo>
                  <a:pt x="459426" y="-14047"/>
                  <a:pt x="296152" y="-13987"/>
                  <a:pt x="205585" y="24477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3" idx="4"/>
            <a:endCxn id="11" idx="4"/>
          </p:cNvCxnSpPr>
          <p:nvPr/>
        </p:nvCxnSpPr>
        <p:spPr>
          <a:xfrm flipV="1">
            <a:off x="7880253" y="1852869"/>
            <a:ext cx="764782" cy="1907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" idx="0"/>
            <a:endCxn id="11" idx="0"/>
          </p:cNvCxnSpPr>
          <p:nvPr/>
        </p:nvCxnSpPr>
        <p:spPr>
          <a:xfrm flipV="1">
            <a:off x="7373816" y="1281944"/>
            <a:ext cx="695508" cy="2200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" idx="2"/>
            <a:endCxn id="11" idx="2"/>
          </p:cNvCxnSpPr>
          <p:nvPr/>
        </p:nvCxnSpPr>
        <p:spPr>
          <a:xfrm flipV="1">
            <a:off x="7479323" y="1610278"/>
            <a:ext cx="655234" cy="2926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" idx="5"/>
            <a:endCxn id="11" idx="5"/>
          </p:cNvCxnSpPr>
          <p:nvPr/>
        </p:nvCxnSpPr>
        <p:spPr>
          <a:xfrm flipV="1">
            <a:off x="7838050" y="1437514"/>
            <a:ext cx="676446" cy="2051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990600" y="1429267"/>
            <a:ext cx="914400" cy="753521"/>
            <a:chOff x="990600" y="1742029"/>
            <a:chExt cx="914400" cy="753521"/>
          </a:xfrm>
        </p:grpSpPr>
        <p:sp>
          <p:nvSpPr>
            <p:cNvPr id="22" name="Freeform 21"/>
            <p:cNvSpPr/>
            <p:nvPr/>
          </p:nvSpPr>
          <p:spPr>
            <a:xfrm>
              <a:off x="990600" y="1824687"/>
              <a:ext cx="739358" cy="670863"/>
            </a:xfrm>
            <a:custGeom>
              <a:avLst/>
              <a:gdLst>
                <a:gd name="connsiteX0" fmla="*/ 205840 w 739358"/>
                <a:gd name="connsiteY0" fmla="*/ 4341 h 670863"/>
                <a:gd name="connsiteX1" fmla="*/ 1858 w 739358"/>
                <a:gd name="connsiteY1" fmla="*/ 285695 h 670863"/>
                <a:gd name="connsiteX2" fmla="*/ 311347 w 739358"/>
                <a:gd name="connsiteY2" fmla="*/ 405271 h 670863"/>
                <a:gd name="connsiteX3" fmla="*/ 430923 w 739358"/>
                <a:gd name="connsiteY3" fmla="*/ 665523 h 670863"/>
                <a:gd name="connsiteX4" fmla="*/ 712277 w 739358"/>
                <a:gd name="connsiteY4" fmla="*/ 545947 h 670863"/>
                <a:gd name="connsiteX5" fmla="*/ 670074 w 739358"/>
                <a:gd name="connsiteY5" fmla="*/ 145018 h 670863"/>
                <a:gd name="connsiteX6" fmla="*/ 205840 w 739358"/>
                <a:gd name="connsiteY6" fmla="*/ 4341 h 670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9358" h="670863">
                  <a:moveTo>
                    <a:pt x="205840" y="4341"/>
                  </a:moveTo>
                  <a:cubicBezTo>
                    <a:pt x="94471" y="27787"/>
                    <a:pt x="-15727" y="218873"/>
                    <a:pt x="1858" y="285695"/>
                  </a:cubicBezTo>
                  <a:cubicBezTo>
                    <a:pt x="19443" y="352517"/>
                    <a:pt x="239836" y="341966"/>
                    <a:pt x="311347" y="405271"/>
                  </a:cubicBezTo>
                  <a:cubicBezTo>
                    <a:pt x="382858" y="468576"/>
                    <a:pt x="364101" y="642077"/>
                    <a:pt x="430923" y="665523"/>
                  </a:cubicBezTo>
                  <a:cubicBezTo>
                    <a:pt x="497745" y="688969"/>
                    <a:pt x="672419" y="632698"/>
                    <a:pt x="712277" y="545947"/>
                  </a:cubicBezTo>
                  <a:cubicBezTo>
                    <a:pt x="752136" y="459196"/>
                    <a:pt x="755652" y="234113"/>
                    <a:pt x="670074" y="145018"/>
                  </a:cubicBezTo>
                  <a:cubicBezTo>
                    <a:pt x="584496" y="55923"/>
                    <a:pt x="317209" y="-19105"/>
                    <a:pt x="205840" y="4341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2" idx="5"/>
            </p:cNvCxnSpPr>
            <p:nvPr/>
          </p:nvCxnSpPr>
          <p:spPr>
            <a:xfrm flipV="1">
              <a:off x="1660674" y="1885413"/>
              <a:ext cx="244326" cy="8429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2" idx="4"/>
            </p:cNvCxnSpPr>
            <p:nvPr/>
          </p:nvCxnSpPr>
          <p:spPr>
            <a:xfrm flipV="1">
              <a:off x="1702877" y="2306430"/>
              <a:ext cx="202123" cy="6420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2" idx="3"/>
            </p:cNvCxnSpPr>
            <p:nvPr/>
          </p:nvCxnSpPr>
          <p:spPr>
            <a:xfrm flipV="1">
              <a:off x="1421523" y="2402710"/>
              <a:ext cx="119575" cy="875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22" idx="1"/>
            </p:cNvCxnSpPr>
            <p:nvPr/>
          </p:nvCxnSpPr>
          <p:spPr>
            <a:xfrm flipV="1">
              <a:off x="992458" y="1987355"/>
              <a:ext cx="203982" cy="12302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22" idx="2"/>
            </p:cNvCxnSpPr>
            <p:nvPr/>
          </p:nvCxnSpPr>
          <p:spPr>
            <a:xfrm flipV="1">
              <a:off x="1301947" y="2160118"/>
              <a:ext cx="119576" cy="6984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1196440" y="1742029"/>
              <a:ext cx="165295" cy="8699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687589" y="1115988"/>
                <a:ext cx="5768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Bradley Hand ITC" pitchFamily="66" charset="0"/>
                  </a:rPr>
                  <a:t>The state at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𝑑𝑡</m:t>
                    </m:r>
                  </m:oMath>
                </a14:m>
                <a:r>
                  <a:rPr lang="en-US" dirty="0" smtClean="0">
                    <a:latin typeface="Bradley Hand ITC" pitchFamily="66" charset="0"/>
                  </a:rPr>
                  <a:t> is a function of the state at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589" y="1115988"/>
                <a:ext cx="5768823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529" t="-4918" b="-27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/>
          <p:cNvGrpSpPr/>
          <p:nvPr/>
        </p:nvGrpSpPr>
        <p:grpSpPr>
          <a:xfrm>
            <a:off x="378116" y="895350"/>
            <a:ext cx="1596788" cy="525438"/>
            <a:chOff x="3179928" y="2081284"/>
            <a:chExt cx="1596788" cy="525438"/>
          </a:xfrm>
        </p:grpSpPr>
        <p:sp>
          <p:nvSpPr>
            <p:cNvPr id="5" name="Freeform 4"/>
            <p:cNvSpPr/>
            <p:nvPr/>
          </p:nvSpPr>
          <p:spPr>
            <a:xfrm>
              <a:off x="3179928" y="2122227"/>
              <a:ext cx="1392072" cy="484495"/>
            </a:xfrm>
            <a:custGeom>
              <a:avLst/>
              <a:gdLst>
                <a:gd name="connsiteX0" fmla="*/ 0 w 1392072"/>
                <a:gd name="connsiteY0" fmla="*/ 484495 h 484495"/>
                <a:gd name="connsiteX1" fmla="*/ 450376 w 1392072"/>
                <a:gd name="connsiteY1" fmla="*/ 225188 h 484495"/>
                <a:gd name="connsiteX2" fmla="*/ 1392072 w 1392072"/>
                <a:gd name="connsiteY2" fmla="*/ 0 h 484495"/>
                <a:gd name="connsiteX3" fmla="*/ 1392072 w 1392072"/>
                <a:gd name="connsiteY3" fmla="*/ 0 h 484495"/>
                <a:gd name="connsiteX0" fmla="*/ 0 w 1392072"/>
                <a:gd name="connsiteY0" fmla="*/ 484495 h 484495"/>
                <a:gd name="connsiteX1" fmla="*/ 450376 w 1392072"/>
                <a:gd name="connsiteY1" fmla="*/ 225188 h 484495"/>
                <a:gd name="connsiteX2" fmla="*/ 1392072 w 1392072"/>
                <a:gd name="connsiteY2" fmla="*/ 0 h 484495"/>
                <a:gd name="connsiteX3" fmla="*/ 1392072 w 1392072"/>
                <a:gd name="connsiteY3" fmla="*/ 0 h 484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2072" h="484495">
                  <a:moveTo>
                    <a:pt x="0" y="484495"/>
                  </a:moveTo>
                  <a:cubicBezTo>
                    <a:pt x="109182" y="395216"/>
                    <a:pt x="197892" y="340056"/>
                    <a:pt x="450376" y="225188"/>
                  </a:cubicBezTo>
                  <a:cubicBezTo>
                    <a:pt x="702860" y="110320"/>
                    <a:pt x="1392072" y="0"/>
                    <a:pt x="1392072" y="0"/>
                  </a:cubicBezTo>
                  <a:lnTo>
                    <a:pt x="1392072" y="0"/>
                  </a:ln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3179928" y="2419350"/>
              <a:ext cx="172872" cy="18737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1"/>
            </p:cNvCxnSpPr>
            <p:nvPr/>
          </p:nvCxnSpPr>
          <p:spPr>
            <a:xfrm flipV="1">
              <a:off x="3630304" y="2238233"/>
              <a:ext cx="225189" cy="10918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4572006" y="2081284"/>
              <a:ext cx="204710" cy="4094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71065" y="2793078"/>
            <a:ext cx="4822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Bradley Hand ITC" pitchFamily="66" charset="0"/>
              </a:rPr>
              <a:t>Past and future at the same level of uncertainty</a:t>
            </a:r>
          </a:p>
          <a:p>
            <a:pPr algn="ctr"/>
            <a:r>
              <a:rPr lang="en-US" dirty="0" smtClean="0">
                <a:latin typeface="Bradley Hand ITC" pitchFamily="66" charset="0"/>
              </a:rPr>
              <a:t>???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464616" y="3349287"/>
                <a:ext cx="4035051" cy="411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     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l-GR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  <a:ea typeface="Cambria Math"/>
                          </a:rPr>
                          <m:t>Σ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l-G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  <a:ea typeface="Cambria Math"/>
                          </a:rPr>
                          <m:t>Σ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16" y="3349287"/>
                <a:ext cx="4035051" cy="411331"/>
              </a:xfrm>
              <a:prstGeom prst="rect">
                <a:avLst/>
              </a:prstGeom>
              <a:blipFill rotWithShape="1">
                <a:blip r:embed="rId3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3706219" y="666750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Bradley Hand ITC" pitchFamily="66" charset="0"/>
              </a:rPr>
              <a:t>Math/Geometry</a:t>
            </a:r>
            <a:endParaRPr lang="en-US" b="1" dirty="0">
              <a:latin typeface="Bradley Hand ITC" pitchFamily="66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87693" y="2419350"/>
            <a:ext cx="1588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Bradley Hand ITC" pitchFamily="66" charset="0"/>
              </a:rPr>
              <a:t>Measurements</a:t>
            </a:r>
            <a:endParaRPr lang="en-US" b="1" dirty="0">
              <a:latin typeface="Bradley Hand ITC" pitchFamily="66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57217" y="2800350"/>
            <a:ext cx="4437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Bradley Hand ITC" pitchFamily="66" charset="0"/>
              </a:rPr>
              <a:t>The system is isolated and reversible</a:t>
            </a:r>
            <a:br>
              <a:rPr lang="en-US" dirty="0" smtClean="0">
                <a:latin typeface="Bradley Hand ITC" pitchFamily="66" charset="0"/>
              </a:rPr>
            </a:br>
            <a:r>
              <a:rPr lang="en-US" dirty="0" smtClean="0">
                <a:latin typeface="Bradley Hand ITC" pitchFamily="66" charset="0"/>
              </a:rPr>
              <a:t>Each </a:t>
            </a:r>
            <a:r>
              <a:rPr lang="en-US" dirty="0" err="1" smtClean="0">
                <a:latin typeface="Bradley Hand ITC" pitchFamily="66" charset="0"/>
              </a:rPr>
              <a:t>d.o.f</a:t>
            </a:r>
            <a:r>
              <a:rPr lang="en-US" dirty="0" smtClean="0">
                <a:latin typeface="Bradley Hand ITC" pitchFamily="66" charset="0"/>
              </a:rPr>
              <a:t>. exchanges energy independently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5244259" y="3379619"/>
                <a:ext cx="3441198" cy="411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               </a:t>
                </a:r>
                <a14:m>
                  <m:oMath xmlns:m="http://schemas.openxmlformats.org/officeDocument/2006/math">
                    <m:r>
                      <a:rPr lang="el-GR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259" y="3379619"/>
                <a:ext cx="3441198" cy="411331"/>
              </a:xfrm>
              <a:prstGeom prst="rect">
                <a:avLst/>
              </a:prstGeom>
              <a:blipFill rotWithShape="1">
                <a:blip r:embed="rId4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6128333" y="2419350"/>
            <a:ext cx="189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Bradley Hand ITC" pitchFamily="66" charset="0"/>
              </a:rPr>
              <a:t>Thermodynamics</a:t>
            </a:r>
            <a:endParaRPr lang="en-US" b="1" dirty="0">
              <a:latin typeface="Bradley Hand ITC" pitchFamily="66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982443" y="4294019"/>
            <a:ext cx="1898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Bradley Hand ITC" pitchFamily="66" charset="0"/>
              </a:rPr>
              <a:t>Bijective</a:t>
            </a:r>
            <a:r>
              <a:rPr lang="en-US" dirty="0" smtClean="0">
                <a:latin typeface="Bradley Hand ITC" pitchFamily="66" charset="0"/>
              </a:rPr>
              <a:t> map, ???.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215412" y="3913019"/>
            <a:ext cx="163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Bradley Hand ITC" pitchFamily="66" charset="0"/>
              </a:rPr>
              <a:t>State mapping</a:t>
            </a:r>
            <a:endParaRPr lang="en-US" b="1" dirty="0">
              <a:latin typeface="Bradley Hand ITC" pitchFamily="66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76550" y="4294019"/>
            <a:ext cx="3695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Bradley Hand ITC" pitchFamily="66" charset="0"/>
              </a:rPr>
              <a:t>Information entropy is preserved, ???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601168" y="4598819"/>
                <a:ext cx="3645998" cy="411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68" y="4598819"/>
                <a:ext cx="3645998" cy="411331"/>
              </a:xfrm>
              <a:prstGeom prst="rect">
                <a:avLst/>
              </a:prstGeom>
              <a:blipFill rotWithShape="1">
                <a:blip r:embed="rId5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1509238" y="3913019"/>
            <a:ext cx="20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Bradley Hand ITC" pitchFamily="66" charset="0"/>
              </a:rPr>
              <a:t>Information theory</a:t>
            </a:r>
            <a:endParaRPr lang="en-US" b="1" dirty="0">
              <a:latin typeface="Bradley Hand ITC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313636" y="4608693"/>
                <a:ext cx="1324593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636" y="4608693"/>
                <a:ext cx="1324593" cy="391582"/>
              </a:xfrm>
              <a:prstGeom prst="rect">
                <a:avLst/>
              </a:prstGeom>
              <a:blipFill rotWithShape="1">
                <a:blip r:embed="rId6"/>
                <a:stretch>
                  <a:fillRect t="-6250" r="-3226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571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2324100" y="1885950"/>
            <a:ext cx="4495800" cy="1371600"/>
          </a:xfrm>
          <a:prstGeom prst="roundRect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radley Hand ITC" pitchFamily="66" charset="0"/>
              </a:rPr>
              <a:t>Hamiltonian mechanics</a:t>
            </a:r>
          </a:p>
          <a:p>
            <a:pPr algn="ctr"/>
            <a:r>
              <a:rPr lang="en-US" sz="2400" dirty="0">
                <a:latin typeface="Bradley Hand ITC" pitchFamily="66" charset="0"/>
              </a:rPr>
              <a:t>=</a:t>
            </a:r>
          </a:p>
          <a:p>
            <a:pPr algn="ctr"/>
            <a:r>
              <a:rPr lang="en-US" sz="2400" dirty="0">
                <a:latin typeface="Bradley Hand ITC" pitchFamily="66" charset="0"/>
              </a:rPr>
              <a:t>Determinism and </a:t>
            </a:r>
            <a:r>
              <a:rPr lang="en-US" sz="2400" dirty="0" smtClean="0">
                <a:latin typeface="Bradley Hand ITC" pitchFamily="66" charset="0"/>
              </a:rPr>
              <a:t>reversibility</a:t>
            </a:r>
            <a:endParaRPr lang="en-US" sz="2400" dirty="0">
              <a:latin typeface="Bradley Hand ITC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4177" y="3562350"/>
            <a:ext cx="3055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radley Hand ITC" pitchFamily="66" charset="0"/>
              </a:rPr>
              <a:t>Information theory</a:t>
            </a:r>
            <a:endParaRPr lang="en-US" sz="2800" dirty="0">
              <a:latin typeface="Bradley Hand ITC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01105" y="1123950"/>
            <a:ext cx="2363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radley Hand ITC" pitchFamily="66" charset="0"/>
              </a:rPr>
              <a:t>Measurements</a:t>
            </a:r>
            <a:endParaRPr lang="en-US" sz="2800" dirty="0">
              <a:latin typeface="Bradley Hand ITC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95426" y="1123950"/>
            <a:ext cx="2848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radley Hand ITC" pitchFamily="66" charset="0"/>
              </a:rPr>
              <a:t>Thermodynamics</a:t>
            </a:r>
            <a:endParaRPr lang="en-US" sz="2800" dirty="0">
              <a:latin typeface="Bradley Hand ITC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02674" y="2094696"/>
            <a:ext cx="15376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Bradley Hand ITC" pitchFamily="66" charset="0"/>
              </a:rPr>
              <a:t>State</a:t>
            </a:r>
            <a:br>
              <a:rPr lang="en-US" sz="2800" dirty="0">
                <a:latin typeface="Bradley Hand ITC" pitchFamily="66" charset="0"/>
              </a:rPr>
            </a:br>
            <a:r>
              <a:rPr lang="en-US" sz="2800" dirty="0">
                <a:latin typeface="Bradley Hand ITC" pitchFamily="66" charset="0"/>
              </a:rPr>
              <a:t>mapping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8604" y="2094695"/>
            <a:ext cx="16450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Bradley Hand ITC" pitchFamily="66" charset="0"/>
              </a:rPr>
              <a:t>Math/</a:t>
            </a:r>
            <a:br>
              <a:rPr lang="en-US" sz="2800" dirty="0">
                <a:latin typeface="Bradley Hand ITC" pitchFamily="66" charset="0"/>
              </a:rPr>
            </a:br>
            <a:r>
              <a:rPr lang="en-US" sz="2800" dirty="0">
                <a:latin typeface="Bradley Hand ITC" pitchFamily="66" charset="0"/>
              </a:rPr>
              <a:t>Geometry</a:t>
            </a:r>
          </a:p>
        </p:txBody>
      </p:sp>
    </p:spTree>
    <p:extLst>
      <p:ext uri="{BB962C8B-B14F-4D97-AF65-F5344CB8AC3E}">
        <p14:creationId xmlns:p14="http://schemas.microsoft.com/office/powerpoint/2010/main" val="141349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2676" y="1880844"/>
                <a:ext cx="2355966" cy="13668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/>
                            </a:rPr>
                            <m:t>𝑑𝑥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sz="4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4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/>
                            </a:rPr>
                            <m:t>𝜕</m:t>
                          </m:r>
                          <m:r>
                            <a:rPr lang="en-US" sz="4000" i="1">
                              <a:latin typeface="Cambria Math"/>
                            </a:rPr>
                            <m:t>𝐻</m:t>
                          </m:r>
                        </m:num>
                        <m:den>
                          <m:sSub>
                            <m:sSubPr>
                              <m:ctrlPr>
                                <a:rPr lang="en-US" sz="40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sz="40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40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76" y="1880844"/>
                <a:ext cx="2355966" cy="136684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0" y="3638550"/>
                <a:ext cx="2941318" cy="1262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US" sz="40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sz="4000" b="0" i="1" smtClean="0">
                          <a:latin typeface="Cambria Math"/>
                        </a:rPr>
                        <m:t>=</m:t>
                      </m:r>
                      <m:r>
                        <a:rPr lang="en-US" sz="40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4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/>
                            </a:rPr>
                            <m:t>𝜕</m:t>
                          </m:r>
                          <m:r>
                            <a:rPr lang="en-US" sz="4000" i="1">
                              <a:latin typeface="Cambria Math"/>
                            </a:rPr>
                            <m:t>𝐻</m:t>
                          </m:r>
                        </m:num>
                        <m:den>
                          <m:r>
                            <a:rPr lang="en-US" sz="4000" i="1">
                              <a:latin typeface="Cambria Math"/>
                            </a:rPr>
                            <m:t>𝜕</m:t>
                          </m:r>
                          <m:r>
                            <a:rPr lang="en-US" sz="4000" i="1">
                              <a:latin typeface="Cambria Math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638550"/>
                <a:ext cx="2941318" cy="126284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422563" y="1880844"/>
                <a:ext cx="2371097" cy="1435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/>
                            </a:rPr>
                            <m:t>𝑑𝑦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sz="4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4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/>
                            </a:rPr>
                            <m:t>𝜕</m:t>
                          </m:r>
                          <m:r>
                            <a:rPr lang="en-US" sz="4000" i="1">
                              <a:latin typeface="Cambria Math"/>
                            </a:rPr>
                            <m:t>𝐻</m:t>
                          </m:r>
                        </m:num>
                        <m:den>
                          <m:sSub>
                            <m:sSubPr>
                              <m:ctrlPr>
                                <a:rPr lang="en-US" sz="40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sz="40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4000" dirty="0" smtClean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563" y="1880844"/>
                <a:ext cx="2371097" cy="143558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515812" y="1880844"/>
                <a:ext cx="2339358" cy="13664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/>
                            </a:rPr>
                            <m:t>𝑑𝑧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sz="4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4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/>
                            </a:rPr>
                            <m:t>𝜕</m:t>
                          </m:r>
                          <m:r>
                            <a:rPr lang="en-US" sz="4000" i="1">
                              <a:latin typeface="Cambria Math"/>
                            </a:rPr>
                            <m:t>𝐻</m:t>
                          </m:r>
                        </m:num>
                        <m:den>
                          <m:sSub>
                            <m:sSubPr>
                              <m:ctrlPr>
                                <a:rPr lang="en-US" sz="40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sz="40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4000" dirty="0" smtClean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5812" y="1880844"/>
                <a:ext cx="2339358" cy="136646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129887" y="3638550"/>
                <a:ext cx="2956450" cy="13831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en-US" sz="40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sz="4000" b="0" i="1" smtClean="0">
                          <a:latin typeface="Cambria Math"/>
                        </a:rPr>
                        <m:t>=</m:t>
                      </m:r>
                      <m:r>
                        <a:rPr lang="en-US" sz="40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4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/>
                            </a:rPr>
                            <m:t>𝜕</m:t>
                          </m:r>
                          <m:r>
                            <a:rPr lang="en-US" sz="4000" i="1">
                              <a:latin typeface="Cambria Math"/>
                            </a:rPr>
                            <m:t>𝐻</m:t>
                          </m:r>
                        </m:num>
                        <m:den>
                          <m:r>
                            <a:rPr lang="en-US" sz="4000" i="1">
                              <a:latin typeface="Cambria Math"/>
                            </a:rPr>
                            <m:t>𝜕</m:t>
                          </m:r>
                          <m:r>
                            <a:rPr lang="en-US" sz="4000" b="0" i="1" smtClean="0">
                              <a:latin typeface="Cambria Math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887" y="3638550"/>
                <a:ext cx="2956450" cy="138313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226983" y="3638550"/>
                <a:ext cx="2917017" cy="1262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US" sz="40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sz="4000" b="0" i="1" smtClean="0">
                          <a:latin typeface="Cambria Math"/>
                        </a:rPr>
                        <m:t>=</m:t>
                      </m:r>
                      <m:r>
                        <a:rPr lang="en-US" sz="40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4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/>
                            </a:rPr>
                            <m:t>𝜕</m:t>
                          </m:r>
                          <m:r>
                            <a:rPr lang="en-US" sz="4000" i="1">
                              <a:latin typeface="Cambria Math"/>
                            </a:rPr>
                            <m:t>𝐻</m:t>
                          </m:r>
                        </m:num>
                        <m:den>
                          <m:r>
                            <a:rPr lang="en-US" sz="4000" i="1">
                              <a:latin typeface="Cambria Math"/>
                            </a:rPr>
                            <m:t>𝜕</m:t>
                          </m:r>
                          <m:r>
                            <a:rPr lang="en-US" sz="4000" b="0" i="1" smtClean="0">
                              <a:latin typeface="Cambria Math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983" y="3638550"/>
                <a:ext cx="2917017" cy="126284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824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2676" y="1880844"/>
                <a:ext cx="2554545" cy="13664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4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40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sz="4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4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/>
                            </a:rPr>
                            <m:t>𝜕</m:t>
                          </m:r>
                          <m:r>
                            <a:rPr lang="en-US" sz="4000" i="1">
                              <a:latin typeface="Cambria Math"/>
                            </a:rPr>
                            <m:t>𝐻</m:t>
                          </m:r>
                        </m:num>
                        <m:den>
                          <m:sSub>
                            <m:sSubPr>
                              <m:ctrlPr>
                                <a:rPr lang="en-US" sz="40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sz="40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40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76" y="1880844"/>
                <a:ext cx="2554545" cy="136646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0" y="3638550"/>
                <a:ext cx="3036152" cy="1363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40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sz="4000" b="0" i="1" smtClean="0">
                          <a:latin typeface="Cambria Math"/>
                        </a:rPr>
                        <m:t>=</m:t>
                      </m:r>
                      <m:r>
                        <a:rPr lang="en-US" sz="40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4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/>
                            </a:rPr>
                            <m:t>𝜕</m:t>
                          </m:r>
                          <m:r>
                            <a:rPr lang="en-US" sz="4000" i="1">
                              <a:latin typeface="Cambria Math"/>
                            </a:rPr>
                            <m:t>𝐻</m:t>
                          </m:r>
                        </m:num>
                        <m:den>
                          <m:r>
                            <a:rPr lang="en-US" sz="40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4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638550"/>
                <a:ext cx="3036152" cy="136351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422563" y="1880844"/>
                <a:ext cx="2578270" cy="13664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4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40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sz="4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4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/>
                            </a:rPr>
                            <m:t>𝜕</m:t>
                          </m:r>
                          <m:r>
                            <a:rPr lang="en-US" sz="4000" i="1">
                              <a:latin typeface="Cambria Math"/>
                            </a:rPr>
                            <m:t>𝐻</m:t>
                          </m:r>
                        </m:num>
                        <m:den>
                          <m:sSub>
                            <m:sSubPr>
                              <m:ctrlPr>
                                <a:rPr lang="en-US" sz="40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sz="40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4000" dirty="0" smtClean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563" y="1880844"/>
                <a:ext cx="2578270" cy="136646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515812" y="1880844"/>
                <a:ext cx="2578270" cy="13665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4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sz="40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sz="4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4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/>
                            </a:rPr>
                            <m:t>𝜕</m:t>
                          </m:r>
                          <m:r>
                            <a:rPr lang="en-US" sz="4000" i="1">
                              <a:latin typeface="Cambria Math"/>
                            </a:rPr>
                            <m:t>𝐻</m:t>
                          </m:r>
                        </m:num>
                        <m:den>
                          <m:sSub>
                            <m:sSubPr>
                              <m:ctrlPr>
                                <a:rPr lang="en-US" sz="40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sz="40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4000" dirty="0" smtClean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5812" y="1880844"/>
                <a:ext cx="2578270" cy="136659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129887" y="3638550"/>
                <a:ext cx="3059876" cy="1363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40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sz="4000" b="0" i="1" smtClean="0">
                          <a:latin typeface="Cambria Math"/>
                        </a:rPr>
                        <m:t>=</m:t>
                      </m:r>
                      <m:r>
                        <a:rPr lang="en-US" sz="40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4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/>
                            </a:rPr>
                            <m:t>𝜕</m:t>
                          </m:r>
                          <m:r>
                            <a:rPr lang="en-US" sz="4000" i="1">
                              <a:latin typeface="Cambria Math"/>
                            </a:rPr>
                            <m:t>𝐻</m:t>
                          </m:r>
                        </m:num>
                        <m:den>
                          <m:r>
                            <a:rPr lang="en-US" sz="40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4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887" y="3638550"/>
                <a:ext cx="3059876" cy="136351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226983" y="3638550"/>
                <a:ext cx="3059876" cy="13665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sz="40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sz="4000" b="0" i="1" smtClean="0">
                          <a:latin typeface="Cambria Math"/>
                        </a:rPr>
                        <m:t>=</m:t>
                      </m:r>
                      <m:r>
                        <a:rPr lang="en-US" sz="40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4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/>
                            </a:rPr>
                            <m:t>𝜕</m:t>
                          </m:r>
                          <m:r>
                            <a:rPr lang="en-US" sz="4000" i="1">
                              <a:latin typeface="Cambria Math"/>
                            </a:rPr>
                            <m:t>𝐻</m:t>
                          </m:r>
                        </m:num>
                        <m:den>
                          <m:r>
                            <a:rPr lang="en-US" sz="40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4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983" y="3638550"/>
                <a:ext cx="3059876" cy="136659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914400" y="285750"/>
                <a:ext cx="2267864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/>
                        </a:rPr>
                        <m:t>𝑖</m:t>
                      </m:r>
                      <m:r>
                        <a:rPr lang="en-US" sz="4000" b="0" i="1" smtClean="0">
                          <a:latin typeface="Cambria Math"/>
                        </a:rPr>
                        <m:t>=1…3</m:t>
                      </m:r>
                    </m:oMath>
                  </m:oMathPara>
                </a14:m>
                <a:endParaRPr lang="en-US" sz="4000" b="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5750"/>
                <a:ext cx="2267864" cy="70788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309281" y="285750"/>
                <a:ext cx="3684791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400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40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40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40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281" y="285750"/>
                <a:ext cx="3684791" cy="70788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303126" y="993636"/>
                <a:ext cx="3690946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400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400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40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40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40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126" y="993636"/>
                <a:ext cx="3690946" cy="70788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116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422563" y="1880844"/>
                <a:ext cx="2434000" cy="13667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4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40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sz="4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4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/>
                            </a:rPr>
                            <m:t>𝜕</m:t>
                          </m:r>
                          <m:r>
                            <a:rPr lang="en-US" sz="4000" i="1">
                              <a:latin typeface="Cambria Math"/>
                            </a:rPr>
                            <m:t>𝐻</m:t>
                          </m:r>
                        </m:num>
                        <m:den>
                          <m:sSub>
                            <m:sSubPr>
                              <m:ctrlPr>
                                <a:rPr lang="en-US" sz="40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sz="40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4000" dirty="0" smtClean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563" y="1880844"/>
                <a:ext cx="2434000" cy="136678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129887" y="3638550"/>
                <a:ext cx="2915605" cy="13667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40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sz="4000" b="0" i="1" smtClean="0">
                          <a:latin typeface="Cambria Math"/>
                        </a:rPr>
                        <m:t>=</m:t>
                      </m:r>
                      <m:r>
                        <a:rPr lang="en-US" sz="40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4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/>
                            </a:rPr>
                            <m:t>𝜕</m:t>
                          </m:r>
                          <m:r>
                            <a:rPr lang="en-US" sz="4000" i="1">
                              <a:latin typeface="Cambria Math"/>
                            </a:rPr>
                            <m:t>𝐻</m:t>
                          </m:r>
                        </m:num>
                        <m:den>
                          <m:r>
                            <a:rPr lang="en-US" sz="40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4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887" y="3638550"/>
                <a:ext cx="2915605" cy="136678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914400" y="285750"/>
                <a:ext cx="2267864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/>
                        </a:rPr>
                        <m:t>𝑖</m:t>
                      </m:r>
                      <m:r>
                        <a:rPr lang="en-US" sz="4000" b="0" i="1" smtClean="0">
                          <a:latin typeface="Cambria Math"/>
                        </a:rPr>
                        <m:t>=1…3</m:t>
                      </m:r>
                    </m:oMath>
                  </m:oMathPara>
                </a14:m>
                <a:endParaRPr lang="en-US" sz="4000" b="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5750"/>
                <a:ext cx="2267864" cy="70788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309281" y="285750"/>
                <a:ext cx="3684791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400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40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40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40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281" y="285750"/>
                <a:ext cx="3684791" cy="70788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303126" y="993636"/>
                <a:ext cx="3690946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400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400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40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40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40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126" y="993636"/>
                <a:ext cx="3690946" cy="70788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212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914400" y="285750"/>
                <a:ext cx="2267864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/>
                        </a:rPr>
                        <m:t>𝑖</m:t>
                      </m:r>
                      <m:r>
                        <a:rPr lang="en-US" sz="4000" b="0" i="1" smtClean="0">
                          <a:latin typeface="Cambria Math"/>
                        </a:rPr>
                        <m:t>=1…3</m:t>
                      </m:r>
                    </m:oMath>
                  </m:oMathPara>
                </a14:m>
                <a:endParaRPr lang="en-US" sz="4000" b="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5750"/>
                <a:ext cx="2267864" cy="70788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309281" y="285750"/>
                <a:ext cx="3684791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400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40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40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40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281" y="285750"/>
                <a:ext cx="3684791" cy="70788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303126" y="993636"/>
                <a:ext cx="3690946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400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400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40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40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40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126" y="993636"/>
                <a:ext cx="3690946" cy="70788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109068" y="2261176"/>
                <a:ext cx="2925865" cy="7677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4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4000" b="0" i="1" smtClean="0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9068" y="2261176"/>
                <a:ext cx="2925865" cy="76777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115512" y="3105150"/>
                <a:ext cx="3296095" cy="7677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4000" b="0" i="1" smtClean="0">
                          <a:latin typeface="Cambria Math"/>
                        </a:rPr>
                        <m:t>=−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4000" b="0" i="1" smtClean="0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512" y="3105150"/>
                <a:ext cx="3296095" cy="76777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006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914400" y="285750"/>
                <a:ext cx="2267864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/>
                        </a:rPr>
                        <m:t>𝑖</m:t>
                      </m:r>
                      <m:r>
                        <a:rPr lang="en-US" sz="4000" b="0" i="1" smtClean="0">
                          <a:latin typeface="Cambria Math"/>
                        </a:rPr>
                        <m:t>=1…3</m:t>
                      </m:r>
                    </m:oMath>
                  </m:oMathPara>
                </a14:m>
                <a:endParaRPr lang="en-US" sz="4000" b="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5750"/>
                <a:ext cx="2267864" cy="70788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309281" y="285750"/>
                <a:ext cx="3684791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400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40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40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40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281" y="285750"/>
                <a:ext cx="3684791" cy="70788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303126" y="993636"/>
                <a:ext cx="3690946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400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400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40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40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40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126" y="993636"/>
                <a:ext cx="3690946" cy="70788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439718" y="2261176"/>
                <a:ext cx="4264564" cy="7677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40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 lang="en-US" sz="4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4000" b="0" i="1" smtClean="0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718" y="2261176"/>
                <a:ext cx="4264564" cy="76777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247390" y="3105150"/>
                <a:ext cx="4649221" cy="7677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40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 lang="en-US" sz="4000" b="0" i="1" smtClean="0">
                          <a:latin typeface="Cambria Math"/>
                        </a:rPr>
                        <m:t>=−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4000" b="0" i="1" smtClean="0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390" y="3105150"/>
                <a:ext cx="4649221" cy="76777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041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914400" y="285750"/>
                <a:ext cx="2267864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/>
                        </a:rPr>
                        <m:t>𝑖</m:t>
                      </m:r>
                      <m:r>
                        <a:rPr lang="en-US" sz="4000" b="0" i="1" smtClean="0">
                          <a:latin typeface="Cambria Math"/>
                        </a:rPr>
                        <m:t>=1…3</m:t>
                      </m:r>
                    </m:oMath>
                  </m:oMathPara>
                </a14:m>
                <a:endParaRPr lang="en-US" sz="4000" b="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85750"/>
                <a:ext cx="2267864" cy="70788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309281" y="285750"/>
                <a:ext cx="3684791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400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40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40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40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281" y="285750"/>
                <a:ext cx="3684791" cy="70788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303126" y="993636"/>
                <a:ext cx="3690946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400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400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40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40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40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126" y="993636"/>
                <a:ext cx="3690946" cy="70788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828800" y="2261176"/>
                <a:ext cx="5568832" cy="7677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40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 lang="en-US" sz="4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sSub>
                            <m:sSubPr>
                              <m:ctrlPr>
                                <a:rPr lang="en-US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4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4000" b="0" i="1" smtClean="0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2261176"/>
                <a:ext cx="5568832" cy="76777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447800" y="3105150"/>
                <a:ext cx="6322180" cy="7677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40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 lang="en-US" sz="4000" b="0" i="1" smtClean="0">
                          <a:latin typeface="Cambria Math"/>
                        </a:rPr>
                        <m:t>=−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sSub>
                            <m:sSubPr>
                              <m:ctrlPr>
                                <a:rPr lang="en-US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4000" b="0" i="1" smtClean="0">
                          <a:latin typeface="Cambria Math"/>
                        </a:rPr>
                        <m:t>=−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4000" b="0" i="1" smtClean="0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105150"/>
                <a:ext cx="6322180" cy="76777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285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609261" y="1525563"/>
                <a:ext cx="4191339" cy="18081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𝛼𝛽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=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261" y="1525563"/>
                <a:ext cx="4191339" cy="180818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5010794" y="1567502"/>
                <a:ext cx="29483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   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𝑖𝑓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   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  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𝛽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794" y="1567502"/>
                <a:ext cx="2948371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010794" y="2219290"/>
                <a:ext cx="30522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1   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𝑖𝑓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   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  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𝛽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794" y="2219290"/>
                <a:ext cx="3052246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010794" y="2858437"/>
                <a:ext cx="18729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𝑜𝑡h𝑒𝑟𝑤𝑖𝑠𝑒</m:t>
                      </m:r>
                    </m:oMath>
                  </m:oMathPara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794" y="2858437"/>
                <a:ext cx="1872949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>
            <a:endCxn id="66" idx="1"/>
          </p:cNvCxnSpPr>
          <p:nvPr/>
        </p:nvCxnSpPr>
        <p:spPr>
          <a:xfrm flipV="1">
            <a:off x="4752832" y="1798335"/>
            <a:ext cx="257962" cy="6489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endCxn id="24" idx="1"/>
          </p:cNvCxnSpPr>
          <p:nvPr/>
        </p:nvCxnSpPr>
        <p:spPr>
          <a:xfrm>
            <a:off x="4752832" y="2447324"/>
            <a:ext cx="257962" cy="27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25" idx="1"/>
          </p:cNvCxnSpPr>
          <p:nvPr/>
        </p:nvCxnSpPr>
        <p:spPr>
          <a:xfrm>
            <a:off x="4752832" y="2447324"/>
            <a:ext cx="257962" cy="6419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63339" y="3867150"/>
                <a:ext cx="8699754" cy="767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p>
                          <m:r>
                            <a:rPr lang="en-US" sz="4000" i="1">
                              <a:latin typeface="Cambria Math"/>
                              <a:ea typeface="Cambria Math"/>
                            </a:rPr>
                            <m:t>𝛼</m:t>
                          </m:r>
                        </m:sup>
                      </m:sSup>
                      <m:sSub>
                        <m:sSubPr>
                          <m:ctrlPr>
                            <a:rPr lang="en-US" sz="40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sz="4000" i="1">
                              <a:latin typeface="Cambria Math"/>
                              <a:ea typeface="Cambria Math"/>
                            </a:rPr>
                            <m:t>𝛼𝛽</m:t>
                          </m:r>
                        </m:sub>
                      </m:sSub>
                      <m:r>
                        <a:rPr lang="en-US" sz="40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sub>
                      </m:sSub>
                      <m:r>
                        <a:rPr lang="en-US" sz="4000" i="1">
                          <a:latin typeface="Cambria Math"/>
                          <a:ea typeface="Cambria Math"/>
                        </a:rPr>
                        <m:t>   ⇒</m:t>
                      </m:r>
                      <m:sSup>
                        <m:sSupPr>
                          <m:ctrlPr>
                            <a:rPr lang="en-US" sz="4000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40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 lang="en-US" sz="4000" i="1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b>
                          <m:sSub>
                            <m:sSubPr>
                              <m:ctrlPr>
                                <a:rPr lang="en-US" sz="40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4000" b="0" i="1" smtClean="0">
                          <a:latin typeface="Cambria Math"/>
                          <a:ea typeface="Cambria Math"/>
                        </a:rPr>
                        <m:t>   </m:t>
                      </m:r>
                      <m:sSup>
                        <m:sSupPr>
                          <m:ctrlPr>
                            <a:rPr lang="en-US" sz="4000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40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 lang="en-US" sz="4000" i="1">
                          <a:latin typeface="Cambria Math"/>
                          <a:ea typeface="Cambria Math"/>
                        </a:rPr>
                        <m:t>=−</m:t>
                      </m:r>
                      <m:sSub>
                        <m:sSubPr>
                          <m:ctrlPr>
                            <a:rPr lang="en-US" sz="40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b>
                          <m:sSub>
                            <m:sSubPr>
                              <m:ctrlPr>
                                <a:rPr lang="en-US" sz="40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39" y="3867150"/>
                <a:ext cx="8699754" cy="76777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195724" y="339864"/>
                <a:ext cx="675255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/>
                        </a:rPr>
                        <m:t>𝛼</m:t>
                      </m:r>
                      <m:r>
                        <a:rPr lang="en-US" sz="4000" b="0" i="1" smtClean="0">
                          <a:latin typeface="Cambria Math"/>
                        </a:rPr>
                        <m:t>,</m:t>
                      </m:r>
                      <m:r>
                        <a:rPr lang="en-US" sz="4000" b="0" i="1" smtClean="0">
                          <a:latin typeface="Cambria Math"/>
                        </a:rPr>
                        <m:t>𝛽</m:t>
                      </m:r>
                      <m:r>
                        <a:rPr lang="en-US" sz="4000" b="0" i="1" smtClean="0">
                          <a:latin typeface="Cambria Math"/>
                        </a:rPr>
                        <m:t>,…=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40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40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40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724" y="339864"/>
                <a:ext cx="6752553" cy="70788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725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42880</TotalTime>
  <Words>1216</Words>
  <Application>Microsoft Office PowerPoint</Application>
  <PresentationFormat>On-screen Show (16:9)</PresentationFormat>
  <Paragraphs>90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Understanding classical Hamiltonian mechanics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classical Hamiltonian mechanics</dc:title>
  <dc:creator>carcassi</dc:creator>
  <cp:lastModifiedBy>carcassi</cp:lastModifiedBy>
  <cp:revision>184</cp:revision>
  <dcterms:created xsi:type="dcterms:W3CDTF">2013-05-30T18:30:29Z</dcterms:created>
  <dcterms:modified xsi:type="dcterms:W3CDTF">2015-12-03T19:18:50Z</dcterms:modified>
</cp:coreProperties>
</file>