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67" r:id="rId2"/>
    <p:sldId id="356" r:id="rId3"/>
    <p:sldId id="357" r:id="rId4"/>
    <p:sldId id="360" r:id="rId5"/>
    <p:sldId id="361" r:id="rId6"/>
    <p:sldId id="358" r:id="rId7"/>
    <p:sldId id="359" r:id="rId8"/>
    <p:sldId id="363" r:id="rId9"/>
    <p:sldId id="364" r:id="rId10"/>
    <p:sldId id="340" r:id="rId11"/>
    <p:sldId id="341" r:id="rId12"/>
    <p:sldId id="343" r:id="rId13"/>
    <p:sldId id="354" r:id="rId14"/>
    <p:sldId id="366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  <a:srgbClr val="00EE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610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3EECF-7C74-48C7-BD45-3D86C994268A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916FA-464F-42FA-AC09-3F99E1C1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55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916FA-464F-42FA-AC09-3F99E1C14C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5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916FA-464F-42FA-AC09-3F99E1C14C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5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916FA-464F-42FA-AC09-3F99E1C14C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625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12/3/2015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35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0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30.png"/><Relationship Id="rId26" Type="http://schemas.openxmlformats.org/officeDocument/2006/relationships/image" Target="../media/image67.png"/><Relationship Id="rId21" Type="http://schemas.openxmlformats.org/officeDocument/2006/relationships/image" Target="../media/image58.png"/><Relationship Id="rId17" Type="http://schemas.openxmlformats.org/officeDocument/2006/relationships/image" Target="../media/image520.png"/><Relationship Id="rId25" Type="http://schemas.openxmlformats.org/officeDocument/2006/relationships/image" Target="../media/image66.png"/><Relationship Id="rId16" Type="http://schemas.openxmlformats.org/officeDocument/2006/relationships/image" Target="../media/image511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24" Type="http://schemas.openxmlformats.org/officeDocument/2006/relationships/image" Target="../media/image62.png"/><Relationship Id="rId15" Type="http://schemas.openxmlformats.org/officeDocument/2006/relationships/image" Target="../media/image490.png"/><Relationship Id="rId23" Type="http://schemas.openxmlformats.org/officeDocument/2006/relationships/image" Target="../media/image61.png"/><Relationship Id="rId19" Type="http://schemas.openxmlformats.org/officeDocument/2006/relationships/image" Target="../media/image56.png"/><Relationship Id="rId14" Type="http://schemas.openxmlformats.org/officeDocument/2006/relationships/image" Target="../media/image111.png"/><Relationship Id="rId22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9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240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classical</a:t>
            </a:r>
            <a:br>
              <a:rPr lang="en-US" dirty="0" smtClean="0"/>
            </a:br>
            <a:r>
              <a:rPr lang="en-US" dirty="0" smtClean="0"/>
              <a:t>Hamiltonian mechanics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911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800203" y="358140"/>
            <a:ext cx="74478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Phase space metric preserved by the motion</a:t>
            </a:r>
            <a:endParaRPr lang="en-US" sz="32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09261" y="1144563"/>
                <a:ext cx="4191339" cy="18081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𝛼𝛽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=</m:t>
                      </m:r>
                    </m:oMath>
                  </m:oMathPara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261" y="1144563"/>
                <a:ext cx="4191339" cy="180818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5010794" y="1186502"/>
                <a:ext cx="294837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1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𝑖𝑓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94" y="1186502"/>
                <a:ext cx="2948371" cy="461665"/>
              </a:xfrm>
              <a:prstGeom prst="rect">
                <a:avLst/>
              </a:prstGeom>
              <a:blipFill rotWithShape="1"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605606" y="3657366"/>
                <a:ext cx="4364849" cy="520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𝛼𝛽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06" y="3657366"/>
                <a:ext cx="4364849" cy="5203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010794" y="1838290"/>
                <a:ext cx="30522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1   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𝑖𝑓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𝛼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𝛽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94" y="1838290"/>
                <a:ext cx="3052246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010794" y="2477437"/>
                <a:ext cx="18729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𝑜𝑡h𝑒𝑟𝑤𝑖𝑠𝑒</m:t>
                      </m:r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794" y="2477437"/>
                <a:ext cx="1872949" cy="46166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5334000" y="3505021"/>
            <a:ext cx="35028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Sum of areas on each independent</a:t>
            </a:r>
          </a:p>
          <a:p>
            <a:pPr algn="ctr"/>
            <a:r>
              <a:rPr lang="en-US" dirty="0" smtClean="0">
                <a:latin typeface="Bradley Hand ITC" pitchFamily="66" charset="0"/>
              </a:rPr>
              <a:t>degree of freedom</a:t>
            </a:r>
          </a:p>
          <a:p>
            <a:pPr algn="ctr"/>
            <a:endParaRPr lang="en-US" dirty="0">
              <a:latin typeface="Bradley Hand ITC" pitchFamily="66" charset="0"/>
            </a:endParaRPr>
          </a:p>
          <a:p>
            <a:pPr algn="ctr"/>
            <a:r>
              <a:rPr lang="en-US" dirty="0" smtClean="0">
                <a:latin typeface="Bradley Hand ITC" pitchFamily="66" charset="0"/>
              </a:rPr>
              <a:t>Measure of number of states</a:t>
            </a:r>
          </a:p>
        </p:txBody>
      </p:sp>
      <p:cxnSp>
        <p:nvCxnSpPr>
          <p:cNvPr id="4" name="Straight Connector 3"/>
          <p:cNvCxnSpPr>
            <a:endCxn id="66" idx="1"/>
          </p:cNvCxnSpPr>
          <p:nvPr/>
        </p:nvCxnSpPr>
        <p:spPr>
          <a:xfrm flipV="1">
            <a:off x="4752832" y="1417335"/>
            <a:ext cx="257962" cy="6489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24" idx="1"/>
          </p:cNvCxnSpPr>
          <p:nvPr/>
        </p:nvCxnSpPr>
        <p:spPr>
          <a:xfrm>
            <a:off x="4752832" y="2066324"/>
            <a:ext cx="257962" cy="27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25" idx="1"/>
          </p:cNvCxnSpPr>
          <p:nvPr/>
        </p:nvCxnSpPr>
        <p:spPr>
          <a:xfrm>
            <a:off x="4752832" y="2066324"/>
            <a:ext cx="257962" cy="6419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1600200" y="1186502"/>
            <a:ext cx="838200" cy="55532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63504" y="1787823"/>
            <a:ext cx="838200" cy="55532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518848" y="2383775"/>
            <a:ext cx="838200" cy="555327"/>
          </a:xfrm>
          <a:prstGeom prst="rect">
            <a:avLst/>
          </a:prstGeom>
          <a:noFill/>
          <a:ln>
            <a:solidFill>
              <a:schemeClr val="tx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4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783177" y="285750"/>
                <a:ext cx="3577646" cy="5203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𝛼𝛽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𝛼𝛽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′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177" y="285750"/>
                <a:ext cx="3577646" cy="5203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78035" y="1554515"/>
                <a:ext cx="8712642" cy="22352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=(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𝛾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𝛾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𝑑𝑡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𝛼𝛽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𝛿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p>
                      </m:sSup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𝛿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𝑑𝑡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𝛼𝛽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𝛼𝛽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𝛼𝛽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𝑑𝑡</m:t>
                      </m:r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𝛼𝛽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𝛾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𝛿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𝑑𝑡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sz="2400" i="1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</m:t>
                          </m:r>
                        </m:sup>
                      </m:sSup>
                      <m:sSub>
                        <m:sSub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𝛼𝛽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𝛽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p>
                          </m:sSup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𝛽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/>
                          <a:ea typeface="Cambria Math"/>
                        </a:rPr>
                        <m:t>𝑑𝑡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2400" i="1">
                          <a:latin typeface="Cambria Math"/>
                          <a:ea typeface="Cambria Math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 smtClean="0">
                  <a:ea typeface="Cambria Math"/>
                </a:endParaRPr>
              </a:p>
              <a:p>
                <a:r>
                  <a:rPr lang="en-US" sz="2400" dirty="0" smtClean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𝛼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𝛼𝛽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𝛽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+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𝛽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𝑉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𝛼</m:t>
                        </m:r>
                      </m:sup>
                    </m:sSup>
                    <m:sSup>
                      <m:sSup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𝑊</m:t>
                        </m:r>
                      </m:e>
                      <m:sup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𝛽</m:t>
                        </m:r>
                      </m:sup>
                    </m:sSup>
                    <m:r>
                      <a:rPr lang="en-US" sz="2400" i="1">
                        <a:latin typeface="Cambria Math"/>
                        <a:ea typeface="Cambria Math"/>
                      </a:rPr>
                      <m:t>𝑑𝑡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𝑂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𝑑𝑡</m:t>
                            </m:r>
                          </m:e>
                          <m:sup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ea typeface="Cambria Math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035" y="1554515"/>
                <a:ext cx="8712642" cy="223529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454352" y="3894872"/>
                <a:ext cx="6235297" cy="729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/>
                        </a:rPr>
                        <m:t>𝑐𝑢𝑟𝑙</m:t>
                      </m:r>
                      <m:d>
                        <m:d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8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sz="3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3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sz="3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8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3800" dirty="0" smtClean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352" y="3894872"/>
                <a:ext cx="6235297" cy="72923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891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54352" y="375828"/>
                <a:ext cx="6235297" cy="7292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800" b="0" i="1" smtClean="0">
                          <a:latin typeface="Cambria Math"/>
                        </a:rPr>
                        <m:t>𝑐𝑢𝑟𝑙</m:t>
                      </m:r>
                      <m:d>
                        <m:d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8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3800" b="0" i="1" smtClean="0">
                                  <a:latin typeface="Cambria Math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800" b="0" i="1" smtClean="0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</m:e>
                      </m:d>
                      <m:r>
                        <a:rPr lang="en-US" sz="3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sSub>
                        <m:sSubPr>
                          <m:ctrlPr>
                            <a:rPr lang="en-US" sz="380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𝛽</m:t>
                          </m:r>
                        </m:sub>
                      </m:sSub>
                      <m:sSub>
                        <m:sSubPr>
                          <m:ctrlPr>
                            <a:rPr lang="en-US" sz="3800" i="1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i="1">
                              <a:latin typeface="Cambria Math"/>
                              <a:ea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r>
                        <a:rPr lang="en-US" sz="3800" b="0" i="1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3800" i="1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3800" dirty="0" smtClean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4352" y="375828"/>
                <a:ext cx="6235297" cy="72923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165893" y="1666042"/>
                <a:ext cx="4812215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r>
                        <a:rPr lang="en-US" sz="3800" b="0" i="1" smtClean="0">
                          <a:latin typeface="Cambria Math"/>
                        </a:rPr>
                        <m:t>𝛼</m:t>
                      </m:r>
                      <m:r>
                        <a:rPr lang="en-US" sz="38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800" b="0" i="1" smtClean="0">
                              <a:latin typeface="Cambria Math"/>
                            </a:rPr>
                            <m:t>𝛼</m:t>
                          </m:r>
                        </m:sup>
                      </m:sSup>
                      <m:r>
                        <a:rPr lang="en-US" sz="3800" b="0" i="1" smtClean="0">
                          <a:latin typeface="Cambria Math"/>
                        </a:rPr>
                        <m:t>     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38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</a:rPr>
                            <m:t>𝛼</m:t>
                          </m:r>
                        </m:sub>
                      </m:sSub>
                      <m:r>
                        <a:rPr lang="en-US" sz="38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8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3800" i="1" smtClean="0">
                              <a:latin typeface="Cambria Math"/>
                              <a:ea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3800" b="0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sub>
                      </m:sSub>
                      <m:r>
                        <a:rPr lang="en-US" sz="3800" i="1" smtClean="0">
                          <a:latin typeface="Cambria Math"/>
                          <a:ea typeface="Cambria Math"/>
                        </a:rPr>
                        <m:t>𝐻</m:t>
                      </m:r>
                    </m:oMath>
                  </m:oMathPara>
                </a14:m>
                <a:endParaRPr lang="en-US" sz="3800" dirty="0" smtClean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893" y="1666042"/>
                <a:ext cx="4812215" cy="67710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87584" y="2861944"/>
                <a:ext cx="5568832" cy="929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7584" y="2861944"/>
                <a:ext cx="5568832" cy="9290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602469" y="3714750"/>
                <a:ext cx="5939062" cy="929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469" y="3714750"/>
                <a:ext cx="5939062" cy="92900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4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530432" y="1500998"/>
            <a:ext cx="4083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Each </a:t>
            </a:r>
            <a:r>
              <a:rPr lang="en-US" dirty="0" err="1" smtClean="0">
                <a:latin typeface="Bradley Hand ITC" pitchFamily="66" charset="0"/>
              </a:rPr>
              <a:t>d.o.f</a:t>
            </a:r>
            <a:r>
              <a:rPr lang="en-US" dirty="0" smtClean="0">
                <a:latin typeface="Bradley Hand ITC" pitchFamily="66" charset="0"/>
              </a:rPr>
              <a:t>. preserves the area</a:t>
            </a:r>
          </a:p>
          <a:p>
            <a:pPr algn="ctr"/>
            <a:r>
              <a:rPr lang="en-US" dirty="0" smtClean="0">
                <a:latin typeface="Bradley Hand ITC" pitchFamily="66" charset="0"/>
              </a:rPr>
              <a:t>Independent </a:t>
            </a:r>
            <a:r>
              <a:rPr lang="en-US" dirty="0" err="1" smtClean="0">
                <a:latin typeface="Bradley Hand ITC" pitchFamily="66" charset="0"/>
              </a:rPr>
              <a:t>d.o.f</a:t>
            </a:r>
            <a:r>
              <a:rPr lang="en-US" dirty="0" smtClean="0">
                <a:latin typeface="Bradley Hand ITC" pitchFamily="66" charset="0"/>
              </a:rPr>
              <a:t>. remain perpendicular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26611" y="205085"/>
            <a:ext cx="72907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Bradley Hand ITC" pitchFamily="66" charset="0"/>
              </a:rPr>
              <a:t>Hamiltonian mechanics for multiple degree of freedom </a:t>
            </a:r>
            <a:endParaRPr lang="en-US" sz="2400" b="1" dirty="0">
              <a:latin typeface="Bradley Hand ITC" pitchFamily="66" charset="0"/>
            </a:endParaRPr>
          </a:p>
        </p:txBody>
      </p:sp>
      <p:sp>
        <p:nvSpPr>
          <p:cNvPr id="3" name="Freeform 2"/>
          <p:cNvSpPr/>
          <p:nvPr/>
        </p:nvSpPr>
        <p:spPr>
          <a:xfrm>
            <a:off x="7167976" y="1497629"/>
            <a:ext cx="739358" cy="670863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39358" h="670863">
                <a:moveTo>
                  <a:pt x="205840" y="4341"/>
                </a:moveTo>
                <a:cubicBezTo>
                  <a:pt x="94471" y="27787"/>
                  <a:pt x="-15727" y="218873"/>
                  <a:pt x="1858" y="285695"/>
                </a:cubicBezTo>
                <a:cubicBezTo>
                  <a:pt x="19443" y="352517"/>
                  <a:pt x="239836" y="341966"/>
                  <a:pt x="311347" y="405271"/>
                </a:cubicBezTo>
                <a:cubicBezTo>
                  <a:pt x="382858" y="468576"/>
                  <a:pt x="364101" y="642077"/>
                  <a:pt x="430923" y="665523"/>
                </a:cubicBezTo>
                <a:cubicBezTo>
                  <a:pt x="497745" y="688969"/>
                  <a:pt x="672419" y="632698"/>
                  <a:pt x="712277" y="545947"/>
                </a:cubicBezTo>
                <a:cubicBezTo>
                  <a:pt x="752136" y="459196"/>
                  <a:pt x="755652" y="234113"/>
                  <a:pt x="670074" y="145018"/>
                </a:cubicBezTo>
                <a:cubicBezTo>
                  <a:pt x="584496" y="55923"/>
                  <a:pt x="317209" y="-19105"/>
                  <a:pt x="205840" y="4341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rot="878512">
            <a:off x="7716724" y="1309751"/>
            <a:ext cx="996856" cy="519082"/>
          </a:xfrm>
          <a:custGeom>
            <a:avLst/>
            <a:gdLst>
              <a:gd name="connsiteX0" fmla="*/ 205840 w 739358"/>
              <a:gd name="connsiteY0" fmla="*/ 4341 h 670863"/>
              <a:gd name="connsiteX1" fmla="*/ 1858 w 739358"/>
              <a:gd name="connsiteY1" fmla="*/ 285695 h 670863"/>
              <a:gd name="connsiteX2" fmla="*/ 311347 w 739358"/>
              <a:gd name="connsiteY2" fmla="*/ 405271 h 670863"/>
              <a:gd name="connsiteX3" fmla="*/ 430923 w 739358"/>
              <a:gd name="connsiteY3" fmla="*/ 665523 h 670863"/>
              <a:gd name="connsiteX4" fmla="*/ 712277 w 739358"/>
              <a:gd name="connsiteY4" fmla="*/ 545947 h 670863"/>
              <a:gd name="connsiteX5" fmla="*/ 670074 w 739358"/>
              <a:gd name="connsiteY5" fmla="*/ 145018 h 670863"/>
              <a:gd name="connsiteX6" fmla="*/ 205840 w 739358"/>
              <a:gd name="connsiteY6" fmla="*/ 4341 h 670863"/>
              <a:gd name="connsiteX0" fmla="*/ 205585 w 719838"/>
              <a:gd name="connsiteY0" fmla="*/ 24477 h 690999"/>
              <a:gd name="connsiteX1" fmla="*/ 1603 w 719838"/>
              <a:gd name="connsiteY1" fmla="*/ 305831 h 690999"/>
              <a:gd name="connsiteX2" fmla="*/ 311092 w 719838"/>
              <a:gd name="connsiteY2" fmla="*/ 425407 h 690999"/>
              <a:gd name="connsiteX3" fmla="*/ 430668 w 719838"/>
              <a:gd name="connsiteY3" fmla="*/ 685659 h 690999"/>
              <a:gd name="connsiteX4" fmla="*/ 712022 w 719838"/>
              <a:gd name="connsiteY4" fmla="*/ 566083 h 690999"/>
              <a:gd name="connsiteX5" fmla="*/ 545004 w 719838"/>
              <a:gd name="connsiteY5" fmla="*/ 75048 h 690999"/>
              <a:gd name="connsiteX6" fmla="*/ 205585 w 719838"/>
              <a:gd name="connsiteY6" fmla="*/ 24477 h 690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9838" h="690999">
                <a:moveTo>
                  <a:pt x="205585" y="24477"/>
                </a:moveTo>
                <a:cubicBezTo>
                  <a:pt x="115018" y="62941"/>
                  <a:pt x="-15982" y="239009"/>
                  <a:pt x="1603" y="305831"/>
                </a:cubicBezTo>
                <a:cubicBezTo>
                  <a:pt x="19188" y="372653"/>
                  <a:pt x="239581" y="362102"/>
                  <a:pt x="311092" y="425407"/>
                </a:cubicBezTo>
                <a:cubicBezTo>
                  <a:pt x="382603" y="488712"/>
                  <a:pt x="363846" y="662213"/>
                  <a:pt x="430668" y="685659"/>
                </a:cubicBezTo>
                <a:cubicBezTo>
                  <a:pt x="497490" y="709105"/>
                  <a:pt x="672164" y="652834"/>
                  <a:pt x="712022" y="566083"/>
                </a:cubicBezTo>
                <a:cubicBezTo>
                  <a:pt x="751881" y="479332"/>
                  <a:pt x="630582" y="164143"/>
                  <a:pt x="545004" y="75048"/>
                </a:cubicBezTo>
                <a:cubicBezTo>
                  <a:pt x="459426" y="-14047"/>
                  <a:pt x="296152" y="-13987"/>
                  <a:pt x="205585" y="24477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3" idx="4"/>
            <a:endCxn id="11" idx="4"/>
          </p:cNvCxnSpPr>
          <p:nvPr/>
        </p:nvCxnSpPr>
        <p:spPr>
          <a:xfrm flipV="1">
            <a:off x="7880253" y="1852869"/>
            <a:ext cx="764782" cy="19070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3" idx="0"/>
            <a:endCxn id="11" idx="0"/>
          </p:cNvCxnSpPr>
          <p:nvPr/>
        </p:nvCxnSpPr>
        <p:spPr>
          <a:xfrm flipV="1">
            <a:off x="7373816" y="1281944"/>
            <a:ext cx="695508" cy="2200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3" idx="2"/>
            <a:endCxn id="11" idx="2"/>
          </p:cNvCxnSpPr>
          <p:nvPr/>
        </p:nvCxnSpPr>
        <p:spPr>
          <a:xfrm flipV="1">
            <a:off x="7479323" y="1610278"/>
            <a:ext cx="655234" cy="2926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" idx="5"/>
            <a:endCxn id="11" idx="5"/>
          </p:cNvCxnSpPr>
          <p:nvPr/>
        </p:nvCxnSpPr>
        <p:spPr>
          <a:xfrm flipV="1">
            <a:off x="7838050" y="1437514"/>
            <a:ext cx="676446" cy="20513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990600" y="1429267"/>
            <a:ext cx="914400" cy="753521"/>
            <a:chOff x="990600" y="1742029"/>
            <a:chExt cx="914400" cy="753521"/>
          </a:xfrm>
        </p:grpSpPr>
        <p:sp>
          <p:nvSpPr>
            <p:cNvPr id="22" name="Freeform 21"/>
            <p:cNvSpPr/>
            <p:nvPr/>
          </p:nvSpPr>
          <p:spPr>
            <a:xfrm>
              <a:off x="990600" y="1824687"/>
              <a:ext cx="739358" cy="670863"/>
            </a:xfrm>
            <a:custGeom>
              <a:avLst/>
              <a:gdLst>
                <a:gd name="connsiteX0" fmla="*/ 205840 w 739358"/>
                <a:gd name="connsiteY0" fmla="*/ 4341 h 670863"/>
                <a:gd name="connsiteX1" fmla="*/ 1858 w 739358"/>
                <a:gd name="connsiteY1" fmla="*/ 285695 h 670863"/>
                <a:gd name="connsiteX2" fmla="*/ 311347 w 739358"/>
                <a:gd name="connsiteY2" fmla="*/ 405271 h 670863"/>
                <a:gd name="connsiteX3" fmla="*/ 430923 w 739358"/>
                <a:gd name="connsiteY3" fmla="*/ 665523 h 670863"/>
                <a:gd name="connsiteX4" fmla="*/ 712277 w 739358"/>
                <a:gd name="connsiteY4" fmla="*/ 545947 h 670863"/>
                <a:gd name="connsiteX5" fmla="*/ 670074 w 739358"/>
                <a:gd name="connsiteY5" fmla="*/ 145018 h 670863"/>
                <a:gd name="connsiteX6" fmla="*/ 205840 w 739358"/>
                <a:gd name="connsiteY6" fmla="*/ 4341 h 670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39358" h="670863">
                  <a:moveTo>
                    <a:pt x="205840" y="4341"/>
                  </a:moveTo>
                  <a:cubicBezTo>
                    <a:pt x="94471" y="27787"/>
                    <a:pt x="-15727" y="218873"/>
                    <a:pt x="1858" y="285695"/>
                  </a:cubicBezTo>
                  <a:cubicBezTo>
                    <a:pt x="19443" y="352517"/>
                    <a:pt x="239836" y="341966"/>
                    <a:pt x="311347" y="405271"/>
                  </a:cubicBezTo>
                  <a:cubicBezTo>
                    <a:pt x="382858" y="468576"/>
                    <a:pt x="364101" y="642077"/>
                    <a:pt x="430923" y="665523"/>
                  </a:cubicBezTo>
                  <a:cubicBezTo>
                    <a:pt x="497745" y="688969"/>
                    <a:pt x="672419" y="632698"/>
                    <a:pt x="712277" y="545947"/>
                  </a:cubicBezTo>
                  <a:cubicBezTo>
                    <a:pt x="752136" y="459196"/>
                    <a:pt x="755652" y="234113"/>
                    <a:pt x="670074" y="145018"/>
                  </a:cubicBezTo>
                  <a:cubicBezTo>
                    <a:pt x="584496" y="55923"/>
                    <a:pt x="317209" y="-19105"/>
                    <a:pt x="205840" y="434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>
              <a:stCxn id="22" idx="5"/>
            </p:cNvCxnSpPr>
            <p:nvPr/>
          </p:nvCxnSpPr>
          <p:spPr>
            <a:xfrm flipV="1">
              <a:off x="1660674" y="1885413"/>
              <a:ext cx="244326" cy="8429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4"/>
            </p:cNvCxnSpPr>
            <p:nvPr/>
          </p:nvCxnSpPr>
          <p:spPr>
            <a:xfrm flipV="1">
              <a:off x="1702877" y="2306430"/>
              <a:ext cx="202123" cy="6420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22" idx="3"/>
            </p:cNvCxnSpPr>
            <p:nvPr/>
          </p:nvCxnSpPr>
          <p:spPr>
            <a:xfrm flipV="1">
              <a:off x="1421523" y="2402710"/>
              <a:ext cx="119575" cy="8750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22" idx="1"/>
            </p:cNvCxnSpPr>
            <p:nvPr/>
          </p:nvCxnSpPr>
          <p:spPr>
            <a:xfrm flipV="1">
              <a:off x="992458" y="1987355"/>
              <a:ext cx="203982" cy="12302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22" idx="2"/>
            </p:cNvCxnSpPr>
            <p:nvPr/>
          </p:nvCxnSpPr>
          <p:spPr>
            <a:xfrm flipV="1">
              <a:off x="1301947" y="2160118"/>
              <a:ext cx="119576" cy="6984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196440" y="1742029"/>
              <a:ext cx="165295" cy="86999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687589" y="1115988"/>
                <a:ext cx="57688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smtClean="0">
                    <a:latin typeface="Bradley Hand ITC" pitchFamily="66" charset="0"/>
                  </a:rPr>
                  <a:t>The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𝑑𝑡</m:t>
                    </m:r>
                  </m:oMath>
                </a14:m>
                <a:r>
                  <a:rPr lang="en-US" dirty="0" smtClean="0">
                    <a:latin typeface="Bradley Hand ITC" pitchFamily="66" charset="0"/>
                  </a:rPr>
                  <a:t> is a function of the state at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589" y="1115988"/>
                <a:ext cx="5768823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29" t="-4918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378116" y="895350"/>
            <a:ext cx="1596788" cy="525438"/>
            <a:chOff x="3179928" y="2081284"/>
            <a:chExt cx="1596788" cy="525438"/>
          </a:xfrm>
        </p:grpSpPr>
        <p:sp>
          <p:nvSpPr>
            <p:cNvPr id="5" name="Freeform 4"/>
            <p:cNvSpPr/>
            <p:nvPr/>
          </p:nvSpPr>
          <p:spPr>
            <a:xfrm>
              <a:off x="3179928" y="2122227"/>
              <a:ext cx="1392072" cy="484495"/>
            </a:xfrm>
            <a:custGeom>
              <a:avLst/>
              <a:gdLst>
                <a:gd name="connsiteX0" fmla="*/ 0 w 1392072"/>
                <a:gd name="connsiteY0" fmla="*/ 484495 h 484495"/>
                <a:gd name="connsiteX1" fmla="*/ 450376 w 1392072"/>
                <a:gd name="connsiteY1" fmla="*/ 225188 h 484495"/>
                <a:gd name="connsiteX2" fmla="*/ 1392072 w 1392072"/>
                <a:gd name="connsiteY2" fmla="*/ 0 h 484495"/>
                <a:gd name="connsiteX3" fmla="*/ 1392072 w 1392072"/>
                <a:gd name="connsiteY3" fmla="*/ 0 h 484495"/>
                <a:gd name="connsiteX0" fmla="*/ 0 w 1392072"/>
                <a:gd name="connsiteY0" fmla="*/ 484495 h 484495"/>
                <a:gd name="connsiteX1" fmla="*/ 450376 w 1392072"/>
                <a:gd name="connsiteY1" fmla="*/ 225188 h 484495"/>
                <a:gd name="connsiteX2" fmla="*/ 1392072 w 1392072"/>
                <a:gd name="connsiteY2" fmla="*/ 0 h 484495"/>
                <a:gd name="connsiteX3" fmla="*/ 1392072 w 1392072"/>
                <a:gd name="connsiteY3" fmla="*/ 0 h 484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2072" h="484495">
                  <a:moveTo>
                    <a:pt x="0" y="484495"/>
                  </a:moveTo>
                  <a:cubicBezTo>
                    <a:pt x="109182" y="395216"/>
                    <a:pt x="197892" y="340056"/>
                    <a:pt x="450376" y="225188"/>
                  </a:cubicBezTo>
                  <a:cubicBezTo>
                    <a:pt x="702860" y="110320"/>
                    <a:pt x="1392072" y="0"/>
                    <a:pt x="1392072" y="0"/>
                  </a:cubicBezTo>
                  <a:lnTo>
                    <a:pt x="1392072" y="0"/>
                  </a:ln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179928" y="2419350"/>
              <a:ext cx="172872" cy="18737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5" idx="1"/>
            </p:cNvCxnSpPr>
            <p:nvPr/>
          </p:nvCxnSpPr>
          <p:spPr>
            <a:xfrm flipV="1">
              <a:off x="3630304" y="2238233"/>
              <a:ext cx="225189" cy="10918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4572006" y="2081284"/>
              <a:ext cx="204710" cy="4094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4541" y="2793078"/>
            <a:ext cx="4955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Past and future at the same level of uncertainty</a:t>
            </a:r>
          </a:p>
          <a:p>
            <a:pPr algn="ctr"/>
            <a:r>
              <a:rPr lang="en-US" dirty="0" smtClean="0">
                <a:latin typeface="Bradley Hand ITC" pitchFamily="66" charset="0"/>
              </a:rPr>
              <a:t>Each independent </a:t>
            </a:r>
            <a:r>
              <a:rPr lang="en-US" dirty="0" err="1" smtClean="0">
                <a:latin typeface="Bradley Hand ITC" pitchFamily="66" charset="0"/>
              </a:rPr>
              <a:t>d.o.f</a:t>
            </a:r>
            <a:r>
              <a:rPr lang="en-US" dirty="0" smtClean="0">
                <a:latin typeface="Bradley Hand ITC" pitchFamily="66" charset="0"/>
              </a:rPr>
              <a:t>. preserves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464616" y="3349287"/>
                <a:ext cx="4035051" cy="411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l-GR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16" y="3349287"/>
                <a:ext cx="4035051" cy="411331"/>
              </a:xfrm>
              <a:prstGeom prst="rect">
                <a:avLst/>
              </a:prstGeom>
              <a:blipFill rotWithShape="1">
                <a:blip r:embed="rId3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3706219" y="66675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Math/Geometry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87693" y="2419350"/>
            <a:ext cx="1588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Measurements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757217" y="2800350"/>
            <a:ext cx="4437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The system is isolated and reversible</a:t>
            </a:r>
            <a:br>
              <a:rPr lang="en-US" dirty="0" smtClean="0">
                <a:latin typeface="Bradley Hand ITC" pitchFamily="66" charset="0"/>
              </a:rPr>
            </a:br>
            <a:r>
              <a:rPr lang="en-US" dirty="0" smtClean="0">
                <a:latin typeface="Bradley Hand ITC" pitchFamily="66" charset="0"/>
              </a:rPr>
              <a:t>Each </a:t>
            </a:r>
            <a:r>
              <a:rPr lang="en-US" dirty="0" err="1" smtClean="0">
                <a:latin typeface="Bradley Hand ITC" pitchFamily="66" charset="0"/>
              </a:rPr>
              <a:t>d.o.f</a:t>
            </a:r>
            <a:r>
              <a:rPr lang="en-US" dirty="0" smtClean="0">
                <a:latin typeface="Bradley Hand ITC" pitchFamily="66" charset="0"/>
              </a:rPr>
              <a:t>. exchanges energy independently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5244259" y="3379619"/>
                <a:ext cx="3441198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             </a:t>
                </a:r>
                <a14:m>
                  <m:oMath xmlns:m="http://schemas.openxmlformats.org/officeDocument/2006/math">
                    <m:r>
                      <a:rPr lang="el-GR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𝐸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4259" y="3379619"/>
                <a:ext cx="3441198" cy="411331"/>
              </a:xfrm>
              <a:prstGeom prst="rect">
                <a:avLst/>
              </a:prstGeom>
              <a:blipFill rotWithShape="1">
                <a:blip r:embed="rId4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6128333" y="2419350"/>
            <a:ext cx="1899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Thermodynamics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871561" y="4294019"/>
            <a:ext cx="4120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>
                <a:latin typeface="Bradley Hand ITC" pitchFamily="66" charset="0"/>
              </a:rPr>
              <a:t>Bijective</a:t>
            </a:r>
            <a:r>
              <a:rPr lang="en-US" dirty="0" smtClean="0">
                <a:latin typeface="Bradley Hand ITC" pitchFamily="66" charset="0"/>
              </a:rPr>
              <a:t> map, </a:t>
            </a:r>
            <a:r>
              <a:rPr lang="en-US" dirty="0" err="1" smtClean="0">
                <a:latin typeface="Bradley Hand ITC" pitchFamily="66" charset="0"/>
              </a:rPr>
              <a:t>indep</a:t>
            </a:r>
            <a:r>
              <a:rPr lang="en-US" dirty="0" smtClean="0">
                <a:latin typeface="Bradley Hand ITC" pitchFamily="66" charset="0"/>
              </a:rPr>
              <a:t>. labels for each </a:t>
            </a:r>
            <a:r>
              <a:rPr lang="en-US" dirty="0" err="1" smtClean="0">
                <a:latin typeface="Bradley Hand ITC" pitchFamily="66" charset="0"/>
              </a:rPr>
              <a:t>d.o.f</a:t>
            </a:r>
            <a:r>
              <a:rPr lang="en-US" dirty="0" smtClean="0">
                <a:latin typeface="Bradley Hand ITC" pitchFamily="66" charset="0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215412" y="3913019"/>
            <a:ext cx="163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State mapping</a:t>
            </a:r>
            <a:endParaRPr lang="en-US" b="1" dirty="0">
              <a:latin typeface="Bradley Hand ITC" pitchFamily="66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1641" y="4294019"/>
            <a:ext cx="4665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Information entropy is preserved for each </a:t>
            </a:r>
            <a:r>
              <a:rPr lang="en-US" dirty="0" err="1" smtClean="0">
                <a:latin typeface="Bradley Hand ITC" pitchFamily="66" charset="0"/>
              </a:rPr>
              <a:t>d.o.f</a:t>
            </a:r>
            <a:r>
              <a:rPr lang="en-US" dirty="0" smtClean="0">
                <a:latin typeface="Bradley Hand ITC" pitchFamily="66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01168" y="4598819"/>
                <a:ext cx="3645998" cy="411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𝐼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68" y="4598819"/>
                <a:ext cx="3645998" cy="411331"/>
              </a:xfrm>
              <a:prstGeom prst="rect">
                <a:avLst/>
              </a:prstGeom>
              <a:blipFill rotWithShape="1">
                <a:blip r:embed="rId5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/>
          <p:cNvSpPr txBox="1"/>
          <p:nvPr/>
        </p:nvSpPr>
        <p:spPr>
          <a:xfrm>
            <a:off x="1509238" y="3913019"/>
            <a:ext cx="2034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Bradley Hand ITC" pitchFamily="66" charset="0"/>
              </a:rPr>
              <a:t>Information theory</a:t>
            </a:r>
            <a:endParaRPr lang="en-US" b="1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13636" y="4608693"/>
                <a:ext cx="1324593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3636" y="4608693"/>
                <a:ext cx="1324593" cy="391582"/>
              </a:xfrm>
              <a:prstGeom prst="rect">
                <a:avLst/>
              </a:prstGeom>
              <a:blipFill rotWithShape="1">
                <a:blip r:embed="rId6"/>
                <a:stretch>
                  <a:fillRect t="-6250" r="-3226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6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>
            <a:off x="2324100" y="1885950"/>
            <a:ext cx="4495800" cy="1371600"/>
          </a:xfrm>
          <a:prstGeom prst="roundRect">
            <a:avLst/>
          </a:prstGeom>
          <a:noFill/>
          <a:ln>
            <a:solidFill>
              <a:schemeClr val="tx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radley Hand ITC" pitchFamily="66" charset="0"/>
              </a:rPr>
              <a:t>Hamiltonian mechanics</a:t>
            </a:r>
          </a:p>
          <a:p>
            <a:pPr algn="ctr"/>
            <a:r>
              <a:rPr lang="en-US" sz="2000" dirty="0">
                <a:latin typeface="Bradley Hand ITC" pitchFamily="66" charset="0"/>
              </a:rPr>
              <a:t>=</a:t>
            </a:r>
          </a:p>
          <a:p>
            <a:pPr algn="ctr"/>
            <a:r>
              <a:rPr lang="en-US" sz="2000" dirty="0">
                <a:latin typeface="Bradley Hand ITC" pitchFamily="66" charset="0"/>
              </a:rPr>
              <a:t>Determinism and </a:t>
            </a:r>
            <a:r>
              <a:rPr lang="en-US" sz="2000" dirty="0" smtClean="0">
                <a:latin typeface="Bradley Hand ITC" pitchFamily="66" charset="0"/>
              </a:rPr>
              <a:t>reversibility</a:t>
            </a:r>
          </a:p>
          <a:p>
            <a:pPr algn="ctr"/>
            <a:r>
              <a:rPr lang="en-US" sz="2000" dirty="0" smtClean="0">
                <a:latin typeface="Bradley Hand ITC" pitchFamily="66" charset="0"/>
              </a:rPr>
              <a:t>with independent </a:t>
            </a:r>
            <a:r>
              <a:rPr lang="en-US" sz="2000" dirty="0" err="1" smtClean="0">
                <a:latin typeface="Bradley Hand ITC" pitchFamily="66" charset="0"/>
              </a:rPr>
              <a:t>d.o.f</a:t>
            </a:r>
            <a:endParaRPr lang="en-US" sz="2000" dirty="0">
              <a:latin typeface="Bradley Hand ITC" pitchFamily="66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4177" y="3562350"/>
            <a:ext cx="3055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Information theory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101105" y="1123950"/>
            <a:ext cx="2363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Measurements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95426" y="1123950"/>
            <a:ext cx="28488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latin typeface="Bradley Hand ITC" pitchFamily="66" charset="0"/>
              </a:rPr>
              <a:t>Thermodynamics</a:t>
            </a:r>
            <a:endParaRPr lang="en-US" sz="2800" dirty="0">
              <a:latin typeface="Bradley Hand ITC" pitchFamily="66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02674" y="2094696"/>
            <a:ext cx="153760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State</a:t>
            </a:r>
            <a:br>
              <a:rPr lang="en-US" sz="2800" dirty="0">
                <a:latin typeface="Bradley Hand ITC" pitchFamily="66" charset="0"/>
              </a:rPr>
            </a:br>
            <a:r>
              <a:rPr lang="en-US" sz="2800" dirty="0">
                <a:latin typeface="Bradley Hand ITC" pitchFamily="66" charset="0"/>
              </a:rPr>
              <a:t>mapping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8604" y="2094695"/>
            <a:ext cx="16450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Math/</a:t>
            </a:r>
            <a:br>
              <a:rPr lang="en-US" sz="2800" dirty="0">
                <a:latin typeface="Bradley Hand ITC" pitchFamily="66" charset="0"/>
              </a:rPr>
            </a:br>
            <a:r>
              <a:rPr lang="en-US" sz="2800" dirty="0">
                <a:latin typeface="Bradley Hand ITC" pitchFamily="66" charset="0"/>
              </a:rPr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127530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6426" y="1657351"/>
            <a:ext cx="88537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Deterministic:	  given the initial measurement, we can predict the</a:t>
            </a:r>
          </a:p>
          <a:p>
            <a:r>
              <a:rPr lang="en-US" sz="2400" dirty="0" smtClean="0">
                <a:latin typeface="Bradley Hand ITC" pitchFamily="66" charset="0"/>
              </a:rPr>
              <a:t>		  final measurement at least at the same uncertainty</a:t>
            </a:r>
            <a:endParaRPr lang="en-US" sz="2400" dirty="0">
              <a:latin typeface="Bradley Hand ITC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5178" y="358140"/>
            <a:ext cx="7657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Definition of determinism and reversibility</a:t>
            </a:r>
            <a:br>
              <a:rPr lang="en-US" sz="3200" dirty="0" smtClean="0">
                <a:latin typeface="Bradley Hand ITC" pitchFamily="66" charset="0"/>
              </a:rPr>
            </a:br>
            <a:r>
              <a:rPr lang="en-US" sz="3200" dirty="0" smtClean="0">
                <a:latin typeface="Bradley Hand ITC" pitchFamily="66" charset="0"/>
              </a:rPr>
              <a:t>in terms of measurements</a:t>
            </a:r>
            <a:endParaRPr lang="en-US" sz="3200" dirty="0">
              <a:latin typeface="Bradley Hand ITC" pitchFamily="66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426" y="3133063"/>
            <a:ext cx="9025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Reversible: 	  given the final measurement, we can reconstruct the</a:t>
            </a:r>
          </a:p>
          <a:p>
            <a:r>
              <a:rPr lang="en-US" sz="2400" dirty="0">
                <a:latin typeface="Bradley Hand ITC" pitchFamily="66" charset="0"/>
              </a:rPr>
              <a:t>	</a:t>
            </a:r>
            <a:r>
              <a:rPr lang="en-US" sz="2400" dirty="0" smtClean="0">
                <a:latin typeface="Bradley Hand ITC" pitchFamily="66" charset="0"/>
              </a:rPr>
              <a:t>	  initial measurement at least at the same uncertainty</a:t>
            </a:r>
            <a:endParaRPr lang="en-US" sz="24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097626" y="2414884"/>
                <a:ext cx="5834620" cy="5177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                </m:t>
                      </m:r>
                      <m:d>
                        <m:dPr>
                          <m:begChr m:val="|"/>
                          <m:endChr m:val="|"/>
                          <m:ctrlPr>
                            <a:rPr lang="el-GR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/>
                              <a:ea typeface="Cambria Math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𝑓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l-GR" sz="2400" i="1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/>
                              <a:ea typeface="Cambria Math"/>
                            </a:rPr>
                            <m:t>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7626" y="3219846"/>
                <a:ext cx="5834620" cy="5177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27399" y="3859614"/>
                <a:ext cx="6033447" cy="645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24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𝑃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2400" dirty="0"/>
                  <a:t>             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i="1" smtClean="0">
                        <a:latin typeface="Cambria Math"/>
                        <a:ea typeface="Cambria Math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l-GR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2400" i="1">
                            <a:latin typeface="Cambria Math"/>
                            <a:ea typeface="Cambria Math"/>
                          </a:rPr>
                          <m:t>Σ</m:t>
                        </m:r>
                        <m:d>
                          <m:d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𝑓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398" y="5146152"/>
                <a:ext cx="6033447" cy="64504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68826" y="4579263"/>
            <a:ext cx="85811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  <a:latin typeface="Bradley Hand ITC" pitchFamily="66" charset="0"/>
              </a:rPr>
              <a:t>What is the relationship for the uncertainty between independent </a:t>
            </a:r>
            <a:r>
              <a:rPr lang="en-US" sz="2200" dirty="0" err="1" smtClean="0">
                <a:solidFill>
                  <a:srgbClr val="FF0000"/>
                </a:solidFill>
                <a:latin typeface="Bradley Hand ITC" pitchFamily="66" charset="0"/>
              </a:rPr>
              <a:t>d.o.f</a:t>
            </a:r>
            <a:r>
              <a:rPr lang="en-US" sz="2200" dirty="0" smtClean="0">
                <a:solidFill>
                  <a:srgbClr val="FF0000"/>
                </a:solidFill>
                <a:latin typeface="Bradley Hand ITC" pitchFamily="66" charset="0"/>
              </a:rPr>
              <a:t>.?</a:t>
            </a:r>
            <a:endParaRPr lang="en-US" sz="2200" dirty="0">
              <a:solidFill>
                <a:srgbClr val="FF0000"/>
              </a:solidFill>
              <a:latin typeface="Bradley Hand ITC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90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85750"/>
            <a:ext cx="86885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Increased or decreased uncertainty for one </a:t>
            </a:r>
            <a:r>
              <a:rPr lang="en-US" sz="2400" dirty="0" err="1" smtClean="0">
                <a:latin typeface="Bradley Hand ITC" pitchFamily="66" charset="0"/>
              </a:rPr>
              <a:t>d.o.f</a:t>
            </a:r>
            <a:r>
              <a:rPr lang="en-US" sz="2400" dirty="0" smtClean="0">
                <a:latin typeface="Bradley Hand ITC" pitchFamily="66" charset="0"/>
              </a:rPr>
              <a:t> should not affect</a:t>
            </a:r>
            <a:r>
              <a:rPr lang="en-US" sz="2400" dirty="0">
                <a:latin typeface="Bradley Hand ITC" pitchFamily="66" charset="0"/>
              </a:rPr>
              <a:t/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 smtClean="0">
                <a:latin typeface="Bradley Hand ITC" pitchFamily="66" charset="0"/>
              </a:rPr>
              <a:t>the uncertainty of independent </a:t>
            </a:r>
            <a:r>
              <a:rPr lang="en-US" sz="2400" dirty="0" err="1" smtClean="0">
                <a:latin typeface="Bradley Hand ITC" pitchFamily="66" charset="0"/>
              </a:rPr>
              <a:t>d.o.f</a:t>
            </a:r>
            <a:r>
              <a:rPr lang="en-US" sz="2400" dirty="0" smtClean="0">
                <a:latin typeface="Bradley Hand ITC" pitchFamily="66" charset="0"/>
              </a:rPr>
              <a:t>. </a:t>
            </a:r>
            <a:r>
              <a:rPr lang="en-US" sz="2400" dirty="0"/>
              <a:t>→</a:t>
            </a:r>
            <a:r>
              <a:rPr lang="en-US" sz="2400" dirty="0" smtClean="0">
                <a:latin typeface="Bradley Hand ITC" pitchFamily="66" charset="0"/>
              </a:rPr>
              <a:t> orthogonal in phase space</a:t>
            </a:r>
          </a:p>
        </p:txBody>
      </p:sp>
      <p:sp>
        <p:nvSpPr>
          <p:cNvPr id="7" name="Rectangle 6"/>
          <p:cNvSpPr/>
          <p:nvPr/>
        </p:nvSpPr>
        <p:spPr>
          <a:xfrm rot="5400000">
            <a:off x="1053786" y="2609850"/>
            <a:ext cx="990600" cy="114300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 rotWithShape="1"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 rot="587242">
            <a:off x="4242114" y="1885950"/>
            <a:ext cx="1981200" cy="1524000"/>
            <a:chOff x="4242114" y="1885950"/>
            <a:chExt cx="1981200" cy="1524000"/>
          </a:xfrm>
        </p:grpSpPr>
        <p:sp>
          <p:nvSpPr>
            <p:cNvPr id="21" name="Rectangle 20"/>
            <p:cNvSpPr/>
            <p:nvPr/>
          </p:nvSpPr>
          <p:spPr>
            <a:xfrm rot="5400000">
              <a:off x="4686300" y="2609850"/>
              <a:ext cx="990600" cy="114300"/>
            </a:xfrm>
            <a:prstGeom prst="rect">
              <a:avLst/>
            </a:prstGeom>
            <a:solidFill>
              <a:schemeClr val="tx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5181600" y="1885950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42114" y="2667000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 rotWithShape="1"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38836" y="3714750"/>
            <a:ext cx="83824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Uncertainty on the image must be conserved (area of each </a:t>
            </a:r>
            <a:r>
              <a:rPr lang="en-US" sz="2400" dirty="0" err="1" smtClean="0">
                <a:latin typeface="Bradley Hand ITC" pitchFamily="66" charset="0"/>
              </a:rPr>
              <a:t>d.o.f</a:t>
            </a:r>
            <a:r>
              <a:rPr lang="en-US" sz="2400" dirty="0" smtClean="0">
                <a:latin typeface="Bradley Hand ITC" pitchFamily="66" charset="0"/>
              </a:rPr>
              <a:t>)</a:t>
            </a:r>
          </a:p>
          <a:p>
            <a:r>
              <a:rPr lang="en-US" sz="2400" dirty="0" smtClean="0">
                <a:latin typeface="Bradley Hand ITC" pitchFamily="66" charset="0"/>
              </a:rPr>
              <a:t>Independence must be conserved (orthogonal </a:t>
            </a:r>
            <a:r>
              <a:rPr lang="en-US" sz="2400" dirty="0" err="1" smtClean="0">
                <a:latin typeface="Bradley Hand ITC" pitchFamily="66" charset="0"/>
              </a:rPr>
              <a:t>d.o.f</a:t>
            </a:r>
            <a:r>
              <a:rPr lang="en-US" sz="2400" dirty="0" smtClean="0">
                <a:latin typeface="Bradley Hand ITC" pitchFamily="66" charset="0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36050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5178" y="358140"/>
            <a:ext cx="7657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Definition of determinism and reversibility</a:t>
            </a:r>
            <a:br>
              <a:rPr lang="en-US" sz="3200" dirty="0" smtClean="0">
                <a:latin typeface="Bradley Hand ITC" pitchFamily="66" charset="0"/>
              </a:rPr>
            </a:br>
            <a:r>
              <a:rPr lang="en-US" sz="3200" dirty="0" smtClean="0">
                <a:latin typeface="Bradley Hand ITC" pitchFamily="66" charset="0"/>
              </a:rPr>
              <a:t>in terms of information theory</a:t>
            </a:r>
            <a:endParaRPr lang="en-US" sz="32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185266" y="1703417"/>
                <a:ext cx="3120534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𝑝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266" y="1703417"/>
                <a:ext cx="3120534" cy="491288"/>
              </a:xfrm>
              <a:prstGeom prst="rect">
                <a:avLst/>
              </a:prstGeom>
              <a:blipFill rotWithShape="1"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>
            <a:off x="990600" y="3028949"/>
            <a:ext cx="25392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67002" y="1925289"/>
            <a:ext cx="101991" cy="110366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990600" y="1468089"/>
            <a:ext cx="2539218" cy="1512293"/>
          </a:xfrm>
          <a:custGeom>
            <a:avLst/>
            <a:gdLst>
              <a:gd name="connsiteX0" fmla="*/ 0 w 5001065"/>
              <a:gd name="connsiteY0" fmla="*/ 1526473 h 1626320"/>
              <a:gd name="connsiteX1" fmla="*/ 1863970 w 5001065"/>
              <a:gd name="connsiteY1" fmla="*/ 1463168 h 1626320"/>
              <a:gd name="connsiteX2" fmla="*/ 2708031 w 5001065"/>
              <a:gd name="connsiteY2" fmla="*/ 128 h 1626320"/>
              <a:gd name="connsiteX3" fmla="*/ 3228536 w 5001065"/>
              <a:gd name="connsiteY3" fmla="*/ 1378762 h 1626320"/>
              <a:gd name="connsiteX4" fmla="*/ 5001065 w 5001065"/>
              <a:gd name="connsiteY4" fmla="*/ 1470202 h 1626320"/>
              <a:gd name="connsiteX5" fmla="*/ 5001065 w 5001065"/>
              <a:gd name="connsiteY5" fmla="*/ 1470202 h 1626320"/>
              <a:gd name="connsiteX0" fmla="*/ 0 w 5001065"/>
              <a:gd name="connsiteY0" fmla="*/ 1526473 h 1596535"/>
              <a:gd name="connsiteX1" fmla="*/ 1863970 w 5001065"/>
              <a:gd name="connsiteY1" fmla="*/ 1463168 h 1596535"/>
              <a:gd name="connsiteX2" fmla="*/ 2708031 w 5001065"/>
              <a:gd name="connsiteY2" fmla="*/ 128 h 1596535"/>
              <a:gd name="connsiteX3" fmla="*/ 3228536 w 5001065"/>
              <a:gd name="connsiteY3" fmla="*/ 1378762 h 1596535"/>
              <a:gd name="connsiteX4" fmla="*/ 5001065 w 5001065"/>
              <a:gd name="connsiteY4" fmla="*/ 1470202 h 1596535"/>
              <a:gd name="connsiteX5" fmla="*/ 5001065 w 5001065"/>
              <a:gd name="connsiteY5" fmla="*/ 1470202 h 1596535"/>
              <a:gd name="connsiteX0" fmla="*/ 0 w 5001065"/>
              <a:gd name="connsiteY0" fmla="*/ 1526346 h 1547277"/>
              <a:gd name="connsiteX1" fmla="*/ 1948377 w 5001065"/>
              <a:gd name="connsiteY1" fmla="*/ 1371601 h 1547277"/>
              <a:gd name="connsiteX2" fmla="*/ 2708031 w 5001065"/>
              <a:gd name="connsiteY2" fmla="*/ 1 h 1547277"/>
              <a:gd name="connsiteX3" fmla="*/ 3228536 w 5001065"/>
              <a:gd name="connsiteY3" fmla="*/ 1378635 h 1547277"/>
              <a:gd name="connsiteX4" fmla="*/ 5001065 w 5001065"/>
              <a:gd name="connsiteY4" fmla="*/ 1470075 h 1547277"/>
              <a:gd name="connsiteX5" fmla="*/ 5001065 w 5001065"/>
              <a:gd name="connsiteY5" fmla="*/ 1470075 h 1547277"/>
              <a:gd name="connsiteX0" fmla="*/ 0 w 5001065"/>
              <a:gd name="connsiteY0" fmla="*/ 1526368 h 1537445"/>
              <a:gd name="connsiteX1" fmla="*/ 1913207 w 5001065"/>
              <a:gd name="connsiteY1" fmla="*/ 1343488 h 1537445"/>
              <a:gd name="connsiteX2" fmla="*/ 2708031 w 5001065"/>
              <a:gd name="connsiteY2" fmla="*/ 23 h 1537445"/>
              <a:gd name="connsiteX3" fmla="*/ 3228536 w 5001065"/>
              <a:gd name="connsiteY3" fmla="*/ 1378657 h 1537445"/>
              <a:gd name="connsiteX4" fmla="*/ 5001065 w 5001065"/>
              <a:gd name="connsiteY4" fmla="*/ 1470097 h 1537445"/>
              <a:gd name="connsiteX5" fmla="*/ 5001065 w 5001065"/>
              <a:gd name="connsiteY5" fmla="*/ 1470097 h 1537445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513633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513633 h 1537438"/>
              <a:gd name="connsiteX0" fmla="*/ 0 w 5001065"/>
              <a:gd name="connsiteY0" fmla="*/ 1526361 h 1544946"/>
              <a:gd name="connsiteX1" fmla="*/ 1913207 w 5001065"/>
              <a:gd name="connsiteY1" fmla="*/ 1343481 h 1544946"/>
              <a:gd name="connsiteX2" fmla="*/ 2708031 w 5001065"/>
              <a:gd name="connsiteY2" fmla="*/ 16 h 1544946"/>
              <a:gd name="connsiteX3" fmla="*/ 3312942 w 5001065"/>
              <a:gd name="connsiteY3" fmla="*/ 1315345 h 1544946"/>
              <a:gd name="connsiteX4" fmla="*/ 5001065 w 5001065"/>
              <a:gd name="connsiteY4" fmla="*/ 1542661 h 1544946"/>
              <a:gd name="connsiteX0" fmla="*/ 0 w 3763108"/>
              <a:gd name="connsiteY0" fmla="*/ 1512294 h 1544946"/>
              <a:gd name="connsiteX1" fmla="*/ 675250 w 3763108"/>
              <a:gd name="connsiteY1" fmla="*/ 1343481 h 1544946"/>
              <a:gd name="connsiteX2" fmla="*/ 1470074 w 3763108"/>
              <a:gd name="connsiteY2" fmla="*/ 16 h 1544946"/>
              <a:gd name="connsiteX3" fmla="*/ 2074985 w 3763108"/>
              <a:gd name="connsiteY3" fmla="*/ 1315345 h 1544946"/>
              <a:gd name="connsiteX4" fmla="*/ 3763108 w 3763108"/>
              <a:gd name="connsiteY4" fmla="*/ 1542661 h 1544946"/>
              <a:gd name="connsiteX0" fmla="*/ 0 w 3763108"/>
              <a:gd name="connsiteY0" fmla="*/ 1512294 h 1544946"/>
              <a:gd name="connsiteX1" fmla="*/ 675250 w 3763108"/>
              <a:gd name="connsiteY1" fmla="*/ 1343481 h 1544946"/>
              <a:gd name="connsiteX2" fmla="*/ 1470074 w 3763108"/>
              <a:gd name="connsiteY2" fmla="*/ 16 h 1544946"/>
              <a:gd name="connsiteX3" fmla="*/ 2074985 w 3763108"/>
              <a:gd name="connsiteY3" fmla="*/ 1315345 h 1544946"/>
              <a:gd name="connsiteX4" fmla="*/ 3763108 w 3763108"/>
              <a:gd name="connsiteY4" fmla="*/ 1542661 h 1544946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70074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70074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13803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13803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13803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2294"/>
              <a:gd name="connsiteX1" fmla="*/ 675250 w 2539218"/>
              <a:gd name="connsiteY1" fmla="*/ 1343481 h 1512294"/>
              <a:gd name="connsiteX2" fmla="*/ 1413803 w 2539218"/>
              <a:gd name="connsiteY2" fmla="*/ 16 h 1512294"/>
              <a:gd name="connsiteX3" fmla="*/ 2074985 w 2539218"/>
              <a:gd name="connsiteY3" fmla="*/ 1315345 h 1512294"/>
              <a:gd name="connsiteX4" fmla="*/ 2539218 w 2539218"/>
              <a:gd name="connsiteY4" fmla="*/ 1493424 h 1512294"/>
              <a:gd name="connsiteX0" fmla="*/ 0 w 2539218"/>
              <a:gd name="connsiteY0" fmla="*/ 1512293 h 1512293"/>
              <a:gd name="connsiteX1" fmla="*/ 675250 w 2539218"/>
              <a:gd name="connsiteY1" fmla="*/ 1343480 h 1512293"/>
              <a:gd name="connsiteX2" fmla="*/ 1413803 w 2539218"/>
              <a:gd name="connsiteY2" fmla="*/ 15 h 1512293"/>
              <a:gd name="connsiteX3" fmla="*/ 2074985 w 2539218"/>
              <a:gd name="connsiteY3" fmla="*/ 1315344 h 1512293"/>
              <a:gd name="connsiteX4" fmla="*/ 2539218 w 2539218"/>
              <a:gd name="connsiteY4" fmla="*/ 1493423 h 151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218" h="1512293">
                <a:moveTo>
                  <a:pt x="0" y="1512293"/>
                </a:moveTo>
                <a:cubicBezTo>
                  <a:pt x="115473" y="1488261"/>
                  <a:pt x="460718" y="1553323"/>
                  <a:pt x="675250" y="1343480"/>
                </a:cubicBezTo>
                <a:cubicBezTo>
                  <a:pt x="889782" y="1133637"/>
                  <a:pt x="1187548" y="4704"/>
                  <a:pt x="1413803" y="15"/>
                </a:cubicBezTo>
                <a:cubicBezTo>
                  <a:pt x="1640058" y="-4674"/>
                  <a:pt x="1915551" y="1101612"/>
                  <a:pt x="2074985" y="1315344"/>
                </a:cubicBezTo>
                <a:cubicBezTo>
                  <a:pt x="2234419" y="1529076"/>
                  <a:pt x="2427681" y="1475558"/>
                  <a:pt x="2539218" y="14934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485104" y="2862111"/>
                <a:ext cx="2506134" cy="517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5104" y="2862111"/>
                <a:ext cx="2506134" cy="5177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/>
          <p:cNvCxnSpPr/>
          <p:nvPr/>
        </p:nvCxnSpPr>
        <p:spPr>
          <a:xfrm>
            <a:off x="1880382" y="4818410"/>
            <a:ext cx="25392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555611" y="3714750"/>
            <a:ext cx="101991" cy="1103661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1880382" y="3257550"/>
            <a:ext cx="2539218" cy="1512293"/>
          </a:xfrm>
          <a:custGeom>
            <a:avLst/>
            <a:gdLst>
              <a:gd name="connsiteX0" fmla="*/ 0 w 5001065"/>
              <a:gd name="connsiteY0" fmla="*/ 1526473 h 1626320"/>
              <a:gd name="connsiteX1" fmla="*/ 1863970 w 5001065"/>
              <a:gd name="connsiteY1" fmla="*/ 1463168 h 1626320"/>
              <a:gd name="connsiteX2" fmla="*/ 2708031 w 5001065"/>
              <a:gd name="connsiteY2" fmla="*/ 128 h 1626320"/>
              <a:gd name="connsiteX3" fmla="*/ 3228536 w 5001065"/>
              <a:gd name="connsiteY3" fmla="*/ 1378762 h 1626320"/>
              <a:gd name="connsiteX4" fmla="*/ 5001065 w 5001065"/>
              <a:gd name="connsiteY4" fmla="*/ 1470202 h 1626320"/>
              <a:gd name="connsiteX5" fmla="*/ 5001065 w 5001065"/>
              <a:gd name="connsiteY5" fmla="*/ 1470202 h 1626320"/>
              <a:gd name="connsiteX0" fmla="*/ 0 w 5001065"/>
              <a:gd name="connsiteY0" fmla="*/ 1526473 h 1596535"/>
              <a:gd name="connsiteX1" fmla="*/ 1863970 w 5001065"/>
              <a:gd name="connsiteY1" fmla="*/ 1463168 h 1596535"/>
              <a:gd name="connsiteX2" fmla="*/ 2708031 w 5001065"/>
              <a:gd name="connsiteY2" fmla="*/ 128 h 1596535"/>
              <a:gd name="connsiteX3" fmla="*/ 3228536 w 5001065"/>
              <a:gd name="connsiteY3" fmla="*/ 1378762 h 1596535"/>
              <a:gd name="connsiteX4" fmla="*/ 5001065 w 5001065"/>
              <a:gd name="connsiteY4" fmla="*/ 1470202 h 1596535"/>
              <a:gd name="connsiteX5" fmla="*/ 5001065 w 5001065"/>
              <a:gd name="connsiteY5" fmla="*/ 1470202 h 1596535"/>
              <a:gd name="connsiteX0" fmla="*/ 0 w 5001065"/>
              <a:gd name="connsiteY0" fmla="*/ 1526346 h 1547277"/>
              <a:gd name="connsiteX1" fmla="*/ 1948377 w 5001065"/>
              <a:gd name="connsiteY1" fmla="*/ 1371601 h 1547277"/>
              <a:gd name="connsiteX2" fmla="*/ 2708031 w 5001065"/>
              <a:gd name="connsiteY2" fmla="*/ 1 h 1547277"/>
              <a:gd name="connsiteX3" fmla="*/ 3228536 w 5001065"/>
              <a:gd name="connsiteY3" fmla="*/ 1378635 h 1547277"/>
              <a:gd name="connsiteX4" fmla="*/ 5001065 w 5001065"/>
              <a:gd name="connsiteY4" fmla="*/ 1470075 h 1547277"/>
              <a:gd name="connsiteX5" fmla="*/ 5001065 w 5001065"/>
              <a:gd name="connsiteY5" fmla="*/ 1470075 h 1547277"/>
              <a:gd name="connsiteX0" fmla="*/ 0 w 5001065"/>
              <a:gd name="connsiteY0" fmla="*/ 1526368 h 1537445"/>
              <a:gd name="connsiteX1" fmla="*/ 1913207 w 5001065"/>
              <a:gd name="connsiteY1" fmla="*/ 1343488 h 1537445"/>
              <a:gd name="connsiteX2" fmla="*/ 2708031 w 5001065"/>
              <a:gd name="connsiteY2" fmla="*/ 23 h 1537445"/>
              <a:gd name="connsiteX3" fmla="*/ 3228536 w 5001065"/>
              <a:gd name="connsiteY3" fmla="*/ 1378657 h 1537445"/>
              <a:gd name="connsiteX4" fmla="*/ 5001065 w 5001065"/>
              <a:gd name="connsiteY4" fmla="*/ 1470097 h 1537445"/>
              <a:gd name="connsiteX5" fmla="*/ 5001065 w 5001065"/>
              <a:gd name="connsiteY5" fmla="*/ 1470097 h 1537445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200400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5" fmla="*/ 5001065 w 5001065"/>
              <a:gd name="connsiteY5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470090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513633 h 1537438"/>
              <a:gd name="connsiteX0" fmla="*/ 0 w 5001065"/>
              <a:gd name="connsiteY0" fmla="*/ 1526361 h 1537438"/>
              <a:gd name="connsiteX1" fmla="*/ 1913207 w 5001065"/>
              <a:gd name="connsiteY1" fmla="*/ 1343481 h 1537438"/>
              <a:gd name="connsiteX2" fmla="*/ 2708031 w 5001065"/>
              <a:gd name="connsiteY2" fmla="*/ 16 h 1537438"/>
              <a:gd name="connsiteX3" fmla="*/ 3312942 w 5001065"/>
              <a:gd name="connsiteY3" fmla="*/ 1315345 h 1537438"/>
              <a:gd name="connsiteX4" fmla="*/ 5001065 w 5001065"/>
              <a:gd name="connsiteY4" fmla="*/ 1513633 h 1537438"/>
              <a:gd name="connsiteX0" fmla="*/ 0 w 5001065"/>
              <a:gd name="connsiteY0" fmla="*/ 1526361 h 1544946"/>
              <a:gd name="connsiteX1" fmla="*/ 1913207 w 5001065"/>
              <a:gd name="connsiteY1" fmla="*/ 1343481 h 1544946"/>
              <a:gd name="connsiteX2" fmla="*/ 2708031 w 5001065"/>
              <a:gd name="connsiteY2" fmla="*/ 16 h 1544946"/>
              <a:gd name="connsiteX3" fmla="*/ 3312942 w 5001065"/>
              <a:gd name="connsiteY3" fmla="*/ 1315345 h 1544946"/>
              <a:gd name="connsiteX4" fmla="*/ 5001065 w 5001065"/>
              <a:gd name="connsiteY4" fmla="*/ 1542661 h 1544946"/>
              <a:gd name="connsiteX0" fmla="*/ 0 w 3763108"/>
              <a:gd name="connsiteY0" fmla="*/ 1512294 h 1544946"/>
              <a:gd name="connsiteX1" fmla="*/ 675250 w 3763108"/>
              <a:gd name="connsiteY1" fmla="*/ 1343481 h 1544946"/>
              <a:gd name="connsiteX2" fmla="*/ 1470074 w 3763108"/>
              <a:gd name="connsiteY2" fmla="*/ 16 h 1544946"/>
              <a:gd name="connsiteX3" fmla="*/ 2074985 w 3763108"/>
              <a:gd name="connsiteY3" fmla="*/ 1315345 h 1544946"/>
              <a:gd name="connsiteX4" fmla="*/ 3763108 w 3763108"/>
              <a:gd name="connsiteY4" fmla="*/ 1542661 h 1544946"/>
              <a:gd name="connsiteX0" fmla="*/ 0 w 3763108"/>
              <a:gd name="connsiteY0" fmla="*/ 1512294 h 1544946"/>
              <a:gd name="connsiteX1" fmla="*/ 675250 w 3763108"/>
              <a:gd name="connsiteY1" fmla="*/ 1343481 h 1544946"/>
              <a:gd name="connsiteX2" fmla="*/ 1470074 w 3763108"/>
              <a:gd name="connsiteY2" fmla="*/ 16 h 1544946"/>
              <a:gd name="connsiteX3" fmla="*/ 2074985 w 3763108"/>
              <a:gd name="connsiteY3" fmla="*/ 1315345 h 1544946"/>
              <a:gd name="connsiteX4" fmla="*/ 3763108 w 3763108"/>
              <a:gd name="connsiteY4" fmla="*/ 1542661 h 1544946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70074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70074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13803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13803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5148"/>
              <a:gd name="connsiteX1" fmla="*/ 675250 w 2539218"/>
              <a:gd name="connsiteY1" fmla="*/ 1343481 h 1515148"/>
              <a:gd name="connsiteX2" fmla="*/ 1413803 w 2539218"/>
              <a:gd name="connsiteY2" fmla="*/ 16 h 1515148"/>
              <a:gd name="connsiteX3" fmla="*/ 2074985 w 2539218"/>
              <a:gd name="connsiteY3" fmla="*/ 1315345 h 1515148"/>
              <a:gd name="connsiteX4" fmla="*/ 2539218 w 2539218"/>
              <a:gd name="connsiteY4" fmla="*/ 1493424 h 1515148"/>
              <a:gd name="connsiteX0" fmla="*/ 0 w 2539218"/>
              <a:gd name="connsiteY0" fmla="*/ 1512294 h 1512294"/>
              <a:gd name="connsiteX1" fmla="*/ 675250 w 2539218"/>
              <a:gd name="connsiteY1" fmla="*/ 1343481 h 1512294"/>
              <a:gd name="connsiteX2" fmla="*/ 1413803 w 2539218"/>
              <a:gd name="connsiteY2" fmla="*/ 16 h 1512294"/>
              <a:gd name="connsiteX3" fmla="*/ 2074985 w 2539218"/>
              <a:gd name="connsiteY3" fmla="*/ 1315345 h 1512294"/>
              <a:gd name="connsiteX4" fmla="*/ 2539218 w 2539218"/>
              <a:gd name="connsiteY4" fmla="*/ 1493424 h 1512294"/>
              <a:gd name="connsiteX0" fmla="*/ 0 w 2539218"/>
              <a:gd name="connsiteY0" fmla="*/ 1512293 h 1512293"/>
              <a:gd name="connsiteX1" fmla="*/ 675250 w 2539218"/>
              <a:gd name="connsiteY1" fmla="*/ 1343480 h 1512293"/>
              <a:gd name="connsiteX2" fmla="*/ 1413803 w 2539218"/>
              <a:gd name="connsiteY2" fmla="*/ 15 h 1512293"/>
              <a:gd name="connsiteX3" fmla="*/ 2074985 w 2539218"/>
              <a:gd name="connsiteY3" fmla="*/ 1315344 h 1512293"/>
              <a:gd name="connsiteX4" fmla="*/ 2539218 w 2539218"/>
              <a:gd name="connsiteY4" fmla="*/ 1493423 h 1512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39218" h="1512293">
                <a:moveTo>
                  <a:pt x="0" y="1512293"/>
                </a:moveTo>
                <a:cubicBezTo>
                  <a:pt x="115473" y="1488261"/>
                  <a:pt x="460718" y="1553323"/>
                  <a:pt x="675250" y="1343480"/>
                </a:cubicBezTo>
                <a:cubicBezTo>
                  <a:pt x="889782" y="1133637"/>
                  <a:pt x="1187548" y="4704"/>
                  <a:pt x="1413803" y="15"/>
                </a:cubicBezTo>
                <a:cubicBezTo>
                  <a:pt x="1640058" y="-4674"/>
                  <a:pt x="1915551" y="1101612"/>
                  <a:pt x="2074985" y="1315344"/>
                </a:cubicBezTo>
                <a:cubicBezTo>
                  <a:pt x="2234419" y="1529076"/>
                  <a:pt x="2427681" y="1475558"/>
                  <a:pt x="2539218" y="149342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895600" y="2980382"/>
            <a:ext cx="533400" cy="81056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005303" y="2466727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Must be able to track each element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59042" y="3693714"/>
            <a:ext cx="4152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Information needed to track each element</a:t>
            </a:r>
          </a:p>
          <a:p>
            <a:pPr algn="ctr"/>
            <a:r>
              <a:rPr lang="en-US" dirty="0" smtClean="0">
                <a:latin typeface="Bradley Hand ITC" pitchFamily="66" charset="0"/>
              </a:rPr>
              <a:t>must be 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781240" y="4340044"/>
                <a:ext cx="1907702" cy="517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/>
                                </a:rPr>
                                <m:t>𝑓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/>
                        </a:rPr>
                        <m:t>=</m:t>
                      </m:r>
                      <m:r>
                        <a:rPr lang="en-US" sz="2400" b="0" i="1" smtClean="0">
                          <a:latin typeface="Cambria Math"/>
                        </a:rPr>
                        <m:t>𝐼</m:t>
                      </m:r>
                      <m:d>
                        <m:dPr>
                          <m:ctrlPr>
                            <a:rPr lang="en-US" sz="2400" i="1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1240" y="4340044"/>
                <a:ext cx="1907702" cy="5177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914402" y="3949838"/>
                <a:ext cx="426655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2" y="3949838"/>
                <a:ext cx="426655" cy="391582"/>
              </a:xfrm>
              <a:prstGeom prst="rect">
                <a:avLst/>
              </a:prstGeom>
              <a:blipFill rotWithShape="1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546640" y="1857512"/>
                <a:ext cx="4001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640" y="1857512"/>
                <a:ext cx="400174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82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38836" y="3714750"/>
            <a:ext cx="78822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Entropy on the image must be conserved (area of each </a:t>
            </a:r>
            <a:r>
              <a:rPr lang="en-US" sz="2400" dirty="0" err="1" smtClean="0">
                <a:latin typeface="Bradley Hand ITC" pitchFamily="66" charset="0"/>
              </a:rPr>
              <a:t>d.o.f</a:t>
            </a:r>
            <a:r>
              <a:rPr lang="en-US" sz="2400" dirty="0" smtClean="0">
                <a:latin typeface="Bradley Hand ITC" pitchFamily="66" charset="0"/>
              </a:rPr>
              <a:t>)</a:t>
            </a:r>
          </a:p>
          <a:p>
            <a:r>
              <a:rPr lang="en-US" sz="2400" dirty="0" smtClean="0">
                <a:latin typeface="Bradley Hand ITC" pitchFamily="66" charset="0"/>
              </a:rPr>
              <a:t>Total entropy sum of all </a:t>
            </a:r>
            <a:r>
              <a:rPr lang="en-US" sz="2400" dirty="0" err="1" smtClean="0">
                <a:latin typeface="Bradley Hand ITC" pitchFamily="66" charset="0"/>
              </a:rPr>
              <a:t>d.o.f</a:t>
            </a:r>
            <a:r>
              <a:rPr lang="en-US" sz="2400" dirty="0" smtClean="0">
                <a:latin typeface="Bradley Hand ITC" pitchFamily="66" charset="0"/>
              </a:rPr>
              <a:t>. entropy (orthogonal </a:t>
            </a:r>
            <a:r>
              <a:rPr lang="en-US" sz="2400" dirty="0" err="1" smtClean="0">
                <a:latin typeface="Bradley Hand ITC" pitchFamily="66" charset="0"/>
              </a:rPr>
              <a:t>d.o.f</a:t>
            </a:r>
            <a:r>
              <a:rPr lang="en-US" sz="2400" dirty="0" smtClean="0">
                <a:latin typeface="Bradley Hand ITC" pitchFamily="66" charset="0"/>
              </a:rPr>
              <a:t>.)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38836" y="1200150"/>
                <a:ext cx="6508898" cy="9838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𝐼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/>
                          </a:rPr>
                          <m:t>𝜌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𝜌</m:t>
                                </m:r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/>
                          </a:rPr>
                          <m:t>𝑑𝑥𝑑𝑦</m:t>
                        </m:r>
                      </m:e>
                    </m:nary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/>
                          </a:rPr>
                          <m:t>𝑑𝑥𝑑𝑦</m:t>
                        </m:r>
                      </m:e>
                    </m:nary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0" i="1" dirty="0" smtClean="0"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/>
                          </a:rPr>
                          <m:t>𝑑𝑥𝑑𝑦</m:t>
                        </m:r>
                      </m:e>
                    </m:nary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/>
                          </a:rPr>
                          <m:t>𝑑𝑥𝑑𝑦</m:t>
                        </m:r>
                      </m:e>
                    </m:nary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36" y="1200150"/>
                <a:ext cx="6508898" cy="98385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981200" y="291196"/>
                <a:ext cx="4999254" cy="756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/>
                        </a:rPr>
                        <m:t>𝜌</m:t>
                      </m:r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𝜌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   </m:t>
                      </m:r>
                      <m:r>
                        <a:rPr lang="en-US" sz="4000" i="1">
                          <a:latin typeface="Cambria Math"/>
                        </a:rPr>
                        <m:t>𝐼</m:t>
                      </m:r>
                      <m:r>
                        <a:rPr lang="en-US" sz="4000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1196"/>
                <a:ext cx="4999254" cy="7565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38836" y="2436554"/>
                <a:ext cx="6429389" cy="9645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</m:oMath>
                </a14:m>
                <a:r>
                  <a:rPr lang="en-US" sz="2400" b="0" i="1" dirty="0" smtClean="0">
                    <a:latin typeface="Cambria Math"/>
                  </a:rPr>
                  <a:t>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𝑑𝑦</m:t>
                        </m:r>
                      </m:e>
                    </m:nary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/>
                      </a:rPr>
                      <m:t>+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/>
                          </a:rPr>
                          <m:t>𝑑𝑥</m:t>
                        </m:r>
                      </m:e>
                    </m:nary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log</m:t>
                        </m:r>
                        <m:r>
                          <a:rPr lang="en-US" sz="2400" i="1">
                            <a:latin typeface="Cambria Math"/>
                          </a:rPr>
                          <m:t>⁡(</m:t>
                        </m:r>
                        <m:sSub>
                          <m:sSubPr>
                            <m:ctrlPr>
                              <a:rPr lang="en-US" sz="2400" i="1">
                                <a:latin typeface="Cambria Math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400" b="0" i="1" smtClean="0">
                        <a:latin typeface="Cambria Math"/>
                      </a:rPr>
                      <m:t>𝑑𝑦</m:t>
                    </m:r>
                  </m:oMath>
                </a14:m>
                <a:r>
                  <a:rPr lang="en-US" sz="2400" dirty="0" smtClean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36" y="2436554"/>
                <a:ext cx="6429389" cy="964559"/>
              </a:xfrm>
              <a:prstGeom prst="rect">
                <a:avLst/>
              </a:prstGeom>
              <a:blipFill rotWithShape="1">
                <a:blip r:embed="rId4"/>
                <a:stretch>
                  <a:fillRect l="-8815" t="-31013" b="-10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/>
          <p:cNvSpPr txBox="1"/>
          <p:nvPr/>
        </p:nvSpPr>
        <p:spPr>
          <a:xfrm>
            <a:off x="6668225" y="1885950"/>
            <a:ext cx="236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Equal if</a:t>
            </a:r>
            <a:r>
              <a:rPr lang="en-US" sz="2400" dirty="0">
                <a:latin typeface="Bradley Hand ITC" pitchFamily="66" charset="0"/>
              </a:rPr>
              <a:t/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 smtClean="0">
                <a:latin typeface="Bradley Hand ITC" pitchFamily="66" charset="0"/>
              </a:rPr>
              <a:t>x orthogonal to y</a:t>
            </a:r>
          </a:p>
        </p:txBody>
      </p:sp>
    </p:spTree>
    <p:extLst>
      <p:ext uri="{BB962C8B-B14F-4D97-AF65-F5344CB8AC3E}">
        <p14:creationId xmlns:p14="http://schemas.microsoft.com/office/powerpoint/2010/main" val="3180237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5178" y="358140"/>
            <a:ext cx="765786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Definition of determinism and reversibility</a:t>
            </a:r>
            <a:br>
              <a:rPr lang="en-US" sz="3200" dirty="0" smtClean="0">
                <a:latin typeface="Bradley Hand ITC" pitchFamily="66" charset="0"/>
              </a:rPr>
            </a:br>
            <a:r>
              <a:rPr lang="en-US" sz="3200" dirty="0" smtClean="0">
                <a:latin typeface="Bradley Hand ITC" pitchFamily="66" charset="0"/>
              </a:rPr>
              <a:t>in terms of state mapping</a:t>
            </a:r>
            <a:endParaRPr lang="en-US" sz="3200" dirty="0">
              <a:latin typeface="Bradley Hand ITC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22429" y="1802043"/>
                <a:ext cx="1700722" cy="491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𝑓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𝑚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𝕓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/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429" y="1802043"/>
                <a:ext cx="1700722" cy="491288"/>
              </a:xfrm>
              <a:prstGeom prst="rect">
                <a:avLst/>
              </a:prstGeom>
              <a:blipFill rotWithShape="1">
                <a:blip r:embed="rId14"/>
                <a:stretch>
                  <a:fillRect l="-1434" t="-8750" r="-4301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6050798" y="251425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Bradley Hand ITC" pitchFamily="66" charset="0"/>
              </a:rPr>
              <a:t>b</a:t>
            </a:r>
            <a:r>
              <a:rPr lang="en-US" dirty="0" err="1" smtClean="0">
                <a:latin typeface="Bradley Hand ITC" pitchFamily="66" charset="0"/>
              </a:rPr>
              <a:t>ijective</a:t>
            </a:r>
            <a:r>
              <a:rPr lang="en-US" dirty="0" smtClean="0">
                <a:latin typeface="Bradley Hand ITC" pitchFamily="66" charset="0"/>
              </a:rPr>
              <a:t> map</a:t>
            </a:r>
            <a:endParaRPr lang="en-US" dirty="0">
              <a:latin typeface="Bradley Hand ITC" pitchFamily="66" charset="0"/>
            </a:endParaRPr>
          </a:p>
        </p:txBody>
      </p:sp>
      <p:sp>
        <p:nvSpPr>
          <p:cNvPr id="24" name="Oval 23"/>
          <p:cNvSpPr/>
          <p:nvPr/>
        </p:nvSpPr>
        <p:spPr>
          <a:xfrm>
            <a:off x="1143000" y="1773783"/>
            <a:ext cx="1371600" cy="2228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583347" y="2255570"/>
                <a:ext cx="50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47" y="3007426"/>
                <a:ext cx="501676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583347" y="2940864"/>
                <a:ext cx="508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47" y="3921152"/>
                <a:ext cx="508922" cy="369332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583348" y="3626159"/>
                <a:ext cx="522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47" y="4834878"/>
                <a:ext cx="522835" cy="369332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583348" y="3283511"/>
                <a:ext cx="49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47" y="4378015"/>
                <a:ext cx="492635" cy="369332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583348" y="1912922"/>
                <a:ext cx="506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47" y="2550563"/>
                <a:ext cx="506101" cy="369332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583347" y="2598217"/>
                <a:ext cx="486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3347" y="3464289"/>
                <a:ext cx="486480" cy="369332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/>
          <p:cNvSpPr/>
          <p:nvPr/>
        </p:nvSpPr>
        <p:spPr>
          <a:xfrm>
            <a:off x="3124200" y="1771650"/>
            <a:ext cx="1371600" cy="22288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564547" y="2253437"/>
                <a:ext cx="5016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547" y="3004582"/>
                <a:ext cx="501676" cy="369332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64547" y="2938731"/>
                <a:ext cx="508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547" y="3918308"/>
                <a:ext cx="508922" cy="369332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3564547" y="3624026"/>
                <a:ext cx="5228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547" y="4832034"/>
                <a:ext cx="522835" cy="369332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3564548" y="3281378"/>
                <a:ext cx="492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547" y="4375171"/>
                <a:ext cx="492635" cy="369332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564548" y="1910789"/>
                <a:ext cx="506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547" y="2547719"/>
                <a:ext cx="506101" cy="369332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564547" y="2596084"/>
                <a:ext cx="486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𝕓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547" y="3461445"/>
                <a:ext cx="486480" cy="369332"/>
              </a:xfrm>
              <a:prstGeom prst="rect">
                <a:avLst/>
              </a:prstGeom>
              <a:blipFill rotWithShape="1"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>
            <a:stCxn id="33" idx="3"/>
            <a:endCxn id="41" idx="1"/>
          </p:cNvCxnSpPr>
          <p:nvPr/>
        </p:nvCxnSpPr>
        <p:spPr>
          <a:xfrm>
            <a:off x="2089448" y="2097588"/>
            <a:ext cx="1475099" cy="68316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6" idx="3"/>
            <a:endCxn id="37" idx="1"/>
          </p:cNvCxnSpPr>
          <p:nvPr/>
        </p:nvCxnSpPr>
        <p:spPr>
          <a:xfrm>
            <a:off x="2085023" y="2440236"/>
            <a:ext cx="1479524" cy="6831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4" idx="3"/>
            <a:endCxn id="36" idx="1"/>
          </p:cNvCxnSpPr>
          <p:nvPr/>
        </p:nvCxnSpPr>
        <p:spPr>
          <a:xfrm flipV="1">
            <a:off x="2069827" y="2438103"/>
            <a:ext cx="1494720" cy="3447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2" idx="3"/>
            <a:endCxn id="40" idx="1"/>
          </p:cNvCxnSpPr>
          <p:nvPr/>
        </p:nvCxnSpPr>
        <p:spPr>
          <a:xfrm flipV="1">
            <a:off x="2075983" y="2095455"/>
            <a:ext cx="1488565" cy="137272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826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285750"/>
            <a:ext cx="885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Total number of states is the product between the cases in each </a:t>
            </a:r>
            <a:r>
              <a:rPr lang="en-US" sz="2400" dirty="0" err="1" smtClean="0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/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 smtClean="0">
                <a:latin typeface="Bradley Hand ITC" pitchFamily="66" charset="0"/>
              </a:rPr>
              <a:t>volume is product of the areas</a:t>
            </a:r>
            <a:r>
              <a:rPr lang="en-US" sz="2400" dirty="0" smtClean="0"/>
              <a:t>→</a:t>
            </a:r>
            <a:r>
              <a:rPr lang="en-US" sz="2400" dirty="0" smtClean="0">
                <a:latin typeface="Bradley Hand ITC" pitchFamily="66" charset="0"/>
              </a:rPr>
              <a:t> </a:t>
            </a:r>
            <a:r>
              <a:rPr lang="en-US" sz="2400" dirty="0" err="1" smtClean="0">
                <a:latin typeface="Bradley Hand ITC" pitchFamily="66" charset="0"/>
              </a:rPr>
              <a:t>d.o.f</a:t>
            </a:r>
            <a:r>
              <a:rPr lang="en-US" sz="2400" dirty="0" smtClean="0">
                <a:latin typeface="Bradley Hand ITC" pitchFamily="66" charset="0"/>
              </a:rPr>
              <a:t>. orthogonal in phase space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 rotWithShape="1">
                <a:blip r:embed="rId2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 rotWithShape="1">
                <a:blip r:embed="rId3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rot="587242">
            <a:off x="5182344" y="1877261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87242">
            <a:off x="4238876" y="2666723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 rotWithShape="1"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38836" y="3714750"/>
            <a:ext cx="899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Bradley Hand ITC" pitchFamily="66" charset="0"/>
              </a:rPr>
              <a:t>Number of cases on each </a:t>
            </a:r>
            <a:r>
              <a:rPr lang="en-US" sz="2400" dirty="0" err="1" smtClean="0">
                <a:latin typeface="Bradley Hand ITC" pitchFamily="66" charset="0"/>
              </a:rPr>
              <a:t>d.o.f</a:t>
            </a:r>
            <a:r>
              <a:rPr lang="en-US" sz="2400" dirty="0" smtClean="0">
                <a:latin typeface="Bradley Hand ITC" pitchFamily="66" charset="0"/>
              </a:rPr>
              <a:t>. remains the same (area of each </a:t>
            </a:r>
            <a:r>
              <a:rPr lang="en-US" sz="2400" dirty="0" err="1" smtClean="0">
                <a:latin typeface="Bradley Hand ITC" pitchFamily="66" charset="0"/>
              </a:rPr>
              <a:t>d.o.f</a:t>
            </a:r>
            <a:r>
              <a:rPr lang="en-US" sz="2400" dirty="0" smtClean="0">
                <a:latin typeface="Bradley Hand ITC" pitchFamily="66" charset="0"/>
              </a:rPr>
              <a:t>)</a:t>
            </a:r>
          </a:p>
          <a:p>
            <a:r>
              <a:rPr lang="en-US" sz="2400" dirty="0" smtClean="0">
                <a:latin typeface="Bradley Hand ITC" pitchFamily="66" charset="0"/>
              </a:rPr>
              <a:t>Total number of cases product of all cases (orthogonal </a:t>
            </a:r>
            <a:r>
              <a:rPr lang="en-US" sz="2400" dirty="0" err="1" smtClean="0">
                <a:latin typeface="Bradley Hand ITC" pitchFamily="66" charset="0"/>
              </a:rPr>
              <a:t>d.o.f</a:t>
            </a:r>
            <a:r>
              <a:rPr lang="en-US" sz="2400" dirty="0" smtClean="0">
                <a:latin typeface="Bradley Hand ITC" pitchFamily="66" charset="0"/>
              </a:rPr>
              <a:t>.)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549086" y="2209800"/>
            <a:ext cx="685800" cy="457200"/>
            <a:chOff x="1828800" y="2038350"/>
            <a:chExt cx="685800" cy="457200"/>
          </a:xfrm>
        </p:grpSpPr>
        <p:sp>
          <p:nvSpPr>
            <p:cNvPr id="5" name="Rectangle 4"/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 rot="600000">
            <a:off x="5213788" y="2263420"/>
            <a:ext cx="685801" cy="457200"/>
            <a:chOff x="1828800" y="2038350"/>
            <a:chExt cx="685800" cy="457200"/>
          </a:xfrm>
        </p:grpSpPr>
        <p:sp>
          <p:nvSpPr>
            <p:cNvPr id="33" name="Rectangle 32"/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6197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62000" y="2190750"/>
            <a:ext cx="1804987" cy="1524000"/>
            <a:chOff x="1524000" y="2419350"/>
            <a:chExt cx="1804987" cy="1524000"/>
          </a:xfrm>
          <a:scene3d>
            <a:camera prst="perspectiveHeroicExtremeRightFacing"/>
            <a:lightRig rig="threePt" dir="t"/>
          </a:scene3d>
        </p:grpSpPr>
        <p:sp>
          <p:nvSpPr>
            <p:cNvPr id="3" name="Rectangle 2"/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>
            <a:stCxn id="3" idx="3"/>
            <a:endCxn id="25" idx="3"/>
          </p:cNvCxnSpPr>
          <p:nvPr/>
        </p:nvCxnSpPr>
        <p:spPr>
          <a:xfrm>
            <a:off x="1664838" y="295376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Relationships within degrees of freedom</a:t>
            </a:r>
            <a:endParaRPr lang="en-US" sz="3200" dirty="0">
              <a:latin typeface="Bradley Hand ITC" pitchFamily="66" charset="0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1981200" y="2495550"/>
            <a:ext cx="1866544" cy="1524000"/>
            <a:chOff x="3376613" y="1657350"/>
            <a:chExt cx="1866544" cy="1524000"/>
          </a:xfrm>
          <a:scene3d>
            <a:camera prst="isometricOffAxis2Left"/>
            <a:lightRig rig="threePt" dir="t"/>
          </a:scene3d>
        </p:grpSpPr>
        <p:sp>
          <p:nvSpPr>
            <p:cNvPr id="25" name="Rectangle 24"/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1903095" y="291655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93570" y="261747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51635" y="264604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794598" y="1729085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Motion preserves area of each</a:t>
            </a:r>
            <a:br>
              <a:rPr lang="en-US" dirty="0" smtClean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</a:t>
            </a:r>
            <a:r>
              <a:rPr lang="en-US" dirty="0" smtClean="0">
                <a:latin typeface="Bradley Hand ITC" pitchFamily="66" charset="0"/>
              </a:rPr>
              <a:t>(uncertainty,</a:t>
            </a:r>
          </a:p>
          <a:p>
            <a:pPr algn="ctr"/>
            <a:r>
              <a:rPr lang="en-US" dirty="0" smtClean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766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762000" y="2190750"/>
            <a:ext cx="1803705" cy="1524000"/>
            <a:chOff x="1524000" y="2419350"/>
            <a:chExt cx="1803705" cy="1524000"/>
          </a:xfrm>
          <a:scene3d>
            <a:camera prst="perspectiveContrastingRightFacing" fov="4800000">
              <a:rot lat="486000" lon="19530000" rev="174000"/>
            </a:camera>
            <a:lightRig rig="threePt" dir="t"/>
          </a:scene3d>
        </p:grpSpPr>
        <p:sp>
          <p:nvSpPr>
            <p:cNvPr id="3" name="Rectangle 2"/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895600" y="3105150"/>
                  <a:ext cx="432105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2105" cy="391646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146614" y="2419350"/>
                  <a:ext cx="4333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38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1063087" y="358140"/>
            <a:ext cx="692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>
                <a:latin typeface="Bradley Hand ITC" pitchFamily="66" charset="0"/>
              </a:rPr>
              <a:t>Relationships across degrees of freedom</a:t>
            </a:r>
            <a:endParaRPr lang="en-US" sz="3200" dirty="0">
              <a:latin typeface="Bradley Hand ITC" pitchFamily="66" charset="0"/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1981200" y="2495550"/>
            <a:ext cx="1865260" cy="1524000"/>
            <a:chOff x="1981200" y="2495550"/>
            <a:chExt cx="1865260" cy="1524000"/>
          </a:xfrm>
          <a:scene3d>
            <a:camera prst="isometricOffAxis2Left"/>
            <a:lightRig rig="threePt" dir="t"/>
          </a:scene3d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2603814" y="24955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3814" y="2495550"/>
                  <a:ext cx="4949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2667000" y="27241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/>
            <p:cNvSpPr/>
            <p:nvPr/>
          </p:nvSpPr>
          <p:spPr>
            <a:xfrm>
              <a:off x="2819400" y="2953765"/>
              <a:ext cx="685800" cy="2275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352800" y="3181350"/>
                  <a:ext cx="493660" cy="39164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2800" y="3181350"/>
                  <a:ext cx="493660" cy="391646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>
              <a:off x="1981200" y="34861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/>
          <p:cNvCxnSpPr/>
          <p:nvPr/>
        </p:nvCxnSpPr>
        <p:spPr>
          <a:xfrm>
            <a:off x="1903095" y="2916555"/>
            <a:ext cx="1544955" cy="3448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1893570" y="2617470"/>
            <a:ext cx="1548765" cy="4324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651635" y="2646045"/>
            <a:ext cx="1188720" cy="3086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260271" y="1657350"/>
            <a:ext cx="231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Bradley Hand ITC" pitchFamily="66" charset="0"/>
              </a:rPr>
              <a:t>Independent d.0.f.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r</a:t>
            </a:r>
            <a:r>
              <a:rPr lang="en-US" dirty="0" smtClean="0">
                <a:latin typeface="Bradley Hand ITC" pitchFamily="66" charset="0"/>
              </a:rPr>
              <a:t>emain perpendicular</a:t>
            </a:r>
            <a:br>
              <a:rPr lang="en-US" dirty="0" smtClean="0">
                <a:latin typeface="Bradley Hand ITC" pitchFamily="66" charset="0"/>
              </a:rPr>
            </a:br>
            <a:r>
              <a:rPr lang="en-US" dirty="0" smtClean="0">
                <a:latin typeface="Bradley Hand ITC" pitchFamily="66" charset="0"/>
              </a:rPr>
              <a:t>(remain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4766610" y="2865110"/>
                <a:ext cx="3305584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610" y="2865110"/>
                <a:ext cx="3305584" cy="512063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>
            <a:stCxn id="3" idx="3"/>
          </p:cNvCxnSpPr>
          <p:nvPr/>
        </p:nvCxnSpPr>
        <p:spPr>
          <a:xfrm>
            <a:off x="1664838" y="2953765"/>
            <a:ext cx="1171707" cy="2161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87622" y="3638550"/>
                <a:ext cx="264630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7622" y="3638550"/>
                <a:ext cx="2646302" cy="1068947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18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42880</TotalTime>
  <Words>1227</Words>
  <Application>Microsoft Office PowerPoint</Application>
  <PresentationFormat>On-screen Show (16:9)</PresentationFormat>
  <Paragraphs>121</Paragraphs>
  <Slides>14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Understanding classical Hamiltonian mechanics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carcassi</cp:lastModifiedBy>
  <cp:revision>184</cp:revision>
  <dcterms:created xsi:type="dcterms:W3CDTF">2013-05-30T18:30:29Z</dcterms:created>
  <dcterms:modified xsi:type="dcterms:W3CDTF">2015-12-03T19:19:19Z</dcterms:modified>
</cp:coreProperties>
</file>