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5" r:id="rId3"/>
    <p:sldId id="299" r:id="rId4"/>
    <p:sldId id="300" r:id="rId5"/>
    <p:sldId id="341" r:id="rId6"/>
    <p:sldId id="302" r:id="rId7"/>
    <p:sldId id="333" r:id="rId8"/>
    <p:sldId id="308" r:id="rId9"/>
    <p:sldId id="312" r:id="rId10"/>
    <p:sldId id="33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E2FF"/>
    <a:srgbClr val="98B954"/>
    <a:srgbClr val="4BBB4B"/>
    <a:srgbClr val="007434"/>
    <a:srgbClr val="00E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466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7" Type="http://schemas.openxmlformats.org/officeDocument/2006/relationships/image" Target="../media/image7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3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1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</a:t>
            </a:r>
            <a:br>
              <a:rPr lang="en-US" dirty="0" smtClean="0"/>
            </a:br>
            <a:r>
              <a:rPr lang="en-US" dirty="0" smtClean="0"/>
              <a:t>vector calculus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02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7" y="5269"/>
            <a:ext cx="2542556" cy="5157281"/>
            <a:chOff x="77" y="5269"/>
            <a:chExt cx="2542556" cy="5157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98277" y="638447"/>
                  <a:ext cx="23439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7" y="638447"/>
                  <a:ext cx="2343911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714567" y="3638550"/>
                  <a:ext cx="1072666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67" y="3638550"/>
                  <a:ext cx="1072666" cy="49590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3750" t="-118519" r="-11364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7846" y="1082596"/>
                  <a:ext cx="2431884" cy="6705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𝑔𝑟𝑎𝑑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6" y="1082596"/>
                  <a:ext cx="2431884" cy="67050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7" y="4118277"/>
                  <a:ext cx="2542556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𝑔𝑟𝑎𝑑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" y="4118277"/>
                  <a:ext cx="2542556" cy="49590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8465" t="-118519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/>
            <p:cNvGrpSpPr/>
            <p:nvPr/>
          </p:nvGrpSpPr>
          <p:grpSpPr>
            <a:xfrm>
              <a:off x="527000" y="5269"/>
              <a:ext cx="1447800" cy="523220"/>
              <a:chOff x="685800" y="5269"/>
              <a:chExt cx="1447800" cy="52322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91942" y="5269"/>
                <a:ext cx="11416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Points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85800" y="121147"/>
                <a:ext cx="236220" cy="291464"/>
                <a:chOff x="2265045" y="188595"/>
                <a:chExt cx="236220" cy="291464"/>
              </a:xfrm>
            </p:grpSpPr>
            <p:sp>
              <p:nvSpPr>
                <p:cNvPr id="3" name="Freeform 2"/>
                <p:cNvSpPr/>
                <p:nvPr/>
              </p:nvSpPr>
              <p:spPr>
                <a:xfrm>
                  <a:off x="2286000" y="209550"/>
                  <a:ext cx="191068" cy="245659"/>
                </a:xfrm>
                <a:custGeom>
                  <a:avLst/>
                  <a:gdLst>
                    <a:gd name="connsiteX0" fmla="*/ 0 w 191068"/>
                    <a:gd name="connsiteY0" fmla="*/ 245659 h 245659"/>
                    <a:gd name="connsiteX1" fmla="*/ 88710 w 191068"/>
                    <a:gd name="connsiteY1" fmla="*/ 184245 h 245659"/>
                    <a:gd name="connsiteX2" fmla="*/ 88710 w 191068"/>
                    <a:gd name="connsiteY2" fmla="*/ 81886 h 245659"/>
                    <a:gd name="connsiteX3" fmla="*/ 191068 w 191068"/>
                    <a:gd name="connsiteY3" fmla="*/ 0 h 24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068" h="245659">
                      <a:moveTo>
                        <a:pt x="0" y="245659"/>
                      </a:moveTo>
                      <a:cubicBezTo>
                        <a:pt x="36962" y="228599"/>
                        <a:pt x="73925" y="211540"/>
                        <a:pt x="88710" y="184245"/>
                      </a:cubicBezTo>
                      <a:cubicBezTo>
                        <a:pt x="103495" y="156950"/>
                        <a:pt x="71650" y="112593"/>
                        <a:pt x="88710" y="81886"/>
                      </a:cubicBezTo>
                      <a:cubicBezTo>
                        <a:pt x="105770" y="51179"/>
                        <a:pt x="148419" y="25589"/>
                        <a:pt x="191068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455545" y="188595"/>
                  <a:ext cx="4572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265045" y="434340"/>
                  <a:ext cx="4572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>
              <a:off x="672129" y="4639330"/>
              <a:ext cx="1157542" cy="523220"/>
              <a:chOff x="823658" y="4639330"/>
              <a:chExt cx="1157542" cy="52322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823658" y="4639330"/>
                <a:ext cx="8659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Line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744980" y="4755208"/>
                <a:ext cx="236220" cy="291464"/>
                <a:chOff x="1905000" y="4705350"/>
                <a:chExt cx="236220" cy="291464"/>
              </a:xfrm>
            </p:grpSpPr>
            <p:sp>
              <p:nvSpPr>
                <p:cNvPr id="31" name="Freeform 30"/>
                <p:cNvSpPr/>
                <p:nvPr/>
              </p:nvSpPr>
              <p:spPr>
                <a:xfrm>
                  <a:off x="1925955" y="4726305"/>
                  <a:ext cx="191068" cy="245659"/>
                </a:xfrm>
                <a:custGeom>
                  <a:avLst/>
                  <a:gdLst>
                    <a:gd name="connsiteX0" fmla="*/ 0 w 191068"/>
                    <a:gd name="connsiteY0" fmla="*/ 245659 h 245659"/>
                    <a:gd name="connsiteX1" fmla="*/ 88710 w 191068"/>
                    <a:gd name="connsiteY1" fmla="*/ 184245 h 245659"/>
                    <a:gd name="connsiteX2" fmla="*/ 88710 w 191068"/>
                    <a:gd name="connsiteY2" fmla="*/ 81886 h 245659"/>
                    <a:gd name="connsiteX3" fmla="*/ 191068 w 191068"/>
                    <a:gd name="connsiteY3" fmla="*/ 0 h 24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068" h="245659">
                      <a:moveTo>
                        <a:pt x="0" y="245659"/>
                      </a:moveTo>
                      <a:cubicBezTo>
                        <a:pt x="36962" y="228599"/>
                        <a:pt x="73925" y="211540"/>
                        <a:pt x="88710" y="184245"/>
                      </a:cubicBezTo>
                      <a:cubicBezTo>
                        <a:pt x="103495" y="156950"/>
                        <a:pt x="71650" y="112593"/>
                        <a:pt x="88710" y="81886"/>
                      </a:cubicBezTo>
                      <a:cubicBezTo>
                        <a:pt x="105770" y="51179"/>
                        <a:pt x="148419" y="25589"/>
                        <a:pt x="19106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095500" y="4705350"/>
                  <a:ext cx="45720" cy="4571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905000" y="4951095"/>
                  <a:ext cx="45720" cy="4571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</p:grpSp>
      </p:grpSp>
      <p:cxnSp>
        <p:nvCxnSpPr>
          <p:cNvPr id="22" name="Straight Connector 21"/>
          <p:cNvCxnSpPr/>
          <p:nvPr/>
        </p:nvCxnSpPr>
        <p:spPr>
          <a:xfrm flipV="1">
            <a:off x="2514600" y="0"/>
            <a:ext cx="0" cy="531495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867400" y="-19050"/>
            <a:ext cx="0" cy="531495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56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550258" y="209550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radley Hand ITC" pitchFamily="66" charset="0"/>
              </a:rPr>
              <a:t>Fields</a:t>
            </a:r>
            <a:endParaRPr lang="en-US" sz="24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99341" y="1126808"/>
                <a:ext cx="1583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chemeClr val="bg2"/>
                          </a:solidFill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341" y="1126808"/>
                <a:ext cx="1583189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6362700" y="676930"/>
            <a:ext cx="2514600" cy="1361420"/>
            <a:chOff x="6324600" y="676930"/>
            <a:chExt cx="2514600" cy="1361420"/>
          </a:xfrm>
        </p:grpSpPr>
        <p:sp>
          <p:nvSpPr>
            <p:cNvPr id="18" name="TextBox 17"/>
            <p:cNvSpPr txBox="1"/>
            <p:nvPr/>
          </p:nvSpPr>
          <p:spPr>
            <a:xfrm>
              <a:off x="6459849" y="676930"/>
              <a:ext cx="10839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2"/>
                  </a:solidFill>
                  <a:latin typeface="Bradley Hand ITC" pitchFamily="66" charset="0"/>
                </a:rPr>
                <a:t>12.34</a:t>
              </a:r>
              <a:endParaRPr lang="en-US" sz="2800" dirty="0">
                <a:solidFill>
                  <a:schemeClr val="bg2"/>
                </a:solidFill>
                <a:latin typeface="Bradley Hand ITC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86738" y="1200150"/>
              <a:ext cx="6094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2"/>
                  </a:solidFill>
                  <a:latin typeface="Bradley Hand ITC" pitchFamily="66" charset="0"/>
                </a:rPr>
                <a:t>11.53</a:t>
              </a:r>
              <a:endParaRPr lang="en-US" sz="1400" dirty="0">
                <a:solidFill>
                  <a:schemeClr val="bg2"/>
                </a:solidFill>
                <a:latin typeface="Bradley Hand ITC" pitchFamily="66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90891" y="742950"/>
              <a:ext cx="8483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>
                  <a:solidFill>
                    <a:schemeClr val="bg2"/>
                  </a:solidFill>
                  <a:latin typeface="Bradley Hand ITC" pitchFamily="66" charset="0"/>
                </a:rPr>
                <a:t>10.93</a:t>
              </a:r>
              <a:endParaRPr lang="en-US" sz="2200" dirty="0">
                <a:solidFill>
                  <a:schemeClr val="bg2"/>
                </a:solidFill>
                <a:latin typeface="Bradley Hand ITC" pitchFamily="66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49127" y="1515130"/>
              <a:ext cx="1042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2"/>
                  </a:solidFill>
                  <a:latin typeface="Bradley Hand ITC" pitchFamily="66" charset="0"/>
                </a:rPr>
                <a:t>11.94</a:t>
              </a:r>
              <a:endParaRPr lang="en-US" sz="2800" dirty="0">
                <a:solidFill>
                  <a:schemeClr val="bg2"/>
                </a:solidFill>
                <a:latin typeface="Bradley Hand ITC" pitchFamily="66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32962" y="1438930"/>
              <a:ext cx="5966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2"/>
                  </a:solidFill>
                  <a:latin typeface="Bradley Hand ITC" pitchFamily="66" charset="0"/>
                </a:rPr>
                <a:t>11.51</a:t>
              </a:r>
              <a:endParaRPr lang="en-US" sz="1400" dirty="0">
                <a:solidFill>
                  <a:schemeClr val="bg2"/>
                </a:solidFill>
                <a:latin typeface="Bradley Hand ITC" pitchFamily="66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224814" y="1665298"/>
              <a:ext cx="4619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bg2"/>
                  </a:solidFill>
                  <a:latin typeface="Bradley Hand ITC" pitchFamily="66" charset="0"/>
                </a:rPr>
                <a:t>12.05</a:t>
              </a:r>
              <a:endParaRPr lang="en-US" sz="900" dirty="0">
                <a:solidFill>
                  <a:schemeClr val="bg2"/>
                </a:solidFill>
                <a:latin typeface="Bradley Hand ITC" pitchFamily="66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6383649" y="104775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7086738" y="1428750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224814" y="1866466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324600" y="189613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7620000" y="167050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7924800" y="102143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82314" y="819150"/>
            <a:ext cx="1875582" cy="291464"/>
            <a:chOff x="609600" y="792879"/>
            <a:chExt cx="1875582" cy="291464"/>
          </a:xfrm>
        </p:grpSpPr>
        <p:grpSp>
          <p:nvGrpSpPr>
            <p:cNvPr id="3" name="Group 2"/>
            <p:cNvGrpSpPr/>
            <p:nvPr/>
          </p:nvGrpSpPr>
          <p:grpSpPr>
            <a:xfrm>
              <a:off x="989471" y="792879"/>
              <a:ext cx="236220" cy="291464"/>
              <a:chOff x="1219200" y="4755208"/>
              <a:chExt cx="236220" cy="291464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1240155" y="4776163"/>
                <a:ext cx="191068" cy="245659"/>
              </a:xfrm>
              <a:custGeom>
                <a:avLst/>
                <a:gdLst>
                  <a:gd name="connsiteX0" fmla="*/ 0 w 191068"/>
                  <a:gd name="connsiteY0" fmla="*/ 245659 h 245659"/>
                  <a:gd name="connsiteX1" fmla="*/ 88710 w 191068"/>
                  <a:gd name="connsiteY1" fmla="*/ 184245 h 245659"/>
                  <a:gd name="connsiteX2" fmla="*/ 88710 w 191068"/>
                  <a:gd name="connsiteY2" fmla="*/ 81886 h 245659"/>
                  <a:gd name="connsiteX3" fmla="*/ 191068 w 191068"/>
                  <a:gd name="connsiteY3" fmla="*/ 0 h 245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1068" h="245659">
                    <a:moveTo>
                      <a:pt x="0" y="245659"/>
                    </a:moveTo>
                    <a:cubicBezTo>
                      <a:pt x="36962" y="228599"/>
                      <a:pt x="73925" y="211540"/>
                      <a:pt x="88710" y="184245"/>
                    </a:cubicBezTo>
                    <a:cubicBezTo>
                      <a:pt x="103495" y="156950"/>
                      <a:pt x="71650" y="112593"/>
                      <a:pt x="88710" y="81886"/>
                    </a:cubicBezTo>
                    <a:cubicBezTo>
                      <a:pt x="105770" y="51179"/>
                      <a:pt x="148419" y="25589"/>
                      <a:pt x="191068" y="0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409700" y="4755208"/>
                <a:ext cx="45720" cy="4571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219200" y="5000953"/>
                <a:ext cx="45720" cy="45719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</p:grpSp>
        <p:sp>
          <p:nvSpPr>
            <p:cNvPr id="33" name="Freeform 32"/>
            <p:cNvSpPr/>
            <p:nvPr/>
          </p:nvSpPr>
          <p:spPr>
            <a:xfrm>
              <a:off x="1559842" y="822402"/>
              <a:ext cx="315808" cy="232419"/>
            </a:xfrm>
            <a:custGeom>
              <a:avLst/>
              <a:gdLst>
                <a:gd name="connsiteX0" fmla="*/ 123458 w 315808"/>
                <a:gd name="connsiteY0" fmla="*/ 102750 h 232419"/>
                <a:gd name="connsiteX1" fmla="*/ 239464 w 315808"/>
                <a:gd name="connsiteY1" fmla="*/ 392 h 232419"/>
                <a:gd name="connsiteX2" fmla="*/ 314526 w 315808"/>
                <a:gd name="connsiteY2" fmla="*/ 143693 h 232419"/>
                <a:gd name="connsiteX3" fmla="*/ 178049 w 315808"/>
                <a:gd name="connsiteY3" fmla="*/ 232404 h 232419"/>
                <a:gd name="connsiteX4" fmla="*/ 628 w 315808"/>
                <a:gd name="connsiteY4" fmla="*/ 150517 h 232419"/>
                <a:gd name="connsiteX5" fmla="*/ 123458 w 315808"/>
                <a:gd name="connsiteY5" fmla="*/ 102750 h 23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808" h="232419">
                  <a:moveTo>
                    <a:pt x="123458" y="102750"/>
                  </a:moveTo>
                  <a:cubicBezTo>
                    <a:pt x="163264" y="77729"/>
                    <a:pt x="207619" y="-6432"/>
                    <a:pt x="239464" y="392"/>
                  </a:cubicBezTo>
                  <a:cubicBezTo>
                    <a:pt x="271309" y="7216"/>
                    <a:pt x="324762" y="105024"/>
                    <a:pt x="314526" y="143693"/>
                  </a:cubicBezTo>
                  <a:cubicBezTo>
                    <a:pt x="304290" y="182362"/>
                    <a:pt x="230365" y="231267"/>
                    <a:pt x="178049" y="232404"/>
                  </a:cubicBezTo>
                  <a:cubicBezTo>
                    <a:pt x="125733" y="233541"/>
                    <a:pt x="9726" y="173263"/>
                    <a:pt x="628" y="150517"/>
                  </a:cubicBezTo>
                  <a:cubicBezTo>
                    <a:pt x="-8470" y="127771"/>
                    <a:pt x="83652" y="127771"/>
                    <a:pt x="123458" y="10275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2209800" y="819150"/>
              <a:ext cx="275382" cy="238922"/>
              <a:chOff x="8113858" y="4781479"/>
              <a:chExt cx="275382" cy="238922"/>
            </a:xfrm>
          </p:grpSpPr>
          <p:sp>
            <p:nvSpPr>
              <p:cNvPr id="35" name="Freeform 34"/>
              <p:cNvSpPr/>
              <p:nvPr/>
            </p:nvSpPr>
            <p:spPr>
              <a:xfrm>
                <a:off x="8113858" y="4781479"/>
                <a:ext cx="275382" cy="238922"/>
              </a:xfrm>
              <a:custGeom>
                <a:avLst/>
                <a:gdLst>
                  <a:gd name="connsiteX0" fmla="*/ 123086 w 275382"/>
                  <a:gd name="connsiteY0" fmla="*/ 5494 h 238922"/>
                  <a:gd name="connsiteX1" fmla="*/ 256 w 275382"/>
                  <a:gd name="connsiteY1" fmla="*/ 121500 h 238922"/>
                  <a:gd name="connsiteX2" fmla="*/ 95791 w 275382"/>
                  <a:gd name="connsiteY2" fmla="*/ 237506 h 238922"/>
                  <a:gd name="connsiteX3" fmla="*/ 259564 w 275382"/>
                  <a:gd name="connsiteY3" fmla="*/ 176091 h 238922"/>
                  <a:gd name="connsiteX4" fmla="*/ 252740 w 275382"/>
                  <a:gd name="connsiteY4" fmla="*/ 32790 h 238922"/>
                  <a:gd name="connsiteX5" fmla="*/ 123086 w 275382"/>
                  <a:gd name="connsiteY5" fmla="*/ 5494 h 238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382" h="238922">
                    <a:moveTo>
                      <a:pt x="123086" y="5494"/>
                    </a:moveTo>
                    <a:cubicBezTo>
                      <a:pt x="81005" y="20279"/>
                      <a:pt x="4805" y="82831"/>
                      <a:pt x="256" y="121500"/>
                    </a:cubicBezTo>
                    <a:cubicBezTo>
                      <a:pt x="-4293" y="160169"/>
                      <a:pt x="52573" y="228407"/>
                      <a:pt x="95791" y="237506"/>
                    </a:cubicBezTo>
                    <a:cubicBezTo>
                      <a:pt x="139009" y="246605"/>
                      <a:pt x="233406" y="210210"/>
                      <a:pt x="259564" y="176091"/>
                    </a:cubicBezTo>
                    <a:cubicBezTo>
                      <a:pt x="285722" y="141972"/>
                      <a:pt x="276624" y="57811"/>
                      <a:pt x="252740" y="32790"/>
                    </a:cubicBezTo>
                    <a:cubicBezTo>
                      <a:pt x="228856" y="7769"/>
                      <a:pt x="165167" y="-9291"/>
                      <a:pt x="123086" y="549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 35"/>
              <p:cNvSpPr/>
              <p:nvPr/>
            </p:nvSpPr>
            <p:spPr>
              <a:xfrm>
                <a:off x="8165208" y="4834461"/>
                <a:ext cx="120664" cy="164052"/>
              </a:xfrm>
              <a:custGeom>
                <a:avLst/>
                <a:gdLst>
                  <a:gd name="connsiteX0" fmla="*/ 0 w 103387"/>
                  <a:gd name="connsiteY0" fmla="*/ 0 h 191068"/>
                  <a:gd name="connsiteX1" fmla="*/ 88711 w 103387"/>
                  <a:gd name="connsiteY1" fmla="*/ 81886 h 191068"/>
                  <a:gd name="connsiteX2" fmla="*/ 102359 w 103387"/>
                  <a:gd name="connsiteY2" fmla="*/ 191068 h 191068"/>
                  <a:gd name="connsiteX0" fmla="*/ 0 w 121186"/>
                  <a:gd name="connsiteY0" fmla="*/ 0 h 160588"/>
                  <a:gd name="connsiteX1" fmla="*/ 105856 w 121186"/>
                  <a:gd name="connsiteY1" fmla="*/ 51406 h 160588"/>
                  <a:gd name="connsiteX2" fmla="*/ 119504 w 121186"/>
                  <a:gd name="connsiteY2" fmla="*/ 160588 h 160588"/>
                  <a:gd name="connsiteX0" fmla="*/ 0 w 120664"/>
                  <a:gd name="connsiteY0" fmla="*/ 0 h 160588"/>
                  <a:gd name="connsiteX1" fmla="*/ 103951 w 120664"/>
                  <a:gd name="connsiteY1" fmla="*/ 19021 h 160588"/>
                  <a:gd name="connsiteX2" fmla="*/ 119504 w 120664"/>
                  <a:gd name="connsiteY2" fmla="*/ 160588 h 160588"/>
                  <a:gd name="connsiteX0" fmla="*/ 0 w 120664"/>
                  <a:gd name="connsiteY0" fmla="*/ 6838 h 167426"/>
                  <a:gd name="connsiteX1" fmla="*/ 103951 w 120664"/>
                  <a:gd name="connsiteY1" fmla="*/ 25859 h 167426"/>
                  <a:gd name="connsiteX2" fmla="*/ 119504 w 120664"/>
                  <a:gd name="connsiteY2" fmla="*/ 167426 h 167426"/>
                  <a:gd name="connsiteX0" fmla="*/ 0 w 120664"/>
                  <a:gd name="connsiteY0" fmla="*/ 3464 h 164052"/>
                  <a:gd name="connsiteX1" fmla="*/ 103951 w 120664"/>
                  <a:gd name="connsiteY1" fmla="*/ 43440 h 164052"/>
                  <a:gd name="connsiteX2" fmla="*/ 119504 w 120664"/>
                  <a:gd name="connsiteY2" fmla="*/ 164052 h 164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0664" h="164052">
                    <a:moveTo>
                      <a:pt x="0" y="3464"/>
                    </a:moveTo>
                    <a:cubicBezTo>
                      <a:pt x="39635" y="-9616"/>
                      <a:pt x="84034" y="16675"/>
                      <a:pt x="103951" y="43440"/>
                    </a:cubicBezTo>
                    <a:cubicBezTo>
                      <a:pt x="123868" y="70205"/>
                      <a:pt x="121210" y="125383"/>
                      <a:pt x="119504" y="164052"/>
                    </a:cubicBezTo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Oval 36"/>
            <p:cNvSpPr/>
            <p:nvPr/>
          </p:nvSpPr>
          <p:spPr>
            <a:xfrm>
              <a:off x="609600" y="915752"/>
              <a:ext cx="45720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15100" y="209550"/>
            <a:ext cx="261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radley Hand ITC" pitchFamily="66" charset="0"/>
              </a:rPr>
              <a:t>Geometrical objects</a:t>
            </a:r>
            <a:endParaRPr lang="en-US" sz="2400" dirty="0">
              <a:latin typeface="Bradley Hand ITC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12082" y="3436341"/>
            <a:ext cx="2416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Bradley Hand ITC" pitchFamily="66" charset="0"/>
              </a:rPr>
              <a:t>Integral operators</a:t>
            </a:r>
            <a:br>
              <a:rPr lang="en-US" sz="2400" dirty="0" smtClean="0">
                <a:latin typeface="Bradley Hand ITC" pitchFamily="66" charset="0"/>
              </a:rPr>
            </a:br>
            <a:r>
              <a:rPr lang="en-US" sz="2400" dirty="0" smtClean="0">
                <a:latin typeface="Bradley Hand ITC" pitchFamily="66" charset="0"/>
              </a:rPr>
              <a:t>(non-local)</a:t>
            </a:r>
            <a:endParaRPr lang="en-US" sz="2400" dirty="0">
              <a:latin typeface="Bradley Hand ITC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4838" y="1588353"/>
            <a:ext cx="28905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>
                <a:latin typeface="Bradley Hand ITC" pitchFamily="66" charset="0"/>
              </a:rPr>
              <a:t>Differential operators</a:t>
            </a:r>
          </a:p>
          <a:p>
            <a:pPr algn="ctr"/>
            <a:r>
              <a:rPr lang="en-US" sz="2400" dirty="0" smtClean="0">
                <a:latin typeface="Bradley Hand ITC" pitchFamily="66" charset="0"/>
              </a:rPr>
              <a:t>(local)</a:t>
            </a:r>
            <a:endParaRPr lang="en-US" sz="24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98654" y="4382107"/>
                <a:ext cx="2642903" cy="4756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∫∬∭∮∯∰…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54" y="4382107"/>
                <a:ext cx="2642903" cy="475643"/>
              </a:xfrm>
              <a:prstGeom prst="rect">
                <a:avLst/>
              </a:prstGeom>
              <a:blipFill rotWithShape="1">
                <a:blip r:embed="rId3"/>
                <a:stretch>
                  <a:fillRect l="-922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460145" y="2495550"/>
                <a:ext cx="2519921" cy="516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𝑔𝑟𝑎𝑑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𝑐𝑢𝑟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𝑑𝑖𝑣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45" y="2495550"/>
                <a:ext cx="2519921" cy="5162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6591300" y="2411730"/>
            <a:ext cx="2057400" cy="853440"/>
            <a:chOff x="6553200" y="2343150"/>
            <a:chExt cx="2057400" cy="853440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6587490" y="2419350"/>
              <a:ext cx="346710" cy="501014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183755" y="2343150"/>
              <a:ext cx="207645" cy="180976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V="1">
              <a:off x="7734300" y="2343150"/>
              <a:ext cx="342900" cy="241936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8433435" y="2647950"/>
              <a:ext cx="177165" cy="22860"/>
            </a:xfrm>
            <a:prstGeom prst="straightConnector1">
              <a:avLst/>
            </a:prstGeom>
            <a:ln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flipV="1">
              <a:off x="8176260" y="2952750"/>
              <a:ext cx="281940" cy="10287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7513320" y="2800350"/>
              <a:ext cx="563880" cy="354332"/>
            </a:xfrm>
            <a:prstGeom prst="straightConnector1">
              <a:avLst/>
            </a:prstGeom>
            <a:ln w="28575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6553200" y="287654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7162938" y="2495550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419124" y="2654808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467600" y="310515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153400" y="3031927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696200" y="254543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977530" y="2343150"/>
            <a:ext cx="1905000" cy="887421"/>
            <a:chOff x="3962400" y="2419350"/>
            <a:chExt cx="1905000" cy="8874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4002018" y="2419350"/>
                  <a:ext cx="1865382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2018" y="2419350"/>
                  <a:ext cx="1865382" cy="50642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962400" y="2800350"/>
                  <a:ext cx="1865382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𝑃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acc>
                              <m:accPr>
                                <m:chr m:val="⃗"/>
                                <m:ctrlPr>
                                  <a:rPr lang="en-US" sz="2400" i="1" smtClean="0">
                                    <a:solidFill>
                                      <a:srgbClr val="4BBB4B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rgbClr val="4BBB4B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e>
                            </m:acc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→</m:t>
                        </m:r>
                        <m:r>
                          <a:rPr lang="en-US" sz="2400" b="0" i="1" smtClean="0">
                            <a:solidFill>
                              <a:schemeClr val="bg2"/>
                            </a:solidFill>
                            <a:latin typeface="Cambria Math"/>
                            <a:ea typeface="Cambria Math"/>
                          </a:rPr>
                          <m:t>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2800350"/>
                  <a:ext cx="1865382" cy="5064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3733800" y="4050328"/>
                <a:ext cx="21487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𝑻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solidFill>
                                    <a:srgbClr val="4BBB4B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BBB4B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solidFill>
                                    <a:srgbClr val="98B954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98B954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→</m:t>
                      </m:r>
                      <m:r>
                        <a:rPr lang="en-US" sz="2400" i="1" smtClean="0">
                          <a:solidFill>
                            <a:schemeClr val="bg2"/>
                          </a:solidFill>
                          <a:latin typeface="Cambria Math"/>
                          <a:ea typeface="Cambria Math"/>
                        </a:rPr>
                        <m:t>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050328"/>
                <a:ext cx="2148730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6248400" y="3638550"/>
            <a:ext cx="2743200" cy="1285220"/>
            <a:chOff x="6248400" y="3648730"/>
            <a:chExt cx="2743200" cy="1285220"/>
          </a:xfrm>
        </p:grpSpPr>
        <p:cxnSp>
          <p:nvCxnSpPr>
            <p:cNvPr id="57" name="Straight Arrow Connector 56"/>
            <p:cNvCxnSpPr/>
            <p:nvPr/>
          </p:nvCxnSpPr>
          <p:spPr>
            <a:xfrm flipH="1" flipV="1">
              <a:off x="6248400" y="3648730"/>
              <a:ext cx="186690" cy="424816"/>
            </a:xfrm>
            <a:prstGeom prst="straightConnector1">
              <a:avLst/>
            </a:prstGeom>
            <a:ln w="28575">
              <a:solidFill>
                <a:srgbClr val="98B954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7981461" y="4801362"/>
              <a:ext cx="211836" cy="132588"/>
            </a:xfrm>
            <a:prstGeom prst="straightConnector1">
              <a:avLst/>
            </a:prstGeom>
            <a:ln w="12700">
              <a:solidFill>
                <a:srgbClr val="98B954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V="1">
              <a:off x="6435090" y="3648730"/>
              <a:ext cx="270510" cy="424816"/>
            </a:xfrm>
            <a:prstGeom prst="straightConnector1">
              <a:avLst/>
            </a:prstGeom>
            <a:ln w="28575">
              <a:solidFill>
                <a:srgbClr val="4BBB4B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H="1">
              <a:off x="6324600" y="4581526"/>
              <a:ext cx="20955" cy="276224"/>
            </a:xfrm>
            <a:prstGeom prst="straightConnector1">
              <a:avLst/>
            </a:prstGeom>
            <a:ln w="12700">
              <a:solidFill>
                <a:srgbClr val="4BBB4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8028991" y="3714750"/>
              <a:ext cx="190500" cy="241936"/>
            </a:xfrm>
            <a:prstGeom prst="straightConnector1">
              <a:avLst/>
            </a:prstGeom>
            <a:ln w="19050">
              <a:solidFill>
                <a:srgbClr val="4BBB4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7981461" y="4622292"/>
              <a:ext cx="205740" cy="179070"/>
            </a:xfrm>
            <a:prstGeom prst="straightConnector1">
              <a:avLst/>
            </a:prstGeom>
            <a:ln w="12700">
              <a:solidFill>
                <a:srgbClr val="4BBB4B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629400" y="3724930"/>
              <a:ext cx="8290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2"/>
                  </a:solidFill>
                  <a:latin typeface="Bradley Hand ITC" pitchFamily="66" charset="0"/>
                </a:rPr>
                <a:t>8.91</a:t>
              </a:r>
              <a:endParaRPr lang="en-US" sz="2800" dirty="0">
                <a:solidFill>
                  <a:schemeClr val="bg2"/>
                </a:solidFill>
                <a:latin typeface="Bradley Hand ITC" pitchFamily="66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400800" y="4400550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2"/>
                  </a:solidFill>
                  <a:latin typeface="Bradley Hand ITC" pitchFamily="66" charset="0"/>
                </a:rPr>
                <a:t>-9.51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067091" y="3790950"/>
              <a:ext cx="84830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solidFill>
                    <a:schemeClr val="bg2"/>
                  </a:solidFill>
                  <a:latin typeface="Bradley Hand ITC" pitchFamily="66" charset="0"/>
                </a:rPr>
                <a:t>10.93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187201" y="4622292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bg2"/>
                  </a:solidFill>
                  <a:latin typeface="Bradley Hand ITC" pitchFamily="66" charset="0"/>
                </a:rPr>
                <a:t>-5.91</a:t>
              </a:r>
              <a:endParaRPr lang="en-US" sz="1400" dirty="0">
                <a:solidFill>
                  <a:schemeClr val="bg2"/>
                </a:solidFill>
                <a:latin typeface="Bradley Hand ITC" pitchFamily="66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529614" y="4324350"/>
              <a:ext cx="4619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solidFill>
                    <a:schemeClr val="bg2"/>
                  </a:solidFill>
                  <a:latin typeface="Bradley Hand ITC" pitchFamily="66" charset="0"/>
                </a:rPr>
                <a:t>12.05</a:t>
              </a:r>
              <a:endParaRPr lang="en-US" sz="900" dirty="0">
                <a:solidFill>
                  <a:schemeClr val="bg2"/>
                </a:solidFill>
                <a:latin typeface="Bradley Hand ITC" pitchFamily="66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6383649" y="402973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6324738" y="4552950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8524828" y="4449318"/>
              <a:ext cx="27432" cy="2743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7958601" y="4777669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7990891" y="3917037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263527" y="4171950"/>
              <a:ext cx="1042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solidFill>
                    <a:schemeClr val="bg2"/>
                  </a:solidFill>
                  <a:latin typeface="Bradley Hand ITC" pitchFamily="66" charset="0"/>
                </a:rPr>
                <a:t>11.94</a:t>
              </a:r>
              <a:endParaRPr lang="en-US" sz="2800" dirty="0">
                <a:solidFill>
                  <a:schemeClr val="bg2"/>
                </a:solidFill>
                <a:latin typeface="Bradley Hand ITC" pitchFamily="66" charset="0"/>
              </a:endParaRPr>
            </a:p>
          </p:txBody>
        </p:sp>
        <p:sp>
          <p:nvSpPr>
            <p:cNvPr id="77" name="Oval 76"/>
            <p:cNvSpPr/>
            <p:nvPr/>
          </p:nvSpPr>
          <p:spPr>
            <a:xfrm>
              <a:off x="7187327" y="447675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498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26256" y="209550"/>
            <a:ext cx="169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Difference</a:t>
            </a:r>
            <a:endParaRPr lang="en-US" sz="2800" dirty="0">
              <a:latin typeface="Bradley Hand ITC" pitchFamily="66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577920" y="2114550"/>
            <a:ext cx="45720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04800" y="2343150"/>
                <a:ext cx="40511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−</m:t>
                      </m:r>
                      <m:r>
                        <a:rPr lang="en-US" sz="3600" b="0" i="1" smtClean="0">
                          <a:latin typeface="Cambria Math"/>
                        </a:rPr>
                        <m:t>𝑈</m:t>
                      </m:r>
                      <m:r>
                        <a:rPr lang="en-US" sz="3600" b="0" i="1" smtClean="0">
                          <a:latin typeface="Cambria Math"/>
                        </a:rPr>
                        <m:t>(</m:t>
                      </m:r>
                      <m:r>
                        <a:rPr lang="en-US" sz="3600" b="0" i="1" smtClean="0">
                          <a:latin typeface="Cambria Math"/>
                        </a:rPr>
                        <m:t>𝐴</m:t>
                      </m:r>
                      <m:r>
                        <a:rPr lang="en-US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343150"/>
                <a:ext cx="4051109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535554" y="1809750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554" y="1809750"/>
                <a:ext cx="39607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6248400" y="26479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57080" y="2100902"/>
                <a:ext cx="5850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80" y="2100902"/>
                <a:ext cx="585097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491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1598" y="209550"/>
            <a:ext cx="1540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Gradient</a:t>
            </a:r>
            <a:endParaRPr lang="en-US" sz="2800" dirty="0">
              <a:latin typeface="Bradley Hand ITC" pitchFamily="66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248400" y="26479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57080" y="2100902"/>
                <a:ext cx="5850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080" y="2100902"/>
                <a:ext cx="585097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406196" y="2038350"/>
                <a:ext cx="6042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196" y="2038350"/>
                <a:ext cx="604204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8600" y="2114550"/>
                <a:ext cx="4255652" cy="1133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𝑔𝑟𝑎𝑑</m:t>
                          </m:r>
                        </m:e>
                      </m:acc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 (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)=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/>
                                </a:rPr>
                                <m:t>Δ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60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114550"/>
                <a:ext cx="4255652" cy="11331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6385560" y="25717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294120" y="2613660"/>
            <a:ext cx="139065" cy="80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72200" y="2647950"/>
                <a:ext cx="4845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Δ</m:t>
                      </m:r>
                      <m:r>
                        <a:rPr lang="en-US" sz="2000" b="0" i="1" smtClean="0">
                          <a:latin typeface="Cambria Math"/>
                        </a:rPr>
                        <m:t>𝑙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647950"/>
                <a:ext cx="484556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24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1598" y="209550"/>
            <a:ext cx="1540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Gradient</a:t>
            </a:r>
            <a:endParaRPr lang="en-US" sz="2800" dirty="0">
              <a:latin typeface="Bradley Hand ITC" pitchFamily="66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6781800" y="28003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324600" y="2266950"/>
                <a:ext cx="5850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266950"/>
                <a:ext cx="585097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777796" y="2266950"/>
                <a:ext cx="6042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796" y="2266950"/>
                <a:ext cx="604204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7772400" y="28003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>
            <a:stCxn id="26" idx="6"/>
            <a:endCxn id="12" idx="2"/>
          </p:cNvCxnSpPr>
          <p:nvPr/>
        </p:nvCxnSpPr>
        <p:spPr>
          <a:xfrm>
            <a:off x="6873240" y="2846070"/>
            <a:ext cx="899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58000" y="2800350"/>
                <a:ext cx="8158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800350"/>
                <a:ext cx="815800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52400" y="1809750"/>
                <a:ext cx="5280805" cy="28568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𝑔𝑟𝑎𝑑</m:t>
                              </m:r>
                            </m:e>
                          </m:acc>
                        </m:e>
                        <m:sub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 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3600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60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  <m:r>
                                    <a:rPr lang="en-US" sz="3600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r>
                                    <a:rPr lang="en-US" sz="3600" b="0" i="1" smtClean="0">
                                      <a:latin typeface="Cambria Math"/>
                                      <a:ea typeface="Cambria Math"/>
                                    </a:rPr>
                                    <m:t>𝑑𝑥</m:t>
                                  </m:r>
                                </m:e>
                              </m:d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(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𝑑𝑥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600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809750"/>
                <a:ext cx="5280805" cy="285680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2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01598" y="209550"/>
            <a:ext cx="1540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Gradient</a:t>
            </a:r>
            <a:endParaRPr lang="en-US" sz="28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52400" y="1819619"/>
                <a:ext cx="4255652" cy="11331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𝑔𝑟𝑎𝑑</m:t>
                          </m:r>
                        </m:e>
                      </m:acc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)=</m:t>
                      </m:r>
                      <m:func>
                        <m:func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/>
                                </a:rPr>
                                <m:t>Δ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sz="3600" b="0" i="1" smtClean="0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600" i="1" smtClean="0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/>
                                  <a:ea typeface="Cambria Math"/>
                                </a:rPr>
                                <m:t>Δ</m:t>
                              </m:r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819619"/>
                <a:ext cx="4255652" cy="11331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2400" y="3181350"/>
                <a:ext cx="4579843" cy="728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𝑔𝑟𝑎𝑑</m:t>
                          </m:r>
                        </m:e>
                      </m:acc>
                      <m:d>
                        <m:dPr>
                          <m:ctrlPr>
                            <a:rPr lang="en-US" sz="36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6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600">
                              <a:latin typeface="Cambria Math"/>
                              <a:ea typeface="Cambria Math"/>
                            </a:rPr>
                            <m:t>𝛻</m:t>
                          </m:r>
                        </m:e>
                      </m:acc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181350"/>
                <a:ext cx="4579843" cy="7282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6781800" y="28003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324600" y="2266950"/>
                <a:ext cx="5850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266950"/>
                <a:ext cx="585097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777796" y="2266950"/>
                <a:ext cx="6042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796" y="2266950"/>
                <a:ext cx="604204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/>
          <p:cNvSpPr/>
          <p:nvPr/>
        </p:nvSpPr>
        <p:spPr>
          <a:xfrm>
            <a:off x="7772400" y="280035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4" idx="6"/>
            <a:endCxn id="19" idx="2"/>
          </p:cNvCxnSpPr>
          <p:nvPr/>
        </p:nvCxnSpPr>
        <p:spPr>
          <a:xfrm>
            <a:off x="6873240" y="2846070"/>
            <a:ext cx="899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858000" y="2800350"/>
                <a:ext cx="8158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2800350"/>
                <a:ext cx="815800" cy="64633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29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47846" y="5269"/>
            <a:ext cx="2431884" cy="1747832"/>
            <a:chOff x="47846" y="5269"/>
            <a:chExt cx="2431884" cy="1747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98277" y="638447"/>
                  <a:ext cx="23439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7" y="638447"/>
                  <a:ext cx="2343911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7846" y="1082596"/>
                  <a:ext cx="2431884" cy="6705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𝑔𝑟𝑎𝑑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6" y="1082596"/>
                  <a:ext cx="2431884" cy="67050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/>
            <p:cNvGrpSpPr/>
            <p:nvPr/>
          </p:nvGrpSpPr>
          <p:grpSpPr>
            <a:xfrm>
              <a:off x="527000" y="5269"/>
              <a:ext cx="1447800" cy="523220"/>
              <a:chOff x="685800" y="5269"/>
              <a:chExt cx="1447800" cy="52322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91942" y="5269"/>
                <a:ext cx="11416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Points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85800" y="121147"/>
                <a:ext cx="236220" cy="291464"/>
                <a:chOff x="2265045" y="188595"/>
                <a:chExt cx="236220" cy="291464"/>
              </a:xfrm>
            </p:grpSpPr>
            <p:sp>
              <p:nvSpPr>
                <p:cNvPr id="3" name="Freeform 2"/>
                <p:cNvSpPr/>
                <p:nvPr/>
              </p:nvSpPr>
              <p:spPr>
                <a:xfrm>
                  <a:off x="2286000" y="209550"/>
                  <a:ext cx="191068" cy="245659"/>
                </a:xfrm>
                <a:custGeom>
                  <a:avLst/>
                  <a:gdLst>
                    <a:gd name="connsiteX0" fmla="*/ 0 w 191068"/>
                    <a:gd name="connsiteY0" fmla="*/ 245659 h 245659"/>
                    <a:gd name="connsiteX1" fmla="*/ 88710 w 191068"/>
                    <a:gd name="connsiteY1" fmla="*/ 184245 h 245659"/>
                    <a:gd name="connsiteX2" fmla="*/ 88710 w 191068"/>
                    <a:gd name="connsiteY2" fmla="*/ 81886 h 245659"/>
                    <a:gd name="connsiteX3" fmla="*/ 191068 w 191068"/>
                    <a:gd name="connsiteY3" fmla="*/ 0 h 24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068" h="245659">
                      <a:moveTo>
                        <a:pt x="0" y="245659"/>
                      </a:moveTo>
                      <a:cubicBezTo>
                        <a:pt x="36962" y="228599"/>
                        <a:pt x="73925" y="211540"/>
                        <a:pt x="88710" y="184245"/>
                      </a:cubicBezTo>
                      <a:cubicBezTo>
                        <a:pt x="103495" y="156950"/>
                        <a:pt x="71650" y="112593"/>
                        <a:pt x="88710" y="81886"/>
                      </a:cubicBezTo>
                      <a:cubicBezTo>
                        <a:pt x="105770" y="51179"/>
                        <a:pt x="148419" y="25589"/>
                        <a:pt x="191068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455545" y="188595"/>
                  <a:ext cx="4572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265045" y="434340"/>
                  <a:ext cx="4572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11" name="Straight Connector 10"/>
          <p:cNvCxnSpPr/>
          <p:nvPr/>
        </p:nvCxnSpPr>
        <p:spPr>
          <a:xfrm flipV="1">
            <a:off x="2514600" y="0"/>
            <a:ext cx="0" cy="531495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867400" y="-19050"/>
            <a:ext cx="0" cy="531495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1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85008" y="209550"/>
            <a:ext cx="21739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Line integral</a:t>
            </a:r>
            <a:endParaRPr lang="en-US" sz="28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7891" y="1809750"/>
                <a:ext cx="5049909" cy="1433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36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36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60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m:rPr>
                                  <m:brk m:alnAt="23"/>
                                </m:rP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3600" i="1">
                                      <a:latin typeface="Cambria Math"/>
                                    </a:rPr>
                                    <m:t>𝑙</m:t>
                                  </m:r>
                                </m:e>
                              </m:acc>
                            </m:e>
                          </m:nary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91" y="1809750"/>
                <a:ext cx="5049909" cy="14338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5894930" y="1868927"/>
            <a:ext cx="2565779" cy="1883391"/>
          </a:xfrm>
          <a:custGeom>
            <a:avLst/>
            <a:gdLst>
              <a:gd name="connsiteX0" fmla="*/ 0 w 2565779"/>
              <a:gd name="connsiteY0" fmla="*/ 1883391 h 1883391"/>
              <a:gd name="connsiteX1" fmla="*/ 962167 w 2565779"/>
              <a:gd name="connsiteY1" fmla="*/ 648269 h 1883391"/>
              <a:gd name="connsiteX2" fmla="*/ 2565779 w 2565779"/>
              <a:gd name="connsiteY2" fmla="*/ 0 h 1883391"/>
              <a:gd name="connsiteX0" fmla="*/ 0 w 2565779"/>
              <a:gd name="connsiteY0" fmla="*/ 1883391 h 1883391"/>
              <a:gd name="connsiteX1" fmla="*/ 962167 w 2565779"/>
              <a:gd name="connsiteY1" fmla="*/ 648269 h 1883391"/>
              <a:gd name="connsiteX2" fmla="*/ 2565779 w 2565779"/>
              <a:gd name="connsiteY2" fmla="*/ 0 h 1883391"/>
              <a:gd name="connsiteX0" fmla="*/ 0 w 2565779"/>
              <a:gd name="connsiteY0" fmla="*/ 1883391 h 1883391"/>
              <a:gd name="connsiteX1" fmla="*/ 962167 w 2565779"/>
              <a:gd name="connsiteY1" fmla="*/ 648269 h 1883391"/>
              <a:gd name="connsiteX2" fmla="*/ 2565779 w 2565779"/>
              <a:gd name="connsiteY2" fmla="*/ 0 h 188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5779" h="1883391">
                <a:moveTo>
                  <a:pt x="0" y="1883391"/>
                </a:moveTo>
                <a:cubicBezTo>
                  <a:pt x="192205" y="1381836"/>
                  <a:pt x="534537" y="962167"/>
                  <a:pt x="962167" y="648269"/>
                </a:cubicBezTo>
                <a:cubicBezTo>
                  <a:pt x="1389797" y="334370"/>
                  <a:pt x="1977788" y="10236"/>
                  <a:pt x="256577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871334" y="1829549"/>
            <a:ext cx="2626194" cy="1950277"/>
            <a:chOff x="5871334" y="1829549"/>
            <a:chExt cx="2626194" cy="1950277"/>
          </a:xfrm>
        </p:grpSpPr>
        <p:cxnSp>
          <p:nvCxnSpPr>
            <p:cNvPr id="7" name="Straight Connector 6"/>
            <p:cNvCxnSpPr/>
            <p:nvPr/>
          </p:nvCxnSpPr>
          <p:spPr>
            <a:xfrm rot="20340000">
              <a:off x="5871334" y="3703626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2700000">
              <a:off x="8421328" y="1829549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20700000">
              <a:off x="5971130" y="3469127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20700000">
              <a:off x="6103169" y="3246426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21120000">
              <a:off x="6268108" y="3011927"/>
              <a:ext cx="75446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46027" y="2801024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360000">
              <a:off x="6651031" y="2607818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420000">
              <a:off x="6879631" y="2437234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900000">
              <a:off x="7108231" y="2290733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900000">
              <a:off x="7336831" y="215603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260000">
              <a:off x="7577229" y="2039024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2220000">
              <a:off x="8142272" y="1863028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800000">
              <a:off x="7864332" y="1939228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906728" y="1863028"/>
            <a:ext cx="2627672" cy="1870093"/>
            <a:chOff x="5906728" y="1863028"/>
            <a:chExt cx="2627672" cy="187009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5906728" y="3466546"/>
              <a:ext cx="114547" cy="26657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6141227" y="3041792"/>
              <a:ext cx="175015" cy="25085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487807" y="2678119"/>
              <a:ext cx="176498" cy="16433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6920924" y="2351568"/>
              <a:ext cx="168134" cy="13091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7371738" y="2109694"/>
              <a:ext cx="153872" cy="8568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7905138" y="1932714"/>
              <a:ext cx="133716" cy="4044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456235" y="1863028"/>
              <a:ext cx="78165" cy="1069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906728" y="1558228"/>
            <a:ext cx="2625707" cy="2174893"/>
            <a:chOff x="5906728" y="1558228"/>
            <a:chExt cx="2625707" cy="2174893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5906728" y="3428321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141227" y="2987844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493706" y="2553266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920924" y="2177678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371738" y="1890575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7905138" y="1668361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8456235" y="1558228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570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63098" y="209550"/>
            <a:ext cx="4217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Line integral of a gradient</a:t>
            </a:r>
            <a:endParaRPr lang="en-US" sz="28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7891" y="1123950"/>
                <a:ext cx="5586850" cy="3123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36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𝑔𝑟𝑎𝑑</m:t>
                              </m:r>
                            </m:e>
                          </m:acc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brk m:alnAt="23"/>
                            </m:rPr>
                            <a:rPr lang="en-US" sz="36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36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𝑙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60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3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3600" b="0" i="1" smtClean="0">
                                      <a:latin typeface="Cambria Math"/>
                                      <a:ea typeface="Cambria Math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3600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den>
                              </m:f>
                              <m:r>
                                <m:rPr>
                                  <m:brk m:alnAt="23"/>
                                </m:rP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3600" i="1">
                                      <a:latin typeface="Cambria Math"/>
                                      <a:ea typeface="Cambria Math"/>
                                    </a:rPr>
                                    <m:t>𝑙</m:t>
                                  </m:r>
                                </m:e>
                              </m:acc>
                            </m:e>
                          </m:nary>
                        </m:e>
                      </m:func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6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</m:e>
                      </m:nary>
                    </m:oMath>
                  </m:oMathPara>
                </a14:m>
                <a:endParaRPr lang="en-US" sz="36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36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3600" b="0" i="1" smtClean="0">
                        <a:latin typeface="Cambria Math"/>
                        <a:ea typeface="Cambria Math"/>
                      </a:rPr>
                      <m:t>𝑈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91" y="1123950"/>
                <a:ext cx="5586850" cy="312354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5894930" y="1868927"/>
            <a:ext cx="2565779" cy="1883391"/>
          </a:xfrm>
          <a:custGeom>
            <a:avLst/>
            <a:gdLst>
              <a:gd name="connsiteX0" fmla="*/ 0 w 2565779"/>
              <a:gd name="connsiteY0" fmla="*/ 1883391 h 1883391"/>
              <a:gd name="connsiteX1" fmla="*/ 962167 w 2565779"/>
              <a:gd name="connsiteY1" fmla="*/ 648269 h 1883391"/>
              <a:gd name="connsiteX2" fmla="*/ 2565779 w 2565779"/>
              <a:gd name="connsiteY2" fmla="*/ 0 h 1883391"/>
              <a:gd name="connsiteX0" fmla="*/ 0 w 2565779"/>
              <a:gd name="connsiteY0" fmla="*/ 1883391 h 1883391"/>
              <a:gd name="connsiteX1" fmla="*/ 962167 w 2565779"/>
              <a:gd name="connsiteY1" fmla="*/ 648269 h 1883391"/>
              <a:gd name="connsiteX2" fmla="*/ 2565779 w 2565779"/>
              <a:gd name="connsiteY2" fmla="*/ 0 h 1883391"/>
              <a:gd name="connsiteX0" fmla="*/ 0 w 2565779"/>
              <a:gd name="connsiteY0" fmla="*/ 1883391 h 1883391"/>
              <a:gd name="connsiteX1" fmla="*/ 962167 w 2565779"/>
              <a:gd name="connsiteY1" fmla="*/ 648269 h 1883391"/>
              <a:gd name="connsiteX2" fmla="*/ 2565779 w 2565779"/>
              <a:gd name="connsiteY2" fmla="*/ 0 h 188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65779" h="1883391">
                <a:moveTo>
                  <a:pt x="0" y="1883391"/>
                </a:moveTo>
                <a:cubicBezTo>
                  <a:pt x="192205" y="1381836"/>
                  <a:pt x="534537" y="962167"/>
                  <a:pt x="962167" y="648269"/>
                </a:cubicBezTo>
                <a:cubicBezTo>
                  <a:pt x="1389797" y="334370"/>
                  <a:pt x="1977788" y="10236"/>
                  <a:pt x="256577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871334" y="1829549"/>
            <a:ext cx="2626194" cy="1950277"/>
            <a:chOff x="5871334" y="1829549"/>
            <a:chExt cx="2626194" cy="1950277"/>
          </a:xfrm>
        </p:grpSpPr>
        <p:cxnSp>
          <p:nvCxnSpPr>
            <p:cNvPr id="7" name="Straight Connector 6"/>
            <p:cNvCxnSpPr/>
            <p:nvPr/>
          </p:nvCxnSpPr>
          <p:spPr>
            <a:xfrm rot="20340000">
              <a:off x="5871334" y="3703626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2700000">
              <a:off x="8421328" y="1829549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20700000">
              <a:off x="5971130" y="3469127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20700000">
              <a:off x="6103169" y="3246426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21120000">
              <a:off x="6268108" y="3011927"/>
              <a:ext cx="75446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446027" y="2801024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360000">
              <a:off x="6651031" y="2607818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420000">
              <a:off x="6879631" y="2437234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900000">
              <a:off x="7108231" y="2290733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900000">
              <a:off x="7336831" y="2156030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260000">
              <a:off x="7577229" y="2039024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2220000">
              <a:off x="8142272" y="1863028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800000">
              <a:off x="7864332" y="1939228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906728" y="1863028"/>
            <a:ext cx="2627672" cy="1870093"/>
            <a:chOff x="5906728" y="1863028"/>
            <a:chExt cx="2627672" cy="187009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5906728" y="3466546"/>
              <a:ext cx="114547" cy="26657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6141227" y="3041792"/>
              <a:ext cx="175015" cy="25085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487807" y="2678119"/>
              <a:ext cx="176498" cy="16433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6920924" y="2351568"/>
              <a:ext cx="168134" cy="13091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7371738" y="2109694"/>
              <a:ext cx="153872" cy="8568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7905138" y="1932714"/>
              <a:ext cx="133716" cy="4044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456235" y="1863028"/>
              <a:ext cx="78165" cy="1069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906728" y="1558228"/>
            <a:ext cx="2625707" cy="2174893"/>
            <a:chOff x="5906728" y="1558228"/>
            <a:chExt cx="2625707" cy="2174893"/>
          </a:xfrm>
        </p:grpSpPr>
        <p:cxnSp>
          <p:nvCxnSpPr>
            <p:cNvPr id="33" name="Straight Arrow Connector 32"/>
            <p:cNvCxnSpPr/>
            <p:nvPr/>
          </p:nvCxnSpPr>
          <p:spPr>
            <a:xfrm flipV="1">
              <a:off x="5906728" y="3428321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141227" y="2987844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6493706" y="2553266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6920924" y="2177678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7371738" y="1890575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7905138" y="1668361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8456235" y="1558228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171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50062</TotalTime>
  <Words>339</Words>
  <Application>Microsoft Office PowerPoint</Application>
  <PresentationFormat>On-screen Show (16:9)</PresentationFormat>
  <Paragraphs>61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Understanding vector calculus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carcassi</cp:lastModifiedBy>
  <cp:revision>231</cp:revision>
  <dcterms:created xsi:type="dcterms:W3CDTF">2013-05-30T18:30:29Z</dcterms:created>
  <dcterms:modified xsi:type="dcterms:W3CDTF">2015-12-03T19:24:48Z</dcterms:modified>
</cp:coreProperties>
</file>