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94" r:id="rId4"/>
    <p:sldId id="275" r:id="rId5"/>
    <p:sldId id="328" r:id="rId6"/>
    <p:sldId id="274" r:id="rId7"/>
    <p:sldId id="331" r:id="rId8"/>
    <p:sldId id="332" r:id="rId9"/>
    <p:sldId id="303" r:id="rId10"/>
    <p:sldId id="302" r:id="rId11"/>
    <p:sldId id="295" r:id="rId12"/>
    <p:sldId id="305" r:id="rId13"/>
    <p:sldId id="304" r:id="rId14"/>
    <p:sldId id="306" r:id="rId15"/>
    <p:sldId id="335" r:id="rId1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0" autoAdjust="0"/>
    <p:restoredTop sz="94660"/>
  </p:normalViewPr>
  <p:slideViewPr>
    <p:cSldViewPr>
      <p:cViewPr varScale="1">
        <p:scale>
          <a:sx n="108" d="100"/>
          <a:sy n="108" d="100"/>
        </p:scale>
        <p:origin x="653" y="8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5/14/2018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3.png"/><Relationship Id="rId10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0" Type="http://schemas.openxmlformats.org/officeDocument/2006/relationships/image" Target="../media/image20.pn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7.png"/><Relationship Id="rId7" Type="http://schemas.openxmlformats.org/officeDocument/2006/relationships/image" Target="../media/image12.png"/><Relationship Id="rId12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10" Type="http://schemas.openxmlformats.org/officeDocument/2006/relationships/image" Target="../media/image22.png"/><Relationship Id="rId9" Type="http://schemas.openxmlformats.org/officeDocument/2006/relationships/image" Target="../media/image14.png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0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classical</a:t>
            </a:r>
            <a:br>
              <a:rPr lang="en-US" dirty="0"/>
            </a:br>
            <a:r>
              <a:rPr lang="en-US" dirty="0" err="1"/>
              <a:t>Lagrangian</a:t>
            </a:r>
            <a:r>
              <a:rPr lang="en-US" dirty="0"/>
              <a:t>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0225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ADE56-10D4-43AC-A8C0-105F7C4AE7E7}"/>
                  </a:ext>
                </a:extLst>
              </p:cNvPr>
              <p:cNvSpPr txBox="1"/>
              <p:nvPr/>
            </p:nvSpPr>
            <p:spPr>
              <a:xfrm>
                <a:off x="3446049" y="1300665"/>
                <a:ext cx="3322704" cy="9214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>
                    <a:solidFill>
                      <a:srgbClr val="007434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36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𝑑𝑞</m:t>
                            </m:r>
                          </m:num>
                          <m:den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𝑑𝑝</m:t>
                            </m:r>
                          </m:num>
                          <m:den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num>
                          <m:den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e>
                    </m:d>
                  </m:oMath>
                </a14:m>
                <a:endParaRPr lang="en-US" sz="3600" dirty="0">
                  <a:solidFill>
                    <a:srgbClr val="007434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5ADE56-10D4-43AC-A8C0-105F7C4AE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049" y="1300665"/>
                <a:ext cx="3322704" cy="92147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942B076-0370-4B26-A67D-A92453B50FAD}"/>
              </a:ext>
            </a:extLst>
          </p:cNvPr>
          <p:cNvGrpSpPr/>
          <p:nvPr/>
        </p:nvGrpSpPr>
        <p:grpSpPr>
          <a:xfrm>
            <a:off x="6207470" y="2983557"/>
            <a:ext cx="1959428" cy="1442139"/>
            <a:chOff x="6207470" y="2983557"/>
            <a:chExt cx="1959428" cy="144213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798D52B-6DC7-42CD-8DEA-093EC18E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6139BEE-407C-4807-8ED2-B8704A4C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0E657E7-F651-4F0F-90AD-C1C0499B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7BCDF17-2CE5-49B9-82E9-71EEAB29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3F3267-D659-465B-9437-AE9ED6AE1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31E5CE-90AF-475C-91BB-4B055462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190E58-A323-4096-809F-518D69485FB5}"/>
                  </a:ext>
                </a:extLst>
              </p:cNvPr>
              <p:cNvSpPr txBox="1"/>
              <p:nvPr/>
            </p:nvSpPr>
            <p:spPr>
              <a:xfrm>
                <a:off x="152402" y="2994958"/>
                <a:ext cx="4800596" cy="1616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Bradley Hand ITC" pitchFamily="66" charset="0"/>
                  </a:rPr>
                  <a:t> is the vector field that at every point tells us where states are moving. It’s the vector field that is always tangent to the trajectories.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C190E58-A323-4096-809F-518D69485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2" y="2994958"/>
                <a:ext cx="4800596" cy="1616853"/>
              </a:xfrm>
              <a:prstGeom prst="rect">
                <a:avLst/>
              </a:prstGeom>
              <a:blipFill>
                <a:blip r:embed="rId11"/>
                <a:stretch>
                  <a:fillRect l="-1906" t="-7895" b="-7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976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5C11F0-FEDD-4AA5-90C9-E9A432B9664E}"/>
              </a:ext>
            </a:extLst>
          </p:cNvPr>
          <p:cNvGrpSpPr/>
          <p:nvPr/>
        </p:nvGrpSpPr>
        <p:grpSpPr>
          <a:xfrm>
            <a:off x="81953" y="1300665"/>
            <a:ext cx="6686800" cy="921471"/>
            <a:chOff x="-36227" y="1398833"/>
            <a:chExt cx="6686800" cy="921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/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 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/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007434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3600" dirty="0">
                    <a:solidFill>
                      <a:srgbClr val="007434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E1FC9E-E2B3-48A6-BD98-271E93552802}"/>
              </a:ext>
            </a:extLst>
          </p:cNvPr>
          <p:cNvGrpSpPr/>
          <p:nvPr/>
        </p:nvGrpSpPr>
        <p:grpSpPr>
          <a:xfrm>
            <a:off x="5410200" y="2647950"/>
            <a:ext cx="3148584" cy="1935588"/>
            <a:chOff x="5410200" y="2647950"/>
            <a:chExt cx="3148584" cy="19355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66E7F8E-A48D-4B47-B295-E8A5404CAB97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0D523DB-2F4A-4125-AC10-A329C8CD6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2946089-5AFE-4477-950B-5F599B29D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91B27D2-C227-448E-9486-AB5B8835D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5123C5F-B1FB-44D5-BF1C-A41D8781CD08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63BED3-55FC-49D5-814C-F1276084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AC94D74-2FF0-4EC2-880E-8B6896D50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6D197C-FACC-4E8E-9974-CBAEA17E5943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053962B-77B0-47C6-A8BB-545CCE35F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48B3278-7856-41CA-89B7-2A8E79643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A8B7119-10D4-4C2D-A397-DF8A9C54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65B4708-1180-431F-B03C-69AF34C3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6031D14-12F5-4B88-B6BC-A0ECE20B7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60E327C-7F49-4C61-874E-1CEE87392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E2C28F-8F27-4797-BB0C-374256556042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2D35CB-6E71-46C6-A9DD-C2A440554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2F1E150-E92D-4B7D-884D-7E173E60B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7290CB3-4913-4C5A-A783-1BBC53952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233501A-CFF2-4211-80FB-955C1B0B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E5AA6B5-C485-4388-ADDA-D348C3ACE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7F5A998-C343-4D0B-8193-1823E5537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9532F79-9DA1-4A99-ADD5-5E7E94EEC4B9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0AD257-012B-4836-8F03-633A22844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57F04D9-B2DA-4284-BD44-EEE2C2568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8011DE3-684F-4333-BD6E-077B88797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9AC7C-472D-40D3-957C-5463A57E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3DFA5A3-4771-4051-A090-4578CD81A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B3EFDE-F932-425D-903A-A498A008A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942B076-0370-4B26-A67D-A92453B50FAD}"/>
              </a:ext>
            </a:extLst>
          </p:cNvPr>
          <p:cNvGrpSpPr/>
          <p:nvPr/>
        </p:nvGrpSpPr>
        <p:grpSpPr>
          <a:xfrm>
            <a:off x="6207470" y="2983557"/>
            <a:ext cx="1959428" cy="1442139"/>
            <a:chOff x="6207470" y="2983557"/>
            <a:chExt cx="1959428" cy="144213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798D52B-6DC7-42CD-8DEA-093EC18E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6139BEE-407C-4807-8ED2-B8704A4C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0E657E7-F651-4F0F-90AD-C1C0499B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7BCDF17-2CE5-49B9-82E9-71EEAB29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3F3267-D659-465B-9437-AE9ED6AE1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31E5CE-90AF-475C-91BB-4B055462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FFDC6F1-534D-417E-AB9B-2717910431EE}"/>
                  </a:ext>
                </a:extLst>
              </p:cNvPr>
              <p:cNvSpPr txBox="1"/>
              <p:nvPr/>
            </p:nvSpPr>
            <p:spPr>
              <a:xfrm>
                <a:off x="152402" y="3454687"/>
                <a:ext cx="4800596" cy="1250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latin typeface="Bradley Hand ITC" pitchFamily="66" charset="0"/>
                  </a:rPr>
                  <a:t> is another vector field, though at this point we don’t know what it represents.</a:t>
                </a: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FFDC6F1-534D-417E-AB9B-271791043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2" y="3454687"/>
                <a:ext cx="4800596" cy="1250663"/>
              </a:xfrm>
              <a:prstGeom prst="rect">
                <a:avLst/>
              </a:prstGeom>
              <a:blipFill>
                <a:blip r:embed="rId12"/>
                <a:stretch>
                  <a:fillRect l="-1906" t="-10244" b="-10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55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5C11F0-FEDD-4AA5-90C9-E9A432B9664E}"/>
              </a:ext>
            </a:extLst>
          </p:cNvPr>
          <p:cNvGrpSpPr/>
          <p:nvPr/>
        </p:nvGrpSpPr>
        <p:grpSpPr>
          <a:xfrm>
            <a:off x="81953" y="1300665"/>
            <a:ext cx="8980091" cy="921471"/>
            <a:chOff x="-36227" y="1398833"/>
            <a:chExt cx="8980091" cy="921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/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 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/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007434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3600" dirty="0">
                    <a:solidFill>
                      <a:srgbClr val="007434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/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E1FC9E-E2B3-48A6-BD98-271E93552802}"/>
              </a:ext>
            </a:extLst>
          </p:cNvPr>
          <p:cNvGrpSpPr/>
          <p:nvPr/>
        </p:nvGrpSpPr>
        <p:grpSpPr>
          <a:xfrm>
            <a:off x="5410200" y="2647950"/>
            <a:ext cx="3148584" cy="1935588"/>
            <a:chOff x="5410200" y="2647950"/>
            <a:chExt cx="3148584" cy="19355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66E7F8E-A48D-4B47-B295-E8A5404CAB97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0D523DB-2F4A-4125-AC10-A329C8CD6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2946089-5AFE-4477-950B-5F599B29D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91B27D2-C227-448E-9486-AB5B8835D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5123C5F-B1FB-44D5-BF1C-A41D8781CD08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63BED3-55FC-49D5-814C-F1276084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AC94D74-2FF0-4EC2-880E-8B6896D50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6D197C-FACC-4E8E-9974-CBAEA17E5943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053962B-77B0-47C6-A8BB-545CCE35F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48B3278-7856-41CA-89B7-2A8E79643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A8B7119-10D4-4C2D-A397-DF8A9C54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65B4708-1180-431F-B03C-69AF34C3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6031D14-12F5-4B88-B6BC-A0ECE20B7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60E327C-7F49-4C61-874E-1CEE87392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E2C28F-8F27-4797-BB0C-374256556042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2D35CB-6E71-46C6-A9DD-C2A440554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2F1E150-E92D-4B7D-884D-7E173E60B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7290CB3-4913-4C5A-A783-1BBC53952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233501A-CFF2-4211-80FB-955C1B0B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E5AA6B5-C485-4388-ADDA-D348C3ACE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7F5A998-C343-4D0B-8193-1823E5537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9532F79-9DA1-4A99-ADD5-5E7E94EEC4B9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0AD257-012B-4836-8F03-633A22844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57F04D9-B2DA-4284-BD44-EEE2C2568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8011DE3-684F-4333-BD6E-077B88797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9AC7C-472D-40D3-957C-5463A57E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3DFA5A3-4771-4051-A090-4578CD81A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B3EFDE-F932-425D-903A-A498A008A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942B076-0370-4B26-A67D-A92453B50FAD}"/>
              </a:ext>
            </a:extLst>
          </p:cNvPr>
          <p:cNvGrpSpPr/>
          <p:nvPr/>
        </p:nvGrpSpPr>
        <p:grpSpPr>
          <a:xfrm>
            <a:off x="6207470" y="2983557"/>
            <a:ext cx="1959428" cy="1442139"/>
            <a:chOff x="6207470" y="2983557"/>
            <a:chExt cx="1959428" cy="144213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798D52B-6DC7-42CD-8DEA-093EC18E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6139BEE-407C-4807-8ED2-B8704A4C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0E657E7-F651-4F0F-90AD-C1C0499B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7BCDF17-2CE5-49B9-82E9-71EEAB29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3F3267-D659-465B-9437-AE9ED6AE1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31E5CE-90AF-475C-91BB-4B055462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C9A3CB-7CD6-4768-987E-352E2F5E2CDC}"/>
                  </a:ext>
                </a:extLst>
              </p:cNvPr>
              <p:cNvSpPr txBox="1"/>
              <p:nvPr/>
            </p:nvSpPr>
            <p:spPr>
              <a:xfrm>
                <a:off x="152402" y="3454687"/>
                <a:ext cx="48005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The </a:t>
                </a:r>
                <a:r>
                  <a:rPr lang="en-US" sz="2400" dirty="0" err="1">
                    <a:latin typeface="Bradley Hand ITC" pitchFamily="66" charset="0"/>
                  </a:rPr>
                  <a:t>Lagrangian</a:t>
                </a:r>
                <a:r>
                  <a:rPr lang="en-US" sz="2400" dirty="0">
                    <a:latin typeface="Bradley Hand ITC" pitchFamily="66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is the scalar field that is the scalar product of the two previous fields.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CC9A3CB-7CD6-4768-987E-352E2F5E2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2" y="3454687"/>
                <a:ext cx="4800596" cy="1200329"/>
              </a:xfrm>
              <a:prstGeom prst="rect">
                <a:avLst/>
              </a:prstGeom>
              <a:blipFill>
                <a:blip r:embed="rId13"/>
                <a:stretch>
                  <a:fillRect l="-1906" t="-3046" r="-317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5753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76200" y="1256988"/>
                <a:ext cx="8959440" cy="996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i="1" dirty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i="1" dirty="0" smtClean="0">
                            <a:ln>
                              <a:solidFill>
                                <a:srgbClr val="007434"/>
                              </a:solidFill>
                            </a:ln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i="1" dirty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i="1" dirty="0">
                                <a:ln>
                                  <a:solidFill>
                                    <a:srgbClr val="007434"/>
                                  </a:solidFill>
                                </a:ln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56988"/>
                <a:ext cx="8959440" cy="996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E1FC9E-E2B3-48A6-BD98-271E93552802}"/>
              </a:ext>
            </a:extLst>
          </p:cNvPr>
          <p:cNvGrpSpPr/>
          <p:nvPr/>
        </p:nvGrpSpPr>
        <p:grpSpPr>
          <a:xfrm>
            <a:off x="5410200" y="2647950"/>
            <a:ext cx="3148584" cy="1935588"/>
            <a:chOff x="5410200" y="2647950"/>
            <a:chExt cx="3148584" cy="19355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66E7F8E-A48D-4B47-B295-E8A5404CAB97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0D523DB-2F4A-4125-AC10-A329C8CD6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2946089-5AFE-4477-950B-5F599B29D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91B27D2-C227-448E-9486-AB5B8835D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5123C5F-B1FB-44D5-BF1C-A41D8781CD08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63BED3-55FC-49D5-814C-F1276084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AC94D74-2FF0-4EC2-880E-8B6896D50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6D197C-FACC-4E8E-9974-CBAEA17E5943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053962B-77B0-47C6-A8BB-545CCE35F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48B3278-7856-41CA-89B7-2A8E79643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A8B7119-10D4-4C2D-A397-DF8A9C54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65B4708-1180-431F-B03C-69AF34C3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6031D14-12F5-4B88-B6BC-A0ECE20B7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60E327C-7F49-4C61-874E-1CEE87392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E2C28F-8F27-4797-BB0C-374256556042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2D35CB-6E71-46C6-A9DD-C2A440554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2F1E150-E92D-4B7D-884D-7E173E60B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7290CB3-4913-4C5A-A783-1BBC53952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233501A-CFF2-4211-80FB-955C1B0B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E5AA6B5-C485-4388-ADDA-D348C3ACE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7F5A998-C343-4D0B-8193-1823E5537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9532F79-9DA1-4A99-ADD5-5E7E94EEC4B9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0AD257-012B-4836-8F03-633A22844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57F04D9-B2DA-4284-BD44-EEE2C2568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8011DE3-684F-4333-BD6E-077B88797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9AC7C-472D-40D3-957C-5463A57E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3DFA5A3-4771-4051-A090-4578CD81A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B3EFDE-F932-425D-903A-A498A008A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942B076-0370-4B26-A67D-A92453B50FAD}"/>
              </a:ext>
            </a:extLst>
          </p:cNvPr>
          <p:cNvGrpSpPr/>
          <p:nvPr/>
        </p:nvGrpSpPr>
        <p:grpSpPr>
          <a:xfrm>
            <a:off x="6207470" y="2983557"/>
            <a:ext cx="1959428" cy="1442139"/>
            <a:chOff x="6207470" y="2983557"/>
            <a:chExt cx="1959428" cy="144213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798D52B-6DC7-42CD-8DEA-093EC18E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6139BEE-407C-4807-8ED2-B8704A4C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0E657E7-F651-4F0F-90AD-C1C0499B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7BCDF17-2CE5-49B9-82E9-71EEAB29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3F3267-D659-465B-9437-AE9ED6AE1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31E5CE-90AF-475C-91BB-4B055462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6254E1-474B-4ED0-A087-9516BD998529}"/>
                  </a:ext>
                </a:extLst>
              </p:cNvPr>
              <p:cNvSpPr txBox="1"/>
              <p:nvPr/>
            </p:nvSpPr>
            <p:spPr>
              <a:xfrm>
                <a:off x="152402" y="2952750"/>
                <a:ext cx="4800596" cy="20396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The action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is the integral 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of the scalar product between vector field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dirty="0" smtClean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rgbClr val="007434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r>
                  <a:rPr lang="en-US" sz="2400" dirty="0">
                    <a:latin typeface="Bradley Hand ITC" pitchFamily="66" charset="0"/>
                  </a:rPr>
                  <a:t>, the tangent vector to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. That is: it’s the line integral of</a:t>
                </a:r>
                <a:r>
                  <a:rPr lang="en-US" sz="2400" dirty="0">
                    <a:solidFill>
                      <a:srgbClr val="007434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 dirty="0">
                    <a:latin typeface="Bradley Hand ITC" pitchFamily="66" charset="0"/>
                  </a:rPr>
                  <a:t> along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6254E1-474B-4ED0-A087-9516BD998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2" y="2952750"/>
                <a:ext cx="4800596" cy="2039661"/>
              </a:xfrm>
              <a:prstGeom prst="rect">
                <a:avLst/>
              </a:prstGeom>
              <a:blipFill>
                <a:blip r:embed="rId10"/>
                <a:stretch>
                  <a:fillRect l="-1906" t="-1791" r="-5337" b="-62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4961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/>
              <p:nvPr/>
            </p:nvSpPr>
            <p:spPr>
              <a:xfrm>
                <a:off x="1499045" y="2343150"/>
                <a:ext cx="2646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CA0A2EC-7D5C-4579-ACFD-67812FAA2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045" y="2343150"/>
                <a:ext cx="264681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83C5766-6C5A-415C-8F79-547F33F59D3E}"/>
              </a:ext>
            </a:extLst>
          </p:cNvPr>
          <p:cNvSpPr/>
          <p:nvPr/>
        </p:nvSpPr>
        <p:spPr>
          <a:xfrm>
            <a:off x="6069953" y="2959609"/>
            <a:ext cx="2108401" cy="1620219"/>
          </a:xfrm>
          <a:custGeom>
            <a:avLst/>
            <a:gdLst>
              <a:gd name="connsiteX0" fmla="*/ 0 w 1219200"/>
              <a:gd name="connsiteY0" fmla="*/ 871869 h 871869"/>
              <a:gd name="connsiteX1" fmla="*/ 382772 w 1219200"/>
              <a:gd name="connsiteY1" fmla="*/ 595423 h 871869"/>
              <a:gd name="connsiteX2" fmla="*/ 1020725 w 1219200"/>
              <a:gd name="connsiteY2" fmla="*/ 368595 h 871869"/>
              <a:gd name="connsiteX3" fmla="*/ 1219200 w 1219200"/>
              <a:gd name="connsiteY3" fmla="*/ 0 h 871869"/>
              <a:gd name="connsiteX0" fmla="*/ 0 w 1245074"/>
              <a:gd name="connsiteY0" fmla="*/ 1179828 h 1179828"/>
              <a:gd name="connsiteX1" fmla="*/ 408646 w 1245074"/>
              <a:gd name="connsiteY1" fmla="*/ 59542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468269 w 1245074"/>
              <a:gd name="connsiteY1" fmla="*/ 664783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6599 w 1245074"/>
              <a:gd name="connsiteY2" fmla="*/ 368595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  <a:gd name="connsiteX0" fmla="*/ 0 w 1245074"/>
              <a:gd name="connsiteY0" fmla="*/ 1179828 h 1179828"/>
              <a:gd name="connsiteX1" fmla="*/ 500893 w 1245074"/>
              <a:gd name="connsiteY1" fmla="*/ 606521 h 1179828"/>
              <a:gd name="connsiteX2" fmla="*/ 1043224 w 1245074"/>
              <a:gd name="connsiteY2" fmla="*/ 419921 h 1179828"/>
              <a:gd name="connsiteX3" fmla="*/ 1245074 w 1245074"/>
              <a:gd name="connsiteY3" fmla="*/ 0 h 1179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074" h="1179828">
                <a:moveTo>
                  <a:pt x="0" y="1179828"/>
                </a:moveTo>
                <a:cubicBezTo>
                  <a:pt x="106325" y="1083544"/>
                  <a:pt x="327022" y="733172"/>
                  <a:pt x="500893" y="606521"/>
                </a:cubicBezTo>
                <a:cubicBezTo>
                  <a:pt x="674764" y="479870"/>
                  <a:pt x="911319" y="468294"/>
                  <a:pt x="1043224" y="419921"/>
                </a:cubicBezTo>
                <a:cubicBezTo>
                  <a:pt x="1175129" y="371548"/>
                  <a:pt x="1215539" y="134679"/>
                  <a:pt x="1245074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/>
              <p:nvPr/>
            </p:nvSpPr>
            <p:spPr>
              <a:xfrm>
                <a:off x="736490" y="3095220"/>
                <a:ext cx="3530710" cy="9618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40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40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00F955-8037-4E44-996E-C794EA3F3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90" y="3095220"/>
                <a:ext cx="3530710" cy="96186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D5C11F0-FEDD-4AA5-90C9-E9A432B9664E}"/>
              </a:ext>
            </a:extLst>
          </p:cNvPr>
          <p:cNvGrpSpPr/>
          <p:nvPr/>
        </p:nvGrpSpPr>
        <p:grpSpPr>
          <a:xfrm>
            <a:off x="81953" y="1300665"/>
            <a:ext cx="8980091" cy="921471"/>
            <a:chOff x="-36227" y="1398833"/>
            <a:chExt cx="8980091" cy="9214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/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C0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0, −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a14:m>
                  <a:endParaRPr lang="en-US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6D4504B-D396-48C2-B2F2-0340C82284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6227" y="1509665"/>
                  <a:ext cx="3102837" cy="7219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/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3600" b="0" dirty="0">
                      <a:solidFill>
                        <a:srgbClr val="007434"/>
                      </a:solidFill>
                    </a:rPr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solidFill>
                                <a:srgbClr val="007434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𝑑𝑞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𝑑𝑝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num>
                            <m:den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e>
                      </m:d>
                    </m:oMath>
                  </a14:m>
                  <a:endParaRPr lang="en-US" sz="3600" dirty="0">
                    <a:solidFill>
                      <a:srgbClr val="007434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45ADE56-10D4-43AC-A8C0-105F7C4AE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869" y="1398833"/>
                  <a:ext cx="3322704" cy="9214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/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b="0" i="1" smtClean="0">
                                <a:solidFill>
                                  <a:srgbClr val="007434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CF98D8-B74C-4581-9133-03BBF1F63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187" y="1509665"/>
                  <a:ext cx="2005677" cy="72199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E1FC9E-E2B3-48A6-BD98-271E93552802}"/>
              </a:ext>
            </a:extLst>
          </p:cNvPr>
          <p:cNvGrpSpPr/>
          <p:nvPr/>
        </p:nvGrpSpPr>
        <p:grpSpPr>
          <a:xfrm>
            <a:off x="5410200" y="2647950"/>
            <a:ext cx="3148584" cy="1935588"/>
            <a:chOff x="5410200" y="2647950"/>
            <a:chExt cx="3148584" cy="1935588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466E7F8E-A48D-4B47-B295-E8A5404CAB97}"/>
                </a:ext>
              </a:extLst>
            </p:cNvPr>
            <p:cNvGrpSpPr/>
            <p:nvPr/>
          </p:nvGrpSpPr>
          <p:grpSpPr>
            <a:xfrm>
              <a:off x="5410200" y="2647950"/>
              <a:ext cx="3148584" cy="335390"/>
              <a:chOff x="5410200" y="3150761"/>
              <a:chExt cx="3148584" cy="335390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80D523DB-2F4A-4125-AC10-A329C8CD649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54542"/>
                <a:ext cx="222504" cy="13160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A2946089-5AFE-4477-950B-5F599B29D3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33641"/>
                <a:ext cx="286947" cy="15251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91B27D2-C227-448E-9486-AB5B8835DD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23191"/>
                <a:ext cx="205087" cy="16296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B5123C5F-B1FB-44D5-BF1C-A41D8781CD08}"/>
                  </a:ext>
                </a:extLst>
              </p:cNvPr>
              <p:cNvCxnSpPr/>
              <p:nvPr/>
            </p:nvCxnSpPr>
            <p:spPr>
              <a:xfrm flipV="1">
                <a:off x="7239000" y="3254305"/>
                <a:ext cx="152400" cy="23184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363BED3-55FC-49D5-814C-F12760846F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192562"/>
                <a:ext cx="109293" cy="29358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AC94D74-2FF0-4EC2-880E-8B6896D502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150761"/>
                <a:ext cx="100584" cy="33539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36D197C-FACC-4E8E-9974-CBAEA17E5943}"/>
                </a:ext>
              </a:extLst>
            </p:cNvPr>
            <p:cNvGrpSpPr/>
            <p:nvPr/>
          </p:nvGrpSpPr>
          <p:grpSpPr>
            <a:xfrm>
              <a:off x="5410200" y="3284893"/>
              <a:ext cx="3138134" cy="231847"/>
              <a:chOff x="5410200" y="3254305"/>
              <a:chExt cx="3138134" cy="231847"/>
            </a:xfrm>
          </p:grpSpPr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3053962B-77B0-47C6-A8BB-545CCE35F1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76205"/>
                <a:ext cx="201603" cy="1099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A48B3278-7856-41CA-89B7-2A8E79643C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376205"/>
                <a:ext cx="255597" cy="1099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FA8B7119-10D4-4C2D-A397-DF8A9C541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65755"/>
                <a:ext cx="189411" cy="12039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365B4708-1180-431F-B03C-69AF34C300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276927"/>
                <a:ext cx="133677" cy="20922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86031D14-12F5-4B88-B6BC-A0ECE20B73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266477"/>
                <a:ext cx="135418" cy="21967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C60E327C-7F49-4C61-874E-1CEE8739234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54305"/>
                <a:ext cx="90134" cy="231846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E2C28F-8F27-4797-BB0C-374256556042}"/>
                </a:ext>
              </a:extLst>
            </p:cNvPr>
            <p:cNvGrpSpPr/>
            <p:nvPr/>
          </p:nvGrpSpPr>
          <p:grpSpPr>
            <a:xfrm>
              <a:off x="5410200" y="3845705"/>
              <a:ext cx="3143359" cy="204434"/>
              <a:chOff x="5410200" y="3281718"/>
              <a:chExt cx="3143359" cy="204434"/>
            </a:xfrm>
          </p:grpSpPr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82D35CB-6E71-46C6-A9DD-C2A4405543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396671"/>
                <a:ext cx="185928" cy="894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12F1E150-E92D-4B7D-884D-7E173E60B53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07122"/>
                <a:ext cx="229471" cy="79029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77290CB3-4913-4C5A-A783-1BBC539522D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386221"/>
                <a:ext cx="189411" cy="9993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E233501A-CFF2-4211-80FB-955C1B0B03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354870"/>
                <a:ext cx="159802" cy="131281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8E5AA6B5-C485-4388-ADDA-D348C3ACE9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307844"/>
                <a:ext cx="124968" cy="17830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17F5A998-C343-4D0B-8193-1823E5537A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281718"/>
                <a:ext cx="95359" cy="20443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E9532F79-9DA1-4A99-ADD5-5E7E94EEC4B9}"/>
                </a:ext>
              </a:extLst>
            </p:cNvPr>
            <p:cNvGrpSpPr/>
            <p:nvPr/>
          </p:nvGrpSpPr>
          <p:grpSpPr>
            <a:xfrm>
              <a:off x="5410200" y="4451822"/>
              <a:ext cx="3138134" cy="131716"/>
              <a:chOff x="5410200" y="3354436"/>
              <a:chExt cx="3138134" cy="131716"/>
            </a:xfrm>
          </p:grpSpPr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A70AD257-012B-4836-8F03-633A22844E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10200" y="3427588"/>
                <a:ext cx="180703" cy="5856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857F04D9-B2DA-4284-BD44-EEE2C2568E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19800" y="3417137"/>
                <a:ext cx="198120" cy="69014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C8011DE3-684F-4333-BD6E-077B88797D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29400" y="3432813"/>
                <a:ext cx="152835" cy="53338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39C9AC7C-472D-40D3-957C-5463A57E32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000" y="3438038"/>
                <a:ext cx="128451" cy="48113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A3DFA5A3-4771-4051-A090-4578CD81A7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48600" y="3411912"/>
                <a:ext cx="98842" cy="74240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73B3EFDE-F932-425D-903A-A498A008AE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58200" y="3354436"/>
                <a:ext cx="90134" cy="13171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942B076-0370-4B26-A67D-A92453B50FAD}"/>
              </a:ext>
            </a:extLst>
          </p:cNvPr>
          <p:cNvGrpSpPr/>
          <p:nvPr/>
        </p:nvGrpSpPr>
        <p:grpSpPr>
          <a:xfrm>
            <a:off x="6207470" y="2983557"/>
            <a:ext cx="1959428" cy="1442139"/>
            <a:chOff x="6207470" y="2983557"/>
            <a:chExt cx="1959428" cy="1442139"/>
          </a:xfrm>
        </p:grpSpPr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2798D52B-6DC7-42CD-8DEA-093EC18EC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498" y="3490395"/>
              <a:ext cx="282158" cy="1567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76139BEE-407C-4807-8ED2-B8704A4C55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2400" y="3284893"/>
              <a:ext cx="211618" cy="11776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0E657E7-F651-4F0F-90AD-C1C0499B55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8811" y="3511296"/>
              <a:ext cx="229907" cy="127254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7BCDF17-2CE5-49B9-82E9-71EEAB2958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66581" y="3838401"/>
              <a:ext cx="142571" cy="218595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3A3F3267-D659-465B-9437-AE9ED6AE1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1495" y="2983557"/>
              <a:ext cx="125403" cy="172430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D831E5CE-90AF-475C-91BB-4B055462B0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7470" y="4206240"/>
              <a:ext cx="125403" cy="219456"/>
            </a:xfrm>
            <a:prstGeom prst="straightConnector1">
              <a:avLst/>
            </a:prstGeom>
            <a:ln w="19050">
              <a:solidFill>
                <a:srgbClr val="007434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4B1D475-A57F-46C5-9F9C-020B7A7DE544}"/>
                  </a:ext>
                </a:extLst>
              </p:cNvPr>
              <p:cNvSpPr txBox="1"/>
              <p:nvPr/>
            </p:nvSpPr>
            <p:spPr>
              <a:xfrm>
                <a:off x="420417" y="177218"/>
                <a:ext cx="8303170" cy="1012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Hamilton’s principle of stationary action:</a:t>
                </a: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the line integral over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800" dirty="0">
                    <a:latin typeface="Bradley Hand ITC" pitchFamily="66" charset="0"/>
                  </a:rPr>
                  <a:t> is stationary on the trajectories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4B1D475-A57F-46C5-9F9C-020B7A7DE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417" y="177218"/>
                <a:ext cx="8303170" cy="1012906"/>
              </a:xfrm>
              <a:prstGeom prst="rect">
                <a:avLst/>
              </a:prstGeom>
              <a:blipFill>
                <a:blip r:embed="rId14"/>
                <a:stretch>
                  <a:fillRect l="-1101" t="-6024" r="-1028" b="-174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95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423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9E538E63-4C0F-4B16-90AF-8AE53FF6498A}"/>
              </a:ext>
            </a:extLst>
          </p:cNvPr>
          <p:cNvSpPr/>
          <p:nvPr/>
        </p:nvSpPr>
        <p:spPr>
          <a:xfrm>
            <a:off x="1871113" y="1676400"/>
            <a:ext cx="5401774" cy="1790700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radley Hand ITC" pitchFamily="66" charset="0"/>
              </a:rPr>
              <a:t>Lagrangian</a:t>
            </a:r>
            <a:r>
              <a:rPr lang="en-US" sz="2400" dirty="0">
                <a:latin typeface="Bradley Hand ITC" pitchFamily="66" charset="0"/>
              </a:rPr>
              <a:t> mechanics</a:t>
            </a:r>
          </a:p>
        </p:txBody>
      </p:sp>
    </p:spTree>
    <p:extLst>
      <p:ext uri="{BB962C8B-B14F-4D97-AF65-F5344CB8AC3E}">
        <p14:creationId xmlns:p14="http://schemas.microsoft.com/office/powerpoint/2010/main" val="29739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960913"/>
            <a:ext cx="38347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Hamiltonian mechanics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742950"/>
            <a:ext cx="6815687" cy="2728137"/>
          </a:xfrm>
          <a:prstGeom prst="roundRect">
            <a:avLst>
              <a:gd name="adj" fmla="val 11471"/>
            </a:avLst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Bradley Hand ITC" pitchFamily="66" charset="0"/>
            </a:endParaRPr>
          </a:p>
        </p:txBody>
      </p:sp>
      <p:sp>
        <p:nvSpPr>
          <p:cNvPr id="10" name="Rounded Rectangle 12">
            <a:extLst>
              <a:ext uri="{FF2B5EF4-FFF2-40B4-BE49-F238E27FC236}">
                <a16:creationId xmlns:a16="http://schemas.microsoft.com/office/drawing/2014/main" id="{9E538E63-4C0F-4B16-90AF-8AE53FF6498A}"/>
              </a:ext>
            </a:extLst>
          </p:cNvPr>
          <p:cNvSpPr/>
          <p:nvPr/>
        </p:nvSpPr>
        <p:spPr>
          <a:xfrm>
            <a:off x="1871113" y="1676400"/>
            <a:ext cx="5401774" cy="1790700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atin typeface="Bradley Hand ITC" pitchFamily="66" charset="0"/>
              </a:rPr>
              <a:t>Lagrangian</a:t>
            </a:r>
            <a:r>
              <a:rPr lang="en-US" sz="2400" dirty="0">
                <a:latin typeface="Bradley Hand ITC" pitchFamily="66" charset="0"/>
              </a:rPr>
              <a:t> mechanics</a:t>
            </a:r>
          </a:p>
        </p:txBody>
      </p:sp>
    </p:spTree>
    <p:extLst>
      <p:ext uri="{BB962C8B-B14F-4D97-AF65-F5344CB8AC3E}">
        <p14:creationId xmlns:p14="http://schemas.microsoft.com/office/powerpoint/2010/main" val="345730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9053" y="2242436"/>
                <a:ext cx="4810228" cy="154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3" y="2242436"/>
                <a:ext cx="4810228" cy="1544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B64F27-CA18-4C40-A7C4-FEC0FD4F1383}"/>
              </a:ext>
            </a:extLst>
          </p:cNvPr>
          <p:cNvSpPr txBox="1"/>
          <p:nvPr/>
        </p:nvSpPr>
        <p:spPr>
          <a:xfrm>
            <a:off x="1393886" y="508943"/>
            <a:ext cx="6356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Hamilton’s principle of stationary 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8B7ED-23DE-4552-835B-F8F7A4661E2B}"/>
              </a:ext>
            </a:extLst>
          </p:cNvPr>
          <p:cNvSpPr txBox="1"/>
          <p:nvPr/>
        </p:nvSpPr>
        <p:spPr>
          <a:xfrm>
            <a:off x="559523" y="4331247"/>
            <a:ext cx="8024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radley Hand ITC" pitchFamily="66" charset="0"/>
              </a:rPr>
              <a:t>Trajectories are those lines that minimize the action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2C714-1069-4668-9136-9ABD0FB5D42B}"/>
              </a:ext>
            </a:extLst>
          </p:cNvPr>
          <p:cNvGrpSpPr/>
          <p:nvPr/>
        </p:nvGrpSpPr>
        <p:grpSpPr>
          <a:xfrm>
            <a:off x="5674650" y="1460170"/>
            <a:ext cx="2971800" cy="2300485"/>
            <a:chOff x="6140287" y="1156202"/>
            <a:chExt cx="2628181" cy="191948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4C5746-0FC9-4D07-A98C-451ECDB92816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1276350"/>
              <a:ext cx="0" cy="16146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92400B8-C373-448A-91E1-84751B7F4DB1}"/>
                </a:ext>
              </a:extLst>
            </p:cNvPr>
            <p:cNvCxnSpPr>
              <a:cxnSpLocks/>
            </p:cNvCxnSpPr>
            <p:nvPr/>
          </p:nvCxnSpPr>
          <p:spPr>
            <a:xfrm>
              <a:off x="6140287" y="2675159"/>
              <a:ext cx="25465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C833AD-EEA1-45C3-A997-C17A347C6E67}"/>
                    </a:ext>
                  </a:extLst>
                </p:cNvPr>
                <p:cNvSpPr txBox="1"/>
                <p:nvPr/>
              </p:nvSpPr>
              <p:spPr>
                <a:xfrm>
                  <a:off x="8400482" y="270635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C833AD-EEA1-45C3-A997-C17A347C6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482" y="270635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D0A9-640A-4680-9F58-C38304B41684}"/>
                    </a:ext>
                  </a:extLst>
                </p:cNvPr>
                <p:cNvSpPr txBox="1"/>
                <p:nvPr/>
              </p:nvSpPr>
              <p:spPr>
                <a:xfrm>
                  <a:off x="6308635" y="1156202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D0A9-640A-4680-9F58-C38304B41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635" y="1156202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B5E2CA-1D6E-4BB3-97CB-0EB15B6E087C}"/>
                </a:ext>
              </a:extLst>
            </p:cNvPr>
            <p:cNvSpPr/>
            <p:nvPr/>
          </p:nvSpPr>
          <p:spPr>
            <a:xfrm>
              <a:off x="6500036" y="1573030"/>
              <a:ext cx="1825865" cy="1007137"/>
            </a:xfrm>
            <a:custGeom>
              <a:avLst/>
              <a:gdLst>
                <a:gd name="connsiteX0" fmla="*/ 0 w 1219200"/>
                <a:gd name="connsiteY0" fmla="*/ 878958 h 878958"/>
                <a:gd name="connsiteX1" fmla="*/ 297712 w 1219200"/>
                <a:gd name="connsiteY1" fmla="*/ 482010 h 878958"/>
                <a:gd name="connsiteX2" fmla="*/ 893135 w 1219200"/>
                <a:gd name="connsiteY2" fmla="*/ 283535 h 878958"/>
                <a:gd name="connsiteX3" fmla="*/ 1219200 w 1219200"/>
                <a:gd name="connsiteY3" fmla="*/ 0 h 87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878958">
                  <a:moveTo>
                    <a:pt x="0" y="878958"/>
                  </a:moveTo>
                  <a:cubicBezTo>
                    <a:pt x="74428" y="730102"/>
                    <a:pt x="148856" y="581247"/>
                    <a:pt x="297712" y="482010"/>
                  </a:cubicBezTo>
                  <a:cubicBezTo>
                    <a:pt x="446568" y="382773"/>
                    <a:pt x="739554" y="363870"/>
                    <a:pt x="893135" y="283535"/>
                  </a:cubicBezTo>
                  <a:cubicBezTo>
                    <a:pt x="1046716" y="203200"/>
                    <a:pt x="1132958" y="101600"/>
                    <a:pt x="121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42C854-CCB2-4EA9-AFB1-8F415E59F0CE}"/>
                </a:ext>
              </a:extLst>
            </p:cNvPr>
            <p:cNvSpPr/>
            <p:nvPr/>
          </p:nvSpPr>
          <p:spPr>
            <a:xfrm>
              <a:off x="6492948" y="1581154"/>
              <a:ext cx="1825865" cy="999014"/>
            </a:xfrm>
            <a:custGeom>
              <a:avLst/>
              <a:gdLst>
                <a:gd name="connsiteX0" fmla="*/ 0 w 1219200"/>
                <a:gd name="connsiteY0" fmla="*/ 871869 h 871869"/>
                <a:gd name="connsiteX1" fmla="*/ 382772 w 1219200"/>
                <a:gd name="connsiteY1" fmla="*/ 595423 h 871869"/>
                <a:gd name="connsiteX2" fmla="*/ 1020725 w 1219200"/>
                <a:gd name="connsiteY2" fmla="*/ 368595 h 871869"/>
                <a:gd name="connsiteX3" fmla="*/ 1219200 w 1219200"/>
                <a:gd name="connsiteY3" fmla="*/ 0 h 87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871869">
                  <a:moveTo>
                    <a:pt x="0" y="871869"/>
                  </a:moveTo>
                  <a:cubicBezTo>
                    <a:pt x="106325" y="775585"/>
                    <a:pt x="212651" y="679302"/>
                    <a:pt x="382772" y="595423"/>
                  </a:cubicBezTo>
                  <a:cubicBezTo>
                    <a:pt x="552893" y="511544"/>
                    <a:pt x="881320" y="467832"/>
                    <a:pt x="1020725" y="368595"/>
                  </a:cubicBezTo>
                  <a:cubicBezTo>
                    <a:pt x="1160130" y="269358"/>
                    <a:pt x="1189665" y="134679"/>
                    <a:pt x="121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47EF64-5096-407E-AD20-63D53677D5EB}"/>
                </a:ext>
              </a:extLst>
            </p:cNvPr>
            <p:cNvSpPr/>
            <p:nvPr/>
          </p:nvSpPr>
          <p:spPr>
            <a:xfrm>
              <a:off x="6507126" y="1594884"/>
              <a:ext cx="1807534" cy="964018"/>
            </a:xfrm>
            <a:custGeom>
              <a:avLst/>
              <a:gdLst>
                <a:gd name="connsiteX0" fmla="*/ 0 w 1807534"/>
                <a:gd name="connsiteY0" fmla="*/ 964018 h 964018"/>
                <a:gd name="connsiteX1" fmla="*/ 623776 w 1807534"/>
                <a:gd name="connsiteY1" fmla="*/ 538716 h 964018"/>
                <a:gd name="connsiteX2" fmla="*/ 1389321 w 1807534"/>
                <a:gd name="connsiteY2" fmla="*/ 375683 h 964018"/>
                <a:gd name="connsiteX3" fmla="*/ 1807534 w 1807534"/>
                <a:gd name="connsiteY3" fmla="*/ 0 h 96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534" h="964018">
                  <a:moveTo>
                    <a:pt x="0" y="964018"/>
                  </a:moveTo>
                  <a:cubicBezTo>
                    <a:pt x="196111" y="800395"/>
                    <a:pt x="392223" y="636772"/>
                    <a:pt x="623776" y="538716"/>
                  </a:cubicBezTo>
                  <a:cubicBezTo>
                    <a:pt x="855329" y="440660"/>
                    <a:pt x="1192028" y="465469"/>
                    <a:pt x="1389321" y="375683"/>
                  </a:cubicBezTo>
                  <a:cubicBezTo>
                    <a:pt x="1586614" y="285897"/>
                    <a:pt x="1697074" y="142948"/>
                    <a:pt x="180753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97E5AFE-4167-416D-B659-0B06B7433110}"/>
                    </a:ext>
                  </a:extLst>
                </p:cNvPr>
                <p:cNvSpPr txBox="1"/>
                <p:nvPr/>
              </p:nvSpPr>
              <p:spPr>
                <a:xfrm>
                  <a:off x="6849864" y="1586994"/>
                  <a:ext cx="873076" cy="308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97E5AFE-4167-416D-B659-0B06B7433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864" y="1586994"/>
                  <a:ext cx="873076" cy="308164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3E8DA-E2C1-4889-9D26-2AA5B92CE73D}"/>
                  </a:ext>
                </a:extLst>
              </p:cNvPr>
              <p:cNvSpPr txBox="1"/>
              <p:nvPr/>
            </p:nvSpPr>
            <p:spPr>
              <a:xfrm>
                <a:off x="2475621" y="1344528"/>
                <a:ext cx="2646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3E8DA-E2C1-4889-9D26-2AA5B92C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21" y="1344528"/>
                <a:ext cx="264681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3666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99053" y="2242436"/>
                <a:ext cx="4810228" cy="15448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acc>
                                <m:accPr>
                                  <m:chr m:val="̇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53" y="2242436"/>
                <a:ext cx="4810228" cy="154484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B64F27-CA18-4C40-A7C4-FEC0FD4F1383}"/>
              </a:ext>
            </a:extLst>
          </p:cNvPr>
          <p:cNvSpPr txBox="1"/>
          <p:nvPr/>
        </p:nvSpPr>
        <p:spPr>
          <a:xfrm>
            <a:off x="723743" y="267236"/>
            <a:ext cx="7696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B050"/>
                </a:solidFill>
                <a:latin typeface="Bradley Hand ITC" pitchFamily="66" charset="0"/>
              </a:rPr>
              <a:t>Unfortunately, this form does not help us to understand what is going on geometrically!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08B7ED-23DE-4552-835B-F8F7A4661E2B}"/>
              </a:ext>
            </a:extLst>
          </p:cNvPr>
          <p:cNvSpPr txBox="1"/>
          <p:nvPr/>
        </p:nvSpPr>
        <p:spPr>
          <a:xfrm>
            <a:off x="1978181" y="4331247"/>
            <a:ext cx="5187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Bradley Hand ITC" pitchFamily="66" charset="0"/>
              </a:rPr>
              <a:t>We need to rearrange things a bit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C2C714-1069-4668-9136-9ABD0FB5D42B}"/>
              </a:ext>
            </a:extLst>
          </p:cNvPr>
          <p:cNvGrpSpPr/>
          <p:nvPr/>
        </p:nvGrpSpPr>
        <p:grpSpPr>
          <a:xfrm>
            <a:off x="5674650" y="1460170"/>
            <a:ext cx="2971800" cy="2300485"/>
            <a:chOff x="6140287" y="1156202"/>
            <a:chExt cx="2628181" cy="1919485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4C5746-0FC9-4D07-A98C-451ECDB92816}"/>
                </a:ext>
              </a:extLst>
            </p:cNvPr>
            <p:cNvCxnSpPr>
              <a:cxnSpLocks/>
            </p:cNvCxnSpPr>
            <p:nvPr/>
          </p:nvCxnSpPr>
          <p:spPr>
            <a:xfrm>
              <a:off x="6324600" y="1276350"/>
              <a:ext cx="0" cy="16146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92400B8-C373-448A-91E1-84751B7F4DB1}"/>
                </a:ext>
              </a:extLst>
            </p:cNvPr>
            <p:cNvCxnSpPr>
              <a:cxnSpLocks/>
            </p:cNvCxnSpPr>
            <p:nvPr/>
          </p:nvCxnSpPr>
          <p:spPr>
            <a:xfrm>
              <a:off x="6140287" y="2675159"/>
              <a:ext cx="2546513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C833AD-EEA1-45C3-A997-C17A347C6E67}"/>
                    </a:ext>
                  </a:extLst>
                </p:cNvPr>
                <p:cNvSpPr txBox="1"/>
                <p:nvPr/>
              </p:nvSpPr>
              <p:spPr>
                <a:xfrm>
                  <a:off x="8400482" y="270635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4C833AD-EEA1-45C3-A997-C17A347C6E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482" y="270635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D0A9-640A-4680-9F58-C38304B41684}"/>
                    </a:ext>
                  </a:extLst>
                </p:cNvPr>
                <p:cNvSpPr txBox="1"/>
                <p:nvPr/>
              </p:nvSpPr>
              <p:spPr>
                <a:xfrm>
                  <a:off x="6308635" y="1156202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CBAD0A9-640A-4680-9F58-C38304B41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8635" y="1156202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4B5E2CA-1D6E-4BB3-97CB-0EB15B6E087C}"/>
                </a:ext>
              </a:extLst>
            </p:cNvPr>
            <p:cNvSpPr/>
            <p:nvPr/>
          </p:nvSpPr>
          <p:spPr>
            <a:xfrm>
              <a:off x="6500036" y="1573030"/>
              <a:ext cx="1825865" cy="1007137"/>
            </a:xfrm>
            <a:custGeom>
              <a:avLst/>
              <a:gdLst>
                <a:gd name="connsiteX0" fmla="*/ 0 w 1219200"/>
                <a:gd name="connsiteY0" fmla="*/ 878958 h 878958"/>
                <a:gd name="connsiteX1" fmla="*/ 297712 w 1219200"/>
                <a:gd name="connsiteY1" fmla="*/ 482010 h 878958"/>
                <a:gd name="connsiteX2" fmla="*/ 893135 w 1219200"/>
                <a:gd name="connsiteY2" fmla="*/ 283535 h 878958"/>
                <a:gd name="connsiteX3" fmla="*/ 1219200 w 1219200"/>
                <a:gd name="connsiteY3" fmla="*/ 0 h 878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878958">
                  <a:moveTo>
                    <a:pt x="0" y="878958"/>
                  </a:moveTo>
                  <a:cubicBezTo>
                    <a:pt x="74428" y="730102"/>
                    <a:pt x="148856" y="581247"/>
                    <a:pt x="297712" y="482010"/>
                  </a:cubicBezTo>
                  <a:cubicBezTo>
                    <a:pt x="446568" y="382773"/>
                    <a:pt x="739554" y="363870"/>
                    <a:pt x="893135" y="283535"/>
                  </a:cubicBezTo>
                  <a:cubicBezTo>
                    <a:pt x="1046716" y="203200"/>
                    <a:pt x="1132958" y="101600"/>
                    <a:pt x="121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42C854-CCB2-4EA9-AFB1-8F415E59F0CE}"/>
                </a:ext>
              </a:extLst>
            </p:cNvPr>
            <p:cNvSpPr/>
            <p:nvPr/>
          </p:nvSpPr>
          <p:spPr>
            <a:xfrm>
              <a:off x="6492948" y="1581154"/>
              <a:ext cx="1825865" cy="999014"/>
            </a:xfrm>
            <a:custGeom>
              <a:avLst/>
              <a:gdLst>
                <a:gd name="connsiteX0" fmla="*/ 0 w 1219200"/>
                <a:gd name="connsiteY0" fmla="*/ 871869 h 871869"/>
                <a:gd name="connsiteX1" fmla="*/ 382772 w 1219200"/>
                <a:gd name="connsiteY1" fmla="*/ 595423 h 871869"/>
                <a:gd name="connsiteX2" fmla="*/ 1020725 w 1219200"/>
                <a:gd name="connsiteY2" fmla="*/ 368595 h 871869"/>
                <a:gd name="connsiteX3" fmla="*/ 1219200 w 1219200"/>
                <a:gd name="connsiteY3" fmla="*/ 0 h 871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" h="871869">
                  <a:moveTo>
                    <a:pt x="0" y="871869"/>
                  </a:moveTo>
                  <a:cubicBezTo>
                    <a:pt x="106325" y="775585"/>
                    <a:pt x="212651" y="679302"/>
                    <a:pt x="382772" y="595423"/>
                  </a:cubicBezTo>
                  <a:cubicBezTo>
                    <a:pt x="552893" y="511544"/>
                    <a:pt x="881320" y="467832"/>
                    <a:pt x="1020725" y="368595"/>
                  </a:cubicBezTo>
                  <a:cubicBezTo>
                    <a:pt x="1160130" y="269358"/>
                    <a:pt x="1189665" y="134679"/>
                    <a:pt x="12192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447EF64-5096-407E-AD20-63D53677D5EB}"/>
                </a:ext>
              </a:extLst>
            </p:cNvPr>
            <p:cNvSpPr/>
            <p:nvPr/>
          </p:nvSpPr>
          <p:spPr>
            <a:xfrm>
              <a:off x="6507126" y="1594884"/>
              <a:ext cx="1807534" cy="964018"/>
            </a:xfrm>
            <a:custGeom>
              <a:avLst/>
              <a:gdLst>
                <a:gd name="connsiteX0" fmla="*/ 0 w 1807534"/>
                <a:gd name="connsiteY0" fmla="*/ 964018 h 964018"/>
                <a:gd name="connsiteX1" fmla="*/ 623776 w 1807534"/>
                <a:gd name="connsiteY1" fmla="*/ 538716 h 964018"/>
                <a:gd name="connsiteX2" fmla="*/ 1389321 w 1807534"/>
                <a:gd name="connsiteY2" fmla="*/ 375683 h 964018"/>
                <a:gd name="connsiteX3" fmla="*/ 1807534 w 1807534"/>
                <a:gd name="connsiteY3" fmla="*/ 0 h 964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534" h="964018">
                  <a:moveTo>
                    <a:pt x="0" y="964018"/>
                  </a:moveTo>
                  <a:cubicBezTo>
                    <a:pt x="196111" y="800395"/>
                    <a:pt x="392223" y="636772"/>
                    <a:pt x="623776" y="538716"/>
                  </a:cubicBezTo>
                  <a:cubicBezTo>
                    <a:pt x="855329" y="440660"/>
                    <a:pt x="1192028" y="465469"/>
                    <a:pt x="1389321" y="375683"/>
                  </a:cubicBezTo>
                  <a:cubicBezTo>
                    <a:pt x="1586614" y="285897"/>
                    <a:pt x="1697074" y="142948"/>
                    <a:pt x="1807534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97E5AFE-4167-416D-B659-0B06B7433110}"/>
                    </a:ext>
                  </a:extLst>
                </p:cNvPr>
                <p:cNvSpPr txBox="1"/>
                <p:nvPr/>
              </p:nvSpPr>
              <p:spPr>
                <a:xfrm>
                  <a:off x="6849864" y="1586994"/>
                  <a:ext cx="873076" cy="308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97E5AFE-4167-416D-B659-0B06B74331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9864" y="1586994"/>
                  <a:ext cx="873076" cy="308164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3E8DA-E2C1-4889-9D26-2AA5B92CE73D}"/>
                  </a:ext>
                </a:extLst>
              </p:cNvPr>
              <p:cNvSpPr txBox="1"/>
              <p:nvPr/>
            </p:nvSpPr>
            <p:spPr>
              <a:xfrm>
                <a:off x="2475621" y="1344528"/>
                <a:ext cx="264681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d>
                      <m:dPr>
                        <m:begChr m:val="["/>
                        <m:endChr m:val="]"/>
                        <m:ctrlP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3E8DA-E2C1-4889-9D26-2AA5B92CE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621" y="1344528"/>
                <a:ext cx="264681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188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056" y="1428750"/>
                <a:ext cx="8573886" cy="1796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/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6" y="1428750"/>
                <a:ext cx="8573886" cy="17964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5169" y="209550"/>
                <a:ext cx="28336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69" y="209550"/>
                <a:ext cx="283366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59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056" y="1428750"/>
                <a:ext cx="8573886" cy="2116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6" y="1428750"/>
                <a:ext cx="8573886" cy="2116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5169" y="209550"/>
                <a:ext cx="28336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69" y="209550"/>
                <a:ext cx="283366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916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85056" y="1428750"/>
                <a:ext cx="8573886" cy="3052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000" i="1" dirty="0">
                  <a:latin typeface="Cambria Math" panose="02040503050406030204" pitchFamily="18" charset="0"/>
                </a:endParaRPr>
              </a:p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6" y="1428750"/>
                <a:ext cx="8573886" cy="30524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55169" y="209550"/>
                <a:ext cx="283366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  <m:acc>
                        <m:accPr>
                          <m:chr m:val="̇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69" y="209550"/>
                <a:ext cx="2833661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645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  <m:e>
                        <m:d>
                          <m:dPr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𝑑𝑞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+0</m:t>
                            </m:r>
                            <m:f>
                              <m:fPr>
                                <m:ctrl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𝑑𝑝</m:t>
                                </m:r>
                              </m:num>
                              <m:den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f>
                              <m:fPr>
                                <m:ctrlPr>
                                  <a:rPr lang="en-US" sz="4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num>
                              <m:den>
                                <m:r>
                                  <a:rPr lang="en-US" sz="4000" i="1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sz="4000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61" y="133350"/>
                <a:ext cx="8898077" cy="10281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2B0EB4-91CF-48BC-81AE-EA6D6C6234C1}"/>
              </a:ext>
            </a:extLst>
          </p:cNvPr>
          <p:cNvCxnSpPr>
            <a:cxnSpLocks/>
          </p:cNvCxnSpPr>
          <p:nvPr/>
        </p:nvCxnSpPr>
        <p:spPr>
          <a:xfrm>
            <a:off x="5923411" y="2594304"/>
            <a:ext cx="0" cy="19351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A3D910-903F-46AE-A811-D22538C21ADC}"/>
              </a:ext>
            </a:extLst>
          </p:cNvPr>
          <p:cNvCxnSpPr>
            <a:cxnSpLocks/>
          </p:cNvCxnSpPr>
          <p:nvPr/>
        </p:nvCxnSpPr>
        <p:spPr>
          <a:xfrm>
            <a:off x="5715000" y="4270764"/>
            <a:ext cx="287945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/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447CBA4-3C94-4484-AE04-4B7E86311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702" y="4308152"/>
                <a:ext cx="416098" cy="4426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/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EEDFB1-BCED-4652-BEF6-71D8593E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358" y="2450308"/>
                <a:ext cx="416822" cy="4426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7C2026-3130-4285-B942-C549D3CA9EBE}"/>
              </a:ext>
            </a:extLst>
          </p:cNvPr>
          <p:cNvSpPr/>
          <p:nvPr/>
        </p:nvSpPr>
        <p:spPr>
          <a:xfrm>
            <a:off x="6065031" y="2976064"/>
            <a:ext cx="2108628" cy="1604947"/>
          </a:xfrm>
          <a:custGeom>
            <a:avLst/>
            <a:gdLst>
              <a:gd name="connsiteX0" fmla="*/ 0 w 1807534"/>
              <a:gd name="connsiteY0" fmla="*/ 964018 h 964018"/>
              <a:gd name="connsiteX1" fmla="*/ 623776 w 1807534"/>
              <a:gd name="connsiteY1" fmla="*/ 538716 h 964018"/>
              <a:gd name="connsiteX2" fmla="*/ 1389321 w 1807534"/>
              <a:gd name="connsiteY2" fmla="*/ 375683 h 964018"/>
              <a:gd name="connsiteX3" fmla="*/ 1807534 w 1807534"/>
              <a:gd name="connsiteY3" fmla="*/ 0 h 964018"/>
              <a:gd name="connsiteX0" fmla="*/ 0 w 1864815"/>
              <a:gd name="connsiteY0" fmla="*/ 1339140 h 1339140"/>
              <a:gd name="connsiteX1" fmla="*/ 681057 w 1864815"/>
              <a:gd name="connsiteY1" fmla="*/ 538716 h 1339140"/>
              <a:gd name="connsiteX2" fmla="*/ 1446602 w 1864815"/>
              <a:gd name="connsiteY2" fmla="*/ 375683 h 1339140"/>
              <a:gd name="connsiteX3" fmla="*/ 1864815 w 1864815"/>
              <a:gd name="connsiteY3" fmla="*/ 0 h 1339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64815" h="1339140">
                <a:moveTo>
                  <a:pt x="0" y="1339140"/>
                </a:moveTo>
                <a:cubicBezTo>
                  <a:pt x="196111" y="1175517"/>
                  <a:pt x="439957" y="699292"/>
                  <a:pt x="681057" y="538716"/>
                </a:cubicBezTo>
                <a:cubicBezTo>
                  <a:pt x="922157" y="378140"/>
                  <a:pt x="1249309" y="465469"/>
                  <a:pt x="1446602" y="375683"/>
                </a:cubicBezTo>
                <a:cubicBezTo>
                  <a:pt x="1643895" y="285897"/>
                  <a:pt x="1754355" y="142948"/>
                  <a:pt x="1864815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/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930AD2C-076C-4803-8EAA-4BA1C0289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254" y="3066690"/>
                <a:ext cx="1716627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498F2E-C5E3-4AC1-A7B8-3F532446F765}"/>
              </a:ext>
            </a:extLst>
          </p:cNvPr>
          <p:cNvCxnSpPr>
            <a:cxnSpLocks/>
          </p:cNvCxnSpPr>
          <p:nvPr/>
        </p:nvCxnSpPr>
        <p:spPr>
          <a:xfrm flipH="1">
            <a:off x="5181601" y="4156916"/>
            <a:ext cx="833974" cy="8532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/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4E1C7FA-6968-4F3F-829D-AAF1AF0DB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58" y="4485466"/>
                <a:ext cx="416098" cy="369332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219ECB-DEF0-4731-9DF2-2499F3C275F1}"/>
                  </a:ext>
                </a:extLst>
              </p:cNvPr>
              <p:cNvSpPr txBox="1"/>
              <p:nvPr/>
            </p:nvSpPr>
            <p:spPr>
              <a:xfrm>
                <a:off x="152402" y="2994958"/>
                <a:ext cx="4800596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The space we are considering is phase-space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extended by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, which has a double role of coordinate and parameter. Trajectories are lines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>
                    <a:latin typeface="Bradley Hand ITC" pitchFamily="66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219ECB-DEF0-4731-9DF2-2499F3C27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2" y="2994958"/>
                <a:ext cx="4800596" cy="1938992"/>
              </a:xfrm>
              <a:prstGeom prst="rect">
                <a:avLst/>
              </a:prstGeom>
              <a:blipFill>
                <a:blip r:embed="rId10"/>
                <a:stretch>
                  <a:fillRect l="-1906" t="-2516" r="-635" b="-6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940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36063</TotalTime>
  <Words>426</Words>
  <Application>Microsoft Office PowerPoint</Application>
  <PresentationFormat>On-screen Show (16:9)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Bradley Hand ITC</vt:lpstr>
      <vt:lpstr>Calibri</vt:lpstr>
      <vt:lpstr>Cambria Math</vt:lpstr>
      <vt:lpstr>Office Theme</vt:lpstr>
      <vt:lpstr>Understanding classical Lagrangian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174</cp:revision>
  <dcterms:created xsi:type="dcterms:W3CDTF">2013-05-30T18:30:29Z</dcterms:created>
  <dcterms:modified xsi:type="dcterms:W3CDTF">2018-05-14T19:31:48Z</dcterms:modified>
</cp:coreProperties>
</file>