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07" r:id="rId4"/>
    <p:sldId id="308" r:id="rId5"/>
    <p:sldId id="309" r:id="rId6"/>
    <p:sldId id="299" r:id="rId7"/>
    <p:sldId id="300" r:id="rId8"/>
    <p:sldId id="315" r:id="rId9"/>
    <p:sldId id="330" r:id="rId10"/>
    <p:sldId id="316" r:id="rId11"/>
    <p:sldId id="313" r:id="rId12"/>
    <p:sldId id="317" r:id="rId13"/>
    <p:sldId id="318" r:id="rId14"/>
    <p:sldId id="32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0" autoAdjust="0"/>
    <p:restoredTop sz="94660"/>
  </p:normalViewPr>
  <p:slideViewPr>
    <p:cSldViewPr>
      <p:cViewPr varScale="1">
        <p:scale>
          <a:sx n="108" d="100"/>
          <a:sy n="108" d="100"/>
        </p:scale>
        <p:origin x="653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1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50.png"/><Relationship Id="rId4" Type="http://schemas.openxmlformats.org/officeDocument/2006/relationships/image" Target="../media/image5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10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classical</a:t>
            </a:r>
            <a:br>
              <a:rPr lang="en-US" dirty="0"/>
            </a:br>
            <a:r>
              <a:rPr lang="en-US" dirty="0" err="1"/>
              <a:t>Lagrangian</a:t>
            </a:r>
            <a:r>
              <a:rPr lang="en-US" dirty="0"/>
              <a:t>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7351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E0260C-0333-4DF8-ACF5-472F933CC28C}"/>
                  </a:ext>
                </a:extLst>
              </p:cNvPr>
              <p:cNvSpPr txBox="1"/>
              <p:nvPr/>
            </p:nvSpPr>
            <p:spPr>
              <a:xfrm>
                <a:off x="312752" y="2660148"/>
                <a:ext cx="4800596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The variation of the line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is the line integral over the original line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minus the line integral over the new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E0260C-0333-4DF8-ACF5-472F933C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2" y="2660148"/>
                <a:ext cx="4800596" cy="1614737"/>
              </a:xfrm>
              <a:prstGeom prst="rect">
                <a:avLst/>
              </a:prstGeom>
              <a:blipFill>
                <a:blip r:embed="rId3"/>
                <a:stretch>
                  <a:fillRect l="-1904" t="-3019" r="-254" b="-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25CD3EC-92C1-4EF6-8942-B28304423808}"/>
              </a:ext>
            </a:extLst>
          </p:cNvPr>
          <p:cNvCxnSpPr>
            <a:cxnSpLocks/>
          </p:cNvCxnSpPr>
          <p:nvPr/>
        </p:nvCxnSpPr>
        <p:spPr>
          <a:xfrm>
            <a:off x="5847211" y="22895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A4CBD6E-3F51-47C9-8FBF-668E3636C357}"/>
              </a:ext>
            </a:extLst>
          </p:cNvPr>
          <p:cNvCxnSpPr>
            <a:cxnSpLocks/>
          </p:cNvCxnSpPr>
          <p:nvPr/>
        </p:nvCxnSpPr>
        <p:spPr>
          <a:xfrm>
            <a:off x="5638800" y="39659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15F767-97AA-4E67-8942-4EFA3712D35F}"/>
                  </a:ext>
                </a:extLst>
              </p:cNvPr>
              <p:cNvSpPr txBox="1"/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15F767-97AA-4E67-8942-4EFA3712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9433A7B-FD8B-4DEB-92C6-565761E427B9}"/>
              </a:ext>
            </a:extLst>
          </p:cNvPr>
          <p:cNvSpPr/>
          <p:nvPr/>
        </p:nvSpPr>
        <p:spPr>
          <a:xfrm>
            <a:off x="5993753" y="26548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3D1AB4F-A627-4896-8714-DD6B08B8AD11}"/>
              </a:ext>
            </a:extLst>
          </p:cNvPr>
          <p:cNvSpPr/>
          <p:nvPr/>
        </p:nvSpPr>
        <p:spPr>
          <a:xfrm>
            <a:off x="5988831" y="26712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471A8E-9113-43BB-AA37-741B905B9778}"/>
              </a:ext>
            </a:extLst>
          </p:cNvPr>
          <p:cNvCxnSpPr>
            <a:cxnSpLocks/>
          </p:cNvCxnSpPr>
          <p:nvPr/>
        </p:nvCxnSpPr>
        <p:spPr>
          <a:xfrm flipH="1">
            <a:off x="5105401" y="38521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B0A7065-7460-492C-9D05-845EBA337B34}"/>
                  </a:ext>
                </a:extLst>
              </p:cNvPr>
              <p:cNvSpPr txBox="1"/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B0A7065-7460-492C-9D05-845EBA33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E0E196CD-BF5F-498C-B71E-51F2757B40E2}"/>
              </a:ext>
            </a:extLst>
          </p:cNvPr>
          <p:cNvGrpSpPr/>
          <p:nvPr/>
        </p:nvGrpSpPr>
        <p:grpSpPr>
          <a:xfrm>
            <a:off x="5334000" y="2343150"/>
            <a:ext cx="3148584" cy="1935588"/>
            <a:chOff x="5410200" y="2647950"/>
            <a:chExt cx="3148584" cy="193558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4E3142F-59F2-4E23-BF48-D1AE15C5DCBF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6AF433F-34B0-450E-88C2-4EA0C0786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71FA4FE-9DEB-4124-A99C-0DEEDE229B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9A4829-6A2A-493C-AB83-634399401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32F397FD-B6BA-4AFF-AD58-B585E64666A0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0C53BC90-C219-4581-8C88-E05CC73A3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8108A15-2D42-4653-8BF0-692C16279E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646745-C844-4975-A0D4-7A638CB77529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392640D-E1E8-4FE9-B6B3-5CC2A39A3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CDD8983-85F8-48F4-9398-22A9CB876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A4204AA-1C06-47B0-8E1F-C0A5955BFC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E44597C-F96E-4525-B393-30358E43B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4731EB28-D9A1-49F7-BA34-6F08D6819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22A96AC-91ED-4BFF-BB17-609F440B0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37D5FB8-0DBB-4E54-9ABC-C4CF6F15F7AF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A5A8B30-FB65-4AB4-817D-813AB583FB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2C5F2417-C9B0-4E8C-A9BC-A7F7A739A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7EE07E0-DB74-493D-A08B-85BC5D443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B432F86D-CF18-4EB3-8515-08E8025B1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AE5F036A-CD17-459B-AB9A-95EDB91079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DBA223AB-D658-445A-B70F-426964A05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6AD9272-E52C-4FB6-B382-0F184CDF29D7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A8E9944-C828-4E11-8B91-6DCF5AC3F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A4E03FB-6D98-4D33-B9B7-E336011F78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14171F0-E266-445B-9F93-1F0D59790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46A94C4-830E-4BEF-AB4A-DDB80812B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0338987E-7D05-426D-9072-3112CFA3A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F5FAA43-A318-4360-9B9E-C03499E970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3B6EB9F-04C5-4B26-858B-62DE7EAE8DB2}"/>
                  </a:ext>
                </a:extLst>
              </p:cNvPr>
              <p:cNvSpPr txBox="1"/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3B6EB9F-04C5-4B26-858B-62DE7EAE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E8B365-5850-4D66-8D84-1CDF63E3CD14}"/>
                  </a:ext>
                </a:extLst>
              </p:cNvPr>
              <p:cNvSpPr txBox="1"/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E8B365-5850-4D66-8D84-1CDF63E3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627A4D5-5A71-48F1-8594-BD99B1381B7B}"/>
                  </a:ext>
                </a:extLst>
              </p:cNvPr>
              <p:cNvSpPr txBox="1"/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627A4D5-5A71-48F1-8594-BD99B1381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blipFill>
                <a:blip r:embed="rId8"/>
                <a:stretch>
                  <a:fillRect l="-317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6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F29A6-8F10-46D3-91CB-5AA7DD87BFD9}"/>
                  </a:ext>
                </a:extLst>
              </p:cNvPr>
              <p:cNvSpPr txBox="1"/>
              <p:nvPr/>
            </p:nvSpPr>
            <p:spPr>
              <a:xfrm>
                <a:off x="121921" y="1285964"/>
                <a:ext cx="5113781" cy="88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40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F29A6-8F10-46D3-91CB-5AA7DD87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" y="1285964"/>
                <a:ext cx="5113781" cy="889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7FA002-8793-45AE-A0D7-D35391FC2876}"/>
                  </a:ext>
                </a:extLst>
              </p:cNvPr>
              <p:cNvSpPr txBox="1"/>
              <p:nvPr/>
            </p:nvSpPr>
            <p:spPr>
              <a:xfrm>
                <a:off x="312752" y="3059490"/>
                <a:ext cx="480059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Bradley Hand ITC" pitchFamily="66" charset="0"/>
                  </a:rPr>
                  <a:t> form a closed loop, the sum of their line integrals is equal to the surface integral of the curl.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7FA002-8793-45AE-A0D7-D35391FC2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2" y="3059490"/>
                <a:ext cx="4800596" cy="1569660"/>
              </a:xfrm>
              <a:prstGeom prst="rect">
                <a:avLst/>
              </a:prstGeom>
              <a:blipFill>
                <a:blip r:embed="rId4"/>
                <a:stretch>
                  <a:fillRect l="-1904" t="-2335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6D0624-4DC3-4528-B739-A51C8FF0D18D}"/>
              </a:ext>
            </a:extLst>
          </p:cNvPr>
          <p:cNvCxnSpPr>
            <a:cxnSpLocks/>
          </p:cNvCxnSpPr>
          <p:nvPr/>
        </p:nvCxnSpPr>
        <p:spPr>
          <a:xfrm>
            <a:off x="5847211" y="22895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12B2FE-7774-41CE-AC96-3A56C5289F61}"/>
              </a:ext>
            </a:extLst>
          </p:cNvPr>
          <p:cNvCxnSpPr>
            <a:cxnSpLocks/>
          </p:cNvCxnSpPr>
          <p:nvPr/>
        </p:nvCxnSpPr>
        <p:spPr>
          <a:xfrm>
            <a:off x="5638800" y="39659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C6FEA-30B9-48EF-B472-F5D7F70364E6}"/>
                  </a:ext>
                </a:extLst>
              </p:cNvPr>
              <p:cNvSpPr txBox="1"/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C6FEA-30B9-48EF-B472-F5D7F703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CCA900-71C4-46BA-BE6A-EDBBD30ACDCD}"/>
              </a:ext>
            </a:extLst>
          </p:cNvPr>
          <p:cNvSpPr/>
          <p:nvPr/>
        </p:nvSpPr>
        <p:spPr>
          <a:xfrm>
            <a:off x="5993753" y="26548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85D96CC-BA12-48CE-B0A8-0530F10DD22B}"/>
              </a:ext>
            </a:extLst>
          </p:cNvPr>
          <p:cNvSpPr/>
          <p:nvPr/>
        </p:nvSpPr>
        <p:spPr>
          <a:xfrm>
            <a:off x="5988831" y="26712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A5CDD9-CCE6-45E5-9D9E-4FA0452674B9}"/>
              </a:ext>
            </a:extLst>
          </p:cNvPr>
          <p:cNvCxnSpPr>
            <a:cxnSpLocks/>
          </p:cNvCxnSpPr>
          <p:nvPr/>
        </p:nvCxnSpPr>
        <p:spPr>
          <a:xfrm flipH="1">
            <a:off x="5105401" y="38521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9D125A-4C19-4636-BEA0-2AE38FF312D1}"/>
                  </a:ext>
                </a:extLst>
              </p:cNvPr>
              <p:cNvSpPr txBox="1"/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9D125A-4C19-4636-BEA0-2AE38FF3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80DDC-F7D5-4D3B-B288-1A16F9306910}"/>
                  </a:ext>
                </a:extLst>
              </p:cNvPr>
              <p:cNvSpPr txBox="1"/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7E80DDC-F7D5-4D3B-B288-1A16F930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69EC9BEF-FEC1-4E0D-84D6-0011A09BE75A}"/>
              </a:ext>
            </a:extLst>
          </p:cNvPr>
          <p:cNvSpPr/>
          <p:nvPr/>
        </p:nvSpPr>
        <p:spPr>
          <a:xfrm rot="2875182">
            <a:off x="6579551" y="3315217"/>
            <a:ext cx="152384" cy="172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52BB45B5-118F-4CB0-90F2-C976D2AF6F0A}"/>
              </a:ext>
            </a:extLst>
          </p:cNvPr>
          <p:cNvSpPr/>
          <p:nvPr/>
        </p:nvSpPr>
        <p:spPr>
          <a:xfrm rot="15130880">
            <a:off x="6927740" y="3336346"/>
            <a:ext cx="152384" cy="1726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FF25BD-2EEC-4FC2-83CD-4935F5260C0E}"/>
                  </a:ext>
                </a:extLst>
              </p:cNvPr>
              <p:cNvSpPr txBox="1"/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FF25BD-2EEC-4FC2-83CD-4935F5260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D055C4-C4C9-4A66-84FB-080D111DF30B}"/>
                  </a:ext>
                </a:extLst>
              </p:cNvPr>
              <p:cNvSpPr txBox="1"/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D055C4-C4C9-4A66-84FB-080D111D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blipFill>
                <a:blip r:embed="rId9"/>
                <a:stretch>
                  <a:fillRect l="-317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4FE879-8873-4054-A4AB-2C9E0567BB63}"/>
                  </a:ext>
                </a:extLst>
              </p:cNvPr>
              <p:cNvSpPr txBox="1"/>
              <p:nvPr/>
            </p:nvSpPr>
            <p:spPr>
              <a:xfrm>
                <a:off x="8076795" y="3100644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4FE879-8873-4054-A4AB-2C9E0567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95" y="3100644"/>
                <a:ext cx="3799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9CB7C8-1ACB-4474-8D53-FAD9D79175AD}"/>
              </a:ext>
            </a:extLst>
          </p:cNvPr>
          <p:cNvCxnSpPr>
            <a:cxnSpLocks/>
          </p:cNvCxnSpPr>
          <p:nvPr/>
        </p:nvCxnSpPr>
        <p:spPr>
          <a:xfrm>
            <a:off x="7909801" y="3059908"/>
            <a:ext cx="219613" cy="1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5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3350"/>
                <a:ext cx="7439601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F29A6-8F10-46D3-91CB-5AA7DD87BFD9}"/>
                  </a:ext>
                </a:extLst>
              </p:cNvPr>
              <p:cNvSpPr txBox="1"/>
              <p:nvPr/>
            </p:nvSpPr>
            <p:spPr>
              <a:xfrm>
                <a:off x="121921" y="1285964"/>
                <a:ext cx="5113781" cy="889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40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2F29A6-8F10-46D3-91CB-5AA7DD87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1" y="1285964"/>
                <a:ext cx="5113781" cy="889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FC49AA-8B2E-49E1-A76E-149E477757F7}"/>
                  </a:ext>
                </a:extLst>
              </p:cNvPr>
              <p:cNvSpPr/>
              <p:nvPr/>
            </p:nvSpPr>
            <p:spPr>
              <a:xfrm>
                <a:off x="258552" y="2504057"/>
                <a:ext cx="4237248" cy="1717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Recall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is tangent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𝑐𝑢𝑟𝑙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. Therefore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𝑐𝑢𝑟𝑙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is tangent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: </a:t>
                </a:r>
              </a:p>
              <a:p>
                <a:r>
                  <a:rPr lang="en-US" sz="2400" dirty="0">
                    <a:latin typeface="Bradley Hand ITC" pitchFamily="66" charset="0"/>
                  </a:rPr>
                  <a:t>the surface integral is zero!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FC49AA-8B2E-49E1-A76E-149E47775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2" y="2504057"/>
                <a:ext cx="4237248" cy="1717521"/>
              </a:xfrm>
              <a:prstGeom prst="rect">
                <a:avLst/>
              </a:prstGeom>
              <a:blipFill>
                <a:blip r:embed="rId4"/>
                <a:stretch>
                  <a:fillRect l="-2155" t="-7447" b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0AE32F-C511-42B9-AAAE-59CF919938F9}"/>
              </a:ext>
            </a:extLst>
          </p:cNvPr>
          <p:cNvCxnSpPr>
            <a:cxnSpLocks/>
          </p:cNvCxnSpPr>
          <p:nvPr/>
        </p:nvCxnSpPr>
        <p:spPr>
          <a:xfrm>
            <a:off x="5847211" y="22895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D732E9-F646-4CA0-BB44-FC2252FADE84}"/>
              </a:ext>
            </a:extLst>
          </p:cNvPr>
          <p:cNvCxnSpPr>
            <a:cxnSpLocks/>
          </p:cNvCxnSpPr>
          <p:nvPr/>
        </p:nvCxnSpPr>
        <p:spPr>
          <a:xfrm>
            <a:off x="5638800" y="39659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CCAA71-3863-41E5-B580-F45F73EFE320}"/>
                  </a:ext>
                </a:extLst>
              </p:cNvPr>
              <p:cNvSpPr txBox="1"/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CCAA71-3863-41E5-B580-F45F73EFE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02" y="4003352"/>
                <a:ext cx="416098" cy="442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1BCA75D-BD4F-4889-A9DB-168735FB260F}"/>
              </a:ext>
            </a:extLst>
          </p:cNvPr>
          <p:cNvSpPr/>
          <p:nvPr/>
        </p:nvSpPr>
        <p:spPr>
          <a:xfrm>
            <a:off x="5993753" y="26548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65EA02D-032C-42D8-BC95-DA4BE0ABF6C4}"/>
              </a:ext>
            </a:extLst>
          </p:cNvPr>
          <p:cNvSpPr/>
          <p:nvPr/>
        </p:nvSpPr>
        <p:spPr>
          <a:xfrm>
            <a:off x="5988831" y="26712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00873A-7D50-4F21-8892-D5FC0C36CC62}"/>
              </a:ext>
            </a:extLst>
          </p:cNvPr>
          <p:cNvCxnSpPr>
            <a:cxnSpLocks/>
          </p:cNvCxnSpPr>
          <p:nvPr/>
        </p:nvCxnSpPr>
        <p:spPr>
          <a:xfrm flipH="1">
            <a:off x="5105401" y="38521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1B3A04-9AD6-4333-B3E8-8D7FE24BA7D6}"/>
                  </a:ext>
                </a:extLst>
              </p:cNvPr>
              <p:cNvSpPr txBox="1"/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1B3A04-9AD6-4333-B3E8-8D7FE24BA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58" y="4180666"/>
                <a:ext cx="41609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58E35BC-F326-4E29-B509-888C51BD5770}"/>
              </a:ext>
            </a:extLst>
          </p:cNvPr>
          <p:cNvGrpSpPr/>
          <p:nvPr/>
        </p:nvGrpSpPr>
        <p:grpSpPr>
          <a:xfrm>
            <a:off x="6131270" y="2678757"/>
            <a:ext cx="1959428" cy="1442139"/>
            <a:chOff x="6207470" y="2983557"/>
            <a:chExt cx="1959428" cy="1442139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30B177F-D161-4B4A-AF99-E886F1555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2C10CC1-5219-4F82-B487-B83027458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484A1C9-AEF0-4CAD-92D3-54E170991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201F6BF-C4A0-4A1D-8EE2-F65170F56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0C9E5B6-7DBE-4A7F-93E8-19567F25B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2DCFF76-1C54-4E91-B7CA-3431D00E2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0BF243-88E6-4768-B709-4D6BCFA28DCC}"/>
                  </a:ext>
                </a:extLst>
              </p:cNvPr>
              <p:cNvSpPr txBox="1"/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0BF243-88E6-4768-B709-4D6BCFA28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58" y="21455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4D781A3D-DB21-47F4-A5C4-F0A6DA5864FC}"/>
              </a:ext>
            </a:extLst>
          </p:cNvPr>
          <p:cNvSpPr/>
          <p:nvPr/>
        </p:nvSpPr>
        <p:spPr>
          <a:xfrm rot="2875182">
            <a:off x="6579551" y="3315217"/>
            <a:ext cx="152384" cy="172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2DD5BF04-3789-410C-8067-F3461F5A4C1C}"/>
              </a:ext>
            </a:extLst>
          </p:cNvPr>
          <p:cNvSpPr/>
          <p:nvPr/>
        </p:nvSpPr>
        <p:spPr>
          <a:xfrm rot="15130880">
            <a:off x="6927740" y="3336346"/>
            <a:ext cx="152384" cy="17263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23FB8E3-A943-45CD-875B-7D6893BBB261}"/>
                  </a:ext>
                </a:extLst>
              </p:cNvPr>
              <p:cNvSpPr txBox="1"/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23FB8E3-A943-45CD-875B-7D6893BB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91" y="3139045"/>
                <a:ext cx="379963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7066CE4-EF77-4C97-B1E7-5E9555299CA0}"/>
                  </a:ext>
                </a:extLst>
              </p:cNvPr>
              <p:cNvSpPr txBox="1"/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7066CE4-EF77-4C97-B1E7-5E9555299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60" y="3221778"/>
                <a:ext cx="379963" cy="369332"/>
              </a:xfrm>
              <a:prstGeom prst="rect">
                <a:avLst/>
              </a:prstGeom>
              <a:blipFill>
                <a:blip r:embed="rId9"/>
                <a:stretch>
                  <a:fillRect l="-317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F76686-4300-45A3-A5D1-A1BC6CC1A09A}"/>
                  </a:ext>
                </a:extLst>
              </p:cNvPr>
              <p:cNvSpPr txBox="1"/>
              <p:nvPr/>
            </p:nvSpPr>
            <p:spPr>
              <a:xfrm>
                <a:off x="8076795" y="3100644"/>
                <a:ext cx="379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7F76686-4300-45A3-A5D1-A1BC6CC1A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95" y="3100644"/>
                <a:ext cx="3799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AC04482-9A38-4B07-A835-F26E856AE77B}"/>
              </a:ext>
            </a:extLst>
          </p:cNvPr>
          <p:cNvCxnSpPr>
            <a:cxnSpLocks/>
          </p:cNvCxnSpPr>
          <p:nvPr/>
        </p:nvCxnSpPr>
        <p:spPr>
          <a:xfrm>
            <a:off x="7909801" y="3059908"/>
            <a:ext cx="219613" cy="138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6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A3392C3-F1A9-458C-BF8B-95F2A1D67D22}"/>
              </a:ext>
            </a:extLst>
          </p:cNvPr>
          <p:cNvSpPr/>
          <p:nvPr/>
        </p:nvSpPr>
        <p:spPr>
          <a:xfrm>
            <a:off x="2677466" y="2732664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EE6C"/>
                </a:solidFill>
                <a:latin typeface="Bradley Hand ITC" pitchFamily="66" charset="0"/>
              </a:rPr>
              <a:t>Just a consequence of</a:t>
            </a:r>
          </a:p>
          <a:p>
            <a:pPr algn="ctr"/>
            <a:r>
              <a:rPr lang="en-US" b="1" dirty="0">
                <a:solidFill>
                  <a:srgbClr val="00EE6C"/>
                </a:solidFill>
                <a:latin typeface="Bradley Hand ITC" pitchFamily="66" charset="0"/>
              </a:rPr>
              <a:t>Hamilton’s equations!</a:t>
            </a:r>
            <a:endParaRPr lang="en-US" b="1" dirty="0">
              <a:solidFill>
                <a:srgbClr val="00EE6C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9DC0C2-2850-4D46-9F38-91172F46EC91}"/>
              </a:ext>
            </a:extLst>
          </p:cNvPr>
          <p:cNvCxnSpPr/>
          <p:nvPr/>
        </p:nvCxnSpPr>
        <p:spPr>
          <a:xfrm flipH="1">
            <a:off x="3277492" y="3492638"/>
            <a:ext cx="303747" cy="394826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4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C5766-6C5A-415C-8F79-547F33F59D3E}"/>
              </a:ext>
            </a:extLst>
          </p:cNvPr>
          <p:cNvSpPr/>
          <p:nvPr/>
        </p:nvSpPr>
        <p:spPr>
          <a:xfrm>
            <a:off x="6069953" y="29596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1F0-FEDD-4AA5-90C9-E9A432B9664E}"/>
              </a:ext>
            </a:extLst>
          </p:cNvPr>
          <p:cNvGrpSpPr/>
          <p:nvPr/>
        </p:nvGrpSpPr>
        <p:grpSpPr>
          <a:xfrm>
            <a:off x="81953" y="1300665"/>
            <a:ext cx="8980091" cy="921471"/>
            <a:chOff x="-36227" y="1398833"/>
            <a:chExt cx="8980091" cy="92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/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/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007434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3600" dirty="0">
                    <a:solidFill>
                      <a:srgbClr val="00743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/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4B1D475-A57F-46C5-9F9C-020B7A7DE544}"/>
                  </a:ext>
                </a:extLst>
              </p:cNvPr>
              <p:cNvSpPr txBox="1"/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Hamilton’s principle of stationary action: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the line integral over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is stationary on the trajectories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4B1D475-A57F-46C5-9F9C-020B7A7D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blipFill>
                <a:blip r:embed="rId14"/>
                <a:stretch>
                  <a:fillRect l="-1101" t="-6024" r="-1028" b="-17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40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C5766-6C5A-415C-8F79-547F33F59D3E}"/>
              </a:ext>
            </a:extLst>
          </p:cNvPr>
          <p:cNvSpPr/>
          <p:nvPr/>
        </p:nvSpPr>
        <p:spPr>
          <a:xfrm>
            <a:off x="6069953" y="29596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1F0-FEDD-4AA5-90C9-E9A432B9664E}"/>
              </a:ext>
            </a:extLst>
          </p:cNvPr>
          <p:cNvGrpSpPr/>
          <p:nvPr/>
        </p:nvGrpSpPr>
        <p:grpSpPr>
          <a:xfrm>
            <a:off x="81953" y="1300665"/>
            <a:ext cx="8980091" cy="921471"/>
            <a:chOff x="-36227" y="1398833"/>
            <a:chExt cx="8980091" cy="92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/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/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007434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3600" dirty="0">
                    <a:solidFill>
                      <a:srgbClr val="00743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/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50736-A5B0-405D-ABA7-70BE04652B71}"/>
                  </a:ext>
                </a:extLst>
              </p:cNvPr>
              <p:cNvSpPr txBox="1"/>
              <p:nvPr/>
            </p:nvSpPr>
            <p:spPr>
              <a:xfrm>
                <a:off x="282977" y="4211957"/>
                <a:ext cx="5127223" cy="72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C00000"/>
                    </a:solidFill>
                    <a:latin typeface="Bradley Hand ITC" pitchFamily="66" charset="0"/>
                  </a:rPr>
                  <a:t>What does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sz="3600" b="1" dirty="0">
                    <a:solidFill>
                      <a:srgbClr val="C00000"/>
                    </a:solidFill>
                    <a:latin typeface="Bradley Hand ITC" pitchFamily="66" charset="0"/>
                  </a:rPr>
                  <a:t> represent?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650736-A5B0-405D-ABA7-70BE0465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77" y="4211957"/>
                <a:ext cx="5127223" cy="721993"/>
              </a:xfrm>
              <a:prstGeom prst="rect">
                <a:avLst/>
              </a:prstGeom>
              <a:blipFill>
                <a:blip r:embed="rId15"/>
                <a:stretch>
                  <a:fillRect l="-3563" b="-34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42261D-42BB-4B4B-8A95-D404CDAB0616}"/>
                  </a:ext>
                </a:extLst>
              </p:cNvPr>
              <p:cNvSpPr txBox="1"/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Hamilton’s principle of stationary action: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the line integral over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is stationary on the trajectories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42261D-42BB-4B4B-8A95-D404CDAB0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blipFill>
                <a:blip r:embed="rId16"/>
                <a:stretch>
                  <a:fillRect l="-1101" t="-6024" r="-1028" b="-17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67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EF3D0-5B70-4471-81A5-7A2D54ADB562}"/>
                  </a:ext>
                </a:extLst>
              </p:cNvPr>
              <p:cNvSpPr txBox="1"/>
              <p:nvPr/>
            </p:nvSpPr>
            <p:spPr>
              <a:xfrm>
                <a:off x="152400" y="1885950"/>
                <a:ext cx="9076331" cy="58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To understand what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800" dirty="0">
                    <a:latin typeface="Bradley Hand ITC" pitchFamily="66" charset="0"/>
                  </a:rPr>
                  <a:t> is we calculate its curl.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DEF3D0-5B70-4471-81A5-7A2D54ADB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85950"/>
                <a:ext cx="9076331" cy="582019"/>
              </a:xfrm>
              <a:prstGeom prst="rect">
                <a:avLst/>
              </a:prstGeom>
              <a:blipFill>
                <a:blip r:embed="rId2"/>
                <a:stretch>
                  <a:fillRect l="-1343" r="-336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0E34B5-5501-4B04-B007-B8F2526214BC}"/>
                  </a:ext>
                </a:extLst>
              </p:cNvPr>
              <p:cNvSpPr txBox="1"/>
              <p:nvPr/>
            </p:nvSpPr>
            <p:spPr>
              <a:xfrm>
                <a:off x="37533" y="2876550"/>
                <a:ext cx="9106467" cy="2179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curl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0E34B5-5501-4B04-B007-B8F252621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3" y="2876550"/>
                <a:ext cx="9106467" cy="21798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3747-55D8-42EB-8549-E366379897B5}"/>
                  </a:ext>
                </a:extLst>
              </p:cNvPr>
              <p:cNvSpPr txBox="1"/>
              <p:nvPr/>
            </p:nvSpPr>
            <p:spPr>
              <a:xfrm>
                <a:off x="152400" y="159622"/>
                <a:ext cx="8839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Note that we are still in a 3 dimensional space. It’s just that our coordinates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instead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. So we have available all our vector calculus operations.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3747-55D8-42EB-8549-E3663798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9622"/>
                <a:ext cx="8839200" cy="1384995"/>
              </a:xfrm>
              <a:prstGeom prst="rect">
                <a:avLst/>
              </a:prstGeom>
              <a:blipFill>
                <a:blip r:embed="rId4"/>
                <a:stretch>
                  <a:fillRect l="-1379" t="-4405" r="-759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6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153B46-B21A-4529-9D28-860544D37EC5}"/>
                  </a:ext>
                </a:extLst>
              </p:cNvPr>
              <p:cNvSpPr/>
              <p:nvPr/>
            </p:nvSpPr>
            <p:spPr>
              <a:xfrm>
                <a:off x="1371600" y="277234"/>
                <a:ext cx="6400800" cy="582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Now let’s compare the curl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153B46-B21A-4529-9D28-860544D37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7234"/>
                <a:ext cx="6400800" cy="582019"/>
              </a:xfrm>
              <a:prstGeom prst="rect">
                <a:avLst/>
              </a:prstGeom>
              <a:blipFill>
                <a:blip r:embed="rId2"/>
                <a:stretch>
                  <a:fillRect t="-4167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1DE197-9938-46A1-B690-76BDA66BE04D}"/>
                  </a:ext>
                </a:extLst>
              </p:cNvPr>
              <p:cNvSpPr txBox="1"/>
              <p:nvPr/>
            </p:nvSpPr>
            <p:spPr>
              <a:xfrm>
                <a:off x="67800" y="1145887"/>
                <a:ext cx="8880060" cy="96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curl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1DE197-9938-46A1-B690-76BDA66B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" y="1145887"/>
                <a:ext cx="8880060" cy="968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5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B1CC2-278E-4E43-B183-10F411124798}"/>
                  </a:ext>
                </a:extLst>
              </p:cNvPr>
              <p:cNvSpPr txBox="1"/>
              <p:nvPr/>
            </p:nvSpPr>
            <p:spPr>
              <a:xfrm>
                <a:off x="67800" y="1145887"/>
                <a:ext cx="8897692" cy="96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curl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CB1CC2-278E-4E43-B183-10F41112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" y="1145887"/>
                <a:ext cx="8897692" cy="968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AFB44BC-C637-4DEA-B0B5-4C9363ED7A91}"/>
              </a:ext>
            </a:extLst>
          </p:cNvPr>
          <p:cNvSpPr txBox="1"/>
          <p:nvPr/>
        </p:nvSpPr>
        <p:spPr>
          <a:xfrm>
            <a:off x="643684" y="2581930"/>
            <a:ext cx="7856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These are the same because of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153B46-B21A-4529-9D28-860544D37EC5}"/>
                  </a:ext>
                </a:extLst>
              </p:cNvPr>
              <p:cNvSpPr/>
              <p:nvPr/>
            </p:nvSpPr>
            <p:spPr>
              <a:xfrm>
                <a:off x="1371600" y="277234"/>
                <a:ext cx="6400800" cy="582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Now let’s compare the curl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153B46-B21A-4529-9D28-860544D37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7234"/>
                <a:ext cx="6400800" cy="582019"/>
              </a:xfrm>
              <a:prstGeom prst="rect">
                <a:avLst/>
              </a:prstGeom>
              <a:blipFill>
                <a:blip r:embed="rId3"/>
                <a:stretch>
                  <a:fillRect t="-4167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0BCE5-ADBE-452A-A239-FB1467794F32}"/>
                  </a:ext>
                </a:extLst>
              </p:cNvPr>
              <p:cNvSpPr txBox="1"/>
              <p:nvPr/>
            </p:nvSpPr>
            <p:spPr>
              <a:xfrm>
                <a:off x="743658" y="3562350"/>
                <a:ext cx="7547580" cy="861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>
                    <a:latin typeface="Bradley Hand ITC" pitchFamily="66" charset="0"/>
                  </a:rPr>
                  <a:t> is the vector potential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44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10BCE5-ADBE-452A-A239-FB1467794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58" y="3562350"/>
                <a:ext cx="7547580" cy="861839"/>
              </a:xfrm>
              <a:prstGeom prst="rect">
                <a:avLst/>
              </a:prstGeom>
              <a:blipFill>
                <a:blip r:embed="rId4"/>
                <a:stretch>
                  <a:fillRect t="-704" b="-3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3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42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B4D6110-07E0-4274-8CF0-50DD80F26E3F}"/>
              </a:ext>
            </a:extLst>
          </p:cNvPr>
          <p:cNvSpPr/>
          <p:nvPr/>
        </p:nvSpPr>
        <p:spPr>
          <a:xfrm>
            <a:off x="2505110" y="3097153"/>
            <a:ext cx="159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radley Hand ITC" pitchFamily="66" charset="0"/>
              </a:rPr>
              <a:t>Why?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E37851-2212-4346-A18F-2EA12DF8E46E}"/>
              </a:ext>
            </a:extLst>
          </p:cNvPr>
          <p:cNvSpPr txBox="1"/>
          <p:nvPr/>
        </p:nvSpPr>
        <p:spPr>
          <a:xfrm>
            <a:off x="4114800" y="1971776"/>
            <a:ext cx="4759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We want to show that Hamilton’s principle is just a consequence of Hamilton’s equations</a:t>
            </a:r>
          </a:p>
        </p:txBody>
      </p:sp>
    </p:spTree>
    <p:extLst>
      <p:ext uri="{BB962C8B-B14F-4D97-AF65-F5344CB8AC3E}">
        <p14:creationId xmlns:p14="http://schemas.microsoft.com/office/powerpoint/2010/main" val="203437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36063</TotalTime>
  <Words>541</Words>
  <Application>Microsoft Office PowerPoint</Application>
  <PresentationFormat>On-screen Show (16:9)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Bradley Hand ITC</vt:lpstr>
      <vt:lpstr>Calibri</vt:lpstr>
      <vt:lpstr>Cambria Math</vt:lpstr>
      <vt:lpstr>Office Theme</vt:lpstr>
      <vt:lpstr>Understanding classical Lagrangian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174</cp:revision>
  <dcterms:created xsi:type="dcterms:W3CDTF">2013-05-30T18:30:29Z</dcterms:created>
  <dcterms:modified xsi:type="dcterms:W3CDTF">2018-05-14T19:30:03Z</dcterms:modified>
</cp:coreProperties>
</file>