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3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0" autoAdjust="0"/>
    <p:restoredTop sz="94660"/>
  </p:normalViewPr>
  <p:slideViewPr>
    <p:cSldViewPr>
      <p:cViewPr varScale="1">
        <p:scale>
          <a:sx n="108" d="100"/>
          <a:sy n="108" d="100"/>
        </p:scale>
        <p:origin x="653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7.png"/><Relationship Id="rId7" Type="http://schemas.openxmlformats.org/officeDocument/2006/relationships/image" Target="../media/image3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10" Type="http://schemas.openxmlformats.org/officeDocument/2006/relationships/image" Target="../media/image40.png"/><Relationship Id="rId4" Type="http://schemas.openxmlformats.org/officeDocument/2006/relationships/image" Target="../media/image78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classical</a:t>
            </a:r>
            <a:br>
              <a:rPr lang="en-US" dirty="0"/>
            </a:br>
            <a:r>
              <a:rPr lang="en-US" dirty="0" err="1"/>
              <a:t>Lagrangian</a:t>
            </a:r>
            <a:r>
              <a:rPr lang="en-US" dirty="0"/>
              <a:t>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88030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𝑐𝑢𝑟𝑙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/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/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24D270-2316-4808-B605-421DE9B6E06C}"/>
              </a:ext>
            </a:extLst>
          </p:cNvPr>
          <p:cNvSpPr/>
          <p:nvPr/>
        </p:nvSpPr>
        <p:spPr>
          <a:xfrm>
            <a:off x="203090" y="129929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Hamilton’s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/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4F2BC0-F22C-4955-8E39-0C6421F5B7C6}"/>
              </a:ext>
            </a:extLst>
          </p:cNvPr>
          <p:cNvSpPr/>
          <p:nvPr/>
        </p:nvSpPr>
        <p:spPr>
          <a:xfrm>
            <a:off x="269273" y="2695051"/>
            <a:ext cx="216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Bradley Hand ITC" pitchFamily="66" charset="0"/>
              </a:rPr>
              <a:t>Hamilton’s principle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07297-EA7D-4A40-8C44-3B7C40F0D602}"/>
              </a:ext>
            </a:extLst>
          </p:cNvPr>
          <p:cNvCxnSpPr>
            <a:cxnSpLocks/>
          </p:cNvCxnSpPr>
          <p:nvPr/>
        </p:nvCxnSpPr>
        <p:spPr>
          <a:xfrm>
            <a:off x="5620053" y="2029946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16A9A2-F269-485D-93C2-E7888B8516B5}"/>
              </a:ext>
            </a:extLst>
          </p:cNvPr>
          <p:cNvCxnSpPr>
            <a:cxnSpLocks/>
          </p:cNvCxnSpPr>
          <p:nvPr/>
        </p:nvCxnSpPr>
        <p:spPr>
          <a:xfrm>
            <a:off x="5411642" y="3706406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/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079AC9-012E-4D1A-AA74-8005EF916939}"/>
              </a:ext>
            </a:extLst>
          </p:cNvPr>
          <p:cNvSpPr/>
          <p:nvPr/>
        </p:nvSpPr>
        <p:spPr>
          <a:xfrm>
            <a:off x="5766595" y="2395251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94ACE1-614A-4D57-942B-8B493ACBEA98}"/>
              </a:ext>
            </a:extLst>
          </p:cNvPr>
          <p:cNvSpPr/>
          <p:nvPr/>
        </p:nvSpPr>
        <p:spPr>
          <a:xfrm>
            <a:off x="5761673" y="2411706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/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94428-A7C2-4277-B987-218F2E3EB4F0}"/>
              </a:ext>
            </a:extLst>
          </p:cNvPr>
          <p:cNvCxnSpPr>
            <a:cxnSpLocks/>
          </p:cNvCxnSpPr>
          <p:nvPr/>
        </p:nvCxnSpPr>
        <p:spPr>
          <a:xfrm flipH="1">
            <a:off x="4878243" y="3592558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/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1735425-2600-4B60-8B0E-C02E33C46A91}"/>
              </a:ext>
            </a:extLst>
          </p:cNvPr>
          <p:cNvGrpSpPr/>
          <p:nvPr/>
        </p:nvGrpSpPr>
        <p:grpSpPr>
          <a:xfrm>
            <a:off x="5106842" y="2083592"/>
            <a:ext cx="3148584" cy="1935588"/>
            <a:chOff x="5410200" y="2647950"/>
            <a:chExt cx="3148584" cy="19355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19CAD1-211B-47E5-9BB5-DEC33E5D835A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04D4BF9-A42F-4F3D-8A3D-13478FE66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EF002A7-8B4F-4ACF-AFB7-48885CD1D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95C33B-68AE-430B-B4A3-BF69170E0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DDF9198-8651-4FFA-81FC-552401CC75FD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C5BF12D-EDE9-4C62-B459-59F3BE114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8DBF7-A9C5-4FDA-925F-842EA20BB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673EDA-4147-4826-B661-1F18D2B8B3A0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62E5E77-778F-4F11-91E2-CCA594A3B4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9E26E8-D0A4-4394-A3BA-364844AFD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04AC6-9EAA-42EA-9F18-70358982E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6854F36-E843-4342-9DBF-0AAE5C283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AD3915-5F6A-4712-A4D0-513D99AA0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A4EDEAE-700E-4FDF-9E38-2F013FF43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29BD3A-2E8D-456A-990C-027EA926A65E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3BAF81F-2680-42C0-AAF9-690AF3430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8B0D73-052B-4F7C-8C54-E4C89A56DF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41AB982-BE21-46A7-A03C-A8F199195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6330B14-E210-489A-95D0-D8C5F273D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60A120-E34F-4147-B839-CF7FA4CCB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5C40D66-7B6C-4946-A136-8427280F99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458A3-1F59-47BD-9B48-CA9DDABAA32E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7F42516-F39F-4F03-81C2-358B29EB5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3E5BF6D-A317-47B2-A83D-CDA6C59C1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805472B-7FE3-438C-AB91-52783A483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C97EF2-9E96-49EE-8F9F-C338AAF3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7B7417A-5D15-46E6-BCD3-8588868D0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2245FAB-0FC1-48DB-BB64-F08AA1F7E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980D41-E8C7-4B5F-9014-C3451B0FB9EF}"/>
              </a:ext>
            </a:extLst>
          </p:cNvPr>
          <p:cNvGrpSpPr/>
          <p:nvPr/>
        </p:nvGrpSpPr>
        <p:grpSpPr>
          <a:xfrm>
            <a:off x="5904112" y="2419199"/>
            <a:ext cx="1959428" cy="1442139"/>
            <a:chOff x="6207470" y="2983557"/>
            <a:chExt cx="1959428" cy="144213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F012036-E3FC-4428-BB66-71EC62168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C632AA-CF10-4E3C-8079-FCF006373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7944F5-70AE-46A8-B6A3-C849F3C34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E8DD6-3427-42EE-9EBB-495C70B09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7706969-2C67-494B-984A-9B7D946F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2EC686-E3B8-4FC8-B484-33ADA5EE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/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74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𝑐𝑢𝑟𝑙</m:t>
                      </m:r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673832"/>
                <a:ext cx="3314562" cy="791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0" y="3743484"/>
                <a:ext cx="3530710" cy="961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/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5" y="316023"/>
                <a:ext cx="3426964" cy="791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/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12" y="205192"/>
                <a:ext cx="3673185" cy="10135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24D270-2316-4808-B605-421DE9B6E06C}"/>
              </a:ext>
            </a:extLst>
          </p:cNvPr>
          <p:cNvSpPr/>
          <p:nvPr/>
        </p:nvSpPr>
        <p:spPr>
          <a:xfrm>
            <a:off x="203090" y="1299297"/>
            <a:ext cx="2292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Hamilton’s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/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40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D16752B-9F3D-4B1A-BE9D-2BA28AF2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53" y="2951601"/>
                <a:ext cx="2207912" cy="791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07297-EA7D-4A40-8C44-3B7C40F0D602}"/>
              </a:ext>
            </a:extLst>
          </p:cNvPr>
          <p:cNvCxnSpPr>
            <a:cxnSpLocks/>
          </p:cNvCxnSpPr>
          <p:nvPr/>
        </p:nvCxnSpPr>
        <p:spPr>
          <a:xfrm>
            <a:off x="5620053" y="2029946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16A9A2-F269-485D-93C2-E7888B8516B5}"/>
              </a:ext>
            </a:extLst>
          </p:cNvPr>
          <p:cNvCxnSpPr>
            <a:cxnSpLocks/>
          </p:cNvCxnSpPr>
          <p:nvPr/>
        </p:nvCxnSpPr>
        <p:spPr>
          <a:xfrm>
            <a:off x="5411642" y="3706406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/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079AC9-012E-4D1A-AA74-8005EF916939}"/>
              </a:ext>
            </a:extLst>
          </p:cNvPr>
          <p:cNvSpPr/>
          <p:nvPr/>
        </p:nvSpPr>
        <p:spPr>
          <a:xfrm>
            <a:off x="5766595" y="2395251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94ACE1-614A-4D57-942B-8B493ACBEA98}"/>
              </a:ext>
            </a:extLst>
          </p:cNvPr>
          <p:cNvSpPr/>
          <p:nvPr/>
        </p:nvSpPr>
        <p:spPr>
          <a:xfrm>
            <a:off x="5761673" y="2411706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/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94428-A7C2-4277-B987-218F2E3EB4F0}"/>
              </a:ext>
            </a:extLst>
          </p:cNvPr>
          <p:cNvCxnSpPr>
            <a:cxnSpLocks/>
          </p:cNvCxnSpPr>
          <p:nvPr/>
        </p:nvCxnSpPr>
        <p:spPr>
          <a:xfrm flipH="1">
            <a:off x="4878243" y="3592558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/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1735425-2600-4B60-8B0E-C02E33C46A91}"/>
              </a:ext>
            </a:extLst>
          </p:cNvPr>
          <p:cNvGrpSpPr/>
          <p:nvPr/>
        </p:nvGrpSpPr>
        <p:grpSpPr>
          <a:xfrm>
            <a:off x="5106842" y="2083592"/>
            <a:ext cx="3148584" cy="1935588"/>
            <a:chOff x="5410200" y="2647950"/>
            <a:chExt cx="3148584" cy="19355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19CAD1-211B-47E5-9BB5-DEC33E5D835A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04D4BF9-A42F-4F3D-8A3D-13478FE66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EF002A7-8B4F-4ACF-AFB7-48885CD1D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95C33B-68AE-430B-B4A3-BF69170E0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DDF9198-8651-4FFA-81FC-552401CC75FD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C5BF12D-EDE9-4C62-B459-59F3BE114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8DBF7-A9C5-4FDA-925F-842EA20BB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673EDA-4147-4826-B661-1F18D2B8B3A0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62E5E77-778F-4F11-91E2-CCA594A3B4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9E26E8-D0A4-4394-A3BA-364844AFD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04AC6-9EAA-42EA-9F18-70358982E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6854F36-E843-4342-9DBF-0AAE5C283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AD3915-5F6A-4712-A4D0-513D99AA0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A4EDEAE-700E-4FDF-9E38-2F013FF43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29BD3A-2E8D-456A-990C-027EA926A65E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3BAF81F-2680-42C0-AAF9-690AF3430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8B0D73-052B-4F7C-8C54-E4C89A56DF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41AB982-BE21-46A7-A03C-A8F199195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6330B14-E210-489A-95D0-D8C5F273D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60A120-E34F-4147-B839-CF7FA4CCB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5C40D66-7B6C-4946-A136-8427280F99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458A3-1F59-47BD-9B48-CA9DDABAA32E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7F42516-F39F-4F03-81C2-358B29EB5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3E5BF6D-A317-47B2-A83D-CDA6C59C1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805472B-7FE3-438C-AB91-52783A483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C97EF2-9E96-49EE-8F9F-C338AAF3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7B7417A-5D15-46E6-BCD3-8588868D0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2245FAB-0FC1-48DB-BB64-F08AA1F7E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980D41-E8C7-4B5F-9014-C3451B0FB9EF}"/>
              </a:ext>
            </a:extLst>
          </p:cNvPr>
          <p:cNvGrpSpPr/>
          <p:nvPr/>
        </p:nvGrpSpPr>
        <p:grpSpPr>
          <a:xfrm>
            <a:off x="5904112" y="2419199"/>
            <a:ext cx="1959428" cy="1442139"/>
            <a:chOff x="6207470" y="2983557"/>
            <a:chExt cx="1959428" cy="144213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F012036-E3FC-4428-BB66-71EC62168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C632AA-CF10-4E3C-8079-FCF006373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7944F5-70AE-46A8-B6A3-C849F3C34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E8DD6-3427-42EE-9EBB-495C70B09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7706969-2C67-494B-984A-9B7D946F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2EC686-E3B8-4FC8-B484-33ADA5EE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/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0B4D6110-07E0-4274-8CF0-50DD80F26E3F}"/>
              </a:ext>
            </a:extLst>
          </p:cNvPr>
          <p:cNvSpPr/>
          <p:nvPr/>
        </p:nvSpPr>
        <p:spPr>
          <a:xfrm>
            <a:off x="3094154" y="1417142"/>
            <a:ext cx="1599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radley Hand ITC" pitchFamily="66" charset="0"/>
              </a:rPr>
              <a:t>Why?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01B762E-23F9-426B-919A-8C3A1E5FBA6B}"/>
              </a:ext>
            </a:extLst>
          </p:cNvPr>
          <p:cNvSpPr/>
          <p:nvPr/>
        </p:nvSpPr>
        <p:spPr>
          <a:xfrm>
            <a:off x="269273" y="2695051"/>
            <a:ext cx="2167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Bradley Hand ITC" pitchFamily="66" charset="0"/>
              </a:rPr>
              <a:t>Hamilton’s principle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3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D1E90F3-9755-49E9-97D8-E659027760B9}"/>
              </a:ext>
            </a:extLst>
          </p:cNvPr>
          <p:cNvSpPr/>
          <p:nvPr/>
        </p:nvSpPr>
        <p:spPr>
          <a:xfrm rot="10958491">
            <a:off x="6636240" y="2378201"/>
            <a:ext cx="246516" cy="1161535"/>
          </a:xfrm>
          <a:custGeom>
            <a:avLst/>
            <a:gdLst>
              <a:gd name="connsiteX0" fmla="*/ 184732 w 246516"/>
              <a:gd name="connsiteY0" fmla="*/ 0 h 1161535"/>
              <a:gd name="connsiteX1" fmla="*/ 24094 w 246516"/>
              <a:gd name="connsiteY1" fmla="*/ 253313 h 1161535"/>
              <a:gd name="connsiteX2" fmla="*/ 24094 w 246516"/>
              <a:gd name="connsiteY2" fmla="*/ 982362 h 1161535"/>
              <a:gd name="connsiteX3" fmla="*/ 246516 w 246516"/>
              <a:gd name="connsiteY3" fmla="*/ 1161535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516" h="1161535">
                <a:moveTo>
                  <a:pt x="184732" y="0"/>
                </a:moveTo>
                <a:cubicBezTo>
                  <a:pt x="117799" y="44793"/>
                  <a:pt x="50867" y="89586"/>
                  <a:pt x="24094" y="253313"/>
                </a:cubicBezTo>
                <a:cubicBezTo>
                  <a:pt x="-2679" y="417040"/>
                  <a:pt x="-12976" y="830992"/>
                  <a:pt x="24094" y="982362"/>
                </a:cubicBezTo>
                <a:cubicBezTo>
                  <a:pt x="61164" y="1133732"/>
                  <a:pt x="153840" y="1147633"/>
                  <a:pt x="246516" y="116153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23D3F85-77C8-4AE3-888A-1D517BF2317B}"/>
              </a:ext>
            </a:extLst>
          </p:cNvPr>
          <p:cNvSpPr/>
          <p:nvPr/>
        </p:nvSpPr>
        <p:spPr>
          <a:xfrm>
            <a:off x="6069732" y="2364083"/>
            <a:ext cx="1127878" cy="1170755"/>
          </a:xfrm>
          <a:custGeom>
            <a:avLst/>
            <a:gdLst>
              <a:gd name="connsiteX0" fmla="*/ 738841 w 1127878"/>
              <a:gd name="connsiteY0" fmla="*/ 2236 h 1170755"/>
              <a:gd name="connsiteX1" fmla="*/ 195144 w 1127878"/>
              <a:gd name="connsiteY1" fmla="*/ 144339 h 1170755"/>
              <a:gd name="connsiteX2" fmla="*/ 15971 w 1127878"/>
              <a:gd name="connsiteY2" fmla="*/ 786890 h 1170755"/>
              <a:gd name="connsiteX3" fmla="*/ 553490 w 1127878"/>
              <a:gd name="connsiteY3" fmla="*/ 1169949 h 1170755"/>
              <a:gd name="connsiteX4" fmla="*/ 1078652 w 1127878"/>
              <a:gd name="connsiteY4" fmla="*/ 867209 h 1170755"/>
              <a:gd name="connsiteX5" fmla="*/ 1066295 w 1127878"/>
              <a:gd name="connsiteY5" fmla="*/ 206122 h 1170755"/>
              <a:gd name="connsiteX6" fmla="*/ 738841 w 1127878"/>
              <a:gd name="connsiteY6" fmla="*/ 2236 h 1170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27878" h="1170755">
                <a:moveTo>
                  <a:pt x="738841" y="2236"/>
                </a:moveTo>
                <a:cubicBezTo>
                  <a:pt x="593649" y="-8061"/>
                  <a:pt x="315622" y="13563"/>
                  <a:pt x="195144" y="144339"/>
                </a:cubicBezTo>
                <a:cubicBezTo>
                  <a:pt x="74666" y="275115"/>
                  <a:pt x="-43753" y="615955"/>
                  <a:pt x="15971" y="786890"/>
                </a:cubicBezTo>
                <a:cubicBezTo>
                  <a:pt x="75695" y="957825"/>
                  <a:pt x="376377" y="1156563"/>
                  <a:pt x="553490" y="1169949"/>
                </a:cubicBezTo>
                <a:cubicBezTo>
                  <a:pt x="730603" y="1183335"/>
                  <a:pt x="993185" y="1027847"/>
                  <a:pt x="1078652" y="867209"/>
                </a:cubicBezTo>
                <a:cubicBezTo>
                  <a:pt x="1164119" y="706571"/>
                  <a:pt x="1123960" y="350284"/>
                  <a:pt x="1066295" y="206122"/>
                </a:cubicBezTo>
                <a:cubicBezTo>
                  <a:pt x="1008630" y="61960"/>
                  <a:pt x="884033" y="12533"/>
                  <a:pt x="738841" y="223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3747-55D8-42EB-8549-E366379897B5}"/>
                  </a:ext>
                </a:extLst>
              </p:cNvPr>
              <p:cNvSpPr txBox="1"/>
              <p:nvPr/>
            </p:nvSpPr>
            <p:spPr>
              <a:xfrm>
                <a:off x="152400" y="159622"/>
                <a:ext cx="8839200" cy="149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What does it mean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admits a vector potential? It means that the flux of the trajectories through a closed surface is always zero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800" i="1">
                        <a:solidFill>
                          <a:srgbClr val="00743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is </a:t>
                </a:r>
                <a:r>
                  <a:rPr lang="en-US" sz="2800" dirty="0" err="1">
                    <a:latin typeface="Bradley Hand ITC" pitchFamily="66" charset="0"/>
                  </a:rPr>
                  <a:t>divergenceless</a:t>
                </a:r>
                <a:r>
                  <a:rPr lang="en-US" sz="2800" dirty="0">
                    <a:latin typeface="Bradley Hand ITC" pitchFamily="66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D3747-55D8-42EB-8549-E3663798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59622"/>
                <a:ext cx="8839200" cy="1495153"/>
              </a:xfrm>
              <a:prstGeom prst="rect">
                <a:avLst/>
              </a:prstGeom>
              <a:blipFill>
                <a:blip r:embed="rId2"/>
                <a:stretch>
                  <a:fillRect l="-1379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179680B-CC9A-47B4-A6CF-D7362BBEDDB1}"/>
              </a:ext>
            </a:extLst>
          </p:cNvPr>
          <p:cNvCxnSpPr>
            <a:cxnSpLocks/>
          </p:cNvCxnSpPr>
          <p:nvPr/>
        </p:nvCxnSpPr>
        <p:spPr>
          <a:xfrm>
            <a:off x="5620053" y="2029946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778EEE-DA2E-4AF2-BB58-30D0D7ABC4ED}"/>
              </a:ext>
            </a:extLst>
          </p:cNvPr>
          <p:cNvCxnSpPr>
            <a:cxnSpLocks/>
          </p:cNvCxnSpPr>
          <p:nvPr/>
        </p:nvCxnSpPr>
        <p:spPr>
          <a:xfrm>
            <a:off x="5411642" y="3706406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FC81FC-E038-467D-8550-88BA3614856B}"/>
                  </a:ext>
                </a:extLst>
              </p:cNvPr>
              <p:cNvSpPr txBox="1"/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CFC81FC-E038-467D-8550-88BA36148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9C9155-86ED-437B-9906-AF0E1EBEABB5}"/>
              </a:ext>
            </a:extLst>
          </p:cNvPr>
          <p:cNvSpPr/>
          <p:nvPr/>
        </p:nvSpPr>
        <p:spPr>
          <a:xfrm>
            <a:off x="5761673" y="2411706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40A5A4-CDF7-4E27-897F-6BEE8DAB04B9}"/>
              </a:ext>
            </a:extLst>
          </p:cNvPr>
          <p:cNvCxnSpPr>
            <a:cxnSpLocks/>
          </p:cNvCxnSpPr>
          <p:nvPr/>
        </p:nvCxnSpPr>
        <p:spPr>
          <a:xfrm flipH="1">
            <a:off x="4878243" y="3592558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35934-3081-41E4-9358-EA92F165B2E3}"/>
                  </a:ext>
                </a:extLst>
              </p:cNvPr>
              <p:cNvSpPr txBox="1"/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635934-3081-41E4-9358-EA92F165B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B8D8E1AA-34AF-4BD7-8229-127620FD639D}"/>
              </a:ext>
            </a:extLst>
          </p:cNvPr>
          <p:cNvGrpSpPr/>
          <p:nvPr/>
        </p:nvGrpSpPr>
        <p:grpSpPr>
          <a:xfrm>
            <a:off x="5904112" y="2419199"/>
            <a:ext cx="1959428" cy="1442139"/>
            <a:chOff x="6207470" y="2983557"/>
            <a:chExt cx="1959428" cy="144213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C953E23-2182-4C13-9983-8D2E15938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1033497-67E1-492D-84CE-72EDFA33D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643243B-D6F5-42D6-8D92-954E40BD2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475AF8E-45D6-49B9-9C55-8D553BE01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20158C-FCFE-4BD6-B699-147E8A1B5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C26CF96-7EDA-4084-81FC-A9FD5CC8B1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24A8EB-CD88-4DF8-A7A1-D2A690051779}"/>
                  </a:ext>
                </a:extLst>
              </p:cNvPr>
              <p:cNvSpPr txBox="1"/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24A8EB-CD88-4DF8-A7A1-D2A690051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D731616-D2E2-4E5D-8074-F6C76BA910B9}"/>
              </a:ext>
            </a:extLst>
          </p:cNvPr>
          <p:cNvSpPr/>
          <p:nvPr/>
        </p:nvSpPr>
        <p:spPr>
          <a:xfrm>
            <a:off x="6444668" y="2366319"/>
            <a:ext cx="246516" cy="1161535"/>
          </a:xfrm>
          <a:custGeom>
            <a:avLst/>
            <a:gdLst>
              <a:gd name="connsiteX0" fmla="*/ 184732 w 246516"/>
              <a:gd name="connsiteY0" fmla="*/ 0 h 1161535"/>
              <a:gd name="connsiteX1" fmla="*/ 24094 w 246516"/>
              <a:gd name="connsiteY1" fmla="*/ 253313 h 1161535"/>
              <a:gd name="connsiteX2" fmla="*/ 24094 w 246516"/>
              <a:gd name="connsiteY2" fmla="*/ 982362 h 1161535"/>
              <a:gd name="connsiteX3" fmla="*/ 246516 w 246516"/>
              <a:gd name="connsiteY3" fmla="*/ 1161535 h 11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516" h="1161535">
                <a:moveTo>
                  <a:pt x="184732" y="0"/>
                </a:moveTo>
                <a:cubicBezTo>
                  <a:pt x="117799" y="44793"/>
                  <a:pt x="50867" y="89586"/>
                  <a:pt x="24094" y="253313"/>
                </a:cubicBezTo>
                <a:cubicBezTo>
                  <a:pt x="-2679" y="417040"/>
                  <a:pt x="-12976" y="830992"/>
                  <a:pt x="24094" y="982362"/>
                </a:cubicBezTo>
                <a:cubicBezTo>
                  <a:pt x="61164" y="1133732"/>
                  <a:pt x="153840" y="1147633"/>
                  <a:pt x="246516" y="116153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6392A93-D87E-454D-9D4F-3DDF2EA9A61B}"/>
              </a:ext>
            </a:extLst>
          </p:cNvPr>
          <p:cNvSpPr/>
          <p:nvPr/>
        </p:nvSpPr>
        <p:spPr>
          <a:xfrm>
            <a:off x="5186854" y="2070567"/>
            <a:ext cx="2547293" cy="1308385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  <a:gd name="connsiteX0" fmla="*/ 0 w 2209047"/>
              <a:gd name="connsiteY0" fmla="*/ 1065918 h 1065918"/>
              <a:gd name="connsiteX1" fmla="*/ 1025289 w 2209047"/>
              <a:gd name="connsiteY1" fmla="*/ 538716 h 1065918"/>
              <a:gd name="connsiteX2" fmla="*/ 1790834 w 2209047"/>
              <a:gd name="connsiteY2" fmla="*/ 375683 h 1065918"/>
              <a:gd name="connsiteX3" fmla="*/ 2209047 w 2209047"/>
              <a:gd name="connsiteY3" fmla="*/ 0 h 1065918"/>
              <a:gd name="connsiteX0" fmla="*/ 0 w 2209047"/>
              <a:gd name="connsiteY0" fmla="*/ 1065918 h 1065918"/>
              <a:gd name="connsiteX1" fmla="*/ 1025289 w 2209047"/>
              <a:gd name="connsiteY1" fmla="*/ 538716 h 1065918"/>
              <a:gd name="connsiteX2" fmla="*/ 1790834 w 2209047"/>
              <a:gd name="connsiteY2" fmla="*/ 375683 h 1065918"/>
              <a:gd name="connsiteX3" fmla="*/ 2209047 w 2209047"/>
              <a:gd name="connsiteY3" fmla="*/ 0 h 1065918"/>
              <a:gd name="connsiteX0" fmla="*/ 0 w 2209047"/>
              <a:gd name="connsiteY0" fmla="*/ 1065918 h 1065918"/>
              <a:gd name="connsiteX1" fmla="*/ 1156425 w 2209047"/>
              <a:gd name="connsiteY1" fmla="*/ 554182 h 1065918"/>
              <a:gd name="connsiteX2" fmla="*/ 1790834 w 2209047"/>
              <a:gd name="connsiteY2" fmla="*/ 375683 h 1065918"/>
              <a:gd name="connsiteX3" fmla="*/ 2209047 w 2209047"/>
              <a:gd name="connsiteY3" fmla="*/ 0 h 1065918"/>
              <a:gd name="connsiteX0" fmla="*/ 0 w 2209047"/>
              <a:gd name="connsiteY0" fmla="*/ 1065918 h 1065918"/>
              <a:gd name="connsiteX1" fmla="*/ 1156425 w 2209047"/>
              <a:gd name="connsiteY1" fmla="*/ 554182 h 1065918"/>
              <a:gd name="connsiteX2" fmla="*/ 1790834 w 2209047"/>
              <a:gd name="connsiteY2" fmla="*/ 375683 h 1065918"/>
              <a:gd name="connsiteX3" fmla="*/ 2209047 w 2209047"/>
              <a:gd name="connsiteY3" fmla="*/ 0 h 1065918"/>
              <a:gd name="connsiteX0" fmla="*/ 0 w 2209047"/>
              <a:gd name="connsiteY0" fmla="*/ 1065918 h 1065918"/>
              <a:gd name="connsiteX1" fmla="*/ 1156425 w 2209047"/>
              <a:gd name="connsiteY1" fmla="*/ 554182 h 1065918"/>
              <a:gd name="connsiteX2" fmla="*/ 1790834 w 2209047"/>
              <a:gd name="connsiteY2" fmla="*/ 391149 h 1065918"/>
              <a:gd name="connsiteX3" fmla="*/ 2209047 w 2209047"/>
              <a:gd name="connsiteY3" fmla="*/ 0 h 1065918"/>
              <a:gd name="connsiteX0" fmla="*/ 0 w 2209047"/>
              <a:gd name="connsiteY0" fmla="*/ 1065918 h 1065918"/>
              <a:gd name="connsiteX1" fmla="*/ 1156425 w 2209047"/>
              <a:gd name="connsiteY1" fmla="*/ 554182 h 1065918"/>
              <a:gd name="connsiteX2" fmla="*/ 1889186 w 2209047"/>
              <a:gd name="connsiteY2" fmla="*/ 385994 h 1065918"/>
              <a:gd name="connsiteX3" fmla="*/ 2209047 w 2209047"/>
              <a:gd name="connsiteY3" fmla="*/ 0 h 1065918"/>
              <a:gd name="connsiteX0" fmla="*/ 0 w 2252759"/>
              <a:gd name="connsiteY0" fmla="*/ 1091694 h 1091694"/>
              <a:gd name="connsiteX1" fmla="*/ 1156425 w 2252759"/>
              <a:gd name="connsiteY1" fmla="*/ 579958 h 1091694"/>
              <a:gd name="connsiteX2" fmla="*/ 1889186 w 2252759"/>
              <a:gd name="connsiteY2" fmla="*/ 411770 h 1091694"/>
              <a:gd name="connsiteX3" fmla="*/ 2252759 w 2252759"/>
              <a:gd name="connsiteY3" fmla="*/ 0 h 10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759" h="1091694">
                <a:moveTo>
                  <a:pt x="0" y="1091694"/>
                </a:moveTo>
                <a:cubicBezTo>
                  <a:pt x="256215" y="1082725"/>
                  <a:pt x="841561" y="693279"/>
                  <a:pt x="1156425" y="579958"/>
                </a:cubicBezTo>
                <a:cubicBezTo>
                  <a:pt x="1471289" y="466637"/>
                  <a:pt x="1691893" y="501556"/>
                  <a:pt x="1889186" y="411770"/>
                </a:cubicBezTo>
                <a:cubicBezTo>
                  <a:pt x="2086479" y="321984"/>
                  <a:pt x="2142299" y="142948"/>
                  <a:pt x="2252759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518BAF-325E-4E99-8AC6-BBEE3666D043}"/>
              </a:ext>
            </a:extLst>
          </p:cNvPr>
          <p:cNvGrpSpPr/>
          <p:nvPr/>
        </p:nvGrpSpPr>
        <p:grpSpPr>
          <a:xfrm>
            <a:off x="5283200" y="2024380"/>
            <a:ext cx="2476500" cy="1338580"/>
            <a:chOff x="5283200" y="2024380"/>
            <a:chExt cx="2476500" cy="133858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200CE79-C8B4-4E81-B968-CFE9E086F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5108" y="2649220"/>
              <a:ext cx="242752" cy="3864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C6E316-8606-4365-A3D9-924903DEB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10" y="2459066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6D800E7-2597-4EB9-A708-8C6C78F8E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501" y="2760980"/>
              <a:ext cx="272579" cy="140643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DBCE751-8841-4374-AADC-C8C4A7A70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409" y="3002280"/>
              <a:ext cx="274711" cy="143148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9C3B681-6381-4756-9D96-ABF30EDB11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0625" y="2024380"/>
              <a:ext cx="109075" cy="17370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DE1BB1-A0B7-4674-9C38-3ABC82804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200" y="3279140"/>
              <a:ext cx="254000" cy="8382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55BB5FE-8035-4553-9DBF-B5C2E1EFA8C9}"/>
                  </a:ext>
                </a:extLst>
              </p:cNvPr>
              <p:cNvSpPr txBox="1"/>
              <p:nvPr/>
            </p:nvSpPr>
            <p:spPr>
              <a:xfrm>
                <a:off x="220139" y="2125014"/>
                <a:ext cx="4516485" cy="2732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Physically, states are not pushed together (or apart): the evolution is deterministic and reversible. So, if we assume </a:t>
                </a:r>
                <a:r>
                  <a:rPr lang="en-US" sz="2800" dirty="0" err="1">
                    <a:latin typeface="Bradley Hand ITC" pitchFamily="66" charset="0"/>
                  </a:rPr>
                  <a:t>det</a:t>
                </a:r>
                <a:r>
                  <a:rPr lang="en-US" sz="2800" dirty="0">
                    <a:latin typeface="Bradley Hand ITC" pitchFamily="66" charset="0"/>
                  </a:rPr>
                  <a:t>/rev motion, we assume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800" i="1">
                        <a:solidFill>
                          <a:srgbClr val="007434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to be </a:t>
                </a:r>
                <a:r>
                  <a:rPr lang="en-US" sz="2800" dirty="0" err="1">
                    <a:latin typeface="Bradley Hand ITC" pitchFamily="66" charset="0"/>
                  </a:rPr>
                  <a:t>divergenceless</a:t>
                </a:r>
                <a:r>
                  <a:rPr lang="en-US" sz="28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55BB5FE-8035-4553-9DBF-B5C2E1EF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9" y="2125014"/>
                <a:ext cx="4516485" cy="2732736"/>
              </a:xfrm>
              <a:prstGeom prst="rect">
                <a:avLst/>
              </a:prstGeom>
              <a:blipFill>
                <a:blip r:embed="rId6"/>
                <a:stretch>
                  <a:fillRect l="-2699" t="-2455" r="-4049" b="-5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45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C9727-6CCF-48A9-91B1-1F12732CFCB0}"/>
                  </a:ext>
                </a:extLst>
              </p:cNvPr>
              <p:cNvSpPr txBox="1"/>
              <p:nvPr/>
            </p:nvSpPr>
            <p:spPr>
              <a:xfrm>
                <a:off x="5257800" y="297624"/>
                <a:ext cx="2932149" cy="701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5C9727-6CCF-48A9-91B1-1F12732CF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7624"/>
                <a:ext cx="2932149" cy="7013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1BA21E-B497-4323-AC61-6BCA9656A547}"/>
                  </a:ext>
                </a:extLst>
              </p:cNvPr>
              <p:cNvSpPr/>
              <p:nvPr/>
            </p:nvSpPr>
            <p:spPr>
              <a:xfrm>
                <a:off x="381000" y="307434"/>
                <a:ext cx="2620846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curl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1BA21E-B497-4323-AC61-6BCA9656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7434"/>
                <a:ext cx="2620846" cy="6915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6F8F3-E155-4483-AB6D-034ECC009C77}"/>
                  </a:ext>
                </a:extLst>
              </p:cNvPr>
              <p:cNvSpPr txBox="1"/>
              <p:nvPr/>
            </p:nvSpPr>
            <p:spPr>
              <a:xfrm>
                <a:off x="228600" y="1186755"/>
                <a:ext cx="8607741" cy="14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We know we can modify the vector potential without changing the curl. We can use this freedom to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>
                    <a:latin typeface="Bradley Hand ITC" pitchFamily="66" charset="0"/>
                  </a:rPr>
                  <a:t> to zero.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6F8F3-E155-4483-AB6D-034ECC009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86755"/>
                <a:ext cx="8607741" cy="1418209"/>
              </a:xfrm>
              <a:prstGeom prst="rect">
                <a:avLst/>
              </a:prstGeom>
              <a:blipFill>
                <a:blip r:embed="rId4"/>
                <a:stretch>
                  <a:fillRect l="-1487" t="-4741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764A78-06FC-41F9-A4F7-F77A4A028427}"/>
                  </a:ext>
                </a:extLst>
              </p:cNvPr>
              <p:cNvSpPr/>
              <p:nvPr/>
            </p:nvSpPr>
            <p:spPr>
              <a:xfrm>
                <a:off x="381000" y="2934207"/>
                <a:ext cx="4482381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curl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grad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764A78-06FC-41F9-A4F7-F77A4A028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34207"/>
                <a:ext cx="4482381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0CDDB9-5B5A-43EF-8131-A3E54A079330}"/>
                  </a:ext>
                </a:extLst>
              </p:cNvPr>
              <p:cNvSpPr/>
              <p:nvPr/>
            </p:nvSpPr>
            <p:spPr>
              <a:xfrm>
                <a:off x="5867400" y="2724150"/>
                <a:ext cx="2000356" cy="1111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0CDDB9-5B5A-43EF-8131-A3E54A079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724150"/>
                <a:ext cx="2000356" cy="11116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712B3-ED16-4B60-8835-CBECE700882B}"/>
                  </a:ext>
                </a:extLst>
              </p:cNvPr>
              <p:cNvSpPr txBox="1"/>
              <p:nvPr/>
            </p:nvSpPr>
            <p:spPr>
              <a:xfrm>
                <a:off x="5269992" y="4194383"/>
                <a:ext cx="2743123" cy="701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712B3-ED16-4B60-8835-CBECE700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2" y="4194383"/>
                <a:ext cx="2743123" cy="7013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9B36B-20C1-429D-AFA6-E11483D56AB4}"/>
                  </a:ext>
                </a:extLst>
              </p:cNvPr>
              <p:cNvSpPr/>
              <p:nvPr/>
            </p:nvSpPr>
            <p:spPr>
              <a:xfrm>
                <a:off x="381000" y="4254047"/>
                <a:ext cx="3170355" cy="58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We redefine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to be: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9B36B-20C1-429D-AFA6-E11483D5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54047"/>
                <a:ext cx="3170355" cy="582019"/>
              </a:xfrm>
              <a:prstGeom prst="rect">
                <a:avLst/>
              </a:prstGeom>
              <a:blipFill>
                <a:blip r:embed="rId8"/>
                <a:stretch>
                  <a:fillRect l="-4038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5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1BA21E-B497-4323-AC61-6BCA9656A547}"/>
                  </a:ext>
                </a:extLst>
              </p:cNvPr>
              <p:cNvSpPr/>
              <p:nvPr/>
            </p:nvSpPr>
            <p:spPr>
              <a:xfrm>
                <a:off x="381000" y="307434"/>
                <a:ext cx="2620846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curl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1BA21E-B497-4323-AC61-6BCA9656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7434"/>
                <a:ext cx="2620846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6F8F3-E155-4483-AB6D-034ECC009C77}"/>
                  </a:ext>
                </a:extLst>
              </p:cNvPr>
              <p:cNvSpPr txBox="1"/>
              <p:nvPr/>
            </p:nvSpPr>
            <p:spPr>
              <a:xfrm>
                <a:off x="228600" y="1186755"/>
                <a:ext cx="8607741" cy="1143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We also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so this puts another constraint on the vector potential.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6F8F3-E155-4483-AB6D-034ECC009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86755"/>
                <a:ext cx="8607741" cy="1143775"/>
              </a:xfrm>
              <a:prstGeom prst="rect">
                <a:avLst/>
              </a:prstGeom>
              <a:blipFill>
                <a:blip r:embed="rId3"/>
                <a:stretch>
                  <a:fillRect l="-1487" b="-1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764A78-06FC-41F9-A4F7-F77A4A028427}"/>
                  </a:ext>
                </a:extLst>
              </p:cNvPr>
              <p:cNvSpPr/>
              <p:nvPr/>
            </p:nvSpPr>
            <p:spPr>
              <a:xfrm>
                <a:off x="381000" y="2781729"/>
                <a:ext cx="4908588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764A78-06FC-41F9-A4F7-F77A4A028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81729"/>
                <a:ext cx="4908588" cy="1124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0CDDB9-5B5A-43EF-8131-A3E54A079330}"/>
                  </a:ext>
                </a:extLst>
              </p:cNvPr>
              <p:cNvSpPr/>
              <p:nvPr/>
            </p:nvSpPr>
            <p:spPr>
              <a:xfrm>
                <a:off x="6096000" y="3032470"/>
                <a:ext cx="1458476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50CDDB9-5B5A-43EF-8131-A3E54A079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032470"/>
                <a:ext cx="1458476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712B3-ED16-4B60-8835-CBECE700882B}"/>
                  </a:ext>
                </a:extLst>
              </p:cNvPr>
              <p:cNvSpPr txBox="1"/>
              <p:nvPr/>
            </p:nvSpPr>
            <p:spPr>
              <a:xfrm>
                <a:off x="5334000" y="297624"/>
                <a:ext cx="2743123" cy="7013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712B3-ED16-4B60-8835-CBECE700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624"/>
                <a:ext cx="2743123" cy="7013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9B36B-20C1-429D-AFA6-E11483D56AB4}"/>
                  </a:ext>
                </a:extLst>
              </p:cNvPr>
              <p:cNvSpPr/>
              <p:nvPr/>
            </p:nvSpPr>
            <p:spPr>
              <a:xfrm>
                <a:off x="381000" y="4254047"/>
                <a:ext cx="3170355" cy="58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We redefine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to be: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9B36B-20C1-429D-AFA6-E11483D5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254047"/>
                <a:ext cx="3170355" cy="582019"/>
              </a:xfrm>
              <a:prstGeom prst="rect">
                <a:avLst/>
              </a:prstGeom>
              <a:blipFill>
                <a:blip r:embed="rId7"/>
                <a:stretch>
                  <a:fillRect l="-4038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EE583-620C-408B-9753-DE055750C1AC}"/>
                  </a:ext>
                </a:extLst>
              </p:cNvPr>
              <p:cNvSpPr txBox="1"/>
              <p:nvPr/>
            </p:nvSpPr>
            <p:spPr>
              <a:xfrm>
                <a:off x="5269992" y="4194383"/>
                <a:ext cx="2536848" cy="652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EE583-620C-408B-9753-DE055750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2" y="4194383"/>
                <a:ext cx="2536848" cy="652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48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1BA21E-B497-4323-AC61-6BCA9656A547}"/>
                  </a:ext>
                </a:extLst>
              </p:cNvPr>
              <p:cNvSpPr/>
              <p:nvPr/>
            </p:nvSpPr>
            <p:spPr>
              <a:xfrm>
                <a:off x="381000" y="307434"/>
                <a:ext cx="2620846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acc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curl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51BA21E-B497-4323-AC61-6BCA9656A5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07434"/>
                <a:ext cx="2620846" cy="691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6F8F3-E155-4483-AB6D-034ECC009C77}"/>
                  </a:ext>
                </a:extLst>
              </p:cNvPr>
              <p:cNvSpPr txBox="1"/>
              <p:nvPr/>
            </p:nvSpPr>
            <p:spPr>
              <a:xfrm>
                <a:off x="228600" y="1186755"/>
                <a:ext cx="86077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As a last step,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46F8F3-E155-4483-AB6D-034ECC009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86755"/>
                <a:ext cx="8607741" cy="523220"/>
              </a:xfrm>
              <a:prstGeom prst="rect">
                <a:avLst/>
              </a:prstGeom>
              <a:blipFill>
                <a:blip r:embed="rId3"/>
                <a:stretch>
                  <a:fillRect l="-1487"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712B3-ED16-4B60-8835-CBECE700882B}"/>
                  </a:ext>
                </a:extLst>
              </p:cNvPr>
              <p:cNvSpPr txBox="1"/>
              <p:nvPr/>
            </p:nvSpPr>
            <p:spPr>
              <a:xfrm>
                <a:off x="5334000" y="297624"/>
                <a:ext cx="2536848" cy="652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4712B3-ED16-4B60-8835-CBECE7008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97624"/>
                <a:ext cx="2536848" cy="652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9B36B-20C1-429D-AFA6-E11483D56AB4}"/>
                  </a:ext>
                </a:extLst>
              </p:cNvPr>
              <p:cNvSpPr/>
              <p:nvPr/>
            </p:nvSpPr>
            <p:spPr>
              <a:xfrm>
                <a:off x="381000" y="1945614"/>
                <a:ext cx="3170355" cy="582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We redefine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to be: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F9B36B-20C1-429D-AFA6-E11483D56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45614"/>
                <a:ext cx="3170355" cy="582019"/>
              </a:xfrm>
              <a:prstGeom prst="rect">
                <a:avLst/>
              </a:prstGeom>
              <a:blipFill>
                <a:blip r:embed="rId5"/>
                <a:stretch>
                  <a:fillRect l="-4038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EE583-620C-408B-9753-DE055750C1AC}"/>
                  </a:ext>
                </a:extLst>
              </p:cNvPr>
              <p:cNvSpPr txBox="1"/>
              <p:nvPr/>
            </p:nvSpPr>
            <p:spPr>
              <a:xfrm>
                <a:off x="5269992" y="1885950"/>
                <a:ext cx="2780313" cy="652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EE583-620C-408B-9753-DE055750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2" y="1885950"/>
                <a:ext cx="2780313" cy="6520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F2EE69-09B6-44B2-AF5B-F0EF3C1A9951}"/>
                  </a:ext>
                </a:extLst>
              </p:cNvPr>
              <p:cNvSpPr txBox="1"/>
              <p:nvPr/>
            </p:nvSpPr>
            <p:spPr>
              <a:xfrm>
                <a:off x="228600" y="2962930"/>
                <a:ext cx="8607741" cy="2060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The form of the potential is given simply by assuming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Bradley Hand ITC" pitchFamily="66" charset="0"/>
                  </a:rPr>
                  <a:t>The motion is deterministic and reversible</a:t>
                </a:r>
                <a:br>
                  <a:rPr lang="en-US" sz="2800" dirty="0">
                    <a:latin typeface="Bradley Hand ITC" pitchFamily="66" charset="0"/>
                  </a:rPr>
                </a:br>
                <a:r>
                  <a:rPr lang="en-US" sz="2800" dirty="0">
                    <a:latin typeface="Bradley Hand ITC" pitchFamily="66" charset="0"/>
                  </a:rPr>
                  <a:t>(i.e.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is </a:t>
                </a:r>
                <a:r>
                  <a:rPr lang="en-US" sz="2800" dirty="0" err="1">
                    <a:latin typeface="Bradley Hand ITC" pitchFamily="66" charset="0"/>
                  </a:rPr>
                  <a:t>divergenceless</a:t>
                </a:r>
                <a:r>
                  <a:rPr lang="en-US" sz="2800" dirty="0">
                    <a:latin typeface="Bradley Hand ITC" pitchFamily="66" charset="0"/>
                  </a:rPr>
                  <a:t>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Bradley Hand ITC" pitchFamily="66" charset="0"/>
                  </a:rPr>
                  <a:t>The motion advances in time (i.e.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F2EE69-09B6-44B2-AF5B-F0EF3C1A9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962930"/>
                <a:ext cx="8607741" cy="2060629"/>
              </a:xfrm>
              <a:prstGeom prst="rect">
                <a:avLst/>
              </a:prstGeom>
              <a:blipFill>
                <a:blip r:embed="rId7"/>
                <a:stretch>
                  <a:fillRect l="-1487" t="-2959" b="-5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41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5048170" y="867664"/>
                <a:ext cx="2689967" cy="652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𝑐𝑢𝑟𝑙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70" y="867664"/>
                <a:ext cx="2689967" cy="652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211656" y="3607692"/>
                <a:ext cx="2926955" cy="1511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200" b="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2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dirty="0" smtClean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sz="3200" b="0" i="0" dirty="0">
                    <a:latin typeface="Cambria Math" panose="02040503050406030204" pitchFamily="18" charset="0"/>
                  </a:rPr>
                </a:br>
                <a:r>
                  <a:rPr lang="en-US" sz="3200" b="0" i="0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56" y="3607692"/>
                <a:ext cx="2926955" cy="1511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/>
              <p:nvPr/>
            </p:nvSpPr>
            <p:spPr>
              <a:xfrm>
                <a:off x="311382" y="2247475"/>
                <a:ext cx="2780313" cy="652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 0, 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1F18EB-73DF-417C-89C4-8BC7E2AF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82" y="2247475"/>
                <a:ext cx="2780313" cy="652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/>
              <p:nvPr/>
            </p:nvSpPr>
            <p:spPr>
              <a:xfrm>
                <a:off x="76200" y="570904"/>
                <a:ext cx="2976969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F05DF-0774-4FDF-8017-42F017E0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0904"/>
                <a:ext cx="2976969" cy="829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C24D270-2316-4808-B605-421DE9B6E06C}"/>
              </a:ext>
            </a:extLst>
          </p:cNvPr>
          <p:cNvSpPr/>
          <p:nvPr/>
        </p:nvSpPr>
        <p:spPr>
          <a:xfrm>
            <a:off x="3751891" y="162243"/>
            <a:ext cx="4770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Motion is deterministic and reversible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(divergence free displacement </a:t>
            </a:r>
            <a:r>
              <a:rPr lang="en-US">
                <a:latin typeface="Bradley Hand ITC" pitchFamily="66" charset="0"/>
              </a:rPr>
              <a:t>admits potential)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4F2BC0-F22C-4955-8E39-0C6421F5B7C6}"/>
              </a:ext>
            </a:extLst>
          </p:cNvPr>
          <p:cNvSpPr/>
          <p:nvPr/>
        </p:nvSpPr>
        <p:spPr>
          <a:xfrm>
            <a:off x="129631" y="2984307"/>
            <a:ext cx="39854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(the line integral of the potential over the trajectories is stationary)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A07297-EA7D-4A40-8C44-3B7C40F0D602}"/>
              </a:ext>
            </a:extLst>
          </p:cNvPr>
          <p:cNvCxnSpPr>
            <a:cxnSpLocks/>
          </p:cNvCxnSpPr>
          <p:nvPr/>
        </p:nvCxnSpPr>
        <p:spPr>
          <a:xfrm>
            <a:off x="5620053" y="2029946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16A9A2-F269-485D-93C2-E7888B8516B5}"/>
              </a:ext>
            </a:extLst>
          </p:cNvPr>
          <p:cNvCxnSpPr>
            <a:cxnSpLocks/>
          </p:cNvCxnSpPr>
          <p:nvPr/>
        </p:nvCxnSpPr>
        <p:spPr>
          <a:xfrm>
            <a:off x="5411642" y="3706406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/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19FE08-4222-4FAB-8CCA-4804C372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344" y="3743794"/>
                <a:ext cx="416098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4079AC9-012E-4D1A-AA74-8005EF916939}"/>
              </a:ext>
            </a:extLst>
          </p:cNvPr>
          <p:cNvSpPr/>
          <p:nvPr/>
        </p:nvSpPr>
        <p:spPr>
          <a:xfrm>
            <a:off x="5766595" y="2395251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94ACE1-614A-4D57-942B-8B493ACBEA98}"/>
              </a:ext>
            </a:extLst>
          </p:cNvPr>
          <p:cNvSpPr/>
          <p:nvPr/>
        </p:nvSpPr>
        <p:spPr>
          <a:xfrm>
            <a:off x="5761673" y="2411706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/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1E603BF-F1C8-46AA-91CA-4F6E6529E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896" y="2502332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794428-A7C2-4277-B987-218F2E3EB4F0}"/>
              </a:ext>
            </a:extLst>
          </p:cNvPr>
          <p:cNvCxnSpPr>
            <a:cxnSpLocks/>
          </p:cNvCxnSpPr>
          <p:nvPr/>
        </p:nvCxnSpPr>
        <p:spPr>
          <a:xfrm flipH="1">
            <a:off x="4878243" y="3592558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/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F46F787-BD4E-4D2D-A72D-FA7E3D316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21108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1735425-2600-4B60-8B0E-C02E33C46A91}"/>
              </a:ext>
            </a:extLst>
          </p:cNvPr>
          <p:cNvGrpSpPr/>
          <p:nvPr/>
        </p:nvGrpSpPr>
        <p:grpSpPr>
          <a:xfrm>
            <a:off x="5106842" y="2083592"/>
            <a:ext cx="3148584" cy="1935588"/>
            <a:chOff x="5410200" y="2647950"/>
            <a:chExt cx="3148584" cy="193558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19CAD1-211B-47E5-9BB5-DEC33E5D835A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04D4BF9-A42F-4F3D-8A3D-13478FE669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EF002A7-8B4F-4ACF-AFB7-48885CD1D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95C33B-68AE-430B-B4A3-BF69170E0A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DDF9198-8651-4FFA-81FC-552401CC75FD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C5BF12D-EDE9-4C62-B459-59F3BE1148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A78DBF7-A9C5-4FDA-925F-842EA20BB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B673EDA-4147-4826-B661-1F18D2B8B3A0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62E5E77-778F-4F11-91E2-CCA594A3B4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19E26E8-D0A4-4394-A3BA-364844AFD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04AC6-9EAA-42EA-9F18-70358982E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6854F36-E843-4342-9DBF-0AAE5C283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CAD3915-5F6A-4712-A4D0-513D99AA0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A4EDEAE-700E-4FDF-9E38-2F013FF43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29BD3A-2E8D-456A-990C-027EA926A65E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3BAF81F-2680-42C0-AAF9-690AF3430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C8B0D73-052B-4F7C-8C54-E4C89A56DF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41AB982-BE21-46A7-A03C-A8F199195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6330B14-E210-489A-95D0-D8C5F273D0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C60A120-E34F-4147-B839-CF7FA4CCB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5C40D66-7B6C-4946-A136-8427280F99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458A3-1F59-47BD-9B48-CA9DDABAA32E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7F42516-F39F-4F03-81C2-358B29EB5A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3E5BF6D-A317-47B2-A83D-CDA6C59C12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805472B-7FE3-438C-AB91-52783A483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C97EF2-9E96-49EE-8F9F-C338AAF39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7B7417A-5D15-46E6-BCD3-8588868D09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2245FAB-0FC1-48DB-BB64-F08AA1F7E5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B980D41-E8C7-4B5F-9014-C3451B0FB9EF}"/>
              </a:ext>
            </a:extLst>
          </p:cNvPr>
          <p:cNvGrpSpPr/>
          <p:nvPr/>
        </p:nvGrpSpPr>
        <p:grpSpPr>
          <a:xfrm>
            <a:off x="5904112" y="2419199"/>
            <a:ext cx="1959428" cy="1442139"/>
            <a:chOff x="6207470" y="2983557"/>
            <a:chExt cx="1959428" cy="1442139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F012036-E3FC-4428-BB66-71EC62168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BC632AA-CF10-4E3C-8079-FCF006373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57944F5-70AE-46A8-B6A3-C849F3C34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30E8DD6-3427-42EE-9EBB-495C70B09D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7706969-2C67-494B-984A-9B7D946F2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B2EC686-E3B8-4FC8-B484-33ADA5EED3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/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E8BC2D-6315-4777-BF98-E05F6C85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000" y="1885950"/>
                <a:ext cx="416822" cy="44264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1DE28D8C-D5CB-4CF0-91DC-2A44EDD435AA}"/>
              </a:ext>
            </a:extLst>
          </p:cNvPr>
          <p:cNvSpPr/>
          <p:nvPr/>
        </p:nvSpPr>
        <p:spPr>
          <a:xfrm>
            <a:off x="210035" y="133350"/>
            <a:ext cx="2323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States change in time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DE6F77-8003-4D1B-8C76-0BC3828A89AF}"/>
              </a:ext>
            </a:extLst>
          </p:cNvPr>
          <p:cNvSpPr/>
          <p:nvPr/>
        </p:nvSpPr>
        <p:spPr>
          <a:xfrm>
            <a:off x="184165" y="1545939"/>
            <a:ext cx="3177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States always advance in time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(fix the form of the potential)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08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36063</TotalTime>
  <Words>363</Words>
  <Application>Microsoft Office PowerPoint</Application>
  <PresentationFormat>On-screen Show (16:9)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Cambria Math</vt:lpstr>
      <vt:lpstr>Office Theme</vt:lpstr>
      <vt:lpstr>Understanding classical Lagrangian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174</cp:revision>
  <dcterms:created xsi:type="dcterms:W3CDTF">2013-05-30T18:30:29Z</dcterms:created>
  <dcterms:modified xsi:type="dcterms:W3CDTF">2018-05-14T19:31:13Z</dcterms:modified>
</cp:coreProperties>
</file>