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58" r:id="rId2"/>
    <p:sldId id="384" r:id="rId3"/>
    <p:sldId id="301" r:id="rId4"/>
    <p:sldId id="302" r:id="rId5"/>
    <p:sldId id="305" r:id="rId6"/>
    <p:sldId id="328" r:id="rId7"/>
    <p:sldId id="308" r:id="rId8"/>
    <p:sldId id="309" r:id="rId9"/>
    <p:sldId id="306" r:id="rId10"/>
    <p:sldId id="307" r:id="rId11"/>
    <p:sldId id="329" r:id="rId12"/>
    <p:sldId id="310" r:id="rId13"/>
    <p:sldId id="311" r:id="rId14"/>
    <p:sldId id="373" r:id="rId15"/>
    <p:sldId id="367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4BACC6"/>
    <a:srgbClr val="4F81BD"/>
    <a:srgbClr val="000000"/>
    <a:srgbClr val="102540"/>
    <a:srgbClr val="10253F"/>
    <a:srgbClr val="F79646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https://math.stackexchange.com/questions/1113133/is-the-product-rule-for-logarithms-an-if-and-only-if-statement</a:t>
            </a:r>
          </a:p>
          <a:p>
            <a:r>
              <a:rPr lang="en-US" dirty="0"/>
              <a:t>https://en.wikipedia.org/wiki/Cauchy%27s_functional_equation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3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2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54.png"/><Relationship Id="rId10" Type="http://schemas.openxmlformats.org/officeDocument/2006/relationships/image" Target="../media/image221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3.png"/><Relationship Id="rId7" Type="http://schemas.openxmlformats.org/officeDocument/2006/relationships/image" Target="../media/image3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231.png"/><Relationship Id="rId5" Type="http://schemas.openxmlformats.org/officeDocument/2006/relationships/image" Target="../media/image61.png"/><Relationship Id="rId10" Type="http://schemas.openxmlformats.org/officeDocument/2006/relationships/image" Target="../media/image34.png"/><Relationship Id="rId4" Type="http://schemas.openxmlformats.org/officeDocument/2006/relationships/image" Target="../media/image9.png"/><Relationship Id="rId9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20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1.png"/><Relationship Id="rId5" Type="http://schemas.openxmlformats.org/officeDocument/2006/relationships/image" Target="../media/image161.png"/><Relationship Id="rId4" Type="http://schemas.openxmlformats.org/officeDocument/2006/relationships/image" Target="../media/image15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Shannon entropy: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(1) variability within a distribution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Shannon entropy is the only continuous,</a:t>
            </a:r>
            <a:br>
              <a:rPr lang="en-US" dirty="0"/>
            </a:br>
            <a:r>
              <a:rPr lang="en-US" dirty="0"/>
              <a:t>monotonic and linear indicator of how different</a:t>
            </a:r>
            <a:br>
              <a:rPr lang="en-US" dirty="0"/>
            </a:br>
            <a:r>
              <a:rPr lang="en-US" dirty="0"/>
              <a:t>the elements of a distribution are from each other</a:t>
            </a:r>
          </a:p>
        </p:txBody>
      </p:sp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/>
              <p:nvPr/>
            </p:nvSpPr>
            <p:spPr>
              <a:xfrm>
                <a:off x="227529" y="209550"/>
                <a:ext cx="86889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1) Continuous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 We want our indicator of variability to depend only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 (not on the specific values). Small changes in the distribution should yield small changes in the variability.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09550"/>
                <a:ext cx="8688942" cy="1015663"/>
              </a:xfrm>
              <a:prstGeom prst="rect">
                <a:avLst/>
              </a:prstGeom>
              <a:blipFill>
                <a:blip r:embed="rId2"/>
                <a:stretch>
                  <a:fillRect l="-701" t="-179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ADC5C-B2B0-4E1C-B8D0-32493D682DA3}"/>
                  </a:ext>
                </a:extLst>
              </p:cNvPr>
              <p:cNvSpPr txBox="1"/>
              <p:nvPr/>
            </p:nvSpPr>
            <p:spPr>
              <a:xfrm>
                <a:off x="227529" y="1225213"/>
                <a:ext cx="86889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2) Increase when number of cases increases.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, then the variability should be a monotonically increasing function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55ADC5C-B2B0-4E1C-B8D0-32493D68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1225213"/>
                <a:ext cx="8688942" cy="707886"/>
              </a:xfrm>
              <a:prstGeom prst="rect">
                <a:avLst/>
              </a:prstGeom>
              <a:blipFill>
                <a:blip r:embed="rId3"/>
                <a:stretch>
                  <a:fillRect l="-701" t="-3448" b="-16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/>
              <p:nvPr/>
            </p:nvSpPr>
            <p:spPr>
              <a:xfrm>
                <a:off x="227529" y="2028171"/>
                <a:ext cx="8688942" cy="10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3)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 When a specific case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 from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 is broken down into multiple cases according to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, the total variability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Bradley Hand ITC" pitchFamily="66" charset="0"/>
                  </a:rPr>
                  <a:t> is the sum of the variabilities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028171"/>
                <a:ext cx="8688942" cy="1087157"/>
              </a:xfrm>
              <a:prstGeom prst="rect">
                <a:avLst/>
              </a:prstGeom>
              <a:blipFill>
                <a:blip r:embed="rId4"/>
                <a:stretch>
                  <a:fillRect l="-701" t="-2247"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D1688-80AF-4697-A0DF-A7AE62C8911A}"/>
                  </a:ext>
                </a:extLst>
              </p:cNvPr>
              <p:cNvSpPr/>
              <p:nvPr/>
            </p:nvSpPr>
            <p:spPr>
              <a:xfrm>
                <a:off x="227529" y="3638550"/>
                <a:ext cx="8688942" cy="8313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The indicator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 is the only one that satisfies these three properties!!!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29D1688-80AF-4697-A0DF-A7AE62C891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3638550"/>
                <a:ext cx="8688942" cy="831318"/>
              </a:xfrm>
              <a:prstGeom prst="rect">
                <a:avLst/>
              </a:prstGeom>
              <a:blipFill>
                <a:blip r:embed="rId5"/>
                <a:stretch>
                  <a:fillRect l="-1052" t="-75735" b="-6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7693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2646650" y="1581150"/>
            <a:ext cx="385073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First derivation</a:t>
            </a:r>
          </a:p>
        </p:txBody>
      </p:sp>
    </p:spTree>
    <p:extLst>
      <p:ext uri="{BB962C8B-B14F-4D97-AF65-F5344CB8AC3E}">
        <p14:creationId xmlns:p14="http://schemas.microsoft.com/office/powerpoint/2010/main" val="185636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/>
              <p:nvPr/>
            </p:nvSpPr>
            <p:spPr>
              <a:xfrm>
                <a:off x="227529" y="209550"/>
                <a:ext cx="8688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1) Continuous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09550"/>
                <a:ext cx="8688942" cy="400110"/>
              </a:xfrm>
              <a:prstGeom prst="rect">
                <a:avLst/>
              </a:prstGeom>
              <a:blipFill>
                <a:blip r:embed="rId3"/>
                <a:stretch>
                  <a:fillRect l="-701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55ADC5C-B2B0-4E1C-B8D0-32493D682DA3}"/>
              </a:ext>
            </a:extLst>
          </p:cNvPr>
          <p:cNvSpPr txBox="1"/>
          <p:nvPr/>
        </p:nvSpPr>
        <p:spPr>
          <a:xfrm>
            <a:off x="227529" y="590550"/>
            <a:ext cx="868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2) Increase when number of cases increases.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/>
              <p:nvPr/>
            </p:nvSpPr>
            <p:spPr>
              <a:xfrm>
                <a:off x="227529" y="952440"/>
                <a:ext cx="8688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3)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952440"/>
                <a:ext cx="8688942" cy="400110"/>
              </a:xfrm>
              <a:prstGeom prst="rect">
                <a:avLst/>
              </a:prstGeom>
              <a:blipFill>
                <a:blip r:embed="rId4"/>
                <a:stretch>
                  <a:fillRect l="-701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E7828C-E975-4221-855B-34F7E7A7B617}"/>
                  </a:ext>
                </a:extLst>
              </p:cNvPr>
              <p:cNvSpPr txBox="1"/>
              <p:nvPr/>
            </p:nvSpPr>
            <p:spPr>
              <a:xfrm>
                <a:off x="265629" y="1562040"/>
                <a:ext cx="8688942" cy="550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Uniform distributions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E7828C-E975-4221-855B-34F7E7A7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9" y="1562040"/>
                <a:ext cx="8688942" cy="550215"/>
              </a:xfrm>
              <a:prstGeom prst="rect">
                <a:avLst/>
              </a:prstGeom>
              <a:blipFill>
                <a:blip r:embed="rId5"/>
                <a:stretch>
                  <a:fillRect l="-772" b="-1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1D93B-971F-4F01-AB95-2BE7AAA4C332}"/>
                  </a:ext>
                </a:extLst>
              </p:cNvPr>
              <p:cNvSpPr txBox="1"/>
              <p:nvPr/>
            </p:nvSpPr>
            <p:spPr>
              <a:xfrm>
                <a:off x="265629" y="2408527"/>
                <a:ext cx="8688942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𝑁𝑀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1..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1D93B-971F-4F01-AB95-2BE7AAA4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9" y="2408527"/>
                <a:ext cx="8688942" cy="528543"/>
              </a:xfrm>
              <a:prstGeom prst="rect">
                <a:avLst/>
              </a:prstGeom>
              <a:blipFill>
                <a:blip r:embed="rId6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AD1D94D-2BF7-4FB9-A368-61FFA2DBCF2E}"/>
              </a:ext>
            </a:extLst>
          </p:cNvPr>
          <p:cNvSpPr/>
          <p:nvPr/>
        </p:nvSpPr>
        <p:spPr>
          <a:xfrm>
            <a:off x="6172201" y="286898"/>
            <a:ext cx="152400" cy="50370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EBAB06-9186-4B2C-8438-9D61B31505AD}"/>
              </a:ext>
            </a:extLst>
          </p:cNvPr>
          <p:cNvSpPr/>
          <p:nvPr/>
        </p:nvSpPr>
        <p:spPr>
          <a:xfrm>
            <a:off x="6477000" y="286898"/>
            <a:ext cx="152400" cy="50370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FF1A03-CCB0-4A08-B16D-AD122C3E22DC}"/>
              </a:ext>
            </a:extLst>
          </p:cNvPr>
          <p:cNvCxnSpPr/>
          <p:nvPr/>
        </p:nvCxnSpPr>
        <p:spPr>
          <a:xfrm>
            <a:off x="6096000" y="790605"/>
            <a:ext cx="0" cy="771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962838-6482-4E1C-96E6-A232B6549FBA}"/>
              </a:ext>
            </a:extLst>
          </p:cNvPr>
          <p:cNvCxnSpPr/>
          <p:nvPr/>
        </p:nvCxnSpPr>
        <p:spPr>
          <a:xfrm>
            <a:off x="6400800" y="790605"/>
            <a:ext cx="609600" cy="65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8CB6BF-61E3-4812-8109-50822E0F196F}"/>
              </a:ext>
            </a:extLst>
          </p:cNvPr>
          <p:cNvCxnSpPr/>
          <p:nvPr/>
        </p:nvCxnSpPr>
        <p:spPr>
          <a:xfrm>
            <a:off x="6705600" y="757343"/>
            <a:ext cx="1219200" cy="681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BF647F0-24CE-4A02-BBF1-FD2A539A6923}"/>
                  </a:ext>
                </a:extLst>
              </p:cNvPr>
              <p:cNvSpPr/>
              <p:nvPr/>
            </p:nvSpPr>
            <p:spPr>
              <a:xfrm>
                <a:off x="5754205" y="122767"/>
                <a:ext cx="3519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BF647F0-24CE-4A02-BBF1-FD2A539A6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05" y="122767"/>
                <a:ext cx="351955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D9D440-2A3B-4B01-B38B-2A180F430B37}"/>
                  </a:ext>
                </a:extLst>
              </p:cNvPr>
              <p:cNvSpPr/>
              <p:nvPr/>
            </p:nvSpPr>
            <p:spPr>
              <a:xfrm>
                <a:off x="5712494" y="1168382"/>
                <a:ext cx="3569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D9D440-2A3B-4B01-B38B-2A180F430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94" y="1168382"/>
                <a:ext cx="356957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61C361AA-5E07-4E90-9CE3-015EE78A4042}"/>
              </a:ext>
            </a:extLst>
          </p:cNvPr>
          <p:cNvSpPr/>
          <p:nvPr/>
        </p:nvSpPr>
        <p:spPr>
          <a:xfrm>
            <a:off x="1600200" y="2343150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75B2F-149E-452A-9432-DAFC00687D01}"/>
                  </a:ext>
                </a:extLst>
              </p:cNvPr>
              <p:cNvSpPr txBox="1"/>
              <p:nvPr/>
            </p:nvSpPr>
            <p:spPr>
              <a:xfrm>
                <a:off x="265629" y="3280604"/>
                <a:ext cx="8497371" cy="439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75B2F-149E-452A-9432-DAFC00687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9" y="3280604"/>
                <a:ext cx="8497371" cy="439736"/>
              </a:xfrm>
              <a:prstGeom prst="rect">
                <a:avLst/>
              </a:prstGeom>
              <a:blipFill>
                <a:blip r:embed="rId9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C75CF528-0CA8-45DE-B8BC-56A1913BAEE2}"/>
              </a:ext>
            </a:extLst>
          </p:cNvPr>
          <p:cNvSpPr/>
          <p:nvPr/>
        </p:nvSpPr>
        <p:spPr>
          <a:xfrm>
            <a:off x="4273520" y="3181350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1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FE5AF3-1248-416A-B523-6D22C05E28D2}"/>
              </a:ext>
            </a:extLst>
          </p:cNvPr>
          <p:cNvSpPr/>
          <p:nvPr/>
        </p:nvSpPr>
        <p:spPr>
          <a:xfrm>
            <a:off x="6705600" y="3181350"/>
            <a:ext cx="3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2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C8E3896-7F49-4D04-AD7B-6F23CC674FB6}"/>
              </a:ext>
            </a:extLst>
          </p:cNvPr>
          <p:cNvSpPr/>
          <p:nvPr/>
        </p:nvSpPr>
        <p:spPr>
          <a:xfrm>
            <a:off x="6172201" y="1439334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6190DD-7426-40BB-8BE8-241F3791013E}"/>
              </a:ext>
            </a:extLst>
          </p:cNvPr>
          <p:cNvSpPr/>
          <p:nvPr/>
        </p:nvSpPr>
        <p:spPr>
          <a:xfrm>
            <a:off x="6477000" y="1439334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6E055F9-5275-4A8B-970F-3BE7B9FFBB2A}"/>
              </a:ext>
            </a:extLst>
          </p:cNvPr>
          <p:cNvSpPr/>
          <p:nvPr/>
        </p:nvSpPr>
        <p:spPr>
          <a:xfrm>
            <a:off x="6781801" y="1443477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44F8E9D-4F58-41BB-8982-93BACA3B578E}"/>
              </a:ext>
            </a:extLst>
          </p:cNvPr>
          <p:cNvSpPr/>
          <p:nvPr/>
        </p:nvSpPr>
        <p:spPr>
          <a:xfrm>
            <a:off x="7086600" y="1443477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1846029-57CA-466B-979B-2C5172DA3E76}"/>
              </a:ext>
            </a:extLst>
          </p:cNvPr>
          <p:cNvSpPr/>
          <p:nvPr/>
        </p:nvSpPr>
        <p:spPr>
          <a:xfrm>
            <a:off x="7391401" y="1447620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2E7D9D-D5C4-4D4A-9FEA-6FB9D609B96C}"/>
              </a:ext>
            </a:extLst>
          </p:cNvPr>
          <p:cNvSpPr/>
          <p:nvPr/>
        </p:nvSpPr>
        <p:spPr>
          <a:xfrm>
            <a:off x="7696200" y="1447620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4A6C7C-8609-4C0F-80FB-D1CD17167CFD}"/>
                  </a:ext>
                </a:extLst>
              </p:cNvPr>
              <p:cNvSpPr txBox="1"/>
              <p:nvPr/>
            </p:nvSpPr>
            <p:spPr>
              <a:xfrm>
                <a:off x="2177879" y="3943350"/>
                <a:ext cx="45277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Cauchy’s functional equation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D4A6C7C-8609-4C0F-80FB-D1CD17167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879" y="3943350"/>
                <a:ext cx="4527721" cy="369332"/>
              </a:xfrm>
              <a:prstGeom prst="rect">
                <a:avLst/>
              </a:prstGeom>
              <a:blipFill>
                <a:blip r:embed="rId10"/>
                <a:stretch>
                  <a:fillRect l="-1077"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67F550B-A545-4317-8E22-F083C5117AC3}"/>
              </a:ext>
            </a:extLst>
          </p:cNvPr>
          <p:cNvCxnSpPr/>
          <p:nvPr/>
        </p:nvCxnSpPr>
        <p:spPr>
          <a:xfrm flipV="1">
            <a:off x="4242250" y="3638550"/>
            <a:ext cx="149240" cy="280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2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  <p:bldP spid="60" grpId="0"/>
      <p:bldP spid="61" grpId="0"/>
      <p:bldP spid="6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/>
              <p:nvPr/>
            </p:nvSpPr>
            <p:spPr>
              <a:xfrm>
                <a:off x="227529" y="209550"/>
                <a:ext cx="8688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1) Continuous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09550"/>
                <a:ext cx="8688942" cy="400110"/>
              </a:xfrm>
              <a:prstGeom prst="rect">
                <a:avLst/>
              </a:prstGeom>
              <a:blipFill>
                <a:blip r:embed="rId2"/>
                <a:stretch>
                  <a:fillRect l="-701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55ADC5C-B2B0-4E1C-B8D0-32493D682DA3}"/>
              </a:ext>
            </a:extLst>
          </p:cNvPr>
          <p:cNvSpPr txBox="1"/>
          <p:nvPr/>
        </p:nvSpPr>
        <p:spPr>
          <a:xfrm>
            <a:off x="227529" y="590550"/>
            <a:ext cx="868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2) Increase when number of cases increases.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/>
              <p:nvPr/>
            </p:nvSpPr>
            <p:spPr>
              <a:xfrm>
                <a:off x="227529" y="952440"/>
                <a:ext cx="868894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3)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952440"/>
                <a:ext cx="8688942" cy="400110"/>
              </a:xfrm>
              <a:prstGeom prst="rect">
                <a:avLst/>
              </a:prstGeom>
              <a:blipFill>
                <a:blip r:embed="rId3"/>
                <a:stretch>
                  <a:fillRect l="-701" t="-4545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E7828C-E975-4221-855B-34F7E7A7B617}"/>
                  </a:ext>
                </a:extLst>
              </p:cNvPr>
              <p:cNvSpPr txBox="1"/>
              <p:nvPr/>
            </p:nvSpPr>
            <p:spPr>
              <a:xfrm>
                <a:off x="265629" y="1562040"/>
                <a:ext cx="8688942" cy="56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Distribution with rational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E7828C-E975-4221-855B-34F7E7A7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9" y="1562040"/>
                <a:ext cx="8688942" cy="564065"/>
              </a:xfrm>
              <a:prstGeom prst="rect">
                <a:avLst/>
              </a:prstGeom>
              <a:blipFill>
                <a:blip r:embed="rId4"/>
                <a:stretch>
                  <a:fillRect l="-772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1D93B-971F-4F01-AB95-2BE7AAA4C332}"/>
                  </a:ext>
                </a:extLst>
              </p:cNvPr>
              <p:cNvSpPr txBox="1"/>
              <p:nvPr/>
            </p:nvSpPr>
            <p:spPr>
              <a:xfrm>
                <a:off x="255882" y="2304818"/>
                <a:ext cx="8497371" cy="55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0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71D93B-971F-4F01-AB95-2BE7AAA4C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82" y="2304818"/>
                <a:ext cx="8497371" cy="5529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8AD1D94D-2BF7-4FB9-A368-61FFA2DBCF2E}"/>
              </a:ext>
            </a:extLst>
          </p:cNvPr>
          <p:cNvSpPr/>
          <p:nvPr/>
        </p:nvSpPr>
        <p:spPr>
          <a:xfrm>
            <a:off x="6172200" y="590550"/>
            <a:ext cx="167541" cy="2000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9EBAB06-9186-4B2C-8438-9D61B31505AD}"/>
              </a:ext>
            </a:extLst>
          </p:cNvPr>
          <p:cNvSpPr/>
          <p:nvPr/>
        </p:nvSpPr>
        <p:spPr>
          <a:xfrm>
            <a:off x="6477000" y="286898"/>
            <a:ext cx="152400" cy="503707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28C92E-D09E-4781-89CF-F23C14069119}"/>
              </a:ext>
            </a:extLst>
          </p:cNvPr>
          <p:cNvSpPr/>
          <p:nvPr/>
        </p:nvSpPr>
        <p:spPr>
          <a:xfrm>
            <a:off x="6172201" y="1439334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2513198-B0F7-476C-8AFE-B489FA731CDA}"/>
              </a:ext>
            </a:extLst>
          </p:cNvPr>
          <p:cNvSpPr/>
          <p:nvPr/>
        </p:nvSpPr>
        <p:spPr>
          <a:xfrm>
            <a:off x="6477000" y="1439334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FC14C50-7B43-4570-97E6-6883C5AA38E1}"/>
              </a:ext>
            </a:extLst>
          </p:cNvPr>
          <p:cNvSpPr/>
          <p:nvPr/>
        </p:nvSpPr>
        <p:spPr>
          <a:xfrm>
            <a:off x="6781801" y="1443477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26FAC88-E2AC-4C70-9315-A572697AD237}"/>
              </a:ext>
            </a:extLst>
          </p:cNvPr>
          <p:cNvSpPr/>
          <p:nvPr/>
        </p:nvSpPr>
        <p:spPr>
          <a:xfrm>
            <a:off x="7086600" y="1443477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C8EC5D-17D5-4576-99C4-ACA283D05284}"/>
              </a:ext>
            </a:extLst>
          </p:cNvPr>
          <p:cNvSpPr/>
          <p:nvPr/>
        </p:nvSpPr>
        <p:spPr>
          <a:xfrm>
            <a:off x="7391401" y="1447620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4C8D743-34AA-4EC1-A7AD-3C4A183E415A}"/>
              </a:ext>
            </a:extLst>
          </p:cNvPr>
          <p:cNvSpPr/>
          <p:nvPr/>
        </p:nvSpPr>
        <p:spPr>
          <a:xfrm>
            <a:off x="7696200" y="1447620"/>
            <a:ext cx="152400" cy="19924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FF1A03-CCB0-4A08-B16D-AD122C3E22DC}"/>
              </a:ext>
            </a:extLst>
          </p:cNvPr>
          <p:cNvCxnSpPr>
            <a:cxnSpLocks/>
          </p:cNvCxnSpPr>
          <p:nvPr/>
        </p:nvCxnSpPr>
        <p:spPr>
          <a:xfrm>
            <a:off x="6096000" y="790605"/>
            <a:ext cx="0" cy="64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962838-6482-4E1C-96E6-A232B6549FBA}"/>
              </a:ext>
            </a:extLst>
          </p:cNvPr>
          <p:cNvCxnSpPr>
            <a:cxnSpLocks/>
          </p:cNvCxnSpPr>
          <p:nvPr/>
        </p:nvCxnSpPr>
        <p:spPr>
          <a:xfrm>
            <a:off x="6400800" y="790605"/>
            <a:ext cx="1" cy="615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08CB6BF-61E3-4812-8109-50822E0F196F}"/>
              </a:ext>
            </a:extLst>
          </p:cNvPr>
          <p:cNvCxnSpPr>
            <a:cxnSpLocks/>
          </p:cNvCxnSpPr>
          <p:nvPr/>
        </p:nvCxnSpPr>
        <p:spPr>
          <a:xfrm>
            <a:off x="6705600" y="790605"/>
            <a:ext cx="609600" cy="657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BF647F0-24CE-4A02-BBF1-FD2A539A6923}"/>
                  </a:ext>
                </a:extLst>
              </p:cNvPr>
              <p:cNvSpPr/>
              <p:nvPr/>
            </p:nvSpPr>
            <p:spPr>
              <a:xfrm>
                <a:off x="5754205" y="122767"/>
                <a:ext cx="35195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BF647F0-24CE-4A02-BBF1-FD2A539A69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4205" y="122767"/>
                <a:ext cx="35195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D9D440-2A3B-4B01-B38B-2A180F430B37}"/>
                  </a:ext>
                </a:extLst>
              </p:cNvPr>
              <p:cNvSpPr/>
              <p:nvPr/>
            </p:nvSpPr>
            <p:spPr>
              <a:xfrm>
                <a:off x="5712494" y="1168382"/>
                <a:ext cx="35695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4D9D440-2A3B-4B01-B38B-2A180F430B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494" y="1168382"/>
                <a:ext cx="35695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61C361AA-5E07-4E90-9CE3-015EE78A4042}"/>
              </a:ext>
            </a:extLst>
          </p:cNvPr>
          <p:cNvSpPr/>
          <p:nvPr/>
        </p:nvSpPr>
        <p:spPr>
          <a:xfrm>
            <a:off x="1371600" y="2192865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75B2F-149E-452A-9432-DAFC00687D01}"/>
                  </a:ext>
                </a:extLst>
              </p:cNvPr>
              <p:cNvSpPr txBox="1"/>
              <p:nvPr/>
            </p:nvSpPr>
            <p:spPr>
              <a:xfrm>
                <a:off x="4928334" y="2424554"/>
                <a:ext cx="35545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075B2F-149E-452A-9432-DAFC00687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334" y="2424554"/>
                <a:ext cx="3554531" cy="400110"/>
              </a:xfrm>
              <a:prstGeom prst="rect">
                <a:avLst/>
              </a:prstGeom>
              <a:blipFill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31BA7D7E-A6B6-47FF-8148-0237F6A0567F}"/>
              </a:ext>
            </a:extLst>
          </p:cNvPr>
          <p:cNvSpPr/>
          <p:nvPr/>
        </p:nvSpPr>
        <p:spPr>
          <a:xfrm>
            <a:off x="6766558" y="438150"/>
            <a:ext cx="152400" cy="35245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1BBD2A-ECBB-4E68-A5B9-FE09D90A268E}"/>
              </a:ext>
            </a:extLst>
          </p:cNvPr>
          <p:cNvCxnSpPr>
            <a:cxnSpLocks/>
          </p:cNvCxnSpPr>
          <p:nvPr/>
        </p:nvCxnSpPr>
        <p:spPr>
          <a:xfrm>
            <a:off x="7010400" y="790605"/>
            <a:ext cx="914400" cy="648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8FE835-22F0-4B07-8AC5-1F84291D032F}"/>
                  </a:ext>
                </a:extLst>
              </p:cNvPr>
              <p:cNvSpPr txBox="1"/>
              <p:nvPr/>
            </p:nvSpPr>
            <p:spPr>
              <a:xfrm>
                <a:off x="265629" y="3028950"/>
                <a:ext cx="727817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38FE835-22F0-4B07-8AC5-1F84291D0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9" y="3028950"/>
                <a:ext cx="7278172" cy="40011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20023-374D-4F2F-BE2B-1A1F557F4951}"/>
                  </a:ext>
                </a:extLst>
              </p:cNvPr>
              <p:cNvSpPr txBox="1"/>
              <p:nvPr/>
            </p:nvSpPr>
            <p:spPr>
              <a:xfrm>
                <a:off x="914400" y="3409950"/>
                <a:ext cx="7772400" cy="569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000" dirty="0">
                    <a:latin typeface="Bradley Hand ITC" pitchFamily="66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420023-374D-4F2F-BE2B-1A1F557F4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09950"/>
                <a:ext cx="7772400" cy="569387"/>
              </a:xfrm>
              <a:prstGeom prst="rect">
                <a:avLst/>
              </a:prstGeom>
              <a:blipFill>
                <a:blip r:embed="rId10"/>
                <a:stretch>
                  <a:fillRect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FDD93B-2C46-47F0-8CBF-983520576F9D}"/>
                  </a:ext>
                </a:extLst>
              </p:cNvPr>
              <p:cNvSpPr/>
              <p:nvPr/>
            </p:nvSpPr>
            <p:spPr>
              <a:xfrm>
                <a:off x="2723449" y="4032193"/>
                <a:ext cx="3697102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solidFill>
                            <a:srgbClr val="00EE6C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00EE6C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rgbClr val="00EE6C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EE6C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8FDD93B-2C46-47F0-8CBF-983520576F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449" y="4032193"/>
                <a:ext cx="3697102" cy="98854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4B8268F2-8C3D-40A1-BEE2-0DF150F636DD}"/>
              </a:ext>
            </a:extLst>
          </p:cNvPr>
          <p:cNvSpPr/>
          <p:nvPr/>
        </p:nvSpPr>
        <p:spPr>
          <a:xfrm>
            <a:off x="2819400" y="4055883"/>
            <a:ext cx="2984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8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  <p:bldP spid="60" grpId="0"/>
      <p:bldP spid="33" grpId="0"/>
      <p:bldP spid="34" grpId="0"/>
      <p:bldP spid="11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Shannon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dirty="0"/>
                  <a:t> measures the variability of the elements within a distribution</a:t>
                </a:r>
              </a:p>
              <a:p>
                <a:pPr lvl="1"/>
                <a:r>
                  <a:rPr lang="en-US" dirty="0"/>
                  <a:t>It is the only indicator that is continuous, monotonic and linear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  <a:blipFill>
                <a:blip r:embed="rId2"/>
                <a:stretch>
                  <a:fillRect l="-185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29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77FFEF-D7C8-4BEE-B5E5-F20D9A5BB709}"/>
              </a:ext>
            </a:extLst>
          </p:cNvPr>
          <p:cNvGrpSpPr/>
          <p:nvPr/>
        </p:nvGrpSpPr>
        <p:grpSpPr>
          <a:xfrm>
            <a:off x="5568633" y="265731"/>
            <a:ext cx="2193462" cy="2013466"/>
            <a:chOff x="302658" y="558284"/>
            <a:chExt cx="2193462" cy="2013466"/>
          </a:xfrm>
        </p:grpSpPr>
        <p:sp>
          <p:nvSpPr>
            <p:cNvPr id="26" name="Star: 5 Points 25">
              <a:extLst>
                <a:ext uri="{FF2B5EF4-FFF2-40B4-BE49-F238E27FC236}">
                  <a16:creationId xmlns:a16="http://schemas.microsoft.com/office/drawing/2014/main" id="{466C0A47-EFF8-419E-81DC-205FB7F93E84}"/>
                </a:ext>
              </a:extLst>
            </p:cNvPr>
            <p:cNvSpPr/>
            <p:nvPr/>
          </p:nvSpPr>
          <p:spPr>
            <a:xfrm>
              <a:off x="914400" y="2343150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111B6181-5432-43B5-BE2A-C3FE3DB94E5F}"/>
                </a:ext>
              </a:extLst>
            </p:cNvPr>
            <p:cNvSpPr/>
            <p:nvPr/>
          </p:nvSpPr>
          <p:spPr>
            <a:xfrm>
              <a:off x="1861142" y="2381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A4B202C-4EF3-4E49-97A3-5DC877991758}"/>
                </a:ext>
              </a:extLst>
            </p:cNvPr>
            <p:cNvSpPr/>
            <p:nvPr/>
          </p:nvSpPr>
          <p:spPr>
            <a:xfrm>
              <a:off x="2309606" y="2381250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EB0714-7B50-4CA3-91C5-FFF06AC6C737}"/>
                </a:ext>
              </a:extLst>
            </p:cNvPr>
            <p:cNvSpPr/>
            <p:nvPr/>
          </p:nvSpPr>
          <p:spPr>
            <a:xfrm>
              <a:off x="1401500" y="238125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707F5D1-EB9D-4A77-831E-85AA4C9B0406}"/>
                </a:ext>
              </a:extLst>
            </p:cNvPr>
            <p:cNvSpPr/>
            <p:nvPr/>
          </p:nvSpPr>
          <p:spPr>
            <a:xfrm>
              <a:off x="914400" y="2114550"/>
              <a:ext cx="215753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AD7EE71-4BFE-4615-990E-5F9BC77350CE}"/>
                </a:ext>
              </a:extLst>
            </p:cNvPr>
            <p:cNvSpPr/>
            <p:nvPr/>
          </p:nvSpPr>
          <p:spPr>
            <a:xfrm>
              <a:off x="1371822" y="742950"/>
              <a:ext cx="213755" cy="15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72D8DD-1B5E-47DA-A568-9C1CACCC4BC4}"/>
                </a:ext>
              </a:extLst>
            </p:cNvPr>
            <p:cNvSpPr/>
            <p:nvPr/>
          </p:nvSpPr>
          <p:spPr>
            <a:xfrm>
              <a:off x="1829244" y="2114550"/>
              <a:ext cx="215753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A26B1D2-83B2-453C-970B-4BA1E397F093}"/>
                </a:ext>
              </a:extLst>
            </p:cNvPr>
            <p:cNvCxnSpPr/>
            <p:nvPr/>
          </p:nvCxnSpPr>
          <p:spPr>
            <a:xfrm>
              <a:off x="2275493" y="2273300"/>
              <a:ext cx="220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4C27E2C-114B-4B3D-8B62-3F0E39D7BA14}"/>
                    </a:ext>
                  </a:extLst>
                </p:cNvPr>
                <p:cNvSpPr/>
                <p:nvPr/>
              </p:nvSpPr>
              <p:spPr>
                <a:xfrm>
                  <a:off x="302658" y="558284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34C27E2C-114B-4B3D-8B62-3F0E39D7B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58" y="558284"/>
                  <a:ext cx="433131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F07150B-BB8F-4AA4-832E-8DB7E2977A3A}"/>
                  </a:ext>
                </a:extLst>
              </p:cNvPr>
              <p:cNvSpPr/>
              <p:nvPr/>
            </p:nvSpPr>
            <p:spPr>
              <a:xfrm>
                <a:off x="7467610" y="481923"/>
                <a:ext cx="1136273" cy="3696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F07150B-BB8F-4AA4-832E-8DB7E2977A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10" y="481923"/>
                <a:ext cx="1136273" cy="369653"/>
              </a:xfrm>
              <a:prstGeom prst="rect">
                <a:avLst/>
              </a:prstGeom>
              <a:blipFill>
                <a:blip r:embed="rId3"/>
                <a:stretch>
                  <a:fillRect l="-29570" t="-124590" b="-178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E23BD08-232B-4E5D-83B7-428D3D49EBE3}"/>
              </a:ext>
            </a:extLst>
          </p:cNvPr>
          <p:cNvSpPr txBox="1"/>
          <p:nvPr/>
        </p:nvSpPr>
        <p:spPr>
          <a:xfrm>
            <a:off x="228600" y="3891975"/>
            <a:ext cx="8688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EE6C"/>
                </a:solidFill>
                <a:latin typeface="Bradley Hand ITC" pitchFamily="66" charset="0"/>
              </a:rPr>
              <a:t>What does the Shannon entropy measure?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1EAF0A-B4D5-42BE-9B80-E8246194BDE6}"/>
                  </a:ext>
                </a:extLst>
              </p:cNvPr>
              <p:cNvSpPr/>
              <p:nvPr/>
            </p:nvSpPr>
            <p:spPr>
              <a:xfrm>
                <a:off x="2485887" y="2503610"/>
                <a:ext cx="4179477" cy="12873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A1EAF0A-B4D5-42BE-9B80-E8246194B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887" y="2503610"/>
                <a:ext cx="4179477" cy="12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30994E8-EA3D-4537-8919-27838FDB4F76}"/>
              </a:ext>
            </a:extLst>
          </p:cNvPr>
          <p:cNvSpPr txBox="1"/>
          <p:nvPr/>
        </p:nvSpPr>
        <p:spPr>
          <a:xfrm>
            <a:off x="230742" y="4610040"/>
            <a:ext cx="868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Bradley Hand ITC" pitchFamily="66" charset="0"/>
              </a:rPr>
              <a:t>Disorder? Information? Lack of information? Uncertainty? …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4D0BB2-FCC5-495F-A290-8472E83E9CE9}"/>
              </a:ext>
            </a:extLst>
          </p:cNvPr>
          <p:cNvGrpSpPr/>
          <p:nvPr/>
        </p:nvGrpSpPr>
        <p:grpSpPr>
          <a:xfrm>
            <a:off x="872849" y="368406"/>
            <a:ext cx="2895600" cy="1828800"/>
            <a:chOff x="257840" y="742950"/>
            <a:chExt cx="2895600" cy="18288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F05804-2CFF-488C-9B22-D9AFF327ABE7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Star: 5 Points 20">
              <a:extLst>
                <a:ext uri="{FF2B5EF4-FFF2-40B4-BE49-F238E27FC236}">
                  <a16:creationId xmlns:a16="http://schemas.microsoft.com/office/drawing/2014/main" id="{56C3BE9F-7A8E-4AAD-AA17-6D28833AFC33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8F3E0C-AD8E-4288-B4D7-04030C76FBF0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384CC404-7157-467B-8C3C-39C85415A6D6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7B63944-9D2B-490D-9275-1A07A36E1AED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E6BEA4-F09C-4D3F-8170-8CEFACA48944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9699C09-D9E5-4997-B3F6-EC724469F56C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EA4550-3CDB-4468-8F1F-5D6AF4E12E02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54817-73D9-4902-A37F-4152EFBC1193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52190EE-19C5-43F9-A82C-3AB5264A31F1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5AE1AA7-CF28-4E17-A491-FAFC515D545C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F65D0AA-BAE6-417C-B2DC-130BAE174D19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3F608C6-9D13-49B0-A395-1DA72FB412D9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96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76F1B0D-5B5F-423B-81CA-F6EA8B791984}"/>
              </a:ext>
            </a:extLst>
          </p:cNvPr>
          <p:cNvGrpSpPr/>
          <p:nvPr/>
        </p:nvGrpSpPr>
        <p:grpSpPr>
          <a:xfrm>
            <a:off x="257840" y="1748169"/>
            <a:ext cx="2895600" cy="1828800"/>
            <a:chOff x="257840" y="742950"/>
            <a:chExt cx="2895600" cy="18288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1968996-1CBE-4C3D-B6D7-A07704451B5D}"/>
                </a:ext>
              </a:extLst>
            </p:cNvPr>
            <p:cNvSpPr/>
            <p:nvPr/>
          </p:nvSpPr>
          <p:spPr>
            <a:xfrm>
              <a:off x="257840" y="742950"/>
              <a:ext cx="28956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Star: 5 Points 2">
              <a:extLst>
                <a:ext uri="{FF2B5EF4-FFF2-40B4-BE49-F238E27FC236}">
                  <a16:creationId xmlns:a16="http://schemas.microsoft.com/office/drawing/2014/main" id="{29F0B33C-B431-4CD1-B7A1-95C5C8350AC2}"/>
                </a:ext>
              </a:extLst>
            </p:cNvPr>
            <p:cNvSpPr/>
            <p:nvPr/>
          </p:nvSpPr>
          <p:spPr>
            <a:xfrm>
              <a:off x="1174899" y="13193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1703FAA-F3E9-428B-9D66-DFAD9C58B8C2}"/>
                </a:ext>
              </a:extLst>
            </p:cNvPr>
            <p:cNvSpPr/>
            <p:nvPr/>
          </p:nvSpPr>
          <p:spPr>
            <a:xfrm>
              <a:off x="935666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1EE8FAF-83E8-4E49-8EF1-5DADFE3003EF}"/>
                </a:ext>
              </a:extLst>
            </p:cNvPr>
            <p:cNvSpPr/>
            <p:nvPr/>
          </p:nvSpPr>
          <p:spPr>
            <a:xfrm>
              <a:off x="2219548" y="1591339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FC50D9-0419-4B7A-99C2-399BB907D71F}"/>
                </a:ext>
              </a:extLst>
            </p:cNvPr>
            <p:cNvSpPr/>
            <p:nvPr/>
          </p:nvSpPr>
          <p:spPr>
            <a:xfrm>
              <a:off x="573273" y="14770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ABFF40-ECFD-4393-9BFA-CFD361414AC7}"/>
                </a:ext>
              </a:extLst>
            </p:cNvPr>
            <p:cNvSpPr/>
            <p:nvPr/>
          </p:nvSpPr>
          <p:spPr>
            <a:xfrm>
              <a:off x="901553" y="18505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982045-F93B-4B82-A8B1-DAAE573B4931}"/>
                </a:ext>
              </a:extLst>
            </p:cNvPr>
            <p:cNvSpPr/>
            <p:nvPr/>
          </p:nvSpPr>
          <p:spPr>
            <a:xfrm>
              <a:off x="1705640" y="96977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C6E93F0-758A-4DC9-945E-E8637B6DE876}"/>
                </a:ext>
              </a:extLst>
            </p:cNvPr>
            <p:cNvSpPr/>
            <p:nvPr/>
          </p:nvSpPr>
          <p:spPr>
            <a:xfrm>
              <a:off x="1566531" y="1656908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AE7730A-B152-432F-BDBB-5F2A51F8D516}"/>
                </a:ext>
              </a:extLst>
            </p:cNvPr>
            <p:cNvSpPr/>
            <p:nvPr/>
          </p:nvSpPr>
          <p:spPr>
            <a:xfrm>
              <a:off x="1976331" y="128831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A3B0803-BB7A-43C0-91E3-AEAE7FE7A24E}"/>
                </a:ext>
              </a:extLst>
            </p:cNvPr>
            <p:cNvSpPr/>
            <p:nvPr/>
          </p:nvSpPr>
          <p:spPr>
            <a:xfrm>
              <a:off x="2688266" y="15532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5692283-C53A-4073-A88B-B1DF48BC7905}"/>
                </a:ext>
              </a:extLst>
            </p:cNvPr>
            <p:cNvSpPr/>
            <p:nvPr/>
          </p:nvSpPr>
          <p:spPr>
            <a:xfrm>
              <a:off x="2190753" y="202062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000EEF4-A2D4-4D1B-B03B-BCC64EEC743B}"/>
                </a:ext>
              </a:extLst>
            </p:cNvPr>
            <p:cNvSpPr/>
            <p:nvPr/>
          </p:nvSpPr>
          <p:spPr>
            <a:xfrm>
              <a:off x="1456666" y="21575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C62FEA0-9407-4FC1-BFBA-83B965EA6DAD}"/>
                </a:ext>
              </a:extLst>
            </p:cNvPr>
            <p:cNvSpPr/>
            <p:nvPr/>
          </p:nvSpPr>
          <p:spPr>
            <a:xfrm>
              <a:off x="2466312" y="113989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EB4C3D0-7C3C-44C4-85DC-4E3DC41D16FE}"/>
              </a:ext>
            </a:extLst>
          </p:cNvPr>
          <p:cNvGrpSpPr/>
          <p:nvPr/>
        </p:nvGrpSpPr>
        <p:grpSpPr>
          <a:xfrm>
            <a:off x="6269665" y="1753042"/>
            <a:ext cx="2721935" cy="1485900"/>
            <a:chOff x="6269665" y="747823"/>
            <a:chExt cx="2721935" cy="14859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5CBA4A-E017-445A-B750-57A27C747E48}"/>
                </a:ext>
              </a:extLst>
            </p:cNvPr>
            <p:cNvSpPr/>
            <p:nvPr/>
          </p:nvSpPr>
          <p:spPr>
            <a:xfrm>
              <a:off x="6269665" y="747823"/>
              <a:ext cx="2721935" cy="14859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C21E0B0C-C932-4F08-B01D-E9516D8472CA}"/>
                </a:ext>
              </a:extLst>
            </p:cNvPr>
            <p:cNvSpPr/>
            <p:nvPr/>
          </p:nvSpPr>
          <p:spPr>
            <a:xfrm>
              <a:off x="6743701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EF9D9EB2-C98C-4FA2-AEA6-627C6892AFC4}"/>
                </a:ext>
              </a:extLst>
            </p:cNvPr>
            <p:cNvSpPr/>
            <p:nvPr/>
          </p:nvSpPr>
          <p:spPr>
            <a:xfrm>
              <a:off x="7341337" y="1328183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B42B03-0210-459D-955B-522B9EFAD0E1}"/>
                </a:ext>
              </a:extLst>
            </p:cNvPr>
            <p:cNvSpPr/>
            <p:nvPr/>
          </p:nvSpPr>
          <p:spPr>
            <a:xfrm>
              <a:off x="7417537" y="89535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12FAB1F-B36A-41A5-9209-4728D66C30B7}"/>
                </a:ext>
              </a:extLst>
            </p:cNvPr>
            <p:cNvSpPr/>
            <p:nvPr/>
          </p:nvSpPr>
          <p:spPr>
            <a:xfrm>
              <a:off x="7101663" y="167196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8362560-AFFD-40F5-AF6B-54EBA42CAE5A}"/>
                </a:ext>
              </a:extLst>
            </p:cNvPr>
            <p:cNvSpPr/>
            <p:nvPr/>
          </p:nvSpPr>
          <p:spPr>
            <a:xfrm>
              <a:off x="8327066" y="107632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0B08D9-EB2D-4726-9B15-0B6F8A10E12B}"/>
                </a:ext>
              </a:extLst>
            </p:cNvPr>
            <p:cNvSpPr/>
            <p:nvPr/>
          </p:nvSpPr>
          <p:spPr>
            <a:xfrm>
              <a:off x="7772401" y="1795131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8307F094-9645-42A2-8147-45489AEACBE1}"/>
                </a:ext>
              </a:extLst>
            </p:cNvPr>
            <p:cNvSpPr/>
            <p:nvPr/>
          </p:nvSpPr>
          <p:spPr>
            <a:xfrm>
              <a:off x="7850377" y="120458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Star: 5 Points 41">
              <a:extLst>
                <a:ext uri="{FF2B5EF4-FFF2-40B4-BE49-F238E27FC236}">
                  <a16:creationId xmlns:a16="http://schemas.microsoft.com/office/drawing/2014/main" id="{B3B3CD50-336E-46D0-A283-87AE181634B4}"/>
                </a:ext>
              </a:extLst>
            </p:cNvPr>
            <p:cNvSpPr/>
            <p:nvPr/>
          </p:nvSpPr>
          <p:spPr>
            <a:xfrm>
              <a:off x="8268585" y="1557226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BEC17-7EDC-44AF-997C-B33E142FBA71}"/>
              </a:ext>
            </a:extLst>
          </p:cNvPr>
          <p:cNvGrpSpPr/>
          <p:nvPr/>
        </p:nvGrpSpPr>
        <p:grpSpPr>
          <a:xfrm>
            <a:off x="3570774" y="1962150"/>
            <a:ext cx="2362200" cy="1828800"/>
            <a:chOff x="3570774" y="956931"/>
            <a:chExt cx="2362200" cy="1828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CF2511-6252-4B8C-B55F-603F9EC48CE0}"/>
                </a:ext>
              </a:extLst>
            </p:cNvPr>
            <p:cNvSpPr/>
            <p:nvPr/>
          </p:nvSpPr>
          <p:spPr>
            <a:xfrm>
              <a:off x="4352266" y="2309923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99D65E-41E8-4784-B969-0F0AD604CE93}"/>
                </a:ext>
              </a:extLst>
            </p:cNvPr>
            <p:cNvSpPr/>
            <p:nvPr/>
          </p:nvSpPr>
          <p:spPr>
            <a:xfrm>
              <a:off x="3570774" y="956931"/>
              <a:ext cx="2362200" cy="18288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Star: 5 Points 34">
              <a:extLst>
                <a:ext uri="{FF2B5EF4-FFF2-40B4-BE49-F238E27FC236}">
                  <a16:creationId xmlns:a16="http://schemas.microsoft.com/office/drawing/2014/main" id="{78D73826-7DA2-4E25-876E-77699CF09E1B}"/>
                </a:ext>
              </a:extLst>
            </p:cNvPr>
            <p:cNvSpPr/>
            <p:nvPr/>
          </p:nvSpPr>
          <p:spPr>
            <a:xfrm>
              <a:off x="4922000" y="2172142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7852F1F-CF42-4CC9-9D2F-1A1B57DA4F1A}"/>
                </a:ext>
              </a:extLst>
            </p:cNvPr>
            <p:cNvSpPr/>
            <p:nvPr/>
          </p:nvSpPr>
          <p:spPr>
            <a:xfrm>
              <a:off x="3981671" y="192272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E2AE503-68BB-44D0-B629-61BD93E77113}"/>
                </a:ext>
              </a:extLst>
            </p:cNvPr>
            <p:cNvSpPr/>
            <p:nvPr/>
          </p:nvSpPr>
          <p:spPr>
            <a:xfrm>
              <a:off x="4148912" y="1400839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92B4DC7-4C49-48FA-A447-F48EB8A286BD}"/>
                </a:ext>
              </a:extLst>
            </p:cNvPr>
            <p:cNvSpPr/>
            <p:nvPr/>
          </p:nvSpPr>
          <p:spPr>
            <a:xfrm>
              <a:off x="5488173" y="1531754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5631834-638F-40AC-A38C-C5DC44585CE0}"/>
                </a:ext>
              </a:extLst>
            </p:cNvPr>
            <p:cNvSpPr/>
            <p:nvPr/>
          </p:nvSpPr>
          <p:spPr>
            <a:xfrm>
              <a:off x="4993543" y="1735323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B1A0F67-849C-4EC0-B5D5-19E6C1B89930}"/>
                </a:ext>
              </a:extLst>
            </p:cNvPr>
            <p:cNvSpPr/>
            <p:nvPr/>
          </p:nvSpPr>
          <p:spPr>
            <a:xfrm>
              <a:off x="4475205" y="1785826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339B2656-52D5-4389-8926-B49F7F8180FC}"/>
                </a:ext>
              </a:extLst>
            </p:cNvPr>
            <p:cNvSpPr/>
            <p:nvPr/>
          </p:nvSpPr>
          <p:spPr>
            <a:xfrm>
              <a:off x="5429247" y="1922722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Star: 5 Points 46">
              <a:extLst>
                <a:ext uri="{FF2B5EF4-FFF2-40B4-BE49-F238E27FC236}">
                  <a16:creationId xmlns:a16="http://schemas.microsoft.com/office/drawing/2014/main" id="{C6256C18-627D-4267-BB2E-34C09D821DB5}"/>
                </a:ext>
              </a:extLst>
            </p:cNvPr>
            <p:cNvSpPr/>
            <p:nvPr/>
          </p:nvSpPr>
          <p:spPr>
            <a:xfrm>
              <a:off x="4637574" y="1166923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3925B63-98B1-4FF5-8D4E-5739C44972F6}"/>
                </a:ext>
              </a:extLst>
            </p:cNvPr>
            <p:cNvSpPr/>
            <p:nvPr/>
          </p:nvSpPr>
          <p:spPr>
            <a:xfrm>
              <a:off x="5146606" y="1280782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C37F64-5BF7-4CB0-B476-A05E46F76928}"/>
                  </a:ext>
                </a:extLst>
              </p:cNvPr>
              <p:cNvSpPr/>
              <p:nvPr/>
            </p:nvSpPr>
            <p:spPr>
              <a:xfrm>
                <a:off x="116133" y="156999"/>
                <a:ext cx="8911735" cy="461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00EE6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solidFill>
                              <a:srgbClr val="00EE6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EE6C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rgbClr val="00EE6C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400" dirty="0">
                    <a:solidFill>
                      <a:srgbClr val="00EE6C"/>
                    </a:solidFill>
                    <a:latin typeface="Bradley Hand ITC" pitchFamily="66" charset="0"/>
                  </a:rPr>
                  <a:t> measures the variability of the elements within the set</a:t>
                </a:r>
                <a:endParaRPr lang="en-US" sz="2400" dirty="0">
                  <a:solidFill>
                    <a:srgbClr val="00EE6C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9C37F64-5BF7-4CB0-B476-A05E46F76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33" y="156999"/>
                <a:ext cx="8911735" cy="461986"/>
              </a:xfrm>
              <a:prstGeom prst="rect">
                <a:avLst/>
              </a:prstGeom>
              <a:blipFill>
                <a:blip r:embed="rId2"/>
                <a:stretch>
                  <a:fillRect l="-1300" t="-135526" r="-137" b="-18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FA4439BC-CF14-46C6-8E6A-05EDF88A34E3}"/>
              </a:ext>
            </a:extLst>
          </p:cNvPr>
          <p:cNvSpPr/>
          <p:nvPr/>
        </p:nvSpPr>
        <p:spPr>
          <a:xfrm>
            <a:off x="0" y="662285"/>
            <a:ext cx="9143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How different the elements are from each other</a:t>
            </a:r>
            <a:endParaRPr lang="en-US" sz="2400" dirty="0">
              <a:solidFill>
                <a:srgbClr val="00EE6C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E3F32C-E167-4E95-9067-A189F1E94A60}"/>
              </a:ext>
            </a:extLst>
          </p:cNvPr>
          <p:cNvSpPr/>
          <p:nvPr/>
        </p:nvSpPr>
        <p:spPr>
          <a:xfrm>
            <a:off x="467203" y="3953530"/>
            <a:ext cx="8374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adley Hand ITC" pitchFamily="66" charset="0"/>
              </a:rPr>
              <a:t>Should not take my word for it: we’ll demonstrate that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37AB95-8683-4897-AB37-37E1E7EBCE35}"/>
                  </a:ext>
                </a:extLst>
              </p:cNvPr>
              <p:cNvSpPr/>
              <p:nvPr/>
            </p:nvSpPr>
            <p:spPr>
              <a:xfrm>
                <a:off x="2275793" y="4585016"/>
                <a:ext cx="4592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But first: what do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represent?</a:t>
                </a: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B37AB95-8683-4897-AB37-37E1E7EBC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793" y="4585016"/>
                <a:ext cx="4592411" cy="461665"/>
              </a:xfrm>
              <a:prstGeom prst="rect">
                <a:avLst/>
              </a:prstGeom>
              <a:blipFill>
                <a:blip r:embed="rId3"/>
                <a:stretch>
                  <a:fillRect l="-1989" t="-7895" r="-1061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6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F058D9-C29B-47DA-9B92-0F6C60E7A781}"/>
                  </a:ext>
                </a:extLst>
              </p:cNvPr>
              <p:cNvSpPr/>
              <p:nvPr/>
            </p:nvSpPr>
            <p:spPr>
              <a:xfrm>
                <a:off x="0" y="100340"/>
                <a:ext cx="91440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FF0000"/>
                    </a:solidFill>
                    <a:latin typeface="Bradley Hand ITC" pitchFamily="66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Bradley Hand ITC" pitchFamily="66" charset="0"/>
                  </a:rPr>
                  <a:t> can represent different types of distributions!!!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F058D9-C29B-47DA-9B92-0F6C60E7A7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0340"/>
                <a:ext cx="9144000" cy="523220"/>
              </a:xfrm>
              <a:prstGeom prst="rect">
                <a:avLst/>
              </a:prstGeom>
              <a:blipFill>
                <a:blip r:embed="rId2"/>
                <a:stretch>
                  <a:fillRect t="-9302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2586712-44E3-4693-A636-82163FF606ED}"/>
              </a:ext>
            </a:extLst>
          </p:cNvPr>
          <p:cNvSpPr/>
          <p:nvPr/>
        </p:nvSpPr>
        <p:spPr>
          <a:xfrm>
            <a:off x="120087" y="663613"/>
            <a:ext cx="5394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We could have a statistical distribution: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09F9AD9-0034-4EFB-8454-0482DD2A4832}"/>
                  </a:ext>
                </a:extLst>
              </p:cNvPr>
              <p:cNvSpPr/>
              <p:nvPr/>
            </p:nvSpPr>
            <p:spPr>
              <a:xfrm>
                <a:off x="609600" y="1163169"/>
                <a:ext cx="6173485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represents the fraction of the objects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-</a:t>
                </a:r>
                <a:r>
                  <a:rPr lang="en-US" dirty="0" err="1">
                    <a:latin typeface="Bradley Hand ITC" pitchFamily="66" charset="0"/>
                  </a:rPr>
                  <a:t>th</a:t>
                </a:r>
                <a:r>
                  <a:rPr lang="en-US" dirty="0">
                    <a:latin typeface="Bradley Hand ITC" pitchFamily="66" charset="0"/>
                  </a:rPr>
                  <a:t> case</a:t>
                </a:r>
                <a:br>
                  <a:rPr lang="en-US" dirty="0">
                    <a:latin typeface="Bradley Hand ITC" pitchFamily="66" charset="0"/>
                  </a:rPr>
                </a:br>
                <a:r>
                  <a:rPr lang="en-US" dirty="0">
                    <a:latin typeface="Bradley Hand ITC" pitchFamily="66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describe what is there</a:t>
                </a:r>
              </a:p>
              <a:p>
                <a:r>
                  <a:rPr lang="en-US" dirty="0">
                    <a:latin typeface="Bradley Hand ITC" pitchFamily="66" charset="0"/>
                  </a:rPr>
                  <a:t>The Shannon entropy describes the variability of what is there</a:t>
                </a:r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09F9AD9-0034-4EFB-8454-0482DD2A48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63169"/>
                <a:ext cx="6173485" cy="923330"/>
              </a:xfrm>
              <a:prstGeom prst="rect">
                <a:avLst/>
              </a:prstGeom>
              <a:blipFill>
                <a:blip r:embed="rId3"/>
                <a:stretch>
                  <a:fillRect l="-790" t="-2649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2B485AB3-C520-4AEB-A2C2-9547331CB932}"/>
              </a:ext>
            </a:extLst>
          </p:cNvPr>
          <p:cNvSpPr/>
          <p:nvPr/>
        </p:nvSpPr>
        <p:spPr>
          <a:xfrm>
            <a:off x="155529" y="2190750"/>
            <a:ext cx="54136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We could have a probability distribution: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5B9AC0B-C09B-4C54-9C2F-954F3D11DAC5}"/>
                  </a:ext>
                </a:extLst>
              </p:cNvPr>
              <p:cNvSpPr/>
              <p:nvPr/>
            </p:nvSpPr>
            <p:spPr>
              <a:xfrm>
                <a:off x="609600" y="2655812"/>
                <a:ext cx="6769802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represents the chance the object corresponds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-</a:t>
                </a:r>
                <a:r>
                  <a:rPr lang="en-US" dirty="0" err="1">
                    <a:latin typeface="Bradley Hand ITC" pitchFamily="66" charset="0"/>
                  </a:rPr>
                  <a:t>th</a:t>
                </a:r>
                <a:r>
                  <a:rPr lang="en-US" dirty="0">
                    <a:latin typeface="Bradley Hand ITC" pitchFamily="66" charset="0"/>
                  </a:rPr>
                  <a:t> case</a:t>
                </a:r>
                <a:br>
                  <a:rPr lang="en-US" dirty="0">
                    <a:latin typeface="Bradley Hand ITC" pitchFamily="66" charset="0"/>
                  </a:rPr>
                </a:br>
                <a:r>
                  <a:rPr lang="en-US" dirty="0">
                    <a:latin typeface="Bradley Hand ITC" pitchFamily="66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describe what could be there</a:t>
                </a:r>
              </a:p>
              <a:p>
                <a:r>
                  <a:rPr lang="en-US" dirty="0">
                    <a:latin typeface="Bradley Hand ITC" pitchFamily="66" charset="0"/>
                  </a:rPr>
                  <a:t>The Shannon entropy describes the variability of what could be there</a:t>
                </a:r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5B9AC0B-C09B-4C54-9C2F-954F3D11DA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55812"/>
                <a:ext cx="6769802" cy="923330"/>
              </a:xfrm>
              <a:prstGeom prst="rect">
                <a:avLst/>
              </a:prstGeom>
              <a:blipFill>
                <a:blip r:embed="rId4"/>
                <a:stretch>
                  <a:fillRect l="-720" t="-2649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ectangle 55">
            <a:extLst>
              <a:ext uri="{FF2B5EF4-FFF2-40B4-BE49-F238E27FC236}">
                <a16:creationId xmlns:a16="http://schemas.microsoft.com/office/drawing/2014/main" id="{A662E08B-600C-4D2D-A948-18C9C4F78F10}"/>
              </a:ext>
            </a:extLst>
          </p:cNvPr>
          <p:cNvSpPr/>
          <p:nvPr/>
        </p:nvSpPr>
        <p:spPr>
          <a:xfrm>
            <a:off x="214411" y="3638550"/>
            <a:ext cx="5075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We could have a credence distribution: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F215C4-E66B-457B-81D5-01544B862765}"/>
                  </a:ext>
                </a:extLst>
              </p:cNvPr>
              <p:cNvSpPr/>
              <p:nvPr/>
            </p:nvSpPr>
            <p:spPr>
              <a:xfrm>
                <a:off x="609600" y="4103612"/>
                <a:ext cx="748243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represents the belief the object corresponds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-</a:t>
                </a:r>
                <a:r>
                  <a:rPr lang="en-US" dirty="0" err="1">
                    <a:latin typeface="Bradley Hand ITC" pitchFamily="66" charset="0"/>
                  </a:rPr>
                  <a:t>th</a:t>
                </a:r>
                <a:r>
                  <a:rPr lang="en-US" dirty="0">
                    <a:latin typeface="Bradley Hand ITC" pitchFamily="66" charset="0"/>
                  </a:rPr>
                  <a:t> case</a:t>
                </a:r>
                <a:br>
                  <a:rPr lang="en-US" dirty="0">
                    <a:latin typeface="Bradley Hand ITC" pitchFamily="66" charset="0"/>
                  </a:rPr>
                </a:br>
                <a:r>
                  <a:rPr lang="en-US" dirty="0">
                    <a:latin typeface="Bradley Hand ITC" pitchFamily="66" charset="0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Bradley Hand ITC" pitchFamily="66" charset="0"/>
                  </a:rPr>
                  <a:t> describe what we believe is there</a:t>
                </a:r>
              </a:p>
              <a:p>
                <a:r>
                  <a:rPr lang="en-US" dirty="0">
                    <a:latin typeface="Bradley Hand ITC" pitchFamily="66" charset="0"/>
                  </a:rPr>
                  <a:t>The Shannon entropy describes the variability of what we believe to be there</a:t>
                </a:r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DF215C4-E66B-457B-81D5-01544B862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103612"/>
                <a:ext cx="7482433" cy="923330"/>
              </a:xfrm>
              <a:prstGeom prst="rect">
                <a:avLst/>
              </a:prstGeom>
              <a:blipFill>
                <a:blip r:embed="rId5"/>
                <a:stretch>
                  <a:fillRect l="-652" t="-1974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77FA638-AC70-480E-95F6-2B8F895A6A5F}"/>
              </a:ext>
            </a:extLst>
          </p:cNvPr>
          <p:cNvGrpSpPr/>
          <p:nvPr/>
        </p:nvGrpSpPr>
        <p:grpSpPr>
          <a:xfrm>
            <a:off x="7086600" y="819150"/>
            <a:ext cx="1522715" cy="990600"/>
            <a:chOff x="7086600" y="819150"/>
            <a:chExt cx="1522715" cy="9906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4C9C7F1-57D8-45E0-90D5-F3B28238F097}"/>
                </a:ext>
              </a:extLst>
            </p:cNvPr>
            <p:cNvSpPr/>
            <p:nvPr/>
          </p:nvSpPr>
          <p:spPr>
            <a:xfrm>
              <a:off x="7086600" y="819150"/>
              <a:ext cx="1522715" cy="9906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047767D1-5178-4177-AD86-6EDDEA4D429E}"/>
                </a:ext>
              </a:extLst>
            </p:cNvPr>
            <p:cNvSpPr/>
            <p:nvPr/>
          </p:nvSpPr>
          <p:spPr>
            <a:xfrm>
              <a:off x="7657211" y="107183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AEB10E1-FEDC-408C-B2EA-CA1C466A43C4}"/>
                </a:ext>
              </a:extLst>
            </p:cNvPr>
            <p:cNvSpPr/>
            <p:nvPr/>
          </p:nvSpPr>
          <p:spPr>
            <a:xfrm>
              <a:off x="7348105" y="1409035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507B0DE-92D5-437C-A4FA-557CAD3609EB}"/>
                </a:ext>
              </a:extLst>
            </p:cNvPr>
            <p:cNvSpPr/>
            <p:nvPr/>
          </p:nvSpPr>
          <p:spPr>
            <a:xfrm>
              <a:off x="8285663" y="1051241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Star: 5 Points 13">
              <a:extLst>
                <a:ext uri="{FF2B5EF4-FFF2-40B4-BE49-F238E27FC236}">
                  <a16:creationId xmlns:a16="http://schemas.microsoft.com/office/drawing/2014/main" id="{52EBF73C-AFBC-4EE1-9E60-C28D2020FEBB}"/>
                </a:ext>
              </a:extLst>
            </p:cNvPr>
            <p:cNvSpPr/>
            <p:nvPr/>
          </p:nvSpPr>
          <p:spPr>
            <a:xfrm>
              <a:off x="8057063" y="1370935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D90CF9D-FD76-4D82-AF78-2D867C2F5068}"/>
              </a:ext>
            </a:extLst>
          </p:cNvPr>
          <p:cNvGrpSpPr/>
          <p:nvPr/>
        </p:nvGrpSpPr>
        <p:grpSpPr>
          <a:xfrm>
            <a:off x="7280931" y="2214830"/>
            <a:ext cx="1634469" cy="1576120"/>
            <a:chOff x="7280931" y="2214830"/>
            <a:chExt cx="1634469" cy="157612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AA14314-B450-4956-94DD-607F9C4FAD31}"/>
                </a:ext>
              </a:extLst>
            </p:cNvPr>
            <p:cNvSpPr/>
            <p:nvPr/>
          </p:nvSpPr>
          <p:spPr>
            <a:xfrm>
              <a:off x="7392685" y="2800350"/>
              <a:ext cx="1522715" cy="990600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A31712EF-03DE-4619-B73A-5640206A46E8}"/>
                </a:ext>
              </a:extLst>
            </p:cNvPr>
            <p:cNvSpPr/>
            <p:nvPr/>
          </p:nvSpPr>
          <p:spPr>
            <a:xfrm>
              <a:off x="7963296" y="3053030"/>
              <a:ext cx="152400" cy="152400"/>
            </a:xfrm>
            <a:prstGeom prst="triangl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F784027-6BF2-4897-9A2D-A4421B6CD953}"/>
                </a:ext>
              </a:extLst>
            </p:cNvPr>
            <p:cNvSpPr/>
            <p:nvPr/>
          </p:nvSpPr>
          <p:spPr>
            <a:xfrm>
              <a:off x="7654190" y="3390235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9A8E30-737E-450C-98CF-7B99D3C17878}"/>
                </a:ext>
              </a:extLst>
            </p:cNvPr>
            <p:cNvSpPr/>
            <p:nvPr/>
          </p:nvSpPr>
          <p:spPr>
            <a:xfrm>
              <a:off x="8591748" y="3032441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29660160-C1AC-4E0C-A30D-D39CD8478179}"/>
                </a:ext>
              </a:extLst>
            </p:cNvPr>
            <p:cNvSpPr/>
            <p:nvPr/>
          </p:nvSpPr>
          <p:spPr>
            <a:xfrm>
              <a:off x="8363148" y="3352135"/>
              <a:ext cx="228600" cy="228600"/>
            </a:xfrm>
            <a:prstGeom prst="star5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DD935AD-D7AF-42D9-AF18-0AD0F96C0B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4191" y="2652416"/>
              <a:ext cx="270609" cy="35601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3A2833A-5488-4F3D-9CDD-54E4BF76D1DE}"/>
                </a:ext>
              </a:extLst>
            </p:cNvPr>
            <p:cNvSpPr txBox="1"/>
            <p:nvPr/>
          </p:nvSpPr>
          <p:spPr>
            <a:xfrm>
              <a:off x="7280931" y="2214830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?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C594CB-3CE9-49E5-81EB-14AB3C606097}"/>
              </a:ext>
            </a:extLst>
          </p:cNvPr>
          <p:cNvGrpSpPr/>
          <p:nvPr/>
        </p:nvGrpSpPr>
        <p:grpSpPr>
          <a:xfrm>
            <a:off x="6849150" y="4028897"/>
            <a:ext cx="2142450" cy="687257"/>
            <a:chOff x="6849150" y="4028897"/>
            <a:chExt cx="2142450" cy="68725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FB7AF58-DDBB-4B14-A195-F42D66B1CC94}"/>
                </a:ext>
              </a:extLst>
            </p:cNvPr>
            <p:cNvSpPr txBox="1"/>
            <p:nvPr/>
          </p:nvSpPr>
          <p:spPr>
            <a:xfrm>
              <a:off x="6849150" y="4028897"/>
              <a:ext cx="38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 Rounded MT Bold" panose="020F0704030504030204" pitchFamily="34" charset="0"/>
                </a:rPr>
                <a:t>?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38300E4-A5F5-40CA-9A3E-7F6C41F3E060}"/>
                </a:ext>
              </a:extLst>
            </p:cNvPr>
            <p:cNvSpPr/>
            <p:nvPr/>
          </p:nvSpPr>
          <p:spPr>
            <a:xfrm>
              <a:off x="8807311" y="4629150"/>
              <a:ext cx="184289" cy="87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F07A450-F01D-4ADE-8F23-104D38372F51}"/>
                </a:ext>
              </a:extLst>
            </p:cNvPr>
            <p:cNvSpPr/>
            <p:nvPr/>
          </p:nvSpPr>
          <p:spPr>
            <a:xfrm>
              <a:off x="8610600" y="4517510"/>
              <a:ext cx="322809" cy="1524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E93CD1-6289-4397-9A6A-2999C128C4D4}"/>
                </a:ext>
              </a:extLst>
            </p:cNvPr>
            <p:cNvSpPr/>
            <p:nvPr/>
          </p:nvSpPr>
          <p:spPr>
            <a:xfrm>
              <a:off x="7730390" y="4071670"/>
              <a:ext cx="1199199" cy="56614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AC56E1EF-C4D2-4045-9A66-9F0A207918B6}"/>
                </a:ext>
              </a:extLst>
            </p:cNvPr>
            <p:cNvSpPr/>
            <p:nvPr/>
          </p:nvSpPr>
          <p:spPr>
            <a:xfrm>
              <a:off x="8361863" y="4163020"/>
              <a:ext cx="152400" cy="152400"/>
            </a:xfrm>
            <a:prstGeom prst="triangl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3A72DE6-8CFA-4CC2-A463-9AD298EECAC5}"/>
                </a:ext>
              </a:extLst>
            </p:cNvPr>
            <p:cNvSpPr/>
            <p:nvPr/>
          </p:nvSpPr>
          <p:spPr>
            <a:xfrm>
              <a:off x="7936472" y="4266485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F6C85E-F7EF-4038-9860-671CB603C95E}"/>
                </a:ext>
              </a:extLst>
            </p:cNvPr>
            <p:cNvSpPr/>
            <p:nvPr/>
          </p:nvSpPr>
          <p:spPr>
            <a:xfrm>
              <a:off x="8222329" y="4417255"/>
              <a:ext cx="152400" cy="152400"/>
            </a:xfrm>
            <a:prstGeom prst="ellipse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Star: 5 Points 37">
              <a:extLst>
                <a:ext uri="{FF2B5EF4-FFF2-40B4-BE49-F238E27FC236}">
                  <a16:creationId xmlns:a16="http://schemas.microsoft.com/office/drawing/2014/main" id="{ABBB2916-8D82-4A59-9D09-D3BCB8E76B64}"/>
                </a:ext>
              </a:extLst>
            </p:cNvPr>
            <p:cNvSpPr/>
            <p:nvPr/>
          </p:nvSpPr>
          <p:spPr>
            <a:xfrm>
              <a:off x="8645430" y="4228385"/>
              <a:ext cx="228600" cy="228600"/>
            </a:xfrm>
            <a:prstGeom prst="star5">
              <a:avLst/>
            </a:prstGeom>
            <a:solidFill>
              <a:schemeClr val="bg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367A9D2-9A60-41BA-9D48-A7693741C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14850" y="4324350"/>
              <a:ext cx="394936" cy="3353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890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2" grpId="0"/>
      <p:bldP spid="53" grpId="0"/>
      <p:bldP spid="54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ECB8FD-EAFE-4D6E-9D94-F471BBC57253}"/>
                  </a:ext>
                </a:extLst>
              </p:cNvPr>
              <p:cNvSpPr/>
              <p:nvPr/>
            </p:nvSpPr>
            <p:spPr>
              <a:xfrm>
                <a:off x="1441240" y="905530"/>
                <a:ext cx="62615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ECB8FD-EAFE-4D6E-9D94-F471BBC572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240" y="905530"/>
                <a:ext cx="6261521" cy="523220"/>
              </a:xfrm>
              <a:prstGeom prst="rect">
                <a:avLst/>
              </a:prstGeom>
              <a:blipFill>
                <a:blip r:embed="rId2"/>
                <a:stretch>
                  <a:fillRect b="-1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0AA2AEE-5590-4292-A1C3-A1B21188E21D}"/>
              </a:ext>
            </a:extLst>
          </p:cNvPr>
          <p:cNvSpPr txBox="1"/>
          <p:nvPr/>
        </p:nvSpPr>
        <p:spPr>
          <a:xfrm>
            <a:off x="108066" y="154583"/>
            <a:ext cx="9078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radley Hand ITC" pitchFamily="66" charset="0"/>
              </a:rPr>
              <a:t>The variability is already described by the variance!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14A5C4-221E-4E9B-813A-58EFDD0A9058}"/>
              </a:ext>
            </a:extLst>
          </p:cNvPr>
          <p:cNvSpPr txBox="1"/>
          <p:nvPr/>
        </p:nvSpPr>
        <p:spPr>
          <a:xfrm>
            <a:off x="3200400" y="1635264"/>
            <a:ext cx="571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radley Hand ITC" pitchFamily="66" charset="0"/>
              </a:rPr>
              <a:t>Only defined for numeric quantities! How do we define it for shapes, animal species, words, … 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CC22C60-9AAD-4829-BAC4-CFD9463A1143}"/>
              </a:ext>
            </a:extLst>
          </p:cNvPr>
          <p:cNvGrpSpPr/>
          <p:nvPr/>
        </p:nvGrpSpPr>
        <p:grpSpPr>
          <a:xfrm>
            <a:off x="302658" y="1701284"/>
            <a:ext cx="2193462" cy="2013466"/>
            <a:chOff x="302658" y="1701284"/>
            <a:chExt cx="2193462" cy="2013466"/>
          </a:xfrm>
        </p:grpSpPr>
        <p:sp>
          <p:nvSpPr>
            <p:cNvPr id="22" name="Star: 5 Points 21">
              <a:extLst>
                <a:ext uri="{FF2B5EF4-FFF2-40B4-BE49-F238E27FC236}">
                  <a16:creationId xmlns:a16="http://schemas.microsoft.com/office/drawing/2014/main" id="{206D7A92-E32E-4B8F-A537-B42EDA242AF5}"/>
                </a:ext>
              </a:extLst>
            </p:cNvPr>
            <p:cNvSpPr/>
            <p:nvPr/>
          </p:nvSpPr>
          <p:spPr>
            <a:xfrm>
              <a:off x="914400" y="3486150"/>
              <a:ext cx="228600" cy="228600"/>
            </a:xfrm>
            <a:prstGeom prst="star5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4F37670C-ED4F-4DAC-BC6D-DA021D66801F}"/>
                </a:ext>
              </a:extLst>
            </p:cNvPr>
            <p:cNvSpPr/>
            <p:nvPr/>
          </p:nvSpPr>
          <p:spPr>
            <a:xfrm>
              <a:off x="1861142" y="3524250"/>
              <a:ext cx="152400" cy="1524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B833AA6-29F7-4767-A872-A40FD5C06897}"/>
                </a:ext>
              </a:extLst>
            </p:cNvPr>
            <p:cNvSpPr/>
            <p:nvPr/>
          </p:nvSpPr>
          <p:spPr>
            <a:xfrm>
              <a:off x="2309606" y="3524250"/>
              <a:ext cx="152400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758271-F129-4D8F-988E-0F8FD14BB5CE}"/>
                </a:ext>
              </a:extLst>
            </p:cNvPr>
            <p:cNvSpPr/>
            <p:nvPr/>
          </p:nvSpPr>
          <p:spPr>
            <a:xfrm>
              <a:off x="1401500" y="3524250"/>
              <a:ext cx="152400" cy="1524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CFC39EA-0995-4730-AEA2-161EB594FF37}"/>
                </a:ext>
              </a:extLst>
            </p:cNvPr>
            <p:cNvSpPr/>
            <p:nvPr/>
          </p:nvSpPr>
          <p:spPr>
            <a:xfrm>
              <a:off x="914400" y="3257550"/>
              <a:ext cx="215753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FC8388-5E6A-4565-87A3-D187DC489201}"/>
                </a:ext>
              </a:extLst>
            </p:cNvPr>
            <p:cNvSpPr/>
            <p:nvPr/>
          </p:nvSpPr>
          <p:spPr>
            <a:xfrm>
              <a:off x="1371822" y="1885950"/>
              <a:ext cx="213755" cy="1524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57C63BD-1BC2-48F7-8265-44FC4D8A40C3}"/>
                </a:ext>
              </a:extLst>
            </p:cNvPr>
            <p:cNvSpPr/>
            <p:nvPr/>
          </p:nvSpPr>
          <p:spPr>
            <a:xfrm>
              <a:off x="1829244" y="3257550"/>
              <a:ext cx="215753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CDE6F7C-7357-49D2-BCAD-FD0F088F7507}"/>
                </a:ext>
              </a:extLst>
            </p:cNvPr>
            <p:cNvCxnSpPr/>
            <p:nvPr/>
          </p:nvCxnSpPr>
          <p:spPr>
            <a:xfrm>
              <a:off x="2275493" y="3416300"/>
              <a:ext cx="22062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EF3F0DC-68BA-45CF-B8A4-C57107B3D6C8}"/>
                    </a:ext>
                  </a:extLst>
                </p:cNvPr>
                <p:cNvSpPr/>
                <p:nvPr/>
              </p:nvSpPr>
              <p:spPr>
                <a:xfrm>
                  <a:off x="302658" y="1701284"/>
                  <a:ext cx="433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EF3F0DC-68BA-45CF-B8A4-C57107B3D6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58" y="1701284"/>
                  <a:ext cx="433131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D863EE-E14D-4735-8BDE-139DBB19B384}"/>
                  </a:ext>
                </a:extLst>
              </p:cNvPr>
              <p:cNvSpPr txBox="1"/>
              <p:nvPr/>
            </p:nvSpPr>
            <p:spPr>
              <a:xfrm>
                <a:off x="3203944" y="2543711"/>
                <a:ext cx="5410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Case 1: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=99%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=1%</m:t>
                    </m:r>
                  </m:oMath>
                </a14:m>
                <a:endParaRPr lang="en-US" sz="2000" dirty="0">
                  <a:latin typeface="Bradley Hand ITC" pitchFamily="66" charset="0"/>
                </a:endParaRPr>
              </a:p>
              <a:p>
                <a:r>
                  <a:rPr lang="en-US" sz="2000" dirty="0">
                    <a:latin typeface="Bradley Hand ITC" pitchFamily="66" charset="0"/>
                  </a:rPr>
                  <a:t>Case 2: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=99%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=1%</m:t>
                    </m:r>
                  </m:oMath>
                </a14:m>
                <a:endParaRPr lang="en-US" sz="2000" dirty="0">
                  <a:latin typeface="Bradley Hand ITC" pitchFamily="66" charset="0"/>
                </a:endParaRPr>
              </a:p>
              <a:p>
                <a:r>
                  <a:rPr lang="en-US" sz="2000" dirty="0">
                    <a:latin typeface="Bradley Hand ITC" pitchFamily="66" charset="0"/>
                  </a:rPr>
                  <a:t>The variability should be the same:</a:t>
                </a:r>
                <a:br>
                  <a:rPr lang="en-US" sz="2000" dirty="0">
                    <a:latin typeface="Bradley Hand ITC" pitchFamily="66" charset="0"/>
                  </a:rPr>
                </a:br>
                <a:r>
                  <a:rPr lang="en-US" sz="2000" dirty="0">
                    <a:latin typeface="Bradley Hand ITC" pitchFamily="66" charset="0"/>
                  </a:rPr>
                  <a:t>1% of the cases different from the other 99%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D863EE-E14D-4735-8BDE-139DBB19B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944" y="2543711"/>
                <a:ext cx="5410200" cy="1323439"/>
              </a:xfrm>
              <a:prstGeom prst="rect">
                <a:avLst/>
              </a:prstGeom>
              <a:blipFill>
                <a:blip r:embed="rId4"/>
                <a:stretch>
                  <a:fillRect l="-1240" t="-1382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23878D8-0412-4021-9E9B-C943FE2E458A}"/>
              </a:ext>
            </a:extLst>
          </p:cNvPr>
          <p:cNvGrpSpPr/>
          <p:nvPr/>
        </p:nvGrpSpPr>
        <p:grpSpPr>
          <a:xfrm>
            <a:off x="76200" y="154583"/>
            <a:ext cx="8915400" cy="3636367"/>
            <a:chOff x="2286000" y="1097528"/>
            <a:chExt cx="5029200" cy="157965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434F2C-552C-45EA-9DE3-0C4D65E7E3A6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5B2DCD4-5F74-4A6C-8840-F6DB74B15F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409B5AD-7395-4043-9BA6-6F28A733BFB8}"/>
              </a:ext>
            </a:extLst>
          </p:cNvPr>
          <p:cNvSpPr txBox="1"/>
          <p:nvPr/>
        </p:nvSpPr>
        <p:spPr>
          <a:xfrm>
            <a:off x="0" y="4240359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Bradley Hand ITC" pitchFamily="66" charset="0"/>
              </a:rPr>
              <a:t>The variance is not a good indicator for variability!</a:t>
            </a:r>
          </a:p>
        </p:txBody>
      </p:sp>
    </p:spTree>
    <p:extLst>
      <p:ext uri="{BB962C8B-B14F-4D97-AF65-F5344CB8AC3E}">
        <p14:creationId xmlns:p14="http://schemas.microsoft.com/office/powerpoint/2010/main" val="395333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1373861" y="1581150"/>
            <a:ext cx="6396303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Requirements for</a:t>
            </a:r>
            <a:br>
              <a:rPr lang="en-US" sz="4400" dirty="0">
                <a:latin typeface="Bradley Hand ITC" pitchFamily="66" charset="0"/>
              </a:rPr>
            </a:br>
            <a:r>
              <a:rPr lang="en-US" sz="4400" dirty="0">
                <a:latin typeface="Bradley Hand ITC" pitchFamily="66" charset="0"/>
              </a:rPr>
              <a:t>an indicator of variability</a:t>
            </a:r>
          </a:p>
        </p:txBody>
      </p:sp>
    </p:spTree>
    <p:extLst>
      <p:ext uri="{BB962C8B-B14F-4D97-AF65-F5344CB8AC3E}">
        <p14:creationId xmlns:p14="http://schemas.microsoft.com/office/powerpoint/2010/main" val="3723438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/>
              <p:nvPr/>
            </p:nvSpPr>
            <p:spPr>
              <a:xfrm>
                <a:off x="227529" y="209550"/>
                <a:ext cx="86889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1) Continuous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 We want our indicator of variability to depend only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 (not on the specific values). Small changes in the distribution should yield small changes in the variability.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09550"/>
                <a:ext cx="8688942" cy="1015663"/>
              </a:xfrm>
              <a:prstGeom prst="rect">
                <a:avLst/>
              </a:prstGeom>
              <a:blipFill>
                <a:blip r:embed="rId2"/>
                <a:stretch>
                  <a:fillRect l="-701" t="-1796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ar: 5 Points 5">
            <a:extLst>
              <a:ext uri="{FF2B5EF4-FFF2-40B4-BE49-F238E27FC236}">
                <a16:creationId xmlns:a16="http://schemas.microsoft.com/office/drawing/2014/main" id="{E6665DA6-6CCF-4CA8-89B2-26A5A421278E}"/>
              </a:ext>
            </a:extLst>
          </p:cNvPr>
          <p:cNvSpPr/>
          <p:nvPr/>
        </p:nvSpPr>
        <p:spPr>
          <a:xfrm>
            <a:off x="762000" y="3638550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B2630A4-3B60-4F3A-AC75-5AF15A55CBF0}"/>
              </a:ext>
            </a:extLst>
          </p:cNvPr>
          <p:cNvSpPr/>
          <p:nvPr/>
        </p:nvSpPr>
        <p:spPr>
          <a:xfrm>
            <a:off x="1708742" y="367665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ABF8E3-FF54-42EC-8E43-C6E121C9FFDD}"/>
              </a:ext>
            </a:extLst>
          </p:cNvPr>
          <p:cNvSpPr/>
          <p:nvPr/>
        </p:nvSpPr>
        <p:spPr>
          <a:xfrm>
            <a:off x="2157206" y="367665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7584BE-EF20-4EC1-B8E6-3C081F90BC02}"/>
              </a:ext>
            </a:extLst>
          </p:cNvPr>
          <p:cNvSpPr/>
          <p:nvPr/>
        </p:nvSpPr>
        <p:spPr>
          <a:xfrm>
            <a:off x="1249100" y="367665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7EEED-E174-4823-A51D-22D5CF832185}"/>
              </a:ext>
            </a:extLst>
          </p:cNvPr>
          <p:cNvSpPr/>
          <p:nvPr/>
        </p:nvSpPr>
        <p:spPr>
          <a:xfrm>
            <a:off x="762000" y="3409950"/>
            <a:ext cx="215753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69C6D1-BBAE-449F-88F7-2ED95974D920}"/>
              </a:ext>
            </a:extLst>
          </p:cNvPr>
          <p:cNvSpPr/>
          <p:nvPr/>
        </p:nvSpPr>
        <p:spPr>
          <a:xfrm>
            <a:off x="1219422" y="2038350"/>
            <a:ext cx="213755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CB880D-1B66-4DEE-B216-ABE9594F7656}"/>
              </a:ext>
            </a:extLst>
          </p:cNvPr>
          <p:cNvSpPr/>
          <p:nvPr/>
        </p:nvSpPr>
        <p:spPr>
          <a:xfrm>
            <a:off x="1676844" y="3409950"/>
            <a:ext cx="215753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B154667-A76B-460B-8D00-FD549EA7D164}"/>
              </a:ext>
            </a:extLst>
          </p:cNvPr>
          <p:cNvCxnSpPr/>
          <p:nvPr/>
        </p:nvCxnSpPr>
        <p:spPr>
          <a:xfrm>
            <a:off x="2123093" y="3568700"/>
            <a:ext cx="220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0F0894-435B-42CE-9A5F-FAC5E30486FF}"/>
                  </a:ext>
                </a:extLst>
              </p:cNvPr>
              <p:cNvSpPr/>
              <p:nvPr/>
            </p:nvSpPr>
            <p:spPr>
              <a:xfrm>
                <a:off x="381000" y="1853684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0F0894-435B-42CE-9A5F-FAC5E3048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853684"/>
                <a:ext cx="43313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B2447D-102D-4DAE-8C2D-3655B88CCE55}"/>
                  </a:ext>
                </a:extLst>
              </p:cNvPr>
              <p:cNvSpPr/>
              <p:nvPr/>
            </p:nvSpPr>
            <p:spPr>
              <a:xfrm>
                <a:off x="2480150" y="2556486"/>
                <a:ext cx="12769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B2447D-102D-4DAE-8C2D-3655B88CC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50" y="2556486"/>
                <a:ext cx="1276953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DB00909-E2F2-4BD9-B057-7FAAEECA28CA}"/>
              </a:ext>
            </a:extLst>
          </p:cNvPr>
          <p:cNvSpPr/>
          <p:nvPr/>
        </p:nvSpPr>
        <p:spPr>
          <a:xfrm>
            <a:off x="4754567" y="3638550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CA28783-8539-4858-AF99-01C408B27604}"/>
              </a:ext>
            </a:extLst>
          </p:cNvPr>
          <p:cNvSpPr/>
          <p:nvPr/>
        </p:nvSpPr>
        <p:spPr>
          <a:xfrm>
            <a:off x="5701309" y="367665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BFE9A7-B625-48E0-9083-739A28FB5012}"/>
              </a:ext>
            </a:extLst>
          </p:cNvPr>
          <p:cNvSpPr/>
          <p:nvPr/>
        </p:nvSpPr>
        <p:spPr>
          <a:xfrm>
            <a:off x="6149773" y="367665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0CFE20-AA74-4CD1-AE96-42C84CFEB982}"/>
              </a:ext>
            </a:extLst>
          </p:cNvPr>
          <p:cNvSpPr/>
          <p:nvPr/>
        </p:nvSpPr>
        <p:spPr>
          <a:xfrm>
            <a:off x="5241667" y="367665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69FC64-CA2D-4129-A94E-74F52ACE8AED}"/>
              </a:ext>
            </a:extLst>
          </p:cNvPr>
          <p:cNvSpPr/>
          <p:nvPr/>
        </p:nvSpPr>
        <p:spPr>
          <a:xfrm>
            <a:off x="4754567" y="3409950"/>
            <a:ext cx="213361" cy="152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DC73FE-8920-4920-B705-8F70F27AB056}"/>
              </a:ext>
            </a:extLst>
          </p:cNvPr>
          <p:cNvSpPr/>
          <p:nvPr/>
        </p:nvSpPr>
        <p:spPr>
          <a:xfrm>
            <a:off x="5211989" y="2038350"/>
            <a:ext cx="213361" cy="15240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C971E-BFA6-4D48-9E89-204E5E25908E}"/>
                  </a:ext>
                </a:extLst>
              </p:cNvPr>
              <p:cNvSpPr/>
              <p:nvPr/>
            </p:nvSpPr>
            <p:spPr>
              <a:xfrm>
                <a:off x="3985915" y="1853684"/>
                <a:ext cx="8908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C971E-BFA6-4D48-9E89-204E5E25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915" y="1853684"/>
                <a:ext cx="890885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4118836-DD0E-4F23-AEDD-5149013C87A4}"/>
              </a:ext>
            </a:extLst>
          </p:cNvPr>
          <p:cNvSpPr/>
          <p:nvPr/>
        </p:nvSpPr>
        <p:spPr>
          <a:xfrm>
            <a:off x="4754567" y="3357027"/>
            <a:ext cx="213361" cy="529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D77B83-28DC-44F7-8D6B-591FAEBC90EA}"/>
              </a:ext>
            </a:extLst>
          </p:cNvPr>
          <p:cNvSpPr/>
          <p:nvPr/>
        </p:nvSpPr>
        <p:spPr>
          <a:xfrm>
            <a:off x="5212384" y="2038350"/>
            <a:ext cx="213360" cy="45720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F428EB-EBA7-4E84-A849-1AD132C8AA33}"/>
              </a:ext>
            </a:extLst>
          </p:cNvPr>
          <p:cNvSpPr/>
          <p:nvPr/>
        </p:nvSpPr>
        <p:spPr>
          <a:xfrm>
            <a:off x="6117367" y="3562350"/>
            <a:ext cx="210312" cy="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A86BDB-66E5-4290-9FB0-846133663CEE}"/>
              </a:ext>
            </a:extLst>
          </p:cNvPr>
          <p:cNvSpPr/>
          <p:nvPr/>
        </p:nvSpPr>
        <p:spPr>
          <a:xfrm>
            <a:off x="5671409" y="3409950"/>
            <a:ext cx="213361" cy="152400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DA0D53D-48E0-4113-A455-9607065FC49B}"/>
              </a:ext>
            </a:extLst>
          </p:cNvPr>
          <p:cNvSpPr/>
          <p:nvPr/>
        </p:nvSpPr>
        <p:spPr>
          <a:xfrm>
            <a:off x="5671409" y="3409950"/>
            <a:ext cx="213361" cy="52923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D7299D-7EB1-4EF5-9E5C-8C69D9CC95C7}"/>
              </a:ext>
            </a:extLst>
          </p:cNvPr>
          <p:cNvSpPr/>
          <p:nvPr/>
        </p:nvSpPr>
        <p:spPr>
          <a:xfrm>
            <a:off x="6119292" y="3509427"/>
            <a:ext cx="213361" cy="5292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8998D26-97E8-431E-A422-8CD0FF491925}"/>
                  </a:ext>
                </a:extLst>
              </p:cNvPr>
              <p:cNvSpPr/>
              <p:nvPr/>
            </p:nvSpPr>
            <p:spPr>
              <a:xfrm>
                <a:off x="6327679" y="2556486"/>
                <a:ext cx="25115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8998D26-97E8-431E-A422-8CD0FF4919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679" y="2556486"/>
                <a:ext cx="251152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410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/>
              <p:nvPr/>
            </p:nvSpPr>
            <p:spPr>
              <a:xfrm>
                <a:off x="227529" y="209550"/>
                <a:ext cx="868894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2) Increase when number of cases increases.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, then the variability should be a monotonically increasing function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E23BD08-232B-4E5D-83B7-428D3D49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09550"/>
                <a:ext cx="8688942" cy="707886"/>
              </a:xfrm>
              <a:prstGeom prst="rect">
                <a:avLst/>
              </a:prstGeom>
              <a:blipFill>
                <a:blip r:embed="rId2"/>
                <a:stretch>
                  <a:fillRect l="-701" t="-2586" b="-16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tar: 5 Points 5">
            <a:extLst>
              <a:ext uri="{FF2B5EF4-FFF2-40B4-BE49-F238E27FC236}">
                <a16:creationId xmlns:a16="http://schemas.microsoft.com/office/drawing/2014/main" id="{E6665DA6-6CCF-4CA8-89B2-26A5A421278E}"/>
              </a:ext>
            </a:extLst>
          </p:cNvPr>
          <p:cNvSpPr/>
          <p:nvPr/>
        </p:nvSpPr>
        <p:spPr>
          <a:xfrm>
            <a:off x="1837319" y="2660473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B2630A4-3B60-4F3A-AC75-5AF15A55CBF0}"/>
              </a:ext>
            </a:extLst>
          </p:cNvPr>
          <p:cNvSpPr/>
          <p:nvPr/>
        </p:nvSpPr>
        <p:spPr>
          <a:xfrm>
            <a:off x="2784061" y="2698573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7584BE-EF20-4EC1-B8E6-3C081F90BC02}"/>
              </a:ext>
            </a:extLst>
          </p:cNvPr>
          <p:cNvSpPr/>
          <p:nvPr/>
        </p:nvSpPr>
        <p:spPr>
          <a:xfrm>
            <a:off x="2324419" y="269857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0F0894-435B-42CE-9A5F-FAC5E30486FF}"/>
                  </a:ext>
                </a:extLst>
              </p:cNvPr>
              <p:cNvSpPr/>
              <p:nvPr/>
            </p:nvSpPr>
            <p:spPr>
              <a:xfrm>
                <a:off x="1414612" y="1287507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90F0894-435B-42CE-9A5F-FAC5E3048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12" y="1287507"/>
                <a:ext cx="433131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B2447D-102D-4DAE-8C2D-3655B88CCE55}"/>
                  </a:ext>
                </a:extLst>
              </p:cNvPr>
              <p:cNvSpPr/>
              <p:nvPr/>
            </p:nvSpPr>
            <p:spPr>
              <a:xfrm>
                <a:off x="4126284" y="3867150"/>
                <a:ext cx="9148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2B2447D-102D-4DAE-8C2D-3655B88CCE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284" y="3867150"/>
                <a:ext cx="914802" cy="46166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DB00909-E2F2-4BD9-B057-7FAAEECA28CA}"/>
              </a:ext>
            </a:extLst>
          </p:cNvPr>
          <p:cNvSpPr/>
          <p:nvPr/>
        </p:nvSpPr>
        <p:spPr>
          <a:xfrm>
            <a:off x="6015628" y="2623280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7CA28783-8539-4858-AF99-01C408B27604}"/>
              </a:ext>
            </a:extLst>
          </p:cNvPr>
          <p:cNvSpPr/>
          <p:nvPr/>
        </p:nvSpPr>
        <p:spPr>
          <a:xfrm>
            <a:off x="6962370" y="2661380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BFE9A7-B625-48E0-9083-739A28FB5012}"/>
              </a:ext>
            </a:extLst>
          </p:cNvPr>
          <p:cNvSpPr/>
          <p:nvPr/>
        </p:nvSpPr>
        <p:spPr>
          <a:xfrm>
            <a:off x="7410834" y="2661380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0CFE20-AA74-4CD1-AE96-42C84CFEB982}"/>
              </a:ext>
            </a:extLst>
          </p:cNvPr>
          <p:cNvSpPr/>
          <p:nvPr/>
        </p:nvSpPr>
        <p:spPr>
          <a:xfrm>
            <a:off x="6502728" y="266138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C971E-BFA6-4D48-9E89-204E5E25908E}"/>
                  </a:ext>
                </a:extLst>
              </p:cNvPr>
              <p:cNvSpPr/>
              <p:nvPr/>
            </p:nvSpPr>
            <p:spPr>
              <a:xfrm>
                <a:off x="5486400" y="1276350"/>
                <a:ext cx="45198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0BC971E-BFA6-4D48-9E89-204E5E25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1276350"/>
                <a:ext cx="451983" cy="391646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5DA86BDB-66E5-4290-9FB0-846133663CEE}"/>
              </a:ext>
            </a:extLst>
          </p:cNvPr>
          <p:cNvSpPr/>
          <p:nvPr/>
        </p:nvSpPr>
        <p:spPr>
          <a:xfrm>
            <a:off x="6932470" y="2013695"/>
            <a:ext cx="213361" cy="53338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E1622F-F4F0-4F40-B63F-B0984C811B2A}"/>
              </a:ext>
            </a:extLst>
          </p:cNvPr>
          <p:cNvSpPr/>
          <p:nvPr/>
        </p:nvSpPr>
        <p:spPr>
          <a:xfrm>
            <a:off x="7391890" y="2013695"/>
            <a:ext cx="213361" cy="53338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52CCD4-5DCF-46B0-A9E0-87C2FC861E8A}"/>
              </a:ext>
            </a:extLst>
          </p:cNvPr>
          <p:cNvSpPr/>
          <p:nvPr/>
        </p:nvSpPr>
        <p:spPr>
          <a:xfrm>
            <a:off x="6477000" y="2012365"/>
            <a:ext cx="213361" cy="53338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FCD538-6092-43F9-81FD-33577ABB8CED}"/>
              </a:ext>
            </a:extLst>
          </p:cNvPr>
          <p:cNvSpPr/>
          <p:nvPr/>
        </p:nvSpPr>
        <p:spPr>
          <a:xfrm>
            <a:off x="6021530" y="2011035"/>
            <a:ext cx="213361" cy="533385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4E8119-0B19-4109-8E51-86134B24F527}"/>
              </a:ext>
            </a:extLst>
          </p:cNvPr>
          <p:cNvSpPr/>
          <p:nvPr/>
        </p:nvSpPr>
        <p:spPr>
          <a:xfrm>
            <a:off x="2758439" y="1803070"/>
            <a:ext cx="213361" cy="77721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1392E1-2596-4961-BB1A-AC33B99CBFBE}"/>
              </a:ext>
            </a:extLst>
          </p:cNvPr>
          <p:cNvSpPr/>
          <p:nvPr/>
        </p:nvSpPr>
        <p:spPr>
          <a:xfrm>
            <a:off x="2298438" y="1803069"/>
            <a:ext cx="213361" cy="77721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1034EF-57A5-43AE-B95D-D4BBA0DC132C}"/>
              </a:ext>
            </a:extLst>
          </p:cNvPr>
          <p:cNvSpPr/>
          <p:nvPr/>
        </p:nvSpPr>
        <p:spPr>
          <a:xfrm>
            <a:off x="1837319" y="1803068"/>
            <a:ext cx="213361" cy="777214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3DD834-7AA9-4907-AE9E-42CC293C3DA6}"/>
                  </a:ext>
                </a:extLst>
              </p:cNvPr>
              <p:cNvSpPr/>
              <p:nvPr/>
            </p:nvSpPr>
            <p:spPr>
              <a:xfrm>
                <a:off x="3141063" y="4442533"/>
                <a:ext cx="2861874" cy="5091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13DD834-7AA9-4907-AE9E-42CC293C3D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063" y="4442533"/>
                <a:ext cx="2861874" cy="509178"/>
              </a:xfrm>
              <a:prstGeom prst="rect">
                <a:avLst/>
              </a:prstGeom>
              <a:blipFill>
                <a:blip r:embed="rId6"/>
                <a:stretch>
                  <a:fillRect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524E3A-30BB-44A9-B1F0-3DCAE52CF69F}"/>
                  </a:ext>
                </a:extLst>
              </p:cNvPr>
              <p:cNvSpPr txBox="1"/>
              <p:nvPr/>
            </p:nvSpPr>
            <p:spPr>
              <a:xfrm>
                <a:off x="265629" y="3240735"/>
                <a:ext cx="8688942" cy="550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Uniform distributions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7524E3A-30BB-44A9-B1F0-3DCAE52CF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29" y="3240735"/>
                <a:ext cx="8688942" cy="550215"/>
              </a:xfrm>
              <a:prstGeom prst="rect">
                <a:avLst/>
              </a:prstGeom>
              <a:blipFill>
                <a:blip r:embed="rId7"/>
                <a:stretch>
                  <a:fillRect l="-772" b="-1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2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/>
              <p:nvPr/>
            </p:nvSpPr>
            <p:spPr>
              <a:xfrm>
                <a:off x="227529" y="213167"/>
                <a:ext cx="8688942" cy="10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Bradley Hand ITC" pitchFamily="66" charset="0"/>
                  </a:rPr>
                  <a:t>3) Linear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 When a specific case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Bradley Hand ITC" pitchFamily="66" charset="0"/>
                  </a:rPr>
                  <a:t> from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 is broken down into multiple cases according to a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, the total variability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Bradley Hand ITC" pitchFamily="66" charset="0"/>
                  </a:rPr>
                  <a:t> is the sum of the variabilities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C69640-4727-4808-B3C7-B7A5FC133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213167"/>
                <a:ext cx="8688942" cy="1087157"/>
              </a:xfrm>
              <a:prstGeom prst="rect">
                <a:avLst/>
              </a:prstGeom>
              <a:blipFill>
                <a:blip r:embed="rId2"/>
                <a:stretch>
                  <a:fillRect l="-701" t="-2247" b="-9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tar: 5 Points 19">
            <a:extLst>
              <a:ext uri="{FF2B5EF4-FFF2-40B4-BE49-F238E27FC236}">
                <a16:creationId xmlns:a16="http://schemas.microsoft.com/office/drawing/2014/main" id="{4817A15F-1152-4D04-96EF-6A227941BBBA}"/>
              </a:ext>
            </a:extLst>
          </p:cNvPr>
          <p:cNvSpPr/>
          <p:nvPr/>
        </p:nvSpPr>
        <p:spPr>
          <a:xfrm>
            <a:off x="1514554" y="3721101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0F3F245-A1D9-4EEC-B231-363CA0C412C2}"/>
              </a:ext>
            </a:extLst>
          </p:cNvPr>
          <p:cNvSpPr/>
          <p:nvPr/>
        </p:nvSpPr>
        <p:spPr>
          <a:xfrm>
            <a:off x="1997241" y="3759201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78AC3C-076E-49F4-A7AB-0F53D35B1150}"/>
              </a:ext>
            </a:extLst>
          </p:cNvPr>
          <p:cNvSpPr/>
          <p:nvPr/>
        </p:nvSpPr>
        <p:spPr>
          <a:xfrm>
            <a:off x="1074853" y="3759201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CFD2217-A82B-4446-AACD-88984CCE5759}"/>
              </a:ext>
            </a:extLst>
          </p:cNvPr>
          <p:cNvSpPr/>
          <p:nvPr/>
        </p:nvSpPr>
        <p:spPr>
          <a:xfrm>
            <a:off x="626167" y="375994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C9802C-7514-4348-9DC6-F27ABDF45EC5}"/>
              </a:ext>
            </a:extLst>
          </p:cNvPr>
          <p:cNvSpPr/>
          <p:nvPr/>
        </p:nvSpPr>
        <p:spPr>
          <a:xfrm>
            <a:off x="1514554" y="3492501"/>
            <a:ext cx="215753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1AD344-F0A6-44F9-8295-EF9821FC8A1A}"/>
              </a:ext>
            </a:extLst>
          </p:cNvPr>
          <p:cNvSpPr/>
          <p:nvPr/>
        </p:nvSpPr>
        <p:spPr>
          <a:xfrm>
            <a:off x="1971976" y="2120901"/>
            <a:ext cx="213755" cy="1524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3679C1-1163-434E-B5DD-8BD3C80EBB23}"/>
              </a:ext>
            </a:extLst>
          </p:cNvPr>
          <p:cNvSpPr/>
          <p:nvPr/>
        </p:nvSpPr>
        <p:spPr>
          <a:xfrm>
            <a:off x="594491" y="3492501"/>
            <a:ext cx="215753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1449E7-75E2-4D98-94AD-E318C9F089D4}"/>
              </a:ext>
            </a:extLst>
          </p:cNvPr>
          <p:cNvCxnSpPr/>
          <p:nvPr/>
        </p:nvCxnSpPr>
        <p:spPr>
          <a:xfrm>
            <a:off x="1040740" y="3651251"/>
            <a:ext cx="220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67B6C7-99EC-4F40-B4C0-EF72F695ED93}"/>
                  </a:ext>
                </a:extLst>
              </p:cNvPr>
              <p:cNvSpPr/>
              <p:nvPr/>
            </p:nvSpPr>
            <p:spPr>
              <a:xfrm>
                <a:off x="304800" y="1936235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67B6C7-99EC-4F40-B4C0-EF72F695ED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936235"/>
                <a:ext cx="433131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F7F27A6-4AFA-46AD-93D6-BA66C80490BA}"/>
              </a:ext>
            </a:extLst>
          </p:cNvPr>
          <p:cNvSpPr/>
          <p:nvPr/>
        </p:nvSpPr>
        <p:spPr>
          <a:xfrm>
            <a:off x="7555788" y="3751461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58C9DCD-1B63-4FEF-91D4-956D73390655}"/>
              </a:ext>
            </a:extLst>
          </p:cNvPr>
          <p:cNvSpPr/>
          <p:nvPr/>
        </p:nvSpPr>
        <p:spPr>
          <a:xfrm>
            <a:off x="7524112" y="2854659"/>
            <a:ext cx="215753" cy="7902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25E175-9619-4022-A90F-6C5B745E60B6}"/>
              </a:ext>
            </a:extLst>
          </p:cNvPr>
          <p:cNvSpPr/>
          <p:nvPr/>
        </p:nvSpPr>
        <p:spPr>
          <a:xfrm>
            <a:off x="7981534" y="3097805"/>
            <a:ext cx="213755" cy="5470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91530F-569B-4829-9851-A217203E9495}"/>
              </a:ext>
            </a:extLst>
          </p:cNvPr>
          <p:cNvSpPr/>
          <p:nvPr/>
        </p:nvSpPr>
        <p:spPr>
          <a:xfrm>
            <a:off x="8438956" y="3462535"/>
            <a:ext cx="215753" cy="182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7952D1B-16E4-466C-9612-81D5AC6B62B3}"/>
                  </a:ext>
                </a:extLst>
              </p:cNvPr>
              <p:cNvSpPr/>
              <p:nvPr/>
            </p:nvSpPr>
            <p:spPr>
              <a:xfrm>
                <a:off x="2876748" y="1980169"/>
                <a:ext cx="451983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7952D1B-16E4-466C-9612-81D5AC6B6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748" y="1980169"/>
                <a:ext cx="451983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E923DD21-5DEB-47E9-B2C8-1D58D21386D5}"/>
              </a:ext>
            </a:extLst>
          </p:cNvPr>
          <p:cNvSpPr/>
          <p:nvPr/>
        </p:nvSpPr>
        <p:spPr>
          <a:xfrm>
            <a:off x="8470632" y="3751461"/>
            <a:ext cx="152400" cy="1524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81D69F2-6D05-43D2-9AE2-75B77183C3C8}"/>
              </a:ext>
            </a:extLst>
          </p:cNvPr>
          <p:cNvSpPr/>
          <p:nvPr/>
        </p:nvSpPr>
        <p:spPr>
          <a:xfrm>
            <a:off x="7978119" y="3751461"/>
            <a:ext cx="217170" cy="154305"/>
          </a:xfrm>
          <a:custGeom>
            <a:avLst/>
            <a:gdLst>
              <a:gd name="connsiteX0" fmla="*/ 0 w 152400"/>
              <a:gd name="connsiteY0" fmla="*/ 152400 h 152400"/>
              <a:gd name="connsiteX1" fmla="*/ 0 w 152400"/>
              <a:gd name="connsiteY1" fmla="*/ 0 h 152400"/>
              <a:gd name="connsiteX2" fmla="*/ 152400 w 152400"/>
              <a:gd name="connsiteY2" fmla="*/ 152400 h 152400"/>
              <a:gd name="connsiteX3" fmla="*/ 0 w 152400"/>
              <a:gd name="connsiteY3" fmla="*/ 152400 h 152400"/>
              <a:gd name="connsiteX0" fmla="*/ 64770 w 217170"/>
              <a:gd name="connsiteY0" fmla="*/ 154305 h 154305"/>
              <a:gd name="connsiteX1" fmla="*/ 0 w 217170"/>
              <a:gd name="connsiteY1" fmla="*/ 0 h 154305"/>
              <a:gd name="connsiteX2" fmla="*/ 217170 w 217170"/>
              <a:gd name="connsiteY2" fmla="*/ 154305 h 154305"/>
              <a:gd name="connsiteX3" fmla="*/ 64770 w 217170"/>
              <a:gd name="connsiteY3" fmla="*/ 154305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" h="154305">
                <a:moveTo>
                  <a:pt x="64770" y="154305"/>
                </a:moveTo>
                <a:lnTo>
                  <a:pt x="0" y="0"/>
                </a:lnTo>
                <a:lnTo>
                  <a:pt x="217170" y="154305"/>
                </a:lnTo>
                <a:lnTo>
                  <a:pt x="64770" y="1543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AFF74-8B85-4F30-AED9-F053B73C8E3C}"/>
              </a:ext>
            </a:extLst>
          </p:cNvPr>
          <p:cNvCxnSpPr>
            <a:cxnSpLocks/>
          </p:cNvCxnSpPr>
          <p:nvPr/>
        </p:nvCxnSpPr>
        <p:spPr>
          <a:xfrm flipV="1">
            <a:off x="2261931" y="2698245"/>
            <a:ext cx="837661" cy="990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812C8D-A5F3-4414-9CAA-1EE226426FD0}"/>
              </a:ext>
            </a:extLst>
          </p:cNvPr>
          <p:cNvCxnSpPr>
            <a:cxnSpLocks/>
          </p:cNvCxnSpPr>
          <p:nvPr/>
        </p:nvCxnSpPr>
        <p:spPr>
          <a:xfrm>
            <a:off x="2261931" y="3911601"/>
            <a:ext cx="938314" cy="107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750EAB7-B0F8-4EBD-9C1A-87303A58C627}"/>
              </a:ext>
            </a:extLst>
          </p:cNvPr>
          <p:cNvSpPr/>
          <p:nvPr/>
        </p:nvSpPr>
        <p:spPr>
          <a:xfrm>
            <a:off x="4788723" y="285465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tar: 5 Points 50">
            <a:extLst>
              <a:ext uri="{FF2B5EF4-FFF2-40B4-BE49-F238E27FC236}">
                <a16:creationId xmlns:a16="http://schemas.microsoft.com/office/drawing/2014/main" id="{8846433D-DAA7-45F0-942B-0EF4BD76E8F6}"/>
              </a:ext>
            </a:extLst>
          </p:cNvPr>
          <p:cNvSpPr/>
          <p:nvPr/>
        </p:nvSpPr>
        <p:spPr>
          <a:xfrm>
            <a:off x="7068194" y="3721101"/>
            <a:ext cx="228600" cy="228600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98F5DFC-0FD7-4FAC-AE54-C4B25A0C77BB}"/>
              </a:ext>
            </a:extLst>
          </p:cNvPr>
          <p:cNvSpPr/>
          <p:nvPr/>
        </p:nvSpPr>
        <p:spPr>
          <a:xfrm>
            <a:off x="6628493" y="3759201"/>
            <a:ext cx="152400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0700EF7-38F2-4115-996F-1AFB36646F54}"/>
              </a:ext>
            </a:extLst>
          </p:cNvPr>
          <p:cNvSpPr/>
          <p:nvPr/>
        </p:nvSpPr>
        <p:spPr>
          <a:xfrm>
            <a:off x="6179807" y="3759940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E60D11-E724-4F3A-801B-5FA4F32F462B}"/>
              </a:ext>
            </a:extLst>
          </p:cNvPr>
          <p:cNvSpPr/>
          <p:nvPr/>
        </p:nvSpPr>
        <p:spPr>
          <a:xfrm>
            <a:off x="7068194" y="3492501"/>
            <a:ext cx="215753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D5C558E-912F-4FAA-9D74-F92550DF6FBB}"/>
              </a:ext>
            </a:extLst>
          </p:cNvPr>
          <p:cNvSpPr/>
          <p:nvPr/>
        </p:nvSpPr>
        <p:spPr>
          <a:xfrm>
            <a:off x="6148131" y="3492501"/>
            <a:ext cx="215753" cy="152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1895907-9A62-4788-9F07-7CF2B5B55FE3}"/>
              </a:ext>
            </a:extLst>
          </p:cNvPr>
          <p:cNvCxnSpPr/>
          <p:nvPr/>
        </p:nvCxnSpPr>
        <p:spPr>
          <a:xfrm>
            <a:off x="6594380" y="3651251"/>
            <a:ext cx="2206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657A825-2E55-4FC1-A8D8-7213395476C0}"/>
              </a:ext>
            </a:extLst>
          </p:cNvPr>
          <p:cNvSpPr/>
          <p:nvPr/>
        </p:nvSpPr>
        <p:spPr>
          <a:xfrm>
            <a:off x="3355234" y="3746588"/>
            <a:ext cx="152400" cy="15240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3531131-468B-406E-A9B2-A193F20BBA5F}"/>
              </a:ext>
            </a:extLst>
          </p:cNvPr>
          <p:cNvSpPr/>
          <p:nvPr/>
        </p:nvSpPr>
        <p:spPr>
          <a:xfrm>
            <a:off x="3323558" y="2649438"/>
            <a:ext cx="215753" cy="9905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4B7CBDB-C9E3-4867-8AB2-7C59EF9F99DB}"/>
              </a:ext>
            </a:extLst>
          </p:cNvPr>
          <p:cNvSpPr/>
          <p:nvPr/>
        </p:nvSpPr>
        <p:spPr>
          <a:xfrm>
            <a:off x="3780980" y="2954228"/>
            <a:ext cx="213755" cy="685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259D2E4-FC76-46A4-B0BB-9C3E8A948846}"/>
              </a:ext>
            </a:extLst>
          </p:cNvPr>
          <p:cNvSpPr/>
          <p:nvPr/>
        </p:nvSpPr>
        <p:spPr>
          <a:xfrm>
            <a:off x="4238402" y="3411428"/>
            <a:ext cx="215753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7A8B14C9-C37F-46D1-87F0-99E6D6570A5F}"/>
              </a:ext>
            </a:extLst>
          </p:cNvPr>
          <p:cNvSpPr/>
          <p:nvPr/>
        </p:nvSpPr>
        <p:spPr>
          <a:xfrm>
            <a:off x="4270078" y="3746588"/>
            <a:ext cx="152400" cy="152400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Isosceles Triangle 49">
            <a:extLst>
              <a:ext uri="{FF2B5EF4-FFF2-40B4-BE49-F238E27FC236}">
                <a16:creationId xmlns:a16="http://schemas.microsoft.com/office/drawing/2014/main" id="{B9E7935A-277C-4164-8357-28705FE1366F}"/>
              </a:ext>
            </a:extLst>
          </p:cNvPr>
          <p:cNvSpPr/>
          <p:nvPr/>
        </p:nvSpPr>
        <p:spPr>
          <a:xfrm>
            <a:off x="3777565" y="3746588"/>
            <a:ext cx="217170" cy="154305"/>
          </a:xfrm>
          <a:custGeom>
            <a:avLst/>
            <a:gdLst>
              <a:gd name="connsiteX0" fmla="*/ 0 w 152400"/>
              <a:gd name="connsiteY0" fmla="*/ 152400 h 152400"/>
              <a:gd name="connsiteX1" fmla="*/ 0 w 152400"/>
              <a:gd name="connsiteY1" fmla="*/ 0 h 152400"/>
              <a:gd name="connsiteX2" fmla="*/ 152400 w 152400"/>
              <a:gd name="connsiteY2" fmla="*/ 152400 h 152400"/>
              <a:gd name="connsiteX3" fmla="*/ 0 w 152400"/>
              <a:gd name="connsiteY3" fmla="*/ 152400 h 152400"/>
              <a:gd name="connsiteX0" fmla="*/ 64770 w 217170"/>
              <a:gd name="connsiteY0" fmla="*/ 154305 h 154305"/>
              <a:gd name="connsiteX1" fmla="*/ 0 w 217170"/>
              <a:gd name="connsiteY1" fmla="*/ 0 h 154305"/>
              <a:gd name="connsiteX2" fmla="*/ 217170 w 217170"/>
              <a:gd name="connsiteY2" fmla="*/ 154305 h 154305"/>
              <a:gd name="connsiteX3" fmla="*/ 64770 w 217170"/>
              <a:gd name="connsiteY3" fmla="*/ 154305 h 154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170" h="154305">
                <a:moveTo>
                  <a:pt x="64770" y="154305"/>
                </a:moveTo>
                <a:lnTo>
                  <a:pt x="0" y="0"/>
                </a:lnTo>
                <a:lnTo>
                  <a:pt x="217170" y="154305"/>
                </a:lnTo>
                <a:lnTo>
                  <a:pt x="64770" y="15430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1BF8985-5E7E-490A-9571-5D3AB3283A52}"/>
                  </a:ext>
                </a:extLst>
              </p:cNvPr>
              <p:cNvSpPr/>
              <p:nvPr/>
            </p:nvSpPr>
            <p:spPr>
              <a:xfrm>
                <a:off x="5715384" y="1936735"/>
                <a:ext cx="4382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A1BF8985-5E7E-490A-9571-5D3AB3283A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384" y="1936735"/>
                <a:ext cx="43826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48071</TotalTime>
  <Words>861</Words>
  <Application>Microsoft Office PowerPoint</Application>
  <PresentationFormat>On-screen Show (16:9)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Alice</vt:lpstr>
      <vt:lpstr>Arial</vt:lpstr>
      <vt:lpstr>Arial Rounded MT Bold</vt:lpstr>
      <vt:lpstr>Bradley Hand ITC</vt:lpstr>
      <vt:lpstr>Calibri</vt:lpstr>
      <vt:lpstr>Cambria Math</vt:lpstr>
      <vt:lpstr>Office Theme</vt:lpstr>
      <vt:lpstr>Understanding Shannon entropy: (1) variability within a distribution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429</cp:revision>
  <dcterms:created xsi:type="dcterms:W3CDTF">2013-05-30T18:30:29Z</dcterms:created>
  <dcterms:modified xsi:type="dcterms:W3CDTF">2024-01-12T19:34:00Z</dcterms:modified>
</cp:coreProperties>
</file>