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58" r:id="rId2"/>
    <p:sldId id="315" r:id="rId3"/>
    <p:sldId id="316" r:id="rId4"/>
    <p:sldId id="385" r:id="rId5"/>
    <p:sldId id="386" r:id="rId6"/>
    <p:sldId id="317" r:id="rId7"/>
    <p:sldId id="330" r:id="rId8"/>
    <p:sldId id="318" r:id="rId9"/>
    <p:sldId id="320" r:id="rId10"/>
    <p:sldId id="322" r:id="rId11"/>
    <p:sldId id="331" r:id="rId12"/>
    <p:sldId id="321" r:id="rId13"/>
    <p:sldId id="384" r:id="rId14"/>
    <p:sldId id="323" r:id="rId15"/>
    <p:sldId id="373" r:id="rId16"/>
    <p:sldId id="367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E6C"/>
    <a:srgbClr val="4BACC6"/>
    <a:srgbClr val="4F81BD"/>
    <a:srgbClr val="000000"/>
    <a:srgbClr val="102540"/>
    <a:srgbClr val="10253F"/>
    <a:srgbClr val="F79646"/>
    <a:srgbClr val="4A7EBB"/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59" autoAdjust="0"/>
    <p:restoredTop sz="94625" autoAdjust="0"/>
  </p:normalViewPr>
  <p:slideViewPr>
    <p:cSldViewPr>
      <p:cViewPr varScale="1">
        <p:scale>
          <a:sx n="107" d="100"/>
          <a:sy n="107" d="100"/>
        </p:scale>
        <p:origin x="226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DE655-E7A8-42D8-8F27-29EDD4D4987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F8133-AC8B-4C32-AEE4-B3F8E13D5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0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123950"/>
            <a:ext cx="8534400" cy="11025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647950"/>
            <a:ext cx="85344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A5C901-480E-43E4-BB60-A45ABD0C06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0" y="4552950"/>
            <a:ext cx="537982" cy="4889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144CCB-E9B1-41E4-B610-5A5BDC014CA1}"/>
              </a:ext>
            </a:extLst>
          </p:cNvPr>
          <p:cNvSpPr txBox="1"/>
          <p:nvPr userDrawn="1"/>
        </p:nvSpPr>
        <p:spPr>
          <a:xfrm>
            <a:off x="566530" y="4704130"/>
            <a:ext cx="2901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lice" panose="00000500000000000000" pitchFamily="2" charset="0"/>
              </a:rPr>
              <a:t>Assumptions of physics</a:t>
            </a:r>
          </a:p>
        </p:txBody>
      </p:sp>
    </p:spTree>
    <p:extLst>
      <p:ext uri="{BB962C8B-B14F-4D97-AF65-F5344CB8AC3E}">
        <p14:creationId xmlns:p14="http://schemas.microsoft.com/office/powerpoint/2010/main" val="367476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8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9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6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5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4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3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41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3821-9B18-4FD1-B8B4-24FC6CC59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Understanding Shannon entropy: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(2) variability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and bits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A8FC7-AF59-4E78-A745-B7DD1379E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Shannon entropy quantifies the number of questions</a:t>
            </a:r>
            <a:br>
              <a:rPr lang="en-US" dirty="0"/>
            </a:br>
            <a:r>
              <a:rPr lang="en-US" dirty="0"/>
              <a:t>one needs to ask to identify an element within the distribution: the more variability, the more questions</a:t>
            </a:r>
          </a:p>
        </p:txBody>
      </p:sp>
    </p:spTree>
    <p:extLst>
      <p:ext uri="{BB962C8B-B14F-4D97-AF65-F5344CB8AC3E}">
        <p14:creationId xmlns:p14="http://schemas.microsoft.com/office/powerpoint/2010/main" val="1674694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0CBE2E-229A-467F-B079-0256CA9B9841}"/>
                  </a:ext>
                </a:extLst>
              </p:cNvPr>
              <p:cNvSpPr txBox="1"/>
              <p:nvPr/>
            </p:nvSpPr>
            <p:spPr>
              <a:xfrm>
                <a:off x="-1059180" y="164386"/>
                <a:ext cx="7467600" cy="1137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>
                  <a:latin typeface="Bradley Hand ITC" pitchFamily="66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0CBE2E-229A-467F-B079-0256CA9B9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9180" y="164386"/>
                <a:ext cx="7467600" cy="11378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FE0DBE9-88CD-475F-A6E6-EB554B00EED0}"/>
              </a:ext>
            </a:extLst>
          </p:cNvPr>
          <p:cNvSpPr txBox="1"/>
          <p:nvPr/>
        </p:nvSpPr>
        <p:spPr>
          <a:xfrm>
            <a:off x="609600" y="3671320"/>
            <a:ext cx="457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radley Hand ITC" pitchFamily="66" charset="0"/>
              </a:rPr>
              <a:t>Change of: unit = log base = </a:t>
            </a:r>
          </a:p>
          <a:p>
            <a:r>
              <a:rPr lang="en-US" sz="2800" dirty="0">
                <a:latin typeface="Bradley Hand ITC" pitchFamily="66" charset="0"/>
              </a:rPr>
              <a:t># answers per question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BCC6D73-9F84-4396-80EB-32AAA38472AC}"/>
              </a:ext>
            </a:extLst>
          </p:cNvPr>
          <p:cNvCxnSpPr>
            <a:cxnSpLocks/>
          </p:cNvCxnSpPr>
          <p:nvPr/>
        </p:nvCxnSpPr>
        <p:spPr>
          <a:xfrm flipH="1" flipV="1">
            <a:off x="4114800" y="819150"/>
            <a:ext cx="1371600" cy="425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430588-FA79-4BDA-96F9-2AD788471E7D}"/>
              </a:ext>
            </a:extLst>
          </p:cNvPr>
          <p:cNvSpPr txBox="1"/>
          <p:nvPr/>
        </p:nvSpPr>
        <p:spPr>
          <a:xfrm>
            <a:off x="5562600" y="953444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Base of the log determines the number of answers per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DAEB91-110D-4A0A-A09F-BB8B4770F8FC}"/>
                  </a:ext>
                </a:extLst>
              </p:cNvPr>
              <p:cNvSpPr txBox="1"/>
              <p:nvPr/>
            </p:nvSpPr>
            <p:spPr>
              <a:xfrm>
                <a:off x="457200" y="1480860"/>
                <a:ext cx="2438400" cy="779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2800" dirty="0">
                    <a:latin typeface="Bradley Hand ITC" pitchFamily="66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DAEB91-110D-4A0A-A09F-BB8B4770F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80860"/>
                <a:ext cx="2438400" cy="7791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BF4700-F040-4D1F-89A2-1D6EB8790E94}"/>
              </a:ext>
            </a:extLst>
          </p:cNvPr>
          <p:cNvCxnSpPr>
            <a:cxnSpLocks/>
            <a:stCxn id="15" idx="1"/>
            <a:endCxn id="12" idx="3"/>
          </p:cNvCxnSpPr>
          <p:nvPr/>
        </p:nvCxnSpPr>
        <p:spPr>
          <a:xfrm flipH="1" flipV="1">
            <a:off x="2895600" y="1870422"/>
            <a:ext cx="1295400" cy="150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4AA05B4-0B80-4D6F-9EBC-EDD8987535A2}"/>
              </a:ext>
            </a:extLst>
          </p:cNvPr>
          <p:cNvSpPr txBox="1"/>
          <p:nvPr/>
        </p:nvSpPr>
        <p:spPr>
          <a:xfrm>
            <a:off x="4191000" y="183609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Change of base is a constant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27E28B-C6BA-422D-8523-12661414E734}"/>
                  </a:ext>
                </a:extLst>
              </p:cNvPr>
              <p:cNvSpPr txBox="1"/>
              <p:nvPr/>
            </p:nvSpPr>
            <p:spPr>
              <a:xfrm>
                <a:off x="457200" y="2571750"/>
                <a:ext cx="2971800" cy="701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den>
                                  </m:f>
                                </m:sup>
                              </m:sSup>
                            </m:sub>
                          </m:sSub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2800" dirty="0">
                  <a:latin typeface="Bradley Hand ITC" pitchFamily="66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27E28B-C6BA-422D-8523-12661414E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71750"/>
                <a:ext cx="2971800" cy="7019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9767B3D-487E-4F65-913A-349D9F3198FA}"/>
              </a:ext>
            </a:extLst>
          </p:cNvPr>
          <p:cNvSpPr txBox="1"/>
          <p:nvPr/>
        </p:nvSpPr>
        <p:spPr>
          <a:xfrm>
            <a:off x="4762500" y="2477059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Constant factor is change of base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DC2156-A173-46AF-9598-286727939915}"/>
              </a:ext>
            </a:extLst>
          </p:cNvPr>
          <p:cNvSpPr txBox="1"/>
          <p:nvPr/>
        </p:nvSpPr>
        <p:spPr>
          <a:xfrm>
            <a:off x="5715000" y="3363544"/>
            <a:ext cx="342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radley Hand ITC" pitchFamily="66" charset="0"/>
              </a:rPr>
              <a:t>Bits – base 2</a:t>
            </a:r>
          </a:p>
          <a:p>
            <a:r>
              <a:rPr lang="en-US" sz="2400" dirty="0" err="1">
                <a:latin typeface="Bradley Hand ITC" pitchFamily="66" charset="0"/>
              </a:rPr>
              <a:t>Trits</a:t>
            </a:r>
            <a:r>
              <a:rPr lang="en-US" sz="2400" dirty="0">
                <a:latin typeface="Bradley Hand ITC" pitchFamily="66" charset="0"/>
              </a:rPr>
              <a:t> – base 3</a:t>
            </a:r>
          </a:p>
          <a:p>
            <a:r>
              <a:rPr lang="en-US" sz="2400" dirty="0">
                <a:latin typeface="Bradley Hand ITC" pitchFamily="66" charset="0"/>
              </a:rPr>
              <a:t>Digits – base 10</a:t>
            </a:r>
          </a:p>
          <a:p>
            <a:r>
              <a:rPr lang="en-US" sz="2400" dirty="0" err="1">
                <a:latin typeface="Bradley Hand ITC" pitchFamily="66" charset="0"/>
              </a:rPr>
              <a:t>Nats</a:t>
            </a:r>
            <a:r>
              <a:rPr lang="en-US" sz="2400" dirty="0">
                <a:latin typeface="Bradley Hand ITC" pitchFamily="66" charset="0"/>
              </a:rPr>
              <a:t> – base 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13FF70-9FB0-4F20-BCBB-3B9B9BF6B1F0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>
            <a:off x="3429000" y="2661725"/>
            <a:ext cx="1333500" cy="26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32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5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767126-B4E4-4DBF-B724-0E7B416E55C7}"/>
              </a:ext>
            </a:extLst>
          </p:cNvPr>
          <p:cNvSpPr/>
          <p:nvPr/>
        </p:nvSpPr>
        <p:spPr>
          <a:xfrm>
            <a:off x="2614592" y="1581150"/>
            <a:ext cx="39148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Bradley Hand ITC" pitchFamily="66" charset="0"/>
              </a:rPr>
              <a:t>Coding example</a:t>
            </a:r>
          </a:p>
        </p:txBody>
      </p:sp>
    </p:spTree>
    <p:extLst>
      <p:ext uri="{BB962C8B-B14F-4D97-AF65-F5344CB8AC3E}">
        <p14:creationId xmlns:p14="http://schemas.microsoft.com/office/powerpoint/2010/main" val="494561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773896-8CF0-4660-9B01-4A3BDB38A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815841"/>
              </p:ext>
            </p:extLst>
          </p:nvPr>
        </p:nvGraphicFramePr>
        <p:xfrm>
          <a:off x="228600" y="361950"/>
          <a:ext cx="5181600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2206785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806441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82376857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0169222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82124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N of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Answers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Encoding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68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N</a:t>
                      </a:r>
                      <a:r>
                        <a:rPr lang="en-US" dirty="0">
                          <a:solidFill>
                            <a:srgbClr val="00EE6C"/>
                          </a:solidFill>
                          <a:latin typeface="Bradley Hand ITC" panose="03070402050302030203" pitchFamily="66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0</a:t>
                      </a:r>
                      <a:r>
                        <a:rPr lang="en-US" dirty="0">
                          <a:solidFill>
                            <a:srgbClr val="00EE6C"/>
                          </a:solidFill>
                          <a:latin typeface="Bradley Hand ITC" panose="03070402050302030203" pitchFamily="66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187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EE6C"/>
                          </a:solidFill>
                          <a:latin typeface="Bradley Hand ITC" panose="03070402050302030203" pitchFamily="66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EE6C"/>
                          </a:solidFill>
                          <a:latin typeface="Bradley Hand ITC" panose="03070402050302030203" pitchFamily="66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33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Fish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NN</a:t>
                      </a:r>
                      <a:r>
                        <a:rPr lang="en-US" dirty="0">
                          <a:solidFill>
                            <a:srgbClr val="00EE6C"/>
                          </a:solidFill>
                          <a:latin typeface="Bradley Hand ITC" panose="03070402050302030203" pitchFamily="66" charset="0"/>
                        </a:rPr>
                        <a:t>YY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00</a:t>
                      </a:r>
                      <a:r>
                        <a:rPr lang="en-US" dirty="0">
                          <a:solidFill>
                            <a:srgbClr val="00EE6C"/>
                          </a:solidFill>
                          <a:latin typeface="Bradley Hand ITC" panose="03070402050302030203" pitchFamily="66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67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NNN</a:t>
                      </a:r>
                      <a:r>
                        <a:rPr lang="en-US" dirty="0">
                          <a:solidFill>
                            <a:srgbClr val="00EE6C"/>
                          </a:solidFill>
                          <a:latin typeface="Bradley Hand ITC" panose="03070402050302030203" pitchFamily="66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000</a:t>
                      </a:r>
                      <a:r>
                        <a:rPr lang="en-US" dirty="0">
                          <a:solidFill>
                            <a:srgbClr val="00EE6C"/>
                          </a:solidFill>
                          <a:latin typeface="Bradley Hand ITC" panose="03070402050302030203" pitchFamily="66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09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Small mammal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NNNN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81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Reptile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NN</a:t>
                      </a:r>
                      <a:r>
                        <a:rPr lang="en-US" dirty="0">
                          <a:solidFill>
                            <a:srgbClr val="00EE6C"/>
                          </a:solidFill>
                          <a:latin typeface="Bradley Hand ITC" panose="03070402050302030203" pitchFamily="66" charset="0"/>
                        </a:rPr>
                        <a:t>Y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00</a:t>
                      </a:r>
                      <a:r>
                        <a:rPr lang="en-US" dirty="0">
                          <a:solidFill>
                            <a:srgbClr val="00EE6C"/>
                          </a:solidFill>
                          <a:latin typeface="Bradley Hand ITC" panose="03070402050302030203" pitchFamily="66" charset="0"/>
                        </a:rPr>
                        <a:t>1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Bradley Hand ITC" panose="03070402050302030203" pitchFamily="66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21178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9872FA4-2C54-4695-B5EB-3CFA4F8CA774}"/>
              </a:ext>
            </a:extLst>
          </p:cNvPr>
          <p:cNvSpPr/>
          <p:nvPr/>
        </p:nvSpPr>
        <p:spPr>
          <a:xfrm>
            <a:off x="7634122" y="361950"/>
            <a:ext cx="60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Cat?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D75F65-A2A3-4349-8878-6B22C6447070}"/>
              </a:ext>
            </a:extLst>
          </p:cNvPr>
          <p:cNvSpPr/>
          <p:nvPr/>
        </p:nvSpPr>
        <p:spPr>
          <a:xfrm>
            <a:off x="6756819" y="1369070"/>
            <a:ext cx="643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Dog?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A57ECD-936C-418D-ADF5-934F26BDDF72}"/>
              </a:ext>
            </a:extLst>
          </p:cNvPr>
          <p:cNvSpPr/>
          <p:nvPr/>
        </p:nvSpPr>
        <p:spPr>
          <a:xfrm>
            <a:off x="5867400" y="2376190"/>
            <a:ext cx="1564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Fish or reptile?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849408-8523-4E51-86E2-1BDF7580A7D2}"/>
              </a:ext>
            </a:extLst>
          </p:cNvPr>
          <p:cNvSpPr/>
          <p:nvPr/>
        </p:nvSpPr>
        <p:spPr>
          <a:xfrm>
            <a:off x="7466994" y="3383310"/>
            <a:ext cx="68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Fish?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7667B6-0A0F-4EC3-ADE1-D83FB5BD6717}"/>
              </a:ext>
            </a:extLst>
          </p:cNvPr>
          <p:cNvSpPr/>
          <p:nvPr/>
        </p:nvSpPr>
        <p:spPr>
          <a:xfrm>
            <a:off x="5760110" y="3383310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Bird?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CC3EC-DAD8-4FD9-AA5B-2E4CF5CD4806}"/>
              </a:ext>
            </a:extLst>
          </p:cNvPr>
          <p:cNvSpPr/>
          <p:nvPr/>
        </p:nvSpPr>
        <p:spPr>
          <a:xfrm>
            <a:off x="8270835" y="1369070"/>
            <a:ext cx="58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Cat!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2A6F8-C7F8-4CF6-A523-8FCA899BC6BB}"/>
              </a:ext>
            </a:extLst>
          </p:cNvPr>
          <p:cNvSpPr/>
          <p:nvPr/>
        </p:nvSpPr>
        <p:spPr>
          <a:xfrm>
            <a:off x="8055546" y="2376190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Dog!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7D256E-5030-4FB7-8436-C1CECDFD1FF2}"/>
              </a:ext>
            </a:extLst>
          </p:cNvPr>
          <p:cNvSpPr/>
          <p:nvPr/>
        </p:nvSpPr>
        <p:spPr>
          <a:xfrm>
            <a:off x="6093791" y="4386620"/>
            <a:ext cx="68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Bird!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2EE4AC-714F-44A6-9B72-FD2B6F03140F}"/>
              </a:ext>
            </a:extLst>
          </p:cNvPr>
          <p:cNvSpPr/>
          <p:nvPr/>
        </p:nvSpPr>
        <p:spPr>
          <a:xfrm>
            <a:off x="8172030" y="4390430"/>
            <a:ext cx="667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Fish!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7CB8FB-4EB1-43EA-A9BB-EBD3E5499BCA}"/>
              </a:ext>
            </a:extLst>
          </p:cNvPr>
          <p:cNvSpPr/>
          <p:nvPr/>
        </p:nvSpPr>
        <p:spPr>
          <a:xfrm>
            <a:off x="4644732" y="4248120"/>
            <a:ext cx="1146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Small</a:t>
            </a:r>
            <a:br>
              <a:rPr lang="en-US" dirty="0">
                <a:latin typeface="Bradley Hand ITC" panose="03070402050302030203" pitchFamily="66" charset="0"/>
              </a:rPr>
            </a:br>
            <a:r>
              <a:rPr lang="en-US" dirty="0">
                <a:latin typeface="Bradley Hand ITC" panose="03070402050302030203" pitchFamily="66" charset="0"/>
              </a:rPr>
              <a:t>mammal!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A99B5A-7FA3-4890-AE28-B6C32F12CC40}"/>
              </a:ext>
            </a:extLst>
          </p:cNvPr>
          <p:cNvSpPr/>
          <p:nvPr/>
        </p:nvSpPr>
        <p:spPr>
          <a:xfrm>
            <a:off x="7010767" y="4392930"/>
            <a:ext cx="91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Reptile!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271138-9CA5-4018-AA77-90BAF782EA29}"/>
              </a:ext>
            </a:extLst>
          </p:cNvPr>
          <p:cNvCxnSpPr>
            <a:endCxn id="11" idx="0"/>
          </p:cNvCxnSpPr>
          <p:nvPr/>
        </p:nvCxnSpPr>
        <p:spPr>
          <a:xfrm>
            <a:off x="8153400" y="731282"/>
            <a:ext cx="410945" cy="637788"/>
          </a:xfrm>
          <a:prstGeom prst="straightConnector1">
            <a:avLst/>
          </a:prstGeom>
          <a:ln>
            <a:solidFill>
              <a:srgbClr val="00EE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592CC6-84FD-44FB-B912-67FBA19734C4}"/>
              </a:ext>
            </a:extLst>
          </p:cNvPr>
          <p:cNvCxnSpPr>
            <a:endCxn id="7" idx="0"/>
          </p:cNvCxnSpPr>
          <p:nvPr/>
        </p:nvCxnSpPr>
        <p:spPr>
          <a:xfrm flipH="1">
            <a:off x="7078382" y="731282"/>
            <a:ext cx="694018" cy="6377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6852A9-E3ED-4B3D-8738-4A8B927BA596}"/>
              </a:ext>
            </a:extLst>
          </p:cNvPr>
          <p:cNvCxnSpPr/>
          <p:nvPr/>
        </p:nvCxnSpPr>
        <p:spPr>
          <a:xfrm>
            <a:off x="7310155" y="1760190"/>
            <a:ext cx="843245" cy="616000"/>
          </a:xfrm>
          <a:prstGeom prst="straightConnector1">
            <a:avLst/>
          </a:prstGeom>
          <a:ln>
            <a:solidFill>
              <a:srgbClr val="00EE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7E0AEE2-6314-4829-B2D4-5C5CC9DAFB0D}"/>
              </a:ext>
            </a:extLst>
          </p:cNvPr>
          <p:cNvCxnSpPr>
            <a:endCxn id="8" idx="0"/>
          </p:cNvCxnSpPr>
          <p:nvPr/>
        </p:nvCxnSpPr>
        <p:spPr>
          <a:xfrm flipH="1">
            <a:off x="6649826" y="1738402"/>
            <a:ext cx="208174" cy="6377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CD21121-9828-46EC-BA15-D6FE7FC9D0C9}"/>
              </a:ext>
            </a:extLst>
          </p:cNvPr>
          <p:cNvCxnSpPr/>
          <p:nvPr/>
        </p:nvCxnSpPr>
        <p:spPr>
          <a:xfrm>
            <a:off x="7078381" y="2745522"/>
            <a:ext cx="555741" cy="633978"/>
          </a:xfrm>
          <a:prstGeom prst="straightConnector1">
            <a:avLst/>
          </a:prstGeom>
          <a:ln>
            <a:solidFill>
              <a:srgbClr val="00EE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04060F-615B-4DE6-A675-81ABDF9CD10B}"/>
              </a:ext>
            </a:extLst>
          </p:cNvPr>
          <p:cNvCxnSpPr>
            <a:endCxn id="10" idx="0"/>
          </p:cNvCxnSpPr>
          <p:nvPr/>
        </p:nvCxnSpPr>
        <p:spPr>
          <a:xfrm flipH="1">
            <a:off x="6113733" y="2767310"/>
            <a:ext cx="296106" cy="616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0D3C66-EA49-43E3-BA76-873D30D500A4}"/>
              </a:ext>
            </a:extLst>
          </p:cNvPr>
          <p:cNvCxnSpPr/>
          <p:nvPr/>
        </p:nvCxnSpPr>
        <p:spPr>
          <a:xfrm flipH="1">
            <a:off x="5638800" y="3752642"/>
            <a:ext cx="304800" cy="6339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D4A034-BB00-4653-958A-04BBF6FD0B67}"/>
              </a:ext>
            </a:extLst>
          </p:cNvPr>
          <p:cNvCxnSpPr>
            <a:endCxn id="13" idx="0"/>
          </p:cNvCxnSpPr>
          <p:nvPr/>
        </p:nvCxnSpPr>
        <p:spPr>
          <a:xfrm>
            <a:off x="6261786" y="3752642"/>
            <a:ext cx="176010" cy="633978"/>
          </a:xfrm>
          <a:prstGeom prst="straightConnector1">
            <a:avLst/>
          </a:prstGeom>
          <a:ln>
            <a:solidFill>
              <a:srgbClr val="00EE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629ACC-EF34-4C71-A08E-F00BFF63EBFE}"/>
              </a:ext>
            </a:extLst>
          </p:cNvPr>
          <p:cNvCxnSpPr>
            <a:endCxn id="16" idx="0"/>
          </p:cNvCxnSpPr>
          <p:nvPr/>
        </p:nvCxnSpPr>
        <p:spPr>
          <a:xfrm flipH="1">
            <a:off x="7467784" y="3752642"/>
            <a:ext cx="219138" cy="6402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5FAEE7-1CBB-4F38-B708-0DFE7B967DC0}"/>
              </a:ext>
            </a:extLst>
          </p:cNvPr>
          <p:cNvCxnSpPr>
            <a:cxnSpLocks/>
          </p:cNvCxnSpPr>
          <p:nvPr/>
        </p:nvCxnSpPr>
        <p:spPr>
          <a:xfrm>
            <a:off x="8001367" y="3748832"/>
            <a:ext cx="380450" cy="637788"/>
          </a:xfrm>
          <a:prstGeom prst="straightConnector1">
            <a:avLst/>
          </a:prstGeom>
          <a:ln>
            <a:solidFill>
              <a:srgbClr val="00EE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629A34D-9546-43EE-B812-A18F8E1EF942}"/>
                  </a:ext>
                </a:extLst>
              </p:cNvPr>
              <p:cNvSpPr txBox="1"/>
              <p:nvPr/>
            </p:nvSpPr>
            <p:spPr>
              <a:xfrm>
                <a:off x="228600" y="3486150"/>
                <a:ext cx="2971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=1.98</m:t>
                    </m:r>
                  </m:oMath>
                </a14:m>
                <a:r>
                  <a:rPr lang="en-US" sz="2800" dirty="0">
                    <a:latin typeface="Bradley Hand ITC" pitchFamily="66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629A34D-9546-43EE-B812-A18F8E1EF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486150"/>
                <a:ext cx="2971800" cy="523220"/>
              </a:xfrm>
              <a:prstGeom prst="rect">
                <a:avLst/>
              </a:prstGeom>
              <a:blipFill>
                <a:blip r:embed="rId2"/>
                <a:stretch>
                  <a:fillRect l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7CB1552-82B9-40E0-9178-02B488753A6B}"/>
                  </a:ext>
                </a:extLst>
              </p:cNvPr>
              <p:cNvSpPr txBox="1"/>
              <p:nvPr/>
            </p:nvSpPr>
            <p:spPr>
              <a:xfrm>
                <a:off x="228600" y="4125010"/>
                <a:ext cx="2971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]=2.02</m:t>
                    </m:r>
                  </m:oMath>
                </a14:m>
                <a:r>
                  <a:rPr lang="en-US" sz="2800" dirty="0">
                    <a:latin typeface="Bradley Hand ITC" pitchFamily="66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7CB1552-82B9-40E0-9178-02B488753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125010"/>
                <a:ext cx="2971800" cy="523220"/>
              </a:xfrm>
              <a:prstGeom prst="rect">
                <a:avLst/>
              </a:prstGeom>
              <a:blipFill>
                <a:blip r:embed="rId3"/>
                <a:stretch>
                  <a:fillRect l="-1027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60D83889-268C-4C15-9479-D58D8D3CB098}"/>
              </a:ext>
            </a:extLst>
          </p:cNvPr>
          <p:cNvSpPr/>
          <p:nvPr/>
        </p:nvSpPr>
        <p:spPr>
          <a:xfrm>
            <a:off x="2133600" y="819150"/>
            <a:ext cx="2971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7F1992-7397-4544-A917-C7204EDE6814}"/>
              </a:ext>
            </a:extLst>
          </p:cNvPr>
          <p:cNvSpPr/>
          <p:nvPr/>
        </p:nvSpPr>
        <p:spPr>
          <a:xfrm>
            <a:off x="2133600" y="1197815"/>
            <a:ext cx="2971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9586F2-90AF-4CB1-857C-98EBB7AC5447}"/>
              </a:ext>
            </a:extLst>
          </p:cNvPr>
          <p:cNvSpPr/>
          <p:nvPr/>
        </p:nvSpPr>
        <p:spPr>
          <a:xfrm>
            <a:off x="2133600" y="1575482"/>
            <a:ext cx="2971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05487E-F2D8-446C-880A-E443A1B97353}"/>
              </a:ext>
            </a:extLst>
          </p:cNvPr>
          <p:cNvSpPr/>
          <p:nvPr/>
        </p:nvSpPr>
        <p:spPr>
          <a:xfrm>
            <a:off x="2133600" y="1933949"/>
            <a:ext cx="2971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521D17-6852-46A5-8D95-19E9527103CE}"/>
              </a:ext>
            </a:extLst>
          </p:cNvPr>
          <p:cNvSpPr/>
          <p:nvPr/>
        </p:nvSpPr>
        <p:spPr>
          <a:xfrm>
            <a:off x="2138142" y="2324355"/>
            <a:ext cx="2971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1D7BE01-2CDA-4B2B-849F-E373948D6923}"/>
              </a:ext>
            </a:extLst>
          </p:cNvPr>
          <p:cNvSpPr/>
          <p:nvPr/>
        </p:nvSpPr>
        <p:spPr>
          <a:xfrm>
            <a:off x="2084778" y="2941990"/>
            <a:ext cx="2971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2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38" grpId="0"/>
      <p:bldP spid="39" grpId="0"/>
      <p:bldP spid="2" grpId="0" animBg="1"/>
      <p:bldP spid="27" grpId="0" animBg="1"/>
      <p:bldP spid="29" grpId="0" animBg="1"/>
      <p:bldP spid="31" grpId="0" animBg="1"/>
      <p:bldP spid="33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136EF6B2-8742-4E12-93F5-C44C6315DDF7}"/>
              </a:ext>
            </a:extLst>
          </p:cNvPr>
          <p:cNvSpPr txBox="1"/>
          <p:nvPr/>
        </p:nvSpPr>
        <p:spPr>
          <a:xfrm>
            <a:off x="228600" y="209550"/>
            <a:ext cx="876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Bradley Hand ITC" pitchFamily="66" charset="0"/>
              </a:rPr>
              <a:t>Note: the answers (the bits) by themselves do not tell you anything if you don’t have the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3A211C-3767-4C19-98FE-7682E467A22C}"/>
              </a:ext>
            </a:extLst>
          </p:cNvPr>
          <p:cNvSpPr txBox="1"/>
          <p:nvPr/>
        </p:nvSpPr>
        <p:spPr>
          <a:xfrm>
            <a:off x="228600" y="1352550"/>
            <a:ext cx="876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EE6C"/>
                </a:solidFill>
                <a:latin typeface="Bradley Hand ITC" pitchFamily="66" charset="0"/>
              </a:rPr>
              <a:t>Communication channels or information processors do not care what the bits represent. This is assumed to be agreed upon beforehand.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98EB9-6660-4597-AD60-6229E0B1B917}"/>
              </a:ext>
            </a:extLst>
          </p:cNvPr>
          <p:cNvSpPr txBox="1"/>
          <p:nvPr/>
        </p:nvSpPr>
        <p:spPr>
          <a:xfrm>
            <a:off x="533400" y="2800350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radley Hand ITC" pitchFamily="66" charset="0"/>
              </a:rPr>
              <a:t>E.g. If I give you a </a:t>
            </a:r>
            <a:r>
              <a:rPr lang="en-US" sz="2000" dirty="0" err="1">
                <a:latin typeface="Bradley Hand ITC" pitchFamily="66" charset="0"/>
              </a:rPr>
              <a:t>png</a:t>
            </a:r>
            <a:r>
              <a:rPr lang="en-US" sz="2000" dirty="0">
                <a:latin typeface="Bradley Hand ITC" pitchFamily="66" charset="0"/>
              </a:rPr>
              <a:t> file, this does not contain the rules of how to read it. The fact that a </a:t>
            </a:r>
            <a:r>
              <a:rPr lang="en-US" sz="2000" dirty="0" err="1">
                <a:latin typeface="Bradley Hand ITC" pitchFamily="66" charset="0"/>
              </a:rPr>
              <a:t>png</a:t>
            </a:r>
            <a:r>
              <a:rPr lang="en-US" sz="2000" dirty="0">
                <a:latin typeface="Bradley Hand ITC" pitchFamily="66" charset="0"/>
              </a:rPr>
              <a:t> encoding exists, that it represents images, …, is contained in the program that reads it.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10D96-2A7F-448C-8080-25F91BB76E35}"/>
              </a:ext>
            </a:extLst>
          </p:cNvPr>
          <p:cNvSpPr txBox="1"/>
          <p:nvPr/>
        </p:nvSpPr>
        <p:spPr>
          <a:xfrm>
            <a:off x="228600" y="4132243"/>
            <a:ext cx="876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radley Hand ITC" pitchFamily="66" charset="0"/>
              </a:rPr>
              <a:t>Need to know the set of objects chosen, the set of properties chosen and how the values map to each encoded sequence</a:t>
            </a:r>
          </a:p>
        </p:txBody>
      </p:sp>
    </p:spTree>
    <p:extLst>
      <p:ext uri="{BB962C8B-B14F-4D97-AF65-F5344CB8AC3E}">
        <p14:creationId xmlns:p14="http://schemas.microsoft.com/office/powerpoint/2010/main" val="222766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7" grpId="0"/>
      <p:bldP spid="10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866976B-963C-49C0-8F08-395F92330D86}"/>
              </a:ext>
            </a:extLst>
          </p:cNvPr>
          <p:cNvSpPr txBox="1"/>
          <p:nvPr/>
        </p:nvSpPr>
        <p:spPr>
          <a:xfrm>
            <a:off x="228600" y="3105150"/>
            <a:ext cx="876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EE6C"/>
                </a:solidFill>
                <a:latin typeface="Bradley Hand ITC" pitchFamily="66" charset="0"/>
              </a:rPr>
              <a:t>Information theory is really about “encoded information” or “data”, not about “knowledge”.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C95AD2-D914-4AFB-B86E-DFB3BFF03179}"/>
              </a:ext>
            </a:extLst>
          </p:cNvPr>
          <p:cNvSpPr txBox="1"/>
          <p:nvPr/>
        </p:nvSpPr>
        <p:spPr>
          <a:xfrm>
            <a:off x="228600" y="1352550"/>
            <a:ext cx="876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EE6C"/>
                </a:solidFill>
                <a:latin typeface="Bradley Hand ITC" pitchFamily="66" charset="0"/>
              </a:rPr>
              <a:t>Communication channels or information processors do not care what the bits represent. This is assumed to be agreed upon beforehand.</a:t>
            </a:r>
          </a:p>
        </p:txBody>
      </p:sp>
    </p:spTree>
    <p:extLst>
      <p:ext uri="{BB962C8B-B14F-4D97-AF65-F5344CB8AC3E}">
        <p14:creationId xmlns:p14="http://schemas.microsoft.com/office/powerpoint/2010/main" val="3423816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C631-913F-4D7A-80C2-B9054DDA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ECC5CC-BAE1-4A7A-93BE-BD91418291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8099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Shannon entropy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r>
                  <a:rPr lang="en-US" dirty="0"/>
                  <a:t> is the only continuous, monotonic and linear indicator for the variability of the elements within a distribution</a:t>
                </a:r>
              </a:p>
              <a:p>
                <a:pPr marL="0" indent="0">
                  <a:buNone/>
                </a:pPr>
                <a:r>
                  <a:rPr lang="en-US" dirty="0"/>
                  <a:t>It quantifies it in terms of how many questions on average are needed to identify an element of a distribution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ECC5CC-BAE1-4A7A-93BE-BD91418291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809999"/>
              </a:xfrm>
              <a:blipFill>
                <a:blip r:embed="rId2"/>
                <a:stretch>
                  <a:fillRect l="-1852" t="-1600" r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297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C631-913F-4D7A-80C2-B9054DDA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C5CC-BAE1-4A7A-93BE-BD9141829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3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9D8A0B67-CFA8-4F4D-BA80-8B6C465DECBE}"/>
              </a:ext>
            </a:extLst>
          </p:cNvPr>
          <p:cNvGrpSpPr/>
          <p:nvPr/>
        </p:nvGrpSpPr>
        <p:grpSpPr>
          <a:xfrm>
            <a:off x="445063" y="283599"/>
            <a:ext cx="1880931" cy="2013466"/>
            <a:chOff x="304800" y="361950"/>
            <a:chExt cx="1880931" cy="2013466"/>
          </a:xfrm>
        </p:grpSpPr>
        <p:sp>
          <p:nvSpPr>
            <p:cNvPr id="4" name="Star: 5 Points 3">
              <a:extLst>
                <a:ext uri="{FF2B5EF4-FFF2-40B4-BE49-F238E27FC236}">
                  <a16:creationId xmlns:a16="http://schemas.microsoft.com/office/drawing/2014/main" id="{93D5E397-1B3B-4D4A-8087-400B28A19433}"/>
                </a:ext>
              </a:extLst>
            </p:cNvPr>
            <p:cNvSpPr/>
            <p:nvPr/>
          </p:nvSpPr>
          <p:spPr>
            <a:xfrm>
              <a:off x="1514554" y="2146816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F2D9BAF7-3B53-4532-BDED-F9A706A66910}"/>
                </a:ext>
              </a:extLst>
            </p:cNvPr>
            <p:cNvSpPr/>
            <p:nvPr/>
          </p:nvSpPr>
          <p:spPr>
            <a:xfrm>
              <a:off x="1997241" y="2184916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0F66998-76FD-40A4-A8A5-2957E8B26B07}"/>
                </a:ext>
              </a:extLst>
            </p:cNvPr>
            <p:cNvSpPr/>
            <p:nvPr/>
          </p:nvSpPr>
          <p:spPr>
            <a:xfrm>
              <a:off x="1074853" y="2184916"/>
              <a:ext cx="152400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034BD8A-D83D-45C2-9A4C-1B1835A20E46}"/>
                </a:ext>
              </a:extLst>
            </p:cNvPr>
            <p:cNvSpPr/>
            <p:nvPr/>
          </p:nvSpPr>
          <p:spPr>
            <a:xfrm>
              <a:off x="626167" y="2185655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9B26EF6-E57A-48F2-B567-973067A0B326}"/>
                </a:ext>
              </a:extLst>
            </p:cNvPr>
            <p:cNvSpPr/>
            <p:nvPr/>
          </p:nvSpPr>
          <p:spPr>
            <a:xfrm>
              <a:off x="1514554" y="1276350"/>
              <a:ext cx="215753" cy="794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5484BD-7F92-43A5-9A0C-EA12742AC65E}"/>
                </a:ext>
              </a:extLst>
            </p:cNvPr>
            <p:cNvSpPr/>
            <p:nvPr/>
          </p:nvSpPr>
          <p:spPr>
            <a:xfrm>
              <a:off x="1971976" y="514350"/>
              <a:ext cx="213755" cy="1556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D728F2-6B6F-4DB7-8014-C252F2ACD2C1}"/>
                </a:ext>
              </a:extLst>
            </p:cNvPr>
            <p:cNvSpPr/>
            <p:nvPr/>
          </p:nvSpPr>
          <p:spPr>
            <a:xfrm>
              <a:off x="594491" y="1657350"/>
              <a:ext cx="215753" cy="413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B0A1E7F-B94C-4A36-B5C5-6B1CF65A6F0C}"/>
                    </a:ext>
                  </a:extLst>
                </p:cNvPr>
                <p:cNvSpPr/>
                <p:nvPr/>
              </p:nvSpPr>
              <p:spPr>
                <a:xfrm>
                  <a:off x="304800" y="361950"/>
                  <a:ext cx="4331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B0A1E7F-B94C-4A36-B5C5-6B1CF65A6F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361950"/>
                  <a:ext cx="433131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556E1C1-6270-4C27-BFA4-5AFA2A74ACA0}"/>
                </a:ext>
              </a:extLst>
            </p:cNvPr>
            <p:cNvSpPr/>
            <p:nvPr/>
          </p:nvSpPr>
          <p:spPr>
            <a:xfrm>
              <a:off x="1043176" y="1657350"/>
              <a:ext cx="215753" cy="413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F5DCCA3-03AA-42DA-875C-B0756B5BE339}"/>
              </a:ext>
            </a:extLst>
          </p:cNvPr>
          <p:cNvGrpSpPr/>
          <p:nvPr/>
        </p:nvGrpSpPr>
        <p:grpSpPr>
          <a:xfrm>
            <a:off x="5014697" y="548513"/>
            <a:ext cx="762000" cy="1748552"/>
            <a:chOff x="5014697" y="548513"/>
            <a:chExt cx="762000" cy="174855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8D0033C-8237-493E-9250-CA3E5E4DB867}"/>
                </a:ext>
              </a:extLst>
            </p:cNvPr>
            <p:cNvSpPr/>
            <p:nvPr/>
          </p:nvSpPr>
          <p:spPr>
            <a:xfrm>
              <a:off x="5090897" y="548513"/>
              <a:ext cx="609600" cy="609600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2E1739A-AF8F-4404-A761-A7FE991DC801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5395697" y="1158113"/>
              <a:ext cx="14845" cy="838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90A410B-F59E-4A67-8544-76CD69EFF6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2153" y="1992006"/>
              <a:ext cx="298966" cy="30505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36691A1-F250-4867-A611-57D5CC769D92}"/>
                </a:ext>
              </a:extLst>
            </p:cNvPr>
            <p:cNvCxnSpPr>
              <a:cxnSpLocks/>
            </p:cNvCxnSpPr>
            <p:nvPr/>
          </p:nvCxnSpPr>
          <p:spPr>
            <a:xfrm>
              <a:off x="5410542" y="1996313"/>
              <a:ext cx="298966" cy="2989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279CD97-507B-4E3C-BA26-95B759F6F505}"/>
                </a:ext>
              </a:extLst>
            </p:cNvPr>
            <p:cNvCxnSpPr>
              <a:cxnSpLocks/>
            </p:cNvCxnSpPr>
            <p:nvPr/>
          </p:nvCxnSpPr>
          <p:spPr>
            <a:xfrm>
              <a:off x="5014697" y="1462913"/>
              <a:ext cx="76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CC8022-A513-4124-94F6-6DDAF328382D}"/>
              </a:ext>
            </a:extLst>
          </p:cNvPr>
          <p:cNvGrpSpPr/>
          <p:nvPr/>
        </p:nvGrpSpPr>
        <p:grpSpPr>
          <a:xfrm>
            <a:off x="7936117" y="548513"/>
            <a:ext cx="762000" cy="1748552"/>
            <a:chOff x="7936117" y="548513"/>
            <a:chExt cx="762000" cy="174855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E3891B0-8A37-4C59-A9EF-D433CFE5EDC9}"/>
                </a:ext>
              </a:extLst>
            </p:cNvPr>
            <p:cNvSpPr/>
            <p:nvPr/>
          </p:nvSpPr>
          <p:spPr>
            <a:xfrm>
              <a:off x="8012317" y="548513"/>
              <a:ext cx="609600" cy="609600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52D7DB0-5EEA-4305-BFC6-28A3AD82E56A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8317117" y="1158113"/>
              <a:ext cx="14845" cy="838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0BE7CB1-FC8F-46EE-9A01-9824D9E0A6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33573" y="1992006"/>
              <a:ext cx="298966" cy="30505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8FFADBE-CF48-450C-A443-616549667743}"/>
                </a:ext>
              </a:extLst>
            </p:cNvPr>
            <p:cNvCxnSpPr>
              <a:cxnSpLocks/>
            </p:cNvCxnSpPr>
            <p:nvPr/>
          </p:nvCxnSpPr>
          <p:spPr>
            <a:xfrm>
              <a:off x="8331962" y="1996313"/>
              <a:ext cx="298966" cy="2989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5C82D4F-6359-4948-8608-BAAB49123C37}"/>
                </a:ext>
              </a:extLst>
            </p:cNvPr>
            <p:cNvCxnSpPr>
              <a:cxnSpLocks/>
            </p:cNvCxnSpPr>
            <p:nvPr/>
          </p:nvCxnSpPr>
          <p:spPr>
            <a:xfrm>
              <a:off x="7936117" y="1462913"/>
              <a:ext cx="76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57FAE9E4-33F2-409D-B50C-09859852CF08}"/>
              </a:ext>
            </a:extLst>
          </p:cNvPr>
          <p:cNvSpPr/>
          <p:nvPr/>
        </p:nvSpPr>
        <p:spPr>
          <a:xfrm>
            <a:off x="4811917" y="1272413"/>
            <a:ext cx="228600" cy="22860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peech Bubble: Oval 24">
            <a:extLst>
              <a:ext uri="{FF2B5EF4-FFF2-40B4-BE49-F238E27FC236}">
                <a16:creationId xmlns:a16="http://schemas.microsoft.com/office/drawing/2014/main" id="{AD40A283-A881-466C-972A-C7DFC073F67E}"/>
              </a:ext>
            </a:extLst>
          </p:cNvPr>
          <p:cNvSpPr/>
          <p:nvPr/>
        </p:nvSpPr>
        <p:spPr>
          <a:xfrm>
            <a:off x="7340548" y="363847"/>
            <a:ext cx="533400" cy="369332"/>
          </a:xfrm>
          <a:prstGeom prst="wedgeEllipseCallout">
            <a:avLst>
              <a:gd name="adj1" fmla="val 48881"/>
              <a:gd name="adj2" fmla="val 658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35" name="Speech Bubble: Oval 34">
            <a:extLst>
              <a:ext uri="{FF2B5EF4-FFF2-40B4-BE49-F238E27FC236}">
                <a16:creationId xmlns:a16="http://schemas.microsoft.com/office/drawing/2014/main" id="{6DC9D9B8-1F6D-48C1-A869-32F2CAEAB8AE}"/>
              </a:ext>
            </a:extLst>
          </p:cNvPr>
          <p:cNvSpPr/>
          <p:nvPr/>
        </p:nvSpPr>
        <p:spPr>
          <a:xfrm>
            <a:off x="5967197" y="363847"/>
            <a:ext cx="533400" cy="369332"/>
          </a:xfrm>
          <a:prstGeom prst="wedgeEllipseCallout">
            <a:avLst>
              <a:gd name="adj1" fmla="val -45976"/>
              <a:gd name="adj2" fmla="val 6745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6" name="Speech Bubble: Oval 35">
            <a:extLst>
              <a:ext uri="{FF2B5EF4-FFF2-40B4-BE49-F238E27FC236}">
                <a16:creationId xmlns:a16="http://schemas.microsoft.com/office/drawing/2014/main" id="{170AB710-98F4-4AD0-BB0A-7167F91E5D5C}"/>
              </a:ext>
            </a:extLst>
          </p:cNvPr>
          <p:cNvSpPr/>
          <p:nvPr/>
        </p:nvSpPr>
        <p:spPr>
          <a:xfrm>
            <a:off x="7288417" y="996176"/>
            <a:ext cx="533400" cy="369332"/>
          </a:xfrm>
          <a:prstGeom prst="wedgeEllipseCallout">
            <a:avLst>
              <a:gd name="adj1" fmla="val 64881"/>
              <a:gd name="adj2" fmla="val -4478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37" name="Speech Bubble: Oval 36">
            <a:extLst>
              <a:ext uri="{FF2B5EF4-FFF2-40B4-BE49-F238E27FC236}">
                <a16:creationId xmlns:a16="http://schemas.microsoft.com/office/drawing/2014/main" id="{D1BA68DB-E33C-402A-A3A7-40156D88576A}"/>
              </a:ext>
            </a:extLst>
          </p:cNvPr>
          <p:cNvSpPr/>
          <p:nvPr/>
        </p:nvSpPr>
        <p:spPr>
          <a:xfrm>
            <a:off x="6038132" y="973447"/>
            <a:ext cx="533400" cy="369332"/>
          </a:xfrm>
          <a:prstGeom prst="wedgeEllipseCallout">
            <a:avLst>
              <a:gd name="adj1" fmla="val -67690"/>
              <a:gd name="adj2" fmla="val -4808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889CEE1-0613-4EEF-8B1B-EEE8B94019EC}"/>
              </a:ext>
            </a:extLst>
          </p:cNvPr>
          <p:cNvSpPr/>
          <p:nvPr/>
        </p:nvSpPr>
        <p:spPr>
          <a:xfrm>
            <a:off x="722918" y="2955986"/>
            <a:ext cx="2895600" cy="1828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4804F708-7FF5-41E7-BE9A-13492528064D}"/>
              </a:ext>
            </a:extLst>
          </p:cNvPr>
          <p:cNvSpPr/>
          <p:nvPr/>
        </p:nvSpPr>
        <p:spPr>
          <a:xfrm>
            <a:off x="1927273" y="3779535"/>
            <a:ext cx="228600" cy="22860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29AD8FFA-6291-4928-9552-D061D17ECBC0}"/>
              </a:ext>
            </a:extLst>
          </p:cNvPr>
          <p:cNvSpPr/>
          <p:nvPr/>
        </p:nvSpPr>
        <p:spPr>
          <a:xfrm>
            <a:off x="2463189" y="3187853"/>
            <a:ext cx="152400" cy="152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A4B6B7B-A477-4BD7-A33D-98049C1E70EE}"/>
              </a:ext>
            </a:extLst>
          </p:cNvPr>
          <p:cNvSpPr/>
          <p:nvPr/>
        </p:nvSpPr>
        <p:spPr>
          <a:xfrm>
            <a:off x="1038351" y="3690075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5572CAA-4CA3-4315-B5EE-C7AB087F394D}"/>
                  </a:ext>
                </a:extLst>
              </p:cNvPr>
              <p:cNvSpPr/>
              <p:nvPr/>
            </p:nvSpPr>
            <p:spPr>
              <a:xfrm>
                <a:off x="3472358" y="2996267"/>
                <a:ext cx="4580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5572CAA-4CA3-4315-B5EE-C7AB087F39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8" y="2996267"/>
                <a:ext cx="45801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3A86F38B-C41A-4173-AC78-CD1544D38700}"/>
              </a:ext>
            </a:extLst>
          </p:cNvPr>
          <p:cNvSpPr/>
          <p:nvPr/>
        </p:nvSpPr>
        <p:spPr>
          <a:xfrm>
            <a:off x="1816087" y="3216195"/>
            <a:ext cx="1524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3453A5D7-0C1A-4EAC-90A3-50B44A6D9974}"/>
              </a:ext>
            </a:extLst>
          </p:cNvPr>
          <p:cNvSpPr/>
          <p:nvPr/>
        </p:nvSpPr>
        <p:spPr>
          <a:xfrm>
            <a:off x="2765473" y="3931935"/>
            <a:ext cx="228600" cy="22860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3FC7315E-6281-4086-BBF9-FB62B8AB9CA4}"/>
              </a:ext>
            </a:extLst>
          </p:cNvPr>
          <p:cNvSpPr/>
          <p:nvPr/>
        </p:nvSpPr>
        <p:spPr>
          <a:xfrm>
            <a:off x="3141826" y="3567358"/>
            <a:ext cx="152400" cy="152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110C550F-C801-4C62-A898-1F45D1CA83BF}"/>
              </a:ext>
            </a:extLst>
          </p:cNvPr>
          <p:cNvSpPr/>
          <p:nvPr/>
        </p:nvSpPr>
        <p:spPr>
          <a:xfrm>
            <a:off x="2308273" y="4273828"/>
            <a:ext cx="152400" cy="152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81C950A7-CE00-42B6-B250-1D547E2E4D1E}"/>
              </a:ext>
            </a:extLst>
          </p:cNvPr>
          <p:cNvSpPr/>
          <p:nvPr/>
        </p:nvSpPr>
        <p:spPr>
          <a:xfrm>
            <a:off x="1369804" y="4008135"/>
            <a:ext cx="152400" cy="152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D69555F-08DA-45E5-A03C-B94E5FFCDFAA}"/>
              </a:ext>
            </a:extLst>
          </p:cNvPr>
          <p:cNvSpPr txBox="1"/>
          <p:nvPr/>
        </p:nvSpPr>
        <p:spPr>
          <a:xfrm>
            <a:off x="5082037" y="3161715"/>
            <a:ext cx="3507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radley Hand ITC" pitchFamily="66" charset="0"/>
              </a:rPr>
              <a:t>How many questions, on average?</a:t>
            </a:r>
          </a:p>
        </p:txBody>
      </p:sp>
    </p:spTree>
    <p:extLst>
      <p:ext uri="{BB962C8B-B14F-4D97-AF65-F5344CB8AC3E}">
        <p14:creationId xmlns:p14="http://schemas.microsoft.com/office/powerpoint/2010/main" val="231907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5" grpId="0" animBg="1"/>
      <p:bldP spid="35" grpId="0" animBg="1"/>
      <p:bldP spid="36" grpId="0" animBg="1"/>
      <p:bldP spid="37" grpId="0" animBg="1"/>
      <p:bldP spid="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9D8A0B67-CFA8-4F4D-BA80-8B6C465DECBE}"/>
              </a:ext>
            </a:extLst>
          </p:cNvPr>
          <p:cNvGrpSpPr/>
          <p:nvPr/>
        </p:nvGrpSpPr>
        <p:grpSpPr>
          <a:xfrm>
            <a:off x="445063" y="283599"/>
            <a:ext cx="1880931" cy="2013466"/>
            <a:chOff x="304800" y="361950"/>
            <a:chExt cx="1880931" cy="2013466"/>
          </a:xfrm>
        </p:grpSpPr>
        <p:sp>
          <p:nvSpPr>
            <p:cNvPr id="4" name="Star: 5 Points 3">
              <a:extLst>
                <a:ext uri="{FF2B5EF4-FFF2-40B4-BE49-F238E27FC236}">
                  <a16:creationId xmlns:a16="http://schemas.microsoft.com/office/drawing/2014/main" id="{93D5E397-1B3B-4D4A-8087-400B28A19433}"/>
                </a:ext>
              </a:extLst>
            </p:cNvPr>
            <p:cNvSpPr/>
            <p:nvPr/>
          </p:nvSpPr>
          <p:spPr>
            <a:xfrm>
              <a:off x="1514554" y="2146816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F2D9BAF7-3B53-4532-BDED-F9A706A66910}"/>
                </a:ext>
              </a:extLst>
            </p:cNvPr>
            <p:cNvSpPr/>
            <p:nvPr/>
          </p:nvSpPr>
          <p:spPr>
            <a:xfrm>
              <a:off x="1997241" y="2184916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0F66998-76FD-40A4-A8A5-2957E8B26B07}"/>
                </a:ext>
              </a:extLst>
            </p:cNvPr>
            <p:cNvSpPr/>
            <p:nvPr/>
          </p:nvSpPr>
          <p:spPr>
            <a:xfrm>
              <a:off x="1074853" y="2184916"/>
              <a:ext cx="152400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034BD8A-D83D-45C2-9A4C-1B1835A20E46}"/>
                </a:ext>
              </a:extLst>
            </p:cNvPr>
            <p:cNvSpPr/>
            <p:nvPr/>
          </p:nvSpPr>
          <p:spPr>
            <a:xfrm>
              <a:off x="626167" y="2185655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9B26EF6-E57A-48F2-B567-973067A0B326}"/>
                </a:ext>
              </a:extLst>
            </p:cNvPr>
            <p:cNvSpPr/>
            <p:nvPr/>
          </p:nvSpPr>
          <p:spPr>
            <a:xfrm>
              <a:off x="1514554" y="1276350"/>
              <a:ext cx="215753" cy="794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5484BD-7F92-43A5-9A0C-EA12742AC65E}"/>
                </a:ext>
              </a:extLst>
            </p:cNvPr>
            <p:cNvSpPr/>
            <p:nvPr/>
          </p:nvSpPr>
          <p:spPr>
            <a:xfrm>
              <a:off x="1971976" y="514350"/>
              <a:ext cx="213755" cy="1556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D728F2-6B6F-4DB7-8014-C252F2ACD2C1}"/>
                </a:ext>
              </a:extLst>
            </p:cNvPr>
            <p:cNvSpPr/>
            <p:nvPr/>
          </p:nvSpPr>
          <p:spPr>
            <a:xfrm>
              <a:off x="594491" y="1657350"/>
              <a:ext cx="215753" cy="413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B0A1E7F-B94C-4A36-B5C5-6B1CF65A6F0C}"/>
                    </a:ext>
                  </a:extLst>
                </p:cNvPr>
                <p:cNvSpPr/>
                <p:nvPr/>
              </p:nvSpPr>
              <p:spPr>
                <a:xfrm>
                  <a:off x="304800" y="361950"/>
                  <a:ext cx="4331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B0A1E7F-B94C-4A36-B5C5-6B1CF65A6F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361950"/>
                  <a:ext cx="433131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556E1C1-6270-4C27-BFA4-5AFA2A74ACA0}"/>
                </a:ext>
              </a:extLst>
            </p:cNvPr>
            <p:cNvSpPr/>
            <p:nvPr/>
          </p:nvSpPr>
          <p:spPr>
            <a:xfrm>
              <a:off x="1043176" y="1657350"/>
              <a:ext cx="215753" cy="413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31E475E-9A1B-4929-9EAF-9B0DB393A3D2}"/>
              </a:ext>
            </a:extLst>
          </p:cNvPr>
          <p:cNvGrpSpPr/>
          <p:nvPr/>
        </p:nvGrpSpPr>
        <p:grpSpPr>
          <a:xfrm>
            <a:off x="4811917" y="363847"/>
            <a:ext cx="3886200" cy="1933218"/>
            <a:chOff x="609600" y="2848332"/>
            <a:chExt cx="3886200" cy="193321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8D0033C-8237-493E-9250-CA3E5E4DB867}"/>
                </a:ext>
              </a:extLst>
            </p:cNvPr>
            <p:cNvSpPr/>
            <p:nvPr/>
          </p:nvSpPr>
          <p:spPr>
            <a:xfrm>
              <a:off x="888580" y="3032998"/>
              <a:ext cx="609600" cy="609600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2E1739A-AF8F-4404-A761-A7FE991DC801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1193380" y="3642598"/>
              <a:ext cx="14845" cy="838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90A410B-F59E-4A67-8544-76CD69EFF6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836" y="4476491"/>
              <a:ext cx="298966" cy="30505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36691A1-F250-4867-A611-57D5CC769D92}"/>
                </a:ext>
              </a:extLst>
            </p:cNvPr>
            <p:cNvCxnSpPr>
              <a:cxnSpLocks/>
            </p:cNvCxnSpPr>
            <p:nvPr/>
          </p:nvCxnSpPr>
          <p:spPr>
            <a:xfrm>
              <a:off x="1208225" y="4480798"/>
              <a:ext cx="298966" cy="2989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279CD97-507B-4E3C-BA26-95B759F6F505}"/>
                </a:ext>
              </a:extLst>
            </p:cNvPr>
            <p:cNvCxnSpPr>
              <a:cxnSpLocks/>
            </p:cNvCxnSpPr>
            <p:nvPr/>
          </p:nvCxnSpPr>
          <p:spPr>
            <a:xfrm>
              <a:off x="812380" y="3947398"/>
              <a:ext cx="76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E3891B0-8A37-4C59-A9EF-D433CFE5EDC9}"/>
                </a:ext>
              </a:extLst>
            </p:cNvPr>
            <p:cNvSpPr/>
            <p:nvPr/>
          </p:nvSpPr>
          <p:spPr>
            <a:xfrm>
              <a:off x="3810000" y="3032998"/>
              <a:ext cx="609600" cy="609600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52D7DB0-5EEA-4305-BFC6-28A3AD82E56A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4114800" y="3642598"/>
              <a:ext cx="14845" cy="838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0BE7CB1-FC8F-46EE-9A01-9824D9E0A6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256" y="4476491"/>
              <a:ext cx="298966" cy="30505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8FFADBE-CF48-450C-A443-616549667743}"/>
                </a:ext>
              </a:extLst>
            </p:cNvPr>
            <p:cNvCxnSpPr>
              <a:cxnSpLocks/>
            </p:cNvCxnSpPr>
            <p:nvPr/>
          </p:nvCxnSpPr>
          <p:spPr>
            <a:xfrm>
              <a:off x="4129645" y="4480798"/>
              <a:ext cx="298966" cy="2989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5C82D4F-6359-4948-8608-BAAB49123C3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3947398"/>
              <a:ext cx="76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Star: 5 Points 33">
              <a:extLst>
                <a:ext uri="{FF2B5EF4-FFF2-40B4-BE49-F238E27FC236}">
                  <a16:creationId xmlns:a16="http://schemas.microsoft.com/office/drawing/2014/main" id="{57FAE9E4-33F2-409D-B50C-09859852CF08}"/>
                </a:ext>
              </a:extLst>
            </p:cNvPr>
            <p:cNvSpPr/>
            <p:nvPr/>
          </p:nvSpPr>
          <p:spPr>
            <a:xfrm>
              <a:off x="609600" y="3756898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peech Bubble: Oval 24">
              <a:extLst>
                <a:ext uri="{FF2B5EF4-FFF2-40B4-BE49-F238E27FC236}">
                  <a16:creationId xmlns:a16="http://schemas.microsoft.com/office/drawing/2014/main" id="{AD40A283-A881-466C-972A-C7DFC073F67E}"/>
                </a:ext>
              </a:extLst>
            </p:cNvPr>
            <p:cNvSpPr/>
            <p:nvPr/>
          </p:nvSpPr>
          <p:spPr>
            <a:xfrm>
              <a:off x="3138231" y="2848332"/>
              <a:ext cx="533400" cy="369332"/>
            </a:xfrm>
            <a:prstGeom prst="wedgeEllipseCallout">
              <a:avLst>
                <a:gd name="adj1" fmla="val 48881"/>
                <a:gd name="adj2" fmla="val 6580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  <p:sp>
          <p:nvSpPr>
            <p:cNvPr id="35" name="Speech Bubble: Oval 34">
              <a:extLst>
                <a:ext uri="{FF2B5EF4-FFF2-40B4-BE49-F238E27FC236}">
                  <a16:creationId xmlns:a16="http://schemas.microsoft.com/office/drawing/2014/main" id="{6DC9D9B8-1F6D-48C1-A869-32F2CAEAB8AE}"/>
                </a:ext>
              </a:extLst>
            </p:cNvPr>
            <p:cNvSpPr/>
            <p:nvPr/>
          </p:nvSpPr>
          <p:spPr>
            <a:xfrm>
              <a:off x="1764880" y="2848332"/>
              <a:ext cx="533400" cy="369332"/>
            </a:xfrm>
            <a:prstGeom prst="wedgeEllipseCallout">
              <a:avLst>
                <a:gd name="adj1" fmla="val -45976"/>
                <a:gd name="adj2" fmla="val 6745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sp>
          <p:nvSpPr>
            <p:cNvPr id="36" name="Speech Bubble: Oval 35">
              <a:extLst>
                <a:ext uri="{FF2B5EF4-FFF2-40B4-BE49-F238E27FC236}">
                  <a16:creationId xmlns:a16="http://schemas.microsoft.com/office/drawing/2014/main" id="{170AB710-98F4-4AD0-BB0A-7167F91E5D5C}"/>
                </a:ext>
              </a:extLst>
            </p:cNvPr>
            <p:cNvSpPr/>
            <p:nvPr/>
          </p:nvSpPr>
          <p:spPr>
            <a:xfrm>
              <a:off x="3086100" y="3480661"/>
              <a:ext cx="533400" cy="369332"/>
            </a:xfrm>
            <a:prstGeom prst="wedgeEllipseCallout">
              <a:avLst>
                <a:gd name="adj1" fmla="val 64881"/>
                <a:gd name="adj2" fmla="val -4478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  <p:sp>
          <p:nvSpPr>
            <p:cNvPr id="37" name="Speech Bubble: Oval 36">
              <a:extLst>
                <a:ext uri="{FF2B5EF4-FFF2-40B4-BE49-F238E27FC236}">
                  <a16:creationId xmlns:a16="http://schemas.microsoft.com/office/drawing/2014/main" id="{D1BA68DB-E33C-402A-A3A7-40156D88576A}"/>
                </a:ext>
              </a:extLst>
            </p:cNvPr>
            <p:cNvSpPr/>
            <p:nvPr/>
          </p:nvSpPr>
          <p:spPr>
            <a:xfrm>
              <a:off x="1835815" y="3457932"/>
              <a:ext cx="533400" cy="369332"/>
            </a:xfrm>
            <a:prstGeom prst="wedgeEllipseCallout">
              <a:avLst>
                <a:gd name="adj1" fmla="val -67690"/>
                <a:gd name="adj2" fmla="val -4808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8D69555F-08DA-45E5-A03C-B94E5FFCDFAA}"/>
              </a:ext>
            </a:extLst>
          </p:cNvPr>
          <p:cNvSpPr txBox="1"/>
          <p:nvPr/>
        </p:nvSpPr>
        <p:spPr>
          <a:xfrm>
            <a:off x="295825" y="2513303"/>
            <a:ext cx="8543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radley Hand ITC" pitchFamily="66" charset="0"/>
              </a:rPr>
              <a:t>There are better and worse strategies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619742-532E-4B19-BF22-E743B8ACEB2C}"/>
              </a:ext>
            </a:extLst>
          </p:cNvPr>
          <p:cNvSpPr txBox="1"/>
          <p:nvPr/>
        </p:nvSpPr>
        <p:spPr>
          <a:xfrm>
            <a:off x="295825" y="3105151"/>
            <a:ext cx="1795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radley Hand ITC" pitchFamily="66" charset="0"/>
              </a:rPr>
              <a:t>Is it a circle?</a:t>
            </a:r>
            <a:br>
              <a:rPr lang="en-US" sz="2000" dirty="0">
                <a:latin typeface="Bradley Hand ITC" pitchFamily="66" charset="0"/>
              </a:rPr>
            </a:br>
            <a:r>
              <a:rPr lang="en-US" sz="2000" dirty="0">
                <a:latin typeface="Bradley Hand ITC" pitchFamily="66" charset="0"/>
              </a:rPr>
              <a:t>Is it a square?</a:t>
            </a:r>
          </a:p>
          <a:p>
            <a:r>
              <a:rPr lang="en-US" sz="2000" dirty="0">
                <a:latin typeface="Bradley Hand ITC" pitchFamily="66" charset="0"/>
              </a:rPr>
              <a:t>Is it a star?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0CEF06-5A7E-47B0-8387-E8CD72005FFD}"/>
              </a:ext>
            </a:extLst>
          </p:cNvPr>
          <p:cNvSpPr txBox="1"/>
          <p:nvPr/>
        </p:nvSpPr>
        <p:spPr>
          <a:xfrm>
            <a:off x="2175534" y="3105150"/>
            <a:ext cx="2125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radley Hand ITC" pitchFamily="66" charset="0"/>
              </a:rPr>
              <a:t>12.5% Y</a:t>
            </a:r>
          </a:p>
          <a:p>
            <a:r>
              <a:rPr lang="en-US" sz="2000" dirty="0">
                <a:latin typeface="Bradley Hand ITC" pitchFamily="66" charset="0"/>
              </a:rPr>
              <a:t>12.5% Y</a:t>
            </a:r>
          </a:p>
          <a:p>
            <a:r>
              <a:rPr lang="en-US" sz="2000" dirty="0">
                <a:latin typeface="Bradley Hand ITC" pitchFamily="66" charset="0"/>
              </a:rPr>
              <a:t>25% Y 50% 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A559D7-2B03-4203-9848-8FC8142DE0D3}"/>
              </a:ext>
            </a:extLst>
          </p:cNvPr>
          <p:cNvSpPr txBox="1"/>
          <p:nvPr/>
        </p:nvSpPr>
        <p:spPr>
          <a:xfrm>
            <a:off x="346734" y="4173787"/>
            <a:ext cx="3920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radley Hand ITC" pitchFamily="66" charset="0"/>
              </a:rPr>
              <a:t>12.5% * 1 + 12.5% * 2 +</a:t>
            </a:r>
            <a:br>
              <a:rPr lang="en-US" sz="2000" dirty="0">
                <a:latin typeface="Bradley Hand ITC" pitchFamily="66" charset="0"/>
              </a:rPr>
            </a:br>
            <a:r>
              <a:rPr lang="en-US" sz="2000" dirty="0">
                <a:latin typeface="Bradley Hand ITC" pitchFamily="66" charset="0"/>
              </a:rPr>
              <a:t>(25%+50%)*3=2.625 questions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7449523-C933-40BF-A516-2BB109D1E912}"/>
              </a:ext>
            </a:extLst>
          </p:cNvPr>
          <p:cNvSpPr txBox="1"/>
          <p:nvPr/>
        </p:nvSpPr>
        <p:spPr>
          <a:xfrm>
            <a:off x="4879142" y="3105151"/>
            <a:ext cx="20284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radley Hand ITC" pitchFamily="66" charset="0"/>
              </a:rPr>
              <a:t>Is it a triangle?</a:t>
            </a:r>
            <a:br>
              <a:rPr lang="en-US" sz="2000" dirty="0">
                <a:latin typeface="Bradley Hand ITC" pitchFamily="66" charset="0"/>
              </a:rPr>
            </a:br>
            <a:r>
              <a:rPr lang="en-US" sz="2000" dirty="0">
                <a:latin typeface="Bradley Hand ITC" pitchFamily="66" charset="0"/>
              </a:rPr>
              <a:t>Is it a star?</a:t>
            </a:r>
          </a:p>
          <a:p>
            <a:r>
              <a:rPr lang="en-US" sz="2000" dirty="0">
                <a:latin typeface="Bradley Hand ITC" pitchFamily="66" charset="0"/>
              </a:rPr>
              <a:t>Is it a square?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18F604-90D3-42F7-92FF-A13E2B4DB704}"/>
              </a:ext>
            </a:extLst>
          </p:cNvPr>
          <p:cNvSpPr txBox="1"/>
          <p:nvPr/>
        </p:nvSpPr>
        <p:spPr>
          <a:xfrm>
            <a:off x="6941868" y="3105150"/>
            <a:ext cx="2125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radley Hand ITC" pitchFamily="66" charset="0"/>
              </a:rPr>
              <a:t>50% Y</a:t>
            </a:r>
          </a:p>
          <a:p>
            <a:r>
              <a:rPr lang="en-US" sz="2000" dirty="0">
                <a:latin typeface="Bradley Hand ITC" pitchFamily="66" charset="0"/>
              </a:rPr>
              <a:t>25% Y</a:t>
            </a:r>
          </a:p>
          <a:p>
            <a:r>
              <a:rPr lang="en-US" sz="2000" dirty="0">
                <a:latin typeface="Bradley Hand ITC" pitchFamily="66" charset="0"/>
              </a:rPr>
              <a:t>12.5% Y 12.5% 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3351E4-F6A3-4B05-9529-452CB28C96A4}"/>
              </a:ext>
            </a:extLst>
          </p:cNvPr>
          <p:cNvSpPr txBox="1"/>
          <p:nvPr/>
        </p:nvSpPr>
        <p:spPr>
          <a:xfrm>
            <a:off x="4930050" y="4173787"/>
            <a:ext cx="4137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radley Hand ITC" pitchFamily="66" charset="0"/>
              </a:rPr>
              <a:t>50% * 1 + 25% * 2 +</a:t>
            </a:r>
            <a:br>
              <a:rPr lang="en-US" sz="2000" dirty="0">
                <a:latin typeface="Bradley Hand ITC" pitchFamily="66" charset="0"/>
              </a:rPr>
            </a:br>
            <a:r>
              <a:rPr lang="en-US" sz="2000" dirty="0">
                <a:latin typeface="Bradley Hand ITC" pitchFamily="66" charset="0"/>
              </a:rPr>
              <a:t>(12.5%+12.5%)*3=1.75 questions</a:t>
            </a:r>
          </a:p>
        </p:txBody>
      </p:sp>
    </p:spTree>
    <p:extLst>
      <p:ext uri="{BB962C8B-B14F-4D97-AF65-F5344CB8AC3E}">
        <p14:creationId xmlns:p14="http://schemas.microsoft.com/office/powerpoint/2010/main" val="310238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  <p:bldP spid="46" grpId="0"/>
      <p:bldP spid="47" grpId="0"/>
      <p:bldP spid="48" grpId="0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9D8A0B67-CFA8-4F4D-BA80-8B6C465DECBE}"/>
              </a:ext>
            </a:extLst>
          </p:cNvPr>
          <p:cNvGrpSpPr/>
          <p:nvPr/>
        </p:nvGrpSpPr>
        <p:grpSpPr>
          <a:xfrm>
            <a:off x="445063" y="283599"/>
            <a:ext cx="1880931" cy="2013466"/>
            <a:chOff x="304800" y="361950"/>
            <a:chExt cx="1880931" cy="2013466"/>
          </a:xfrm>
        </p:grpSpPr>
        <p:sp>
          <p:nvSpPr>
            <p:cNvPr id="4" name="Star: 5 Points 3">
              <a:extLst>
                <a:ext uri="{FF2B5EF4-FFF2-40B4-BE49-F238E27FC236}">
                  <a16:creationId xmlns:a16="http://schemas.microsoft.com/office/drawing/2014/main" id="{93D5E397-1B3B-4D4A-8087-400B28A19433}"/>
                </a:ext>
              </a:extLst>
            </p:cNvPr>
            <p:cNvSpPr/>
            <p:nvPr/>
          </p:nvSpPr>
          <p:spPr>
            <a:xfrm>
              <a:off x="1514554" y="2146816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F2D9BAF7-3B53-4532-BDED-F9A706A66910}"/>
                </a:ext>
              </a:extLst>
            </p:cNvPr>
            <p:cNvSpPr/>
            <p:nvPr/>
          </p:nvSpPr>
          <p:spPr>
            <a:xfrm>
              <a:off x="1997241" y="2184916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0F66998-76FD-40A4-A8A5-2957E8B26B07}"/>
                </a:ext>
              </a:extLst>
            </p:cNvPr>
            <p:cNvSpPr/>
            <p:nvPr/>
          </p:nvSpPr>
          <p:spPr>
            <a:xfrm>
              <a:off x="1074853" y="2184916"/>
              <a:ext cx="152400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034BD8A-D83D-45C2-9A4C-1B1835A20E46}"/>
                </a:ext>
              </a:extLst>
            </p:cNvPr>
            <p:cNvSpPr/>
            <p:nvPr/>
          </p:nvSpPr>
          <p:spPr>
            <a:xfrm>
              <a:off x="626167" y="2185655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9B26EF6-E57A-48F2-B567-973067A0B326}"/>
                </a:ext>
              </a:extLst>
            </p:cNvPr>
            <p:cNvSpPr/>
            <p:nvPr/>
          </p:nvSpPr>
          <p:spPr>
            <a:xfrm>
              <a:off x="1514554" y="1276350"/>
              <a:ext cx="215753" cy="794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5484BD-7F92-43A5-9A0C-EA12742AC65E}"/>
                </a:ext>
              </a:extLst>
            </p:cNvPr>
            <p:cNvSpPr/>
            <p:nvPr/>
          </p:nvSpPr>
          <p:spPr>
            <a:xfrm>
              <a:off x="1971976" y="514350"/>
              <a:ext cx="213755" cy="1556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D728F2-6B6F-4DB7-8014-C252F2ACD2C1}"/>
                </a:ext>
              </a:extLst>
            </p:cNvPr>
            <p:cNvSpPr/>
            <p:nvPr/>
          </p:nvSpPr>
          <p:spPr>
            <a:xfrm>
              <a:off x="594491" y="1657350"/>
              <a:ext cx="215753" cy="413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B0A1E7F-B94C-4A36-B5C5-6B1CF65A6F0C}"/>
                    </a:ext>
                  </a:extLst>
                </p:cNvPr>
                <p:cNvSpPr/>
                <p:nvPr/>
              </p:nvSpPr>
              <p:spPr>
                <a:xfrm>
                  <a:off x="304800" y="361950"/>
                  <a:ext cx="4331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B0A1E7F-B94C-4A36-B5C5-6B1CF65A6F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361950"/>
                  <a:ext cx="433131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556E1C1-6270-4C27-BFA4-5AFA2A74ACA0}"/>
                </a:ext>
              </a:extLst>
            </p:cNvPr>
            <p:cNvSpPr/>
            <p:nvPr/>
          </p:nvSpPr>
          <p:spPr>
            <a:xfrm>
              <a:off x="1043176" y="1657350"/>
              <a:ext cx="215753" cy="413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31E475E-9A1B-4929-9EAF-9B0DB393A3D2}"/>
              </a:ext>
            </a:extLst>
          </p:cNvPr>
          <p:cNvGrpSpPr/>
          <p:nvPr/>
        </p:nvGrpSpPr>
        <p:grpSpPr>
          <a:xfrm>
            <a:off x="4811917" y="363847"/>
            <a:ext cx="3886200" cy="1933218"/>
            <a:chOff x="609600" y="2848332"/>
            <a:chExt cx="3886200" cy="193321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8D0033C-8237-493E-9250-CA3E5E4DB867}"/>
                </a:ext>
              </a:extLst>
            </p:cNvPr>
            <p:cNvSpPr/>
            <p:nvPr/>
          </p:nvSpPr>
          <p:spPr>
            <a:xfrm>
              <a:off x="888580" y="3032998"/>
              <a:ext cx="609600" cy="609600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2E1739A-AF8F-4404-A761-A7FE991DC801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1193380" y="3642598"/>
              <a:ext cx="14845" cy="838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90A410B-F59E-4A67-8544-76CD69EFF6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836" y="4476491"/>
              <a:ext cx="298966" cy="30505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36691A1-F250-4867-A611-57D5CC769D92}"/>
                </a:ext>
              </a:extLst>
            </p:cNvPr>
            <p:cNvCxnSpPr>
              <a:cxnSpLocks/>
            </p:cNvCxnSpPr>
            <p:nvPr/>
          </p:nvCxnSpPr>
          <p:spPr>
            <a:xfrm>
              <a:off x="1208225" y="4480798"/>
              <a:ext cx="298966" cy="2989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279CD97-507B-4E3C-BA26-95B759F6F505}"/>
                </a:ext>
              </a:extLst>
            </p:cNvPr>
            <p:cNvCxnSpPr>
              <a:cxnSpLocks/>
            </p:cNvCxnSpPr>
            <p:nvPr/>
          </p:nvCxnSpPr>
          <p:spPr>
            <a:xfrm>
              <a:off x="812380" y="3947398"/>
              <a:ext cx="76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E3891B0-8A37-4C59-A9EF-D433CFE5EDC9}"/>
                </a:ext>
              </a:extLst>
            </p:cNvPr>
            <p:cNvSpPr/>
            <p:nvPr/>
          </p:nvSpPr>
          <p:spPr>
            <a:xfrm>
              <a:off x="3810000" y="3032998"/>
              <a:ext cx="609600" cy="609600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52D7DB0-5EEA-4305-BFC6-28A3AD82E56A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4114800" y="3642598"/>
              <a:ext cx="14845" cy="838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0BE7CB1-FC8F-46EE-9A01-9824D9E0A6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256" y="4476491"/>
              <a:ext cx="298966" cy="30505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8FFADBE-CF48-450C-A443-616549667743}"/>
                </a:ext>
              </a:extLst>
            </p:cNvPr>
            <p:cNvCxnSpPr>
              <a:cxnSpLocks/>
            </p:cNvCxnSpPr>
            <p:nvPr/>
          </p:nvCxnSpPr>
          <p:spPr>
            <a:xfrm>
              <a:off x="4129645" y="4480798"/>
              <a:ext cx="298966" cy="2989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5C82D4F-6359-4948-8608-BAAB49123C3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3947398"/>
              <a:ext cx="76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Star: 5 Points 33">
              <a:extLst>
                <a:ext uri="{FF2B5EF4-FFF2-40B4-BE49-F238E27FC236}">
                  <a16:creationId xmlns:a16="http://schemas.microsoft.com/office/drawing/2014/main" id="{57FAE9E4-33F2-409D-B50C-09859852CF08}"/>
                </a:ext>
              </a:extLst>
            </p:cNvPr>
            <p:cNvSpPr/>
            <p:nvPr/>
          </p:nvSpPr>
          <p:spPr>
            <a:xfrm>
              <a:off x="609600" y="3756898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peech Bubble: Oval 24">
              <a:extLst>
                <a:ext uri="{FF2B5EF4-FFF2-40B4-BE49-F238E27FC236}">
                  <a16:creationId xmlns:a16="http://schemas.microsoft.com/office/drawing/2014/main" id="{AD40A283-A881-466C-972A-C7DFC073F67E}"/>
                </a:ext>
              </a:extLst>
            </p:cNvPr>
            <p:cNvSpPr/>
            <p:nvPr/>
          </p:nvSpPr>
          <p:spPr>
            <a:xfrm>
              <a:off x="3138231" y="2848332"/>
              <a:ext cx="533400" cy="369332"/>
            </a:xfrm>
            <a:prstGeom prst="wedgeEllipseCallout">
              <a:avLst>
                <a:gd name="adj1" fmla="val 48881"/>
                <a:gd name="adj2" fmla="val 6580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  <p:sp>
          <p:nvSpPr>
            <p:cNvPr id="35" name="Speech Bubble: Oval 34">
              <a:extLst>
                <a:ext uri="{FF2B5EF4-FFF2-40B4-BE49-F238E27FC236}">
                  <a16:creationId xmlns:a16="http://schemas.microsoft.com/office/drawing/2014/main" id="{6DC9D9B8-1F6D-48C1-A869-32F2CAEAB8AE}"/>
                </a:ext>
              </a:extLst>
            </p:cNvPr>
            <p:cNvSpPr/>
            <p:nvPr/>
          </p:nvSpPr>
          <p:spPr>
            <a:xfrm>
              <a:off x="1764880" y="2848332"/>
              <a:ext cx="533400" cy="369332"/>
            </a:xfrm>
            <a:prstGeom prst="wedgeEllipseCallout">
              <a:avLst>
                <a:gd name="adj1" fmla="val -45976"/>
                <a:gd name="adj2" fmla="val 6745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sp>
          <p:nvSpPr>
            <p:cNvPr id="36" name="Speech Bubble: Oval 35">
              <a:extLst>
                <a:ext uri="{FF2B5EF4-FFF2-40B4-BE49-F238E27FC236}">
                  <a16:creationId xmlns:a16="http://schemas.microsoft.com/office/drawing/2014/main" id="{170AB710-98F4-4AD0-BB0A-7167F91E5D5C}"/>
                </a:ext>
              </a:extLst>
            </p:cNvPr>
            <p:cNvSpPr/>
            <p:nvPr/>
          </p:nvSpPr>
          <p:spPr>
            <a:xfrm>
              <a:off x="3086100" y="3480661"/>
              <a:ext cx="533400" cy="369332"/>
            </a:xfrm>
            <a:prstGeom prst="wedgeEllipseCallout">
              <a:avLst>
                <a:gd name="adj1" fmla="val 64881"/>
                <a:gd name="adj2" fmla="val -4478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  <p:sp>
          <p:nvSpPr>
            <p:cNvPr id="37" name="Speech Bubble: Oval 36">
              <a:extLst>
                <a:ext uri="{FF2B5EF4-FFF2-40B4-BE49-F238E27FC236}">
                  <a16:creationId xmlns:a16="http://schemas.microsoft.com/office/drawing/2014/main" id="{D1BA68DB-E33C-402A-A3A7-40156D88576A}"/>
                </a:ext>
              </a:extLst>
            </p:cNvPr>
            <p:cNvSpPr/>
            <p:nvPr/>
          </p:nvSpPr>
          <p:spPr>
            <a:xfrm>
              <a:off x="1835815" y="3457932"/>
              <a:ext cx="533400" cy="369332"/>
            </a:xfrm>
            <a:prstGeom prst="wedgeEllipseCallout">
              <a:avLst>
                <a:gd name="adj1" fmla="val -67690"/>
                <a:gd name="adj2" fmla="val -4808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7AE9017-9341-4ECB-883D-1AE597EAA579}"/>
              </a:ext>
            </a:extLst>
          </p:cNvPr>
          <p:cNvSpPr txBox="1"/>
          <p:nvPr/>
        </p:nvSpPr>
        <p:spPr>
          <a:xfrm>
            <a:off x="295825" y="3238440"/>
            <a:ext cx="854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radley Hand ITC" pitchFamily="66" charset="0"/>
              </a:rPr>
              <a:t>We are never going to use an average of one question to distinguish four cases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B7BE240-BE80-4A05-A6F5-A5D98B4D8A3E}"/>
              </a:ext>
            </a:extLst>
          </p:cNvPr>
          <p:cNvSpPr txBox="1"/>
          <p:nvPr/>
        </p:nvSpPr>
        <p:spPr>
          <a:xfrm>
            <a:off x="295825" y="2513303"/>
            <a:ext cx="8543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radley Hand ITC" pitchFamily="66" charset="0"/>
              </a:rPr>
              <a:t>There should be a minimum number of questions</a:t>
            </a:r>
          </a:p>
        </p:txBody>
      </p:sp>
    </p:spTree>
    <p:extLst>
      <p:ext uri="{BB962C8B-B14F-4D97-AF65-F5344CB8AC3E}">
        <p14:creationId xmlns:p14="http://schemas.microsoft.com/office/powerpoint/2010/main" val="96553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9D8A0B67-CFA8-4F4D-BA80-8B6C465DECBE}"/>
              </a:ext>
            </a:extLst>
          </p:cNvPr>
          <p:cNvGrpSpPr/>
          <p:nvPr/>
        </p:nvGrpSpPr>
        <p:grpSpPr>
          <a:xfrm>
            <a:off x="445063" y="283599"/>
            <a:ext cx="1880931" cy="2013466"/>
            <a:chOff x="304800" y="361950"/>
            <a:chExt cx="1880931" cy="2013466"/>
          </a:xfrm>
        </p:grpSpPr>
        <p:sp>
          <p:nvSpPr>
            <p:cNvPr id="4" name="Star: 5 Points 3">
              <a:extLst>
                <a:ext uri="{FF2B5EF4-FFF2-40B4-BE49-F238E27FC236}">
                  <a16:creationId xmlns:a16="http://schemas.microsoft.com/office/drawing/2014/main" id="{93D5E397-1B3B-4D4A-8087-400B28A19433}"/>
                </a:ext>
              </a:extLst>
            </p:cNvPr>
            <p:cNvSpPr/>
            <p:nvPr/>
          </p:nvSpPr>
          <p:spPr>
            <a:xfrm>
              <a:off x="1514554" y="2146816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F2D9BAF7-3B53-4532-BDED-F9A706A66910}"/>
                </a:ext>
              </a:extLst>
            </p:cNvPr>
            <p:cNvSpPr/>
            <p:nvPr/>
          </p:nvSpPr>
          <p:spPr>
            <a:xfrm>
              <a:off x="1997241" y="2184916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0F66998-76FD-40A4-A8A5-2957E8B26B07}"/>
                </a:ext>
              </a:extLst>
            </p:cNvPr>
            <p:cNvSpPr/>
            <p:nvPr/>
          </p:nvSpPr>
          <p:spPr>
            <a:xfrm>
              <a:off x="1074853" y="2184916"/>
              <a:ext cx="152400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034BD8A-D83D-45C2-9A4C-1B1835A20E46}"/>
                </a:ext>
              </a:extLst>
            </p:cNvPr>
            <p:cNvSpPr/>
            <p:nvPr/>
          </p:nvSpPr>
          <p:spPr>
            <a:xfrm>
              <a:off x="626167" y="2185655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9B26EF6-E57A-48F2-B567-973067A0B326}"/>
                </a:ext>
              </a:extLst>
            </p:cNvPr>
            <p:cNvSpPr/>
            <p:nvPr/>
          </p:nvSpPr>
          <p:spPr>
            <a:xfrm>
              <a:off x="1514554" y="1276350"/>
              <a:ext cx="215753" cy="794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5484BD-7F92-43A5-9A0C-EA12742AC65E}"/>
                </a:ext>
              </a:extLst>
            </p:cNvPr>
            <p:cNvSpPr/>
            <p:nvPr/>
          </p:nvSpPr>
          <p:spPr>
            <a:xfrm>
              <a:off x="1971976" y="514350"/>
              <a:ext cx="213755" cy="1556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D728F2-6B6F-4DB7-8014-C252F2ACD2C1}"/>
                </a:ext>
              </a:extLst>
            </p:cNvPr>
            <p:cNvSpPr/>
            <p:nvPr/>
          </p:nvSpPr>
          <p:spPr>
            <a:xfrm>
              <a:off x="594491" y="1657350"/>
              <a:ext cx="215753" cy="413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B0A1E7F-B94C-4A36-B5C5-6B1CF65A6F0C}"/>
                    </a:ext>
                  </a:extLst>
                </p:cNvPr>
                <p:cNvSpPr/>
                <p:nvPr/>
              </p:nvSpPr>
              <p:spPr>
                <a:xfrm>
                  <a:off x="304800" y="361950"/>
                  <a:ext cx="4331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B0A1E7F-B94C-4A36-B5C5-6B1CF65A6F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361950"/>
                  <a:ext cx="433131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556E1C1-6270-4C27-BFA4-5AFA2A74ACA0}"/>
                </a:ext>
              </a:extLst>
            </p:cNvPr>
            <p:cNvSpPr/>
            <p:nvPr/>
          </p:nvSpPr>
          <p:spPr>
            <a:xfrm>
              <a:off x="1043176" y="1657350"/>
              <a:ext cx="215753" cy="413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31E475E-9A1B-4929-9EAF-9B0DB393A3D2}"/>
              </a:ext>
            </a:extLst>
          </p:cNvPr>
          <p:cNvGrpSpPr/>
          <p:nvPr/>
        </p:nvGrpSpPr>
        <p:grpSpPr>
          <a:xfrm>
            <a:off x="4811917" y="363847"/>
            <a:ext cx="3886200" cy="1933218"/>
            <a:chOff x="609600" y="2848332"/>
            <a:chExt cx="3886200" cy="193321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8D0033C-8237-493E-9250-CA3E5E4DB867}"/>
                </a:ext>
              </a:extLst>
            </p:cNvPr>
            <p:cNvSpPr/>
            <p:nvPr/>
          </p:nvSpPr>
          <p:spPr>
            <a:xfrm>
              <a:off x="888580" y="3032998"/>
              <a:ext cx="609600" cy="609600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2E1739A-AF8F-4404-A761-A7FE991DC801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1193380" y="3642598"/>
              <a:ext cx="14845" cy="838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90A410B-F59E-4A67-8544-76CD69EFF6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836" y="4476491"/>
              <a:ext cx="298966" cy="30505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36691A1-F250-4867-A611-57D5CC769D92}"/>
                </a:ext>
              </a:extLst>
            </p:cNvPr>
            <p:cNvCxnSpPr>
              <a:cxnSpLocks/>
            </p:cNvCxnSpPr>
            <p:nvPr/>
          </p:nvCxnSpPr>
          <p:spPr>
            <a:xfrm>
              <a:off x="1208225" y="4480798"/>
              <a:ext cx="298966" cy="2989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279CD97-507B-4E3C-BA26-95B759F6F505}"/>
                </a:ext>
              </a:extLst>
            </p:cNvPr>
            <p:cNvCxnSpPr>
              <a:cxnSpLocks/>
            </p:cNvCxnSpPr>
            <p:nvPr/>
          </p:nvCxnSpPr>
          <p:spPr>
            <a:xfrm>
              <a:off x="812380" y="3947398"/>
              <a:ext cx="76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E3891B0-8A37-4C59-A9EF-D433CFE5EDC9}"/>
                </a:ext>
              </a:extLst>
            </p:cNvPr>
            <p:cNvSpPr/>
            <p:nvPr/>
          </p:nvSpPr>
          <p:spPr>
            <a:xfrm>
              <a:off x="3810000" y="3032998"/>
              <a:ext cx="609600" cy="609600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52D7DB0-5EEA-4305-BFC6-28A3AD82E56A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4114800" y="3642598"/>
              <a:ext cx="14845" cy="838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0BE7CB1-FC8F-46EE-9A01-9824D9E0A6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256" y="4476491"/>
              <a:ext cx="298966" cy="30505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8FFADBE-CF48-450C-A443-616549667743}"/>
                </a:ext>
              </a:extLst>
            </p:cNvPr>
            <p:cNvCxnSpPr>
              <a:cxnSpLocks/>
            </p:cNvCxnSpPr>
            <p:nvPr/>
          </p:nvCxnSpPr>
          <p:spPr>
            <a:xfrm>
              <a:off x="4129645" y="4480798"/>
              <a:ext cx="298966" cy="2989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5C82D4F-6359-4948-8608-BAAB49123C3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3947398"/>
              <a:ext cx="76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Star: 5 Points 33">
              <a:extLst>
                <a:ext uri="{FF2B5EF4-FFF2-40B4-BE49-F238E27FC236}">
                  <a16:creationId xmlns:a16="http://schemas.microsoft.com/office/drawing/2014/main" id="{57FAE9E4-33F2-409D-B50C-09859852CF08}"/>
                </a:ext>
              </a:extLst>
            </p:cNvPr>
            <p:cNvSpPr/>
            <p:nvPr/>
          </p:nvSpPr>
          <p:spPr>
            <a:xfrm>
              <a:off x="609600" y="3756898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peech Bubble: Oval 24">
              <a:extLst>
                <a:ext uri="{FF2B5EF4-FFF2-40B4-BE49-F238E27FC236}">
                  <a16:creationId xmlns:a16="http://schemas.microsoft.com/office/drawing/2014/main" id="{AD40A283-A881-466C-972A-C7DFC073F67E}"/>
                </a:ext>
              </a:extLst>
            </p:cNvPr>
            <p:cNvSpPr/>
            <p:nvPr/>
          </p:nvSpPr>
          <p:spPr>
            <a:xfrm>
              <a:off x="3138231" y="2848332"/>
              <a:ext cx="533400" cy="369332"/>
            </a:xfrm>
            <a:prstGeom prst="wedgeEllipseCallout">
              <a:avLst>
                <a:gd name="adj1" fmla="val 48881"/>
                <a:gd name="adj2" fmla="val 6580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  <p:sp>
          <p:nvSpPr>
            <p:cNvPr id="35" name="Speech Bubble: Oval 34">
              <a:extLst>
                <a:ext uri="{FF2B5EF4-FFF2-40B4-BE49-F238E27FC236}">
                  <a16:creationId xmlns:a16="http://schemas.microsoft.com/office/drawing/2014/main" id="{6DC9D9B8-1F6D-48C1-A869-32F2CAEAB8AE}"/>
                </a:ext>
              </a:extLst>
            </p:cNvPr>
            <p:cNvSpPr/>
            <p:nvPr/>
          </p:nvSpPr>
          <p:spPr>
            <a:xfrm>
              <a:off x="1764880" y="2848332"/>
              <a:ext cx="533400" cy="369332"/>
            </a:xfrm>
            <a:prstGeom prst="wedgeEllipseCallout">
              <a:avLst>
                <a:gd name="adj1" fmla="val -45976"/>
                <a:gd name="adj2" fmla="val 6745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sp>
          <p:nvSpPr>
            <p:cNvPr id="36" name="Speech Bubble: Oval 35">
              <a:extLst>
                <a:ext uri="{FF2B5EF4-FFF2-40B4-BE49-F238E27FC236}">
                  <a16:creationId xmlns:a16="http://schemas.microsoft.com/office/drawing/2014/main" id="{170AB710-98F4-4AD0-BB0A-7167F91E5D5C}"/>
                </a:ext>
              </a:extLst>
            </p:cNvPr>
            <p:cNvSpPr/>
            <p:nvPr/>
          </p:nvSpPr>
          <p:spPr>
            <a:xfrm>
              <a:off x="3086100" y="3480661"/>
              <a:ext cx="533400" cy="369332"/>
            </a:xfrm>
            <a:prstGeom prst="wedgeEllipseCallout">
              <a:avLst>
                <a:gd name="adj1" fmla="val 64881"/>
                <a:gd name="adj2" fmla="val -4478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  <p:sp>
          <p:nvSpPr>
            <p:cNvPr id="37" name="Speech Bubble: Oval 36">
              <a:extLst>
                <a:ext uri="{FF2B5EF4-FFF2-40B4-BE49-F238E27FC236}">
                  <a16:creationId xmlns:a16="http://schemas.microsoft.com/office/drawing/2014/main" id="{D1BA68DB-E33C-402A-A3A7-40156D88576A}"/>
                </a:ext>
              </a:extLst>
            </p:cNvPr>
            <p:cNvSpPr/>
            <p:nvPr/>
          </p:nvSpPr>
          <p:spPr>
            <a:xfrm>
              <a:off x="1835815" y="3457932"/>
              <a:ext cx="533400" cy="369332"/>
            </a:xfrm>
            <a:prstGeom prst="wedgeEllipseCallout">
              <a:avLst>
                <a:gd name="adj1" fmla="val -67690"/>
                <a:gd name="adj2" fmla="val -4808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BB7BE240-BE80-4A05-A6F5-A5D98B4D8A3E}"/>
              </a:ext>
            </a:extLst>
          </p:cNvPr>
          <p:cNvSpPr txBox="1"/>
          <p:nvPr/>
        </p:nvSpPr>
        <p:spPr>
          <a:xfrm>
            <a:off x="295825" y="2513303"/>
            <a:ext cx="8543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radley Hand ITC" pitchFamily="66" charset="0"/>
              </a:rPr>
              <a:t>The more variability, the more questions</a:t>
            </a:r>
            <a:br>
              <a:rPr lang="en-US" sz="2800" dirty="0">
                <a:latin typeface="Bradley Hand ITC" pitchFamily="66" charset="0"/>
              </a:rPr>
            </a:br>
            <a:r>
              <a:rPr lang="en-US" sz="2800" dirty="0">
                <a:latin typeface="Bradley Hand ITC" pitchFamily="66" charset="0"/>
              </a:rPr>
              <a:t>we expect to have to ask</a:t>
            </a:r>
          </a:p>
        </p:txBody>
      </p:sp>
    </p:spTree>
    <p:extLst>
      <p:ext uri="{BB962C8B-B14F-4D97-AF65-F5344CB8AC3E}">
        <p14:creationId xmlns:p14="http://schemas.microsoft.com/office/powerpoint/2010/main" val="48024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9D8A0B67-CFA8-4F4D-BA80-8B6C465DECBE}"/>
              </a:ext>
            </a:extLst>
          </p:cNvPr>
          <p:cNvGrpSpPr/>
          <p:nvPr/>
        </p:nvGrpSpPr>
        <p:grpSpPr>
          <a:xfrm>
            <a:off x="445063" y="283599"/>
            <a:ext cx="1880931" cy="2013466"/>
            <a:chOff x="304800" y="361950"/>
            <a:chExt cx="1880931" cy="2013466"/>
          </a:xfrm>
        </p:grpSpPr>
        <p:sp>
          <p:nvSpPr>
            <p:cNvPr id="4" name="Star: 5 Points 3">
              <a:extLst>
                <a:ext uri="{FF2B5EF4-FFF2-40B4-BE49-F238E27FC236}">
                  <a16:creationId xmlns:a16="http://schemas.microsoft.com/office/drawing/2014/main" id="{93D5E397-1B3B-4D4A-8087-400B28A19433}"/>
                </a:ext>
              </a:extLst>
            </p:cNvPr>
            <p:cNvSpPr/>
            <p:nvPr/>
          </p:nvSpPr>
          <p:spPr>
            <a:xfrm>
              <a:off x="1514554" y="2146816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F2D9BAF7-3B53-4532-BDED-F9A706A66910}"/>
                </a:ext>
              </a:extLst>
            </p:cNvPr>
            <p:cNvSpPr/>
            <p:nvPr/>
          </p:nvSpPr>
          <p:spPr>
            <a:xfrm>
              <a:off x="1997241" y="2184916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0F66998-76FD-40A4-A8A5-2957E8B26B07}"/>
                </a:ext>
              </a:extLst>
            </p:cNvPr>
            <p:cNvSpPr/>
            <p:nvPr/>
          </p:nvSpPr>
          <p:spPr>
            <a:xfrm>
              <a:off x="1074853" y="2184916"/>
              <a:ext cx="152400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034BD8A-D83D-45C2-9A4C-1B1835A20E46}"/>
                </a:ext>
              </a:extLst>
            </p:cNvPr>
            <p:cNvSpPr/>
            <p:nvPr/>
          </p:nvSpPr>
          <p:spPr>
            <a:xfrm>
              <a:off x="626167" y="2185655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9B26EF6-E57A-48F2-B567-973067A0B326}"/>
                </a:ext>
              </a:extLst>
            </p:cNvPr>
            <p:cNvSpPr/>
            <p:nvPr/>
          </p:nvSpPr>
          <p:spPr>
            <a:xfrm>
              <a:off x="1514554" y="1276350"/>
              <a:ext cx="215753" cy="794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5484BD-7F92-43A5-9A0C-EA12742AC65E}"/>
                </a:ext>
              </a:extLst>
            </p:cNvPr>
            <p:cNvSpPr/>
            <p:nvPr/>
          </p:nvSpPr>
          <p:spPr>
            <a:xfrm>
              <a:off x="1971976" y="514350"/>
              <a:ext cx="213755" cy="1556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D728F2-6B6F-4DB7-8014-C252F2ACD2C1}"/>
                </a:ext>
              </a:extLst>
            </p:cNvPr>
            <p:cNvSpPr/>
            <p:nvPr/>
          </p:nvSpPr>
          <p:spPr>
            <a:xfrm>
              <a:off x="594491" y="1657350"/>
              <a:ext cx="215753" cy="413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B0A1E7F-B94C-4A36-B5C5-6B1CF65A6F0C}"/>
                    </a:ext>
                  </a:extLst>
                </p:cNvPr>
                <p:cNvSpPr/>
                <p:nvPr/>
              </p:nvSpPr>
              <p:spPr>
                <a:xfrm>
                  <a:off x="304800" y="361950"/>
                  <a:ext cx="4331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B0A1E7F-B94C-4A36-B5C5-6B1CF65A6F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361950"/>
                  <a:ext cx="433131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556E1C1-6270-4C27-BFA4-5AFA2A74ACA0}"/>
                </a:ext>
              </a:extLst>
            </p:cNvPr>
            <p:cNvSpPr/>
            <p:nvPr/>
          </p:nvSpPr>
          <p:spPr>
            <a:xfrm>
              <a:off x="1043176" y="1657350"/>
              <a:ext cx="215753" cy="413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31E475E-9A1B-4929-9EAF-9B0DB393A3D2}"/>
              </a:ext>
            </a:extLst>
          </p:cNvPr>
          <p:cNvGrpSpPr/>
          <p:nvPr/>
        </p:nvGrpSpPr>
        <p:grpSpPr>
          <a:xfrm>
            <a:off x="4811917" y="363847"/>
            <a:ext cx="3886200" cy="1933218"/>
            <a:chOff x="609600" y="2848332"/>
            <a:chExt cx="3886200" cy="193321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8D0033C-8237-493E-9250-CA3E5E4DB867}"/>
                </a:ext>
              </a:extLst>
            </p:cNvPr>
            <p:cNvSpPr/>
            <p:nvPr/>
          </p:nvSpPr>
          <p:spPr>
            <a:xfrm>
              <a:off x="888580" y="3032998"/>
              <a:ext cx="609600" cy="609600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2E1739A-AF8F-4404-A761-A7FE991DC801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1193380" y="3642598"/>
              <a:ext cx="14845" cy="838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90A410B-F59E-4A67-8544-76CD69EFF6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836" y="4476491"/>
              <a:ext cx="298966" cy="30505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36691A1-F250-4867-A611-57D5CC769D92}"/>
                </a:ext>
              </a:extLst>
            </p:cNvPr>
            <p:cNvCxnSpPr>
              <a:cxnSpLocks/>
            </p:cNvCxnSpPr>
            <p:nvPr/>
          </p:nvCxnSpPr>
          <p:spPr>
            <a:xfrm>
              <a:off x="1208225" y="4480798"/>
              <a:ext cx="298966" cy="2989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279CD97-507B-4E3C-BA26-95B759F6F505}"/>
                </a:ext>
              </a:extLst>
            </p:cNvPr>
            <p:cNvCxnSpPr>
              <a:cxnSpLocks/>
            </p:cNvCxnSpPr>
            <p:nvPr/>
          </p:nvCxnSpPr>
          <p:spPr>
            <a:xfrm>
              <a:off x="812380" y="3947398"/>
              <a:ext cx="76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E3891B0-8A37-4C59-A9EF-D433CFE5EDC9}"/>
                </a:ext>
              </a:extLst>
            </p:cNvPr>
            <p:cNvSpPr/>
            <p:nvPr/>
          </p:nvSpPr>
          <p:spPr>
            <a:xfrm>
              <a:off x="3810000" y="3032998"/>
              <a:ext cx="609600" cy="609600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52D7DB0-5EEA-4305-BFC6-28A3AD82E56A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4114800" y="3642598"/>
              <a:ext cx="14845" cy="838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0BE7CB1-FC8F-46EE-9A01-9824D9E0A6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256" y="4476491"/>
              <a:ext cx="298966" cy="30505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8FFADBE-CF48-450C-A443-616549667743}"/>
                </a:ext>
              </a:extLst>
            </p:cNvPr>
            <p:cNvCxnSpPr>
              <a:cxnSpLocks/>
            </p:cNvCxnSpPr>
            <p:nvPr/>
          </p:nvCxnSpPr>
          <p:spPr>
            <a:xfrm>
              <a:off x="4129645" y="4480798"/>
              <a:ext cx="298966" cy="2989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5C82D4F-6359-4948-8608-BAAB49123C3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3947398"/>
              <a:ext cx="76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Star: 5 Points 33">
              <a:extLst>
                <a:ext uri="{FF2B5EF4-FFF2-40B4-BE49-F238E27FC236}">
                  <a16:creationId xmlns:a16="http://schemas.microsoft.com/office/drawing/2014/main" id="{57FAE9E4-33F2-409D-B50C-09859852CF08}"/>
                </a:ext>
              </a:extLst>
            </p:cNvPr>
            <p:cNvSpPr/>
            <p:nvPr/>
          </p:nvSpPr>
          <p:spPr>
            <a:xfrm>
              <a:off x="609600" y="3756898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peech Bubble: Oval 24">
              <a:extLst>
                <a:ext uri="{FF2B5EF4-FFF2-40B4-BE49-F238E27FC236}">
                  <a16:creationId xmlns:a16="http://schemas.microsoft.com/office/drawing/2014/main" id="{AD40A283-A881-466C-972A-C7DFC073F67E}"/>
                </a:ext>
              </a:extLst>
            </p:cNvPr>
            <p:cNvSpPr/>
            <p:nvPr/>
          </p:nvSpPr>
          <p:spPr>
            <a:xfrm>
              <a:off x="3138231" y="2848332"/>
              <a:ext cx="533400" cy="369332"/>
            </a:xfrm>
            <a:prstGeom prst="wedgeEllipseCallout">
              <a:avLst>
                <a:gd name="adj1" fmla="val 48881"/>
                <a:gd name="adj2" fmla="val 6580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  <p:sp>
          <p:nvSpPr>
            <p:cNvPr id="35" name="Speech Bubble: Oval 34">
              <a:extLst>
                <a:ext uri="{FF2B5EF4-FFF2-40B4-BE49-F238E27FC236}">
                  <a16:creationId xmlns:a16="http://schemas.microsoft.com/office/drawing/2014/main" id="{6DC9D9B8-1F6D-48C1-A869-32F2CAEAB8AE}"/>
                </a:ext>
              </a:extLst>
            </p:cNvPr>
            <p:cNvSpPr/>
            <p:nvPr/>
          </p:nvSpPr>
          <p:spPr>
            <a:xfrm>
              <a:off x="1764880" y="2848332"/>
              <a:ext cx="533400" cy="369332"/>
            </a:xfrm>
            <a:prstGeom prst="wedgeEllipseCallout">
              <a:avLst>
                <a:gd name="adj1" fmla="val -45976"/>
                <a:gd name="adj2" fmla="val 6745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sp>
          <p:nvSpPr>
            <p:cNvPr id="36" name="Speech Bubble: Oval 35">
              <a:extLst>
                <a:ext uri="{FF2B5EF4-FFF2-40B4-BE49-F238E27FC236}">
                  <a16:creationId xmlns:a16="http://schemas.microsoft.com/office/drawing/2014/main" id="{170AB710-98F4-4AD0-BB0A-7167F91E5D5C}"/>
                </a:ext>
              </a:extLst>
            </p:cNvPr>
            <p:cNvSpPr/>
            <p:nvPr/>
          </p:nvSpPr>
          <p:spPr>
            <a:xfrm>
              <a:off x="3086100" y="3480661"/>
              <a:ext cx="533400" cy="369332"/>
            </a:xfrm>
            <a:prstGeom prst="wedgeEllipseCallout">
              <a:avLst>
                <a:gd name="adj1" fmla="val 64881"/>
                <a:gd name="adj2" fmla="val -4478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  <p:sp>
          <p:nvSpPr>
            <p:cNvPr id="37" name="Speech Bubble: Oval 36">
              <a:extLst>
                <a:ext uri="{FF2B5EF4-FFF2-40B4-BE49-F238E27FC236}">
                  <a16:creationId xmlns:a16="http://schemas.microsoft.com/office/drawing/2014/main" id="{D1BA68DB-E33C-402A-A3A7-40156D88576A}"/>
                </a:ext>
              </a:extLst>
            </p:cNvPr>
            <p:cNvSpPr/>
            <p:nvPr/>
          </p:nvSpPr>
          <p:spPr>
            <a:xfrm>
              <a:off x="1835815" y="3457932"/>
              <a:ext cx="533400" cy="369332"/>
            </a:xfrm>
            <a:prstGeom prst="wedgeEllipseCallout">
              <a:avLst>
                <a:gd name="adj1" fmla="val -67690"/>
                <a:gd name="adj2" fmla="val -4808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2D5C4D2F-9D28-422E-B695-E25802059A31}"/>
              </a:ext>
            </a:extLst>
          </p:cNvPr>
          <p:cNvSpPr txBox="1"/>
          <p:nvPr/>
        </p:nvSpPr>
        <p:spPr>
          <a:xfrm>
            <a:off x="295824" y="3028950"/>
            <a:ext cx="8543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EE6C"/>
                </a:solidFill>
                <a:latin typeface="Bradley Hand ITC" pitchFamily="66" charset="0"/>
              </a:rPr>
              <a:t>The variability is proportional to the minimum number of questions needed to identify an element</a:t>
            </a:r>
          </a:p>
        </p:txBody>
      </p:sp>
    </p:spTree>
    <p:extLst>
      <p:ext uri="{BB962C8B-B14F-4D97-AF65-F5344CB8AC3E}">
        <p14:creationId xmlns:p14="http://schemas.microsoft.com/office/powerpoint/2010/main" val="1321814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767126-B4E4-4DBF-B724-0E7B416E55C7}"/>
              </a:ext>
            </a:extLst>
          </p:cNvPr>
          <p:cNvSpPr/>
          <p:nvPr/>
        </p:nvSpPr>
        <p:spPr>
          <a:xfrm>
            <a:off x="2346089" y="1581150"/>
            <a:ext cx="44518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Bradley Hand ITC" pitchFamily="66" charset="0"/>
              </a:rPr>
              <a:t>Second derivation</a:t>
            </a:r>
          </a:p>
        </p:txBody>
      </p:sp>
    </p:spTree>
    <p:extLst>
      <p:ext uri="{BB962C8B-B14F-4D97-AF65-F5344CB8AC3E}">
        <p14:creationId xmlns:p14="http://schemas.microsoft.com/office/powerpoint/2010/main" val="993131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36EF6B2-8742-4E12-93F5-C44C6315DDF7}"/>
                  </a:ext>
                </a:extLst>
              </p:cNvPr>
              <p:cNvSpPr txBox="1"/>
              <p:nvPr/>
            </p:nvSpPr>
            <p:spPr>
              <a:xfrm>
                <a:off x="914400" y="506988"/>
                <a:ext cx="58763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Bradley Hand ITC" pitchFamily="66" charset="0"/>
                  </a:rPr>
                  <a:t> yes/no questions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36EF6B2-8742-4E12-93F5-C44C6315D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06988"/>
                <a:ext cx="5876375" cy="523220"/>
              </a:xfrm>
              <a:prstGeom prst="rect">
                <a:avLst/>
              </a:prstGeom>
              <a:blipFill>
                <a:blip r:embed="rId2"/>
                <a:stretch>
                  <a:fillRect t="-9302" b="-33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450AE1C-DEE5-47B5-B46E-E86CE8EDD062}"/>
                  </a:ext>
                </a:extLst>
              </p:cNvPr>
              <p:cNvSpPr txBox="1"/>
              <p:nvPr/>
            </p:nvSpPr>
            <p:spPr>
              <a:xfrm>
                <a:off x="914400" y="1030208"/>
                <a:ext cx="7772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>
                    <a:latin typeface="Bradley Hand ITC" pitchFamily="66" charset="0"/>
                  </a:rPr>
                  <a:t> cases distinguished with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Bradley Hand ITC" pitchFamily="66" charset="0"/>
                  </a:rPr>
                  <a:t> questions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450AE1C-DEE5-47B5-B46E-E86CE8EDD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030208"/>
                <a:ext cx="7772400" cy="523220"/>
              </a:xfrm>
              <a:prstGeom prst="rect">
                <a:avLst/>
              </a:prstGeom>
              <a:blipFill>
                <a:blip r:embed="rId3"/>
                <a:stretch>
                  <a:fillRect t="-10465" b="-33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6731AA9-0EEC-4ACE-A0C3-165C83376D98}"/>
                  </a:ext>
                </a:extLst>
              </p:cNvPr>
              <p:cNvSpPr txBox="1"/>
              <p:nvPr/>
            </p:nvSpPr>
            <p:spPr>
              <a:xfrm>
                <a:off x="914400" y="1573788"/>
                <a:ext cx="74676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func>
                  </m:oMath>
                </a14:m>
                <a:r>
                  <a:rPr lang="en-US" sz="2800" dirty="0">
                    <a:latin typeface="Bradley Hand ITC" pitchFamily="66" charset="0"/>
                  </a:rPr>
                  <a:t> number of questions needed to distinguish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>
                    <a:latin typeface="Bradley Hand ITC" pitchFamily="66" charset="0"/>
                  </a:rPr>
                  <a:t> cases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6731AA9-0EEC-4ACE-A0C3-165C83376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73788"/>
                <a:ext cx="7467600" cy="954107"/>
              </a:xfrm>
              <a:prstGeom prst="rect">
                <a:avLst/>
              </a:prstGeom>
              <a:blipFill>
                <a:blip r:embed="rId4"/>
                <a:stretch>
                  <a:fillRect l="-1633" t="-5096" b="-17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5C2F3B9-659F-4AA2-97FF-A88512171E7D}"/>
                  </a:ext>
                </a:extLst>
              </p:cNvPr>
              <p:cNvSpPr txBox="1"/>
              <p:nvPr/>
            </p:nvSpPr>
            <p:spPr>
              <a:xfrm>
                <a:off x="914400" y="2458661"/>
                <a:ext cx="74676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>
                    <a:latin typeface="Bradley Hand ITC" pitchFamily="66" charset="0"/>
                  </a:rPr>
                  <a:t> probability is the reciprocal of the number of cases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>
                    <a:latin typeface="Bradley Hand ITC" pitchFamily="66" charset="0"/>
                  </a:rPr>
                  <a:t>(e.g. one in three)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5C2F3B9-659F-4AA2-97FF-A88512171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458661"/>
                <a:ext cx="7467600" cy="954107"/>
              </a:xfrm>
              <a:prstGeom prst="rect">
                <a:avLst/>
              </a:prstGeom>
              <a:blipFill>
                <a:blip r:embed="rId5"/>
                <a:stretch>
                  <a:fillRect l="-1633" t="-5096" b="-17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7FD45E8-D4E6-46DF-9C76-CD93679780B2}"/>
                  </a:ext>
                </a:extLst>
              </p:cNvPr>
              <p:cNvSpPr txBox="1"/>
              <p:nvPr/>
            </p:nvSpPr>
            <p:spPr>
              <a:xfrm>
                <a:off x="914400" y="3412768"/>
                <a:ext cx="7467600" cy="1190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r>
                  <a:rPr lang="en-US" sz="2800" dirty="0">
                    <a:latin typeface="Bradley Hand ITC" pitchFamily="66" charset="0"/>
                  </a:rPr>
                  <a:t> lower limit for the number of questions needed based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Bradley Hand ITC" pitchFamily="66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7FD45E8-D4E6-46DF-9C76-CD9367978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12768"/>
                <a:ext cx="7467600" cy="1190069"/>
              </a:xfrm>
              <a:prstGeom prst="rect">
                <a:avLst/>
              </a:prstGeom>
              <a:blipFill>
                <a:blip r:embed="rId6"/>
                <a:stretch>
                  <a:fillRect l="-1633" r="-2857"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90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136EF6B2-8742-4E12-93F5-C44C6315DDF7}"/>
              </a:ext>
            </a:extLst>
          </p:cNvPr>
          <p:cNvSpPr txBox="1"/>
          <p:nvPr/>
        </p:nvSpPr>
        <p:spPr>
          <a:xfrm>
            <a:off x="228600" y="209550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radley Hand ITC" pitchFamily="66" charset="0"/>
              </a:rPr>
              <a:t>For each case, use the most efficient number of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7FD45E8-D4E6-46DF-9C76-CD93679780B2}"/>
                  </a:ext>
                </a:extLst>
              </p:cNvPr>
              <p:cNvSpPr txBox="1"/>
              <p:nvPr/>
            </p:nvSpPr>
            <p:spPr>
              <a:xfrm>
                <a:off x="228600" y="660940"/>
                <a:ext cx="7467600" cy="759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800" dirty="0">
                    <a:latin typeface="Bradley Hand ITC" pitchFamily="66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7FD45E8-D4E6-46DF-9C76-CD9367978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60940"/>
                <a:ext cx="7467600" cy="759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53A211C-3767-4C19-98FE-7682E467A22C}"/>
              </a:ext>
            </a:extLst>
          </p:cNvPr>
          <p:cNvSpPr txBox="1"/>
          <p:nvPr/>
        </p:nvSpPr>
        <p:spPr>
          <a:xfrm>
            <a:off x="228600" y="1397039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radley Hand ITC" pitchFamily="66" charset="0"/>
              </a:rPr>
              <a:t>Now average the number of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0CBE2E-229A-467F-B079-0256CA9B9841}"/>
                  </a:ext>
                </a:extLst>
              </p:cNvPr>
              <p:cNvSpPr txBox="1"/>
              <p:nvPr/>
            </p:nvSpPr>
            <p:spPr>
              <a:xfrm>
                <a:off x="228600" y="1918875"/>
                <a:ext cx="7467600" cy="523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Bradley Hand ITC" pitchFamily="66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0CBE2E-229A-467F-B079-0256CA9B9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18875"/>
                <a:ext cx="7467600" cy="523541"/>
              </a:xfrm>
              <a:prstGeom prst="rect">
                <a:avLst/>
              </a:prstGeom>
              <a:blipFill>
                <a:blip r:embed="rId3"/>
                <a:stretch>
                  <a:fillRect l="-408" t="-137209" b="-195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59A5AD1-CAF7-4217-B748-B4DFA399091B}"/>
                  </a:ext>
                </a:extLst>
              </p:cNvPr>
              <p:cNvSpPr/>
              <p:nvPr/>
            </p:nvSpPr>
            <p:spPr>
              <a:xfrm>
                <a:off x="227529" y="2818900"/>
                <a:ext cx="8688942" cy="1200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EE6C"/>
                    </a:solidFill>
                    <a:latin typeface="Bradley Hand ITC" pitchFamily="66" charset="0"/>
                  </a:rPr>
                  <a:t>The indicator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EE6C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EE6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00EE6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rgbClr val="00EE6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rgbClr val="00EE6C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EE6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EE6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EE6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sz="2400" i="1" smtClean="0">
                                <a:solidFill>
                                  <a:srgbClr val="00EE6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rgbClr val="00EE6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00EE6C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b="0" i="0" smtClean="0">
                                    <a:solidFill>
                                      <a:srgbClr val="00EE6C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rgbClr val="00EE6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EE6C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EE6C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r>
                  <a:rPr lang="en-US" sz="2400" dirty="0">
                    <a:solidFill>
                      <a:srgbClr val="00EE6C"/>
                    </a:solidFill>
                    <a:latin typeface="Bradley Hand ITC" pitchFamily="66" charset="0"/>
                  </a:rPr>
                  <a:t> measures the optimal average number of binary questions needed to identify an element from the distribution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59A5AD1-CAF7-4217-B748-B4DFA39909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29" y="2818900"/>
                <a:ext cx="8688942" cy="1200650"/>
              </a:xfrm>
              <a:prstGeom prst="rect">
                <a:avLst/>
              </a:prstGeom>
              <a:blipFill>
                <a:blip r:embed="rId4"/>
                <a:stretch>
                  <a:fillRect l="-1052" t="-52284" r="-1823" b="-11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56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radley Hand ITC">
      <a:majorFont>
        <a:latin typeface="Bradley Hand ITC"/>
        <a:ea typeface=""/>
        <a:cs typeface=""/>
      </a:majorFont>
      <a:minorFont>
        <a:latin typeface="Bradley Hand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46820</TotalTime>
  <Words>689</Words>
  <Application>Microsoft Office PowerPoint</Application>
  <PresentationFormat>On-screen Show (16:9)</PresentationFormat>
  <Paragraphs>127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Alice</vt:lpstr>
      <vt:lpstr>Arial</vt:lpstr>
      <vt:lpstr>Bradley Hand ITC</vt:lpstr>
      <vt:lpstr>Calibri</vt:lpstr>
      <vt:lpstr>Cambria Math</vt:lpstr>
      <vt:lpstr>Office Theme</vt:lpstr>
      <vt:lpstr>Understanding Shannon entropy: (2) variability and bits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classical Hamiltonian mechanics</dc:title>
  <dc:creator>carcassi</dc:creator>
  <cp:lastModifiedBy>Gabriele Carcassi</cp:lastModifiedBy>
  <cp:revision>435</cp:revision>
  <dcterms:created xsi:type="dcterms:W3CDTF">2013-05-30T18:30:29Z</dcterms:created>
  <dcterms:modified xsi:type="dcterms:W3CDTF">2024-01-12T19:34:15Z</dcterms:modified>
</cp:coreProperties>
</file>