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8" r:id="rId2"/>
    <p:sldId id="387" r:id="rId3"/>
    <p:sldId id="334" r:id="rId4"/>
    <p:sldId id="332" r:id="rId5"/>
    <p:sldId id="333" r:id="rId6"/>
    <p:sldId id="384" r:id="rId7"/>
    <p:sldId id="373" r:id="rId8"/>
    <p:sldId id="3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4BACC6"/>
    <a:srgbClr val="4F81BD"/>
    <a:srgbClr val="000000"/>
    <a:srgbClr val="102540"/>
    <a:srgbClr val="10253F"/>
    <a:srgbClr val="F79646"/>
    <a:srgbClr val="4A7EBB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59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22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Shannon entropy: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(3) variability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and permutations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Shannon entropy approximately quantifies the logarithm of the number of permutations of a large set of elements,</a:t>
            </a:r>
            <a:br>
              <a:rPr lang="en-US" dirty="0"/>
            </a:br>
            <a:r>
              <a:rPr lang="en-US" dirty="0"/>
              <a:t>divided by the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167469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D8A0B67-CFA8-4F4D-BA80-8B6C465DECBE}"/>
              </a:ext>
            </a:extLst>
          </p:cNvPr>
          <p:cNvGrpSpPr/>
          <p:nvPr/>
        </p:nvGrpSpPr>
        <p:grpSpPr>
          <a:xfrm>
            <a:off x="445063" y="283599"/>
            <a:ext cx="1880931" cy="2013466"/>
            <a:chOff x="304800" y="361950"/>
            <a:chExt cx="1880931" cy="2013466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3D5E397-1B3B-4D4A-8087-400B28A19433}"/>
                </a:ext>
              </a:extLst>
            </p:cNvPr>
            <p:cNvSpPr/>
            <p:nvPr/>
          </p:nvSpPr>
          <p:spPr>
            <a:xfrm>
              <a:off x="1514554" y="214681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2D9BAF7-3B53-4532-BDED-F9A706A66910}"/>
                </a:ext>
              </a:extLst>
            </p:cNvPr>
            <p:cNvSpPr/>
            <p:nvPr/>
          </p:nvSpPr>
          <p:spPr>
            <a:xfrm>
              <a:off x="1997241" y="218491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F66998-76FD-40A4-A8A5-2957E8B26B07}"/>
                </a:ext>
              </a:extLst>
            </p:cNvPr>
            <p:cNvSpPr/>
            <p:nvPr/>
          </p:nvSpPr>
          <p:spPr>
            <a:xfrm>
              <a:off x="1074853" y="2184916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4BD8A-D83D-45C2-9A4C-1B1835A20E46}"/>
                </a:ext>
              </a:extLst>
            </p:cNvPr>
            <p:cNvSpPr/>
            <p:nvPr/>
          </p:nvSpPr>
          <p:spPr>
            <a:xfrm>
              <a:off x="626167" y="2185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26EF6-E57A-48F2-B567-973067A0B326}"/>
                </a:ext>
              </a:extLst>
            </p:cNvPr>
            <p:cNvSpPr/>
            <p:nvPr/>
          </p:nvSpPr>
          <p:spPr>
            <a:xfrm>
              <a:off x="1514554" y="1276350"/>
              <a:ext cx="215753" cy="794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5484BD-7F92-43A5-9A0C-EA12742AC65E}"/>
                </a:ext>
              </a:extLst>
            </p:cNvPr>
            <p:cNvSpPr/>
            <p:nvPr/>
          </p:nvSpPr>
          <p:spPr>
            <a:xfrm>
              <a:off x="1971976" y="514350"/>
              <a:ext cx="213755" cy="1556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D728F2-6B6F-4DB7-8014-C252F2ACD2C1}"/>
                </a:ext>
              </a:extLst>
            </p:cNvPr>
            <p:cNvSpPr/>
            <p:nvPr/>
          </p:nvSpPr>
          <p:spPr>
            <a:xfrm>
              <a:off x="594491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/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56E1C1-6270-4C27-BFA4-5AFA2A74ACA0}"/>
                </a:ext>
              </a:extLst>
            </p:cNvPr>
            <p:cNvSpPr/>
            <p:nvPr/>
          </p:nvSpPr>
          <p:spPr>
            <a:xfrm>
              <a:off x="1043176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5DCCA3-03AA-42DA-875C-B0756B5BE339}"/>
              </a:ext>
            </a:extLst>
          </p:cNvPr>
          <p:cNvGrpSpPr/>
          <p:nvPr/>
        </p:nvGrpSpPr>
        <p:grpSpPr>
          <a:xfrm>
            <a:off x="5014697" y="548513"/>
            <a:ext cx="762000" cy="1748552"/>
            <a:chOff x="5014697" y="548513"/>
            <a:chExt cx="762000" cy="174855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D0033C-8237-493E-9250-CA3E5E4DB867}"/>
                </a:ext>
              </a:extLst>
            </p:cNvPr>
            <p:cNvSpPr/>
            <p:nvPr/>
          </p:nvSpPr>
          <p:spPr>
            <a:xfrm>
              <a:off x="5090897" y="548513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E1739A-AF8F-4404-A761-A7FE991DC801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5395697" y="1158113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0A410B-F59E-4A67-8544-76CD69EFF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153" y="1992006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691A1-F250-4867-A611-57D5CC769D92}"/>
                </a:ext>
              </a:extLst>
            </p:cNvPr>
            <p:cNvCxnSpPr>
              <a:cxnSpLocks/>
            </p:cNvCxnSpPr>
            <p:nvPr/>
          </p:nvCxnSpPr>
          <p:spPr>
            <a:xfrm>
              <a:off x="5410542" y="1996313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79CD97-507B-4E3C-BA26-95B759F6F505}"/>
                </a:ext>
              </a:extLst>
            </p:cNvPr>
            <p:cNvCxnSpPr>
              <a:cxnSpLocks/>
            </p:cNvCxnSpPr>
            <p:nvPr/>
          </p:nvCxnSpPr>
          <p:spPr>
            <a:xfrm>
              <a:off x="5014697" y="1462913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CC8022-A513-4124-94F6-6DDAF328382D}"/>
              </a:ext>
            </a:extLst>
          </p:cNvPr>
          <p:cNvGrpSpPr/>
          <p:nvPr/>
        </p:nvGrpSpPr>
        <p:grpSpPr>
          <a:xfrm>
            <a:off x="7936117" y="548513"/>
            <a:ext cx="762000" cy="1748552"/>
            <a:chOff x="7936117" y="548513"/>
            <a:chExt cx="762000" cy="174855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3891B0-8A37-4C59-A9EF-D433CFE5EDC9}"/>
                </a:ext>
              </a:extLst>
            </p:cNvPr>
            <p:cNvSpPr/>
            <p:nvPr/>
          </p:nvSpPr>
          <p:spPr>
            <a:xfrm>
              <a:off x="8012317" y="548513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2D7DB0-5EEA-4305-BFC6-28A3AD82E56A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8317117" y="1158113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BE7CB1-FC8F-46EE-9A01-9824D9E0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3573" y="1992006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FFADBE-CF48-450C-A443-616549667743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62" y="1996313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2D4F-6359-4948-8608-BAAB49123C37}"/>
                </a:ext>
              </a:extLst>
            </p:cNvPr>
            <p:cNvCxnSpPr>
              <a:cxnSpLocks/>
            </p:cNvCxnSpPr>
            <p:nvPr/>
          </p:nvCxnSpPr>
          <p:spPr>
            <a:xfrm>
              <a:off x="7936117" y="1462913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AD40A283-A881-466C-972A-C7DFC073F67E}"/>
              </a:ext>
            </a:extLst>
          </p:cNvPr>
          <p:cNvSpPr/>
          <p:nvPr/>
        </p:nvSpPr>
        <p:spPr>
          <a:xfrm>
            <a:off x="7340548" y="363847"/>
            <a:ext cx="533400" cy="369332"/>
          </a:xfrm>
          <a:prstGeom prst="wedgeEllipseCallout">
            <a:avLst>
              <a:gd name="adj1" fmla="val 48881"/>
              <a:gd name="adj2" fmla="val 658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6DC9D9B8-1F6D-48C1-A869-32F2CAEAB8AE}"/>
              </a:ext>
            </a:extLst>
          </p:cNvPr>
          <p:cNvSpPr/>
          <p:nvPr/>
        </p:nvSpPr>
        <p:spPr>
          <a:xfrm>
            <a:off x="5967197" y="363847"/>
            <a:ext cx="533400" cy="369332"/>
          </a:xfrm>
          <a:prstGeom prst="wedgeEllipseCallout">
            <a:avLst>
              <a:gd name="adj1" fmla="val -45976"/>
              <a:gd name="adj2" fmla="val 674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170AB710-98F4-4AD0-BB0A-7167F91E5D5C}"/>
              </a:ext>
            </a:extLst>
          </p:cNvPr>
          <p:cNvSpPr/>
          <p:nvPr/>
        </p:nvSpPr>
        <p:spPr>
          <a:xfrm>
            <a:off x="7288417" y="996176"/>
            <a:ext cx="533400" cy="369332"/>
          </a:xfrm>
          <a:prstGeom prst="wedgeEllipseCallout">
            <a:avLst>
              <a:gd name="adj1" fmla="val 64881"/>
              <a:gd name="adj2" fmla="val -447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1BA68DB-E33C-402A-A3A7-40156D88576A}"/>
              </a:ext>
            </a:extLst>
          </p:cNvPr>
          <p:cNvSpPr/>
          <p:nvPr/>
        </p:nvSpPr>
        <p:spPr>
          <a:xfrm>
            <a:off x="6038132" y="973447"/>
            <a:ext cx="533400" cy="369332"/>
          </a:xfrm>
          <a:prstGeom prst="wedgeEllipseCallout">
            <a:avLst>
              <a:gd name="adj1" fmla="val -67690"/>
              <a:gd name="adj2" fmla="val -480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89CEE1-0613-4EEF-8B1B-EEE8B94019EC}"/>
              </a:ext>
            </a:extLst>
          </p:cNvPr>
          <p:cNvSpPr/>
          <p:nvPr/>
        </p:nvSpPr>
        <p:spPr>
          <a:xfrm>
            <a:off x="722918" y="2955986"/>
            <a:ext cx="2895600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804F708-7FF5-41E7-BE9A-13492528064D}"/>
              </a:ext>
            </a:extLst>
          </p:cNvPr>
          <p:cNvSpPr/>
          <p:nvPr/>
        </p:nvSpPr>
        <p:spPr>
          <a:xfrm>
            <a:off x="1927273" y="3779535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9AD8FFA-6291-4928-9552-D061D17ECBC0}"/>
              </a:ext>
            </a:extLst>
          </p:cNvPr>
          <p:cNvSpPr/>
          <p:nvPr/>
        </p:nvSpPr>
        <p:spPr>
          <a:xfrm>
            <a:off x="2463189" y="3187853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4B6B7B-A477-4BD7-A33D-98049C1E70EE}"/>
              </a:ext>
            </a:extLst>
          </p:cNvPr>
          <p:cNvSpPr/>
          <p:nvPr/>
        </p:nvSpPr>
        <p:spPr>
          <a:xfrm>
            <a:off x="1038351" y="36900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5572CAA-4CA3-4315-B5EE-C7AB087F394D}"/>
                  </a:ext>
                </a:extLst>
              </p:cNvPr>
              <p:cNvSpPr/>
              <p:nvPr/>
            </p:nvSpPr>
            <p:spPr>
              <a:xfrm>
                <a:off x="3472358" y="2996267"/>
                <a:ext cx="458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5572CAA-4CA3-4315-B5EE-C7AB087F3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8" y="2996267"/>
                <a:ext cx="45801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3A86F38B-C41A-4173-AC78-CD1544D38700}"/>
              </a:ext>
            </a:extLst>
          </p:cNvPr>
          <p:cNvSpPr/>
          <p:nvPr/>
        </p:nvSpPr>
        <p:spPr>
          <a:xfrm>
            <a:off x="1816087" y="3216195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3453A5D7-0C1A-4EAC-90A3-50B44A6D9974}"/>
              </a:ext>
            </a:extLst>
          </p:cNvPr>
          <p:cNvSpPr/>
          <p:nvPr/>
        </p:nvSpPr>
        <p:spPr>
          <a:xfrm>
            <a:off x="2765473" y="3931935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FC7315E-6281-4086-BBF9-FB62B8AB9CA4}"/>
              </a:ext>
            </a:extLst>
          </p:cNvPr>
          <p:cNvSpPr/>
          <p:nvPr/>
        </p:nvSpPr>
        <p:spPr>
          <a:xfrm>
            <a:off x="3141826" y="3567358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10C550F-C801-4C62-A898-1F45D1CA83BF}"/>
              </a:ext>
            </a:extLst>
          </p:cNvPr>
          <p:cNvSpPr/>
          <p:nvPr/>
        </p:nvSpPr>
        <p:spPr>
          <a:xfrm>
            <a:off x="2308273" y="4273828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1C950A7-CE00-42B6-B250-1D547E2E4D1E}"/>
              </a:ext>
            </a:extLst>
          </p:cNvPr>
          <p:cNvSpPr/>
          <p:nvPr/>
        </p:nvSpPr>
        <p:spPr>
          <a:xfrm>
            <a:off x="1369804" y="4008135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9555F-08DA-45E5-A03C-B94E5FFCDFAA}"/>
              </a:ext>
            </a:extLst>
          </p:cNvPr>
          <p:cNvSpPr txBox="1"/>
          <p:nvPr/>
        </p:nvSpPr>
        <p:spPr>
          <a:xfrm>
            <a:off x="5082037" y="3161715"/>
            <a:ext cx="3507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How </a:t>
            </a:r>
            <a:r>
              <a:rPr lang="en-US" sz="2800">
                <a:latin typeface="Bradley Hand ITC" pitchFamily="66" charset="0"/>
              </a:rPr>
              <a:t>many questions </a:t>
            </a:r>
            <a:r>
              <a:rPr lang="en-US" sz="2800" dirty="0">
                <a:latin typeface="Bradley Hand ITC" pitchFamily="66" charset="0"/>
              </a:rPr>
              <a:t>are needed to identify the </a:t>
            </a:r>
            <a:r>
              <a:rPr lang="en-US" sz="2800">
                <a:latin typeface="Bradley Hand ITC" pitchFamily="66" charset="0"/>
              </a:rPr>
              <a:t>whole sequence?</a:t>
            </a:r>
            <a:endParaRPr lang="en-US" sz="2800" dirty="0">
              <a:latin typeface="Bradley Hand ITC" pitchFamily="66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DAE26F-6B67-455F-BFD0-567175D3DFCA}"/>
              </a:ext>
            </a:extLst>
          </p:cNvPr>
          <p:cNvGrpSpPr/>
          <p:nvPr/>
        </p:nvGrpSpPr>
        <p:grpSpPr>
          <a:xfrm>
            <a:off x="2808789" y="1200150"/>
            <a:ext cx="2144211" cy="228600"/>
            <a:chOff x="2808789" y="1200150"/>
            <a:chExt cx="2144211" cy="228600"/>
          </a:xfrm>
        </p:grpSpPr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3B66805A-2196-484A-867B-A6ACAEAB698A}"/>
                </a:ext>
              </a:extLst>
            </p:cNvPr>
            <p:cNvSpPr/>
            <p:nvPr/>
          </p:nvSpPr>
          <p:spPr>
            <a:xfrm>
              <a:off x="3071562" y="1200150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0A250238-6542-41A4-AB82-51F1198E611A}"/>
                </a:ext>
              </a:extLst>
            </p:cNvPr>
            <p:cNvSpPr/>
            <p:nvPr/>
          </p:nvSpPr>
          <p:spPr>
            <a:xfrm>
              <a:off x="2808789" y="1238250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782410-E06D-42B7-80C5-64DA77D1EAD6}"/>
                </a:ext>
              </a:extLst>
            </p:cNvPr>
            <p:cNvSpPr/>
            <p:nvPr/>
          </p:nvSpPr>
          <p:spPr>
            <a:xfrm>
              <a:off x="3936081" y="123825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164388-FA7B-461D-A7BB-C1120AF09F38}"/>
                </a:ext>
              </a:extLst>
            </p:cNvPr>
            <p:cNvSpPr/>
            <p:nvPr/>
          </p:nvSpPr>
          <p:spPr>
            <a:xfrm>
              <a:off x="3673308" y="1238250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E448AF50-962F-41F3-B005-21219B39AB54}"/>
                </a:ext>
              </a:extLst>
            </p:cNvPr>
            <p:cNvSpPr/>
            <p:nvPr/>
          </p:nvSpPr>
          <p:spPr>
            <a:xfrm>
              <a:off x="4461627" y="1200150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B3BB237-DC74-454B-8439-8D74525A8863}"/>
                </a:ext>
              </a:extLst>
            </p:cNvPr>
            <p:cNvSpPr/>
            <p:nvPr/>
          </p:nvSpPr>
          <p:spPr>
            <a:xfrm>
              <a:off x="3410535" y="1238250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1B8B4E-98BC-4B40-8AF2-5C8B96BBC383}"/>
                </a:ext>
              </a:extLst>
            </p:cNvPr>
            <p:cNvSpPr/>
            <p:nvPr/>
          </p:nvSpPr>
          <p:spPr>
            <a:xfrm>
              <a:off x="4800600" y="1238250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574DBD-809D-4755-8912-381B734B95A9}"/>
                </a:ext>
              </a:extLst>
            </p:cNvPr>
            <p:cNvSpPr/>
            <p:nvPr/>
          </p:nvSpPr>
          <p:spPr>
            <a:xfrm>
              <a:off x="4198854" y="124234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199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" grpId="0" animBg="1"/>
      <p:bldP spid="36" grpId="0" animBg="1"/>
      <p:bldP spid="37" grpId="0" animBg="1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67126-B4E4-4DBF-B724-0E7B416E55C7}"/>
              </a:ext>
            </a:extLst>
          </p:cNvPr>
          <p:cNvSpPr/>
          <p:nvPr/>
        </p:nvSpPr>
        <p:spPr>
          <a:xfrm>
            <a:off x="2555282" y="1581150"/>
            <a:ext cx="40334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Third derivation</a:t>
            </a:r>
          </a:p>
        </p:txBody>
      </p:sp>
    </p:spTree>
    <p:extLst>
      <p:ext uri="{BB962C8B-B14F-4D97-AF65-F5344CB8AC3E}">
        <p14:creationId xmlns:p14="http://schemas.microsoft.com/office/powerpoint/2010/main" val="63219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D8A0B67-CFA8-4F4D-BA80-8B6C465DECBE}"/>
              </a:ext>
            </a:extLst>
          </p:cNvPr>
          <p:cNvGrpSpPr/>
          <p:nvPr/>
        </p:nvGrpSpPr>
        <p:grpSpPr>
          <a:xfrm>
            <a:off x="445063" y="283599"/>
            <a:ext cx="1880931" cy="2013466"/>
            <a:chOff x="304800" y="361950"/>
            <a:chExt cx="1880931" cy="2013466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3D5E397-1B3B-4D4A-8087-400B28A19433}"/>
                </a:ext>
              </a:extLst>
            </p:cNvPr>
            <p:cNvSpPr/>
            <p:nvPr/>
          </p:nvSpPr>
          <p:spPr>
            <a:xfrm>
              <a:off x="1514554" y="214681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2D9BAF7-3B53-4532-BDED-F9A706A66910}"/>
                </a:ext>
              </a:extLst>
            </p:cNvPr>
            <p:cNvSpPr/>
            <p:nvPr/>
          </p:nvSpPr>
          <p:spPr>
            <a:xfrm>
              <a:off x="1997241" y="218491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F66998-76FD-40A4-A8A5-2957E8B26B07}"/>
                </a:ext>
              </a:extLst>
            </p:cNvPr>
            <p:cNvSpPr/>
            <p:nvPr/>
          </p:nvSpPr>
          <p:spPr>
            <a:xfrm>
              <a:off x="1074853" y="2184916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4BD8A-D83D-45C2-9A4C-1B1835A20E46}"/>
                </a:ext>
              </a:extLst>
            </p:cNvPr>
            <p:cNvSpPr/>
            <p:nvPr/>
          </p:nvSpPr>
          <p:spPr>
            <a:xfrm>
              <a:off x="626167" y="2185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26EF6-E57A-48F2-B567-973067A0B326}"/>
                </a:ext>
              </a:extLst>
            </p:cNvPr>
            <p:cNvSpPr/>
            <p:nvPr/>
          </p:nvSpPr>
          <p:spPr>
            <a:xfrm>
              <a:off x="1514554" y="1276350"/>
              <a:ext cx="215753" cy="794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5484BD-7F92-43A5-9A0C-EA12742AC65E}"/>
                </a:ext>
              </a:extLst>
            </p:cNvPr>
            <p:cNvSpPr/>
            <p:nvPr/>
          </p:nvSpPr>
          <p:spPr>
            <a:xfrm>
              <a:off x="1971976" y="514350"/>
              <a:ext cx="213755" cy="1556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D728F2-6B6F-4DB7-8014-C252F2ACD2C1}"/>
                </a:ext>
              </a:extLst>
            </p:cNvPr>
            <p:cNvSpPr/>
            <p:nvPr/>
          </p:nvSpPr>
          <p:spPr>
            <a:xfrm>
              <a:off x="594491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/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56E1C1-6270-4C27-BFA4-5AFA2A74ACA0}"/>
                </a:ext>
              </a:extLst>
            </p:cNvPr>
            <p:cNvSpPr/>
            <p:nvPr/>
          </p:nvSpPr>
          <p:spPr>
            <a:xfrm>
              <a:off x="1043176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804F708-7FF5-41E7-BE9A-13492528064D}"/>
              </a:ext>
            </a:extLst>
          </p:cNvPr>
          <p:cNvSpPr/>
          <p:nvPr/>
        </p:nvSpPr>
        <p:spPr>
          <a:xfrm>
            <a:off x="4193142" y="321699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9AD8FFA-6291-4928-9552-D061D17ECBC0}"/>
              </a:ext>
            </a:extLst>
          </p:cNvPr>
          <p:cNvSpPr/>
          <p:nvPr/>
        </p:nvSpPr>
        <p:spPr>
          <a:xfrm>
            <a:off x="3930369" y="359799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4B6B7B-A477-4BD7-A33D-98049C1E70EE}"/>
              </a:ext>
            </a:extLst>
          </p:cNvPr>
          <p:cNvSpPr/>
          <p:nvPr/>
        </p:nvSpPr>
        <p:spPr>
          <a:xfrm>
            <a:off x="5057661" y="35979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86F38B-C41A-4173-AC78-CD1544D38700}"/>
              </a:ext>
            </a:extLst>
          </p:cNvPr>
          <p:cNvSpPr/>
          <p:nvPr/>
        </p:nvSpPr>
        <p:spPr>
          <a:xfrm>
            <a:off x="4794888" y="359799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3453A5D7-0C1A-4EAC-90A3-50B44A6D9974}"/>
              </a:ext>
            </a:extLst>
          </p:cNvPr>
          <p:cNvSpPr/>
          <p:nvPr/>
        </p:nvSpPr>
        <p:spPr>
          <a:xfrm>
            <a:off x="5583207" y="321699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FC7315E-6281-4086-BBF9-FB62B8AB9CA4}"/>
              </a:ext>
            </a:extLst>
          </p:cNvPr>
          <p:cNvSpPr/>
          <p:nvPr/>
        </p:nvSpPr>
        <p:spPr>
          <a:xfrm>
            <a:off x="4532115" y="359799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10C550F-C801-4C62-A898-1F45D1CA83BF}"/>
              </a:ext>
            </a:extLst>
          </p:cNvPr>
          <p:cNvSpPr/>
          <p:nvPr/>
        </p:nvSpPr>
        <p:spPr>
          <a:xfrm>
            <a:off x="5922180" y="359799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1C950A7-CE00-42B6-B250-1D547E2E4D1E}"/>
              </a:ext>
            </a:extLst>
          </p:cNvPr>
          <p:cNvSpPr/>
          <p:nvPr/>
        </p:nvSpPr>
        <p:spPr>
          <a:xfrm>
            <a:off x="5320434" y="363890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7EA0D99D-CC0D-4E83-90EE-78ABC80D60FE}"/>
              </a:ext>
            </a:extLst>
          </p:cNvPr>
          <p:cNvSpPr/>
          <p:nvPr/>
        </p:nvSpPr>
        <p:spPr>
          <a:xfrm>
            <a:off x="5884080" y="704850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87C0797-5D5D-4847-9CDF-0D19A2EFFD71}"/>
              </a:ext>
            </a:extLst>
          </p:cNvPr>
          <p:cNvSpPr/>
          <p:nvPr/>
        </p:nvSpPr>
        <p:spPr>
          <a:xfrm>
            <a:off x="3930369" y="742950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327F4A-B7FA-43D3-BF05-87865E09FF89}"/>
              </a:ext>
            </a:extLst>
          </p:cNvPr>
          <p:cNvSpPr/>
          <p:nvPr/>
        </p:nvSpPr>
        <p:spPr>
          <a:xfrm>
            <a:off x="4494459" y="74295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86E2B0-CBBA-4775-B4A0-36ECCB923C8D}"/>
              </a:ext>
            </a:extLst>
          </p:cNvPr>
          <p:cNvSpPr/>
          <p:nvPr/>
        </p:nvSpPr>
        <p:spPr>
          <a:xfrm>
            <a:off x="4776504" y="74295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467ED88D-256E-467B-B5F0-42FFF64CF578}"/>
              </a:ext>
            </a:extLst>
          </p:cNvPr>
          <p:cNvSpPr/>
          <p:nvPr/>
        </p:nvSpPr>
        <p:spPr>
          <a:xfrm>
            <a:off x="5585349" y="704850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DDD514E-8A9F-4A90-9313-9DAF3BC59CEE}"/>
              </a:ext>
            </a:extLst>
          </p:cNvPr>
          <p:cNvSpPr/>
          <p:nvPr/>
        </p:nvSpPr>
        <p:spPr>
          <a:xfrm>
            <a:off x="4212414" y="742950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81561F5E-6905-4A31-B28B-6B6E6474F58A}"/>
              </a:ext>
            </a:extLst>
          </p:cNvPr>
          <p:cNvSpPr/>
          <p:nvPr/>
        </p:nvSpPr>
        <p:spPr>
          <a:xfrm>
            <a:off x="5340592" y="742950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B61E7FE-DED8-4723-AB06-470E03791951}"/>
              </a:ext>
            </a:extLst>
          </p:cNvPr>
          <p:cNvSpPr/>
          <p:nvPr/>
        </p:nvSpPr>
        <p:spPr>
          <a:xfrm>
            <a:off x="5058549" y="742950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477BD898-44BA-426A-8082-EF57527A71F0}"/>
              </a:ext>
            </a:extLst>
          </p:cNvPr>
          <p:cNvSpPr/>
          <p:nvPr/>
        </p:nvSpPr>
        <p:spPr>
          <a:xfrm>
            <a:off x="4241767" y="1082992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344852E-0A87-41BC-A7B5-AFFDFAFE55AD}"/>
              </a:ext>
            </a:extLst>
          </p:cNvPr>
          <p:cNvSpPr/>
          <p:nvPr/>
        </p:nvSpPr>
        <p:spPr>
          <a:xfrm>
            <a:off x="5922180" y="1121092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2BAF8A-4896-4F2A-A45E-AC723FE8E461}"/>
              </a:ext>
            </a:extLst>
          </p:cNvPr>
          <p:cNvSpPr/>
          <p:nvPr/>
        </p:nvSpPr>
        <p:spPr>
          <a:xfrm>
            <a:off x="4585336" y="112109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EEC026-CAD0-44B5-A7C5-4D5A0C2147C4}"/>
              </a:ext>
            </a:extLst>
          </p:cNvPr>
          <p:cNvSpPr/>
          <p:nvPr/>
        </p:nvSpPr>
        <p:spPr>
          <a:xfrm>
            <a:off x="4852705" y="1121092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40CF1960-8BA5-4B2E-A9D0-90C8DAF1FCE0}"/>
              </a:ext>
            </a:extLst>
          </p:cNvPr>
          <p:cNvSpPr/>
          <p:nvPr/>
        </p:nvSpPr>
        <p:spPr>
          <a:xfrm>
            <a:off x="3898198" y="1082992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55594B74-0D59-4249-9575-335EFC0E99E7}"/>
              </a:ext>
            </a:extLst>
          </p:cNvPr>
          <p:cNvSpPr/>
          <p:nvPr/>
        </p:nvSpPr>
        <p:spPr>
          <a:xfrm>
            <a:off x="5654812" y="1121092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80D0839-B424-4B6C-AD54-A0178AC14448}"/>
              </a:ext>
            </a:extLst>
          </p:cNvPr>
          <p:cNvSpPr/>
          <p:nvPr/>
        </p:nvSpPr>
        <p:spPr>
          <a:xfrm>
            <a:off x="5387443" y="1121092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7F8CE97C-37A5-496B-91CF-81F033C590CA}"/>
              </a:ext>
            </a:extLst>
          </p:cNvPr>
          <p:cNvSpPr/>
          <p:nvPr/>
        </p:nvSpPr>
        <p:spPr>
          <a:xfrm>
            <a:off x="5120074" y="1121092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53124-0491-44DC-ABF2-0F7326007A19}"/>
              </a:ext>
            </a:extLst>
          </p:cNvPr>
          <p:cNvSpPr txBox="1"/>
          <p:nvPr/>
        </p:nvSpPr>
        <p:spPr>
          <a:xfrm>
            <a:off x="4757222" y="14273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7A7BE8D-9461-4C2C-89E9-27FCF9AEE357}"/>
              </a:ext>
            </a:extLst>
          </p:cNvPr>
          <p:cNvSpPr/>
          <p:nvPr/>
        </p:nvSpPr>
        <p:spPr>
          <a:xfrm>
            <a:off x="6172200" y="321699"/>
            <a:ext cx="430966" cy="2097651"/>
          </a:xfrm>
          <a:prstGeom prst="rightBrace">
            <a:avLst>
              <a:gd name="adj1" fmla="val 4122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DB30BB-ACF8-4F72-9902-6102A9F851FF}"/>
                  </a:ext>
                </a:extLst>
              </p:cNvPr>
              <p:cNvSpPr txBox="1"/>
              <p:nvPr/>
            </p:nvSpPr>
            <p:spPr>
              <a:xfrm>
                <a:off x="6668399" y="1108914"/>
                <a:ext cx="621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8DB30BB-ACF8-4F72-9902-6102A9F85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99" y="1108914"/>
                <a:ext cx="6219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A36BA9A-1C8E-41D0-AEEB-DD392B3AE260}"/>
                  </a:ext>
                </a:extLst>
              </p:cNvPr>
              <p:cNvSpPr txBox="1"/>
              <p:nvPr/>
            </p:nvSpPr>
            <p:spPr>
              <a:xfrm>
                <a:off x="499539" y="2647950"/>
                <a:ext cx="4188903" cy="971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∏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A36BA9A-1C8E-41D0-AEEB-DD392B3A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9" y="2647950"/>
                <a:ext cx="4188903" cy="971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549EBB-0618-4DB4-AF30-75EC3A2542B7}"/>
              </a:ext>
            </a:extLst>
          </p:cNvPr>
          <p:cNvCxnSpPr/>
          <p:nvPr/>
        </p:nvCxnSpPr>
        <p:spPr>
          <a:xfrm flipH="1">
            <a:off x="4724400" y="3105150"/>
            <a:ext cx="936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D3D96F1-DC64-4FFA-A645-9F8BC7159513}"/>
              </a:ext>
            </a:extLst>
          </p:cNvPr>
          <p:cNvSpPr txBox="1"/>
          <p:nvPr/>
        </p:nvSpPr>
        <p:spPr>
          <a:xfrm>
            <a:off x="5790912" y="2828824"/>
            <a:ext cx="206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Number of unique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permutations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6968C59-9049-445E-BE80-7F26DA04EAD6}"/>
                  </a:ext>
                </a:extLst>
              </p:cNvPr>
              <p:cNvSpPr txBox="1"/>
              <p:nvPr/>
            </p:nvSpPr>
            <p:spPr>
              <a:xfrm>
                <a:off x="506618" y="4210051"/>
                <a:ext cx="11481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6968C59-9049-445E-BE80-7F26DA04E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18" y="4210051"/>
                <a:ext cx="11481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7E3861-2A4A-46EB-A3BD-BBB4DCFF1E88}"/>
                  </a:ext>
                </a:extLst>
              </p:cNvPr>
              <p:cNvSpPr txBox="1"/>
              <p:nvPr/>
            </p:nvSpPr>
            <p:spPr>
              <a:xfrm>
                <a:off x="4800600" y="3958786"/>
                <a:ext cx="1479699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7E3861-2A4A-46EB-A3BD-BBB4DCFF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958786"/>
                <a:ext cx="1479699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1C4DF56D-33FC-4CCE-ADE3-F0FB9CF2D08F}"/>
              </a:ext>
            </a:extLst>
          </p:cNvPr>
          <p:cNvSpPr txBox="1"/>
          <p:nvPr/>
        </p:nvSpPr>
        <p:spPr>
          <a:xfrm>
            <a:off x="2434919" y="4019550"/>
            <a:ext cx="2060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Number of bits to identify a permutation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CE898E-1C63-4823-9624-F999DA2217C4}"/>
              </a:ext>
            </a:extLst>
          </p:cNvPr>
          <p:cNvCxnSpPr>
            <a:cxnSpLocks/>
          </p:cNvCxnSpPr>
          <p:nvPr/>
        </p:nvCxnSpPr>
        <p:spPr>
          <a:xfrm flipH="1">
            <a:off x="1625806" y="4469725"/>
            <a:ext cx="700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C68C46-E5AF-40AB-A3F1-44C064E588CA}"/>
              </a:ext>
            </a:extLst>
          </p:cNvPr>
          <p:cNvSpPr txBox="1"/>
          <p:nvPr/>
        </p:nvSpPr>
        <p:spPr>
          <a:xfrm>
            <a:off x="7049449" y="4146559"/>
            <a:ext cx="206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Average number of bits per element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6764B9-DD3B-41E5-A52F-95E823818DDA}"/>
              </a:ext>
            </a:extLst>
          </p:cNvPr>
          <p:cNvCxnSpPr>
            <a:cxnSpLocks/>
          </p:cNvCxnSpPr>
          <p:nvPr/>
        </p:nvCxnSpPr>
        <p:spPr>
          <a:xfrm flipH="1">
            <a:off x="6318305" y="4456054"/>
            <a:ext cx="700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9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64" grpId="0"/>
      <p:bldP spid="65" grpId="0"/>
      <p:bldP spid="66" grpId="0"/>
      <p:bldP spid="68" grpId="0"/>
      <p:bldP spid="70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7E3861-2A4A-46EB-A3BD-BBB4DCFF1E88}"/>
                  </a:ext>
                </a:extLst>
              </p:cNvPr>
              <p:cNvSpPr txBox="1"/>
              <p:nvPr/>
            </p:nvSpPr>
            <p:spPr>
              <a:xfrm>
                <a:off x="228600" y="209550"/>
                <a:ext cx="8686800" cy="84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E7E3861-2A4A-46EB-A3BD-BBB4DCFF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9550"/>
                <a:ext cx="8686800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C68C46-E5AF-40AB-A3F1-44C064E588CA}"/>
                  </a:ext>
                </a:extLst>
              </p:cNvPr>
              <p:cNvSpPr txBox="1"/>
              <p:nvPr/>
            </p:nvSpPr>
            <p:spPr>
              <a:xfrm>
                <a:off x="4724400" y="1047750"/>
                <a:ext cx="206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C68C46-E5AF-40AB-A3F1-44C064E5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047750"/>
                <a:ext cx="2060881" cy="369332"/>
              </a:xfrm>
              <a:prstGeom prst="rect">
                <a:avLst/>
              </a:prstGeom>
              <a:blipFill>
                <a:blip r:embed="rId3"/>
                <a:stretch>
                  <a:fillRect l="-2367"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2B855A-0F97-4FEF-9CBE-7812972DAECA}"/>
                  </a:ext>
                </a:extLst>
              </p:cNvPr>
              <p:cNvSpPr txBox="1"/>
              <p:nvPr/>
            </p:nvSpPr>
            <p:spPr>
              <a:xfrm>
                <a:off x="219740" y="1184112"/>
                <a:ext cx="868680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2B855A-0F97-4FEF-9CBE-7812972DA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" y="1184112"/>
                <a:ext cx="8686800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6764B9-DD3B-41E5-A52F-95E823818DDA}"/>
              </a:ext>
            </a:extLst>
          </p:cNvPr>
          <p:cNvCxnSpPr>
            <a:cxnSpLocks/>
          </p:cNvCxnSpPr>
          <p:nvPr/>
        </p:nvCxnSpPr>
        <p:spPr>
          <a:xfrm>
            <a:off x="5715000" y="1419303"/>
            <a:ext cx="685800" cy="33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C1581D-88B7-4D94-9DC2-33B87416A7B6}"/>
                  </a:ext>
                </a:extLst>
              </p:cNvPr>
              <p:cNvSpPr txBox="1"/>
              <p:nvPr/>
            </p:nvSpPr>
            <p:spPr>
              <a:xfrm>
                <a:off x="5781421" y="1760702"/>
                <a:ext cx="342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EC1581D-88B7-4D94-9DC2-33B87416A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421" y="1760702"/>
                <a:ext cx="3429000" cy="461665"/>
              </a:xfrm>
              <a:prstGeom prst="rect">
                <a:avLst/>
              </a:prstGeom>
              <a:blipFill>
                <a:blip r:embed="rId5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0D9437A-49B6-418B-B2C1-041F691D873F}"/>
                  </a:ext>
                </a:extLst>
              </p:cNvPr>
              <p:cNvSpPr txBox="1"/>
              <p:nvPr/>
            </p:nvSpPr>
            <p:spPr>
              <a:xfrm>
                <a:off x="219740" y="2085897"/>
                <a:ext cx="868680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0D9437A-49B6-418B-B2C1-041F691D8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" y="2085897"/>
                <a:ext cx="8686800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EF84B7-0FEE-480C-865A-8C8455968CE7}"/>
                  </a:ext>
                </a:extLst>
              </p:cNvPr>
              <p:cNvSpPr txBox="1"/>
              <p:nvPr/>
            </p:nvSpPr>
            <p:spPr>
              <a:xfrm>
                <a:off x="219740" y="2987682"/>
                <a:ext cx="8686800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=−∑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EF84B7-0FEE-480C-865A-8C8455968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0" y="2987682"/>
                <a:ext cx="8686800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7FA69E1-5ABC-463D-B908-AAC75FD38B93}"/>
                  </a:ext>
                </a:extLst>
              </p:cNvPr>
              <p:cNvSpPr/>
              <p:nvPr/>
            </p:nvSpPr>
            <p:spPr>
              <a:xfrm>
                <a:off x="2742228" y="4034986"/>
                <a:ext cx="366068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≈−∑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7FA69E1-5ABC-463D-B908-AAC75FD38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228" y="4034986"/>
                <a:ext cx="3660681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3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51" grpId="0"/>
      <p:bldP spid="67" grpId="0"/>
      <p:bldP spid="69" grpId="0"/>
      <p:bldP spid="74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3A211C-3767-4C19-98FE-7682E467A22C}"/>
              </a:ext>
            </a:extLst>
          </p:cNvPr>
          <p:cNvSpPr txBox="1"/>
          <p:nvPr/>
        </p:nvSpPr>
        <p:spPr>
          <a:xfrm>
            <a:off x="228600" y="135255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The relationship is an approximation, not an equality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98EB9-6660-4597-AD60-6229E0B1B917}"/>
              </a:ext>
            </a:extLst>
          </p:cNvPr>
          <p:cNvSpPr txBox="1"/>
          <p:nvPr/>
        </p:nvSpPr>
        <p:spPr>
          <a:xfrm>
            <a:off x="533400" y="3387864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This is important to be able to understand the difference between Boltzmann entropy and Gibbs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D7F22E-DAF4-4A09-9C3C-6D0213312B7B}"/>
                  </a:ext>
                </a:extLst>
              </p:cNvPr>
              <p:cNvSpPr/>
              <p:nvPr/>
            </p:nvSpPr>
            <p:spPr>
              <a:xfrm>
                <a:off x="2742228" y="224986"/>
                <a:ext cx="3660681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≈−∑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D7F22E-DAF4-4A09-9C3C-6D0213312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228" y="224986"/>
                <a:ext cx="3660681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0DD2F7-E2C9-4852-A585-B72A89577290}"/>
                  </a:ext>
                </a:extLst>
              </p:cNvPr>
              <p:cNvSpPr txBox="1"/>
              <p:nvPr/>
            </p:nvSpPr>
            <p:spPr>
              <a:xfrm>
                <a:off x="228600" y="2731354"/>
                <a:ext cx="876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EE6C"/>
                    </a:solidFill>
                    <a:latin typeface="Bradley Hand ITC" pitchFamily="66" charset="0"/>
                  </a:rPr>
                  <a:t>There is a factor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8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EE6C"/>
                    </a:solidFill>
                    <a:latin typeface="Bradley Hand ITC" pitchFamily="66" charset="0"/>
                  </a:rPr>
                  <a:t> between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srgbClr val="00EE6C"/>
                    </a:solidFill>
                    <a:latin typeface="Bradley Hand ITC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28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800" dirty="0">
                  <a:solidFill>
                    <a:srgbClr val="00EE6C"/>
                  </a:solidFill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0DD2F7-E2C9-4852-A585-B72A8957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31354"/>
                <a:ext cx="8763000" cy="523220"/>
              </a:xfrm>
              <a:prstGeom prst="rect">
                <a:avLst/>
              </a:prstGeom>
              <a:blipFill>
                <a:blip r:embed="rId3"/>
                <a:stretch>
                  <a:fillRect l="-1461" t="-9302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C5565AE-0D03-495A-91E4-E0DDB14586F2}"/>
              </a:ext>
            </a:extLst>
          </p:cNvPr>
          <p:cNvSpPr txBox="1"/>
          <p:nvPr/>
        </p:nvSpPr>
        <p:spPr>
          <a:xfrm>
            <a:off x="533400" y="188595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Therefore you can’t always think of Shannon entropy as the log of permutations per element</a:t>
            </a:r>
          </a:p>
        </p:txBody>
      </p:sp>
    </p:spTree>
    <p:extLst>
      <p:ext uri="{BB962C8B-B14F-4D97-AF65-F5344CB8AC3E}">
        <p14:creationId xmlns:p14="http://schemas.microsoft.com/office/powerpoint/2010/main" val="22276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Shannon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dirty="0"/>
                  <a:t> is the only continuous, monotonic and linear indicator for the variability of the elements within a distribution</a:t>
                </a:r>
              </a:p>
              <a:p>
                <a:pPr marL="0" indent="0">
                  <a:buNone/>
                </a:pPr>
                <a:r>
                  <a:rPr lang="en-US" dirty="0"/>
                  <a:t>It quantifies it in terms of how many questions on average are needed to identify an element of a distribution</a:t>
                </a:r>
              </a:p>
              <a:p>
                <a:pPr marL="400050" lvl="1" indent="0">
                  <a:buNone/>
                </a:pPr>
                <a:r>
                  <a:rPr lang="en-US" sz="2200" dirty="0"/>
                  <a:t>It also approximately quantifies the number of bits per element needed to identify the permutation of a large sequence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  <a:blipFill>
                <a:blip r:embed="rId2"/>
                <a:stretch>
                  <a:fillRect l="-1704" t="-2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29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47623</TotalTime>
  <Words>247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Alice</vt:lpstr>
      <vt:lpstr>Arial</vt:lpstr>
      <vt:lpstr>Bradley Hand ITC</vt:lpstr>
      <vt:lpstr>Calibri</vt:lpstr>
      <vt:lpstr>Cambria Math</vt:lpstr>
      <vt:lpstr>Office Theme</vt:lpstr>
      <vt:lpstr>Understanding Shannon entropy: (3) variability and permutations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439</cp:revision>
  <dcterms:created xsi:type="dcterms:W3CDTF">2013-05-30T18:30:29Z</dcterms:created>
  <dcterms:modified xsi:type="dcterms:W3CDTF">2024-01-12T19:34:25Z</dcterms:modified>
</cp:coreProperties>
</file>