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58" r:id="rId2"/>
    <p:sldId id="338" r:id="rId3"/>
    <p:sldId id="339" r:id="rId4"/>
    <p:sldId id="348" r:id="rId5"/>
    <p:sldId id="340" r:id="rId6"/>
    <p:sldId id="341" r:id="rId7"/>
    <p:sldId id="342" r:id="rId8"/>
    <p:sldId id="343" r:id="rId9"/>
    <p:sldId id="344" r:id="rId10"/>
    <p:sldId id="346" r:id="rId11"/>
    <p:sldId id="382" r:id="rId12"/>
    <p:sldId id="347" r:id="rId13"/>
    <p:sldId id="373" r:id="rId14"/>
    <p:sldId id="367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6C"/>
    <a:srgbClr val="4BACC6"/>
    <a:srgbClr val="4F81BD"/>
    <a:srgbClr val="000000"/>
    <a:srgbClr val="102540"/>
    <a:srgbClr val="10253F"/>
    <a:srgbClr val="F79646"/>
    <a:srgbClr val="4A7EBB"/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59" autoAdjust="0"/>
    <p:restoredTop sz="94625" autoAdjust="0"/>
  </p:normalViewPr>
  <p:slideViewPr>
    <p:cSldViewPr>
      <p:cViewPr varScale="1">
        <p:scale>
          <a:sx n="107" d="100"/>
          <a:sy n="107" d="100"/>
        </p:scale>
        <p:origin x="226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5DE655-E7A8-42D8-8F27-29EDD4D4987B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3F8133-AC8B-4C32-AEE4-B3F8E13D5C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0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F8133-AC8B-4C32-AEE4-B3F8E13D5C6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3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F8133-AC8B-4C32-AEE4-B3F8E13D5C6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57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F8133-AC8B-4C32-AEE4-B3F8E13D5C6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0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F8133-AC8B-4C32-AEE4-B3F8E13D5C6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43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F8133-AC8B-4C32-AEE4-B3F8E13D5C6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8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F8133-AC8B-4C32-AEE4-B3F8E13D5C6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07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3F8133-AC8B-4C32-AEE4-B3F8E13D5C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595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1123950"/>
            <a:ext cx="8534400" cy="11025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2647950"/>
            <a:ext cx="85344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5C901-480E-43E4-BB60-A45ABD0C068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30" y="4552950"/>
            <a:ext cx="537982" cy="48898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144CCB-E9B1-41E4-B610-5A5BDC014CA1}"/>
              </a:ext>
            </a:extLst>
          </p:cNvPr>
          <p:cNvSpPr txBox="1"/>
          <p:nvPr userDrawn="1"/>
        </p:nvSpPr>
        <p:spPr>
          <a:xfrm>
            <a:off x="566530" y="4704130"/>
            <a:ext cx="29017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lice" panose="00000500000000000000" pitchFamily="2" charset="0"/>
              </a:rPr>
              <a:t>Assumptions of physics</a:t>
            </a:r>
          </a:p>
        </p:txBody>
      </p:sp>
    </p:spTree>
    <p:extLst>
      <p:ext uri="{BB962C8B-B14F-4D97-AF65-F5344CB8AC3E}">
        <p14:creationId xmlns:p14="http://schemas.microsoft.com/office/powerpoint/2010/main" val="367476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83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676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791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0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3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65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53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43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96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833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73DB-42F9-4BC5-AB5E-1B545080AADC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00466E-5A36-46CE-8BE9-B7CBF10A92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17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13" Type="http://schemas.openxmlformats.org/officeDocument/2006/relationships/image" Target="../media/image20.png"/><Relationship Id="rId3" Type="http://schemas.openxmlformats.org/officeDocument/2006/relationships/image" Target="../media/image135.png"/><Relationship Id="rId7" Type="http://schemas.openxmlformats.org/officeDocument/2006/relationships/image" Target="../media/image139.png"/><Relationship Id="rId12" Type="http://schemas.openxmlformats.org/officeDocument/2006/relationships/image" Target="../media/image1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8.png"/><Relationship Id="rId11" Type="http://schemas.openxmlformats.org/officeDocument/2006/relationships/image" Target="../media/image19.png"/><Relationship Id="rId5" Type="http://schemas.openxmlformats.org/officeDocument/2006/relationships/image" Target="../media/image137.png"/><Relationship Id="rId10" Type="http://schemas.openxmlformats.org/officeDocument/2006/relationships/image" Target="../media/image142.png"/><Relationship Id="rId4" Type="http://schemas.openxmlformats.org/officeDocument/2006/relationships/image" Target="../media/image136.png"/><Relationship Id="rId9" Type="http://schemas.openxmlformats.org/officeDocument/2006/relationships/image" Target="../media/image1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09.png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1.png"/><Relationship Id="rId18" Type="http://schemas.openxmlformats.org/officeDocument/2006/relationships/image" Target="../media/image14.png"/><Relationship Id="rId3" Type="http://schemas.openxmlformats.org/officeDocument/2006/relationships/image" Target="../media/image101.png"/><Relationship Id="rId7" Type="http://schemas.openxmlformats.org/officeDocument/2006/relationships/image" Target="../media/image6.png"/><Relationship Id="rId12" Type="http://schemas.openxmlformats.org/officeDocument/2006/relationships/image" Target="../media/image110.png"/><Relationship Id="rId17" Type="http://schemas.openxmlformats.org/officeDocument/2006/relationships/image" Target="../media/image13.png"/><Relationship Id="rId2" Type="http://schemas.openxmlformats.org/officeDocument/2006/relationships/image" Target="../media/image100.png"/><Relationship Id="rId16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11" Type="http://schemas.openxmlformats.org/officeDocument/2006/relationships/image" Target="../media/image9.png"/><Relationship Id="rId15" Type="http://schemas.openxmlformats.org/officeDocument/2006/relationships/image" Target="../media/image11.png"/><Relationship Id="rId10" Type="http://schemas.openxmlformats.org/officeDocument/2006/relationships/image" Target="../media/image108.png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16.png"/><Relationship Id="rId18" Type="http://schemas.openxmlformats.org/officeDocument/2006/relationships/image" Target="../media/image12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15" Type="http://schemas.openxmlformats.org/officeDocument/2006/relationships/image" Target="../media/image5.png"/><Relationship Id="rId10" Type="http://schemas.openxmlformats.org/officeDocument/2006/relationships/image" Target="../media/image115.png"/><Relationship Id="rId19" Type="http://schemas.openxmlformats.org/officeDocument/2006/relationships/image" Target="../media/image13.png"/><Relationship Id="rId9" Type="http://schemas.openxmlformats.org/officeDocument/2006/relationships/image" Target="../media/image71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3" Type="http://schemas.openxmlformats.org/officeDocument/2006/relationships/image" Target="../media/image50.png"/><Relationship Id="rId7" Type="http://schemas.openxmlformats.org/officeDocument/2006/relationships/image" Target="../media/image1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0" Type="http://schemas.openxmlformats.org/officeDocument/2006/relationships/image" Target="../media/image126.png"/><Relationship Id="rId4" Type="http://schemas.openxmlformats.org/officeDocument/2006/relationships/image" Target="../media/image18.png"/><Relationship Id="rId9" Type="http://schemas.openxmlformats.org/officeDocument/2006/relationships/image" Target="../media/image1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3" Type="http://schemas.openxmlformats.org/officeDocument/2006/relationships/image" Target="../media/image128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30.png"/><Relationship Id="rId4" Type="http://schemas.openxmlformats.org/officeDocument/2006/relationships/image" Target="../media/image129.png"/><Relationship Id="rId9" Type="http://schemas.openxmlformats.org/officeDocument/2006/relationships/image" Target="../media/image1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F3821-9B18-4FD1-B8B4-24FC6CC59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Understanding Shannon entropy: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(4) </a:t>
            </a:r>
            <a:r>
              <a:rPr lang="en-US">
                <a:latin typeface="Calibri" panose="020F0502020204030204" pitchFamily="34" charset="0"/>
                <a:cs typeface="Calibri" panose="020F0502020204030204" pitchFamily="34" charset="0"/>
              </a:rPr>
              <a:t>continuous distributions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A4A8FC7-AF59-4E78-A745-B7DD1379EDC7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continuous version of the Shannon entropy quantifies the variability of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up to a unit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A4A8FC7-AF59-4E78-A745-B7DD1379ED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l="-357" t="-7407" r="-1500"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694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E8C0F2-46ED-4542-99F6-9DC4A475F0AE}"/>
                  </a:ext>
                </a:extLst>
              </p:cNvPr>
              <p:cNvSpPr/>
              <p:nvPr/>
            </p:nvSpPr>
            <p:spPr>
              <a:xfrm>
                <a:off x="304800" y="361950"/>
                <a:ext cx="433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E8C0F2-46ED-4542-99F6-9DC4A475F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61950"/>
                <a:ext cx="433131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65CC21-F779-4B97-97C8-3CE5C294F91D}"/>
                  </a:ext>
                </a:extLst>
              </p:cNvPr>
              <p:cNvSpPr/>
              <p:nvPr/>
            </p:nvSpPr>
            <p:spPr>
              <a:xfrm>
                <a:off x="2558166" y="1733550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65CC21-F779-4B97-97C8-3CE5C294F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166" y="1733550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7F24E607-41D2-4FB8-A7DB-A6403023A322}"/>
              </a:ext>
            </a:extLst>
          </p:cNvPr>
          <p:cNvSpPr/>
          <p:nvPr/>
        </p:nvSpPr>
        <p:spPr>
          <a:xfrm>
            <a:off x="1154579" y="736176"/>
            <a:ext cx="457200" cy="92606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37FE0BE-4B31-4DBE-841C-B3660CBE1BFA}"/>
              </a:ext>
            </a:extLst>
          </p:cNvPr>
          <p:cNvSpPr/>
          <p:nvPr/>
        </p:nvSpPr>
        <p:spPr>
          <a:xfrm>
            <a:off x="693835" y="1292911"/>
            <a:ext cx="457200" cy="369333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C130E3-01A4-4434-8CB6-BD1CBB97CAEE}"/>
              </a:ext>
            </a:extLst>
          </p:cNvPr>
          <p:cNvSpPr/>
          <p:nvPr/>
        </p:nvSpPr>
        <p:spPr>
          <a:xfrm>
            <a:off x="1614437" y="1052644"/>
            <a:ext cx="457200" cy="60959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BDEED2-6363-4F7E-9DF0-094BA513C8EB}"/>
              </a:ext>
            </a:extLst>
          </p:cNvPr>
          <p:cNvSpPr/>
          <p:nvPr/>
        </p:nvSpPr>
        <p:spPr>
          <a:xfrm>
            <a:off x="2075625" y="1205045"/>
            <a:ext cx="457200" cy="45719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C61179-7C46-4E99-A6AD-4D23569E049B}"/>
              </a:ext>
            </a:extLst>
          </p:cNvPr>
          <p:cNvCxnSpPr/>
          <p:nvPr/>
        </p:nvCxnSpPr>
        <p:spPr>
          <a:xfrm>
            <a:off x="651305" y="1657350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C12830-2ED7-4D41-AA82-95A144659A97}"/>
              </a:ext>
            </a:extLst>
          </p:cNvPr>
          <p:cNvSpPr/>
          <p:nvPr/>
        </p:nvSpPr>
        <p:spPr>
          <a:xfrm>
            <a:off x="773579" y="654199"/>
            <a:ext cx="1757917" cy="1008045"/>
          </a:xfrm>
          <a:custGeom>
            <a:avLst/>
            <a:gdLst>
              <a:gd name="connsiteX0" fmla="*/ 0 w 1757917"/>
              <a:gd name="connsiteY0" fmla="*/ 926182 h 972563"/>
              <a:gd name="connsiteX1" fmla="*/ 163033 w 1757917"/>
              <a:gd name="connsiteY1" fmla="*/ 926182 h 972563"/>
              <a:gd name="connsiteX2" fmla="*/ 283535 w 1757917"/>
              <a:gd name="connsiteY2" fmla="*/ 444173 h 972563"/>
              <a:gd name="connsiteX3" fmla="*/ 559982 w 1757917"/>
              <a:gd name="connsiteY3" fmla="*/ 18871 h 972563"/>
              <a:gd name="connsiteX4" fmla="*/ 1041991 w 1757917"/>
              <a:gd name="connsiteY4" fmla="*/ 111019 h 972563"/>
              <a:gd name="connsiteX5" fmla="*/ 1275907 w 1757917"/>
              <a:gd name="connsiteY5" fmla="*/ 437085 h 972563"/>
              <a:gd name="connsiteX6" fmla="*/ 1488559 w 1757917"/>
              <a:gd name="connsiteY6" fmla="*/ 352024 h 972563"/>
              <a:gd name="connsiteX7" fmla="*/ 1601973 w 1757917"/>
              <a:gd name="connsiteY7" fmla="*/ 748973 h 972563"/>
              <a:gd name="connsiteX8" fmla="*/ 1757917 w 1757917"/>
              <a:gd name="connsiteY8" fmla="*/ 919094 h 972563"/>
              <a:gd name="connsiteX0" fmla="*/ 0 w 1757917"/>
              <a:gd name="connsiteY0" fmla="*/ 926182 h 926182"/>
              <a:gd name="connsiteX1" fmla="*/ 283535 w 1757917"/>
              <a:gd name="connsiteY1" fmla="*/ 444173 h 926182"/>
              <a:gd name="connsiteX2" fmla="*/ 559982 w 1757917"/>
              <a:gd name="connsiteY2" fmla="*/ 18871 h 926182"/>
              <a:gd name="connsiteX3" fmla="*/ 1041991 w 1757917"/>
              <a:gd name="connsiteY3" fmla="*/ 111019 h 926182"/>
              <a:gd name="connsiteX4" fmla="*/ 1275907 w 1757917"/>
              <a:gd name="connsiteY4" fmla="*/ 437085 h 926182"/>
              <a:gd name="connsiteX5" fmla="*/ 1488559 w 1757917"/>
              <a:gd name="connsiteY5" fmla="*/ 352024 h 926182"/>
              <a:gd name="connsiteX6" fmla="*/ 1601973 w 1757917"/>
              <a:gd name="connsiteY6" fmla="*/ 748973 h 926182"/>
              <a:gd name="connsiteX7" fmla="*/ 1757917 w 1757917"/>
              <a:gd name="connsiteY7" fmla="*/ 919094 h 926182"/>
              <a:gd name="connsiteX0" fmla="*/ 0 w 1757917"/>
              <a:gd name="connsiteY0" fmla="*/ 926182 h 926182"/>
              <a:gd name="connsiteX1" fmla="*/ 283535 w 1757917"/>
              <a:gd name="connsiteY1" fmla="*/ 444173 h 926182"/>
              <a:gd name="connsiteX2" fmla="*/ 559982 w 1757917"/>
              <a:gd name="connsiteY2" fmla="*/ 18871 h 926182"/>
              <a:gd name="connsiteX3" fmla="*/ 1041991 w 1757917"/>
              <a:gd name="connsiteY3" fmla="*/ 111019 h 926182"/>
              <a:gd name="connsiteX4" fmla="*/ 1275907 w 1757917"/>
              <a:gd name="connsiteY4" fmla="*/ 437085 h 926182"/>
              <a:gd name="connsiteX5" fmla="*/ 1488559 w 1757917"/>
              <a:gd name="connsiteY5" fmla="*/ 352024 h 926182"/>
              <a:gd name="connsiteX6" fmla="*/ 1601973 w 1757917"/>
              <a:gd name="connsiteY6" fmla="*/ 748973 h 926182"/>
              <a:gd name="connsiteX7" fmla="*/ 1757917 w 1757917"/>
              <a:gd name="connsiteY7" fmla="*/ 919094 h 926182"/>
              <a:gd name="connsiteX0" fmla="*/ 0 w 1757917"/>
              <a:gd name="connsiteY0" fmla="*/ 926182 h 926195"/>
              <a:gd name="connsiteX1" fmla="*/ 283535 w 1757917"/>
              <a:gd name="connsiteY1" fmla="*/ 444173 h 926195"/>
              <a:gd name="connsiteX2" fmla="*/ 559982 w 1757917"/>
              <a:gd name="connsiteY2" fmla="*/ 18871 h 926195"/>
              <a:gd name="connsiteX3" fmla="*/ 1041991 w 1757917"/>
              <a:gd name="connsiteY3" fmla="*/ 111019 h 926195"/>
              <a:gd name="connsiteX4" fmla="*/ 1275907 w 1757917"/>
              <a:gd name="connsiteY4" fmla="*/ 437085 h 926195"/>
              <a:gd name="connsiteX5" fmla="*/ 1488559 w 1757917"/>
              <a:gd name="connsiteY5" fmla="*/ 352024 h 926195"/>
              <a:gd name="connsiteX6" fmla="*/ 1601973 w 1757917"/>
              <a:gd name="connsiteY6" fmla="*/ 748973 h 926195"/>
              <a:gd name="connsiteX7" fmla="*/ 1757917 w 1757917"/>
              <a:gd name="connsiteY7" fmla="*/ 919094 h 926195"/>
              <a:gd name="connsiteX0" fmla="*/ 0 w 1757917"/>
              <a:gd name="connsiteY0" fmla="*/ 960653 h 960653"/>
              <a:gd name="connsiteX1" fmla="*/ 559982 w 1757917"/>
              <a:gd name="connsiteY1" fmla="*/ 53342 h 960653"/>
              <a:gd name="connsiteX2" fmla="*/ 1041991 w 1757917"/>
              <a:gd name="connsiteY2" fmla="*/ 145490 h 960653"/>
              <a:gd name="connsiteX3" fmla="*/ 1275907 w 1757917"/>
              <a:gd name="connsiteY3" fmla="*/ 471556 h 960653"/>
              <a:gd name="connsiteX4" fmla="*/ 1488559 w 1757917"/>
              <a:gd name="connsiteY4" fmla="*/ 386495 h 960653"/>
              <a:gd name="connsiteX5" fmla="*/ 1601973 w 1757917"/>
              <a:gd name="connsiteY5" fmla="*/ 783444 h 960653"/>
              <a:gd name="connsiteX6" fmla="*/ 1757917 w 1757917"/>
              <a:gd name="connsiteY6" fmla="*/ 953565 h 960653"/>
              <a:gd name="connsiteX0" fmla="*/ 0 w 1757917"/>
              <a:gd name="connsiteY0" fmla="*/ 960653 h 960679"/>
              <a:gd name="connsiteX1" fmla="*/ 559982 w 1757917"/>
              <a:gd name="connsiteY1" fmla="*/ 53342 h 960679"/>
              <a:gd name="connsiteX2" fmla="*/ 1041991 w 1757917"/>
              <a:gd name="connsiteY2" fmla="*/ 145490 h 960679"/>
              <a:gd name="connsiteX3" fmla="*/ 1275907 w 1757917"/>
              <a:gd name="connsiteY3" fmla="*/ 471556 h 960679"/>
              <a:gd name="connsiteX4" fmla="*/ 1488559 w 1757917"/>
              <a:gd name="connsiteY4" fmla="*/ 386495 h 960679"/>
              <a:gd name="connsiteX5" fmla="*/ 1601973 w 1757917"/>
              <a:gd name="connsiteY5" fmla="*/ 783444 h 960679"/>
              <a:gd name="connsiteX6" fmla="*/ 1757917 w 1757917"/>
              <a:gd name="connsiteY6" fmla="*/ 953565 h 960679"/>
              <a:gd name="connsiteX0" fmla="*/ 0 w 1757917"/>
              <a:gd name="connsiteY0" fmla="*/ 941874 h 941901"/>
              <a:gd name="connsiteX1" fmla="*/ 479972 w 1757917"/>
              <a:gd name="connsiteY1" fmla="*/ 57423 h 941901"/>
              <a:gd name="connsiteX2" fmla="*/ 1041991 w 1757917"/>
              <a:gd name="connsiteY2" fmla="*/ 126711 h 941901"/>
              <a:gd name="connsiteX3" fmla="*/ 1275907 w 1757917"/>
              <a:gd name="connsiteY3" fmla="*/ 452777 h 941901"/>
              <a:gd name="connsiteX4" fmla="*/ 1488559 w 1757917"/>
              <a:gd name="connsiteY4" fmla="*/ 367716 h 941901"/>
              <a:gd name="connsiteX5" fmla="*/ 1601973 w 1757917"/>
              <a:gd name="connsiteY5" fmla="*/ 764665 h 941901"/>
              <a:gd name="connsiteX6" fmla="*/ 1757917 w 1757917"/>
              <a:gd name="connsiteY6" fmla="*/ 934786 h 941901"/>
              <a:gd name="connsiteX0" fmla="*/ 0 w 1757917"/>
              <a:gd name="connsiteY0" fmla="*/ 894802 h 894827"/>
              <a:gd name="connsiteX1" fmla="*/ 479972 w 1757917"/>
              <a:gd name="connsiteY1" fmla="*/ 10351 h 894827"/>
              <a:gd name="connsiteX2" fmla="*/ 1275907 w 1757917"/>
              <a:gd name="connsiteY2" fmla="*/ 405705 h 894827"/>
              <a:gd name="connsiteX3" fmla="*/ 1488559 w 1757917"/>
              <a:gd name="connsiteY3" fmla="*/ 320644 h 894827"/>
              <a:gd name="connsiteX4" fmla="*/ 1601973 w 1757917"/>
              <a:gd name="connsiteY4" fmla="*/ 717593 h 894827"/>
              <a:gd name="connsiteX5" fmla="*/ 1757917 w 1757917"/>
              <a:gd name="connsiteY5" fmla="*/ 887714 h 894827"/>
              <a:gd name="connsiteX0" fmla="*/ 0 w 1757917"/>
              <a:gd name="connsiteY0" fmla="*/ 1014915 h 1014937"/>
              <a:gd name="connsiteX1" fmla="*/ 567602 w 1757917"/>
              <a:gd name="connsiteY1" fmla="*/ 8544 h 1014937"/>
              <a:gd name="connsiteX2" fmla="*/ 1275907 w 1757917"/>
              <a:gd name="connsiteY2" fmla="*/ 525818 h 1014937"/>
              <a:gd name="connsiteX3" fmla="*/ 1488559 w 1757917"/>
              <a:gd name="connsiteY3" fmla="*/ 440757 h 1014937"/>
              <a:gd name="connsiteX4" fmla="*/ 1601973 w 1757917"/>
              <a:gd name="connsiteY4" fmla="*/ 837706 h 1014937"/>
              <a:gd name="connsiteX5" fmla="*/ 1757917 w 1757917"/>
              <a:gd name="connsiteY5" fmla="*/ 1007827 h 1014937"/>
              <a:gd name="connsiteX0" fmla="*/ 0 w 1757917"/>
              <a:gd name="connsiteY0" fmla="*/ 1006640 h 1006660"/>
              <a:gd name="connsiteX1" fmla="*/ 567602 w 1757917"/>
              <a:gd name="connsiteY1" fmla="*/ 269 h 1006660"/>
              <a:gd name="connsiteX2" fmla="*/ 1275907 w 1757917"/>
              <a:gd name="connsiteY2" fmla="*/ 517543 h 1006660"/>
              <a:gd name="connsiteX3" fmla="*/ 1488559 w 1757917"/>
              <a:gd name="connsiteY3" fmla="*/ 432482 h 1006660"/>
              <a:gd name="connsiteX4" fmla="*/ 1601973 w 1757917"/>
              <a:gd name="connsiteY4" fmla="*/ 829431 h 1006660"/>
              <a:gd name="connsiteX5" fmla="*/ 1757917 w 1757917"/>
              <a:gd name="connsiteY5" fmla="*/ 999552 h 1006660"/>
              <a:gd name="connsiteX0" fmla="*/ 0 w 1757917"/>
              <a:gd name="connsiteY0" fmla="*/ 1014744 h 1014766"/>
              <a:gd name="connsiteX1" fmla="*/ 567602 w 1757917"/>
              <a:gd name="connsiteY1" fmla="*/ 8373 h 1014766"/>
              <a:gd name="connsiteX2" fmla="*/ 1146367 w 1757917"/>
              <a:gd name="connsiteY2" fmla="*/ 529457 h 1014766"/>
              <a:gd name="connsiteX3" fmla="*/ 1488559 w 1757917"/>
              <a:gd name="connsiteY3" fmla="*/ 440586 h 1014766"/>
              <a:gd name="connsiteX4" fmla="*/ 1601973 w 1757917"/>
              <a:gd name="connsiteY4" fmla="*/ 837535 h 1014766"/>
              <a:gd name="connsiteX5" fmla="*/ 1757917 w 1757917"/>
              <a:gd name="connsiteY5" fmla="*/ 1007656 h 1014766"/>
              <a:gd name="connsiteX0" fmla="*/ 0 w 1757917"/>
              <a:gd name="connsiteY0" fmla="*/ 1014063 h 1014085"/>
              <a:gd name="connsiteX1" fmla="*/ 567602 w 1757917"/>
              <a:gd name="connsiteY1" fmla="*/ 7692 h 1014085"/>
              <a:gd name="connsiteX2" fmla="*/ 1146367 w 1757917"/>
              <a:gd name="connsiteY2" fmla="*/ 528776 h 1014085"/>
              <a:gd name="connsiteX3" fmla="*/ 1488559 w 1757917"/>
              <a:gd name="connsiteY3" fmla="*/ 439905 h 1014085"/>
              <a:gd name="connsiteX4" fmla="*/ 1601973 w 1757917"/>
              <a:gd name="connsiteY4" fmla="*/ 836854 h 1014085"/>
              <a:gd name="connsiteX5" fmla="*/ 1757917 w 1757917"/>
              <a:gd name="connsiteY5" fmla="*/ 1006975 h 101408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601973 w 1757917"/>
              <a:gd name="connsiteY4" fmla="*/ 830815 h 1008045"/>
              <a:gd name="connsiteX5" fmla="*/ 1757917 w 1757917"/>
              <a:gd name="connsiteY5" fmla="*/ 1000936 h 100804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757917 w 1757917"/>
              <a:gd name="connsiteY4" fmla="*/ 1000936 h 100804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757917 w 1757917"/>
              <a:gd name="connsiteY4" fmla="*/ 1000936 h 100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7917" h="1008045">
                <a:moveTo>
                  <a:pt x="0" y="1008024"/>
                </a:moveTo>
                <a:cubicBezTo>
                  <a:pt x="284303" y="1013311"/>
                  <a:pt x="285101" y="36814"/>
                  <a:pt x="567602" y="1653"/>
                </a:cubicBezTo>
                <a:cubicBezTo>
                  <a:pt x="850103" y="-33508"/>
                  <a:pt x="989064" y="504041"/>
                  <a:pt x="1146367" y="522737"/>
                </a:cubicBezTo>
                <a:cubicBezTo>
                  <a:pt x="1303670" y="541433"/>
                  <a:pt x="1386634" y="354166"/>
                  <a:pt x="1488559" y="433866"/>
                </a:cubicBezTo>
                <a:cubicBezTo>
                  <a:pt x="1590484" y="513566"/>
                  <a:pt x="1602741" y="1012337"/>
                  <a:pt x="1757917" y="10009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E1ED165-F463-4C3B-8AAA-4A6E2650D600}"/>
                  </a:ext>
                </a:extLst>
              </p:cNvPr>
              <p:cNvSpPr/>
              <p:nvPr/>
            </p:nvSpPr>
            <p:spPr>
              <a:xfrm>
                <a:off x="3336578" y="654199"/>
                <a:ext cx="2470844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Bradley Hand ITC" pitchFamily="66" charset="0"/>
                  </a:rPr>
                  <a:t>Uniform binning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Bradley Hand ITC" pitchFamily="66" charset="0"/>
                  </a:rPr>
                  <a:t> does not correspond to uniform binning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E1ED165-F463-4C3B-8AAA-4A6E2650D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578" y="654199"/>
                <a:ext cx="2470844" cy="923330"/>
              </a:xfrm>
              <a:prstGeom prst="rect">
                <a:avLst/>
              </a:prstGeom>
              <a:blipFill>
                <a:blip r:embed="rId5"/>
                <a:stretch>
                  <a:fillRect l="-1970" t="-1974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D672F17-DDC6-489C-B83E-3B470EFC15E0}"/>
                  </a:ext>
                </a:extLst>
              </p:cNvPr>
              <p:cNvSpPr/>
              <p:nvPr/>
            </p:nvSpPr>
            <p:spPr>
              <a:xfrm>
                <a:off x="5985850" y="361950"/>
                <a:ext cx="433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D672F17-DDC6-489C-B83E-3B470EFC15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850" y="361950"/>
                <a:ext cx="433131" cy="369332"/>
              </a:xfrm>
              <a:prstGeom prst="rect">
                <a:avLst/>
              </a:prstGeom>
              <a:blipFill>
                <a:blip r:embed="rId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D1BC56D-5771-4650-A3CB-DF67110B9016}"/>
                  </a:ext>
                </a:extLst>
              </p:cNvPr>
              <p:cNvSpPr/>
              <p:nvPr/>
            </p:nvSpPr>
            <p:spPr>
              <a:xfrm>
                <a:off x="8239216" y="1733550"/>
                <a:ext cx="3713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D1BC56D-5771-4650-A3CB-DF67110B9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9216" y="1733550"/>
                <a:ext cx="371384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B8325996-DE11-48C9-842E-E0686B0D1BDA}"/>
              </a:ext>
            </a:extLst>
          </p:cNvPr>
          <p:cNvSpPr/>
          <p:nvPr/>
        </p:nvSpPr>
        <p:spPr>
          <a:xfrm>
            <a:off x="7007001" y="715926"/>
            <a:ext cx="285828" cy="94631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FD41B2A-AB68-414F-BAD1-57285A0DF774}"/>
              </a:ext>
            </a:extLst>
          </p:cNvPr>
          <p:cNvSpPr/>
          <p:nvPr/>
        </p:nvSpPr>
        <p:spPr>
          <a:xfrm>
            <a:off x="6374884" y="1205045"/>
            <a:ext cx="629459" cy="45719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E0AD00-4AE7-4A35-A4CB-2D1CC0AC673E}"/>
              </a:ext>
            </a:extLst>
          </p:cNvPr>
          <p:cNvSpPr/>
          <p:nvPr/>
        </p:nvSpPr>
        <p:spPr>
          <a:xfrm>
            <a:off x="7295486" y="1052644"/>
            <a:ext cx="548385" cy="60959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4768ED-FE6A-4F7C-8379-BB7AAFC0FF28}"/>
              </a:ext>
            </a:extLst>
          </p:cNvPr>
          <p:cNvSpPr/>
          <p:nvPr/>
        </p:nvSpPr>
        <p:spPr>
          <a:xfrm>
            <a:off x="7845201" y="1292909"/>
            <a:ext cx="368674" cy="369333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3FD1ED6-0DE3-4890-B761-39531E813A2D}"/>
              </a:ext>
            </a:extLst>
          </p:cNvPr>
          <p:cNvCxnSpPr/>
          <p:nvPr/>
        </p:nvCxnSpPr>
        <p:spPr>
          <a:xfrm>
            <a:off x="6332355" y="1657350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EC40839B-D704-4C09-988F-60ACC3F20113}"/>
              </a:ext>
            </a:extLst>
          </p:cNvPr>
          <p:cNvSpPr/>
          <p:nvPr/>
        </p:nvSpPr>
        <p:spPr>
          <a:xfrm>
            <a:off x="6454629" y="654199"/>
            <a:ext cx="1757917" cy="1008045"/>
          </a:xfrm>
          <a:custGeom>
            <a:avLst/>
            <a:gdLst>
              <a:gd name="connsiteX0" fmla="*/ 0 w 1757917"/>
              <a:gd name="connsiteY0" fmla="*/ 926182 h 972563"/>
              <a:gd name="connsiteX1" fmla="*/ 163033 w 1757917"/>
              <a:gd name="connsiteY1" fmla="*/ 926182 h 972563"/>
              <a:gd name="connsiteX2" fmla="*/ 283535 w 1757917"/>
              <a:gd name="connsiteY2" fmla="*/ 444173 h 972563"/>
              <a:gd name="connsiteX3" fmla="*/ 559982 w 1757917"/>
              <a:gd name="connsiteY3" fmla="*/ 18871 h 972563"/>
              <a:gd name="connsiteX4" fmla="*/ 1041991 w 1757917"/>
              <a:gd name="connsiteY4" fmla="*/ 111019 h 972563"/>
              <a:gd name="connsiteX5" fmla="*/ 1275907 w 1757917"/>
              <a:gd name="connsiteY5" fmla="*/ 437085 h 972563"/>
              <a:gd name="connsiteX6" fmla="*/ 1488559 w 1757917"/>
              <a:gd name="connsiteY6" fmla="*/ 352024 h 972563"/>
              <a:gd name="connsiteX7" fmla="*/ 1601973 w 1757917"/>
              <a:gd name="connsiteY7" fmla="*/ 748973 h 972563"/>
              <a:gd name="connsiteX8" fmla="*/ 1757917 w 1757917"/>
              <a:gd name="connsiteY8" fmla="*/ 919094 h 972563"/>
              <a:gd name="connsiteX0" fmla="*/ 0 w 1757917"/>
              <a:gd name="connsiteY0" fmla="*/ 926182 h 926182"/>
              <a:gd name="connsiteX1" fmla="*/ 283535 w 1757917"/>
              <a:gd name="connsiteY1" fmla="*/ 444173 h 926182"/>
              <a:gd name="connsiteX2" fmla="*/ 559982 w 1757917"/>
              <a:gd name="connsiteY2" fmla="*/ 18871 h 926182"/>
              <a:gd name="connsiteX3" fmla="*/ 1041991 w 1757917"/>
              <a:gd name="connsiteY3" fmla="*/ 111019 h 926182"/>
              <a:gd name="connsiteX4" fmla="*/ 1275907 w 1757917"/>
              <a:gd name="connsiteY4" fmla="*/ 437085 h 926182"/>
              <a:gd name="connsiteX5" fmla="*/ 1488559 w 1757917"/>
              <a:gd name="connsiteY5" fmla="*/ 352024 h 926182"/>
              <a:gd name="connsiteX6" fmla="*/ 1601973 w 1757917"/>
              <a:gd name="connsiteY6" fmla="*/ 748973 h 926182"/>
              <a:gd name="connsiteX7" fmla="*/ 1757917 w 1757917"/>
              <a:gd name="connsiteY7" fmla="*/ 919094 h 926182"/>
              <a:gd name="connsiteX0" fmla="*/ 0 w 1757917"/>
              <a:gd name="connsiteY0" fmla="*/ 926182 h 926182"/>
              <a:gd name="connsiteX1" fmla="*/ 283535 w 1757917"/>
              <a:gd name="connsiteY1" fmla="*/ 444173 h 926182"/>
              <a:gd name="connsiteX2" fmla="*/ 559982 w 1757917"/>
              <a:gd name="connsiteY2" fmla="*/ 18871 h 926182"/>
              <a:gd name="connsiteX3" fmla="*/ 1041991 w 1757917"/>
              <a:gd name="connsiteY3" fmla="*/ 111019 h 926182"/>
              <a:gd name="connsiteX4" fmla="*/ 1275907 w 1757917"/>
              <a:gd name="connsiteY4" fmla="*/ 437085 h 926182"/>
              <a:gd name="connsiteX5" fmla="*/ 1488559 w 1757917"/>
              <a:gd name="connsiteY5" fmla="*/ 352024 h 926182"/>
              <a:gd name="connsiteX6" fmla="*/ 1601973 w 1757917"/>
              <a:gd name="connsiteY6" fmla="*/ 748973 h 926182"/>
              <a:gd name="connsiteX7" fmla="*/ 1757917 w 1757917"/>
              <a:gd name="connsiteY7" fmla="*/ 919094 h 926182"/>
              <a:gd name="connsiteX0" fmla="*/ 0 w 1757917"/>
              <a:gd name="connsiteY0" fmla="*/ 926182 h 926195"/>
              <a:gd name="connsiteX1" fmla="*/ 283535 w 1757917"/>
              <a:gd name="connsiteY1" fmla="*/ 444173 h 926195"/>
              <a:gd name="connsiteX2" fmla="*/ 559982 w 1757917"/>
              <a:gd name="connsiteY2" fmla="*/ 18871 h 926195"/>
              <a:gd name="connsiteX3" fmla="*/ 1041991 w 1757917"/>
              <a:gd name="connsiteY3" fmla="*/ 111019 h 926195"/>
              <a:gd name="connsiteX4" fmla="*/ 1275907 w 1757917"/>
              <a:gd name="connsiteY4" fmla="*/ 437085 h 926195"/>
              <a:gd name="connsiteX5" fmla="*/ 1488559 w 1757917"/>
              <a:gd name="connsiteY5" fmla="*/ 352024 h 926195"/>
              <a:gd name="connsiteX6" fmla="*/ 1601973 w 1757917"/>
              <a:gd name="connsiteY6" fmla="*/ 748973 h 926195"/>
              <a:gd name="connsiteX7" fmla="*/ 1757917 w 1757917"/>
              <a:gd name="connsiteY7" fmla="*/ 919094 h 926195"/>
              <a:gd name="connsiteX0" fmla="*/ 0 w 1757917"/>
              <a:gd name="connsiteY0" fmla="*/ 960653 h 960653"/>
              <a:gd name="connsiteX1" fmla="*/ 559982 w 1757917"/>
              <a:gd name="connsiteY1" fmla="*/ 53342 h 960653"/>
              <a:gd name="connsiteX2" fmla="*/ 1041991 w 1757917"/>
              <a:gd name="connsiteY2" fmla="*/ 145490 h 960653"/>
              <a:gd name="connsiteX3" fmla="*/ 1275907 w 1757917"/>
              <a:gd name="connsiteY3" fmla="*/ 471556 h 960653"/>
              <a:gd name="connsiteX4" fmla="*/ 1488559 w 1757917"/>
              <a:gd name="connsiteY4" fmla="*/ 386495 h 960653"/>
              <a:gd name="connsiteX5" fmla="*/ 1601973 w 1757917"/>
              <a:gd name="connsiteY5" fmla="*/ 783444 h 960653"/>
              <a:gd name="connsiteX6" fmla="*/ 1757917 w 1757917"/>
              <a:gd name="connsiteY6" fmla="*/ 953565 h 960653"/>
              <a:gd name="connsiteX0" fmla="*/ 0 w 1757917"/>
              <a:gd name="connsiteY0" fmla="*/ 960653 h 960679"/>
              <a:gd name="connsiteX1" fmla="*/ 559982 w 1757917"/>
              <a:gd name="connsiteY1" fmla="*/ 53342 h 960679"/>
              <a:gd name="connsiteX2" fmla="*/ 1041991 w 1757917"/>
              <a:gd name="connsiteY2" fmla="*/ 145490 h 960679"/>
              <a:gd name="connsiteX3" fmla="*/ 1275907 w 1757917"/>
              <a:gd name="connsiteY3" fmla="*/ 471556 h 960679"/>
              <a:gd name="connsiteX4" fmla="*/ 1488559 w 1757917"/>
              <a:gd name="connsiteY4" fmla="*/ 386495 h 960679"/>
              <a:gd name="connsiteX5" fmla="*/ 1601973 w 1757917"/>
              <a:gd name="connsiteY5" fmla="*/ 783444 h 960679"/>
              <a:gd name="connsiteX6" fmla="*/ 1757917 w 1757917"/>
              <a:gd name="connsiteY6" fmla="*/ 953565 h 960679"/>
              <a:gd name="connsiteX0" fmla="*/ 0 w 1757917"/>
              <a:gd name="connsiteY0" fmla="*/ 941874 h 941901"/>
              <a:gd name="connsiteX1" fmla="*/ 479972 w 1757917"/>
              <a:gd name="connsiteY1" fmla="*/ 57423 h 941901"/>
              <a:gd name="connsiteX2" fmla="*/ 1041991 w 1757917"/>
              <a:gd name="connsiteY2" fmla="*/ 126711 h 941901"/>
              <a:gd name="connsiteX3" fmla="*/ 1275907 w 1757917"/>
              <a:gd name="connsiteY3" fmla="*/ 452777 h 941901"/>
              <a:gd name="connsiteX4" fmla="*/ 1488559 w 1757917"/>
              <a:gd name="connsiteY4" fmla="*/ 367716 h 941901"/>
              <a:gd name="connsiteX5" fmla="*/ 1601973 w 1757917"/>
              <a:gd name="connsiteY5" fmla="*/ 764665 h 941901"/>
              <a:gd name="connsiteX6" fmla="*/ 1757917 w 1757917"/>
              <a:gd name="connsiteY6" fmla="*/ 934786 h 941901"/>
              <a:gd name="connsiteX0" fmla="*/ 0 w 1757917"/>
              <a:gd name="connsiteY0" fmla="*/ 894802 h 894827"/>
              <a:gd name="connsiteX1" fmla="*/ 479972 w 1757917"/>
              <a:gd name="connsiteY1" fmla="*/ 10351 h 894827"/>
              <a:gd name="connsiteX2" fmla="*/ 1275907 w 1757917"/>
              <a:gd name="connsiteY2" fmla="*/ 405705 h 894827"/>
              <a:gd name="connsiteX3" fmla="*/ 1488559 w 1757917"/>
              <a:gd name="connsiteY3" fmla="*/ 320644 h 894827"/>
              <a:gd name="connsiteX4" fmla="*/ 1601973 w 1757917"/>
              <a:gd name="connsiteY4" fmla="*/ 717593 h 894827"/>
              <a:gd name="connsiteX5" fmla="*/ 1757917 w 1757917"/>
              <a:gd name="connsiteY5" fmla="*/ 887714 h 894827"/>
              <a:gd name="connsiteX0" fmla="*/ 0 w 1757917"/>
              <a:gd name="connsiteY0" fmla="*/ 1014915 h 1014937"/>
              <a:gd name="connsiteX1" fmla="*/ 567602 w 1757917"/>
              <a:gd name="connsiteY1" fmla="*/ 8544 h 1014937"/>
              <a:gd name="connsiteX2" fmla="*/ 1275907 w 1757917"/>
              <a:gd name="connsiteY2" fmla="*/ 525818 h 1014937"/>
              <a:gd name="connsiteX3" fmla="*/ 1488559 w 1757917"/>
              <a:gd name="connsiteY3" fmla="*/ 440757 h 1014937"/>
              <a:gd name="connsiteX4" fmla="*/ 1601973 w 1757917"/>
              <a:gd name="connsiteY4" fmla="*/ 837706 h 1014937"/>
              <a:gd name="connsiteX5" fmla="*/ 1757917 w 1757917"/>
              <a:gd name="connsiteY5" fmla="*/ 1007827 h 1014937"/>
              <a:gd name="connsiteX0" fmla="*/ 0 w 1757917"/>
              <a:gd name="connsiteY0" fmla="*/ 1006640 h 1006660"/>
              <a:gd name="connsiteX1" fmla="*/ 567602 w 1757917"/>
              <a:gd name="connsiteY1" fmla="*/ 269 h 1006660"/>
              <a:gd name="connsiteX2" fmla="*/ 1275907 w 1757917"/>
              <a:gd name="connsiteY2" fmla="*/ 517543 h 1006660"/>
              <a:gd name="connsiteX3" fmla="*/ 1488559 w 1757917"/>
              <a:gd name="connsiteY3" fmla="*/ 432482 h 1006660"/>
              <a:gd name="connsiteX4" fmla="*/ 1601973 w 1757917"/>
              <a:gd name="connsiteY4" fmla="*/ 829431 h 1006660"/>
              <a:gd name="connsiteX5" fmla="*/ 1757917 w 1757917"/>
              <a:gd name="connsiteY5" fmla="*/ 999552 h 1006660"/>
              <a:gd name="connsiteX0" fmla="*/ 0 w 1757917"/>
              <a:gd name="connsiteY0" fmla="*/ 1014744 h 1014766"/>
              <a:gd name="connsiteX1" fmla="*/ 567602 w 1757917"/>
              <a:gd name="connsiteY1" fmla="*/ 8373 h 1014766"/>
              <a:gd name="connsiteX2" fmla="*/ 1146367 w 1757917"/>
              <a:gd name="connsiteY2" fmla="*/ 529457 h 1014766"/>
              <a:gd name="connsiteX3" fmla="*/ 1488559 w 1757917"/>
              <a:gd name="connsiteY3" fmla="*/ 440586 h 1014766"/>
              <a:gd name="connsiteX4" fmla="*/ 1601973 w 1757917"/>
              <a:gd name="connsiteY4" fmla="*/ 837535 h 1014766"/>
              <a:gd name="connsiteX5" fmla="*/ 1757917 w 1757917"/>
              <a:gd name="connsiteY5" fmla="*/ 1007656 h 1014766"/>
              <a:gd name="connsiteX0" fmla="*/ 0 w 1757917"/>
              <a:gd name="connsiteY0" fmla="*/ 1014063 h 1014085"/>
              <a:gd name="connsiteX1" fmla="*/ 567602 w 1757917"/>
              <a:gd name="connsiteY1" fmla="*/ 7692 h 1014085"/>
              <a:gd name="connsiteX2" fmla="*/ 1146367 w 1757917"/>
              <a:gd name="connsiteY2" fmla="*/ 528776 h 1014085"/>
              <a:gd name="connsiteX3" fmla="*/ 1488559 w 1757917"/>
              <a:gd name="connsiteY3" fmla="*/ 439905 h 1014085"/>
              <a:gd name="connsiteX4" fmla="*/ 1601973 w 1757917"/>
              <a:gd name="connsiteY4" fmla="*/ 836854 h 1014085"/>
              <a:gd name="connsiteX5" fmla="*/ 1757917 w 1757917"/>
              <a:gd name="connsiteY5" fmla="*/ 1006975 h 101408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601973 w 1757917"/>
              <a:gd name="connsiteY4" fmla="*/ 830815 h 1008045"/>
              <a:gd name="connsiteX5" fmla="*/ 1757917 w 1757917"/>
              <a:gd name="connsiteY5" fmla="*/ 1000936 h 100804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757917 w 1757917"/>
              <a:gd name="connsiteY4" fmla="*/ 1000936 h 100804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757917 w 1757917"/>
              <a:gd name="connsiteY4" fmla="*/ 1000936 h 100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7917" h="1008045">
                <a:moveTo>
                  <a:pt x="0" y="1008024"/>
                </a:moveTo>
                <a:cubicBezTo>
                  <a:pt x="284303" y="1013311"/>
                  <a:pt x="285101" y="36814"/>
                  <a:pt x="567602" y="1653"/>
                </a:cubicBezTo>
                <a:cubicBezTo>
                  <a:pt x="850103" y="-33508"/>
                  <a:pt x="989064" y="504041"/>
                  <a:pt x="1146367" y="522737"/>
                </a:cubicBezTo>
                <a:cubicBezTo>
                  <a:pt x="1303670" y="541433"/>
                  <a:pt x="1386634" y="354166"/>
                  <a:pt x="1488559" y="433866"/>
                </a:cubicBezTo>
                <a:cubicBezTo>
                  <a:pt x="1590484" y="513566"/>
                  <a:pt x="1602741" y="1012337"/>
                  <a:pt x="1757917" y="10009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5CA886-CF55-4226-9DBC-A638F72F7471}"/>
                  </a:ext>
                </a:extLst>
              </p:cNvPr>
              <p:cNvSpPr/>
              <p:nvPr/>
            </p:nvSpPr>
            <p:spPr>
              <a:xfrm>
                <a:off x="304800" y="2964418"/>
                <a:ext cx="433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45CA886-CF55-4226-9DBC-A638F72F74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2964418"/>
                <a:ext cx="433131" cy="369332"/>
              </a:xfrm>
              <a:prstGeom prst="rect">
                <a:avLst/>
              </a:prstGeom>
              <a:blipFill>
                <a:blip r:embed="rId8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A9E5877-2A57-45A8-B0E9-ECAA143F8304}"/>
                  </a:ext>
                </a:extLst>
              </p:cNvPr>
              <p:cNvSpPr/>
              <p:nvPr/>
            </p:nvSpPr>
            <p:spPr>
              <a:xfrm>
                <a:off x="2558166" y="4336018"/>
                <a:ext cx="4203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9A9E5877-2A57-45A8-B0E9-ECAA143F83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166" y="4336018"/>
                <a:ext cx="42030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39">
            <a:extLst>
              <a:ext uri="{FF2B5EF4-FFF2-40B4-BE49-F238E27FC236}">
                <a16:creationId xmlns:a16="http://schemas.microsoft.com/office/drawing/2014/main" id="{315184D3-5789-4898-A88C-B28149906087}"/>
              </a:ext>
            </a:extLst>
          </p:cNvPr>
          <p:cNvSpPr/>
          <p:nvPr/>
        </p:nvSpPr>
        <p:spPr>
          <a:xfrm>
            <a:off x="1154579" y="3333750"/>
            <a:ext cx="236635" cy="93096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E67322-B664-4A4C-9FB9-37D2B11AC56E}"/>
              </a:ext>
            </a:extLst>
          </p:cNvPr>
          <p:cNvSpPr/>
          <p:nvPr/>
        </p:nvSpPr>
        <p:spPr>
          <a:xfrm>
            <a:off x="914399" y="3867155"/>
            <a:ext cx="236635" cy="397558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1F889D6-5902-41C2-A219-1FEF30492BB1}"/>
              </a:ext>
            </a:extLst>
          </p:cNvPr>
          <p:cNvSpPr/>
          <p:nvPr/>
        </p:nvSpPr>
        <p:spPr>
          <a:xfrm>
            <a:off x="1614437" y="3589020"/>
            <a:ext cx="228659" cy="67569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FFF3C05-27E2-4730-AF49-AE70D20C3648}"/>
              </a:ext>
            </a:extLst>
          </p:cNvPr>
          <p:cNvSpPr/>
          <p:nvPr/>
        </p:nvSpPr>
        <p:spPr>
          <a:xfrm>
            <a:off x="2075625" y="3714750"/>
            <a:ext cx="232647" cy="54996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420A2F5-2355-4E6F-B85E-E79162D93469}"/>
              </a:ext>
            </a:extLst>
          </p:cNvPr>
          <p:cNvCxnSpPr/>
          <p:nvPr/>
        </p:nvCxnSpPr>
        <p:spPr>
          <a:xfrm>
            <a:off x="651305" y="4259818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8090B773-8C33-4271-B1BB-9CDE30B0E709}"/>
              </a:ext>
            </a:extLst>
          </p:cNvPr>
          <p:cNvSpPr/>
          <p:nvPr/>
        </p:nvSpPr>
        <p:spPr>
          <a:xfrm>
            <a:off x="671117" y="4218992"/>
            <a:ext cx="236635" cy="45719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08F7AF-E77C-49EE-8FE1-AB40363A3E43}"/>
              </a:ext>
            </a:extLst>
          </p:cNvPr>
          <p:cNvSpPr/>
          <p:nvPr/>
        </p:nvSpPr>
        <p:spPr>
          <a:xfrm>
            <a:off x="1391214" y="3307080"/>
            <a:ext cx="219235" cy="957632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C43214F-A839-489E-A7F2-CEF99D5EAF5F}"/>
              </a:ext>
            </a:extLst>
          </p:cNvPr>
          <p:cNvSpPr/>
          <p:nvPr/>
        </p:nvSpPr>
        <p:spPr>
          <a:xfrm>
            <a:off x="1847084" y="3768090"/>
            <a:ext cx="224553" cy="496620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D6E9C6F-C6AF-4036-A172-E7A927153351}"/>
              </a:ext>
            </a:extLst>
          </p:cNvPr>
          <p:cNvSpPr/>
          <p:nvPr/>
        </p:nvSpPr>
        <p:spPr>
          <a:xfrm>
            <a:off x="2311905" y="4095749"/>
            <a:ext cx="232647" cy="168961"/>
          </a:xfrm>
          <a:prstGeom prst="rect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42EF6CA7-D109-4D0A-96B2-737EFCF68B2E}"/>
              </a:ext>
            </a:extLst>
          </p:cNvPr>
          <p:cNvSpPr/>
          <p:nvPr/>
        </p:nvSpPr>
        <p:spPr>
          <a:xfrm>
            <a:off x="773579" y="3256667"/>
            <a:ext cx="1757917" cy="1008045"/>
          </a:xfrm>
          <a:custGeom>
            <a:avLst/>
            <a:gdLst>
              <a:gd name="connsiteX0" fmla="*/ 0 w 1757917"/>
              <a:gd name="connsiteY0" fmla="*/ 926182 h 972563"/>
              <a:gd name="connsiteX1" fmla="*/ 163033 w 1757917"/>
              <a:gd name="connsiteY1" fmla="*/ 926182 h 972563"/>
              <a:gd name="connsiteX2" fmla="*/ 283535 w 1757917"/>
              <a:gd name="connsiteY2" fmla="*/ 444173 h 972563"/>
              <a:gd name="connsiteX3" fmla="*/ 559982 w 1757917"/>
              <a:gd name="connsiteY3" fmla="*/ 18871 h 972563"/>
              <a:gd name="connsiteX4" fmla="*/ 1041991 w 1757917"/>
              <a:gd name="connsiteY4" fmla="*/ 111019 h 972563"/>
              <a:gd name="connsiteX5" fmla="*/ 1275907 w 1757917"/>
              <a:gd name="connsiteY5" fmla="*/ 437085 h 972563"/>
              <a:gd name="connsiteX6" fmla="*/ 1488559 w 1757917"/>
              <a:gd name="connsiteY6" fmla="*/ 352024 h 972563"/>
              <a:gd name="connsiteX7" fmla="*/ 1601973 w 1757917"/>
              <a:gd name="connsiteY7" fmla="*/ 748973 h 972563"/>
              <a:gd name="connsiteX8" fmla="*/ 1757917 w 1757917"/>
              <a:gd name="connsiteY8" fmla="*/ 919094 h 972563"/>
              <a:gd name="connsiteX0" fmla="*/ 0 w 1757917"/>
              <a:gd name="connsiteY0" fmla="*/ 926182 h 926182"/>
              <a:gd name="connsiteX1" fmla="*/ 283535 w 1757917"/>
              <a:gd name="connsiteY1" fmla="*/ 444173 h 926182"/>
              <a:gd name="connsiteX2" fmla="*/ 559982 w 1757917"/>
              <a:gd name="connsiteY2" fmla="*/ 18871 h 926182"/>
              <a:gd name="connsiteX3" fmla="*/ 1041991 w 1757917"/>
              <a:gd name="connsiteY3" fmla="*/ 111019 h 926182"/>
              <a:gd name="connsiteX4" fmla="*/ 1275907 w 1757917"/>
              <a:gd name="connsiteY4" fmla="*/ 437085 h 926182"/>
              <a:gd name="connsiteX5" fmla="*/ 1488559 w 1757917"/>
              <a:gd name="connsiteY5" fmla="*/ 352024 h 926182"/>
              <a:gd name="connsiteX6" fmla="*/ 1601973 w 1757917"/>
              <a:gd name="connsiteY6" fmla="*/ 748973 h 926182"/>
              <a:gd name="connsiteX7" fmla="*/ 1757917 w 1757917"/>
              <a:gd name="connsiteY7" fmla="*/ 919094 h 926182"/>
              <a:gd name="connsiteX0" fmla="*/ 0 w 1757917"/>
              <a:gd name="connsiteY0" fmla="*/ 926182 h 926182"/>
              <a:gd name="connsiteX1" fmla="*/ 283535 w 1757917"/>
              <a:gd name="connsiteY1" fmla="*/ 444173 h 926182"/>
              <a:gd name="connsiteX2" fmla="*/ 559982 w 1757917"/>
              <a:gd name="connsiteY2" fmla="*/ 18871 h 926182"/>
              <a:gd name="connsiteX3" fmla="*/ 1041991 w 1757917"/>
              <a:gd name="connsiteY3" fmla="*/ 111019 h 926182"/>
              <a:gd name="connsiteX4" fmla="*/ 1275907 w 1757917"/>
              <a:gd name="connsiteY4" fmla="*/ 437085 h 926182"/>
              <a:gd name="connsiteX5" fmla="*/ 1488559 w 1757917"/>
              <a:gd name="connsiteY5" fmla="*/ 352024 h 926182"/>
              <a:gd name="connsiteX6" fmla="*/ 1601973 w 1757917"/>
              <a:gd name="connsiteY6" fmla="*/ 748973 h 926182"/>
              <a:gd name="connsiteX7" fmla="*/ 1757917 w 1757917"/>
              <a:gd name="connsiteY7" fmla="*/ 919094 h 926182"/>
              <a:gd name="connsiteX0" fmla="*/ 0 w 1757917"/>
              <a:gd name="connsiteY0" fmla="*/ 926182 h 926195"/>
              <a:gd name="connsiteX1" fmla="*/ 283535 w 1757917"/>
              <a:gd name="connsiteY1" fmla="*/ 444173 h 926195"/>
              <a:gd name="connsiteX2" fmla="*/ 559982 w 1757917"/>
              <a:gd name="connsiteY2" fmla="*/ 18871 h 926195"/>
              <a:gd name="connsiteX3" fmla="*/ 1041991 w 1757917"/>
              <a:gd name="connsiteY3" fmla="*/ 111019 h 926195"/>
              <a:gd name="connsiteX4" fmla="*/ 1275907 w 1757917"/>
              <a:gd name="connsiteY4" fmla="*/ 437085 h 926195"/>
              <a:gd name="connsiteX5" fmla="*/ 1488559 w 1757917"/>
              <a:gd name="connsiteY5" fmla="*/ 352024 h 926195"/>
              <a:gd name="connsiteX6" fmla="*/ 1601973 w 1757917"/>
              <a:gd name="connsiteY6" fmla="*/ 748973 h 926195"/>
              <a:gd name="connsiteX7" fmla="*/ 1757917 w 1757917"/>
              <a:gd name="connsiteY7" fmla="*/ 919094 h 926195"/>
              <a:gd name="connsiteX0" fmla="*/ 0 w 1757917"/>
              <a:gd name="connsiteY0" fmla="*/ 960653 h 960653"/>
              <a:gd name="connsiteX1" fmla="*/ 559982 w 1757917"/>
              <a:gd name="connsiteY1" fmla="*/ 53342 h 960653"/>
              <a:gd name="connsiteX2" fmla="*/ 1041991 w 1757917"/>
              <a:gd name="connsiteY2" fmla="*/ 145490 h 960653"/>
              <a:gd name="connsiteX3" fmla="*/ 1275907 w 1757917"/>
              <a:gd name="connsiteY3" fmla="*/ 471556 h 960653"/>
              <a:gd name="connsiteX4" fmla="*/ 1488559 w 1757917"/>
              <a:gd name="connsiteY4" fmla="*/ 386495 h 960653"/>
              <a:gd name="connsiteX5" fmla="*/ 1601973 w 1757917"/>
              <a:gd name="connsiteY5" fmla="*/ 783444 h 960653"/>
              <a:gd name="connsiteX6" fmla="*/ 1757917 w 1757917"/>
              <a:gd name="connsiteY6" fmla="*/ 953565 h 960653"/>
              <a:gd name="connsiteX0" fmla="*/ 0 w 1757917"/>
              <a:gd name="connsiteY0" fmla="*/ 960653 h 960679"/>
              <a:gd name="connsiteX1" fmla="*/ 559982 w 1757917"/>
              <a:gd name="connsiteY1" fmla="*/ 53342 h 960679"/>
              <a:gd name="connsiteX2" fmla="*/ 1041991 w 1757917"/>
              <a:gd name="connsiteY2" fmla="*/ 145490 h 960679"/>
              <a:gd name="connsiteX3" fmla="*/ 1275907 w 1757917"/>
              <a:gd name="connsiteY3" fmla="*/ 471556 h 960679"/>
              <a:gd name="connsiteX4" fmla="*/ 1488559 w 1757917"/>
              <a:gd name="connsiteY4" fmla="*/ 386495 h 960679"/>
              <a:gd name="connsiteX5" fmla="*/ 1601973 w 1757917"/>
              <a:gd name="connsiteY5" fmla="*/ 783444 h 960679"/>
              <a:gd name="connsiteX6" fmla="*/ 1757917 w 1757917"/>
              <a:gd name="connsiteY6" fmla="*/ 953565 h 960679"/>
              <a:gd name="connsiteX0" fmla="*/ 0 w 1757917"/>
              <a:gd name="connsiteY0" fmla="*/ 941874 h 941901"/>
              <a:gd name="connsiteX1" fmla="*/ 479972 w 1757917"/>
              <a:gd name="connsiteY1" fmla="*/ 57423 h 941901"/>
              <a:gd name="connsiteX2" fmla="*/ 1041991 w 1757917"/>
              <a:gd name="connsiteY2" fmla="*/ 126711 h 941901"/>
              <a:gd name="connsiteX3" fmla="*/ 1275907 w 1757917"/>
              <a:gd name="connsiteY3" fmla="*/ 452777 h 941901"/>
              <a:gd name="connsiteX4" fmla="*/ 1488559 w 1757917"/>
              <a:gd name="connsiteY4" fmla="*/ 367716 h 941901"/>
              <a:gd name="connsiteX5" fmla="*/ 1601973 w 1757917"/>
              <a:gd name="connsiteY5" fmla="*/ 764665 h 941901"/>
              <a:gd name="connsiteX6" fmla="*/ 1757917 w 1757917"/>
              <a:gd name="connsiteY6" fmla="*/ 934786 h 941901"/>
              <a:gd name="connsiteX0" fmla="*/ 0 w 1757917"/>
              <a:gd name="connsiteY0" fmla="*/ 894802 h 894827"/>
              <a:gd name="connsiteX1" fmla="*/ 479972 w 1757917"/>
              <a:gd name="connsiteY1" fmla="*/ 10351 h 894827"/>
              <a:gd name="connsiteX2" fmla="*/ 1275907 w 1757917"/>
              <a:gd name="connsiteY2" fmla="*/ 405705 h 894827"/>
              <a:gd name="connsiteX3" fmla="*/ 1488559 w 1757917"/>
              <a:gd name="connsiteY3" fmla="*/ 320644 h 894827"/>
              <a:gd name="connsiteX4" fmla="*/ 1601973 w 1757917"/>
              <a:gd name="connsiteY4" fmla="*/ 717593 h 894827"/>
              <a:gd name="connsiteX5" fmla="*/ 1757917 w 1757917"/>
              <a:gd name="connsiteY5" fmla="*/ 887714 h 894827"/>
              <a:gd name="connsiteX0" fmla="*/ 0 w 1757917"/>
              <a:gd name="connsiteY0" fmla="*/ 1014915 h 1014937"/>
              <a:gd name="connsiteX1" fmla="*/ 567602 w 1757917"/>
              <a:gd name="connsiteY1" fmla="*/ 8544 h 1014937"/>
              <a:gd name="connsiteX2" fmla="*/ 1275907 w 1757917"/>
              <a:gd name="connsiteY2" fmla="*/ 525818 h 1014937"/>
              <a:gd name="connsiteX3" fmla="*/ 1488559 w 1757917"/>
              <a:gd name="connsiteY3" fmla="*/ 440757 h 1014937"/>
              <a:gd name="connsiteX4" fmla="*/ 1601973 w 1757917"/>
              <a:gd name="connsiteY4" fmla="*/ 837706 h 1014937"/>
              <a:gd name="connsiteX5" fmla="*/ 1757917 w 1757917"/>
              <a:gd name="connsiteY5" fmla="*/ 1007827 h 1014937"/>
              <a:gd name="connsiteX0" fmla="*/ 0 w 1757917"/>
              <a:gd name="connsiteY0" fmla="*/ 1006640 h 1006660"/>
              <a:gd name="connsiteX1" fmla="*/ 567602 w 1757917"/>
              <a:gd name="connsiteY1" fmla="*/ 269 h 1006660"/>
              <a:gd name="connsiteX2" fmla="*/ 1275907 w 1757917"/>
              <a:gd name="connsiteY2" fmla="*/ 517543 h 1006660"/>
              <a:gd name="connsiteX3" fmla="*/ 1488559 w 1757917"/>
              <a:gd name="connsiteY3" fmla="*/ 432482 h 1006660"/>
              <a:gd name="connsiteX4" fmla="*/ 1601973 w 1757917"/>
              <a:gd name="connsiteY4" fmla="*/ 829431 h 1006660"/>
              <a:gd name="connsiteX5" fmla="*/ 1757917 w 1757917"/>
              <a:gd name="connsiteY5" fmla="*/ 999552 h 1006660"/>
              <a:gd name="connsiteX0" fmla="*/ 0 w 1757917"/>
              <a:gd name="connsiteY0" fmla="*/ 1014744 h 1014766"/>
              <a:gd name="connsiteX1" fmla="*/ 567602 w 1757917"/>
              <a:gd name="connsiteY1" fmla="*/ 8373 h 1014766"/>
              <a:gd name="connsiteX2" fmla="*/ 1146367 w 1757917"/>
              <a:gd name="connsiteY2" fmla="*/ 529457 h 1014766"/>
              <a:gd name="connsiteX3" fmla="*/ 1488559 w 1757917"/>
              <a:gd name="connsiteY3" fmla="*/ 440586 h 1014766"/>
              <a:gd name="connsiteX4" fmla="*/ 1601973 w 1757917"/>
              <a:gd name="connsiteY4" fmla="*/ 837535 h 1014766"/>
              <a:gd name="connsiteX5" fmla="*/ 1757917 w 1757917"/>
              <a:gd name="connsiteY5" fmla="*/ 1007656 h 1014766"/>
              <a:gd name="connsiteX0" fmla="*/ 0 w 1757917"/>
              <a:gd name="connsiteY0" fmla="*/ 1014063 h 1014085"/>
              <a:gd name="connsiteX1" fmla="*/ 567602 w 1757917"/>
              <a:gd name="connsiteY1" fmla="*/ 7692 h 1014085"/>
              <a:gd name="connsiteX2" fmla="*/ 1146367 w 1757917"/>
              <a:gd name="connsiteY2" fmla="*/ 528776 h 1014085"/>
              <a:gd name="connsiteX3" fmla="*/ 1488559 w 1757917"/>
              <a:gd name="connsiteY3" fmla="*/ 439905 h 1014085"/>
              <a:gd name="connsiteX4" fmla="*/ 1601973 w 1757917"/>
              <a:gd name="connsiteY4" fmla="*/ 836854 h 1014085"/>
              <a:gd name="connsiteX5" fmla="*/ 1757917 w 1757917"/>
              <a:gd name="connsiteY5" fmla="*/ 1006975 h 101408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601973 w 1757917"/>
              <a:gd name="connsiteY4" fmla="*/ 830815 h 1008045"/>
              <a:gd name="connsiteX5" fmla="*/ 1757917 w 1757917"/>
              <a:gd name="connsiteY5" fmla="*/ 1000936 h 100804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757917 w 1757917"/>
              <a:gd name="connsiteY4" fmla="*/ 1000936 h 100804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757917 w 1757917"/>
              <a:gd name="connsiteY4" fmla="*/ 1000936 h 100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7917" h="1008045">
                <a:moveTo>
                  <a:pt x="0" y="1008024"/>
                </a:moveTo>
                <a:cubicBezTo>
                  <a:pt x="284303" y="1013311"/>
                  <a:pt x="285101" y="36814"/>
                  <a:pt x="567602" y="1653"/>
                </a:cubicBezTo>
                <a:cubicBezTo>
                  <a:pt x="850103" y="-33508"/>
                  <a:pt x="989064" y="504041"/>
                  <a:pt x="1146367" y="522737"/>
                </a:cubicBezTo>
                <a:cubicBezTo>
                  <a:pt x="1303670" y="541433"/>
                  <a:pt x="1386634" y="354166"/>
                  <a:pt x="1488559" y="433866"/>
                </a:cubicBezTo>
                <a:cubicBezTo>
                  <a:pt x="1590484" y="513566"/>
                  <a:pt x="1602741" y="1012337"/>
                  <a:pt x="1757917" y="10009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6A7874-0587-4367-BAF4-796682CD2CBD}"/>
              </a:ext>
            </a:extLst>
          </p:cNvPr>
          <p:cNvSpPr/>
          <p:nvPr/>
        </p:nvSpPr>
        <p:spPr>
          <a:xfrm>
            <a:off x="509367" y="2270823"/>
            <a:ext cx="225895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Unit change can give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different bin size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2827F30-1F1C-4193-9AC7-E9085C15392D}"/>
                  </a:ext>
                </a:extLst>
              </p:cNvPr>
              <p:cNvSpPr/>
              <p:nvPr/>
            </p:nvSpPr>
            <p:spPr>
              <a:xfrm>
                <a:off x="3657600" y="1983052"/>
                <a:ext cx="1496243" cy="6619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2827F30-1F1C-4193-9AC7-E9085C1539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983052"/>
                <a:ext cx="1496243" cy="66191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2820413-5624-47E9-9705-2239F0648914}"/>
              </a:ext>
            </a:extLst>
          </p:cNvPr>
          <p:cNvCxnSpPr>
            <a:cxnSpLocks/>
          </p:cNvCxnSpPr>
          <p:nvPr/>
        </p:nvCxnSpPr>
        <p:spPr>
          <a:xfrm flipH="1">
            <a:off x="5153844" y="2270823"/>
            <a:ext cx="561156" cy="148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2EF17F6-D5F1-4443-AB22-69A786B801D5}"/>
              </a:ext>
            </a:extLst>
          </p:cNvPr>
          <p:cNvSpPr/>
          <p:nvPr/>
        </p:nvSpPr>
        <p:spPr>
          <a:xfrm>
            <a:off x="5726552" y="2077391"/>
            <a:ext cx="13195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bin density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B9DE518-5CB2-4861-AB76-AA7EBCBBD0CA}"/>
                  </a:ext>
                </a:extLst>
              </p:cNvPr>
              <p:cNvSpPr/>
              <p:nvPr/>
            </p:nvSpPr>
            <p:spPr>
              <a:xfrm>
                <a:off x="3048000" y="2825672"/>
                <a:ext cx="3656514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B9DE518-5CB2-4861-AB76-AA7EBCBBD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2825672"/>
                <a:ext cx="3656514" cy="6690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AD04214-FA62-4676-8A9B-2EE22400AC55}"/>
                  </a:ext>
                </a:extLst>
              </p:cNvPr>
              <p:cNvSpPr/>
              <p:nvPr/>
            </p:nvSpPr>
            <p:spPr>
              <a:xfrm>
                <a:off x="3310847" y="3492469"/>
                <a:ext cx="3072188" cy="749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=−∫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6AD04214-FA62-4676-8A9B-2EE22400AC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0847" y="3492469"/>
                <a:ext cx="3072188" cy="74937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0780B5A-98A8-48B0-9A5B-695D9C704574}"/>
                  </a:ext>
                </a:extLst>
              </p:cNvPr>
              <p:cNvSpPr/>
              <p:nvPr/>
            </p:nvSpPr>
            <p:spPr>
              <a:xfrm>
                <a:off x="4859780" y="4336018"/>
                <a:ext cx="3746282" cy="5359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C0780B5A-98A8-48B0-9A5B-695D9C7045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780" y="4336018"/>
                <a:ext cx="3746282" cy="535916"/>
              </a:xfrm>
              <a:prstGeom prst="rect">
                <a:avLst/>
              </a:prstGeom>
              <a:blipFill>
                <a:blip r:embed="rId13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A39E6E9-5B1C-4673-B3AF-FC3375D8925F}"/>
              </a:ext>
            </a:extLst>
          </p:cNvPr>
          <p:cNvCxnSpPr>
            <a:cxnSpLocks/>
          </p:cNvCxnSpPr>
          <p:nvPr/>
        </p:nvCxnSpPr>
        <p:spPr>
          <a:xfrm flipH="1">
            <a:off x="6764782" y="4279145"/>
            <a:ext cx="330676" cy="4262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D0972C0-F8E8-483C-A5E2-057DFB693290}"/>
              </a:ext>
            </a:extLst>
          </p:cNvPr>
          <p:cNvCxnSpPr>
            <a:cxnSpLocks/>
          </p:cNvCxnSpPr>
          <p:nvPr/>
        </p:nvCxnSpPr>
        <p:spPr>
          <a:xfrm flipH="1" flipV="1">
            <a:off x="6222309" y="3409951"/>
            <a:ext cx="740227" cy="284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E8372AB-E9EC-49B3-B9CE-22D4D50818A1}"/>
              </a:ext>
            </a:extLst>
          </p:cNvPr>
          <p:cNvSpPr/>
          <p:nvPr/>
        </p:nvSpPr>
        <p:spPr>
          <a:xfrm>
            <a:off x="6972151" y="3589020"/>
            <a:ext cx="202010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Keeps track of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change in binning</a:t>
            </a:r>
            <a:endParaRPr lang="en-US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DBDBB36-8741-4CB1-AA17-5AB1B94A9383}"/>
              </a:ext>
            </a:extLst>
          </p:cNvPr>
          <p:cNvSpPr/>
          <p:nvPr/>
        </p:nvSpPr>
        <p:spPr>
          <a:xfrm>
            <a:off x="6764782" y="2648216"/>
            <a:ext cx="10983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prob/unit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3EEB3A-6E57-4A9D-ADDE-DD1678322B26}"/>
              </a:ext>
            </a:extLst>
          </p:cNvPr>
          <p:cNvSpPr/>
          <p:nvPr/>
        </p:nvSpPr>
        <p:spPr>
          <a:xfrm>
            <a:off x="6748304" y="3040619"/>
            <a:ext cx="11288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bins/unit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80E3A9D-EE65-437E-B9A8-D3F19772E49F}"/>
              </a:ext>
            </a:extLst>
          </p:cNvPr>
          <p:cNvSpPr/>
          <p:nvPr/>
        </p:nvSpPr>
        <p:spPr>
          <a:xfrm>
            <a:off x="7746402" y="2856760"/>
            <a:ext cx="12458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= prob/bin</a:t>
            </a: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7AFEDE-732D-4CDA-8531-2337E1E1015B}"/>
              </a:ext>
            </a:extLst>
          </p:cNvPr>
          <p:cNvCxnSpPr>
            <a:stCxn id="52" idx="1"/>
          </p:cNvCxnSpPr>
          <p:nvPr/>
        </p:nvCxnSpPr>
        <p:spPr>
          <a:xfrm flipH="1">
            <a:off x="6222309" y="2832882"/>
            <a:ext cx="542473" cy="1315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D4A6323-18A0-462F-AF16-513F3C149287}"/>
              </a:ext>
            </a:extLst>
          </p:cNvPr>
          <p:cNvCxnSpPr>
            <a:stCxn id="2" idx="1"/>
          </p:cNvCxnSpPr>
          <p:nvPr/>
        </p:nvCxnSpPr>
        <p:spPr>
          <a:xfrm flipH="1">
            <a:off x="6332355" y="3225285"/>
            <a:ext cx="415949" cy="108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99ACC6-9509-474A-BE81-7E3545ADF6C1}"/>
              </a:ext>
            </a:extLst>
          </p:cNvPr>
          <p:cNvCxnSpPr/>
          <p:nvPr/>
        </p:nvCxnSpPr>
        <p:spPr>
          <a:xfrm>
            <a:off x="6852804" y="3017548"/>
            <a:ext cx="9195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798DBA3-A2E5-48C3-8B0E-611F2624C1E0}"/>
              </a:ext>
            </a:extLst>
          </p:cNvPr>
          <p:cNvCxnSpPr/>
          <p:nvPr/>
        </p:nvCxnSpPr>
        <p:spPr>
          <a:xfrm>
            <a:off x="8424908" y="2644964"/>
            <a:ext cx="0" cy="211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0602840-6DCD-4E6D-803A-025D73B86C79}"/>
              </a:ext>
            </a:extLst>
          </p:cNvPr>
          <p:cNvSpPr/>
          <p:nvPr/>
        </p:nvSpPr>
        <p:spPr>
          <a:xfrm>
            <a:off x="7772400" y="2286740"/>
            <a:ext cx="14013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pure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912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23" grpId="0"/>
      <p:bldP spid="27" grpId="0"/>
      <p:bldP spid="32" grpId="0" animBg="1"/>
      <p:bldP spid="33" grpId="0" animBg="1"/>
      <p:bldP spid="34" grpId="0" animBg="1"/>
      <p:bldP spid="35" grpId="0" animBg="1"/>
      <p:bldP spid="37" grpId="0" animBg="1"/>
      <p:bldP spid="38" grpId="0"/>
      <p:bldP spid="39" grpId="0"/>
      <p:bldP spid="40" grpId="0" animBg="1"/>
      <p:bldP spid="41" grpId="0" animBg="1"/>
      <p:bldP spid="42" grpId="0" animBg="1"/>
      <p:bldP spid="43" grpId="0" animBg="1"/>
      <p:bldP spid="46" grpId="0" animBg="1"/>
      <p:bldP spid="47" grpId="0" animBg="1"/>
      <p:bldP spid="48" grpId="0" animBg="1"/>
      <p:bldP spid="49" grpId="0" animBg="1"/>
      <p:bldP spid="45" grpId="0" animBg="1"/>
      <p:bldP spid="13" grpId="0"/>
      <p:bldP spid="17" grpId="0"/>
      <p:bldP spid="20" grpId="0"/>
      <p:bldP spid="22" grpId="0"/>
      <p:bldP spid="50" grpId="0"/>
      <p:bldP spid="51" grpId="0"/>
      <p:bldP spid="58" grpId="0"/>
      <p:bldP spid="52" grpId="0"/>
      <p:bldP spid="2" grpId="0"/>
      <p:bldP spid="54" grpId="0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B9DE518-5CB2-4861-AB76-AA7EBCBBD0CA}"/>
                  </a:ext>
                </a:extLst>
              </p:cNvPr>
              <p:cNvSpPr/>
              <p:nvPr/>
            </p:nvSpPr>
            <p:spPr>
              <a:xfrm>
                <a:off x="457200" y="361950"/>
                <a:ext cx="5550622" cy="6280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=−∫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BB9DE518-5CB2-4861-AB76-AA7EBCBBD0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61950"/>
                <a:ext cx="5550622" cy="628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E8372AB-E9EC-49B3-B9CE-22D4D50818A1}"/>
                  </a:ext>
                </a:extLst>
              </p:cNvPr>
              <p:cNvSpPr/>
              <p:nvPr/>
            </p:nvSpPr>
            <p:spPr>
              <a:xfrm>
                <a:off x="6586151" y="827060"/>
                <a:ext cx="21072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Bradley Hand ITC" pitchFamily="66" charset="0"/>
                  </a:rPr>
                  <a:t>uniform bins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FE8372AB-E9EC-49B3-B9CE-22D4D50818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151" y="827060"/>
                <a:ext cx="2107244" cy="369332"/>
              </a:xfrm>
              <a:prstGeom prst="rect">
                <a:avLst/>
              </a:prstGeom>
              <a:blipFill>
                <a:blip r:embed="rId4"/>
                <a:stretch>
                  <a:fillRect l="-2312" t="-666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17AFEDE-732D-4CDA-8531-2337E1E1015B}"/>
              </a:ext>
            </a:extLst>
          </p:cNvPr>
          <p:cNvCxnSpPr>
            <a:cxnSpLocks/>
          </p:cNvCxnSpPr>
          <p:nvPr/>
        </p:nvCxnSpPr>
        <p:spPr>
          <a:xfrm flipH="1">
            <a:off x="5518778" y="674291"/>
            <a:ext cx="956933" cy="183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A0602840-6DCD-4E6D-803A-025D73B86C79}"/>
              </a:ext>
            </a:extLst>
          </p:cNvPr>
          <p:cNvSpPr/>
          <p:nvPr/>
        </p:nvSpPr>
        <p:spPr>
          <a:xfrm>
            <a:off x="6460996" y="437780"/>
            <a:ext cx="26068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Implicit bin density of  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6F28048-7E16-42A2-BFD3-2EBC737C4939}"/>
                  </a:ext>
                </a:extLst>
              </p:cNvPr>
              <p:cNvSpPr/>
              <p:nvPr/>
            </p:nvSpPr>
            <p:spPr>
              <a:xfrm>
                <a:off x="457200" y="1263405"/>
                <a:ext cx="3522887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6F28048-7E16-42A2-BFD3-2EBC737C4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263405"/>
                <a:ext cx="3522887" cy="6690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FA33ABB2-5421-4C76-BA82-6352E45C9AD7}"/>
              </a:ext>
            </a:extLst>
          </p:cNvPr>
          <p:cNvSpPr/>
          <p:nvPr/>
        </p:nvSpPr>
        <p:spPr>
          <a:xfrm>
            <a:off x="236188" y="4324350"/>
            <a:ext cx="86716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This is not a problem in information theory. But it is a problem in physics and we’ll need to address it!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44D09DB-DE0C-4FFE-9581-FDF3FFD57CC6}"/>
              </a:ext>
            </a:extLst>
          </p:cNvPr>
          <p:cNvSpPr/>
          <p:nvPr/>
        </p:nvSpPr>
        <p:spPr>
          <a:xfrm>
            <a:off x="304800" y="2839819"/>
            <a:ext cx="8671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We want coordinate </a:t>
            </a:r>
            <a:r>
              <a:rPr lang="en-US" dirty="0">
                <a:solidFill>
                  <a:srgbClr val="00EE6C"/>
                </a:solidFill>
                <a:latin typeface="Bradley Hand ITC" pitchFamily="66" charset="0"/>
              </a:rPr>
              <a:t>independence</a:t>
            </a:r>
            <a:r>
              <a:rPr lang="en-US" dirty="0">
                <a:latin typeface="Bradley Hand ITC" pitchFamily="66" charset="0"/>
              </a:rPr>
              <a:t>: the fundamental objects and laws should be independent of the way we choose to describe them. 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06829-4EAA-4957-9EAA-1704D9A83F29}"/>
              </a:ext>
            </a:extLst>
          </p:cNvPr>
          <p:cNvSpPr/>
          <p:nvPr/>
        </p:nvSpPr>
        <p:spPr>
          <a:xfrm>
            <a:off x="4419600" y="1382740"/>
            <a:ext cx="21659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coordinate invariant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1B2721-6E6B-477F-A7BC-D314F9F779E0}"/>
              </a:ext>
            </a:extLst>
          </p:cNvPr>
          <p:cNvSpPr/>
          <p:nvPr/>
        </p:nvSpPr>
        <p:spPr>
          <a:xfrm>
            <a:off x="236188" y="2124730"/>
            <a:ext cx="8671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Bradley Hand ITC" pitchFamily="66" charset="0"/>
              </a:rPr>
              <a:t>NO!!! We are just hiding it!</a:t>
            </a:r>
            <a:endParaRPr lang="en-US" sz="28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E1A07B7-83E4-47EF-BAFB-51B8E9588BED}"/>
                  </a:ext>
                </a:extLst>
              </p:cNvPr>
              <p:cNvSpPr/>
              <p:nvPr/>
            </p:nvSpPr>
            <p:spPr>
              <a:xfrm>
                <a:off x="236188" y="3574018"/>
                <a:ext cx="867162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dirty="0">
                    <a:solidFill>
                      <a:srgbClr val="00EE6C"/>
                    </a:solidFill>
                    <a:latin typeface="Bradley Hand ITC" pitchFamily="66" charset="0"/>
                  </a:rPr>
                  <a:t>The value still depends on an arbitrary choice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00EE6C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EE6C"/>
                    </a:solidFill>
                    <a:latin typeface="Bradley Hand ITC" pitchFamily="66" charset="0"/>
                  </a:rPr>
                  <a:t>!!! 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E1A07B7-83E4-47EF-BAFB-51B8E9588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88" y="3574018"/>
                <a:ext cx="8671624" cy="523220"/>
              </a:xfrm>
              <a:prstGeom prst="rect">
                <a:avLst/>
              </a:prstGeom>
              <a:blipFill>
                <a:blip r:embed="rId6"/>
                <a:stretch>
                  <a:fillRect l="-352" t="-9302" r="-1336" b="-33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B49D377-3307-4CDD-A213-3887064C48B2}"/>
              </a:ext>
            </a:extLst>
          </p:cNvPr>
          <p:cNvSpPr/>
          <p:nvPr/>
        </p:nvSpPr>
        <p:spPr>
          <a:xfrm>
            <a:off x="6802092" y="1493806"/>
            <a:ext cx="1808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fixed the problem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8A30C4A-6250-4E76-A64B-DEB486211E67}"/>
              </a:ext>
            </a:extLst>
          </p:cNvPr>
          <p:cNvCxnSpPr>
            <a:cxnSpLocks/>
            <a:endCxn id="56" idx="3"/>
          </p:cNvCxnSpPr>
          <p:nvPr/>
        </p:nvCxnSpPr>
        <p:spPr>
          <a:xfrm flipH="1">
            <a:off x="3980087" y="1567406"/>
            <a:ext cx="287114" cy="30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59AEB9-84E8-420F-88BD-3084EC774C4C}"/>
              </a:ext>
            </a:extLst>
          </p:cNvPr>
          <p:cNvGrpSpPr/>
          <p:nvPr/>
        </p:nvGrpSpPr>
        <p:grpSpPr>
          <a:xfrm>
            <a:off x="6802091" y="1567406"/>
            <a:ext cx="1808509" cy="295732"/>
            <a:chOff x="2286000" y="1097528"/>
            <a:chExt cx="5029200" cy="1579657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646DA47-A405-415E-BBDD-9C04E0AED650}"/>
                </a:ext>
              </a:extLst>
            </p:cNvPr>
            <p:cNvCxnSpPr/>
            <p:nvPr/>
          </p:nvCxnSpPr>
          <p:spPr>
            <a:xfrm>
              <a:off x="2286000" y="1100342"/>
              <a:ext cx="5029200" cy="157684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214AB22-8435-4514-8C94-3FF5C9CCB7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1097528"/>
              <a:ext cx="5029200" cy="157684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2816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7" grpId="0"/>
      <p:bldP spid="59" grpId="0"/>
      <p:bldP spid="12" grpId="0"/>
      <p:bldP spid="13" grpId="0"/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6F28048-7E16-42A2-BFD3-2EBC737C4939}"/>
                  </a:ext>
                </a:extLst>
              </p:cNvPr>
              <p:cNvSpPr/>
              <p:nvPr/>
            </p:nvSpPr>
            <p:spPr>
              <a:xfrm>
                <a:off x="349762" y="285750"/>
                <a:ext cx="2243756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6F28048-7E16-42A2-BFD3-2EBC737C49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62" y="285750"/>
                <a:ext cx="2243756" cy="6690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D44D09DB-DE0C-4FFE-9581-FDF3FFD57CC6}"/>
              </a:ext>
            </a:extLst>
          </p:cNvPr>
          <p:cNvSpPr/>
          <p:nvPr/>
        </p:nvSpPr>
        <p:spPr>
          <a:xfrm>
            <a:off x="304800" y="1696819"/>
            <a:ext cx="86716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Bradley Hand ITC" pitchFamily="66" charset="0"/>
              </a:rPr>
              <a:t>This characterization only works in certain cases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117165-8C52-4617-A554-E89EB50B0EC3}"/>
              </a:ext>
            </a:extLst>
          </p:cNvPr>
          <p:cNvSpPr/>
          <p:nvPr/>
        </p:nvSpPr>
        <p:spPr>
          <a:xfrm>
            <a:off x="2743200" y="435631"/>
            <a:ext cx="28841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 is known as KL-divergence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2ED24D-BFF1-4B61-8D89-5D8BDB2BF09D}"/>
                  </a:ext>
                </a:extLst>
              </p:cNvPr>
              <p:cNvSpPr/>
              <p:nvPr/>
            </p:nvSpPr>
            <p:spPr>
              <a:xfrm>
                <a:off x="304800" y="3830419"/>
                <a:ext cx="86716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Bradley Hand ITC" pitchFamily="66" charset="0"/>
                  </a:rPr>
                  <a:t>A general characterization for the expression is “the variability of the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Bradley Hand ITC" pitchFamily="66" charset="0"/>
                  </a:rPr>
                  <a:t> according to the binning density defined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latin typeface="Bradley Hand ITC" pitchFamily="66" charset="0"/>
                  </a:rPr>
                  <a:t>”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82ED24D-BFF1-4B61-8D89-5D8BDB2BF0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3830419"/>
                <a:ext cx="8671624" cy="646331"/>
              </a:xfrm>
              <a:prstGeom prst="rect">
                <a:avLst/>
              </a:prstGeom>
              <a:blipFill>
                <a:blip r:embed="rId4"/>
                <a:stretch>
                  <a:fillRect l="-562" t="-2830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1E1792-4EC4-445E-90FE-048633B54E6D}"/>
                  </a:ext>
                </a:extLst>
              </p:cNvPr>
              <p:cNvSpPr/>
              <p:nvPr/>
            </p:nvSpPr>
            <p:spPr>
              <a:xfrm>
                <a:off x="304800" y="971550"/>
                <a:ext cx="86716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Bradley Hand ITC" pitchFamily="66" charset="0"/>
                  </a:rPr>
                  <a:t>It is usually described as quantifying the difference between two probability distributions,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>
                    <a:latin typeface="Bradley Hand ITC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1E1792-4EC4-445E-90FE-048633B54E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971550"/>
                <a:ext cx="8671624" cy="646331"/>
              </a:xfrm>
              <a:prstGeom prst="rect">
                <a:avLst/>
              </a:prstGeom>
              <a:blipFill>
                <a:blip r:embed="rId5"/>
                <a:stretch>
                  <a:fillRect l="-562" t="-3774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74F674-959A-45BE-A133-7B25F5F0064C}"/>
                  </a:ext>
                </a:extLst>
              </p:cNvPr>
              <p:cNvSpPr/>
              <p:nvPr/>
            </p:nvSpPr>
            <p:spPr>
              <a:xfrm>
                <a:off x="2667000" y="2964418"/>
                <a:ext cx="63094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does not have to integrate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probability distributions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must do so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74F674-959A-45BE-A133-7B25F5F006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964418"/>
                <a:ext cx="6309424" cy="646331"/>
              </a:xfrm>
              <a:prstGeom prst="rect">
                <a:avLst/>
              </a:prstGeom>
              <a:blipFill>
                <a:blip r:embed="rId6"/>
                <a:stretch>
                  <a:fillRect l="-870" t="-2830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C3D2416-94D2-435D-9560-61BEBD76DE2B}"/>
                  </a:ext>
                </a:extLst>
              </p:cNvPr>
              <p:cNvSpPr/>
              <p:nvPr/>
            </p:nvSpPr>
            <p:spPr>
              <a:xfrm>
                <a:off x="2667000" y="2266950"/>
                <a:ext cx="6309424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Bradley Hand ITC" pitchFamily="66" charset="0"/>
                  </a:rPr>
                  <a:t> must be non-zero everywhere, and not all probability distributions are non-zero everywhere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4C3D2416-94D2-435D-9560-61BEBD76DE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2266950"/>
                <a:ext cx="6309424" cy="646331"/>
              </a:xfrm>
              <a:prstGeom prst="rect">
                <a:avLst/>
              </a:prstGeom>
              <a:blipFill>
                <a:blip r:embed="rId7"/>
                <a:stretch>
                  <a:fillRect l="-870" t="-3774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6026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12" grpId="0"/>
      <p:bldP spid="14" grpId="0"/>
      <p:bldP spid="15" grpId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CC5CC-BAE1-4A7A-93BE-BD91418291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8099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continuous version of the Shannon entropy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 characterizes the variability of the distribution up to a unit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 can be negative (variability is lower than a unit) </a:t>
                </a:r>
                <a:r>
                  <a:rPr lang="en-US"/>
                  <a:t>and is </a:t>
                </a:r>
                <a:r>
                  <a:rPr lang="en-US" dirty="0"/>
                  <a:t>coordinate/binning dependent</a:t>
                </a:r>
              </a:p>
              <a:p>
                <a:pPr marL="0" indent="0">
                  <a:buNone/>
                </a:pPr>
                <a:r>
                  <a:rPr lang="en-US" dirty="0"/>
                  <a:t>We can make the value coordinate invariant (but not independent) by making the choice of bin density explicit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den>
                        </m:f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FECC5CC-BAE1-4A7A-93BE-BD91418291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809999"/>
              </a:xfrm>
              <a:blipFill>
                <a:blip r:embed="rId2"/>
                <a:stretch>
                  <a:fillRect l="-1704" t="-3840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9297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C631-913F-4D7A-80C2-B9054DD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CC5CC-BAE1-4A7A-93BE-BD9141829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38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AD57EB9-5937-40E2-9A7C-183EADA8CB80}"/>
              </a:ext>
            </a:extLst>
          </p:cNvPr>
          <p:cNvSpPr/>
          <p:nvPr/>
        </p:nvSpPr>
        <p:spPr>
          <a:xfrm>
            <a:off x="227529" y="1846243"/>
            <a:ext cx="86889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Bradley Hand ITC" pitchFamily="66" charset="0"/>
              </a:rPr>
              <a:t>For continuous distributions we simply replace the sum with the integral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582B57-CC06-4490-AA03-69133A6D74E5}"/>
                  </a:ext>
                </a:extLst>
              </p:cNvPr>
              <p:cNvSpPr txBox="1"/>
              <p:nvPr/>
            </p:nvSpPr>
            <p:spPr>
              <a:xfrm>
                <a:off x="227529" y="1200150"/>
                <a:ext cx="8688942" cy="52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Bradley Hand ITC" pitchFamily="66" charset="0"/>
                  </a:rPr>
                  <a:t>The expression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Bradley Hand ITC" pitchFamily="66" charset="0"/>
                  </a:rPr>
                  <a:t> is for discrete distributions</a:t>
                </a:r>
                <a:endParaRPr lang="en-US" sz="2800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582B57-CC06-4490-AA03-69133A6D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9" y="1200150"/>
                <a:ext cx="8688942" cy="523541"/>
              </a:xfrm>
              <a:prstGeom prst="rect">
                <a:avLst/>
              </a:prstGeom>
              <a:blipFill>
                <a:blip r:embed="rId2"/>
                <a:stretch>
                  <a:fillRect t="-137209" b="-1953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CAB2CAF0-6B39-4A02-AD88-3F10087573F1}"/>
              </a:ext>
            </a:extLst>
          </p:cNvPr>
          <p:cNvGrpSpPr/>
          <p:nvPr/>
        </p:nvGrpSpPr>
        <p:grpSpPr>
          <a:xfrm>
            <a:off x="76200" y="1123950"/>
            <a:ext cx="8915400" cy="1752600"/>
            <a:chOff x="2286000" y="1097528"/>
            <a:chExt cx="5029200" cy="157965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C57FA69-9C3D-40E4-AD4F-15815D7673F5}"/>
                </a:ext>
              </a:extLst>
            </p:cNvPr>
            <p:cNvCxnSpPr/>
            <p:nvPr/>
          </p:nvCxnSpPr>
          <p:spPr>
            <a:xfrm>
              <a:off x="2286000" y="1100342"/>
              <a:ext cx="5029200" cy="157684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AC15D68-F38E-4CFE-B828-66F94A9DE7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86000" y="1097528"/>
              <a:ext cx="5029200" cy="1576843"/>
            </a:xfrm>
            <a:prstGeom prst="line">
              <a:avLst/>
            </a:prstGeom>
            <a:ln w="76200"/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708278-A91D-4DB7-AC46-0AAD336309EA}"/>
                  </a:ext>
                </a:extLst>
              </p:cNvPr>
              <p:cNvSpPr txBox="1"/>
              <p:nvPr/>
            </p:nvSpPr>
            <p:spPr>
              <a:xfrm>
                <a:off x="0" y="3562350"/>
                <a:ext cx="9144000" cy="10960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rgbClr val="FF0000"/>
                    </a:solidFill>
                    <a:latin typeface="Bradley Hand ITC" pitchFamily="66" charset="0"/>
                  </a:rPr>
                  <a:t>The expression </a:t>
                </a:r>
                <a14:m>
                  <m:oMath xmlns:m="http://schemas.openxmlformats.org/officeDocument/2006/math">
                    <m:r>
                      <a:rPr lang="en-US" sz="3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−∫</m:t>
                    </m:r>
                    <m:r>
                      <a:rPr lang="en-US" sz="3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US" sz="3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32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  <a:latin typeface="Bradley Hand ITC" pitchFamily="66" charset="0"/>
                  </a:rPr>
                  <a:t> </a:t>
                </a:r>
                <a:br>
                  <a:rPr lang="en-US" sz="3200" dirty="0">
                    <a:solidFill>
                      <a:srgbClr val="FF0000"/>
                    </a:solidFill>
                    <a:latin typeface="Bradley Hand ITC" pitchFamily="66" charset="0"/>
                  </a:rPr>
                </a:br>
                <a:r>
                  <a:rPr lang="en-US" sz="3200" dirty="0">
                    <a:solidFill>
                      <a:srgbClr val="FF0000"/>
                    </a:solidFill>
                    <a:latin typeface="Bradley Hand ITC" pitchFamily="66" charset="0"/>
                  </a:rPr>
                  <a:t>for the continuous case is significantly different!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D708278-A91D-4DB7-AC46-0AAD33630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62350"/>
                <a:ext cx="9144000" cy="1096006"/>
              </a:xfrm>
              <a:prstGeom prst="rect">
                <a:avLst/>
              </a:prstGeom>
              <a:blipFill>
                <a:blip r:embed="rId3"/>
                <a:stretch>
                  <a:fillRect t="-3889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7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582B57-CC06-4490-AA03-69133A6D74E5}"/>
                  </a:ext>
                </a:extLst>
              </p:cNvPr>
              <p:cNvSpPr txBox="1"/>
              <p:nvPr/>
            </p:nvSpPr>
            <p:spPr>
              <a:xfrm>
                <a:off x="227529" y="361950"/>
                <a:ext cx="8688942" cy="28635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>
                    <a:latin typeface="Bradley Hand ITC" pitchFamily="66" charset="0"/>
                  </a:rPr>
                  <a:t>Imagine a uniform distribution between zero and one</a:t>
                </a:r>
              </a:p>
              <a:p>
                <a:pPr algn="ctr"/>
                <a:r>
                  <a:rPr lang="en-US" sz="2800" dirty="0">
                    <a:latin typeface="Bradley Hand ITC" pitchFamily="66" charset="0"/>
                  </a:rPr>
                  <a:t>It covers infinitely many cases: infinite variability</a:t>
                </a:r>
              </a:p>
              <a:p>
                <a:pPr algn="ctr"/>
                <a:r>
                  <a:rPr lang="en-US" sz="2800" dirty="0">
                    <a:latin typeface="Bradley Hand ITC" pitchFamily="66" charset="0"/>
                  </a:rPr>
                  <a:t>We would have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groupChr>
                      <m:groupChrPr>
                        <m:chr m:val="⇒"/>
                        <m:vertJc m:val="bot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e>
                    </m:groupCh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=∞</m:t>
                    </m:r>
                  </m:oMath>
                </a14:m>
                <a:endParaRPr lang="en-US" sz="2800" dirty="0">
                  <a:latin typeface="Bradley Hand ITC" pitchFamily="66" charset="0"/>
                </a:endParaRPr>
              </a:p>
              <a:p>
                <a:pPr algn="ctr"/>
                <a:r>
                  <a:rPr lang="en-US" sz="2800" dirty="0">
                    <a:latin typeface="Bradley Hand ITC" pitchFamily="66" charset="0"/>
                  </a:rPr>
                  <a:t>We would need infinitely many bits (i.e. yes/no questions) to identify a real number</a:t>
                </a:r>
              </a:p>
              <a:p>
                <a:pPr algn="ctr"/>
                <a:r>
                  <a:rPr lang="en-US" sz="2800" dirty="0">
                    <a:latin typeface="Bradley Hand ITC" pitchFamily="66" charset="0"/>
                  </a:rPr>
                  <a:t>We would have infinitely many permutations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5582B57-CC06-4490-AA03-69133A6D74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29" y="361950"/>
                <a:ext cx="8688942" cy="2863541"/>
              </a:xfrm>
              <a:prstGeom prst="rect">
                <a:avLst/>
              </a:prstGeom>
              <a:blipFill>
                <a:blip r:embed="rId2"/>
                <a:stretch>
                  <a:fillRect t="-2128" b="-3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7AD57EB9-5937-40E2-9A7C-183EADA8CB80}"/>
              </a:ext>
            </a:extLst>
          </p:cNvPr>
          <p:cNvSpPr/>
          <p:nvPr/>
        </p:nvSpPr>
        <p:spPr>
          <a:xfrm>
            <a:off x="227529" y="3217843"/>
            <a:ext cx="86889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Bradley Hand ITC" pitchFamily="66" charset="0"/>
              </a:rPr>
              <a:t>The intuition we built in the discrete case does not carry over exactly in the continuous case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53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6767126-B4E4-4DBF-B724-0E7B416E55C7}"/>
              </a:ext>
            </a:extLst>
          </p:cNvPr>
          <p:cNvSpPr/>
          <p:nvPr/>
        </p:nvSpPr>
        <p:spPr>
          <a:xfrm>
            <a:off x="855305" y="1581150"/>
            <a:ext cx="743344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latin typeface="Bradley Hand ITC" pitchFamily="66" charset="0"/>
              </a:rPr>
              <a:t>Continuous entropy derivation</a:t>
            </a:r>
          </a:p>
        </p:txBody>
      </p:sp>
    </p:spTree>
    <p:extLst>
      <p:ext uri="{BB962C8B-B14F-4D97-AF65-F5344CB8AC3E}">
        <p14:creationId xmlns:p14="http://schemas.microsoft.com/office/powerpoint/2010/main" val="2718442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EBDC78D-8574-45A5-A551-F2E5E1FED527}"/>
              </a:ext>
            </a:extLst>
          </p:cNvPr>
          <p:cNvCxnSpPr/>
          <p:nvPr/>
        </p:nvCxnSpPr>
        <p:spPr>
          <a:xfrm>
            <a:off x="685800" y="1662244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DB3AF2C6-25F2-406B-B7EF-D61E1CC0901D}"/>
              </a:ext>
            </a:extLst>
          </p:cNvPr>
          <p:cNvSpPr/>
          <p:nvPr/>
        </p:nvSpPr>
        <p:spPr>
          <a:xfrm>
            <a:off x="808074" y="659093"/>
            <a:ext cx="1757917" cy="1008045"/>
          </a:xfrm>
          <a:custGeom>
            <a:avLst/>
            <a:gdLst>
              <a:gd name="connsiteX0" fmla="*/ 0 w 1757917"/>
              <a:gd name="connsiteY0" fmla="*/ 926182 h 972563"/>
              <a:gd name="connsiteX1" fmla="*/ 163033 w 1757917"/>
              <a:gd name="connsiteY1" fmla="*/ 926182 h 972563"/>
              <a:gd name="connsiteX2" fmla="*/ 283535 w 1757917"/>
              <a:gd name="connsiteY2" fmla="*/ 444173 h 972563"/>
              <a:gd name="connsiteX3" fmla="*/ 559982 w 1757917"/>
              <a:gd name="connsiteY3" fmla="*/ 18871 h 972563"/>
              <a:gd name="connsiteX4" fmla="*/ 1041991 w 1757917"/>
              <a:gd name="connsiteY4" fmla="*/ 111019 h 972563"/>
              <a:gd name="connsiteX5" fmla="*/ 1275907 w 1757917"/>
              <a:gd name="connsiteY5" fmla="*/ 437085 h 972563"/>
              <a:gd name="connsiteX6" fmla="*/ 1488559 w 1757917"/>
              <a:gd name="connsiteY6" fmla="*/ 352024 h 972563"/>
              <a:gd name="connsiteX7" fmla="*/ 1601973 w 1757917"/>
              <a:gd name="connsiteY7" fmla="*/ 748973 h 972563"/>
              <a:gd name="connsiteX8" fmla="*/ 1757917 w 1757917"/>
              <a:gd name="connsiteY8" fmla="*/ 919094 h 972563"/>
              <a:gd name="connsiteX0" fmla="*/ 0 w 1757917"/>
              <a:gd name="connsiteY0" fmla="*/ 926182 h 926182"/>
              <a:gd name="connsiteX1" fmla="*/ 283535 w 1757917"/>
              <a:gd name="connsiteY1" fmla="*/ 444173 h 926182"/>
              <a:gd name="connsiteX2" fmla="*/ 559982 w 1757917"/>
              <a:gd name="connsiteY2" fmla="*/ 18871 h 926182"/>
              <a:gd name="connsiteX3" fmla="*/ 1041991 w 1757917"/>
              <a:gd name="connsiteY3" fmla="*/ 111019 h 926182"/>
              <a:gd name="connsiteX4" fmla="*/ 1275907 w 1757917"/>
              <a:gd name="connsiteY4" fmla="*/ 437085 h 926182"/>
              <a:gd name="connsiteX5" fmla="*/ 1488559 w 1757917"/>
              <a:gd name="connsiteY5" fmla="*/ 352024 h 926182"/>
              <a:gd name="connsiteX6" fmla="*/ 1601973 w 1757917"/>
              <a:gd name="connsiteY6" fmla="*/ 748973 h 926182"/>
              <a:gd name="connsiteX7" fmla="*/ 1757917 w 1757917"/>
              <a:gd name="connsiteY7" fmla="*/ 919094 h 926182"/>
              <a:gd name="connsiteX0" fmla="*/ 0 w 1757917"/>
              <a:gd name="connsiteY0" fmla="*/ 926182 h 926182"/>
              <a:gd name="connsiteX1" fmla="*/ 283535 w 1757917"/>
              <a:gd name="connsiteY1" fmla="*/ 444173 h 926182"/>
              <a:gd name="connsiteX2" fmla="*/ 559982 w 1757917"/>
              <a:gd name="connsiteY2" fmla="*/ 18871 h 926182"/>
              <a:gd name="connsiteX3" fmla="*/ 1041991 w 1757917"/>
              <a:gd name="connsiteY3" fmla="*/ 111019 h 926182"/>
              <a:gd name="connsiteX4" fmla="*/ 1275907 w 1757917"/>
              <a:gd name="connsiteY4" fmla="*/ 437085 h 926182"/>
              <a:gd name="connsiteX5" fmla="*/ 1488559 w 1757917"/>
              <a:gd name="connsiteY5" fmla="*/ 352024 h 926182"/>
              <a:gd name="connsiteX6" fmla="*/ 1601973 w 1757917"/>
              <a:gd name="connsiteY6" fmla="*/ 748973 h 926182"/>
              <a:gd name="connsiteX7" fmla="*/ 1757917 w 1757917"/>
              <a:gd name="connsiteY7" fmla="*/ 919094 h 926182"/>
              <a:gd name="connsiteX0" fmla="*/ 0 w 1757917"/>
              <a:gd name="connsiteY0" fmla="*/ 926182 h 926195"/>
              <a:gd name="connsiteX1" fmla="*/ 283535 w 1757917"/>
              <a:gd name="connsiteY1" fmla="*/ 444173 h 926195"/>
              <a:gd name="connsiteX2" fmla="*/ 559982 w 1757917"/>
              <a:gd name="connsiteY2" fmla="*/ 18871 h 926195"/>
              <a:gd name="connsiteX3" fmla="*/ 1041991 w 1757917"/>
              <a:gd name="connsiteY3" fmla="*/ 111019 h 926195"/>
              <a:gd name="connsiteX4" fmla="*/ 1275907 w 1757917"/>
              <a:gd name="connsiteY4" fmla="*/ 437085 h 926195"/>
              <a:gd name="connsiteX5" fmla="*/ 1488559 w 1757917"/>
              <a:gd name="connsiteY5" fmla="*/ 352024 h 926195"/>
              <a:gd name="connsiteX6" fmla="*/ 1601973 w 1757917"/>
              <a:gd name="connsiteY6" fmla="*/ 748973 h 926195"/>
              <a:gd name="connsiteX7" fmla="*/ 1757917 w 1757917"/>
              <a:gd name="connsiteY7" fmla="*/ 919094 h 926195"/>
              <a:gd name="connsiteX0" fmla="*/ 0 w 1757917"/>
              <a:gd name="connsiteY0" fmla="*/ 960653 h 960653"/>
              <a:gd name="connsiteX1" fmla="*/ 559982 w 1757917"/>
              <a:gd name="connsiteY1" fmla="*/ 53342 h 960653"/>
              <a:gd name="connsiteX2" fmla="*/ 1041991 w 1757917"/>
              <a:gd name="connsiteY2" fmla="*/ 145490 h 960653"/>
              <a:gd name="connsiteX3" fmla="*/ 1275907 w 1757917"/>
              <a:gd name="connsiteY3" fmla="*/ 471556 h 960653"/>
              <a:gd name="connsiteX4" fmla="*/ 1488559 w 1757917"/>
              <a:gd name="connsiteY4" fmla="*/ 386495 h 960653"/>
              <a:gd name="connsiteX5" fmla="*/ 1601973 w 1757917"/>
              <a:gd name="connsiteY5" fmla="*/ 783444 h 960653"/>
              <a:gd name="connsiteX6" fmla="*/ 1757917 w 1757917"/>
              <a:gd name="connsiteY6" fmla="*/ 953565 h 960653"/>
              <a:gd name="connsiteX0" fmla="*/ 0 w 1757917"/>
              <a:gd name="connsiteY0" fmla="*/ 960653 h 960679"/>
              <a:gd name="connsiteX1" fmla="*/ 559982 w 1757917"/>
              <a:gd name="connsiteY1" fmla="*/ 53342 h 960679"/>
              <a:gd name="connsiteX2" fmla="*/ 1041991 w 1757917"/>
              <a:gd name="connsiteY2" fmla="*/ 145490 h 960679"/>
              <a:gd name="connsiteX3" fmla="*/ 1275907 w 1757917"/>
              <a:gd name="connsiteY3" fmla="*/ 471556 h 960679"/>
              <a:gd name="connsiteX4" fmla="*/ 1488559 w 1757917"/>
              <a:gd name="connsiteY4" fmla="*/ 386495 h 960679"/>
              <a:gd name="connsiteX5" fmla="*/ 1601973 w 1757917"/>
              <a:gd name="connsiteY5" fmla="*/ 783444 h 960679"/>
              <a:gd name="connsiteX6" fmla="*/ 1757917 w 1757917"/>
              <a:gd name="connsiteY6" fmla="*/ 953565 h 960679"/>
              <a:gd name="connsiteX0" fmla="*/ 0 w 1757917"/>
              <a:gd name="connsiteY0" fmla="*/ 941874 h 941901"/>
              <a:gd name="connsiteX1" fmla="*/ 479972 w 1757917"/>
              <a:gd name="connsiteY1" fmla="*/ 57423 h 941901"/>
              <a:gd name="connsiteX2" fmla="*/ 1041991 w 1757917"/>
              <a:gd name="connsiteY2" fmla="*/ 126711 h 941901"/>
              <a:gd name="connsiteX3" fmla="*/ 1275907 w 1757917"/>
              <a:gd name="connsiteY3" fmla="*/ 452777 h 941901"/>
              <a:gd name="connsiteX4" fmla="*/ 1488559 w 1757917"/>
              <a:gd name="connsiteY4" fmla="*/ 367716 h 941901"/>
              <a:gd name="connsiteX5" fmla="*/ 1601973 w 1757917"/>
              <a:gd name="connsiteY5" fmla="*/ 764665 h 941901"/>
              <a:gd name="connsiteX6" fmla="*/ 1757917 w 1757917"/>
              <a:gd name="connsiteY6" fmla="*/ 934786 h 941901"/>
              <a:gd name="connsiteX0" fmla="*/ 0 w 1757917"/>
              <a:gd name="connsiteY0" fmla="*/ 894802 h 894827"/>
              <a:gd name="connsiteX1" fmla="*/ 479972 w 1757917"/>
              <a:gd name="connsiteY1" fmla="*/ 10351 h 894827"/>
              <a:gd name="connsiteX2" fmla="*/ 1275907 w 1757917"/>
              <a:gd name="connsiteY2" fmla="*/ 405705 h 894827"/>
              <a:gd name="connsiteX3" fmla="*/ 1488559 w 1757917"/>
              <a:gd name="connsiteY3" fmla="*/ 320644 h 894827"/>
              <a:gd name="connsiteX4" fmla="*/ 1601973 w 1757917"/>
              <a:gd name="connsiteY4" fmla="*/ 717593 h 894827"/>
              <a:gd name="connsiteX5" fmla="*/ 1757917 w 1757917"/>
              <a:gd name="connsiteY5" fmla="*/ 887714 h 894827"/>
              <a:gd name="connsiteX0" fmla="*/ 0 w 1757917"/>
              <a:gd name="connsiteY0" fmla="*/ 1014915 h 1014937"/>
              <a:gd name="connsiteX1" fmla="*/ 567602 w 1757917"/>
              <a:gd name="connsiteY1" fmla="*/ 8544 h 1014937"/>
              <a:gd name="connsiteX2" fmla="*/ 1275907 w 1757917"/>
              <a:gd name="connsiteY2" fmla="*/ 525818 h 1014937"/>
              <a:gd name="connsiteX3" fmla="*/ 1488559 w 1757917"/>
              <a:gd name="connsiteY3" fmla="*/ 440757 h 1014937"/>
              <a:gd name="connsiteX4" fmla="*/ 1601973 w 1757917"/>
              <a:gd name="connsiteY4" fmla="*/ 837706 h 1014937"/>
              <a:gd name="connsiteX5" fmla="*/ 1757917 w 1757917"/>
              <a:gd name="connsiteY5" fmla="*/ 1007827 h 1014937"/>
              <a:gd name="connsiteX0" fmla="*/ 0 w 1757917"/>
              <a:gd name="connsiteY0" fmla="*/ 1006640 h 1006660"/>
              <a:gd name="connsiteX1" fmla="*/ 567602 w 1757917"/>
              <a:gd name="connsiteY1" fmla="*/ 269 h 1006660"/>
              <a:gd name="connsiteX2" fmla="*/ 1275907 w 1757917"/>
              <a:gd name="connsiteY2" fmla="*/ 517543 h 1006660"/>
              <a:gd name="connsiteX3" fmla="*/ 1488559 w 1757917"/>
              <a:gd name="connsiteY3" fmla="*/ 432482 h 1006660"/>
              <a:gd name="connsiteX4" fmla="*/ 1601973 w 1757917"/>
              <a:gd name="connsiteY4" fmla="*/ 829431 h 1006660"/>
              <a:gd name="connsiteX5" fmla="*/ 1757917 w 1757917"/>
              <a:gd name="connsiteY5" fmla="*/ 999552 h 1006660"/>
              <a:gd name="connsiteX0" fmla="*/ 0 w 1757917"/>
              <a:gd name="connsiteY0" fmla="*/ 1014744 h 1014766"/>
              <a:gd name="connsiteX1" fmla="*/ 567602 w 1757917"/>
              <a:gd name="connsiteY1" fmla="*/ 8373 h 1014766"/>
              <a:gd name="connsiteX2" fmla="*/ 1146367 w 1757917"/>
              <a:gd name="connsiteY2" fmla="*/ 529457 h 1014766"/>
              <a:gd name="connsiteX3" fmla="*/ 1488559 w 1757917"/>
              <a:gd name="connsiteY3" fmla="*/ 440586 h 1014766"/>
              <a:gd name="connsiteX4" fmla="*/ 1601973 w 1757917"/>
              <a:gd name="connsiteY4" fmla="*/ 837535 h 1014766"/>
              <a:gd name="connsiteX5" fmla="*/ 1757917 w 1757917"/>
              <a:gd name="connsiteY5" fmla="*/ 1007656 h 1014766"/>
              <a:gd name="connsiteX0" fmla="*/ 0 w 1757917"/>
              <a:gd name="connsiteY0" fmla="*/ 1014063 h 1014085"/>
              <a:gd name="connsiteX1" fmla="*/ 567602 w 1757917"/>
              <a:gd name="connsiteY1" fmla="*/ 7692 h 1014085"/>
              <a:gd name="connsiteX2" fmla="*/ 1146367 w 1757917"/>
              <a:gd name="connsiteY2" fmla="*/ 528776 h 1014085"/>
              <a:gd name="connsiteX3" fmla="*/ 1488559 w 1757917"/>
              <a:gd name="connsiteY3" fmla="*/ 439905 h 1014085"/>
              <a:gd name="connsiteX4" fmla="*/ 1601973 w 1757917"/>
              <a:gd name="connsiteY4" fmla="*/ 836854 h 1014085"/>
              <a:gd name="connsiteX5" fmla="*/ 1757917 w 1757917"/>
              <a:gd name="connsiteY5" fmla="*/ 1006975 h 101408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601973 w 1757917"/>
              <a:gd name="connsiteY4" fmla="*/ 830815 h 1008045"/>
              <a:gd name="connsiteX5" fmla="*/ 1757917 w 1757917"/>
              <a:gd name="connsiteY5" fmla="*/ 1000936 h 100804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757917 w 1757917"/>
              <a:gd name="connsiteY4" fmla="*/ 1000936 h 100804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757917 w 1757917"/>
              <a:gd name="connsiteY4" fmla="*/ 1000936 h 100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7917" h="1008045">
                <a:moveTo>
                  <a:pt x="0" y="1008024"/>
                </a:moveTo>
                <a:cubicBezTo>
                  <a:pt x="284303" y="1013311"/>
                  <a:pt x="285101" y="36814"/>
                  <a:pt x="567602" y="1653"/>
                </a:cubicBezTo>
                <a:cubicBezTo>
                  <a:pt x="850103" y="-33508"/>
                  <a:pt x="989064" y="504041"/>
                  <a:pt x="1146367" y="522737"/>
                </a:cubicBezTo>
                <a:cubicBezTo>
                  <a:pt x="1303670" y="541433"/>
                  <a:pt x="1386634" y="354166"/>
                  <a:pt x="1488559" y="433866"/>
                </a:cubicBezTo>
                <a:cubicBezTo>
                  <a:pt x="1590484" y="513566"/>
                  <a:pt x="1602741" y="1012337"/>
                  <a:pt x="1757917" y="10009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917C65-7613-4024-8CB0-3AF9C2549F0A}"/>
                  </a:ext>
                </a:extLst>
              </p:cNvPr>
              <p:cNvSpPr/>
              <p:nvPr/>
            </p:nvSpPr>
            <p:spPr>
              <a:xfrm>
                <a:off x="339295" y="366844"/>
                <a:ext cx="693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917C65-7613-4024-8CB0-3AF9C2549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95" y="366844"/>
                <a:ext cx="693010" cy="369332"/>
              </a:xfrm>
              <a:prstGeom prst="rect">
                <a:avLst/>
              </a:prstGeom>
              <a:blipFill>
                <a:blip r:embed="rId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60524CC-D37E-478C-8F95-69CBB882033E}"/>
                  </a:ext>
                </a:extLst>
              </p:cNvPr>
              <p:cNvSpPr/>
              <p:nvPr/>
            </p:nvSpPr>
            <p:spPr>
              <a:xfrm>
                <a:off x="2592661" y="1738444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60524CC-D37E-478C-8F95-69CBB88203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661" y="1738444"/>
                <a:ext cx="36798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65CC21-F779-4B97-97C8-3CE5C294F91D}"/>
                  </a:ext>
                </a:extLst>
              </p:cNvPr>
              <p:cNvSpPr/>
              <p:nvPr/>
            </p:nvSpPr>
            <p:spPr>
              <a:xfrm>
                <a:off x="5335861" y="1733550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465CC21-F779-4B97-97C8-3CE5C294F9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61" y="1733550"/>
                <a:ext cx="36798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C61179-7C46-4E99-A6AD-4D23569E049B}"/>
              </a:ext>
            </a:extLst>
          </p:cNvPr>
          <p:cNvCxnSpPr/>
          <p:nvPr/>
        </p:nvCxnSpPr>
        <p:spPr>
          <a:xfrm>
            <a:off x="3429000" y="1657350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1C12830-2ED7-4D41-AA82-95A144659A97}"/>
              </a:ext>
            </a:extLst>
          </p:cNvPr>
          <p:cNvSpPr/>
          <p:nvPr/>
        </p:nvSpPr>
        <p:spPr>
          <a:xfrm>
            <a:off x="3551274" y="654199"/>
            <a:ext cx="1757917" cy="1008045"/>
          </a:xfrm>
          <a:custGeom>
            <a:avLst/>
            <a:gdLst>
              <a:gd name="connsiteX0" fmla="*/ 0 w 1757917"/>
              <a:gd name="connsiteY0" fmla="*/ 926182 h 972563"/>
              <a:gd name="connsiteX1" fmla="*/ 163033 w 1757917"/>
              <a:gd name="connsiteY1" fmla="*/ 926182 h 972563"/>
              <a:gd name="connsiteX2" fmla="*/ 283535 w 1757917"/>
              <a:gd name="connsiteY2" fmla="*/ 444173 h 972563"/>
              <a:gd name="connsiteX3" fmla="*/ 559982 w 1757917"/>
              <a:gd name="connsiteY3" fmla="*/ 18871 h 972563"/>
              <a:gd name="connsiteX4" fmla="*/ 1041991 w 1757917"/>
              <a:gd name="connsiteY4" fmla="*/ 111019 h 972563"/>
              <a:gd name="connsiteX5" fmla="*/ 1275907 w 1757917"/>
              <a:gd name="connsiteY5" fmla="*/ 437085 h 972563"/>
              <a:gd name="connsiteX6" fmla="*/ 1488559 w 1757917"/>
              <a:gd name="connsiteY6" fmla="*/ 352024 h 972563"/>
              <a:gd name="connsiteX7" fmla="*/ 1601973 w 1757917"/>
              <a:gd name="connsiteY7" fmla="*/ 748973 h 972563"/>
              <a:gd name="connsiteX8" fmla="*/ 1757917 w 1757917"/>
              <a:gd name="connsiteY8" fmla="*/ 919094 h 972563"/>
              <a:gd name="connsiteX0" fmla="*/ 0 w 1757917"/>
              <a:gd name="connsiteY0" fmla="*/ 926182 h 926182"/>
              <a:gd name="connsiteX1" fmla="*/ 283535 w 1757917"/>
              <a:gd name="connsiteY1" fmla="*/ 444173 h 926182"/>
              <a:gd name="connsiteX2" fmla="*/ 559982 w 1757917"/>
              <a:gd name="connsiteY2" fmla="*/ 18871 h 926182"/>
              <a:gd name="connsiteX3" fmla="*/ 1041991 w 1757917"/>
              <a:gd name="connsiteY3" fmla="*/ 111019 h 926182"/>
              <a:gd name="connsiteX4" fmla="*/ 1275907 w 1757917"/>
              <a:gd name="connsiteY4" fmla="*/ 437085 h 926182"/>
              <a:gd name="connsiteX5" fmla="*/ 1488559 w 1757917"/>
              <a:gd name="connsiteY5" fmla="*/ 352024 h 926182"/>
              <a:gd name="connsiteX6" fmla="*/ 1601973 w 1757917"/>
              <a:gd name="connsiteY6" fmla="*/ 748973 h 926182"/>
              <a:gd name="connsiteX7" fmla="*/ 1757917 w 1757917"/>
              <a:gd name="connsiteY7" fmla="*/ 919094 h 926182"/>
              <a:gd name="connsiteX0" fmla="*/ 0 w 1757917"/>
              <a:gd name="connsiteY0" fmla="*/ 926182 h 926182"/>
              <a:gd name="connsiteX1" fmla="*/ 283535 w 1757917"/>
              <a:gd name="connsiteY1" fmla="*/ 444173 h 926182"/>
              <a:gd name="connsiteX2" fmla="*/ 559982 w 1757917"/>
              <a:gd name="connsiteY2" fmla="*/ 18871 h 926182"/>
              <a:gd name="connsiteX3" fmla="*/ 1041991 w 1757917"/>
              <a:gd name="connsiteY3" fmla="*/ 111019 h 926182"/>
              <a:gd name="connsiteX4" fmla="*/ 1275907 w 1757917"/>
              <a:gd name="connsiteY4" fmla="*/ 437085 h 926182"/>
              <a:gd name="connsiteX5" fmla="*/ 1488559 w 1757917"/>
              <a:gd name="connsiteY5" fmla="*/ 352024 h 926182"/>
              <a:gd name="connsiteX6" fmla="*/ 1601973 w 1757917"/>
              <a:gd name="connsiteY6" fmla="*/ 748973 h 926182"/>
              <a:gd name="connsiteX7" fmla="*/ 1757917 w 1757917"/>
              <a:gd name="connsiteY7" fmla="*/ 919094 h 926182"/>
              <a:gd name="connsiteX0" fmla="*/ 0 w 1757917"/>
              <a:gd name="connsiteY0" fmla="*/ 926182 h 926195"/>
              <a:gd name="connsiteX1" fmla="*/ 283535 w 1757917"/>
              <a:gd name="connsiteY1" fmla="*/ 444173 h 926195"/>
              <a:gd name="connsiteX2" fmla="*/ 559982 w 1757917"/>
              <a:gd name="connsiteY2" fmla="*/ 18871 h 926195"/>
              <a:gd name="connsiteX3" fmla="*/ 1041991 w 1757917"/>
              <a:gd name="connsiteY3" fmla="*/ 111019 h 926195"/>
              <a:gd name="connsiteX4" fmla="*/ 1275907 w 1757917"/>
              <a:gd name="connsiteY4" fmla="*/ 437085 h 926195"/>
              <a:gd name="connsiteX5" fmla="*/ 1488559 w 1757917"/>
              <a:gd name="connsiteY5" fmla="*/ 352024 h 926195"/>
              <a:gd name="connsiteX6" fmla="*/ 1601973 w 1757917"/>
              <a:gd name="connsiteY6" fmla="*/ 748973 h 926195"/>
              <a:gd name="connsiteX7" fmla="*/ 1757917 w 1757917"/>
              <a:gd name="connsiteY7" fmla="*/ 919094 h 926195"/>
              <a:gd name="connsiteX0" fmla="*/ 0 w 1757917"/>
              <a:gd name="connsiteY0" fmla="*/ 960653 h 960653"/>
              <a:gd name="connsiteX1" fmla="*/ 559982 w 1757917"/>
              <a:gd name="connsiteY1" fmla="*/ 53342 h 960653"/>
              <a:gd name="connsiteX2" fmla="*/ 1041991 w 1757917"/>
              <a:gd name="connsiteY2" fmla="*/ 145490 h 960653"/>
              <a:gd name="connsiteX3" fmla="*/ 1275907 w 1757917"/>
              <a:gd name="connsiteY3" fmla="*/ 471556 h 960653"/>
              <a:gd name="connsiteX4" fmla="*/ 1488559 w 1757917"/>
              <a:gd name="connsiteY4" fmla="*/ 386495 h 960653"/>
              <a:gd name="connsiteX5" fmla="*/ 1601973 w 1757917"/>
              <a:gd name="connsiteY5" fmla="*/ 783444 h 960653"/>
              <a:gd name="connsiteX6" fmla="*/ 1757917 w 1757917"/>
              <a:gd name="connsiteY6" fmla="*/ 953565 h 960653"/>
              <a:gd name="connsiteX0" fmla="*/ 0 w 1757917"/>
              <a:gd name="connsiteY0" fmla="*/ 960653 h 960679"/>
              <a:gd name="connsiteX1" fmla="*/ 559982 w 1757917"/>
              <a:gd name="connsiteY1" fmla="*/ 53342 h 960679"/>
              <a:gd name="connsiteX2" fmla="*/ 1041991 w 1757917"/>
              <a:gd name="connsiteY2" fmla="*/ 145490 h 960679"/>
              <a:gd name="connsiteX3" fmla="*/ 1275907 w 1757917"/>
              <a:gd name="connsiteY3" fmla="*/ 471556 h 960679"/>
              <a:gd name="connsiteX4" fmla="*/ 1488559 w 1757917"/>
              <a:gd name="connsiteY4" fmla="*/ 386495 h 960679"/>
              <a:gd name="connsiteX5" fmla="*/ 1601973 w 1757917"/>
              <a:gd name="connsiteY5" fmla="*/ 783444 h 960679"/>
              <a:gd name="connsiteX6" fmla="*/ 1757917 w 1757917"/>
              <a:gd name="connsiteY6" fmla="*/ 953565 h 960679"/>
              <a:gd name="connsiteX0" fmla="*/ 0 w 1757917"/>
              <a:gd name="connsiteY0" fmla="*/ 941874 h 941901"/>
              <a:gd name="connsiteX1" fmla="*/ 479972 w 1757917"/>
              <a:gd name="connsiteY1" fmla="*/ 57423 h 941901"/>
              <a:gd name="connsiteX2" fmla="*/ 1041991 w 1757917"/>
              <a:gd name="connsiteY2" fmla="*/ 126711 h 941901"/>
              <a:gd name="connsiteX3" fmla="*/ 1275907 w 1757917"/>
              <a:gd name="connsiteY3" fmla="*/ 452777 h 941901"/>
              <a:gd name="connsiteX4" fmla="*/ 1488559 w 1757917"/>
              <a:gd name="connsiteY4" fmla="*/ 367716 h 941901"/>
              <a:gd name="connsiteX5" fmla="*/ 1601973 w 1757917"/>
              <a:gd name="connsiteY5" fmla="*/ 764665 h 941901"/>
              <a:gd name="connsiteX6" fmla="*/ 1757917 w 1757917"/>
              <a:gd name="connsiteY6" fmla="*/ 934786 h 941901"/>
              <a:gd name="connsiteX0" fmla="*/ 0 w 1757917"/>
              <a:gd name="connsiteY0" fmla="*/ 894802 h 894827"/>
              <a:gd name="connsiteX1" fmla="*/ 479972 w 1757917"/>
              <a:gd name="connsiteY1" fmla="*/ 10351 h 894827"/>
              <a:gd name="connsiteX2" fmla="*/ 1275907 w 1757917"/>
              <a:gd name="connsiteY2" fmla="*/ 405705 h 894827"/>
              <a:gd name="connsiteX3" fmla="*/ 1488559 w 1757917"/>
              <a:gd name="connsiteY3" fmla="*/ 320644 h 894827"/>
              <a:gd name="connsiteX4" fmla="*/ 1601973 w 1757917"/>
              <a:gd name="connsiteY4" fmla="*/ 717593 h 894827"/>
              <a:gd name="connsiteX5" fmla="*/ 1757917 w 1757917"/>
              <a:gd name="connsiteY5" fmla="*/ 887714 h 894827"/>
              <a:gd name="connsiteX0" fmla="*/ 0 w 1757917"/>
              <a:gd name="connsiteY0" fmla="*/ 1014915 h 1014937"/>
              <a:gd name="connsiteX1" fmla="*/ 567602 w 1757917"/>
              <a:gd name="connsiteY1" fmla="*/ 8544 h 1014937"/>
              <a:gd name="connsiteX2" fmla="*/ 1275907 w 1757917"/>
              <a:gd name="connsiteY2" fmla="*/ 525818 h 1014937"/>
              <a:gd name="connsiteX3" fmla="*/ 1488559 w 1757917"/>
              <a:gd name="connsiteY3" fmla="*/ 440757 h 1014937"/>
              <a:gd name="connsiteX4" fmla="*/ 1601973 w 1757917"/>
              <a:gd name="connsiteY4" fmla="*/ 837706 h 1014937"/>
              <a:gd name="connsiteX5" fmla="*/ 1757917 w 1757917"/>
              <a:gd name="connsiteY5" fmla="*/ 1007827 h 1014937"/>
              <a:gd name="connsiteX0" fmla="*/ 0 w 1757917"/>
              <a:gd name="connsiteY0" fmla="*/ 1006640 h 1006660"/>
              <a:gd name="connsiteX1" fmla="*/ 567602 w 1757917"/>
              <a:gd name="connsiteY1" fmla="*/ 269 h 1006660"/>
              <a:gd name="connsiteX2" fmla="*/ 1275907 w 1757917"/>
              <a:gd name="connsiteY2" fmla="*/ 517543 h 1006660"/>
              <a:gd name="connsiteX3" fmla="*/ 1488559 w 1757917"/>
              <a:gd name="connsiteY3" fmla="*/ 432482 h 1006660"/>
              <a:gd name="connsiteX4" fmla="*/ 1601973 w 1757917"/>
              <a:gd name="connsiteY4" fmla="*/ 829431 h 1006660"/>
              <a:gd name="connsiteX5" fmla="*/ 1757917 w 1757917"/>
              <a:gd name="connsiteY5" fmla="*/ 999552 h 1006660"/>
              <a:gd name="connsiteX0" fmla="*/ 0 w 1757917"/>
              <a:gd name="connsiteY0" fmla="*/ 1014744 h 1014766"/>
              <a:gd name="connsiteX1" fmla="*/ 567602 w 1757917"/>
              <a:gd name="connsiteY1" fmla="*/ 8373 h 1014766"/>
              <a:gd name="connsiteX2" fmla="*/ 1146367 w 1757917"/>
              <a:gd name="connsiteY2" fmla="*/ 529457 h 1014766"/>
              <a:gd name="connsiteX3" fmla="*/ 1488559 w 1757917"/>
              <a:gd name="connsiteY3" fmla="*/ 440586 h 1014766"/>
              <a:gd name="connsiteX4" fmla="*/ 1601973 w 1757917"/>
              <a:gd name="connsiteY4" fmla="*/ 837535 h 1014766"/>
              <a:gd name="connsiteX5" fmla="*/ 1757917 w 1757917"/>
              <a:gd name="connsiteY5" fmla="*/ 1007656 h 1014766"/>
              <a:gd name="connsiteX0" fmla="*/ 0 w 1757917"/>
              <a:gd name="connsiteY0" fmla="*/ 1014063 h 1014085"/>
              <a:gd name="connsiteX1" fmla="*/ 567602 w 1757917"/>
              <a:gd name="connsiteY1" fmla="*/ 7692 h 1014085"/>
              <a:gd name="connsiteX2" fmla="*/ 1146367 w 1757917"/>
              <a:gd name="connsiteY2" fmla="*/ 528776 h 1014085"/>
              <a:gd name="connsiteX3" fmla="*/ 1488559 w 1757917"/>
              <a:gd name="connsiteY3" fmla="*/ 439905 h 1014085"/>
              <a:gd name="connsiteX4" fmla="*/ 1601973 w 1757917"/>
              <a:gd name="connsiteY4" fmla="*/ 836854 h 1014085"/>
              <a:gd name="connsiteX5" fmla="*/ 1757917 w 1757917"/>
              <a:gd name="connsiteY5" fmla="*/ 1006975 h 101408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601973 w 1757917"/>
              <a:gd name="connsiteY4" fmla="*/ 830815 h 1008045"/>
              <a:gd name="connsiteX5" fmla="*/ 1757917 w 1757917"/>
              <a:gd name="connsiteY5" fmla="*/ 1000936 h 100804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757917 w 1757917"/>
              <a:gd name="connsiteY4" fmla="*/ 1000936 h 100804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757917 w 1757917"/>
              <a:gd name="connsiteY4" fmla="*/ 1000936 h 100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7917" h="1008045">
                <a:moveTo>
                  <a:pt x="0" y="1008024"/>
                </a:moveTo>
                <a:cubicBezTo>
                  <a:pt x="284303" y="1013311"/>
                  <a:pt x="285101" y="36814"/>
                  <a:pt x="567602" y="1653"/>
                </a:cubicBezTo>
                <a:cubicBezTo>
                  <a:pt x="850103" y="-33508"/>
                  <a:pt x="989064" y="504041"/>
                  <a:pt x="1146367" y="522737"/>
                </a:cubicBezTo>
                <a:cubicBezTo>
                  <a:pt x="1303670" y="541433"/>
                  <a:pt x="1386634" y="354166"/>
                  <a:pt x="1488559" y="433866"/>
                </a:cubicBezTo>
                <a:cubicBezTo>
                  <a:pt x="1590484" y="513566"/>
                  <a:pt x="1602741" y="1012337"/>
                  <a:pt x="1757917" y="10009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4596D6-4BE7-42F0-9889-67E94F674F48}"/>
                  </a:ext>
                </a:extLst>
              </p:cNvPr>
              <p:cNvSpPr/>
              <p:nvPr/>
            </p:nvSpPr>
            <p:spPr>
              <a:xfrm>
                <a:off x="328616" y="2277871"/>
                <a:ext cx="98116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14596D6-4BE7-42F0-9889-67E94F674F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616" y="2277871"/>
                <a:ext cx="981166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3FA439-0A8A-4C4A-9E3C-4E44D77DA53F}"/>
                  </a:ext>
                </a:extLst>
              </p:cNvPr>
              <p:cNvSpPr/>
              <p:nvPr/>
            </p:nvSpPr>
            <p:spPr>
              <a:xfrm>
                <a:off x="1471467" y="2130298"/>
                <a:ext cx="1969193" cy="9060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3FA439-0A8A-4C4A-9E3C-4E44D77DA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1467" y="2130298"/>
                <a:ext cx="1969193" cy="90608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3C6EC1-2423-4145-8ACE-DA8CE6E6FE71}"/>
                  </a:ext>
                </a:extLst>
              </p:cNvPr>
              <p:cNvSpPr/>
              <p:nvPr/>
            </p:nvSpPr>
            <p:spPr>
              <a:xfrm>
                <a:off x="3590604" y="2438676"/>
                <a:ext cx="10262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33C6EC1-2423-4145-8ACE-DA8CE6E6FE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604" y="2438676"/>
                <a:ext cx="1026242" cy="369332"/>
              </a:xfrm>
              <a:prstGeom prst="rect">
                <a:avLst/>
              </a:prstGeom>
              <a:blipFill>
                <a:blip r:embed="rId8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73D9CAF-2C5F-4E05-8301-29C1BAA60BB8}"/>
                  </a:ext>
                </a:extLst>
              </p:cNvPr>
              <p:cNvSpPr/>
              <p:nvPr/>
            </p:nvSpPr>
            <p:spPr>
              <a:xfrm>
                <a:off x="4710622" y="2313600"/>
                <a:ext cx="1004378" cy="5666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73D9CAF-2C5F-4E05-8301-29C1BAA60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0622" y="2313600"/>
                <a:ext cx="1004378" cy="56669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BC5E4FC-650E-4EC8-9A20-35BEEDDDCF26}"/>
                  </a:ext>
                </a:extLst>
              </p:cNvPr>
              <p:cNvSpPr/>
              <p:nvPr/>
            </p:nvSpPr>
            <p:spPr>
              <a:xfrm>
                <a:off x="5954473" y="2389863"/>
                <a:ext cx="2860911" cy="4683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BC5E4FC-650E-4EC8-9A20-35BEEDDDC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473" y="2389863"/>
                <a:ext cx="2860911" cy="468333"/>
              </a:xfrm>
              <a:prstGeom prst="rect">
                <a:avLst/>
              </a:prstGeom>
              <a:blipFill>
                <a:blip r:embed="rId10"/>
                <a:stretch>
                  <a:fillRect b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4AC9A10-90B2-4314-841F-83E33E407EBA}"/>
                  </a:ext>
                </a:extLst>
              </p:cNvPr>
              <p:cNvSpPr/>
              <p:nvPr/>
            </p:nvSpPr>
            <p:spPr>
              <a:xfrm>
                <a:off x="319472" y="3122774"/>
                <a:ext cx="8495912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𝜌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acc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−∑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4AC9A10-90B2-4314-841F-83E33E407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72" y="3122774"/>
                <a:ext cx="8495912" cy="50687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B32C28F-9804-4445-A11D-382AB98A853C}"/>
                  </a:ext>
                </a:extLst>
              </p:cNvPr>
              <p:cNvSpPr/>
              <p:nvPr/>
            </p:nvSpPr>
            <p:spPr>
              <a:xfrm>
                <a:off x="324739" y="3575164"/>
                <a:ext cx="7148128" cy="483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−∑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̅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e>
                    </m:func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B32C28F-9804-4445-A11D-382AB98A8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739" y="3575164"/>
                <a:ext cx="7148128" cy="483466"/>
              </a:xfrm>
              <a:prstGeom prst="rect">
                <a:avLst/>
              </a:prstGeom>
              <a:blipFill>
                <a:blip r:embed="rId12"/>
                <a:stretch>
                  <a:fillRect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2A01BB6-75B3-4FF5-92FE-FD997A651AF9}"/>
                  </a:ext>
                </a:extLst>
              </p:cNvPr>
              <p:cNvSpPr/>
              <p:nvPr/>
            </p:nvSpPr>
            <p:spPr>
              <a:xfrm>
                <a:off x="304232" y="4290800"/>
                <a:ext cx="8100616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−∑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−∑</m:t>
                          </m:r>
                          <m:acc>
                            <m:accPr>
                              <m:chr m:val="̅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𝜌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2A01BB6-75B3-4FF5-92FE-FD997A651A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232" y="4290800"/>
                <a:ext cx="8100616" cy="6109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E8C0F2-46ED-4542-99F6-9DC4A475F0AE}"/>
                  </a:ext>
                </a:extLst>
              </p:cNvPr>
              <p:cNvSpPr/>
              <p:nvPr/>
            </p:nvSpPr>
            <p:spPr>
              <a:xfrm>
                <a:off x="3951771" y="987723"/>
                <a:ext cx="433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DE8C0F2-46ED-4542-99F6-9DC4A475F0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771" y="987723"/>
                <a:ext cx="433131" cy="369332"/>
              </a:xfrm>
              <a:prstGeom prst="rect">
                <a:avLst/>
              </a:prstGeom>
              <a:blipFill>
                <a:blip r:embed="rId1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0EC8E05-FFCD-4182-852D-5F28708556F9}"/>
                  </a:ext>
                </a:extLst>
              </p:cNvPr>
              <p:cNvSpPr/>
              <p:nvPr/>
            </p:nvSpPr>
            <p:spPr>
              <a:xfrm>
                <a:off x="8166415" y="1728656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0EC8E05-FFCD-4182-852D-5F2870855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15" y="1728656"/>
                <a:ext cx="36798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F9BE3E43-D7D8-499B-8B5D-67999895079D}"/>
              </a:ext>
            </a:extLst>
          </p:cNvPr>
          <p:cNvGrpSpPr/>
          <p:nvPr/>
        </p:nvGrpSpPr>
        <p:grpSpPr>
          <a:xfrm>
            <a:off x="6259554" y="649305"/>
            <a:ext cx="2057400" cy="1008045"/>
            <a:chOff x="3611526" y="654199"/>
            <a:chExt cx="2057400" cy="100804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6C4FEB7-15E9-4B69-A7E3-5EF6096476DA}"/>
                </a:ext>
              </a:extLst>
            </p:cNvPr>
            <p:cNvSpPr/>
            <p:nvPr/>
          </p:nvSpPr>
          <p:spPr>
            <a:xfrm>
              <a:off x="4114800" y="736176"/>
              <a:ext cx="457200" cy="926068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EF1D596-9791-461C-B09A-411592CF2180}"/>
                </a:ext>
              </a:extLst>
            </p:cNvPr>
            <p:cNvSpPr/>
            <p:nvPr/>
          </p:nvSpPr>
          <p:spPr>
            <a:xfrm>
              <a:off x="3654056" y="1292911"/>
              <a:ext cx="457200" cy="369333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2A811F-68E5-48F4-85DF-2EF6177A4E2D}"/>
                </a:ext>
              </a:extLst>
            </p:cNvPr>
            <p:cNvSpPr/>
            <p:nvPr/>
          </p:nvSpPr>
          <p:spPr>
            <a:xfrm>
              <a:off x="4574658" y="1052644"/>
              <a:ext cx="457200" cy="60959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E368BEBC-7F3B-48D3-9307-93C40ADAFFD0}"/>
                </a:ext>
              </a:extLst>
            </p:cNvPr>
            <p:cNvSpPr/>
            <p:nvPr/>
          </p:nvSpPr>
          <p:spPr>
            <a:xfrm>
              <a:off x="5035846" y="1205045"/>
              <a:ext cx="457200" cy="457198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E86EB60-B1F9-443B-A678-56E430FD6CCA}"/>
                </a:ext>
              </a:extLst>
            </p:cNvPr>
            <p:cNvCxnSpPr/>
            <p:nvPr/>
          </p:nvCxnSpPr>
          <p:spPr>
            <a:xfrm>
              <a:off x="3611526" y="1657350"/>
              <a:ext cx="2057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68EFA9-CFE1-46AF-8273-CAD415B27B3D}"/>
                </a:ext>
              </a:extLst>
            </p:cNvPr>
            <p:cNvSpPr/>
            <p:nvPr/>
          </p:nvSpPr>
          <p:spPr>
            <a:xfrm>
              <a:off x="3733800" y="654199"/>
              <a:ext cx="1757917" cy="1008045"/>
            </a:xfrm>
            <a:custGeom>
              <a:avLst/>
              <a:gdLst>
                <a:gd name="connsiteX0" fmla="*/ 0 w 1757917"/>
                <a:gd name="connsiteY0" fmla="*/ 926182 h 972563"/>
                <a:gd name="connsiteX1" fmla="*/ 163033 w 1757917"/>
                <a:gd name="connsiteY1" fmla="*/ 926182 h 972563"/>
                <a:gd name="connsiteX2" fmla="*/ 283535 w 1757917"/>
                <a:gd name="connsiteY2" fmla="*/ 444173 h 972563"/>
                <a:gd name="connsiteX3" fmla="*/ 559982 w 1757917"/>
                <a:gd name="connsiteY3" fmla="*/ 18871 h 972563"/>
                <a:gd name="connsiteX4" fmla="*/ 1041991 w 1757917"/>
                <a:gd name="connsiteY4" fmla="*/ 111019 h 972563"/>
                <a:gd name="connsiteX5" fmla="*/ 1275907 w 1757917"/>
                <a:gd name="connsiteY5" fmla="*/ 437085 h 972563"/>
                <a:gd name="connsiteX6" fmla="*/ 1488559 w 1757917"/>
                <a:gd name="connsiteY6" fmla="*/ 352024 h 972563"/>
                <a:gd name="connsiteX7" fmla="*/ 1601973 w 1757917"/>
                <a:gd name="connsiteY7" fmla="*/ 748973 h 972563"/>
                <a:gd name="connsiteX8" fmla="*/ 1757917 w 1757917"/>
                <a:gd name="connsiteY8" fmla="*/ 919094 h 972563"/>
                <a:gd name="connsiteX0" fmla="*/ 0 w 1757917"/>
                <a:gd name="connsiteY0" fmla="*/ 926182 h 926182"/>
                <a:gd name="connsiteX1" fmla="*/ 283535 w 1757917"/>
                <a:gd name="connsiteY1" fmla="*/ 444173 h 926182"/>
                <a:gd name="connsiteX2" fmla="*/ 559982 w 1757917"/>
                <a:gd name="connsiteY2" fmla="*/ 18871 h 926182"/>
                <a:gd name="connsiteX3" fmla="*/ 1041991 w 1757917"/>
                <a:gd name="connsiteY3" fmla="*/ 111019 h 926182"/>
                <a:gd name="connsiteX4" fmla="*/ 1275907 w 1757917"/>
                <a:gd name="connsiteY4" fmla="*/ 437085 h 926182"/>
                <a:gd name="connsiteX5" fmla="*/ 1488559 w 1757917"/>
                <a:gd name="connsiteY5" fmla="*/ 352024 h 926182"/>
                <a:gd name="connsiteX6" fmla="*/ 1601973 w 1757917"/>
                <a:gd name="connsiteY6" fmla="*/ 748973 h 926182"/>
                <a:gd name="connsiteX7" fmla="*/ 1757917 w 1757917"/>
                <a:gd name="connsiteY7" fmla="*/ 919094 h 926182"/>
                <a:gd name="connsiteX0" fmla="*/ 0 w 1757917"/>
                <a:gd name="connsiteY0" fmla="*/ 926182 h 926182"/>
                <a:gd name="connsiteX1" fmla="*/ 283535 w 1757917"/>
                <a:gd name="connsiteY1" fmla="*/ 444173 h 926182"/>
                <a:gd name="connsiteX2" fmla="*/ 559982 w 1757917"/>
                <a:gd name="connsiteY2" fmla="*/ 18871 h 926182"/>
                <a:gd name="connsiteX3" fmla="*/ 1041991 w 1757917"/>
                <a:gd name="connsiteY3" fmla="*/ 111019 h 926182"/>
                <a:gd name="connsiteX4" fmla="*/ 1275907 w 1757917"/>
                <a:gd name="connsiteY4" fmla="*/ 437085 h 926182"/>
                <a:gd name="connsiteX5" fmla="*/ 1488559 w 1757917"/>
                <a:gd name="connsiteY5" fmla="*/ 352024 h 926182"/>
                <a:gd name="connsiteX6" fmla="*/ 1601973 w 1757917"/>
                <a:gd name="connsiteY6" fmla="*/ 748973 h 926182"/>
                <a:gd name="connsiteX7" fmla="*/ 1757917 w 1757917"/>
                <a:gd name="connsiteY7" fmla="*/ 919094 h 926182"/>
                <a:gd name="connsiteX0" fmla="*/ 0 w 1757917"/>
                <a:gd name="connsiteY0" fmla="*/ 926182 h 926195"/>
                <a:gd name="connsiteX1" fmla="*/ 283535 w 1757917"/>
                <a:gd name="connsiteY1" fmla="*/ 444173 h 926195"/>
                <a:gd name="connsiteX2" fmla="*/ 559982 w 1757917"/>
                <a:gd name="connsiteY2" fmla="*/ 18871 h 926195"/>
                <a:gd name="connsiteX3" fmla="*/ 1041991 w 1757917"/>
                <a:gd name="connsiteY3" fmla="*/ 111019 h 926195"/>
                <a:gd name="connsiteX4" fmla="*/ 1275907 w 1757917"/>
                <a:gd name="connsiteY4" fmla="*/ 437085 h 926195"/>
                <a:gd name="connsiteX5" fmla="*/ 1488559 w 1757917"/>
                <a:gd name="connsiteY5" fmla="*/ 352024 h 926195"/>
                <a:gd name="connsiteX6" fmla="*/ 1601973 w 1757917"/>
                <a:gd name="connsiteY6" fmla="*/ 748973 h 926195"/>
                <a:gd name="connsiteX7" fmla="*/ 1757917 w 1757917"/>
                <a:gd name="connsiteY7" fmla="*/ 919094 h 926195"/>
                <a:gd name="connsiteX0" fmla="*/ 0 w 1757917"/>
                <a:gd name="connsiteY0" fmla="*/ 960653 h 960653"/>
                <a:gd name="connsiteX1" fmla="*/ 559982 w 1757917"/>
                <a:gd name="connsiteY1" fmla="*/ 53342 h 960653"/>
                <a:gd name="connsiteX2" fmla="*/ 1041991 w 1757917"/>
                <a:gd name="connsiteY2" fmla="*/ 145490 h 960653"/>
                <a:gd name="connsiteX3" fmla="*/ 1275907 w 1757917"/>
                <a:gd name="connsiteY3" fmla="*/ 471556 h 960653"/>
                <a:gd name="connsiteX4" fmla="*/ 1488559 w 1757917"/>
                <a:gd name="connsiteY4" fmla="*/ 386495 h 960653"/>
                <a:gd name="connsiteX5" fmla="*/ 1601973 w 1757917"/>
                <a:gd name="connsiteY5" fmla="*/ 783444 h 960653"/>
                <a:gd name="connsiteX6" fmla="*/ 1757917 w 1757917"/>
                <a:gd name="connsiteY6" fmla="*/ 953565 h 960653"/>
                <a:gd name="connsiteX0" fmla="*/ 0 w 1757917"/>
                <a:gd name="connsiteY0" fmla="*/ 960653 h 960679"/>
                <a:gd name="connsiteX1" fmla="*/ 559982 w 1757917"/>
                <a:gd name="connsiteY1" fmla="*/ 53342 h 960679"/>
                <a:gd name="connsiteX2" fmla="*/ 1041991 w 1757917"/>
                <a:gd name="connsiteY2" fmla="*/ 145490 h 960679"/>
                <a:gd name="connsiteX3" fmla="*/ 1275907 w 1757917"/>
                <a:gd name="connsiteY3" fmla="*/ 471556 h 960679"/>
                <a:gd name="connsiteX4" fmla="*/ 1488559 w 1757917"/>
                <a:gd name="connsiteY4" fmla="*/ 386495 h 960679"/>
                <a:gd name="connsiteX5" fmla="*/ 1601973 w 1757917"/>
                <a:gd name="connsiteY5" fmla="*/ 783444 h 960679"/>
                <a:gd name="connsiteX6" fmla="*/ 1757917 w 1757917"/>
                <a:gd name="connsiteY6" fmla="*/ 953565 h 960679"/>
                <a:gd name="connsiteX0" fmla="*/ 0 w 1757917"/>
                <a:gd name="connsiteY0" fmla="*/ 941874 h 941901"/>
                <a:gd name="connsiteX1" fmla="*/ 479972 w 1757917"/>
                <a:gd name="connsiteY1" fmla="*/ 57423 h 941901"/>
                <a:gd name="connsiteX2" fmla="*/ 1041991 w 1757917"/>
                <a:gd name="connsiteY2" fmla="*/ 126711 h 941901"/>
                <a:gd name="connsiteX3" fmla="*/ 1275907 w 1757917"/>
                <a:gd name="connsiteY3" fmla="*/ 452777 h 941901"/>
                <a:gd name="connsiteX4" fmla="*/ 1488559 w 1757917"/>
                <a:gd name="connsiteY4" fmla="*/ 367716 h 941901"/>
                <a:gd name="connsiteX5" fmla="*/ 1601973 w 1757917"/>
                <a:gd name="connsiteY5" fmla="*/ 764665 h 941901"/>
                <a:gd name="connsiteX6" fmla="*/ 1757917 w 1757917"/>
                <a:gd name="connsiteY6" fmla="*/ 934786 h 941901"/>
                <a:gd name="connsiteX0" fmla="*/ 0 w 1757917"/>
                <a:gd name="connsiteY0" fmla="*/ 894802 h 894827"/>
                <a:gd name="connsiteX1" fmla="*/ 479972 w 1757917"/>
                <a:gd name="connsiteY1" fmla="*/ 10351 h 894827"/>
                <a:gd name="connsiteX2" fmla="*/ 1275907 w 1757917"/>
                <a:gd name="connsiteY2" fmla="*/ 405705 h 894827"/>
                <a:gd name="connsiteX3" fmla="*/ 1488559 w 1757917"/>
                <a:gd name="connsiteY3" fmla="*/ 320644 h 894827"/>
                <a:gd name="connsiteX4" fmla="*/ 1601973 w 1757917"/>
                <a:gd name="connsiteY4" fmla="*/ 717593 h 894827"/>
                <a:gd name="connsiteX5" fmla="*/ 1757917 w 1757917"/>
                <a:gd name="connsiteY5" fmla="*/ 887714 h 894827"/>
                <a:gd name="connsiteX0" fmla="*/ 0 w 1757917"/>
                <a:gd name="connsiteY0" fmla="*/ 1014915 h 1014937"/>
                <a:gd name="connsiteX1" fmla="*/ 567602 w 1757917"/>
                <a:gd name="connsiteY1" fmla="*/ 8544 h 1014937"/>
                <a:gd name="connsiteX2" fmla="*/ 1275907 w 1757917"/>
                <a:gd name="connsiteY2" fmla="*/ 525818 h 1014937"/>
                <a:gd name="connsiteX3" fmla="*/ 1488559 w 1757917"/>
                <a:gd name="connsiteY3" fmla="*/ 440757 h 1014937"/>
                <a:gd name="connsiteX4" fmla="*/ 1601973 w 1757917"/>
                <a:gd name="connsiteY4" fmla="*/ 837706 h 1014937"/>
                <a:gd name="connsiteX5" fmla="*/ 1757917 w 1757917"/>
                <a:gd name="connsiteY5" fmla="*/ 1007827 h 1014937"/>
                <a:gd name="connsiteX0" fmla="*/ 0 w 1757917"/>
                <a:gd name="connsiteY0" fmla="*/ 1006640 h 1006660"/>
                <a:gd name="connsiteX1" fmla="*/ 567602 w 1757917"/>
                <a:gd name="connsiteY1" fmla="*/ 269 h 1006660"/>
                <a:gd name="connsiteX2" fmla="*/ 1275907 w 1757917"/>
                <a:gd name="connsiteY2" fmla="*/ 517543 h 1006660"/>
                <a:gd name="connsiteX3" fmla="*/ 1488559 w 1757917"/>
                <a:gd name="connsiteY3" fmla="*/ 432482 h 1006660"/>
                <a:gd name="connsiteX4" fmla="*/ 1601973 w 1757917"/>
                <a:gd name="connsiteY4" fmla="*/ 829431 h 1006660"/>
                <a:gd name="connsiteX5" fmla="*/ 1757917 w 1757917"/>
                <a:gd name="connsiteY5" fmla="*/ 999552 h 1006660"/>
                <a:gd name="connsiteX0" fmla="*/ 0 w 1757917"/>
                <a:gd name="connsiteY0" fmla="*/ 1014744 h 1014766"/>
                <a:gd name="connsiteX1" fmla="*/ 567602 w 1757917"/>
                <a:gd name="connsiteY1" fmla="*/ 8373 h 1014766"/>
                <a:gd name="connsiteX2" fmla="*/ 1146367 w 1757917"/>
                <a:gd name="connsiteY2" fmla="*/ 529457 h 1014766"/>
                <a:gd name="connsiteX3" fmla="*/ 1488559 w 1757917"/>
                <a:gd name="connsiteY3" fmla="*/ 440586 h 1014766"/>
                <a:gd name="connsiteX4" fmla="*/ 1601973 w 1757917"/>
                <a:gd name="connsiteY4" fmla="*/ 837535 h 1014766"/>
                <a:gd name="connsiteX5" fmla="*/ 1757917 w 1757917"/>
                <a:gd name="connsiteY5" fmla="*/ 1007656 h 1014766"/>
                <a:gd name="connsiteX0" fmla="*/ 0 w 1757917"/>
                <a:gd name="connsiteY0" fmla="*/ 1014063 h 1014085"/>
                <a:gd name="connsiteX1" fmla="*/ 567602 w 1757917"/>
                <a:gd name="connsiteY1" fmla="*/ 7692 h 1014085"/>
                <a:gd name="connsiteX2" fmla="*/ 1146367 w 1757917"/>
                <a:gd name="connsiteY2" fmla="*/ 528776 h 1014085"/>
                <a:gd name="connsiteX3" fmla="*/ 1488559 w 1757917"/>
                <a:gd name="connsiteY3" fmla="*/ 439905 h 1014085"/>
                <a:gd name="connsiteX4" fmla="*/ 1601973 w 1757917"/>
                <a:gd name="connsiteY4" fmla="*/ 836854 h 1014085"/>
                <a:gd name="connsiteX5" fmla="*/ 1757917 w 1757917"/>
                <a:gd name="connsiteY5" fmla="*/ 1006975 h 1014085"/>
                <a:gd name="connsiteX0" fmla="*/ 0 w 1757917"/>
                <a:gd name="connsiteY0" fmla="*/ 1008024 h 1008045"/>
                <a:gd name="connsiteX1" fmla="*/ 567602 w 1757917"/>
                <a:gd name="connsiteY1" fmla="*/ 1653 h 1008045"/>
                <a:gd name="connsiteX2" fmla="*/ 1146367 w 1757917"/>
                <a:gd name="connsiteY2" fmla="*/ 522737 h 1008045"/>
                <a:gd name="connsiteX3" fmla="*/ 1488559 w 1757917"/>
                <a:gd name="connsiteY3" fmla="*/ 433866 h 1008045"/>
                <a:gd name="connsiteX4" fmla="*/ 1601973 w 1757917"/>
                <a:gd name="connsiteY4" fmla="*/ 830815 h 1008045"/>
                <a:gd name="connsiteX5" fmla="*/ 1757917 w 1757917"/>
                <a:gd name="connsiteY5" fmla="*/ 1000936 h 1008045"/>
                <a:gd name="connsiteX0" fmla="*/ 0 w 1757917"/>
                <a:gd name="connsiteY0" fmla="*/ 1008024 h 1008045"/>
                <a:gd name="connsiteX1" fmla="*/ 567602 w 1757917"/>
                <a:gd name="connsiteY1" fmla="*/ 1653 h 1008045"/>
                <a:gd name="connsiteX2" fmla="*/ 1146367 w 1757917"/>
                <a:gd name="connsiteY2" fmla="*/ 522737 h 1008045"/>
                <a:gd name="connsiteX3" fmla="*/ 1488559 w 1757917"/>
                <a:gd name="connsiteY3" fmla="*/ 433866 h 1008045"/>
                <a:gd name="connsiteX4" fmla="*/ 1757917 w 1757917"/>
                <a:gd name="connsiteY4" fmla="*/ 1000936 h 1008045"/>
                <a:gd name="connsiteX0" fmla="*/ 0 w 1757917"/>
                <a:gd name="connsiteY0" fmla="*/ 1008024 h 1008045"/>
                <a:gd name="connsiteX1" fmla="*/ 567602 w 1757917"/>
                <a:gd name="connsiteY1" fmla="*/ 1653 h 1008045"/>
                <a:gd name="connsiteX2" fmla="*/ 1146367 w 1757917"/>
                <a:gd name="connsiteY2" fmla="*/ 522737 h 1008045"/>
                <a:gd name="connsiteX3" fmla="*/ 1488559 w 1757917"/>
                <a:gd name="connsiteY3" fmla="*/ 433866 h 1008045"/>
                <a:gd name="connsiteX4" fmla="*/ 1757917 w 1757917"/>
                <a:gd name="connsiteY4" fmla="*/ 1000936 h 100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917" h="1008045">
                  <a:moveTo>
                    <a:pt x="0" y="1008024"/>
                  </a:moveTo>
                  <a:cubicBezTo>
                    <a:pt x="284303" y="1013311"/>
                    <a:pt x="285101" y="36814"/>
                    <a:pt x="567602" y="1653"/>
                  </a:cubicBezTo>
                  <a:cubicBezTo>
                    <a:pt x="850103" y="-33508"/>
                    <a:pt x="989064" y="504041"/>
                    <a:pt x="1146367" y="522737"/>
                  </a:cubicBezTo>
                  <a:cubicBezTo>
                    <a:pt x="1303670" y="541433"/>
                    <a:pt x="1386634" y="354166"/>
                    <a:pt x="1488559" y="433866"/>
                  </a:cubicBezTo>
                  <a:cubicBezTo>
                    <a:pt x="1590484" y="513566"/>
                    <a:pt x="1602741" y="1012337"/>
                    <a:pt x="1757917" y="100093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5A54DE5-6B44-4594-BDA5-B7A590CCA35D}"/>
                  </a:ext>
                </a:extLst>
              </p:cNvPr>
              <p:cNvSpPr/>
              <p:nvPr/>
            </p:nvSpPr>
            <p:spPr>
              <a:xfrm>
                <a:off x="6782325" y="982829"/>
                <a:ext cx="433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85A54DE5-6B44-4594-BDA5-B7A590CCA3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325" y="982829"/>
                <a:ext cx="433131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F888531-F9BC-438B-A059-EB8463B21327}"/>
                  </a:ext>
                </a:extLst>
              </p:cNvPr>
              <p:cNvSpPr/>
              <p:nvPr/>
            </p:nvSpPr>
            <p:spPr>
              <a:xfrm>
                <a:off x="5944414" y="526018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F888531-F9BC-438B-A059-EB8463B213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414" y="526018"/>
                <a:ext cx="441146" cy="369332"/>
              </a:xfrm>
              <a:prstGeom prst="rect">
                <a:avLst/>
              </a:prstGeom>
              <a:blipFill>
                <a:blip r:embed="rId1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9BDB68-0BBC-468C-A178-F9497CBDD06F}"/>
              </a:ext>
            </a:extLst>
          </p:cNvPr>
          <p:cNvCxnSpPr>
            <a:cxnSpLocks/>
          </p:cNvCxnSpPr>
          <p:nvPr/>
        </p:nvCxnSpPr>
        <p:spPr>
          <a:xfrm flipV="1">
            <a:off x="3931344" y="895351"/>
            <a:ext cx="0" cy="766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84C8C4E-9897-4DA7-9E3F-9B35F5BFF503}"/>
              </a:ext>
            </a:extLst>
          </p:cNvPr>
          <p:cNvCxnSpPr>
            <a:cxnSpLocks/>
          </p:cNvCxnSpPr>
          <p:nvPr/>
        </p:nvCxnSpPr>
        <p:spPr>
          <a:xfrm flipV="1">
            <a:off x="4389474" y="819150"/>
            <a:ext cx="0" cy="851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CB3E015-38CD-4180-84AA-B843B9B327CB}"/>
              </a:ext>
            </a:extLst>
          </p:cNvPr>
          <p:cNvCxnSpPr>
            <a:cxnSpLocks/>
          </p:cNvCxnSpPr>
          <p:nvPr/>
        </p:nvCxnSpPr>
        <p:spPr>
          <a:xfrm flipV="1">
            <a:off x="4846674" y="1123950"/>
            <a:ext cx="2658" cy="546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7D87F10-3A55-4D2C-87C9-46DDC725839F}"/>
              </a:ext>
            </a:extLst>
          </p:cNvPr>
          <p:cNvCxnSpPr>
            <a:cxnSpLocks/>
          </p:cNvCxnSpPr>
          <p:nvPr/>
        </p:nvCxnSpPr>
        <p:spPr>
          <a:xfrm flipH="1">
            <a:off x="6302084" y="731282"/>
            <a:ext cx="45720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228DB9-82AB-42DB-9E59-28C6B38E598C}"/>
              </a:ext>
            </a:extLst>
          </p:cNvPr>
          <p:cNvCxnSpPr>
            <a:cxnSpLocks/>
          </p:cNvCxnSpPr>
          <p:nvPr/>
        </p:nvCxnSpPr>
        <p:spPr>
          <a:xfrm>
            <a:off x="7772400" y="4172495"/>
            <a:ext cx="91147" cy="316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F1DEACC-152D-4DCE-87F7-2F85740C686B}"/>
                  </a:ext>
                </a:extLst>
              </p:cNvPr>
              <p:cNvSpPr/>
              <p:nvPr/>
            </p:nvSpPr>
            <p:spPr>
              <a:xfrm>
                <a:off x="5105400" y="3803163"/>
                <a:ext cx="350619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Bradley Hand ITC" pitchFamily="66" charset="0"/>
                  </a:rPr>
                  <a:t>divergent part independent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ρ</m:t>
                    </m:r>
                  </m:oMath>
                </a14:m>
                <a:endParaRPr lang="en-US" b="0" dirty="0">
                  <a:latin typeface="Bradley Hand ITC" pitchFamily="66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F1DEACC-152D-4DCE-87F7-2F85740C68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5400" y="3803163"/>
                <a:ext cx="3506193" cy="369332"/>
              </a:xfrm>
              <a:prstGeom prst="rect">
                <a:avLst/>
              </a:prstGeom>
              <a:blipFill>
                <a:blip r:embed="rId18"/>
                <a:stretch>
                  <a:fillRect l="-1565" t="-6667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0847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" grpId="0" animBg="1"/>
      <p:bldP spid="13" grpId="0"/>
      <p:bldP spid="19" grpId="0"/>
      <p:bldP spid="21" grpId="0"/>
      <p:bldP spid="22" grpId="0"/>
      <p:bldP spid="23" grpId="0"/>
      <p:bldP spid="24" grpId="0"/>
      <p:bldP spid="25" grpId="0"/>
      <p:bldP spid="27" grpId="0"/>
      <p:bldP spid="11" grpId="0"/>
      <p:bldP spid="26" grpId="0"/>
      <p:bldP spid="35" grpId="0"/>
      <p:bldP spid="36" grpId="0"/>
      <p:bldP spid="4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4AC9A10-90B2-4314-841F-83E33E407EBA}"/>
                  </a:ext>
                </a:extLst>
              </p:cNvPr>
              <p:cNvSpPr/>
              <p:nvPr/>
            </p:nvSpPr>
            <p:spPr>
              <a:xfrm>
                <a:off x="319423" y="2190750"/>
                <a:ext cx="7148128" cy="4514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−∑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4AC9A10-90B2-4314-841F-83E33E407E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23" y="2190750"/>
                <a:ext cx="7148128" cy="451470"/>
              </a:xfrm>
              <a:prstGeom prst="rect">
                <a:avLst/>
              </a:prstGeom>
              <a:blipFill>
                <a:blip r:embed="rId7"/>
                <a:stretch>
                  <a:fillRect t="-4054"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B32C28F-9804-4445-A11D-382AB98A853C}"/>
                  </a:ext>
                </a:extLst>
              </p:cNvPr>
              <p:cNvSpPr/>
              <p:nvPr/>
            </p:nvSpPr>
            <p:spPr>
              <a:xfrm>
                <a:off x="319423" y="2697499"/>
                <a:ext cx="7148128" cy="4683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−(−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∫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5B32C28F-9804-4445-A11D-382AB98A8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423" y="2697499"/>
                <a:ext cx="7148128" cy="468333"/>
              </a:xfrm>
              <a:prstGeom prst="rect">
                <a:avLst/>
              </a:prstGeom>
              <a:blipFill>
                <a:blip r:embed="rId8"/>
                <a:stretch>
                  <a:fillRect t="-1316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B89FF5-F1CC-43DE-919A-46FDAF211F6D}"/>
                  </a:ext>
                </a:extLst>
              </p:cNvPr>
              <p:cNvSpPr/>
              <p:nvPr/>
            </p:nvSpPr>
            <p:spPr>
              <a:xfrm>
                <a:off x="339295" y="3193607"/>
                <a:ext cx="7148128" cy="3798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−(−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∫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B89FF5-F1CC-43DE-919A-46FDAF211F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95" y="3193607"/>
                <a:ext cx="7148128" cy="379848"/>
              </a:xfrm>
              <a:prstGeom prst="rect">
                <a:avLst/>
              </a:prstGeom>
              <a:blipFill>
                <a:blip r:embed="rId9"/>
                <a:stretch>
                  <a:fillRect t="-8065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19A0897-2D69-47FC-B31F-8EFF4FA24924}"/>
                  </a:ext>
                </a:extLst>
              </p:cNvPr>
              <p:cNvSpPr/>
              <p:nvPr/>
            </p:nvSpPr>
            <p:spPr>
              <a:xfrm>
                <a:off x="4640226" y="3704480"/>
                <a:ext cx="3771961" cy="4679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∫</m:t>
                    </m:r>
                    <m:acc>
                      <m:accPr>
                        <m:chr m:val="̂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acc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19A0897-2D69-47FC-B31F-8EFF4FA249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226" y="3704480"/>
                <a:ext cx="3771961" cy="467949"/>
              </a:xfrm>
              <a:prstGeom prst="rect">
                <a:avLst/>
              </a:prstGeom>
              <a:blipFill>
                <a:blip r:embed="rId10"/>
                <a:stretch>
                  <a:fillRect t="-106579" b="-17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E90371-5D2C-4F47-B47D-590B5EE4815A}"/>
                  </a:ext>
                </a:extLst>
              </p:cNvPr>
              <p:cNvSpPr/>
              <p:nvPr/>
            </p:nvSpPr>
            <p:spPr>
              <a:xfrm>
                <a:off x="457200" y="3890867"/>
                <a:ext cx="3760581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latin typeface="Bradley Hand ITC" pitchFamily="66" charset="0"/>
                  </a:rPr>
                  <a:t>Choose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Bradley Hand ITC" pitchFamily="66" charset="0"/>
                  </a:rPr>
                  <a:t>to be a uniform distribution</a:t>
                </a:r>
                <a:br>
                  <a:rPr lang="en-US" dirty="0">
                    <a:latin typeface="Bradley Hand ITC" pitchFamily="66" charset="0"/>
                  </a:rPr>
                </a:br>
                <a:r>
                  <a:rPr lang="en-US" dirty="0">
                    <a:latin typeface="Bradley Hand ITC" pitchFamily="66" charset="0"/>
                  </a:rPr>
                  <a:t>over one unit</a:t>
                </a:r>
                <a:br>
                  <a:rPr lang="en-US" dirty="0">
                    <a:latin typeface="Bradley Hand ITC" pitchFamily="66" charset="0"/>
                  </a:rPr>
                </a:br>
                <a:r>
                  <a:rPr lang="en-US" dirty="0">
                    <a:latin typeface="Bradley Hand ITC" pitchFamily="66" charset="0"/>
                  </a:rPr>
                  <a:t>(e.g. between zero and one)</a:t>
                </a:r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4E90371-5D2C-4F47-B47D-590B5EE481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3890867"/>
                <a:ext cx="3760581" cy="923330"/>
              </a:xfrm>
              <a:prstGeom prst="rect">
                <a:avLst/>
              </a:prstGeom>
              <a:blipFill>
                <a:blip r:embed="rId11"/>
                <a:stretch>
                  <a:fillRect l="-1297" t="-4605" r="-972" b="-9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78007EA-FDEA-4458-9552-28F140758A7E}"/>
                  </a:ext>
                </a:extLst>
              </p:cNvPr>
              <p:cNvSpPr/>
              <p:nvPr/>
            </p:nvSpPr>
            <p:spPr>
              <a:xfrm>
                <a:off x="4038600" y="4416583"/>
                <a:ext cx="4732386" cy="5395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</m:acc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  <m:r>
                        <a:rPr lang="en-US" sz="28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78007EA-FDEA-4458-9552-28F140758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4416583"/>
                <a:ext cx="4732386" cy="53957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6EDD425-8FB2-4515-978B-DDA1C65241BA}"/>
              </a:ext>
            </a:extLst>
          </p:cNvPr>
          <p:cNvCxnSpPr/>
          <p:nvPr/>
        </p:nvCxnSpPr>
        <p:spPr>
          <a:xfrm flipV="1">
            <a:off x="4217781" y="3938455"/>
            <a:ext cx="354219" cy="70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974C31A-E365-47AE-9726-CD3C0B28EBCA}"/>
              </a:ext>
            </a:extLst>
          </p:cNvPr>
          <p:cNvCxnSpPr/>
          <p:nvPr/>
        </p:nvCxnSpPr>
        <p:spPr>
          <a:xfrm>
            <a:off x="685800" y="1662244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1419D6E-08A8-41ED-99C4-05BAC66A2198}"/>
              </a:ext>
            </a:extLst>
          </p:cNvPr>
          <p:cNvSpPr/>
          <p:nvPr/>
        </p:nvSpPr>
        <p:spPr>
          <a:xfrm>
            <a:off x="808074" y="659093"/>
            <a:ext cx="1757917" cy="1008045"/>
          </a:xfrm>
          <a:custGeom>
            <a:avLst/>
            <a:gdLst>
              <a:gd name="connsiteX0" fmla="*/ 0 w 1757917"/>
              <a:gd name="connsiteY0" fmla="*/ 926182 h 972563"/>
              <a:gd name="connsiteX1" fmla="*/ 163033 w 1757917"/>
              <a:gd name="connsiteY1" fmla="*/ 926182 h 972563"/>
              <a:gd name="connsiteX2" fmla="*/ 283535 w 1757917"/>
              <a:gd name="connsiteY2" fmla="*/ 444173 h 972563"/>
              <a:gd name="connsiteX3" fmla="*/ 559982 w 1757917"/>
              <a:gd name="connsiteY3" fmla="*/ 18871 h 972563"/>
              <a:gd name="connsiteX4" fmla="*/ 1041991 w 1757917"/>
              <a:gd name="connsiteY4" fmla="*/ 111019 h 972563"/>
              <a:gd name="connsiteX5" fmla="*/ 1275907 w 1757917"/>
              <a:gd name="connsiteY5" fmla="*/ 437085 h 972563"/>
              <a:gd name="connsiteX6" fmla="*/ 1488559 w 1757917"/>
              <a:gd name="connsiteY6" fmla="*/ 352024 h 972563"/>
              <a:gd name="connsiteX7" fmla="*/ 1601973 w 1757917"/>
              <a:gd name="connsiteY7" fmla="*/ 748973 h 972563"/>
              <a:gd name="connsiteX8" fmla="*/ 1757917 w 1757917"/>
              <a:gd name="connsiteY8" fmla="*/ 919094 h 972563"/>
              <a:gd name="connsiteX0" fmla="*/ 0 w 1757917"/>
              <a:gd name="connsiteY0" fmla="*/ 926182 h 926182"/>
              <a:gd name="connsiteX1" fmla="*/ 283535 w 1757917"/>
              <a:gd name="connsiteY1" fmla="*/ 444173 h 926182"/>
              <a:gd name="connsiteX2" fmla="*/ 559982 w 1757917"/>
              <a:gd name="connsiteY2" fmla="*/ 18871 h 926182"/>
              <a:gd name="connsiteX3" fmla="*/ 1041991 w 1757917"/>
              <a:gd name="connsiteY3" fmla="*/ 111019 h 926182"/>
              <a:gd name="connsiteX4" fmla="*/ 1275907 w 1757917"/>
              <a:gd name="connsiteY4" fmla="*/ 437085 h 926182"/>
              <a:gd name="connsiteX5" fmla="*/ 1488559 w 1757917"/>
              <a:gd name="connsiteY5" fmla="*/ 352024 h 926182"/>
              <a:gd name="connsiteX6" fmla="*/ 1601973 w 1757917"/>
              <a:gd name="connsiteY6" fmla="*/ 748973 h 926182"/>
              <a:gd name="connsiteX7" fmla="*/ 1757917 w 1757917"/>
              <a:gd name="connsiteY7" fmla="*/ 919094 h 926182"/>
              <a:gd name="connsiteX0" fmla="*/ 0 w 1757917"/>
              <a:gd name="connsiteY0" fmla="*/ 926182 h 926182"/>
              <a:gd name="connsiteX1" fmla="*/ 283535 w 1757917"/>
              <a:gd name="connsiteY1" fmla="*/ 444173 h 926182"/>
              <a:gd name="connsiteX2" fmla="*/ 559982 w 1757917"/>
              <a:gd name="connsiteY2" fmla="*/ 18871 h 926182"/>
              <a:gd name="connsiteX3" fmla="*/ 1041991 w 1757917"/>
              <a:gd name="connsiteY3" fmla="*/ 111019 h 926182"/>
              <a:gd name="connsiteX4" fmla="*/ 1275907 w 1757917"/>
              <a:gd name="connsiteY4" fmla="*/ 437085 h 926182"/>
              <a:gd name="connsiteX5" fmla="*/ 1488559 w 1757917"/>
              <a:gd name="connsiteY5" fmla="*/ 352024 h 926182"/>
              <a:gd name="connsiteX6" fmla="*/ 1601973 w 1757917"/>
              <a:gd name="connsiteY6" fmla="*/ 748973 h 926182"/>
              <a:gd name="connsiteX7" fmla="*/ 1757917 w 1757917"/>
              <a:gd name="connsiteY7" fmla="*/ 919094 h 926182"/>
              <a:gd name="connsiteX0" fmla="*/ 0 w 1757917"/>
              <a:gd name="connsiteY0" fmla="*/ 926182 h 926195"/>
              <a:gd name="connsiteX1" fmla="*/ 283535 w 1757917"/>
              <a:gd name="connsiteY1" fmla="*/ 444173 h 926195"/>
              <a:gd name="connsiteX2" fmla="*/ 559982 w 1757917"/>
              <a:gd name="connsiteY2" fmla="*/ 18871 h 926195"/>
              <a:gd name="connsiteX3" fmla="*/ 1041991 w 1757917"/>
              <a:gd name="connsiteY3" fmla="*/ 111019 h 926195"/>
              <a:gd name="connsiteX4" fmla="*/ 1275907 w 1757917"/>
              <a:gd name="connsiteY4" fmla="*/ 437085 h 926195"/>
              <a:gd name="connsiteX5" fmla="*/ 1488559 w 1757917"/>
              <a:gd name="connsiteY5" fmla="*/ 352024 h 926195"/>
              <a:gd name="connsiteX6" fmla="*/ 1601973 w 1757917"/>
              <a:gd name="connsiteY6" fmla="*/ 748973 h 926195"/>
              <a:gd name="connsiteX7" fmla="*/ 1757917 w 1757917"/>
              <a:gd name="connsiteY7" fmla="*/ 919094 h 926195"/>
              <a:gd name="connsiteX0" fmla="*/ 0 w 1757917"/>
              <a:gd name="connsiteY0" fmla="*/ 960653 h 960653"/>
              <a:gd name="connsiteX1" fmla="*/ 559982 w 1757917"/>
              <a:gd name="connsiteY1" fmla="*/ 53342 h 960653"/>
              <a:gd name="connsiteX2" fmla="*/ 1041991 w 1757917"/>
              <a:gd name="connsiteY2" fmla="*/ 145490 h 960653"/>
              <a:gd name="connsiteX3" fmla="*/ 1275907 w 1757917"/>
              <a:gd name="connsiteY3" fmla="*/ 471556 h 960653"/>
              <a:gd name="connsiteX4" fmla="*/ 1488559 w 1757917"/>
              <a:gd name="connsiteY4" fmla="*/ 386495 h 960653"/>
              <a:gd name="connsiteX5" fmla="*/ 1601973 w 1757917"/>
              <a:gd name="connsiteY5" fmla="*/ 783444 h 960653"/>
              <a:gd name="connsiteX6" fmla="*/ 1757917 w 1757917"/>
              <a:gd name="connsiteY6" fmla="*/ 953565 h 960653"/>
              <a:gd name="connsiteX0" fmla="*/ 0 w 1757917"/>
              <a:gd name="connsiteY0" fmla="*/ 960653 h 960679"/>
              <a:gd name="connsiteX1" fmla="*/ 559982 w 1757917"/>
              <a:gd name="connsiteY1" fmla="*/ 53342 h 960679"/>
              <a:gd name="connsiteX2" fmla="*/ 1041991 w 1757917"/>
              <a:gd name="connsiteY2" fmla="*/ 145490 h 960679"/>
              <a:gd name="connsiteX3" fmla="*/ 1275907 w 1757917"/>
              <a:gd name="connsiteY3" fmla="*/ 471556 h 960679"/>
              <a:gd name="connsiteX4" fmla="*/ 1488559 w 1757917"/>
              <a:gd name="connsiteY4" fmla="*/ 386495 h 960679"/>
              <a:gd name="connsiteX5" fmla="*/ 1601973 w 1757917"/>
              <a:gd name="connsiteY5" fmla="*/ 783444 h 960679"/>
              <a:gd name="connsiteX6" fmla="*/ 1757917 w 1757917"/>
              <a:gd name="connsiteY6" fmla="*/ 953565 h 960679"/>
              <a:gd name="connsiteX0" fmla="*/ 0 w 1757917"/>
              <a:gd name="connsiteY0" fmla="*/ 941874 h 941901"/>
              <a:gd name="connsiteX1" fmla="*/ 479972 w 1757917"/>
              <a:gd name="connsiteY1" fmla="*/ 57423 h 941901"/>
              <a:gd name="connsiteX2" fmla="*/ 1041991 w 1757917"/>
              <a:gd name="connsiteY2" fmla="*/ 126711 h 941901"/>
              <a:gd name="connsiteX3" fmla="*/ 1275907 w 1757917"/>
              <a:gd name="connsiteY3" fmla="*/ 452777 h 941901"/>
              <a:gd name="connsiteX4" fmla="*/ 1488559 w 1757917"/>
              <a:gd name="connsiteY4" fmla="*/ 367716 h 941901"/>
              <a:gd name="connsiteX5" fmla="*/ 1601973 w 1757917"/>
              <a:gd name="connsiteY5" fmla="*/ 764665 h 941901"/>
              <a:gd name="connsiteX6" fmla="*/ 1757917 w 1757917"/>
              <a:gd name="connsiteY6" fmla="*/ 934786 h 941901"/>
              <a:gd name="connsiteX0" fmla="*/ 0 w 1757917"/>
              <a:gd name="connsiteY0" fmla="*/ 894802 h 894827"/>
              <a:gd name="connsiteX1" fmla="*/ 479972 w 1757917"/>
              <a:gd name="connsiteY1" fmla="*/ 10351 h 894827"/>
              <a:gd name="connsiteX2" fmla="*/ 1275907 w 1757917"/>
              <a:gd name="connsiteY2" fmla="*/ 405705 h 894827"/>
              <a:gd name="connsiteX3" fmla="*/ 1488559 w 1757917"/>
              <a:gd name="connsiteY3" fmla="*/ 320644 h 894827"/>
              <a:gd name="connsiteX4" fmla="*/ 1601973 w 1757917"/>
              <a:gd name="connsiteY4" fmla="*/ 717593 h 894827"/>
              <a:gd name="connsiteX5" fmla="*/ 1757917 w 1757917"/>
              <a:gd name="connsiteY5" fmla="*/ 887714 h 894827"/>
              <a:gd name="connsiteX0" fmla="*/ 0 w 1757917"/>
              <a:gd name="connsiteY0" fmla="*/ 1014915 h 1014937"/>
              <a:gd name="connsiteX1" fmla="*/ 567602 w 1757917"/>
              <a:gd name="connsiteY1" fmla="*/ 8544 h 1014937"/>
              <a:gd name="connsiteX2" fmla="*/ 1275907 w 1757917"/>
              <a:gd name="connsiteY2" fmla="*/ 525818 h 1014937"/>
              <a:gd name="connsiteX3" fmla="*/ 1488559 w 1757917"/>
              <a:gd name="connsiteY3" fmla="*/ 440757 h 1014937"/>
              <a:gd name="connsiteX4" fmla="*/ 1601973 w 1757917"/>
              <a:gd name="connsiteY4" fmla="*/ 837706 h 1014937"/>
              <a:gd name="connsiteX5" fmla="*/ 1757917 w 1757917"/>
              <a:gd name="connsiteY5" fmla="*/ 1007827 h 1014937"/>
              <a:gd name="connsiteX0" fmla="*/ 0 w 1757917"/>
              <a:gd name="connsiteY0" fmla="*/ 1006640 h 1006660"/>
              <a:gd name="connsiteX1" fmla="*/ 567602 w 1757917"/>
              <a:gd name="connsiteY1" fmla="*/ 269 h 1006660"/>
              <a:gd name="connsiteX2" fmla="*/ 1275907 w 1757917"/>
              <a:gd name="connsiteY2" fmla="*/ 517543 h 1006660"/>
              <a:gd name="connsiteX3" fmla="*/ 1488559 w 1757917"/>
              <a:gd name="connsiteY3" fmla="*/ 432482 h 1006660"/>
              <a:gd name="connsiteX4" fmla="*/ 1601973 w 1757917"/>
              <a:gd name="connsiteY4" fmla="*/ 829431 h 1006660"/>
              <a:gd name="connsiteX5" fmla="*/ 1757917 w 1757917"/>
              <a:gd name="connsiteY5" fmla="*/ 999552 h 1006660"/>
              <a:gd name="connsiteX0" fmla="*/ 0 w 1757917"/>
              <a:gd name="connsiteY0" fmla="*/ 1014744 h 1014766"/>
              <a:gd name="connsiteX1" fmla="*/ 567602 w 1757917"/>
              <a:gd name="connsiteY1" fmla="*/ 8373 h 1014766"/>
              <a:gd name="connsiteX2" fmla="*/ 1146367 w 1757917"/>
              <a:gd name="connsiteY2" fmla="*/ 529457 h 1014766"/>
              <a:gd name="connsiteX3" fmla="*/ 1488559 w 1757917"/>
              <a:gd name="connsiteY3" fmla="*/ 440586 h 1014766"/>
              <a:gd name="connsiteX4" fmla="*/ 1601973 w 1757917"/>
              <a:gd name="connsiteY4" fmla="*/ 837535 h 1014766"/>
              <a:gd name="connsiteX5" fmla="*/ 1757917 w 1757917"/>
              <a:gd name="connsiteY5" fmla="*/ 1007656 h 1014766"/>
              <a:gd name="connsiteX0" fmla="*/ 0 w 1757917"/>
              <a:gd name="connsiteY0" fmla="*/ 1014063 h 1014085"/>
              <a:gd name="connsiteX1" fmla="*/ 567602 w 1757917"/>
              <a:gd name="connsiteY1" fmla="*/ 7692 h 1014085"/>
              <a:gd name="connsiteX2" fmla="*/ 1146367 w 1757917"/>
              <a:gd name="connsiteY2" fmla="*/ 528776 h 1014085"/>
              <a:gd name="connsiteX3" fmla="*/ 1488559 w 1757917"/>
              <a:gd name="connsiteY3" fmla="*/ 439905 h 1014085"/>
              <a:gd name="connsiteX4" fmla="*/ 1601973 w 1757917"/>
              <a:gd name="connsiteY4" fmla="*/ 836854 h 1014085"/>
              <a:gd name="connsiteX5" fmla="*/ 1757917 w 1757917"/>
              <a:gd name="connsiteY5" fmla="*/ 1006975 h 101408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601973 w 1757917"/>
              <a:gd name="connsiteY4" fmla="*/ 830815 h 1008045"/>
              <a:gd name="connsiteX5" fmla="*/ 1757917 w 1757917"/>
              <a:gd name="connsiteY5" fmla="*/ 1000936 h 100804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757917 w 1757917"/>
              <a:gd name="connsiteY4" fmla="*/ 1000936 h 100804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757917 w 1757917"/>
              <a:gd name="connsiteY4" fmla="*/ 1000936 h 100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7917" h="1008045">
                <a:moveTo>
                  <a:pt x="0" y="1008024"/>
                </a:moveTo>
                <a:cubicBezTo>
                  <a:pt x="284303" y="1013311"/>
                  <a:pt x="285101" y="36814"/>
                  <a:pt x="567602" y="1653"/>
                </a:cubicBezTo>
                <a:cubicBezTo>
                  <a:pt x="850103" y="-33508"/>
                  <a:pt x="989064" y="504041"/>
                  <a:pt x="1146367" y="522737"/>
                </a:cubicBezTo>
                <a:cubicBezTo>
                  <a:pt x="1303670" y="541433"/>
                  <a:pt x="1386634" y="354166"/>
                  <a:pt x="1488559" y="433866"/>
                </a:cubicBezTo>
                <a:cubicBezTo>
                  <a:pt x="1590484" y="513566"/>
                  <a:pt x="1602741" y="1012337"/>
                  <a:pt x="1757917" y="10009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DFA91F8-4C88-441B-8C8D-DC0A01F61F81}"/>
                  </a:ext>
                </a:extLst>
              </p:cNvPr>
              <p:cNvSpPr/>
              <p:nvPr/>
            </p:nvSpPr>
            <p:spPr>
              <a:xfrm>
                <a:off x="339295" y="366844"/>
                <a:ext cx="6930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DFA91F8-4C88-441B-8C8D-DC0A01F61F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295" y="366844"/>
                <a:ext cx="693010" cy="369332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F64FCE2-0BBD-4355-9856-6ED3C7FAA442}"/>
                  </a:ext>
                </a:extLst>
              </p:cNvPr>
              <p:cNvSpPr/>
              <p:nvPr/>
            </p:nvSpPr>
            <p:spPr>
              <a:xfrm>
                <a:off x="2592661" y="1738444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F64FCE2-0BBD-4355-9856-6ED3C7FAA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661" y="1738444"/>
                <a:ext cx="367985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3FF443-8572-444F-9AAC-10051561F25B}"/>
                  </a:ext>
                </a:extLst>
              </p:cNvPr>
              <p:cNvSpPr/>
              <p:nvPr/>
            </p:nvSpPr>
            <p:spPr>
              <a:xfrm>
                <a:off x="5335861" y="1733550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3FF443-8572-444F-9AAC-10051561F2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861" y="1733550"/>
                <a:ext cx="367985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C5AFC6-9868-419F-9F33-CFD39CF249D2}"/>
              </a:ext>
            </a:extLst>
          </p:cNvPr>
          <p:cNvCxnSpPr/>
          <p:nvPr/>
        </p:nvCxnSpPr>
        <p:spPr>
          <a:xfrm>
            <a:off x="3429000" y="1657350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619351F6-154E-48FF-9A09-CE93AFCD854D}"/>
              </a:ext>
            </a:extLst>
          </p:cNvPr>
          <p:cNvSpPr/>
          <p:nvPr/>
        </p:nvSpPr>
        <p:spPr>
          <a:xfrm>
            <a:off x="3551274" y="654199"/>
            <a:ext cx="1757917" cy="1008045"/>
          </a:xfrm>
          <a:custGeom>
            <a:avLst/>
            <a:gdLst>
              <a:gd name="connsiteX0" fmla="*/ 0 w 1757917"/>
              <a:gd name="connsiteY0" fmla="*/ 926182 h 972563"/>
              <a:gd name="connsiteX1" fmla="*/ 163033 w 1757917"/>
              <a:gd name="connsiteY1" fmla="*/ 926182 h 972563"/>
              <a:gd name="connsiteX2" fmla="*/ 283535 w 1757917"/>
              <a:gd name="connsiteY2" fmla="*/ 444173 h 972563"/>
              <a:gd name="connsiteX3" fmla="*/ 559982 w 1757917"/>
              <a:gd name="connsiteY3" fmla="*/ 18871 h 972563"/>
              <a:gd name="connsiteX4" fmla="*/ 1041991 w 1757917"/>
              <a:gd name="connsiteY4" fmla="*/ 111019 h 972563"/>
              <a:gd name="connsiteX5" fmla="*/ 1275907 w 1757917"/>
              <a:gd name="connsiteY5" fmla="*/ 437085 h 972563"/>
              <a:gd name="connsiteX6" fmla="*/ 1488559 w 1757917"/>
              <a:gd name="connsiteY6" fmla="*/ 352024 h 972563"/>
              <a:gd name="connsiteX7" fmla="*/ 1601973 w 1757917"/>
              <a:gd name="connsiteY7" fmla="*/ 748973 h 972563"/>
              <a:gd name="connsiteX8" fmla="*/ 1757917 w 1757917"/>
              <a:gd name="connsiteY8" fmla="*/ 919094 h 972563"/>
              <a:gd name="connsiteX0" fmla="*/ 0 w 1757917"/>
              <a:gd name="connsiteY0" fmla="*/ 926182 h 926182"/>
              <a:gd name="connsiteX1" fmla="*/ 283535 w 1757917"/>
              <a:gd name="connsiteY1" fmla="*/ 444173 h 926182"/>
              <a:gd name="connsiteX2" fmla="*/ 559982 w 1757917"/>
              <a:gd name="connsiteY2" fmla="*/ 18871 h 926182"/>
              <a:gd name="connsiteX3" fmla="*/ 1041991 w 1757917"/>
              <a:gd name="connsiteY3" fmla="*/ 111019 h 926182"/>
              <a:gd name="connsiteX4" fmla="*/ 1275907 w 1757917"/>
              <a:gd name="connsiteY4" fmla="*/ 437085 h 926182"/>
              <a:gd name="connsiteX5" fmla="*/ 1488559 w 1757917"/>
              <a:gd name="connsiteY5" fmla="*/ 352024 h 926182"/>
              <a:gd name="connsiteX6" fmla="*/ 1601973 w 1757917"/>
              <a:gd name="connsiteY6" fmla="*/ 748973 h 926182"/>
              <a:gd name="connsiteX7" fmla="*/ 1757917 w 1757917"/>
              <a:gd name="connsiteY7" fmla="*/ 919094 h 926182"/>
              <a:gd name="connsiteX0" fmla="*/ 0 w 1757917"/>
              <a:gd name="connsiteY0" fmla="*/ 926182 h 926182"/>
              <a:gd name="connsiteX1" fmla="*/ 283535 w 1757917"/>
              <a:gd name="connsiteY1" fmla="*/ 444173 h 926182"/>
              <a:gd name="connsiteX2" fmla="*/ 559982 w 1757917"/>
              <a:gd name="connsiteY2" fmla="*/ 18871 h 926182"/>
              <a:gd name="connsiteX3" fmla="*/ 1041991 w 1757917"/>
              <a:gd name="connsiteY3" fmla="*/ 111019 h 926182"/>
              <a:gd name="connsiteX4" fmla="*/ 1275907 w 1757917"/>
              <a:gd name="connsiteY4" fmla="*/ 437085 h 926182"/>
              <a:gd name="connsiteX5" fmla="*/ 1488559 w 1757917"/>
              <a:gd name="connsiteY5" fmla="*/ 352024 h 926182"/>
              <a:gd name="connsiteX6" fmla="*/ 1601973 w 1757917"/>
              <a:gd name="connsiteY6" fmla="*/ 748973 h 926182"/>
              <a:gd name="connsiteX7" fmla="*/ 1757917 w 1757917"/>
              <a:gd name="connsiteY7" fmla="*/ 919094 h 926182"/>
              <a:gd name="connsiteX0" fmla="*/ 0 w 1757917"/>
              <a:gd name="connsiteY0" fmla="*/ 926182 h 926195"/>
              <a:gd name="connsiteX1" fmla="*/ 283535 w 1757917"/>
              <a:gd name="connsiteY1" fmla="*/ 444173 h 926195"/>
              <a:gd name="connsiteX2" fmla="*/ 559982 w 1757917"/>
              <a:gd name="connsiteY2" fmla="*/ 18871 h 926195"/>
              <a:gd name="connsiteX3" fmla="*/ 1041991 w 1757917"/>
              <a:gd name="connsiteY3" fmla="*/ 111019 h 926195"/>
              <a:gd name="connsiteX4" fmla="*/ 1275907 w 1757917"/>
              <a:gd name="connsiteY4" fmla="*/ 437085 h 926195"/>
              <a:gd name="connsiteX5" fmla="*/ 1488559 w 1757917"/>
              <a:gd name="connsiteY5" fmla="*/ 352024 h 926195"/>
              <a:gd name="connsiteX6" fmla="*/ 1601973 w 1757917"/>
              <a:gd name="connsiteY6" fmla="*/ 748973 h 926195"/>
              <a:gd name="connsiteX7" fmla="*/ 1757917 w 1757917"/>
              <a:gd name="connsiteY7" fmla="*/ 919094 h 926195"/>
              <a:gd name="connsiteX0" fmla="*/ 0 w 1757917"/>
              <a:gd name="connsiteY0" fmla="*/ 960653 h 960653"/>
              <a:gd name="connsiteX1" fmla="*/ 559982 w 1757917"/>
              <a:gd name="connsiteY1" fmla="*/ 53342 h 960653"/>
              <a:gd name="connsiteX2" fmla="*/ 1041991 w 1757917"/>
              <a:gd name="connsiteY2" fmla="*/ 145490 h 960653"/>
              <a:gd name="connsiteX3" fmla="*/ 1275907 w 1757917"/>
              <a:gd name="connsiteY3" fmla="*/ 471556 h 960653"/>
              <a:gd name="connsiteX4" fmla="*/ 1488559 w 1757917"/>
              <a:gd name="connsiteY4" fmla="*/ 386495 h 960653"/>
              <a:gd name="connsiteX5" fmla="*/ 1601973 w 1757917"/>
              <a:gd name="connsiteY5" fmla="*/ 783444 h 960653"/>
              <a:gd name="connsiteX6" fmla="*/ 1757917 w 1757917"/>
              <a:gd name="connsiteY6" fmla="*/ 953565 h 960653"/>
              <a:gd name="connsiteX0" fmla="*/ 0 w 1757917"/>
              <a:gd name="connsiteY0" fmla="*/ 960653 h 960679"/>
              <a:gd name="connsiteX1" fmla="*/ 559982 w 1757917"/>
              <a:gd name="connsiteY1" fmla="*/ 53342 h 960679"/>
              <a:gd name="connsiteX2" fmla="*/ 1041991 w 1757917"/>
              <a:gd name="connsiteY2" fmla="*/ 145490 h 960679"/>
              <a:gd name="connsiteX3" fmla="*/ 1275907 w 1757917"/>
              <a:gd name="connsiteY3" fmla="*/ 471556 h 960679"/>
              <a:gd name="connsiteX4" fmla="*/ 1488559 w 1757917"/>
              <a:gd name="connsiteY4" fmla="*/ 386495 h 960679"/>
              <a:gd name="connsiteX5" fmla="*/ 1601973 w 1757917"/>
              <a:gd name="connsiteY5" fmla="*/ 783444 h 960679"/>
              <a:gd name="connsiteX6" fmla="*/ 1757917 w 1757917"/>
              <a:gd name="connsiteY6" fmla="*/ 953565 h 960679"/>
              <a:gd name="connsiteX0" fmla="*/ 0 w 1757917"/>
              <a:gd name="connsiteY0" fmla="*/ 941874 h 941901"/>
              <a:gd name="connsiteX1" fmla="*/ 479972 w 1757917"/>
              <a:gd name="connsiteY1" fmla="*/ 57423 h 941901"/>
              <a:gd name="connsiteX2" fmla="*/ 1041991 w 1757917"/>
              <a:gd name="connsiteY2" fmla="*/ 126711 h 941901"/>
              <a:gd name="connsiteX3" fmla="*/ 1275907 w 1757917"/>
              <a:gd name="connsiteY3" fmla="*/ 452777 h 941901"/>
              <a:gd name="connsiteX4" fmla="*/ 1488559 w 1757917"/>
              <a:gd name="connsiteY4" fmla="*/ 367716 h 941901"/>
              <a:gd name="connsiteX5" fmla="*/ 1601973 w 1757917"/>
              <a:gd name="connsiteY5" fmla="*/ 764665 h 941901"/>
              <a:gd name="connsiteX6" fmla="*/ 1757917 w 1757917"/>
              <a:gd name="connsiteY6" fmla="*/ 934786 h 941901"/>
              <a:gd name="connsiteX0" fmla="*/ 0 w 1757917"/>
              <a:gd name="connsiteY0" fmla="*/ 894802 h 894827"/>
              <a:gd name="connsiteX1" fmla="*/ 479972 w 1757917"/>
              <a:gd name="connsiteY1" fmla="*/ 10351 h 894827"/>
              <a:gd name="connsiteX2" fmla="*/ 1275907 w 1757917"/>
              <a:gd name="connsiteY2" fmla="*/ 405705 h 894827"/>
              <a:gd name="connsiteX3" fmla="*/ 1488559 w 1757917"/>
              <a:gd name="connsiteY3" fmla="*/ 320644 h 894827"/>
              <a:gd name="connsiteX4" fmla="*/ 1601973 w 1757917"/>
              <a:gd name="connsiteY4" fmla="*/ 717593 h 894827"/>
              <a:gd name="connsiteX5" fmla="*/ 1757917 w 1757917"/>
              <a:gd name="connsiteY5" fmla="*/ 887714 h 894827"/>
              <a:gd name="connsiteX0" fmla="*/ 0 w 1757917"/>
              <a:gd name="connsiteY0" fmla="*/ 1014915 h 1014937"/>
              <a:gd name="connsiteX1" fmla="*/ 567602 w 1757917"/>
              <a:gd name="connsiteY1" fmla="*/ 8544 h 1014937"/>
              <a:gd name="connsiteX2" fmla="*/ 1275907 w 1757917"/>
              <a:gd name="connsiteY2" fmla="*/ 525818 h 1014937"/>
              <a:gd name="connsiteX3" fmla="*/ 1488559 w 1757917"/>
              <a:gd name="connsiteY3" fmla="*/ 440757 h 1014937"/>
              <a:gd name="connsiteX4" fmla="*/ 1601973 w 1757917"/>
              <a:gd name="connsiteY4" fmla="*/ 837706 h 1014937"/>
              <a:gd name="connsiteX5" fmla="*/ 1757917 w 1757917"/>
              <a:gd name="connsiteY5" fmla="*/ 1007827 h 1014937"/>
              <a:gd name="connsiteX0" fmla="*/ 0 w 1757917"/>
              <a:gd name="connsiteY0" fmla="*/ 1006640 h 1006660"/>
              <a:gd name="connsiteX1" fmla="*/ 567602 w 1757917"/>
              <a:gd name="connsiteY1" fmla="*/ 269 h 1006660"/>
              <a:gd name="connsiteX2" fmla="*/ 1275907 w 1757917"/>
              <a:gd name="connsiteY2" fmla="*/ 517543 h 1006660"/>
              <a:gd name="connsiteX3" fmla="*/ 1488559 w 1757917"/>
              <a:gd name="connsiteY3" fmla="*/ 432482 h 1006660"/>
              <a:gd name="connsiteX4" fmla="*/ 1601973 w 1757917"/>
              <a:gd name="connsiteY4" fmla="*/ 829431 h 1006660"/>
              <a:gd name="connsiteX5" fmla="*/ 1757917 w 1757917"/>
              <a:gd name="connsiteY5" fmla="*/ 999552 h 1006660"/>
              <a:gd name="connsiteX0" fmla="*/ 0 w 1757917"/>
              <a:gd name="connsiteY0" fmla="*/ 1014744 h 1014766"/>
              <a:gd name="connsiteX1" fmla="*/ 567602 w 1757917"/>
              <a:gd name="connsiteY1" fmla="*/ 8373 h 1014766"/>
              <a:gd name="connsiteX2" fmla="*/ 1146367 w 1757917"/>
              <a:gd name="connsiteY2" fmla="*/ 529457 h 1014766"/>
              <a:gd name="connsiteX3" fmla="*/ 1488559 w 1757917"/>
              <a:gd name="connsiteY3" fmla="*/ 440586 h 1014766"/>
              <a:gd name="connsiteX4" fmla="*/ 1601973 w 1757917"/>
              <a:gd name="connsiteY4" fmla="*/ 837535 h 1014766"/>
              <a:gd name="connsiteX5" fmla="*/ 1757917 w 1757917"/>
              <a:gd name="connsiteY5" fmla="*/ 1007656 h 1014766"/>
              <a:gd name="connsiteX0" fmla="*/ 0 w 1757917"/>
              <a:gd name="connsiteY0" fmla="*/ 1014063 h 1014085"/>
              <a:gd name="connsiteX1" fmla="*/ 567602 w 1757917"/>
              <a:gd name="connsiteY1" fmla="*/ 7692 h 1014085"/>
              <a:gd name="connsiteX2" fmla="*/ 1146367 w 1757917"/>
              <a:gd name="connsiteY2" fmla="*/ 528776 h 1014085"/>
              <a:gd name="connsiteX3" fmla="*/ 1488559 w 1757917"/>
              <a:gd name="connsiteY3" fmla="*/ 439905 h 1014085"/>
              <a:gd name="connsiteX4" fmla="*/ 1601973 w 1757917"/>
              <a:gd name="connsiteY4" fmla="*/ 836854 h 1014085"/>
              <a:gd name="connsiteX5" fmla="*/ 1757917 w 1757917"/>
              <a:gd name="connsiteY5" fmla="*/ 1006975 h 101408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601973 w 1757917"/>
              <a:gd name="connsiteY4" fmla="*/ 830815 h 1008045"/>
              <a:gd name="connsiteX5" fmla="*/ 1757917 w 1757917"/>
              <a:gd name="connsiteY5" fmla="*/ 1000936 h 100804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757917 w 1757917"/>
              <a:gd name="connsiteY4" fmla="*/ 1000936 h 1008045"/>
              <a:gd name="connsiteX0" fmla="*/ 0 w 1757917"/>
              <a:gd name="connsiteY0" fmla="*/ 1008024 h 1008045"/>
              <a:gd name="connsiteX1" fmla="*/ 567602 w 1757917"/>
              <a:gd name="connsiteY1" fmla="*/ 1653 h 1008045"/>
              <a:gd name="connsiteX2" fmla="*/ 1146367 w 1757917"/>
              <a:gd name="connsiteY2" fmla="*/ 522737 h 1008045"/>
              <a:gd name="connsiteX3" fmla="*/ 1488559 w 1757917"/>
              <a:gd name="connsiteY3" fmla="*/ 433866 h 1008045"/>
              <a:gd name="connsiteX4" fmla="*/ 1757917 w 1757917"/>
              <a:gd name="connsiteY4" fmla="*/ 1000936 h 100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57917" h="1008045">
                <a:moveTo>
                  <a:pt x="0" y="1008024"/>
                </a:moveTo>
                <a:cubicBezTo>
                  <a:pt x="284303" y="1013311"/>
                  <a:pt x="285101" y="36814"/>
                  <a:pt x="567602" y="1653"/>
                </a:cubicBezTo>
                <a:cubicBezTo>
                  <a:pt x="850103" y="-33508"/>
                  <a:pt x="989064" y="504041"/>
                  <a:pt x="1146367" y="522737"/>
                </a:cubicBezTo>
                <a:cubicBezTo>
                  <a:pt x="1303670" y="541433"/>
                  <a:pt x="1386634" y="354166"/>
                  <a:pt x="1488559" y="433866"/>
                </a:cubicBezTo>
                <a:cubicBezTo>
                  <a:pt x="1590484" y="513566"/>
                  <a:pt x="1602741" y="1012337"/>
                  <a:pt x="1757917" y="1000936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3062C66-786B-418F-A6A5-40C8994060DF}"/>
                  </a:ext>
                </a:extLst>
              </p:cNvPr>
              <p:cNvSpPr/>
              <p:nvPr/>
            </p:nvSpPr>
            <p:spPr>
              <a:xfrm>
                <a:off x="3951771" y="987723"/>
                <a:ext cx="433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3062C66-786B-418F-A6A5-40C899406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771" y="987723"/>
                <a:ext cx="433131" cy="369332"/>
              </a:xfrm>
              <a:prstGeom prst="rect">
                <a:avLst/>
              </a:prstGeom>
              <a:blipFill>
                <a:blip r:embed="rId1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87E671E-1401-44E2-8574-1B3CC924E295}"/>
                  </a:ext>
                </a:extLst>
              </p:cNvPr>
              <p:cNvSpPr/>
              <p:nvPr/>
            </p:nvSpPr>
            <p:spPr>
              <a:xfrm>
                <a:off x="8166415" y="1728656"/>
                <a:ext cx="36798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87E671E-1401-44E2-8574-1B3CC924E2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6415" y="1728656"/>
                <a:ext cx="367985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22965BA-7DDD-48DE-9BFF-18D806C88AE0}"/>
              </a:ext>
            </a:extLst>
          </p:cNvPr>
          <p:cNvGrpSpPr/>
          <p:nvPr/>
        </p:nvGrpSpPr>
        <p:grpSpPr>
          <a:xfrm>
            <a:off x="6259554" y="649305"/>
            <a:ext cx="2057400" cy="1008045"/>
            <a:chOff x="3611526" y="654199"/>
            <a:chExt cx="2057400" cy="1008045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B413643-F4C0-4CBC-BAA1-B80C042A2397}"/>
                </a:ext>
              </a:extLst>
            </p:cNvPr>
            <p:cNvSpPr/>
            <p:nvPr/>
          </p:nvSpPr>
          <p:spPr>
            <a:xfrm>
              <a:off x="4114800" y="736176"/>
              <a:ext cx="457200" cy="926068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D06CEC6-DF6C-40D3-A3B2-EB399A679FF8}"/>
                </a:ext>
              </a:extLst>
            </p:cNvPr>
            <p:cNvSpPr/>
            <p:nvPr/>
          </p:nvSpPr>
          <p:spPr>
            <a:xfrm>
              <a:off x="3654056" y="1292911"/>
              <a:ext cx="457200" cy="369333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33E54CE-2C2F-4964-A26C-1AC70C8DB890}"/>
                </a:ext>
              </a:extLst>
            </p:cNvPr>
            <p:cNvSpPr/>
            <p:nvPr/>
          </p:nvSpPr>
          <p:spPr>
            <a:xfrm>
              <a:off x="4574658" y="1052644"/>
              <a:ext cx="457200" cy="609599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20D8D80-E234-4F0F-B229-B82A34A3A011}"/>
                </a:ext>
              </a:extLst>
            </p:cNvPr>
            <p:cNvSpPr/>
            <p:nvPr/>
          </p:nvSpPr>
          <p:spPr>
            <a:xfrm>
              <a:off x="5035846" y="1205045"/>
              <a:ext cx="457200" cy="457198"/>
            </a:xfrm>
            <a:prstGeom prst="rect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B72B0B8-3452-4342-A2BA-090177ED2071}"/>
                </a:ext>
              </a:extLst>
            </p:cNvPr>
            <p:cNvCxnSpPr/>
            <p:nvPr/>
          </p:nvCxnSpPr>
          <p:spPr>
            <a:xfrm>
              <a:off x="3611526" y="1657350"/>
              <a:ext cx="20574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8FE7CB08-99DD-4028-A7C9-FAD76B920815}"/>
                </a:ext>
              </a:extLst>
            </p:cNvPr>
            <p:cNvSpPr/>
            <p:nvPr/>
          </p:nvSpPr>
          <p:spPr>
            <a:xfrm>
              <a:off x="3733800" y="654199"/>
              <a:ext cx="1757917" cy="1008045"/>
            </a:xfrm>
            <a:custGeom>
              <a:avLst/>
              <a:gdLst>
                <a:gd name="connsiteX0" fmla="*/ 0 w 1757917"/>
                <a:gd name="connsiteY0" fmla="*/ 926182 h 972563"/>
                <a:gd name="connsiteX1" fmla="*/ 163033 w 1757917"/>
                <a:gd name="connsiteY1" fmla="*/ 926182 h 972563"/>
                <a:gd name="connsiteX2" fmla="*/ 283535 w 1757917"/>
                <a:gd name="connsiteY2" fmla="*/ 444173 h 972563"/>
                <a:gd name="connsiteX3" fmla="*/ 559982 w 1757917"/>
                <a:gd name="connsiteY3" fmla="*/ 18871 h 972563"/>
                <a:gd name="connsiteX4" fmla="*/ 1041991 w 1757917"/>
                <a:gd name="connsiteY4" fmla="*/ 111019 h 972563"/>
                <a:gd name="connsiteX5" fmla="*/ 1275907 w 1757917"/>
                <a:gd name="connsiteY5" fmla="*/ 437085 h 972563"/>
                <a:gd name="connsiteX6" fmla="*/ 1488559 w 1757917"/>
                <a:gd name="connsiteY6" fmla="*/ 352024 h 972563"/>
                <a:gd name="connsiteX7" fmla="*/ 1601973 w 1757917"/>
                <a:gd name="connsiteY7" fmla="*/ 748973 h 972563"/>
                <a:gd name="connsiteX8" fmla="*/ 1757917 w 1757917"/>
                <a:gd name="connsiteY8" fmla="*/ 919094 h 972563"/>
                <a:gd name="connsiteX0" fmla="*/ 0 w 1757917"/>
                <a:gd name="connsiteY0" fmla="*/ 926182 h 926182"/>
                <a:gd name="connsiteX1" fmla="*/ 283535 w 1757917"/>
                <a:gd name="connsiteY1" fmla="*/ 444173 h 926182"/>
                <a:gd name="connsiteX2" fmla="*/ 559982 w 1757917"/>
                <a:gd name="connsiteY2" fmla="*/ 18871 h 926182"/>
                <a:gd name="connsiteX3" fmla="*/ 1041991 w 1757917"/>
                <a:gd name="connsiteY3" fmla="*/ 111019 h 926182"/>
                <a:gd name="connsiteX4" fmla="*/ 1275907 w 1757917"/>
                <a:gd name="connsiteY4" fmla="*/ 437085 h 926182"/>
                <a:gd name="connsiteX5" fmla="*/ 1488559 w 1757917"/>
                <a:gd name="connsiteY5" fmla="*/ 352024 h 926182"/>
                <a:gd name="connsiteX6" fmla="*/ 1601973 w 1757917"/>
                <a:gd name="connsiteY6" fmla="*/ 748973 h 926182"/>
                <a:gd name="connsiteX7" fmla="*/ 1757917 w 1757917"/>
                <a:gd name="connsiteY7" fmla="*/ 919094 h 926182"/>
                <a:gd name="connsiteX0" fmla="*/ 0 w 1757917"/>
                <a:gd name="connsiteY0" fmla="*/ 926182 h 926182"/>
                <a:gd name="connsiteX1" fmla="*/ 283535 w 1757917"/>
                <a:gd name="connsiteY1" fmla="*/ 444173 h 926182"/>
                <a:gd name="connsiteX2" fmla="*/ 559982 w 1757917"/>
                <a:gd name="connsiteY2" fmla="*/ 18871 h 926182"/>
                <a:gd name="connsiteX3" fmla="*/ 1041991 w 1757917"/>
                <a:gd name="connsiteY3" fmla="*/ 111019 h 926182"/>
                <a:gd name="connsiteX4" fmla="*/ 1275907 w 1757917"/>
                <a:gd name="connsiteY4" fmla="*/ 437085 h 926182"/>
                <a:gd name="connsiteX5" fmla="*/ 1488559 w 1757917"/>
                <a:gd name="connsiteY5" fmla="*/ 352024 h 926182"/>
                <a:gd name="connsiteX6" fmla="*/ 1601973 w 1757917"/>
                <a:gd name="connsiteY6" fmla="*/ 748973 h 926182"/>
                <a:gd name="connsiteX7" fmla="*/ 1757917 w 1757917"/>
                <a:gd name="connsiteY7" fmla="*/ 919094 h 926182"/>
                <a:gd name="connsiteX0" fmla="*/ 0 w 1757917"/>
                <a:gd name="connsiteY0" fmla="*/ 926182 h 926195"/>
                <a:gd name="connsiteX1" fmla="*/ 283535 w 1757917"/>
                <a:gd name="connsiteY1" fmla="*/ 444173 h 926195"/>
                <a:gd name="connsiteX2" fmla="*/ 559982 w 1757917"/>
                <a:gd name="connsiteY2" fmla="*/ 18871 h 926195"/>
                <a:gd name="connsiteX3" fmla="*/ 1041991 w 1757917"/>
                <a:gd name="connsiteY3" fmla="*/ 111019 h 926195"/>
                <a:gd name="connsiteX4" fmla="*/ 1275907 w 1757917"/>
                <a:gd name="connsiteY4" fmla="*/ 437085 h 926195"/>
                <a:gd name="connsiteX5" fmla="*/ 1488559 w 1757917"/>
                <a:gd name="connsiteY5" fmla="*/ 352024 h 926195"/>
                <a:gd name="connsiteX6" fmla="*/ 1601973 w 1757917"/>
                <a:gd name="connsiteY6" fmla="*/ 748973 h 926195"/>
                <a:gd name="connsiteX7" fmla="*/ 1757917 w 1757917"/>
                <a:gd name="connsiteY7" fmla="*/ 919094 h 926195"/>
                <a:gd name="connsiteX0" fmla="*/ 0 w 1757917"/>
                <a:gd name="connsiteY0" fmla="*/ 960653 h 960653"/>
                <a:gd name="connsiteX1" fmla="*/ 559982 w 1757917"/>
                <a:gd name="connsiteY1" fmla="*/ 53342 h 960653"/>
                <a:gd name="connsiteX2" fmla="*/ 1041991 w 1757917"/>
                <a:gd name="connsiteY2" fmla="*/ 145490 h 960653"/>
                <a:gd name="connsiteX3" fmla="*/ 1275907 w 1757917"/>
                <a:gd name="connsiteY3" fmla="*/ 471556 h 960653"/>
                <a:gd name="connsiteX4" fmla="*/ 1488559 w 1757917"/>
                <a:gd name="connsiteY4" fmla="*/ 386495 h 960653"/>
                <a:gd name="connsiteX5" fmla="*/ 1601973 w 1757917"/>
                <a:gd name="connsiteY5" fmla="*/ 783444 h 960653"/>
                <a:gd name="connsiteX6" fmla="*/ 1757917 w 1757917"/>
                <a:gd name="connsiteY6" fmla="*/ 953565 h 960653"/>
                <a:gd name="connsiteX0" fmla="*/ 0 w 1757917"/>
                <a:gd name="connsiteY0" fmla="*/ 960653 h 960679"/>
                <a:gd name="connsiteX1" fmla="*/ 559982 w 1757917"/>
                <a:gd name="connsiteY1" fmla="*/ 53342 h 960679"/>
                <a:gd name="connsiteX2" fmla="*/ 1041991 w 1757917"/>
                <a:gd name="connsiteY2" fmla="*/ 145490 h 960679"/>
                <a:gd name="connsiteX3" fmla="*/ 1275907 w 1757917"/>
                <a:gd name="connsiteY3" fmla="*/ 471556 h 960679"/>
                <a:gd name="connsiteX4" fmla="*/ 1488559 w 1757917"/>
                <a:gd name="connsiteY4" fmla="*/ 386495 h 960679"/>
                <a:gd name="connsiteX5" fmla="*/ 1601973 w 1757917"/>
                <a:gd name="connsiteY5" fmla="*/ 783444 h 960679"/>
                <a:gd name="connsiteX6" fmla="*/ 1757917 w 1757917"/>
                <a:gd name="connsiteY6" fmla="*/ 953565 h 960679"/>
                <a:gd name="connsiteX0" fmla="*/ 0 w 1757917"/>
                <a:gd name="connsiteY0" fmla="*/ 941874 h 941901"/>
                <a:gd name="connsiteX1" fmla="*/ 479972 w 1757917"/>
                <a:gd name="connsiteY1" fmla="*/ 57423 h 941901"/>
                <a:gd name="connsiteX2" fmla="*/ 1041991 w 1757917"/>
                <a:gd name="connsiteY2" fmla="*/ 126711 h 941901"/>
                <a:gd name="connsiteX3" fmla="*/ 1275907 w 1757917"/>
                <a:gd name="connsiteY3" fmla="*/ 452777 h 941901"/>
                <a:gd name="connsiteX4" fmla="*/ 1488559 w 1757917"/>
                <a:gd name="connsiteY4" fmla="*/ 367716 h 941901"/>
                <a:gd name="connsiteX5" fmla="*/ 1601973 w 1757917"/>
                <a:gd name="connsiteY5" fmla="*/ 764665 h 941901"/>
                <a:gd name="connsiteX6" fmla="*/ 1757917 w 1757917"/>
                <a:gd name="connsiteY6" fmla="*/ 934786 h 941901"/>
                <a:gd name="connsiteX0" fmla="*/ 0 w 1757917"/>
                <a:gd name="connsiteY0" fmla="*/ 894802 h 894827"/>
                <a:gd name="connsiteX1" fmla="*/ 479972 w 1757917"/>
                <a:gd name="connsiteY1" fmla="*/ 10351 h 894827"/>
                <a:gd name="connsiteX2" fmla="*/ 1275907 w 1757917"/>
                <a:gd name="connsiteY2" fmla="*/ 405705 h 894827"/>
                <a:gd name="connsiteX3" fmla="*/ 1488559 w 1757917"/>
                <a:gd name="connsiteY3" fmla="*/ 320644 h 894827"/>
                <a:gd name="connsiteX4" fmla="*/ 1601973 w 1757917"/>
                <a:gd name="connsiteY4" fmla="*/ 717593 h 894827"/>
                <a:gd name="connsiteX5" fmla="*/ 1757917 w 1757917"/>
                <a:gd name="connsiteY5" fmla="*/ 887714 h 894827"/>
                <a:gd name="connsiteX0" fmla="*/ 0 w 1757917"/>
                <a:gd name="connsiteY0" fmla="*/ 1014915 h 1014937"/>
                <a:gd name="connsiteX1" fmla="*/ 567602 w 1757917"/>
                <a:gd name="connsiteY1" fmla="*/ 8544 h 1014937"/>
                <a:gd name="connsiteX2" fmla="*/ 1275907 w 1757917"/>
                <a:gd name="connsiteY2" fmla="*/ 525818 h 1014937"/>
                <a:gd name="connsiteX3" fmla="*/ 1488559 w 1757917"/>
                <a:gd name="connsiteY3" fmla="*/ 440757 h 1014937"/>
                <a:gd name="connsiteX4" fmla="*/ 1601973 w 1757917"/>
                <a:gd name="connsiteY4" fmla="*/ 837706 h 1014937"/>
                <a:gd name="connsiteX5" fmla="*/ 1757917 w 1757917"/>
                <a:gd name="connsiteY5" fmla="*/ 1007827 h 1014937"/>
                <a:gd name="connsiteX0" fmla="*/ 0 w 1757917"/>
                <a:gd name="connsiteY0" fmla="*/ 1006640 h 1006660"/>
                <a:gd name="connsiteX1" fmla="*/ 567602 w 1757917"/>
                <a:gd name="connsiteY1" fmla="*/ 269 h 1006660"/>
                <a:gd name="connsiteX2" fmla="*/ 1275907 w 1757917"/>
                <a:gd name="connsiteY2" fmla="*/ 517543 h 1006660"/>
                <a:gd name="connsiteX3" fmla="*/ 1488559 w 1757917"/>
                <a:gd name="connsiteY3" fmla="*/ 432482 h 1006660"/>
                <a:gd name="connsiteX4" fmla="*/ 1601973 w 1757917"/>
                <a:gd name="connsiteY4" fmla="*/ 829431 h 1006660"/>
                <a:gd name="connsiteX5" fmla="*/ 1757917 w 1757917"/>
                <a:gd name="connsiteY5" fmla="*/ 999552 h 1006660"/>
                <a:gd name="connsiteX0" fmla="*/ 0 w 1757917"/>
                <a:gd name="connsiteY0" fmla="*/ 1014744 h 1014766"/>
                <a:gd name="connsiteX1" fmla="*/ 567602 w 1757917"/>
                <a:gd name="connsiteY1" fmla="*/ 8373 h 1014766"/>
                <a:gd name="connsiteX2" fmla="*/ 1146367 w 1757917"/>
                <a:gd name="connsiteY2" fmla="*/ 529457 h 1014766"/>
                <a:gd name="connsiteX3" fmla="*/ 1488559 w 1757917"/>
                <a:gd name="connsiteY3" fmla="*/ 440586 h 1014766"/>
                <a:gd name="connsiteX4" fmla="*/ 1601973 w 1757917"/>
                <a:gd name="connsiteY4" fmla="*/ 837535 h 1014766"/>
                <a:gd name="connsiteX5" fmla="*/ 1757917 w 1757917"/>
                <a:gd name="connsiteY5" fmla="*/ 1007656 h 1014766"/>
                <a:gd name="connsiteX0" fmla="*/ 0 w 1757917"/>
                <a:gd name="connsiteY0" fmla="*/ 1014063 h 1014085"/>
                <a:gd name="connsiteX1" fmla="*/ 567602 w 1757917"/>
                <a:gd name="connsiteY1" fmla="*/ 7692 h 1014085"/>
                <a:gd name="connsiteX2" fmla="*/ 1146367 w 1757917"/>
                <a:gd name="connsiteY2" fmla="*/ 528776 h 1014085"/>
                <a:gd name="connsiteX3" fmla="*/ 1488559 w 1757917"/>
                <a:gd name="connsiteY3" fmla="*/ 439905 h 1014085"/>
                <a:gd name="connsiteX4" fmla="*/ 1601973 w 1757917"/>
                <a:gd name="connsiteY4" fmla="*/ 836854 h 1014085"/>
                <a:gd name="connsiteX5" fmla="*/ 1757917 w 1757917"/>
                <a:gd name="connsiteY5" fmla="*/ 1006975 h 1014085"/>
                <a:gd name="connsiteX0" fmla="*/ 0 w 1757917"/>
                <a:gd name="connsiteY0" fmla="*/ 1008024 h 1008045"/>
                <a:gd name="connsiteX1" fmla="*/ 567602 w 1757917"/>
                <a:gd name="connsiteY1" fmla="*/ 1653 h 1008045"/>
                <a:gd name="connsiteX2" fmla="*/ 1146367 w 1757917"/>
                <a:gd name="connsiteY2" fmla="*/ 522737 h 1008045"/>
                <a:gd name="connsiteX3" fmla="*/ 1488559 w 1757917"/>
                <a:gd name="connsiteY3" fmla="*/ 433866 h 1008045"/>
                <a:gd name="connsiteX4" fmla="*/ 1601973 w 1757917"/>
                <a:gd name="connsiteY4" fmla="*/ 830815 h 1008045"/>
                <a:gd name="connsiteX5" fmla="*/ 1757917 w 1757917"/>
                <a:gd name="connsiteY5" fmla="*/ 1000936 h 1008045"/>
                <a:gd name="connsiteX0" fmla="*/ 0 w 1757917"/>
                <a:gd name="connsiteY0" fmla="*/ 1008024 h 1008045"/>
                <a:gd name="connsiteX1" fmla="*/ 567602 w 1757917"/>
                <a:gd name="connsiteY1" fmla="*/ 1653 h 1008045"/>
                <a:gd name="connsiteX2" fmla="*/ 1146367 w 1757917"/>
                <a:gd name="connsiteY2" fmla="*/ 522737 h 1008045"/>
                <a:gd name="connsiteX3" fmla="*/ 1488559 w 1757917"/>
                <a:gd name="connsiteY3" fmla="*/ 433866 h 1008045"/>
                <a:gd name="connsiteX4" fmla="*/ 1757917 w 1757917"/>
                <a:gd name="connsiteY4" fmla="*/ 1000936 h 1008045"/>
                <a:gd name="connsiteX0" fmla="*/ 0 w 1757917"/>
                <a:gd name="connsiteY0" fmla="*/ 1008024 h 1008045"/>
                <a:gd name="connsiteX1" fmla="*/ 567602 w 1757917"/>
                <a:gd name="connsiteY1" fmla="*/ 1653 h 1008045"/>
                <a:gd name="connsiteX2" fmla="*/ 1146367 w 1757917"/>
                <a:gd name="connsiteY2" fmla="*/ 522737 h 1008045"/>
                <a:gd name="connsiteX3" fmla="*/ 1488559 w 1757917"/>
                <a:gd name="connsiteY3" fmla="*/ 433866 h 1008045"/>
                <a:gd name="connsiteX4" fmla="*/ 1757917 w 1757917"/>
                <a:gd name="connsiteY4" fmla="*/ 1000936 h 100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57917" h="1008045">
                  <a:moveTo>
                    <a:pt x="0" y="1008024"/>
                  </a:moveTo>
                  <a:cubicBezTo>
                    <a:pt x="284303" y="1013311"/>
                    <a:pt x="285101" y="36814"/>
                    <a:pt x="567602" y="1653"/>
                  </a:cubicBezTo>
                  <a:cubicBezTo>
                    <a:pt x="850103" y="-33508"/>
                    <a:pt x="989064" y="504041"/>
                    <a:pt x="1146367" y="522737"/>
                  </a:cubicBezTo>
                  <a:cubicBezTo>
                    <a:pt x="1303670" y="541433"/>
                    <a:pt x="1386634" y="354166"/>
                    <a:pt x="1488559" y="433866"/>
                  </a:cubicBezTo>
                  <a:cubicBezTo>
                    <a:pt x="1590484" y="513566"/>
                    <a:pt x="1602741" y="1012337"/>
                    <a:pt x="1757917" y="1000936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DF2604D-78C3-4F7D-80A7-8D4BBD45E138}"/>
                  </a:ext>
                </a:extLst>
              </p:cNvPr>
              <p:cNvSpPr/>
              <p:nvPr/>
            </p:nvSpPr>
            <p:spPr>
              <a:xfrm>
                <a:off x="6782325" y="982829"/>
                <a:ext cx="433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FDF2604D-78C3-4F7D-80A7-8D4BBD45E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2325" y="982829"/>
                <a:ext cx="433131" cy="369332"/>
              </a:xfrm>
              <a:prstGeom prst="rect">
                <a:avLst/>
              </a:prstGeom>
              <a:blipFill>
                <a:blip r:embed="rId1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A2DACD2-B0F9-44E9-83FE-44B5DA5324C0}"/>
                  </a:ext>
                </a:extLst>
              </p:cNvPr>
              <p:cNvSpPr/>
              <p:nvPr/>
            </p:nvSpPr>
            <p:spPr>
              <a:xfrm>
                <a:off x="5944414" y="526018"/>
                <a:ext cx="44114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7A2DACD2-B0F9-44E9-83FE-44B5DA5324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414" y="526018"/>
                <a:ext cx="441146" cy="369332"/>
              </a:xfrm>
              <a:prstGeom prst="rect">
                <a:avLst/>
              </a:prstGeom>
              <a:blipFill>
                <a:blip r:embed="rId19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3651EF1-D6B2-49A9-BE71-2B4A88B6CAE3}"/>
              </a:ext>
            </a:extLst>
          </p:cNvPr>
          <p:cNvCxnSpPr>
            <a:cxnSpLocks/>
          </p:cNvCxnSpPr>
          <p:nvPr/>
        </p:nvCxnSpPr>
        <p:spPr>
          <a:xfrm flipV="1">
            <a:off x="3931344" y="895351"/>
            <a:ext cx="0" cy="76689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EECADC9-20DC-4E88-AC62-9500701C8F5C}"/>
              </a:ext>
            </a:extLst>
          </p:cNvPr>
          <p:cNvCxnSpPr>
            <a:cxnSpLocks/>
          </p:cNvCxnSpPr>
          <p:nvPr/>
        </p:nvCxnSpPr>
        <p:spPr>
          <a:xfrm flipV="1">
            <a:off x="4389474" y="819150"/>
            <a:ext cx="0" cy="8515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B5A821F-AD39-403E-B9C9-BE8BF60FF67A}"/>
              </a:ext>
            </a:extLst>
          </p:cNvPr>
          <p:cNvCxnSpPr>
            <a:cxnSpLocks/>
          </p:cNvCxnSpPr>
          <p:nvPr/>
        </p:nvCxnSpPr>
        <p:spPr>
          <a:xfrm flipV="1">
            <a:off x="4846674" y="1123950"/>
            <a:ext cx="2658" cy="5467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0092102-9A84-4A2D-AF7F-B91F817AFB5B}"/>
              </a:ext>
            </a:extLst>
          </p:cNvPr>
          <p:cNvCxnSpPr>
            <a:cxnSpLocks/>
          </p:cNvCxnSpPr>
          <p:nvPr/>
        </p:nvCxnSpPr>
        <p:spPr>
          <a:xfrm flipH="1">
            <a:off x="6302084" y="731282"/>
            <a:ext cx="457201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528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8" grpId="0"/>
      <p:bldP spid="2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78007EA-FDEA-4458-9552-28F140758A7E}"/>
                  </a:ext>
                </a:extLst>
              </p:cNvPr>
              <p:cNvSpPr/>
              <p:nvPr/>
            </p:nvSpPr>
            <p:spPr>
              <a:xfrm>
                <a:off x="2978198" y="361950"/>
                <a:ext cx="3187604" cy="73129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>
                          <a:latin typeface="Cambria Math" panose="02040503050406030204" pitchFamily="18" charset="0"/>
                        </a:rPr>
                        <m:t>−∫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  <m:r>
                        <a:rPr lang="en-US" sz="4000" i="1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78007EA-FDEA-4458-9552-28F140758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8198" y="361950"/>
                <a:ext cx="3187604" cy="7312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DE1ED165-F463-4C3B-8AAA-4A6E2650D600}"/>
              </a:ext>
            </a:extLst>
          </p:cNvPr>
          <p:cNvSpPr/>
          <p:nvPr/>
        </p:nvSpPr>
        <p:spPr>
          <a:xfrm>
            <a:off x="513838" y="1428750"/>
            <a:ext cx="81163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Bradley Hand ITC" pitchFamily="66" charset="0"/>
              </a:rPr>
              <a:t>Variability of the distribution compared to a </a:t>
            </a:r>
            <a:r>
              <a:rPr lang="en-US" sz="2400" dirty="0">
                <a:solidFill>
                  <a:srgbClr val="00EE6C"/>
                </a:solidFill>
                <a:latin typeface="Bradley Hand ITC" pitchFamily="66" charset="0"/>
              </a:rPr>
              <a:t>unit</a:t>
            </a:r>
            <a:r>
              <a:rPr lang="en-US" sz="2400" dirty="0">
                <a:latin typeface="Bradley Hand ITC" pitchFamily="66" charset="0"/>
              </a:rPr>
              <a:t> distribution</a:t>
            </a:r>
            <a:endParaRPr lang="en-US" sz="24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373443-FF51-4C61-8434-9DD0B37ACA75}"/>
              </a:ext>
            </a:extLst>
          </p:cNvPr>
          <p:cNvSpPr/>
          <p:nvPr/>
        </p:nvSpPr>
        <p:spPr>
          <a:xfrm>
            <a:off x="892146" y="2135486"/>
            <a:ext cx="735970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Bradley Hand ITC" pitchFamily="66" charset="0"/>
              </a:rPr>
              <a:t>Number of questions to identify an element up to a </a:t>
            </a:r>
            <a:r>
              <a:rPr lang="en-US" sz="2400" dirty="0">
                <a:solidFill>
                  <a:srgbClr val="00EE6C"/>
                </a:solidFill>
                <a:latin typeface="Bradley Hand ITC" pitchFamily="66" charset="0"/>
              </a:rPr>
              <a:t>unit</a:t>
            </a:r>
            <a:endParaRPr lang="en-US" sz="2400" dirty="0">
              <a:solidFill>
                <a:srgbClr val="00EE6C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9CAF286-3F7A-4536-AACF-964F00B0768B}"/>
              </a:ext>
            </a:extLst>
          </p:cNvPr>
          <p:cNvSpPr/>
          <p:nvPr/>
        </p:nvSpPr>
        <p:spPr>
          <a:xfrm>
            <a:off x="1036417" y="2842222"/>
            <a:ext cx="70711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latin typeface="Bradley Hand ITC" pitchFamily="66" charset="0"/>
              </a:rPr>
              <a:t>Permutations at the level of precision set by the </a:t>
            </a:r>
            <a:r>
              <a:rPr lang="en-US" sz="2400" dirty="0">
                <a:solidFill>
                  <a:srgbClr val="00EE6C"/>
                </a:solidFill>
                <a:latin typeface="Bradley Hand ITC" pitchFamily="66" charset="0"/>
              </a:rPr>
              <a:t>unit</a:t>
            </a:r>
            <a:endParaRPr lang="en-US" sz="2400" dirty="0">
              <a:solidFill>
                <a:srgbClr val="00EE6C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4B062BCC-3749-4158-9195-87E6F7D1CB2D}"/>
              </a:ext>
            </a:extLst>
          </p:cNvPr>
          <p:cNvSpPr/>
          <p:nvPr/>
        </p:nvSpPr>
        <p:spPr>
          <a:xfrm>
            <a:off x="4305300" y="3562350"/>
            <a:ext cx="533400" cy="461665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5A3E27-ABB2-46B7-BCD0-539CAF576AB5}"/>
              </a:ext>
            </a:extLst>
          </p:cNvPr>
          <p:cNvGrpSpPr/>
          <p:nvPr/>
        </p:nvGrpSpPr>
        <p:grpSpPr>
          <a:xfrm>
            <a:off x="1131654" y="4324350"/>
            <a:ext cx="6880691" cy="461665"/>
            <a:chOff x="849890" y="4324349"/>
            <a:chExt cx="6880691" cy="461665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79BC66D-7A7D-4F4D-A823-927CB02F3C4E}"/>
                </a:ext>
              </a:extLst>
            </p:cNvPr>
            <p:cNvSpPr/>
            <p:nvPr/>
          </p:nvSpPr>
          <p:spPr>
            <a:xfrm>
              <a:off x="849890" y="4324349"/>
              <a:ext cx="242245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adley Hand ITC" pitchFamily="66" charset="0"/>
                </a:rPr>
                <a:t>It can be </a:t>
              </a:r>
              <a:r>
                <a:rPr lang="en-US" sz="2400" dirty="0">
                  <a:solidFill>
                    <a:srgbClr val="00EE6C"/>
                  </a:solidFill>
                  <a:latin typeface="Bradley Hand ITC" pitchFamily="66" charset="0"/>
                </a:rPr>
                <a:t>negative</a:t>
              </a:r>
              <a:endParaRPr lang="en-US" sz="2400" dirty="0">
                <a:solidFill>
                  <a:srgbClr val="00EE6C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3847E06-CAFB-4994-9CEE-43129CBB85A5}"/>
                </a:ext>
              </a:extLst>
            </p:cNvPr>
            <p:cNvSpPr/>
            <p:nvPr/>
          </p:nvSpPr>
          <p:spPr>
            <a:xfrm>
              <a:off x="5029200" y="4324349"/>
              <a:ext cx="270138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Bradley Hand ITC" pitchFamily="66" charset="0"/>
                </a:rPr>
                <a:t>It is </a:t>
              </a:r>
              <a:r>
                <a:rPr lang="en-US" sz="2400" dirty="0">
                  <a:solidFill>
                    <a:srgbClr val="00EE6C"/>
                  </a:solidFill>
                  <a:latin typeface="Bradley Hand ITC" pitchFamily="66" charset="0"/>
                </a:rPr>
                <a:t>unit dependent</a:t>
              </a:r>
              <a:endParaRPr lang="en-US" sz="2400" dirty="0">
                <a:solidFill>
                  <a:srgbClr val="00EE6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455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78007EA-FDEA-4458-9552-28F140758A7E}"/>
                  </a:ext>
                </a:extLst>
              </p:cNvPr>
              <p:cNvSpPr/>
              <p:nvPr/>
            </p:nvSpPr>
            <p:spPr>
              <a:xfrm>
                <a:off x="1032743" y="1657350"/>
                <a:ext cx="7355924" cy="80829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trlPr>
                          <a:rPr lang="en-US" sz="3200" b="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f>
                          <m:f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nary>
                    <m:func>
                      <m:func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den>
                        </m:f>
                      </m:e>
                    </m:func>
                    <m:r>
                      <a:rPr lang="en-US" sz="3200" i="1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78007EA-FDEA-4458-9552-28F140758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743" y="1657350"/>
                <a:ext cx="7355924" cy="8082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E1ED165-F463-4C3B-8AAA-4A6E2650D600}"/>
                  </a:ext>
                </a:extLst>
              </p:cNvPr>
              <p:cNvSpPr/>
              <p:nvPr/>
            </p:nvSpPr>
            <p:spPr>
              <a:xfrm>
                <a:off x="513838" y="1047750"/>
                <a:ext cx="671991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Bradley Hand ITC" pitchFamily="66" charset="0"/>
                  </a:rPr>
                  <a:t>Consider a uniform distribution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 dirty="0">
                    <a:latin typeface="Bradley Hand ITC" pitchFamily="66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E1ED165-F463-4C3B-8AAA-4A6E2650D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8" y="1047750"/>
                <a:ext cx="6719917" cy="461665"/>
              </a:xfrm>
              <a:prstGeom prst="rect">
                <a:avLst/>
              </a:prstGeom>
              <a:blipFill>
                <a:blip r:embed="rId4"/>
                <a:stretch>
                  <a:fillRect l="-1360" t="-7895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579BC66D-7A7D-4F4D-A823-927CB02F3C4E}"/>
              </a:ext>
            </a:extLst>
          </p:cNvPr>
          <p:cNvSpPr/>
          <p:nvPr/>
        </p:nvSpPr>
        <p:spPr>
          <a:xfrm>
            <a:off x="2983855" y="198778"/>
            <a:ext cx="317106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Bradley Hand ITC" pitchFamily="66" charset="0"/>
              </a:rPr>
              <a:t>It can be </a:t>
            </a:r>
            <a:r>
              <a:rPr lang="en-US" sz="3200" dirty="0">
                <a:solidFill>
                  <a:srgbClr val="00EE6C"/>
                </a:solidFill>
                <a:latin typeface="Bradley Hand ITC" pitchFamily="66" charset="0"/>
              </a:rPr>
              <a:t>negative</a:t>
            </a:r>
            <a:endParaRPr lang="en-US" sz="3200" dirty="0">
              <a:solidFill>
                <a:srgbClr val="00EE6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41333A-6925-4FD4-8E06-55606ED915E5}"/>
                  </a:ext>
                </a:extLst>
              </p:cNvPr>
              <p:cNvSpPr/>
              <p:nvPr/>
            </p:nvSpPr>
            <p:spPr>
              <a:xfrm>
                <a:off x="563964" y="2831915"/>
                <a:ext cx="4331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E41333A-6925-4FD4-8E06-55606ED915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964" y="2831915"/>
                <a:ext cx="433131" cy="369332"/>
              </a:xfrm>
              <a:prstGeom prst="rect">
                <a:avLst/>
              </a:prstGeom>
              <a:blipFill>
                <a:blip r:embed="rId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ACD06793-6F40-40A0-A2C6-EABE50E7E1FC}"/>
              </a:ext>
            </a:extLst>
          </p:cNvPr>
          <p:cNvSpPr/>
          <p:nvPr/>
        </p:nvSpPr>
        <p:spPr>
          <a:xfrm>
            <a:off x="1295400" y="3867149"/>
            <a:ext cx="1035401" cy="265059"/>
          </a:xfrm>
          <a:custGeom>
            <a:avLst/>
            <a:gdLst>
              <a:gd name="connsiteX0" fmla="*/ 0 w 917058"/>
              <a:gd name="connsiteY0" fmla="*/ 0 h 926068"/>
              <a:gd name="connsiteX1" fmla="*/ 917058 w 917058"/>
              <a:gd name="connsiteY1" fmla="*/ 0 h 926068"/>
              <a:gd name="connsiteX2" fmla="*/ 917058 w 917058"/>
              <a:gd name="connsiteY2" fmla="*/ 926068 h 926068"/>
              <a:gd name="connsiteX3" fmla="*/ 0 w 917058"/>
              <a:gd name="connsiteY3" fmla="*/ 926068 h 926068"/>
              <a:gd name="connsiteX4" fmla="*/ 0 w 917058"/>
              <a:gd name="connsiteY4" fmla="*/ 0 h 926068"/>
              <a:gd name="connsiteX0" fmla="*/ 0 w 917058"/>
              <a:gd name="connsiteY0" fmla="*/ 926068 h 1017508"/>
              <a:gd name="connsiteX1" fmla="*/ 0 w 917058"/>
              <a:gd name="connsiteY1" fmla="*/ 0 h 1017508"/>
              <a:gd name="connsiteX2" fmla="*/ 917058 w 917058"/>
              <a:gd name="connsiteY2" fmla="*/ 0 h 1017508"/>
              <a:gd name="connsiteX3" fmla="*/ 917058 w 917058"/>
              <a:gd name="connsiteY3" fmla="*/ 926068 h 1017508"/>
              <a:gd name="connsiteX4" fmla="*/ 91440 w 917058"/>
              <a:gd name="connsiteY4" fmla="*/ 1017508 h 1017508"/>
              <a:gd name="connsiteX0" fmla="*/ 0 w 917058"/>
              <a:gd name="connsiteY0" fmla="*/ 926068 h 926068"/>
              <a:gd name="connsiteX1" fmla="*/ 0 w 917058"/>
              <a:gd name="connsiteY1" fmla="*/ 0 h 926068"/>
              <a:gd name="connsiteX2" fmla="*/ 917058 w 917058"/>
              <a:gd name="connsiteY2" fmla="*/ 0 h 926068"/>
              <a:gd name="connsiteX3" fmla="*/ 917058 w 917058"/>
              <a:gd name="connsiteY3" fmla="*/ 926068 h 92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058" h="926068">
                <a:moveTo>
                  <a:pt x="0" y="926068"/>
                </a:moveTo>
                <a:lnTo>
                  <a:pt x="0" y="0"/>
                </a:lnTo>
                <a:lnTo>
                  <a:pt x="917058" y="0"/>
                </a:lnTo>
                <a:lnTo>
                  <a:pt x="917058" y="92606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A24A5C-7D91-4027-A075-52009494B376}"/>
              </a:ext>
            </a:extLst>
          </p:cNvPr>
          <p:cNvCxnSpPr/>
          <p:nvPr/>
        </p:nvCxnSpPr>
        <p:spPr>
          <a:xfrm>
            <a:off x="910469" y="4127315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0">
            <a:extLst>
              <a:ext uri="{FF2B5EF4-FFF2-40B4-BE49-F238E27FC236}">
                <a16:creationId xmlns:a16="http://schemas.microsoft.com/office/drawing/2014/main" id="{ADB49F44-8421-4EBD-94E3-AC31649F1C9C}"/>
              </a:ext>
            </a:extLst>
          </p:cNvPr>
          <p:cNvSpPr/>
          <p:nvPr/>
        </p:nvSpPr>
        <p:spPr>
          <a:xfrm>
            <a:off x="4419600" y="3638564"/>
            <a:ext cx="536058" cy="488750"/>
          </a:xfrm>
          <a:custGeom>
            <a:avLst/>
            <a:gdLst>
              <a:gd name="connsiteX0" fmla="*/ 0 w 917058"/>
              <a:gd name="connsiteY0" fmla="*/ 0 h 926068"/>
              <a:gd name="connsiteX1" fmla="*/ 917058 w 917058"/>
              <a:gd name="connsiteY1" fmla="*/ 0 h 926068"/>
              <a:gd name="connsiteX2" fmla="*/ 917058 w 917058"/>
              <a:gd name="connsiteY2" fmla="*/ 926068 h 926068"/>
              <a:gd name="connsiteX3" fmla="*/ 0 w 917058"/>
              <a:gd name="connsiteY3" fmla="*/ 926068 h 926068"/>
              <a:gd name="connsiteX4" fmla="*/ 0 w 917058"/>
              <a:gd name="connsiteY4" fmla="*/ 0 h 926068"/>
              <a:gd name="connsiteX0" fmla="*/ 0 w 917058"/>
              <a:gd name="connsiteY0" fmla="*/ 926068 h 1017508"/>
              <a:gd name="connsiteX1" fmla="*/ 0 w 917058"/>
              <a:gd name="connsiteY1" fmla="*/ 0 h 1017508"/>
              <a:gd name="connsiteX2" fmla="*/ 917058 w 917058"/>
              <a:gd name="connsiteY2" fmla="*/ 0 h 1017508"/>
              <a:gd name="connsiteX3" fmla="*/ 917058 w 917058"/>
              <a:gd name="connsiteY3" fmla="*/ 926068 h 1017508"/>
              <a:gd name="connsiteX4" fmla="*/ 91440 w 917058"/>
              <a:gd name="connsiteY4" fmla="*/ 1017508 h 1017508"/>
              <a:gd name="connsiteX0" fmla="*/ 0 w 917058"/>
              <a:gd name="connsiteY0" fmla="*/ 926068 h 926068"/>
              <a:gd name="connsiteX1" fmla="*/ 0 w 917058"/>
              <a:gd name="connsiteY1" fmla="*/ 0 h 926068"/>
              <a:gd name="connsiteX2" fmla="*/ 917058 w 917058"/>
              <a:gd name="connsiteY2" fmla="*/ 0 h 926068"/>
              <a:gd name="connsiteX3" fmla="*/ 917058 w 917058"/>
              <a:gd name="connsiteY3" fmla="*/ 926068 h 92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058" h="926068">
                <a:moveTo>
                  <a:pt x="0" y="926068"/>
                </a:moveTo>
                <a:lnTo>
                  <a:pt x="0" y="0"/>
                </a:lnTo>
                <a:lnTo>
                  <a:pt x="917058" y="0"/>
                </a:lnTo>
                <a:lnTo>
                  <a:pt x="917058" y="92606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1E571D9-A84D-42A7-A0F8-6FEB99597E95}"/>
              </a:ext>
            </a:extLst>
          </p:cNvPr>
          <p:cNvCxnSpPr/>
          <p:nvPr/>
        </p:nvCxnSpPr>
        <p:spPr>
          <a:xfrm>
            <a:off x="3535326" y="4122421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10">
            <a:extLst>
              <a:ext uri="{FF2B5EF4-FFF2-40B4-BE49-F238E27FC236}">
                <a16:creationId xmlns:a16="http://schemas.microsoft.com/office/drawing/2014/main" id="{D4345FDE-3D93-40AA-8310-197907343557}"/>
              </a:ext>
            </a:extLst>
          </p:cNvPr>
          <p:cNvSpPr/>
          <p:nvPr/>
        </p:nvSpPr>
        <p:spPr>
          <a:xfrm>
            <a:off x="7315199" y="3105150"/>
            <a:ext cx="265315" cy="1017271"/>
          </a:xfrm>
          <a:custGeom>
            <a:avLst/>
            <a:gdLst>
              <a:gd name="connsiteX0" fmla="*/ 0 w 917058"/>
              <a:gd name="connsiteY0" fmla="*/ 0 h 926068"/>
              <a:gd name="connsiteX1" fmla="*/ 917058 w 917058"/>
              <a:gd name="connsiteY1" fmla="*/ 0 h 926068"/>
              <a:gd name="connsiteX2" fmla="*/ 917058 w 917058"/>
              <a:gd name="connsiteY2" fmla="*/ 926068 h 926068"/>
              <a:gd name="connsiteX3" fmla="*/ 0 w 917058"/>
              <a:gd name="connsiteY3" fmla="*/ 926068 h 926068"/>
              <a:gd name="connsiteX4" fmla="*/ 0 w 917058"/>
              <a:gd name="connsiteY4" fmla="*/ 0 h 926068"/>
              <a:gd name="connsiteX0" fmla="*/ 0 w 917058"/>
              <a:gd name="connsiteY0" fmla="*/ 926068 h 1017508"/>
              <a:gd name="connsiteX1" fmla="*/ 0 w 917058"/>
              <a:gd name="connsiteY1" fmla="*/ 0 h 1017508"/>
              <a:gd name="connsiteX2" fmla="*/ 917058 w 917058"/>
              <a:gd name="connsiteY2" fmla="*/ 0 h 1017508"/>
              <a:gd name="connsiteX3" fmla="*/ 917058 w 917058"/>
              <a:gd name="connsiteY3" fmla="*/ 926068 h 1017508"/>
              <a:gd name="connsiteX4" fmla="*/ 91440 w 917058"/>
              <a:gd name="connsiteY4" fmla="*/ 1017508 h 1017508"/>
              <a:gd name="connsiteX0" fmla="*/ 0 w 917058"/>
              <a:gd name="connsiteY0" fmla="*/ 926068 h 926068"/>
              <a:gd name="connsiteX1" fmla="*/ 0 w 917058"/>
              <a:gd name="connsiteY1" fmla="*/ 0 h 926068"/>
              <a:gd name="connsiteX2" fmla="*/ 917058 w 917058"/>
              <a:gd name="connsiteY2" fmla="*/ 0 h 926068"/>
              <a:gd name="connsiteX3" fmla="*/ 917058 w 917058"/>
              <a:gd name="connsiteY3" fmla="*/ 926068 h 9260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17058" h="926068">
                <a:moveTo>
                  <a:pt x="0" y="926068"/>
                </a:moveTo>
                <a:lnTo>
                  <a:pt x="0" y="0"/>
                </a:lnTo>
                <a:lnTo>
                  <a:pt x="917058" y="0"/>
                </a:lnTo>
                <a:lnTo>
                  <a:pt x="917058" y="926068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3FEB49-3D22-4836-975A-D8720D386243}"/>
              </a:ext>
            </a:extLst>
          </p:cNvPr>
          <p:cNvCxnSpPr/>
          <p:nvPr/>
        </p:nvCxnSpPr>
        <p:spPr>
          <a:xfrm>
            <a:off x="6160183" y="4117527"/>
            <a:ext cx="20574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F214E16-E91A-4CCC-8B1A-0ED4F31E008E}"/>
                  </a:ext>
                </a:extLst>
              </p:cNvPr>
              <p:cNvSpPr/>
              <p:nvPr/>
            </p:nvSpPr>
            <p:spPr>
              <a:xfrm>
                <a:off x="1629267" y="3499667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F214E16-E91A-4CCC-8B1A-0ED4F31E0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267" y="3499667"/>
                <a:ext cx="36580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891EC9-6530-47BB-84DB-1718F90792A0}"/>
                  </a:ext>
                </a:extLst>
              </p:cNvPr>
              <p:cNvSpPr/>
              <p:nvPr/>
            </p:nvSpPr>
            <p:spPr>
              <a:xfrm>
                <a:off x="7143926" y="2735818"/>
                <a:ext cx="60785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D891EC9-6530-47BB-84DB-1718F90792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3926" y="2735818"/>
                <a:ext cx="60785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C409AF4-2DF1-4141-BC7B-4711B381FFDE}"/>
                  </a:ext>
                </a:extLst>
              </p:cNvPr>
              <p:cNvSpPr/>
              <p:nvPr/>
            </p:nvSpPr>
            <p:spPr>
              <a:xfrm>
                <a:off x="4504726" y="3264340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C409AF4-2DF1-4141-BC7B-4711B381FF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726" y="3264340"/>
                <a:ext cx="36580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D52F47B-E51C-4414-B946-3FF2E205C946}"/>
                  </a:ext>
                </a:extLst>
              </p:cNvPr>
              <p:cNvSpPr/>
              <p:nvPr/>
            </p:nvSpPr>
            <p:spPr>
              <a:xfrm>
                <a:off x="1391061" y="4257358"/>
                <a:ext cx="842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FD52F47B-E51C-4414-B946-3FF2E205C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061" y="4257358"/>
                <a:ext cx="84221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1DEB34-A311-4615-BFAF-D8DE261B732A}"/>
                  </a:ext>
                </a:extLst>
              </p:cNvPr>
              <p:cNvSpPr/>
              <p:nvPr/>
            </p:nvSpPr>
            <p:spPr>
              <a:xfrm>
                <a:off x="4266520" y="4255022"/>
                <a:ext cx="8422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A1DEB34-A311-4615-BFAF-D8DE261B73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6520" y="4255022"/>
                <a:ext cx="84221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EF832A7-8A8D-4459-BCCB-F09C3FAF75EC}"/>
                  </a:ext>
                </a:extLst>
              </p:cNvPr>
              <p:cNvSpPr/>
              <p:nvPr/>
            </p:nvSpPr>
            <p:spPr>
              <a:xfrm>
                <a:off x="6940184" y="4255022"/>
                <a:ext cx="101534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EF832A7-8A8D-4459-BCCB-F09C3FAF75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184" y="4255022"/>
                <a:ext cx="101534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41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9" grpId="0" animBg="1"/>
      <p:bldP spid="21" grpId="0" animBg="1"/>
      <p:bldP spid="2" grpId="0"/>
      <p:bldP spid="4" grpId="0"/>
      <p:bldP spid="5" grpId="0"/>
      <p:bldP spid="6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78007EA-FDEA-4458-9552-28F140758A7E}"/>
                  </a:ext>
                </a:extLst>
              </p:cNvPr>
              <p:cNvSpPr/>
              <p:nvPr/>
            </p:nvSpPr>
            <p:spPr>
              <a:xfrm>
                <a:off x="316052" y="2190750"/>
                <a:ext cx="8566961" cy="643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=−∫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78007EA-FDEA-4458-9552-28F140758A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2" y="2190750"/>
                <a:ext cx="8566961" cy="6431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E1ED165-F463-4C3B-8AAA-4A6E2650D600}"/>
                  </a:ext>
                </a:extLst>
              </p:cNvPr>
              <p:cNvSpPr/>
              <p:nvPr/>
            </p:nvSpPr>
            <p:spPr>
              <a:xfrm>
                <a:off x="381000" y="920776"/>
                <a:ext cx="38960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latin typeface="Bradley Hand ITC" pitchFamily="66" charset="0"/>
                  </a:rPr>
                  <a:t>Change units from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latin typeface="Bradley Hand ITC" pitchFamily="66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DE1ED165-F463-4C3B-8AAA-4A6E2650D6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920776"/>
                <a:ext cx="3896003" cy="461665"/>
              </a:xfrm>
              <a:prstGeom prst="rect">
                <a:avLst/>
              </a:prstGeom>
              <a:blipFill>
                <a:blip r:embed="rId4"/>
                <a:stretch>
                  <a:fillRect l="-2504" t="-7895" b="-3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ectangle 26">
            <a:extLst>
              <a:ext uri="{FF2B5EF4-FFF2-40B4-BE49-F238E27FC236}">
                <a16:creationId xmlns:a16="http://schemas.microsoft.com/office/drawing/2014/main" id="{579BC66D-7A7D-4F4D-A823-927CB02F3C4E}"/>
              </a:ext>
            </a:extLst>
          </p:cNvPr>
          <p:cNvSpPr/>
          <p:nvPr/>
        </p:nvSpPr>
        <p:spPr>
          <a:xfrm>
            <a:off x="2802124" y="178441"/>
            <a:ext cx="353975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Bradley Hand ITC" pitchFamily="66" charset="0"/>
              </a:rPr>
              <a:t>It is </a:t>
            </a:r>
            <a:r>
              <a:rPr lang="en-US" sz="3200" dirty="0">
                <a:solidFill>
                  <a:srgbClr val="00EE6C"/>
                </a:solidFill>
                <a:latin typeface="Bradley Hand ITC" pitchFamily="66" charset="0"/>
              </a:rPr>
              <a:t>unit dependent</a:t>
            </a:r>
            <a:endParaRPr lang="en-US" sz="3200" dirty="0">
              <a:solidFill>
                <a:srgbClr val="00EE6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7D2FF2F-2867-408D-8FE1-5D26E70D2D8B}"/>
                  </a:ext>
                </a:extLst>
              </p:cNvPr>
              <p:cNvSpPr/>
              <p:nvPr/>
            </p:nvSpPr>
            <p:spPr>
              <a:xfrm>
                <a:off x="4583631" y="1382441"/>
                <a:ext cx="4469685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1=∫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A7D2FF2F-2867-408D-8FE1-5D26E70D2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3631" y="1382441"/>
                <a:ext cx="4469685" cy="708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4119774-FED3-4590-B551-D77432962F32}"/>
                  </a:ext>
                </a:extLst>
              </p:cNvPr>
              <p:cNvSpPr/>
              <p:nvPr/>
            </p:nvSpPr>
            <p:spPr>
              <a:xfrm>
                <a:off x="6477000" y="673849"/>
                <a:ext cx="1904176" cy="7085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4119774-FED3-4590-B551-D77432962F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673849"/>
                <a:ext cx="1904176" cy="7085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6F0E30D-F78C-4737-88D0-519E3BEC0E41}"/>
                  </a:ext>
                </a:extLst>
              </p:cNvPr>
              <p:cNvSpPr/>
              <p:nvPr/>
            </p:nvSpPr>
            <p:spPr>
              <a:xfrm>
                <a:off x="316052" y="2917131"/>
                <a:ext cx="3937873" cy="643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−∫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6F0E30D-F78C-4737-88D0-519E3BEC0E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2" y="2917131"/>
                <a:ext cx="3937873" cy="6431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C3C5C39-F29A-4541-8E82-9166DD34C705}"/>
                  </a:ext>
                </a:extLst>
              </p:cNvPr>
              <p:cNvSpPr/>
              <p:nvPr/>
            </p:nvSpPr>
            <p:spPr>
              <a:xfrm>
                <a:off x="316052" y="3642248"/>
                <a:ext cx="5778633" cy="643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−∫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𝑑𝑦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−∫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C3C5C39-F29A-4541-8E82-9166DD34C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2" y="3642248"/>
                <a:ext cx="5778633" cy="6431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1D2CDF-68BA-4D7E-B91D-90EEA47F6526}"/>
                  </a:ext>
                </a:extLst>
              </p:cNvPr>
              <p:cNvSpPr/>
              <p:nvPr/>
            </p:nvSpPr>
            <p:spPr>
              <a:xfrm>
                <a:off x="319681" y="4321870"/>
                <a:ext cx="4298934" cy="643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−∫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num>
                              <m:den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𝑑𝑦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91D2CDF-68BA-4D7E-B91D-90EEA47F65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81" y="4321870"/>
                <a:ext cx="4298934" cy="643189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E7D5C91-7E66-4271-883C-0AC767FE7D63}"/>
              </a:ext>
            </a:extLst>
          </p:cNvPr>
          <p:cNvCxnSpPr/>
          <p:nvPr/>
        </p:nvCxnSpPr>
        <p:spPr>
          <a:xfrm flipH="1">
            <a:off x="4724400" y="4629150"/>
            <a:ext cx="1066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8813D17-113C-4A49-B42F-24FDD481E902}"/>
              </a:ext>
            </a:extLst>
          </p:cNvPr>
          <p:cNvSpPr/>
          <p:nvPr/>
        </p:nvSpPr>
        <p:spPr>
          <a:xfrm>
            <a:off x="6094685" y="4290415"/>
            <a:ext cx="286649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Bradley Hand ITC" pitchFamily="66" charset="0"/>
              </a:rPr>
              <a:t>Changes with the logarithm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of the Jacobian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06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4" grpId="0"/>
      <p:bldP spid="28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radley Hand ITC">
      <a:majorFont>
        <a:latin typeface="Bradley Hand ITC"/>
        <a:ea typeface=""/>
        <a:cs typeface=""/>
      </a:majorFont>
      <a:minorFont>
        <a:latin typeface="Bradley Hand IT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48458</TotalTime>
  <Words>799</Words>
  <Application>Microsoft Office PowerPoint</Application>
  <PresentationFormat>On-screen Show (16:9)</PresentationFormat>
  <Paragraphs>113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Alice</vt:lpstr>
      <vt:lpstr>Arial</vt:lpstr>
      <vt:lpstr>Bradley Hand ITC</vt:lpstr>
      <vt:lpstr>Calibri</vt:lpstr>
      <vt:lpstr>Cambria Math</vt:lpstr>
      <vt:lpstr>Office Theme</vt:lpstr>
      <vt:lpstr>Understanding Shannon entropy: (4) continuous distributions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Recap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classical Hamiltonian mechanics</dc:title>
  <dc:creator>carcassi</dc:creator>
  <cp:lastModifiedBy>Gabriele Carcassi</cp:lastModifiedBy>
  <cp:revision>458</cp:revision>
  <dcterms:created xsi:type="dcterms:W3CDTF">2013-05-30T18:30:29Z</dcterms:created>
  <dcterms:modified xsi:type="dcterms:W3CDTF">2024-01-12T19:34:39Z</dcterms:modified>
</cp:coreProperties>
</file>