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8" r:id="rId2"/>
    <p:sldId id="351" r:id="rId3"/>
    <p:sldId id="352" r:id="rId4"/>
    <p:sldId id="354" r:id="rId5"/>
    <p:sldId id="382" r:id="rId6"/>
    <p:sldId id="353" r:id="rId7"/>
    <p:sldId id="373" r:id="rId8"/>
    <p:sldId id="3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4BACC6"/>
    <a:srgbClr val="4F81BD"/>
    <a:srgbClr val="000000"/>
    <a:srgbClr val="102540"/>
    <a:srgbClr val="10253F"/>
    <a:srgbClr val="F79646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58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3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1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5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3" Type="http://schemas.openxmlformats.org/officeDocument/2006/relationships/image" Target="../media/image10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123950"/>
            <a:ext cx="8839200" cy="11025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Shannon entropy: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(5) invariant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physical state spaces (i.e. classical phase space, quantum state space) are special as the continuous Shannon entropy is coordinate independent</a:t>
            </a:r>
          </a:p>
        </p:txBody>
      </p:sp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F1AC7AFD-1F60-4305-8252-5EA815A714AB}"/>
              </a:ext>
            </a:extLst>
          </p:cNvPr>
          <p:cNvSpPr/>
          <p:nvPr/>
        </p:nvSpPr>
        <p:spPr>
          <a:xfrm>
            <a:off x="304800" y="361950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radley Hand ITC" pitchFamily="66" charset="0"/>
              </a:rPr>
              <a:t>In general, the Shannon entropy is not coordinate independent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62EBB0-E9D8-489C-8E8A-B1AD72A9A8AB}"/>
              </a:ext>
            </a:extLst>
          </p:cNvPr>
          <p:cNvSpPr/>
          <p:nvPr/>
        </p:nvSpPr>
        <p:spPr>
          <a:xfrm>
            <a:off x="304800" y="1435953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it is coordinate independent over classical phase-space</a:t>
            </a:r>
            <a:endParaRPr lang="en-US" sz="2400" dirty="0">
              <a:solidFill>
                <a:srgbClr val="00EE6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58098-5DB7-4D0E-8F3F-E04CF2161368}"/>
              </a:ext>
            </a:extLst>
          </p:cNvPr>
          <p:cNvSpPr/>
          <p:nvPr/>
        </p:nvSpPr>
        <p:spPr>
          <a:xfrm>
            <a:off x="2362200" y="967085"/>
            <a:ext cx="441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radley Hand ITC" pitchFamily="66" charset="0"/>
              </a:rPr>
              <a:t>BUT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F21A2-AE80-4DA7-897C-A5E9FA45D2E8}"/>
              </a:ext>
            </a:extLst>
          </p:cNvPr>
          <p:cNvSpPr/>
          <p:nvPr/>
        </p:nvSpPr>
        <p:spPr>
          <a:xfrm>
            <a:off x="304800" y="3135690"/>
            <a:ext cx="86716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In fact, phase space has </a:t>
            </a:r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exactly</a:t>
            </a:r>
            <a:r>
              <a:rPr lang="en-US" sz="2400" dirty="0">
                <a:latin typeface="Bradley Hand ITC" pitchFamily="66" charset="0"/>
              </a:rPr>
              <a:t> the structure (i.e. </a:t>
            </a:r>
            <a:r>
              <a:rPr lang="en-US" sz="2400" dirty="0" err="1">
                <a:latin typeface="Bradley Hand ITC" pitchFamily="66" charset="0"/>
              </a:rPr>
              <a:t>symplectic</a:t>
            </a:r>
            <a:r>
              <a:rPr lang="en-US" sz="2400" dirty="0">
                <a:latin typeface="Bradley Hand ITC" pitchFamily="66" charset="0"/>
              </a:rPr>
              <a:t> structure) one needs to define coordinate independent entropy on the whole space and on each independent degree of freedom (i.e. on each marginal distribution)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16C50-D647-4196-B00C-0A0820E8D2F5}"/>
                  </a:ext>
                </a:extLst>
              </p:cNvPr>
              <p:cNvSpPr/>
              <p:nvPr/>
            </p:nvSpPr>
            <p:spPr>
              <a:xfrm>
                <a:off x="533400" y="2041088"/>
                <a:ext cx="8209748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16C50-D647-4196-B00C-0A0820E8D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041088"/>
                <a:ext cx="8209748" cy="829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60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16C50-D647-4196-B00C-0A0820E8D2F5}"/>
                  </a:ext>
                </a:extLst>
              </p:cNvPr>
              <p:cNvSpPr/>
              <p:nvPr/>
            </p:nvSpPr>
            <p:spPr>
              <a:xfrm>
                <a:off x="2811272" y="438150"/>
                <a:ext cx="1549655" cy="4397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16C50-D647-4196-B00C-0A0820E8D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272" y="438150"/>
                <a:ext cx="1549655" cy="439736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175284-1043-4927-93FA-131F0F50D133}"/>
                  </a:ext>
                </a:extLst>
              </p:cNvPr>
              <p:cNvSpPr/>
              <p:nvPr/>
            </p:nvSpPr>
            <p:spPr>
              <a:xfrm>
                <a:off x="609600" y="412161"/>
                <a:ext cx="1178079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7175284-1043-4927-93FA-131F0F50D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2161"/>
                <a:ext cx="1178079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FCA035-1175-48B1-BC93-2252E17AAC11}"/>
                  </a:ext>
                </a:extLst>
              </p:cNvPr>
              <p:cNvSpPr/>
              <p:nvPr/>
            </p:nvSpPr>
            <p:spPr>
              <a:xfrm>
                <a:off x="6096000" y="291731"/>
                <a:ext cx="1475532" cy="621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FCA035-1175-48B1-BC93-2252E17AA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1731"/>
                <a:ext cx="1475532" cy="6215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C64AB1-F1A6-4463-8813-540708D323B0}"/>
                  </a:ext>
                </a:extLst>
              </p:cNvPr>
              <p:cNvSpPr/>
              <p:nvPr/>
            </p:nvSpPr>
            <p:spPr>
              <a:xfrm>
                <a:off x="1519145" y="1220542"/>
                <a:ext cx="6105710" cy="12263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den>
                              </m:f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CC64AB1-F1A6-4463-8813-540708D32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145" y="1220542"/>
                <a:ext cx="6105710" cy="1226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DCD974-5688-4615-9806-91D0BD0F9299}"/>
                  </a:ext>
                </a:extLst>
              </p:cNvPr>
              <p:cNvSpPr/>
              <p:nvPr/>
            </p:nvSpPr>
            <p:spPr>
              <a:xfrm>
                <a:off x="533400" y="3994426"/>
                <a:ext cx="3362139" cy="8987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DCD974-5688-4615-9806-91D0BD0F92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994426"/>
                <a:ext cx="3362139" cy="898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4D260D-4C6E-4DA8-A5B1-519136CAA6CE}"/>
                  </a:ext>
                </a:extLst>
              </p:cNvPr>
              <p:cNvSpPr/>
              <p:nvPr/>
            </p:nvSpPr>
            <p:spPr>
              <a:xfrm>
                <a:off x="4953000" y="4248150"/>
                <a:ext cx="40985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EE6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EE6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00EE6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EE6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24D260D-4C6E-4DA8-A5B1-519136CAA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248150"/>
                <a:ext cx="4098558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69970B-25E7-4058-8A26-9DF806D8EFB4}"/>
                  </a:ext>
                </a:extLst>
              </p:cNvPr>
              <p:cNvSpPr/>
              <p:nvPr/>
            </p:nvSpPr>
            <p:spPr>
              <a:xfrm>
                <a:off x="1162196" y="3028950"/>
                <a:ext cx="2101281" cy="777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69970B-25E7-4058-8A26-9DF806D8E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96" y="3028950"/>
                <a:ext cx="2101281" cy="777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3E2387-C72C-4045-AE0D-D5C2701BA14B}"/>
                  </a:ext>
                </a:extLst>
              </p:cNvPr>
              <p:cNvSpPr/>
              <p:nvPr/>
            </p:nvSpPr>
            <p:spPr>
              <a:xfrm>
                <a:off x="5539507" y="3288252"/>
                <a:ext cx="2925544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3E2387-C72C-4045-AE0D-D5C2701BA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07" y="3288252"/>
                <a:ext cx="2925544" cy="517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69E3F-5D2E-4506-B95B-1C0507517504}"/>
              </a:ext>
            </a:extLst>
          </p:cNvPr>
          <p:cNvCxnSpPr>
            <a:cxnSpLocks/>
          </p:cNvCxnSpPr>
          <p:nvPr/>
        </p:nvCxnSpPr>
        <p:spPr>
          <a:xfrm>
            <a:off x="5029200" y="3077734"/>
            <a:ext cx="609600" cy="40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DA8C9-C93A-48A4-AC2B-71A85362F384}"/>
              </a:ext>
            </a:extLst>
          </p:cNvPr>
          <p:cNvSpPr/>
          <p:nvPr/>
        </p:nvSpPr>
        <p:spPr>
          <a:xfrm>
            <a:off x="4114800" y="2708402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Density is invariant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842011-E2D4-4605-90DD-13723796290D}"/>
              </a:ext>
            </a:extLst>
          </p:cNvPr>
          <p:cNvCxnSpPr>
            <a:cxnSpLocks/>
          </p:cNvCxnSpPr>
          <p:nvPr/>
        </p:nvCxnSpPr>
        <p:spPr>
          <a:xfrm>
            <a:off x="4406348" y="3994426"/>
            <a:ext cx="609600" cy="408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1D884-8744-443B-93BF-29A84FA4CFE9}"/>
              </a:ext>
            </a:extLst>
          </p:cNvPr>
          <p:cNvSpPr/>
          <p:nvPr/>
        </p:nvSpPr>
        <p:spPr>
          <a:xfrm>
            <a:off x="3491948" y="3625094"/>
            <a:ext cx="2202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Entropy is invariant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19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3" grpId="0"/>
      <p:bldP spid="19" grpId="0"/>
      <p:bldP spid="4" grpId="0"/>
      <p:bldP spid="9" grpId="0"/>
      <p:bldP spid="10" grpId="0"/>
      <p:bldP spid="13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62EBB0-E9D8-489C-8E8A-B1AD72A9A8AB}"/>
              </a:ext>
            </a:extLst>
          </p:cNvPr>
          <p:cNvSpPr/>
          <p:nvPr/>
        </p:nvSpPr>
        <p:spPr>
          <a:xfrm>
            <a:off x="304800" y="216753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It’s the structure of classical phase space that makes the Shannon entropy coordinate independent</a:t>
            </a:r>
            <a:endParaRPr lang="en-US" sz="2400" dirty="0">
              <a:solidFill>
                <a:srgbClr val="00EE6C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4FBD0-C184-446C-9D22-D5E58C53B2A2}"/>
              </a:ext>
            </a:extLst>
          </p:cNvPr>
          <p:cNvSpPr/>
          <p:nvPr/>
        </p:nvSpPr>
        <p:spPr>
          <a:xfrm>
            <a:off x="304800" y="127635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Liouville’s theorem, the idea that entropy and areas of phase space are conserved </a:t>
            </a:r>
            <a:r>
              <a:rPr lang="en-US" sz="2400" b="1" dirty="0">
                <a:latin typeface="Bradley Hand ITC" pitchFamily="66" charset="0"/>
              </a:rPr>
              <a:t>in time</a:t>
            </a:r>
            <a:r>
              <a:rPr lang="en-US" sz="2400" dirty="0">
                <a:latin typeface="Bradley Hand ITC" pitchFamily="66" charset="0"/>
              </a:rPr>
              <a:t> through Hamiltonian evolution, is what gives entropy a special status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3DFA69-4841-45D0-AB64-4D9B62CE3861}"/>
              </a:ext>
            </a:extLst>
          </p:cNvPr>
          <p:cNvGrpSpPr/>
          <p:nvPr/>
        </p:nvGrpSpPr>
        <p:grpSpPr>
          <a:xfrm>
            <a:off x="76200" y="1352550"/>
            <a:ext cx="8915400" cy="1124129"/>
            <a:chOff x="2286000" y="1097528"/>
            <a:chExt cx="5029200" cy="157965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4730360-9EA5-43F1-9366-B1DF8DE6E4B9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774624D-83F4-4345-8624-998E7E938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1E1ABB7-4EE1-46E9-A314-5E55BF801498}"/>
              </a:ext>
            </a:extLst>
          </p:cNvPr>
          <p:cNvSpPr/>
          <p:nvPr/>
        </p:nvSpPr>
        <p:spPr>
          <a:xfrm>
            <a:off x="304800" y="2656631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The fact that the entropy is the same </a:t>
            </a:r>
            <a:r>
              <a:rPr lang="en-US" sz="2400" b="1" dirty="0">
                <a:latin typeface="Bradley Hand ITC" pitchFamily="66" charset="0"/>
              </a:rPr>
              <a:t>for all observers</a:t>
            </a:r>
            <a:r>
              <a:rPr lang="en-US" sz="2400" dirty="0">
                <a:latin typeface="Bradley Hand ITC" pitchFamily="66" charset="0"/>
              </a:rPr>
              <a:t> is what enables us to talk about entropy in the first place</a:t>
            </a:r>
            <a:endParaRPr lang="en-US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514D1-3E8F-483E-9331-5FC7401E1080}"/>
              </a:ext>
            </a:extLst>
          </p:cNvPr>
          <p:cNvSpPr/>
          <p:nvPr/>
        </p:nvSpPr>
        <p:spPr>
          <a:xfrm>
            <a:off x="304800" y="3640061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Entropy does increase in time under irreversible transformations (when the distributions spread out). Hamiltonian evolution represents deterministic and reversible evolution.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251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62EBB0-E9D8-489C-8E8A-B1AD72A9A8AB}"/>
              </a:ext>
            </a:extLst>
          </p:cNvPr>
          <p:cNvSpPr/>
          <p:nvPr/>
        </p:nvSpPr>
        <p:spPr>
          <a:xfrm>
            <a:off x="304800" y="216753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It’s the structure of classical phase space that makes the Shannon entropy coordinate independent</a:t>
            </a:r>
            <a:endParaRPr lang="en-US" sz="2400" dirty="0">
              <a:solidFill>
                <a:srgbClr val="00EE6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84FBD0-C184-446C-9D22-D5E58C53B2A2}"/>
                  </a:ext>
                </a:extLst>
              </p:cNvPr>
              <p:cNvSpPr/>
              <p:nvPr/>
            </p:nvSpPr>
            <p:spPr>
              <a:xfrm>
                <a:off x="304800" y="1276350"/>
                <a:ext cx="8534400" cy="893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Note that by “coordinate” we mean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>
                    <a:latin typeface="Bradley Hand ITC" pitchFamily="66" charset="0"/>
                  </a:rPr>
                  <a:t> only, not the set of all state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684FBD0-C184-446C-9D22-D5E58C53B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276350"/>
                <a:ext cx="8534400" cy="893130"/>
              </a:xfrm>
              <a:prstGeom prst="rect">
                <a:avLst/>
              </a:prstGeom>
              <a:blipFill>
                <a:blip r:embed="rId3"/>
                <a:stretch>
                  <a:fillRect l="-1071" t="-2721" r="-6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1E1ABB7-4EE1-46E9-A314-5E55BF801498}"/>
              </a:ext>
            </a:extLst>
          </p:cNvPr>
          <p:cNvSpPr/>
          <p:nvPr/>
        </p:nvSpPr>
        <p:spPr>
          <a:xfrm>
            <a:off x="838200" y="234315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We could choose state variables that will distort densities and the entropy</a:t>
            </a:r>
          </a:p>
          <a:p>
            <a:r>
              <a:rPr lang="en-US" dirty="0">
                <a:latin typeface="Bradley Hand ITC" pitchFamily="66" charset="0"/>
              </a:rPr>
              <a:t>These correspond to “non-canonical” variables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264F6-537A-4812-B206-83D4EB2097DA}"/>
                  </a:ext>
                </a:extLst>
              </p:cNvPr>
              <p:cNvSpPr/>
              <p:nvPr/>
            </p:nvSpPr>
            <p:spPr>
              <a:xfrm>
                <a:off x="838200" y="2989481"/>
                <a:ext cx="8001000" cy="932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But we do want canonical variables, so when we change coordinates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>
                    <a:latin typeface="Bradley Hand ITC" pitchFamily="66" charset="0"/>
                  </a:rPr>
                  <a:t> we perform a covariant change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such that the resulting transformation is canonical</a:t>
                </a:r>
              </a:p>
              <a:p>
                <a:r>
                  <a:rPr lang="en-US" dirty="0">
                    <a:latin typeface="Bradley Hand ITC" pitchFamily="66" charset="0"/>
                  </a:rPr>
                  <a:t>This is the only way to have a </a:t>
                </a:r>
                <a:r>
                  <a:rPr lang="en-US" dirty="0"/>
                  <a:t>canonical change of variables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264F6-537A-4812-B206-83D4EB209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9481"/>
                <a:ext cx="8001000" cy="932243"/>
              </a:xfrm>
              <a:prstGeom prst="rect">
                <a:avLst/>
              </a:prstGeom>
              <a:blipFill>
                <a:blip r:embed="rId4"/>
                <a:stretch>
                  <a:fillRect l="-686" t="-654" r="-53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81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462EBB0-E9D8-489C-8E8A-B1AD72A9A8AB}"/>
              </a:ext>
            </a:extLst>
          </p:cNvPr>
          <p:cNvSpPr/>
          <p:nvPr/>
        </p:nvSpPr>
        <p:spPr>
          <a:xfrm>
            <a:off x="304800" y="216753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The Shannon entropy applied to quantum mechanics (Von Neumann entropy) is also coordinate independent</a:t>
            </a:r>
            <a:endParaRPr lang="en-US" sz="2400" dirty="0">
              <a:solidFill>
                <a:srgbClr val="00EE6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16C50-D647-4196-B00C-0A0820E8D2F5}"/>
                  </a:ext>
                </a:extLst>
              </p:cNvPr>
              <p:cNvSpPr/>
              <p:nvPr/>
            </p:nvSpPr>
            <p:spPr>
              <a:xfrm>
                <a:off x="486228" y="1962150"/>
                <a:ext cx="8429171" cy="517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b>
                        </m:sSub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BC16C50-D647-4196-B00C-0A0820E8D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8" y="1962150"/>
                <a:ext cx="8429171" cy="517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ACA40C-5943-4973-8394-EAB61F5C862D}"/>
                  </a:ext>
                </a:extLst>
              </p:cNvPr>
              <p:cNvSpPr/>
              <p:nvPr/>
            </p:nvSpPr>
            <p:spPr>
              <a:xfrm>
                <a:off x="1066800" y="1200150"/>
                <a:ext cx="3268972" cy="658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d>
                        <m:dPr>
                          <m:begChr m:val="⟨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ACA40C-5943-4973-8394-EAB61F5C8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00150"/>
                <a:ext cx="3268972" cy="658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E798A8-8BCC-463F-8AFF-233965E81264}"/>
                  </a:ext>
                </a:extLst>
              </p:cNvPr>
              <p:cNvSpPr/>
              <p:nvPr/>
            </p:nvSpPr>
            <p:spPr>
              <a:xfrm>
                <a:off x="457200" y="2876550"/>
                <a:ext cx="8439618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E798A8-8BCC-463F-8AFF-233965E812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876550"/>
                <a:ext cx="8439618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122511-EA52-43AC-976E-8A4E46B936B2}"/>
                  </a:ext>
                </a:extLst>
              </p:cNvPr>
              <p:cNvSpPr/>
              <p:nvPr/>
            </p:nvSpPr>
            <p:spPr>
              <a:xfrm>
                <a:off x="421353" y="3486150"/>
                <a:ext cx="807586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A122511-EA52-43AC-976E-8A4E46B93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53" y="3486150"/>
                <a:ext cx="8075864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8E0E15-3C07-4043-8B2E-2D1F323B16FA}"/>
                  </a:ext>
                </a:extLst>
              </p:cNvPr>
              <p:cNvSpPr/>
              <p:nvPr/>
            </p:nvSpPr>
            <p:spPr>
              <a:xfrm>
                <a:off x="4218966" y="4248150"/>
                <a:ext cx="3477234" cy="6481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32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98E0E15-3C07-4043-8B2E-2D1F323B1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966" y="4248150"/>
                <a:ext cx="3477234" cy="6481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D34F87-56A1-4714-9DD4-0EF80EC58B4A}"/>
              </a:ext>
            </a:extLst>
          </p:cNvPr>
          <p:cNvCxnSpPr>
            <a:cxnSpLocks/>
          </p:cNvCxnSpPr>
          <p:nvPr/>
        </p:nvCxnSpPr>
        <p:spPr>
          <a:xfrm flipH="1">
            <a:off x="5602561" y="2776128"/>
            <a:ext cx="778546" cy="26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2C03E1-0A95-414F-BAE0-5221194F23C0}"/>
                  </a:ext>
                </a:extLst>
              </p:cNvPr>
              <p:cNvSpPr/>
              <p:nvPr/>
            </p:nvSpPr>
            <p:spPr>
              <a:xfrm>
                <a:off x="486229" y="4297320"/>
                <a:ext cx="25252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42C03E1-0A95-414F-BAE0-5221194F2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" y="4297320"/>
                <a:ext cx="2525243" cy="369332"/>
              </a:xfrm>
              <a:prstGeom prst="rect">
                <a:avLst/>
              </a:prstGeom>
              <a:blipFill>
                <a:blip r:embed="rId8"/>
                <a:stretch>
                  <a:fillRect l="-2174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8D3653-B81F-4119-B1C9-4C76137FEB9C}"/>
                  </a:ext>
                </a:extLst>
              </p:cNvPr>
              <p:cNvSpPr/>
              <p:nvPr/>
            </p:nvSpPr>
            <p:spPr>
              <a:xfrm>
                <a:off x="6381107" y="2585705"/>
                <a:ext cx="18658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invertible</a:t>
                </a:r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E8D3653-B81F-4119-B1C9-4C76137FE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07" y="2585705"/>
                <a:ext cx="1865895" cy="369332"/>
              </a:xfrm>
              <a:prstGeom prst="rect">
                <a:avLst/>
              </a:prstGeom>
              <a:blipFill>
                <a:blip r:embed="rId9"/>
                <a:stretch>
                  <a:fillRect l="-2941" t="-4918" r="-2941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CED7CD-24B8-4981-8C9A-75811E9E8B30}"/>
              </a:ext>
            </a:extLst>
          </p:cNvPr>
          <p:cNvCxnSpPr>
            <a:cxnSpLocks/>
          </p:cNvCxnSpPr>
          <p:nvPr/>
        </p:nvCxnSpPr>
        <p:spPr>
          <a:xfrm flipV="1">
            <a:off x="3011472" y="3904192"/>
            <a:ext cx="454348" cy="39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9" grpId="0"/>
      <p:bldP spid="10" grpId="0"/>
      <p:bldP spid="12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continuous version of the Shannon 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is, in general, coordinate dependent</a:t>
                </a:r>
              </a:p>
              <a:p>
                <a:pPr marL="0" indent="0">
                  <a:buNone/>
                </a:pPr>
                <a:r>
                  <a:rPr lang="en-US" dirty="0"/>
                  <a:t>The structure of the classical phase space makes densities and Shannon entropy invariant</a:t>
                </a:r>
              </a:p>
              <a:p>
                <a:pPr marL="0" indent="0">
                  <a:buNone/>
                </a:pPr>
                <a:r>
                  <a:rPr lang="en-US" dirty="0"/>
                  <a:t>The structure of quantum state spaces makes Shannon entropy invariant as well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EE6C"/>
                    </a:solidFill>
                  </a:rPr>
                  <a:t>It’s the physics embedded in these special spaces that makes Shannon entropy an objective, physical quantity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  <a:blipFill>
                <a:blip r:embed="rId2"/>
                <a:stretch>
                  <a:fillRect l="-1407" t="-3200" r="-1556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29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47875</TotalTime>
  <Words>488</Words>
  <Application>Microsoft Office PowerPoint</Application>
  <PresentationFormat>On-screen Show (16:9)</PresentationFormat>
  <Paragraphs>45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Alice</vt:lpstr>
      <vt:lpstr>Arial</vt:lpstr>
      <vt:lpstr>Bradley Hand ITC</vt:lpstr>
      <vt:lpstr>Calibri</vt:lpstr>
      <vt:lpstr>Cambria Math</vt:lpstr>
      <vt:lpstr>Office Theme</vt:lpstr>
      <vt:lpstr>Understanding Shannon entropy: (5) invariant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464</cp:revision>
  <dcterms:created xsi:type="dcterms:W3CDTF">2013-05-30T18:30:29Z</dcterms:created>
  <dcterms:modified xsi:type="dcterms:W3CDTF">2024-01-12T19:34:59Z</dcterms:modified>
</cp:coreProperties>
</file>