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58" r:id="rId2"/>
    <p:sldId id="383" r:id="rId3"/>
    <p:sldId id="395" r:id="rId4"/>
    <p:sldId id="396" r:id="rId5"/>
    <p:sldId id="363" r:id="rId6"/>
    <p:sldId id="364" r:id="rId7"/>
    <p:sldId id="387" r:id="rId8"/>
    <p:sldId id="388" r:id="rId9"/>
    <p:sldId id="389" r:id="rId10"/>
    <p:sldId id="393" r:id="rId11"/>
    <p:sldId id="392" r:id="rId12"/>
    <p:sldId id="394" r:id="rId13"/>
    <p:sldId id="3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4BACC6"/>
    <a:srgbClr val="4F81BD"/>
    <a:srgbClr val="000000"/>
    <a:srgbClr val="102540"/>
    <a:srgbClr val="10253F"/>
    <a:srgbClr val="F79646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" y="1123950"/>
            <a:ext cx="8839200" cy="11025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Shannon entropy: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(6) Connection to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Too many things to summarize!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04B670-3D1D-4FD1-B607-A284708BC235}"/>
              </a:ext>
            </a:extLst>
          </p:cNvPr>
          <p:cNvSpPr/>
          <p:nvPr/>
        </p:nvSpPr>
        <p:spPr>
          <a:xfrm>
            <a:off x="284334" y="209550"/>
            <a:ext cx="8554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Gibbs and Boltzmann entropy can coincide!</a:t>
            </a:r>
            <a:endParaRPr lang="en-US" sz="2800" dirty="0">
              <a:solidFill>
                <a:srgbClr val="00EE6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BEF361-2BA9-44B5-972D-CC1A63FAFBCD}"/>
              </a:ext>
            </a:extLst>
          </p:cNvPr>
          <p:cNvSpPr/>
          <p:nvPr/>
        </p:nvSpPr>
        <p:spPr>
          <a:xfrm>
            <a:off x="284334" y="819150"/>
            <a:ext cx="8551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Suppose we have a large number of particles, all independently and identically distributed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D79ED78-3752-40DD-9A7A-5571335B077C}"/>
                  </a:ext>
                </a:extLst>
              </p:cNvPr>
              <p:cNvSpPr/>
              <p:nvPr/>
            </p:nvSpPr>
            <p:spPr>
              <a:xfrm>
                <a:off x="1226208" y="3586620"/>
                <a:ext cx="7003392" cy="646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∏"/>
                            <m:supHide m:val="on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acc>
                          </m:e>
                        </m:nary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D79ED78-3752-40DD-9A7A-5571335B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08" y="3586620"/>
                <a:ext cx="7003392" cy="6467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1D1D85-1E0E-4471-9EAA-82C4B568E258}"/>
                  </a:ext>
                </a:extLst>
              </p:cNvPr>
              <p:cNvSpPr/>
              <p:nvPr/>
            </p:nvSpPr>
            <p:spPr>
              <a:xfrm>
                <a:off x="2773270" y="1609626"/>
                <a:ext cx="3597460" cy="6467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A1D1D85-1E0E-4471-9EAA-82C4B568E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270" y="1609626"/>
                <a:ext cx="3597460" cy="6467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5E58C2A-DC13-4C82-8BE8-B623286857B8}"/>
                  </a:ext>
                </a:extLst>
              </p:cNvPr>
              <p:cNvSpPr/>
              <p:nvPr/>
            </p:nvSpPr>
            <p:spPr>
              <a:xfrm>
                <a:off x="1272716" y="2495550"/>
                <a:ext cx="7520264" cy="411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0" dirty="0"/>
                  <a:t>Note: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=−∫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∫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5E58C2A-DC13-4C82-8BE8-B623286857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716" y="2495550"/>
                <a:ext cx="7520264" cy="411844"/>
              </a:xfrm>
              <a:prstGeom prst="rect">
                <a:avLst/>
              </a:prstGeom>
              <a:blipFill>
                <a:blip r:embed="rId4"/>
                <a:stretch>
                  <a:fillRect l="-892" t="-4412" b="-27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EAF10A-6922-42AC-8F5D-26C8BCDF7C10}"/>
                  </a:ext>
                </a:extLst>
              </p:cNvPr>
              <p:cNvSpPr/>
              <p:nvPr/>
            </p:nvSpPr>
            <p:spPr>
              <a:xfrm>
                <a:off x="762000" y="2992824"/>
                <a:ext cx="8305928" cy="3798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8EAF10A-6922-42AC-8F5D-26C8BCDF7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92824"/>
                <a:ext cx="8305928" cy="379848"/>
              </a:xfrm>
              <a:prstGeom prst="rect">
                <a:avLst/>
              </a:prstGeom>
              <a:blipFill>
                <a:blip r:embed="rId5"/>
                <a:stretch>
                  <a:fillRect t="-3226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9BD9B8EF-D418-4F21-93DC-707F4F85FF22}"/>
              </a:ext>
            </a:extLst>
          </p:cNvPr>
          <p:cNvSpPr/>
          <p:nvPr/>
        </p:nvSpPr>
        <p:spPr>
          <a:xfrm>
            <a:off x="287678" y="4396085"/>
            <a:ext cx="85515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Bradley Hand ITC" pitchFamily="66" charset="0"/>
              </a:rPr>
              <a:t>They coincide only in this case. It can be a source of confusion.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8" grpId="0"/>
      <p:bldP spid="4" grpId="0"/>
      <p:bldP spid="41" grpId="0"/>
      <p:bldP spid="5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10F8DC-8FB1-4DFA-97B0-4E1ED22C8315}"/>
              </a:ext>
            </a:extLst>
          </p:cNvPr>
          <p:cNvSpPr/>
          <p:nvPr/>
        </p:nvSpPr>
        <p:spPr>
          <a:xfrm>
            <a:off x="284334" y="246043"/>
            <a:ext cx="8554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Be warned: people may use slightly different definitions and terminologies from what I used!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72DFD5-F2CD-4C9F-AF94-3B34936236B9}"/>
              </a:ext>
            </a:extLst>
          </p:cNvPr>
          <p:cNvSpPr/>
          <p:nvPr/>
        </p:nvSpPr>
        <p:spPr>
          <a:xfrm>
            <a:off x="284334" y="2177355"/>
            <a:ext cx="85548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Always understand the definition being used: apply the general idea of variability to that particular distribution to understand what one is actually talking about!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CD79A9-6031-43E5-AED4-8DAC3A882A11}"/>
              </a:ext>
            </a:extLst>
          </p:cNvPr>
          <p:cNvSpPr/>
          <p:nvPr/>
        </p:nvSpPr>
        <p:spPr>
          <a:xfrm>
            <a:off x="1752600" y="1440418"/>
            <a:ext cx="69532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The same names are used differently by different authors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62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Shannon entropy quantifies the variability of the elements within a distribution in bits</a:t>
                </a:r>
              </a:p>
              <a:p>
                <a:pPr marL="0" indent="0">
                  <a:buNone/>
                </a:pPr>
                <a:r>
                  <a:rPr lang="en-US" dirty="0"/>
                  <a:t>Physical spaces make the Shannon entropy </a:t>
                </a:r>
                <a:r>
                  <a:rPr lang="en-US"/>
                  <a:t>coordinate independent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Boltzmann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/>
                  <a:t> does not provide any physical content</a:t>
                </a:r>
              </a:p>
              <a:p>
                <a:pPr marL="0" indent="0">
                  <a:buNone/>
                </a:pPr>
                <a:r>
                  <a:rPr lang="en-US" dirty="0"/>
                  <a:t>The Boltzmann entropy is the variability of the particle states within a microstate</a:t>
                </a:r>
              </a:p>
              <a:p>
                <a:pPr marL="0" indent="0">
                  <a:buNone/>
                </a:pPr>
                <a:r>
                  <a:rPr lang="en-US" dirty="0"/>
                  <a:t>The Gibbs entropy is the variability of the microstate within a microstate (Von Neumann for the quantum case)</a:t>
                </a:r>
              </a:p>
              <a:p>
                <a:pPr marL="0" indent="0">
                  <a:buNone/>
                </a:pPr>
                <a:r>
                  <a:rPr lang="en-US" dirty="0"/>
                  <a:t>Boltzmann and Gibbs entropy coincide with a large number of independently and identically distributed particles</a:t>
                </a:r>
              </a:p>
              <a:p>
                <a:pPr marL="0" indent="0">
                  <a:buNone/>
                </a:pPr>
                <a:r>
                  <a:rPr lang="en-US" dirty="0"/>
                  <a:t>The Gibbs entropy is the one that corresponds to the thermodynamic entropy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  <a:blipFill>
                <a:blip r:embed="rId2"/>
                <a:stretch>
                  <a:fillRect l="-963" t="-2560" r="-1037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611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136EF6B2-8742-4E12-93F5-C44C6315DDF7}"/>
              </a:ext>
            </a:extLst>
          </p:cNvPr>
          <p:cNvSpPr txBox="1"/>
          <p:nvPr/>
        </p:nvSpPr>
        <p:spPr>
          <a:xfrm>
            <a:off x="228600" y="209550"/>
            <a:ext cx="876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Entropy in classical statistical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9ED3E6-533D-46F0-B616-8BAE19645795}"/>
                  </a:ext>
                </a:extLst>
              </p:cNvPr>
              <p:cNvSpPr/>
              <p:nvPr/>
            </p:nvSpPr>
            <p:spPr>
              <a:xfrm>
                <a:off x="4876800" y="1123950"/>
                <a:ext cx="3059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9ED3E6-533D-46F0-B616-8BAE19645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123950"/>
                <a:ext cx="305974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E10B40-9E58-4355-B30E-4BF608CA58AD}"/>
                  </a:ext>
                </a:extLst>
              </p:cNvPr>
              <p:cNvSpPr/>
              <p:nvPr/>
            </p:nvSpPr>
            <p:spPr>
              <a:xfrm>
                <a:off x="281819" y="4016625"/>
                <a:ext cx="8580362" cy="7176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E10B40-9E58-4355-B30E-4BF608CA58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9" y="4016625"/>
                <a:ext cx="8580362" cy="7176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EAD505C-E39B-4668-ADAC-4E7C511824BA}"/>
              </a:ext>
            </a:extLst>
          </p:cNvPr>
          <p:cNvSpPr txBox="1"/>
          <p:nvPr/>
        </p:nvSpPr>
        <p:spPr>
          <a:xfrm>
            <a:off x="249865" y="1185506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Boltzmann entropy: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190D47-2545-42AA-A4BB-44DA57231735}"/>
              </a:ext>
            </a:extLst>
          </p:cNvPr>
          <p:cNvSpPr txBox="1"/>
          <p:nvPr/>
        </p:nvSpPr>
        <p:spPr>
          <a:xfrm>
            <a:off x="457200" y="3277719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Gibbs entropy: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72FAD-26B9-4237-B8CB-CCBC64C6FC17}"/>
                  </a:ext>
                </a:extLst>
              </p:cNvPr>
              <p:cNvSpPr txBox="1"/>
              <p:nvPr/>
            </p:nvSpPr>
            <p:spPr>
              <a:xfrm>
                <a:off x="3429000" y="2358908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Extra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8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72FAD-26B9-4237-B8CB-CCBC64C6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358908"/>
                <a:ext cx="3352800" cy="523220"/>
              </a:xfrm>
              <a:prstGeom prst="rect">
                <a:avLst/>
              </a:prstGeom>
              <a:blipFill>
                <a:blip r:embed="rId4"/>
                <a:stretch>
                  <a:fillRect l="-3818"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99A1C9-D0E1-4619-8911-12046CBACD4E}"/>
              </a:ext>
            </a:extLst>
          </p:cNvPr>
          <p:cNvCxnSpPr>
            <a:cxnSpLocks/>
          </p:cNvCxnSpPr>
          <p:nvPr/>
        </p:nvCxnSpPr>
        <p:spPr>
          <a:xfrm flipV="1">
            <a:off x="4572000" y="1767887"/>
            <a:ext cx="1447800" cy="65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F9F6B7-9465-431C-AD47-842BB8DF0251}"/>
              </a:ext>
            </a:extLst>
          </p:cNvPr>
          <p:cNvCxnSpPr/>
          <p:nvPr/>
        </p:nvCxnSpPr>
        <p:spPr>
          <a:xfrm flipH="1">
            <a:off x="2438400" y="2800350"/>
            <a:ext cx="16764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B823CB-E667-411E-A45F-40FFC5F70341}"/>
                  </a:ext>
                </a:extLst>
              </p:cNvPr>
              <p:cNvSpPr txBox="1"/>
              <p:nvPr/>
            </p:nvSpPr>
            <p:spPr>
              <a:xfrm>
                <a:off x="4610100" y="3187766"/>
                <a:ext cx="3352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8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B823CB-E667-411E-A45F-40FFC5F70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3187766"/>
                <a:ext cx="3352800" cy="523220"/>
              </a:xfrm>
              <a:prstGeom prst="rect">
                <a:avLst/>
              </a:prstGeom>
              <a:blipFill>
                <a:blip r:embed="rId5"/>
                <a:stretch>
                  <a:fillRect l="-3636"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4012A1-8292-42FF-B2F1-63AB31A026C4}"/>
              </a:ext>
            </a:extLst>
          </p:cNvPr>
          <p:cNvCxnSpPr/>
          <p:nvPr/>
        </p:nvCxnSpPr>
        <p:spPr>
          <a:xfrm flipH="1">
            <a:off x="5334000" y="3648539"/>
            <a:ext cx="457200" cy="37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E914D-DAC8-4C19-8595-91745E7D151C}"/>
                  </a:ext>
                </a:extLst>
              </p:cNvPr>
              <p:cNvSpPr txBox="1"/>
              <p:nvPr/>
            </p:nvSpPr>
            <p:spPr>
              <a:xfrm>
                <a:off x="5334000" y="2262291"/>
                <a:ext cx="3810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Bradley Hand ITC" pitchFamily="66" charset="0"/>
                  </a:rPr>
                  <a:t>Approx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𝑁𝐻</m:t>
                    </m:r>
                  </m:oMath>
                </a14:m>
                <a:endParaRPr lang="en-US" sz="28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19E914D-DAC8-4C19-8595-91745E7D1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262291"/>
                <a:ext cx="3810000" cy="523220"/>
              </a:xfrm>
              <a:prstGeom prst="rect">
                <a:avLst/>
              </a:prstGeom>
              <a:blipFill>
                <a:blip r:embed="rId6"/>
                <a:stretch>
                  <a:fillRect l="-3200" t="-9302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392BD7-A9A7-4C69-B9C0-82C67DFEB038}"/>
              </a:ext>
            </a:extLst>
          </p:cNvPr>
          <p:cNvCxnSpPr>
            <a:cxnSpLocks/>
          </p:cNvCxnSpPr>
          <p:nvPr/>
        </p:nvCxnSpPr>
        <p:spPr>
          <a:xfrm flipH="1" flipV="1">
            <a:off x="6781800" y="1853594"/>
            <a:ext cx="304800" cy="36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384ECA4-DCDA-45B3-9B40-B18B5D474052}"/>
              </a:ext>
            </a:extLst>
          </p:cNvPr>
          <p:cNvSpPr/>
          <p:nvPr/>
        </p:nvSpPr>
        <p:spPr>
          <a:xfrm>
            <a:off x="7063619" y="2912473"/>
            <a:ext cx="19279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First hint they can’t be the same thing!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22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  <p:bldP spid="14" grpId="0"/>
      <p:bldP spid="15" grpId="0"/>
      <p:bldP spid="17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85568A-06E3-48A6-A658-86BC85064E1F}"/>
                  </a:ext>
                </a:extLst>
              </p:cNvPr>
              <p:cNvSpPr txBox="1"/>
              <p:nvPr/>
            </p:nvSpPr>
            <p:spPr>
              <a:xfrm>
                <a:off x="4118093" y="2037926"/>
                <a:ext cx="1393395" cy="792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𝑑𝑆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85568A-06E3-48A6-A658-86BC85064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093" y="2037926"/>
                <a:ext cx="1393395" cy="7920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E71040-7409-477A-95E5-DDB3DB57BEED}"/>
                  </a:ext>
                </a:extLst>
              </p:cNvPr>
              <p:cNvSpPr txBox="1"/>
              <p:nvPr/>
            </p:nvSpPr>
            <p:spPr>
              <a:xfrm>
                <a:off x="1047704" y="2034479"/>
                <a:ext cx="1232389" cy="79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E71040-7409-477A-95E5-DDB3DB57B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04" y="2034479"/>
                <a:ext cx="1232389" cy="794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D2427B-B9A3-46DD-A4AD-39FDCA277347}"/>
                  </a:ext>
                </a:extLst>
              </p:cNvPr>
              <p:cNvSpPr txBox="1"/>
              <p:nvPr/>
            </p:nvSpPr>
            <p:spPr>
              <a:xfrm>
                <a:off x="228600" y="232387"/>
                <a:ext cx="253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8D2427B-B9A3-46DD-A4AD-39FDCA277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2387"/>
                <a:ext cx="2536720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9F7E4E-09B6-4459-BF21-6253EFA7A271}"/>
              </a:ext>
            </a:extLst>
          </p:cNvPr>
          <p:cNvCxnSpPr>
            <a:cxnSpLocks/>
          </p:cNvCxnSpPr>
          <p:nvPr/>
        </p:nvCxnSpPr>
        <p:spPr>
          <a:xfrm flipH="1" flipV="1">
            <a:off x="1326767" y="674068"/>
            <a:ext cx="159679" cy="237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8B0226BA-3FF3-4925-B23D-D42C392C9FBC}"/>
              </a:ext>
            </a:extLst>
          </p:cNvPr>
          <p:cNvSpPr/>
          <p:nvPr/>
        </p:nvSpPr>
        <p:spPr>
          <a:xfrm>
            <a:off x="1486446" y="760480"/>
            <a:ext cx="35015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We saw dimensionless constants corresponded to unit changes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CC82A7-150B-4D57-BC4B-B2F8D42E813E}"/>
                  </a:ext>
                </a:extLst>
              </p:cNvPr>
              <p:cNvSpPr txBox="1"/>
              <p:nvPr/>
            </p:nvSpPr>
            <p:spPr>
              <a:xfrm>
                <a:off x="5334000" y="277440"/>
                <a:ext cx="3505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latin typeface="Bradley Hand ITC" pitchFamily="66" charset="0"/>
                  </a:rPr>
                  <a:t> is not dimensionless!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4CC82A7-150B-4D57-BC4B-B2F8D42E8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7440"/>
                <a:ext cx="3505200" cy="461665"/>
              </a:xfrm>
              <a:prstGeom prst="rect">
                <a:avLst/>
              </a:prstGeom>
              <a:blipFill>
                <a:blip r:embed="rId6"/>
                <a:stretch>
                  <a:fillRect l="-522" t="-8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5C6667-E771-4C76-88DD-AEF8A52D0281}"/>
                  </a:ext>
                </a:extLst>
              </p:cNvPr>
              <p:cNvSpPr txBox="1"/>
              <p:nvPr/>
            </p:nvSpPr>
            <p:spPr>
              <a:xfrm>
                <a:off x="6437728" y="2030713"/>
                <a:ext cx="19109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…)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5C6667-E771-4C76-88DD-AEF8A52D0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728" y="2030713"/>
                <a:ext cx="1910971" cy="461665"/>
              </a:xfrm>
              <a:prstGeom prst="rect">
                <a:avLst/>
              </a:prstGeom>
              <a:blipFill>
                <a:blip r:embed="rId7"/>
                <a:stretch>
                  <a:fillRect r="-318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3A81496-BB61-4A75-A272-3A9CDCE8399D}"/>
              </a:ext>
            </a:extLst>
          </p:cNvPr>
          <p:cNvSpPr/>
          <p:nvPr/>
        </p:nvSpPr>
        <p:spPr>
          <a:xfrm>
            <a:off x="6477000" y="2647950"/>
            <a:ext cx="24347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Energy-first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045A98-7BBC-4DB7-9BAD-BFA38EC5585A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2419350"/>
            <a:ext cx="76200" cy="20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C37760C-3508-4224-9961-93B6BAC05E51}"/>
              </a:ext>
            </a:extLst>
          </p:cNvPr>
          <p:cNvSpPr/>
          <p:nvPr/>
        </p:nvSpPr>
        <p:spPr>
          <a:xfrm>
            <a:off x="1957322" y="1758913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[energy]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6F0DD5-BBE3-43C8-A3B8-A4E9033D5F4F}"/>
              </a:ext>
            </a:extLst>
          </p:cNvPr>
          <p:cNvSpPr/>
          <p:nvPr/>
        </p:nvSpPr>
        <p:spPr>
          <a:xfrm>
            <a:off x="132273" y="1943579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[temperature]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9416E1C-8A77-4651-A062-B0A5C9CDE906}"/>
              </a:ext>
            </a:extLst>
          </p:cNvPr>
          <p:cNvSpPr/>
          <p:nvPr/>
        </p:nvSpPr>
        <p:spPr>
          <a:xfrm>
            <a:off x="1752600" y="2812018"/>
            <a:ext cx="2274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[energy/temperature]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83184C-AFA0-44D6-95A7-DE4C1EB7A06E}"/>
                  </a:ext>
                </a:extLst>
              </p:cNvPr>
              <p:cNvSpPr txBox="1"/>
              <p:nvPr/>
            </p:nvSpPr>
            <p:spPr>
              <a:xfrm>
                <a:off x="1121759" y="3840458"/>
                <a:ext cx="1247777" cy="79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83184C-AFA0-44D6-95A7-DE4C1EB7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59" y="3840458"/>
                <a:ext cx="1247777" cy="7947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F22DDE-6BCC-4205-A248-F18BF75D6735}"/>
              </a:ext>
            </a:extLst>
          </p:cNvPr>
          <p:cNvSpPr/>
          <p:nvPr/>
        </p:nvSpPr>
        <p:spPr>
          <a:xfrm>
            <a:off x="1399223" y="4641478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[energy]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29E58-B472-478E-B579-5FB68E2FC369}"/>
              </a:ext>
            </a:extLst>
          </p:cNvPr>
          <p:cNvSpPr/>
          <p:nvPr/>
        </p:nvSpPr>
        <p:spPr>
          <a:xfrm>
            <a:off x="1486446" y="3471126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[pure number]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9F29A1-F28B-40F8-96DA-0AB576D24449}"/>
              </a:ext>
            </a:extLst>
          </p:cNvPr>
          <p:cNvSpPr/>
          <p:nvPr/>
        </p:nvSpPr>
        <p:spPr>
          <a:xfrm>
            <a:off x="69692" y="3786099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[1/energy]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34F9BA-F185-449D-A90A-9C693139AD4F}"/>
                  </a:ext>
                </a:extLst>
              </p:cNvPr>
              <p:cNvSpPr txBox="1"/>
              <p:nvPr/>
            </p:nvSpPr>
            <p:spPr>
              <a:xfrm>
                <a:off x="6477000" y="3770064"/>
                <a:ext cx="1935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…)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34F9BA-F185-449D-A90A-9C693139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770064"/>
                <a:ext cx="1935017" cy="461665"/>
              </a:xfrm>
              <a:prstGeom prst="rect">
                <a:avLst/>
              </a:prstGeom>
              <a:blipFill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58F92CB-5546-49DF-8264-8494A106E703}"/>
              </a:ext>
            </a:extLst>
          </p:cNvPr>
          <p:cNvSpPr/>
          <p:nvPr/>
        </p:nvSpPr>
        <p:spPr>
          <a:xfrm>
            <a:off x="6528296" y="4423511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Entropy-first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DFF9B-ECE5-459C-924D-542B286E4861}"/>
                  </a:ext>
                </a:extLst>
              </p:cNvPr>
              <p:cNvSpPr/>
              <p:nvPr/>
            </p:nvSpPr>
            <p:spPr>
              <a:xfrm>
                <a:off x="4126653" y="3788585"/>
                <a:ext cx="1389098" cy="8466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DFF9B-ECE5-459C-924D-542B286E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653" y="3788585"/>
                <a:ext cx="1389098" cy="8466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C87F11-F20D-467E-B735-616182C8434E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4196754"/>
            <a:ext cx="76200" cy="20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7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3" grpId="0"/>
      <p:bldP spid="25" grpId="0"/>
      <p:bldP spid="26" grpId="0"/>
      <p:bldP spid="27" grpId="0"/>
      <p:bldP spid="29" grpId="0"/>
      <p:bldP spid="37" grpId="0"/>
      <p:bldP spid="40" grpId="0"/>
      <p:bldP spid="41" grpId="0"/>
      <p:bldP spid="20" grpId="0"/>
      <p:bldP spid="21" grpId="0"/>
      <p:bldP spid="22" grpId="0"/>
      <p:bldP spid="28" grpId="0"/>
      <p:bldP spid="32" grpId="0"/>
      <p:bldP spid="33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83184C-AFA0-44D6-95A7-DE4C1EB7A06E}"/>
                  </a:ext>
                </a:extLst>
              </p:cNvPr>
              <p:cNvSpPr txBox="1"/>
              <p:nvPr/>
            </p:nvSpPr>
            <p:spPr>
              <a:xfrm>
                <a:off x="1121759" y="639398"/>
                <a:ext cx="1247777" cy="79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83184C-AFA0-44D6-95A7-DE4C1EB7A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59" y="639398"/>
                <a:ext cx="1247777" cy="794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F22DDE-6BCC-4205-A248-F18BF75D6735}"/>
              </a:ext>
            </a:extLst>
          </p:cNvPr>
          <p:cNvSpPr/>
          <p:nvPr/>
        </p:nvSpPr>
        <p:spPr>
          <a:xfrm>
            <a:off x="1399223" y="1440418"/>
            <a:ext cx="1048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[energy]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B29E58-B472-478E-B579-5FB68E2FC369}"/>
              </a:ext>
            </a:extLst>
          </p:cNvPr>
          <p:cNvSpPr/>
          <p:nvPr/>
        </p:nvSpPr>
        <p:spPr>
          <a:xfrm>
            <a:off x="1486446" y="270066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[pure number]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9F29A1-F28B-40F8-96DA-0AB576D24449}"/>
              </a:ext>
            </a:extLst>
          </p:cNvPr>
          <p:cNvSpPr/>
          <p:nvPr/>
        </p:nvSpPr>
        <p:spPr>
          <a:xfrm>
            <a:off x="69692" y="585039"/>
            <a:ext cx="1257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[1/energy]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34F9BA-F185-449D-A90A-9C693139AD4F}"/>
                  </a:ext>
                </a:extLst>
              </p:cNvPr>
              <p:cNvSpPr txBox="1"/>
              <p:nvPr/>
            </p:nvSpPr>
            <p:spPr>
              <a:xfrm>
                <a:off x="6477000" y="569004"/>
                <a:ext cx="19350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…)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34F9BA-F185-449D-A90A-9C693139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69004"/>
                <a:ext cx="1935017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858F92CB-5546-49DF-8264-8494A106E703}"/>
              </a:ext>
            </a:extLst>
          </p:cNvPr>
          <p:cNvSpPr/>
          <p:nvPr/>
        </p:nvSpPr>
        <p:spPr>
          <a:xfrm>
            <a:off x="6528296" y="1222451"/>
            <a:ext cx="167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Entropy-first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DFF9B-ECE5-459C-924D-542B286E4861}"/>
                  </a:ext>
                </a:extLst>
              </p:cNvPr>
              <p:cNvSpPr/>
              <p:nvPr/>
            </p:nvSpPr>
            <p:spPr>
              <a:xfrm>
                <a:off x="4038600" y="587525"/>
                <a:ext cx="174227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i="1" dirty="0">
                              <a:solidFill>
                                <a:schemeClr val="bg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bg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solidFill>
                                    <a:schemeClr val="bg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bg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78DFF9B-ECE5-459C-924D-542B286E4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87525"/>
                <a:ext cx="174227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C87F11-F20D-467E-B735-616182C8434E}"/>
              </a:ext>
            </a:extLst>
          </p:cNvPr>
          <p:cNvCxnSpPr>
            <a:cxnSpLocks/>
          </p:cNvCxnSpPr>
          <p:nvPr/>
        </p:nvCxnSpPr>
        <p:spPr>
          <a:xfrm flipH="1" flipV="1">
            <a:off x="7010400" y="995694"/>
            <a:ext cx="76200" cy="20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338FDE-73D0-4138-BEBD-730343859D6D}"/>
                  </a:ext>
                </a:extLst>
              </p:cNvPr>
              <p:cNvSpPr/>
              <p:nvPr/>
            </p:nvSpPr>
            <p:spPr>
              <a:xfrm>
                <a:off x="228600" y="2190750"/>
                <a:ext cx="8610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We can do all of thermodynamics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 (without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)</a:t>
                </a:r>
                <a:endParaRPr lang="en-US" sz="2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2338FDE-73D0-4138-BEBD-730343859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190750"/>
                <a:ext cx="8610600" cy="461665"/>
              </a:xfrm>
              <a:prstGeom prst="rect">
                <a:avLst/>
              </a:prstGeom>
              <a:blipFill>
                <a:blip r:embed="rId5"/>
                <a:stretch>
                  <a:fillRect l="-1133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A1462D8-0616-4F43-9D5C-DFFF09664A84}"/>
                  </a:ext>
                </a:extLst>
              </p:cNvPr>
              <p:cNvSpPr/>
              <p:nvPr/>
            </p:nvSpPr>
            <p:spPr>
              <a:xfrm>
                <a:off x="228600" y="2795885"/>
                <a:ext cx="8610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Bradley Hand ITC" pitchFamily="66" charset="0"/>
                  </a:rPr>
                  <a:t> is just a constant to convert beta to temperature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A1462D8-0616-4F43-9D5C-DFFF09664A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795885"/>
                <a:ext cx="8610600" cy="461665"/>
              </a:xfrm>
              <a:prstGeom prst="rect">
                <a:avLst/>
              </a:prstGeom>
              <a:blipFill>
                <a:blip r:embed="rId6"/>
                <a:stretch>
                  <a:fillRect l="-212" t="-8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BDB496D-3BA5-4D6D-8CCE-5A089EA92B96}"/>
                  </a:ext>
                </a:extLst>
              </p:cNvPr>
              <p:cNvSpPr/>
              <p:nvPr/>
            </p:nvSpPr>
            <p:spPr>
              <a:xfrm>
                <a:off x="228600" y="3405485"/>
                <a:ext cx="86106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Bradley Hand ITC" pitchFamily="66" charset="0"/>
                  </a:rPr>
                  <a:t>We are still completely free to choose the units of entropy (bits, </a:t>
                </a:r>
                <a:r>
                  <a:rPr lang="en-US" dirty="0" err="1">
                    <a:solidFill>
                      <a:schemeClr val="tx1"/>
                    </a:solidFill>
                    <a:latin typeface="Bradley Hand ITC" pitchFamily="66" charset="0"/>
                  </a:rPr>
                  <a:t>trits</a:t>
                </a:r>
                <a:r>
                  <a:rPr lang="en-US" dirty="0">
                    <a:solidFill>
                      <a:schemeClr val="tx1"/>
                    </a:solidFill>
                    <a:latin typeface="Bradley Hand ITC" pitchFamily="66" charset="0"/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  <a:latin typeface="Bradley Hand ITC" pitchFamily="66" charset="0"/>
                  </a:rPr>
                  <a:t>nats</a:t>
                </a:r>
                <a:r>
                  <a:rPr lang="en-US" dirty="0">
                    <a:solidFill>
                      <a:schemeClr val="tx1"/>
                    </a:solidFill>
                    <a:latin typeface="Bradley Hand ITC" pitchFamily="66" charset="0"/>
                  </a:rPr>
                  <a:t>, …), energy (  Joules, </a:t>
                </a:r>
                <a:r>
                  <a:rPr lang="en-US" dirty="0" err="1">
                    <a:solidFill>
                      <a:schemeClr val="tx1"/>
                    </a:solidFill>
                    <a:latin typeface="Bradley Hand ITC" pitchFamily="66" charset="0"/>
                  </a:rPr>
                  <a:t>electronVolts</a:t>
                </a:r>
                <a:r>
                  <a:rPr lang="en-US" dirty="0">
                    <a:solidFill>
                      <a:schemeClr val="tx1"/>
                    </a:solidFill>
                    <a:latin typeface="Bradley Hand ITC" pitchFamily="66" charset="0"/>
                  </a:rPr>
                  <a:t>, …) and temperature (Kelvin, Celsius, Fahrenheit, …). We didn’t hide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a choice of natural units.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BDB496D-3BA5-4D6D-8CCE-5A089EA92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405485"/>
                <a:ext cx="8610600" cy="923330"/>
              </a:xfrm>
              <a:prstGeom prst="rect">
                <a:avLst/>
              </a:prstGeom>
              <a:blipFill>
                <a:blip r:embed="rId7"/>
                <a:stretch>
                  <a:fillRect l="-637" t="-3311" r="-567" b="-1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3B38522-220C-4EF8-AC5F-AF01EF85D64B}"/>
                  </a:ext>
                </a:extLst>
              </p:cNvPr>
              <p:cNvSpPr/>
              <p:nvPr/>
            </p:nvSpPr>
            <p:spPr>
              <a:xfrm>
                <a:off x="228600" y="4476750"/>
                <a:ext cx="86106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latin typeface="Bradley Hand ITC" pitchFamily="66" charset="0"/>
                  </a:rPr>
                  <a:t>In fact, the Von Neumann entropy is usually written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3B38522-220C-4EF8-AC5F-AF01EF85D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476750"/>
                <a:ext cx="8610600" cy="461665"/>
              </a:xfrm>
              <a:prstGeom prst="rect">
                <a:avLst/>
              </a:prstGeom>
              <a:blipFill>
                <a:blip r:embed="rId8"/>
                <a:stretch>
                  <a:fillRect l="-1133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83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1579066" y="1581150"/>
            <a:ext cx="59859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Microstate vs </a:t>
            </a:r>
            <a:r>
              <a:rPr lang="en-US" sz="4400" dirty="0" err="1">
                <a:latin typeface="Bradley Hand ITC" pitchFamily="66" charset="0"/>
              </a:rPr>
              <a:t>Macrostate</a:t>
            </a:r>
            <a:endParaRPr lang="en-US" sz="4400" dirty="0"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20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EA2A5-246B-4A87-840D-F72D41857413}"/>
                  </a:ext>
                </a:extLst>
              </p:cNvPr>
              <p:cNvSpPr txBox="1"/>
              <p:nvPr/>
            </p:nvSpPr>
            <p:spPr>
              <a:xfrm>
                <a:off x="4820087" y="4363819"/>
                <a:ext cx="2648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possible states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1EA2A5-246B-4A87-840D-F72D4185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87" y="4363819"/>
                <a:ext cx="2648308" cy="369332"/>
              </a:xfrm>
              <a:prstGeom prst="rect">
                <a:avLst/>
              </a:prstGeom>
              <a:blipFill>
                <a:blip r:embed="rId2"/>
                <a:stretch>
                  <a:fillRect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964F86-03B4-4534-AA0A-1099F7C42919}"/>
                  </a:ext>
                </a:extLst>
              </p:cNvPr>
              <p:cNvSpPr txBox="1"/>
              <p:nvPr/>
            </p:nvSpPr>
            <p:spPr>
              <a:xfrm>
                <a:off x="4820087" y="2775418"/>
                <a:ext cx="26483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number of particles in each state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964F86-03B4-4534-AA0A-1099F7C4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87" y="2775418"/>
                <a:ext cx="2648307" cy="646331"/>
              </a:xfrm>
              <a:prstGeom prst="rect">
                <a:avLst/>
              </a:prstGeom>
              <a:blipFill>
                <a:blip r:embed="rId3"/>
                <a:stretch>
                  <a:fillRect l="-2074" t="-2830" r="-1382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8D4A5-CFA5-4F8B-821B-FCD2856F8B99}"/>
                  </a:ext>
                </a:extLst>
              </p:cNvPr>
              <p:cNvSpPr txBox="1"/>
              <p:nvPr/>
            </p:nvSpPr>
            <p:spPr>
              <a:xfrm>
                <a:off x="4822540" y="2371508"/>
                <a:ext cx="2648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number of particles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B8D4A5-CFA5-4F8B-821B-FCD2856F8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540" y="2371508"/>
                <a:ext cx="2648309" cy="369332"/>
              </a:xfrm>
              <a:prstGeom prst="rect">
                <a:avLst/>
              </a:prstGeom>
              <a:blipFill>
                <a:blip r:embed="rId4"/>
                <a:stretch>
                  <a:fillRect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633E25-064F-4167-964B-5FD7D320EB56}"/>
              </a:ext>
            </a:extLst>
          </p:cNvPr>
          <p:cNvSpPr txBox="1"/>
          <p:nvPr/>
        </p:nvSpPr>
        <p:spPr>
          <a:xfrm>
            <a:off x="152400" y="428687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Particle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8C247F-2085-4526-B15D-8FE71F16DDEF}"/>
                  </a:ext>
                </a:extLst>
              </p:cNvPr>
              <p:cNvSpPr txBox="1"/>
              <p:nvPr/>
            </p:nvSpPr>
            <p:spPr>
              <a:xfrm>
                <a:off x="4823280" y="3456152"/>
                <a:ext cx="26475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possible microstates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8C247F-2085-4526-B15D-8FE71F16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80" y="3456152"/>
                <a:ext cx="2647508" cy="369332"/>
              </a:xfrm>
              <a:prstGeom prst="rect">
                <a:avLst/>
              </a:prstGeom>
              <a:blipFill>
                <a:blip r:embed="rId5"/>
                <a:stretch>
                  <a:fillRect l="-460" t="-6557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84701-F4C9-4E29-805F-FB6831C1148F}"/>
                  </a:ext>
                </a:extLst>
              </p:cNvPr>
              <p:cNvSpPr txBox="1"/>
              <p:nvPr/>
            </p:nvSpPr>
            <p:spPr>
              <a:xfrm>
                <a:off x="4820087" y="153580"/>
                <a:ext cx="2650764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probability to have a specific microstate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584701-F4C9-4E29-805F-FB6831C11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87" y="153580"/>
                <a:ext cx="2650764" cy="668645"/>
              </a:xfrm>
              <a:prstGeom prst="rect">
                <a:avLst/>
              </a:prstGeom>
              <a:blipFill>
                <a:blip r:embed="rId6"/>
                <a:stretch>
                  <a:fillRect l="-2069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891A407-DEF6-4AB6-A07F-78A6D65479E9}"/>
              </a:ext>
            </a:extLst>
          </p:cNvPr>
          <p:cNvGrpSpPr/>
          <p:nvPr/>
        </p:nvGrpSpPr>
        <p:grpSpPr>
          <a:xfrm>
            <a:off x="8305800" y="4379012"/>
            <a:ext cx="228600" cy="152399"/>
            <a:chOff x="7696200" y="3257551"/>
            <a:chExt cx="228600" cy="152399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1BDDD86-20D5-462E-948F-4F76A8CEA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060" y="3257551"/>
              <a:ext cx="205740" cy="123824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DF5F0F9-380E-4C43-8ED7-B4AB0DEE5730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FC0E09F-5B5C-4EAC-94A5-CDDF7C30A027}"/>
              </a:ext>
            </a:extLst>
          </p:cNvPr>
          <p:cNvSpPr txBox="1"/>
          <p:nvPr/>
        </p:nvSpPr>
        <p:spPr>
          <a:xfrm>
            <a:off x="152400" y="230567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Microstate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27D3B4-7AC1-4577-9CE8-8BCDD85257AA}"/>
              </a:ext>
            </a:extLst>
          </p:cNvPr>
          <p:cNvSpPr txBox="1"/>
          <p:nvPr/>
        </p:nvSpPr>
        <p:spPr>
          <a:xfrm>
            <a:off x="133224" y="133350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Bradley Hand ITC" pitchFamily="66" charset="0"/>
              </a:rPr>
              <a:t>Macrostate</a:t>
            </a:r>
            <a:endParaRPr lang="en-US" sz="28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68673-F631-4D79-86B8-648E4CF6BE04}"/>
                  </a:ext>
                </a:extLst>
              </p:cNvPr>
              <p:cNvSpPr txBox="1"/>
              <p:nvPr/>
            </p:nvSpPr>
            <p:spPr>
              <a:xfrm>
                <a:off x="2057400" y="4363819"/>
                <a:ext cx="25730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E.g. Point in single particle phase-space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268673-F631-4D79-86B8-648E4CF6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363819"/>
                <a:ext cx="2573079" cy="646331"/>
              </a:xfrm>
              <a:prstGeom prst="rect">
                <a:avLst/>
              </a:prstGeom>
              <a:blipFill>
                <a:blip r:embed="rId7"/>
                <a:stretch>
                  <a:fillRect l="-2133" t="-4717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57385E-A031-43C3-A5A3-711A98A2CFDE}"/>
                  </a:ext>
                </a:extLst>
              </p:cNvPr>
              <p:cNvSpPr txBox="1"/>
              <p:nvPr/>
            </p:nvSpPr>
            <p:spPr>
              <a:xfrm>
                <a:off x="2057399" y="2395731"/>
                <a:ext cx="257307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E.g. Point in multi-particle phase-space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>
                  <a:latin typeface="Bradley Hand ITC" pitchFamily="66" charset="0"/>
                </a:endParaRPr>
              </a:p>
              <a:p>
                <a:endParaRPr lang="en-US" dirty="0">
                  <a:latin typeface="Bradley Hand ITC" pitchFamily="66" charset="0"/>
                </a:endParaRPr>
              </a:p>
              <a:p>
                <a:r>
                  <a:rPr lang="en-US" dirty="0">
                    <a:latin typeface="Bradley Hand ITC" pitchFamily="66" charset="0"/>
                  </a:rPr>
                  <a:t>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>
                    <a:latin typeface="Bradley Hand ITC" pitchFamily="66" charset="0"/>
                  </a:rPr>
                  <a:t> over single-particle phase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57385E-A031-43C3-A5A3-711A98A2C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9" y="2395731"/>
                <a:ext cx="2573079" cy="1754326"/>
              </a:xfrm>
              <a:prstGeom prst="rect">
                <a:avLst/>
              </a:prstGeom>
              <a:blipFill>
                <a:blip r:embed="rId8"/>
                <a:stretch>
                  <a:fillRect l="-1891" t="-1389" r="-3546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673BC3-FAC1-42CF-B211-D371821397BB}"/>
              </a:ext>
            </a:extLst>
          </p:cNvPr>
          <p:cNvCxnSpPr>
            <a:cxnSpLocks/>
          </p:cNvCxnSpPr>
          <p:nvPr/>
        </p:nvCxnSpPr>
        <p:spPr>
          <a:xfrm>
            <a:off x="1981200" y="40588"/>
            <a:ext cx="0" cy="514350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650990-26DA-4C85-9A1C-C3052E38A659}"/>
              </a:ext>
            </a:extLst>
          </p:cNvPr>
          <p:cNvCxnSpPr>
            <a:cxnSpLocks/>
          </p:cNvCxnSpPr>
          <p:nvPr/>
        </p:nvCxnSpPr>
        <p:spPr>
          <a:xfrm>
            <a:off x="4781423" y="40588"/>
            <a:ext cx="0" cy="514350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0102FD-AEF0-48FC-9771-4CC0455B6AD0}"/>
              </a:ext>
            </a:extLst>
          </p:cNvPr>
          <p:cNvCxnSpPr>
            <a:cxnSpLocks/>
          </p:cNvCxnSpPr>
          <p:nvPr/>
        </p:nvCxnSpPr>
        <p:spPr>
          <a:xfrm>
            <a:off x="7581646" y="40588"/>
            <a:ext cx="0" cy="5143500"/>
          </a:xfrm>
          <a:prstGeom prst="line">
            <a:avLst/>
          </a:prstGeom>
          <a:ln w="63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E4C9C35-F124-4A2B-B0E9-A78CE1BD5AC0}"/>
              </a:ext>
            </a:extLst>
          </p:cNvPr>
          <p:cNvSpPr/>
          <p:nvPr/>
        </p:nvSpPr>
        <p:spPr>
          <a:xfrm>
            <a:off x="8086478" y="2762875"/>
            <a:ext cx="600320" cy="600320"/>
          </a:xfrm>
          <a:prstGeom prst="rect">
            <a:avLst/>
          </a:prstGeom>
          <a:noFill/>
          <a:ln w="9525">
            <a:solidFill>
              <a:schemeClr val="tx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B2C75C-6D6E-428D-816C-E4EB6FC4A776}"/>
              </a:ext>
            </a:extLst>
          </p:cNvPr>
          <p:cNvGrpSpPr/>
          <p:nvPr/>
        </p:nvGrpSpPr>
        <p:grpSpPr>
          <a:xfrm>
            <a:off x="8272338" y="2798489"/>
            <a:ext cx="228600" cy="152399"/>
            <a:chOff x="7696200" y="3257551"/>
            <a:chExt cx="228600" cy="15239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795B2-F674-44C9-92B1-1AE746E58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060" y="3257551"/>
              <a:ext cx="205740" cy="123824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0CB5771-700E-4F46-AA0B-84098D309F2C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1CAAF2-7495-4722-BA3E-68A2A939321C}"/>
              </a:ext>
            </a:extLst>
          </p:cNvPr>
          <p:cNvGrpSpPr/>
          <p:nvPr/>
        </p:nvGrpSpPr>
        <p:grpSpPr>
          <a:xfrm>
            <a:off x="8534400" y="3052436"/>
            <a:ext cx="63524" cy="141092"/>
            <a:chOff x="7683527" y="3359099"/>
            <a:chExt cx="63524" cy="14109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6979A6-B9A0-405B-B676-AF177BCA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3527" y="3381375"/>
              <a:ext cx="35533" cy="118816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3EE984-8B33-421C-80F0-F532483BFF6E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86F06116-3559-4DF2-A9B7-7640F7734E45}"/>
              </a:ext>
            </a:extLst>
          </p:cNvPr>
          <p:cNvSpPr/>
          <p:nvPr/>
        </p:nvSpPr>
        <p:spPr>
          <a:xfrm>
            <a:off x="8249263" y="612953"/>
            <a:ext cx="600320" cy="600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1E4DA50-80E8-492E-8A24-6DE03C86D5B2}"/>
              </a:ext>
            </a:extLst>
          </p:cNvPr>
          <p:cNvGrpSpPr/>
          <p:nvPr/>
        </p:nvGrpSpPr>
        <p:grpSpPr>
          <a:xfrm>
            <a:off x="8187024" y="3171288"/>
            <a:ext cx="139726" cy="79426"/>
            <a:chOff x="7607325" y="3330524"/>
            <a:chExt cx="139726" cy="79426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AD14539-C84E-4AC7-B162-95167F324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7325" y="3330524"/>
              <a:ext cx="111735" cy="50851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EABF8D8-1B9A-4054-87E5-97B4BC470B7A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59ACD2D3-8A0F-4C64-B6DB-60C3E1254ED7}"/>
              </a:ext>
            </a:extLst>
          </p:cNvPr>
          <p:cNvSpPr/>
          <p:nvPr/>
        </p:nvSpPr>
        <p:spPr>
          <a:xfrm>
            <a:off x="8102735" y="752066"/>
            <a:ext cx="600320" cy="600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A39134D-617F-4B54-9729-4E501FC61FC2}"/>
              </a:ext>
            </a:extLst>
          </p:cNvPr>
          <p:cNvSpPr/>
          <p:nvPr/>
        </p:nvSpPr>
        <p:spPr>
          <a:xfrm>
            <a:off x="7956207" y="891179"/>
            <a:ext cx="600320" cy="6003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A09E922-2E76-4323-BE8F-0103F9481370}"/>
              </a:ext>
            </a:extLst>
          </p:cNvPr>
          <p:cNvGrpSpPr/>
          <p:nvPr/>
        </p:nvGrpSpPr>
        <p:grpSpPr>
          <a:xfrm>
            <a:off x="8142067" y="926793"/>
            <a:ext cx="228600" cy="152399"/>
            <a:chOff x="7696200" y="3257551"/>
            <a:chExt cx="228600" cy="152399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1048630-6B45-4FD4-82A6-F9E216A09C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060" y="3257551"/>
              <a:ext cx="205740" cy="123824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FB31BD6-F752-4F03-9BE6-A7C805B154E6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15B355-DACE-4632-9C25-4895ACECE222}"/>
              </a:ext>
            </a:extLst>
          </p:cNvPr>
          <p:cNvGrpSpPr/>
          <p:nvPr/>
        </p:nvGrpSpPr>
        <p:grpSpPr>
          <a:xfrm>
            <a:off x="8404129" y="1180740"/>
            <a:ext cx="63524" cy="141092"/>
            <a:chOff x="7683527" y="3359099"/>
            <a:chExt cx="63524" cy="14109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D40973F-7A48-4869-B695-08B61E5A05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3527" y="3381375"/>
              <a:ext cx="35533" cy="118816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0974EF-5F2F-4CFA-99DC-59E059D566DC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4C9DD6-C31F-4B4A-9ABB-5E1BDF90DDAF}"/>
              </a:ext>
            </a:extLst>
          </p:cNvPr>
          <p:cNvGrpSpPr/>
          <p:nvPr/>
        </p:nvGrpSpPr>
        <p:grpSpPr>
          <a:xfrm>
            <a:off x="8056753" y="1299592"/>
            <a:ext cx="139726" cy="79426"/>
            <a:chOff x="7607325" y="3330524"/>
            <a:chExt cx="139726" cy="79426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8C08029-7C64-41A1-8F4D-F908FB92F2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7325" y="3330524"/>
              <a:ext cx="111735" cy="50851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049704F3-85CD-474F-878E-47A0906D9B77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2F2AB88-F9BC-4099-8E7A-81B583DB554E}"/>
              </a:ext>
            </a:extLst>
          </p:cNvPr>
          <p:cNvCxnSpPr/>
          <p:nvPr/>
        </p:nvCxnSpPr>
        <p:spPr>
          <a:xfrm flipV="1">
            <a:off x="7775837" y="386347"/>
            <a:ext cx="622231" cy="54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F7D060-F1C9-4E7A-B404-4CB5C6CE6F4A}"/>
                  </a:ext>
                </a:extLst>
              </p:cNvPr>
              <p:cNvSpPr txBox="1"/>
              <p:nvPr/>
            </p:nvSpPr>
            <p:spPr>
              <a:xfrm>
                <a:off x="8080843" y="238350"/>
                <a:ext cx="287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EF7D060-F1C9-4E7A-B404-4CB5C6CE6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843" y="238350"/>
                <a:ext cx="287835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8FC7B6-42A2-4E7A-92DD-FD903B4A9FE7}"/>
                  </a:ext>
                </a:extLst>
              </p:cNvPr>
              <p:cNvSpPr txBox="1"/>
              <p:nvPr/>
            </p:nvSpPr>
            <p:spPr>
              <a:xfrm>
                <a:off x="2057400" y="157747"/>
                <a:ext cx="2573079" cy="2040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E.g.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over multi-particle phase-space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dirty="0">
                  <a:latin typeface="Bradley Hand ITC" pitchFamily="66" charset="0"/>
                </a:endParaRPr>
              </a:p>
              <a:p>
                <a:endParaRPr lang="en-US" dirty="0">
                  <a:latin typeface="Bradley Hand ITC" pitchFamily="66" charset="0"/>
                </a:endParaRPr>
              </a:p>
              <a:p>
                <a:r>
                  <a:rPr lang="en-US" dirty="0">
                    <a:latin typeface="Bradley Hand ITC" pitchFamily="66" charset="0"/>
                  </a:rPr>
                  <a:t>Macroscopic variables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, …</m:t>
                    </m:r>
                  </m:oMath>
                </a14:m>
                <a:endParaRPr lang="en-US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8FC7B6-42A2-4E7A-92DD-FD903B4A9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57747"/>
                <a:ext cx="2573079" cy="2040239"/>
              </a:xfrm>
              <a:prstGeom prst="rect">
                <a:avLst/>
              </a:prstGeom>
              <a:blipFill>
                <a:blip r:embed="rId10"/>
                <a:stretch>
                  <a:fillRect l="-2133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F4406A12-49F9-4BBB-9118-9F0F19A3C805}"/>
              </a:ext>
            </a:extLst>
          </p:cNvPr>
          <p:cNvSpPr/>
          <p:nvPr/>
        </p:nvSpPr>
        <p:spPr>
          <a:xfrm>
            <a:off x="304800" y="601813"/>
            <a:ext cx="1369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Ensemble of microstates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C1E5111-724D-4C73-B121-0DDBA06ADE91}"/>
              </a:ext>
            </a:extLst>
          </p:cNvPr>
          <p:cNvSpPr/>
          <p:nvPr/>
        </p:nvSpPr>
        <p:spPr>
          <a:xfrm>
            <a:off x="304800" y="2802344"/>
            <a:ext cx="13696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Group of particles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7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2" grpId="0"/>
      <p:bldP spid="13" grpId="0"/>
      <p:bldP spid="17" grpId="0"/>
      <p:bldP spid="18" grpId="0"/>
      <p:bldP spid="19" grpId="0"/>
      <p:bldP spid="20" grpId="0"/>
      <p:bldP spid="4" grpId="0" animBg="1"/>
      <p:bldP spid="44" grpId="0" animBg="1"/>
      <p:bldP spid="43" grpId="0" animBg="1"/>
      <p:bldP spid="33" grpId="0" animBg="1"/>
      <p:bldP spid="47" grpId="0"/>
      <p:bldP spid="48" grpId="0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04B670-3D1D-4FD1-B607-A284708BC235}"/>
              </a:ext>
            </a:extLst>
          </p:cNvPr>
          <p:cNvSpPr/>
          <p:nvPr/>
        </p:nvSpPr>
        <p:spPr>
          <a:xfrm>
            <a:off x="284334" y="209550"/>
            <a:ext cx="8554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There are two distributions! Two possible variabilities!</a:t>
            </a:r>
            <a:endParaRPr lang="en-US" sz="2800" dirty="0">
              <a:solidFill>
                <a:srgbClr val="00EE6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BEF361-2BA9-44B5-972D-CC1A63FAFBCD}"/>
              </a:ext>
            </a:extLst>
          </p:cNvPr>
          <p:cNvSpPr/>
          <p:nvPr/>
        </p:nvSpPr>
        <p:spPr>
          <a:xfrm>
            <a:off x="284334" y="971550"/>
            <a:ext cx="85548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Within a microstate</a:t>
            </a:r>
            <a:r>
              <a:rPr lang="en-US" sz="2800" dirty="0">
                <a:latin typeface="Bradley Hand ITC" pitchFamily="66" charset="0"/>
              </a:rPr>
              <a:t>: what is the variability of the state of the particles within a single microstate? Do they all have similar position and velocity?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F68ACC-AEB8-4434-9DED-F0B80C2F541A}"/>
                  </a:ext>
                </a:extLst>
              </p:cNvPr>
              <p:cNvSpPr/>
              <p:nvPr/>
            </p:nvSpPr>
            <p:spPr>
              <a:xfrm>
                <a:off x="284334" y="2343150"/>
                <a:ext cx="8554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 Boltzmann entropy</a:t>
                </a:r>
                <a:endParaRPr lang="en-US" sz="28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2F68ACC-AEB8-4434-9DED-F0B80C2F5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4" y="2343150"/>
                <a:ext cx="8554866" cy="523220"/>
              </a:xfrm>
              <a:prstGeom prst="rect">
                <a:avLst/>
              </a:prstGeom>
              <a:blipFill>
                <a:blip r:embed="rId2"/>
                <a:stretch>
                  <a:fillRect l="-143" t="-9302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1DA48264-319E-44C9-B09A-AFE652F5A259}"/>
              </a:ext>
            </a:extLst>
          </p:cNvPr>
          <p:cNvSpPr/>
          <p:nvPr/>
        </p:nvSpPr>
        <p:spPr>
          <a:xfrm>
            <a:off x="284334" y="3446443"/>
            <a:ext cx="85548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Within a </a:t>
            </a:r>
            <a:r>
              <a:rPr lang="en-US" sz="2800" dirty="0" err="1">
                <a:solidFill>
                  <a:srgbClr val="00EE6C"/>
                </a:solidFill>
                <a:latin typeface="Bradley Hand ITC" pitchFamily="66" charset="0"/>
              </a:rPr>
              <a:t>macrostate</a:t>
            </a:r>
            <a:r>
              <a:rPr lang="en-US" sz="2800" dirty="0">
                <a:latin typeface="Bradley Hand ITC" pitchFamily="66" charset="0"/>
              </a:rPr>
              <a:t>: what is the variability of the microstate within a </a:t>
            </a:r>
            <a:r>
              <a:rPr lang="en-US" sz="2800" dirty="0" err="1">
                <a:latin typeface="Bradley Hand ITC" pitchFamily="66" charset="0"/>
              </a:rPr>
              <a:t>macrostate</a:t>
            </a:r>
            <a:r>
              <a:rPr lang="en-US" sz="2800" dirty="0">
                <a:latin typeface="Bradley Hand ITC" pitchFamily="66" charset="0"/>
              </a:rPr>
              <a:t>?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0FED6A-0218-4078-BA6B-A5B51217538E}"/>
                  </a:ext>
                </a:extLst>
              </p:cNvPr>
              <p:cNvSpPr/>
              <p:nvPr/>
            </p:nvSpPr>
            <p:spPr>
              <a:xfrm>
                <a:off x="284334" y="4400550"/>
                <a:ext cx="855486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 Gibbs entropy</a:t>
                </a:r>
                <a:endParaRPr lang="en-US" sz="28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0FED6A-0218-4078-BA6B-A5B5121753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34" y="4400550"/>
                <a:ext cx="8554866" cy="523220"/>
              </a:xfrm>
              <a:prstGeom prst="rect">
                <a:avLst/>
              </a:prstGeom>
              <a:blipFill>
                <a:blip r:embed="rId3"/>
                <a:stretch>
                  <a:fillRect l="-143"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2B83080-A2FB-46E8-B926-13A50C53FF79}"/>
              </a:ext>
            </a:extLst>
          </p:cNvPr>
          <p:cNvSpPr/>
          <p:nvPr/>
        </p:nvSpPr>
        <p:spPr>
          <a:xfrm>
            <a:off x="4114800" y="4477494"/>
            <a:ext cx="4744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This connects to the thermodynamic entropy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01BC43-FAE4-4439-A699-8BF4291006AA}"/>
              </a:ext>
            </a:extLst>
          </p:cNvPr>
          <p:cNvCxnSpPr>
            <a:cxnSpLocks/>
          </p:cNvCxnSpPr>
          <p:nvPr/>
        </p:nvCxnSpPr>
        <p:spPr>
          <a:xfrm flipH="1">
            <a:off x="3151529" y="4666402"/>
            <a:ext cx="782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69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04B670-3D1D-4FD1-B607-A284708BC235}"/>
              </a:ext>
            </a:extLst>
          </p:cNvPr>
          <p:cNvSpPr/>
          <p:nvPr/>
        </p:nvSpPr>
        <p:spPr>
          <a:xfrm>
            <a:off x="284334" y="209550"/>
            <a:ext cx="8554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Boltzmann entropy</a:t>
            </a:r>
            <a:endParaRPr lang="en-US" sz="2800" dirty="0">
              <a:solidFill>
                <a:srgbClr val="00EE6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BEF361-2BA9-44B5-972D-CC1A63FAFBCD}"/>
              </a:ext>
            </a:extLst>
          </p:cNvPr>
          <p:cNvSpPr/>
          <p:nvPr/>
        </p:nvSpPr>
        <p:spPr>
          <a:xfrm>
            <a:off x="284334" y="971550"/>
            <a:ext cx="6954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Given a microstate, it gives us the variability of the particles within the microstate </a:t>
            </a:r>
            <a:endParaRPr lang="en-US" sz="2800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D18AC0C-3194-44DC-A17A-A20C8645E638}"/>
              </a:ext>
            </a:extLst>
          </p:cNvPr>
          <p:cNvGrpSpPr/>
          <p:nvPr/>
        </p:nvGrpSpPr>
        <p:grpSpPr>
          <a:xfrm>
            <a:off x="7265581" y="1199485"/>
            <a:ext cx="1472324" cy="1472324"/>
            <a:chOff x="7214476" y="2616005"/>
            <a:chExt cx="1472324" cy="147232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4CCCA4-62C6-4D9C-BBF5-A7123379574B}"/>
                </a:ext>
              </a:extLst>
            </p:cNvPr>
            <p:cNvGrpSpPr/>
            <p:nvPr/>
          </p:nvGrpSpPr>
          <p:grpSpPr>
            <a:xfrm>
              <a:off x="7696200" y="3105151"/>
              <a:ext cx="228600" cy="152399"/>
              <a:chOff x="7696200" y="3257551"/>
              <a:chExt cx="228600" cy="152399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2668A8F-13ED-4FB2-80A9-E0179D6A6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257551"/>
                <a:ext cx="205740" cy="123824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FB17E75-24A3-45B9-BA0A-F1684342C994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FD379E2-F88D-4276-AC4B-7C7C3A3DB0BD}"/>
                </a:ext>
              </a:extLst>
            </p:cNvPr>
            <p:cNvGrpSpPr/>
            <p:nvPr/>
          </p:nvGrpSpPr>
          <p:grpSpPr>
            <a:xfrm>
              <a:off x="7848600" y="3359099"/>
              <a:ext cx="73711" cy="180975"/>
              <a:chOff x="7696200" y="3359099"/>
              <a:chExt cx="73711" cy="180975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B4B9675-04E9-47D0-BE06-1B5C8DAFD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50851" cy="158699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4BA0DBB-FCBE-49FB-ACDB-B39123002183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F915A5-5CB8-4C94-BD4A-89E7CA7A0232}"/>
                </a:ext>
              </a:extLst>
            </p:cNvPr>
            <p:cNvGrpSpPr/>
            <p:nvPr/>
          </p:nvGrpSpPr>
          <p:grpSpPr>
            <a:xfrm>
              <a:off x="7711558" y="2765124"/>
              <a:ext cx="139683" cy="138454"/>
              <a:chOff x="7607368" y="3359099"/>
              <a:chExt cx="139683" cy="138454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0A034F60-70D1-4D58-8AB3-80D226CF9E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07368" y="3381375"/>
                <a:ext cx="111692" cy="116178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AA17082A-65DA-4264-9374-FBFCBA9C8371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5335E0D-726D-45CF-A8D0-E728737CC489}"/>
                </a:ext>
              </a:extLst>
            </p:cNvPr>
            <p:cNvGrpSpPr/>
            <p:nvPr/>
          </p:nvGrpSpPr>
          <p:grpSpPr>
            <a:xfrm>
              <a:off x="7406967" y="3757599"/>
              <a:ext cx="66760" cy="219963"/>
              <a:chOff x="7696200" y="3189987"/>
              <a:chExt cx="66760" cy="219963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4EBBDE3-19BA-4701-9A82-ED1D55DB13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189987"/>
                <a:ext cx="43900" cy="191388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336AB1A-CCDB-45B2-8BAC-3F0126D330FA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8A523FD-6A2D-416B-B1B4-C16D98CBCAAE}"/>
                </a:ext>
              </a:extLst>
            </p:cNvPr>
            <p:cNvGrpSpPr/>
            <p:nvPr/>
          </p:nvGrpSpPr>
          <p:grpSpPr>
            <a:xfrm>
              <a:off x="8027749" y="3940123"/>
              <a:ext cx="162593" cy="50851"/>
              <a:chOff x="7696200" y="3359099"/>
              <a:chExt cx="162593" cy="50851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0C043EBD-3BC2-46DD-A99F-8DF69B3F4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139733" cy="25348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266503B-5833-4816-8392-AC96E8CF0309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155B73-9E7C-405C-9742-95CD832C01FC}"/>
                </a:ext>
              </a:extLst>
            </p:cNvPr>
            <p:cNvGrpSpPr/>
            <p:nvPr/>
          </p:nvGrpSpPr>
          <p:grpSpPr>
            <a:xfrm>
              <a:off x="8222819" y="3308993"/>
              <a:ext cx="174917" cy="95510"/>
              <a:chOff x="7572134" y="3314440"/>
              <a:chExt cx="174917" cy="95510"/>
            </a:xfrm>
          </p:grpSpPr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D2B705A-17A6-455C-B10B-8A6D99829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72134" y="3314440"/>
                <a:ext cx="146926" cy="66935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45EC1A1-2F4F-4572-AC3A-9BCE82886C56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53AAB3EB-4360-4312-BAD3-2AB2C40E807E}"/>
                </a:ext>
              </a:extLst>
            </p:cNvPr>
            <p:cNvGrpSpPr/>
            <p:nvPr/>
          </p:nvGrpSpPr>
          <p:grpSpPr>
            <a:xfrm>
              <a:off x="8529765" y="3491026"/>
              <a:ext cx="50851" cy="195657"/>
              <a:chOff x="7696200" y="3214293"/>
              <a:chExt cx="50851" cy="195657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C1479ED-BE7A-4395-AE95-F4E0B2AF24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07959" y="3214293"/>
                <a:ext cx="11101" cy="167082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DD9E74C-AECE-4517-A1C2-ED2D8C75328C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FFDC2E7-A10A-4A6C-886C-4C1F237BF05B}"/>
                </a:ext>
              </a:extLst>
            </p:cNvPr>
            <p:cNvGrpSpPr/>
            <p:nvPr/>
          </p:nvGrpSpPr>
          <p:grpSpPr>
            <a:xfrm>
              <a:off x="7834853" y="3724263"/>
              <a:ext cx="213850" cy="61911"/>
              <a:chOff x="7696200" y="3348039"/>
              <a:chExt cx="213850" cy="61911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69AD75F3-8068-407C-9667-7F647E914A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348039"/>
                <a:ext cx="190990" cy="33336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7F57A29-DC3C-4140-BB59-BCAC186B188C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2DE6D7-CF67-4AC5-BA49-5A282DEA7608}"/>
                </a:ext>
              </a:extLst>
            </p:cNvPr>
            <p:cNvGrpSpPr/>
            <p:nvPr/>
          </p:nvGrpSpPr>
          <p:grpSpPr>
            <a:xfrm>
              <a:off x="7364730" y="3273044"/>
              <a:ext cx="201105" cy="79123"/>
              <a:chOff x="7696200" y="3359099"/>
              <a:chExt cx="201105" cy="79123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1F07AD6-626A-452F-8BDF-0059CC83BC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178245" cy="56847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B41B4C2-2EA2-41FB-9D34-1ED9C72E7A2B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D3F8027-D57C-4794-912C-33750914192E}"/>
                </a:ext>
              </a:extLst>
            </p:cNvPr>
            <p:cNvGrpSpPr/>
            <p:nvPr/>
          </p:nvGrpSpPr>
          <p:grpSpPr>
            <a:xfrm>
              <a:off x="8283917" y="2706792"/>
              <a:ext cx="215850" cy="58332"/>
              <a:chOff x="7696200" y="3359099"/>
              <a:chExt cx="215850" cy="5833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0C128F8-6A47-43DD-A3D2-1DFC4A7241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19060" y="3381375"/>
                <a:ext cx="192990" cy="36056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9A19694-675C-4DD3-B389-73DA6933CE86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D49C645-301A-4BFC-A9F3-B7E68BBDCD49}"/>
                </a:ext>
              </a:extLst>
            </p:cNvPr>
            <p:cNvGrpSpPr/>
            <p:nvPr/>
          </p:nvGrpSpPr>
          <p:grpSpPr>
            <a:xfrm>
              <a:off x="8097398" y="2838097"/>
              <a:ext cx="186519" cy="79426"/>
              <a:chOff x="7696200" y="3330524"/>
              <a:chExt cx="186519" cy="7942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9A31109-2408-4FA4-8423-BD576A0D0D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19060" y="3330524"/>
                <a:ext cx="163659" cy="50851"/>
              </a:xfrm>
              <a:prstGeom prst="straightConnector1">
                <a:avLst/>
              </a:prstGeom>
              <a:ln>
                <a:headEnd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C86FE69-207A-450D-BA90-B3A69EDA8EE8}"/>
                  </a:ext>
                </a:extLst>
              </p:cNvPr>
              <p:cNvSpPr/>
              <p:nvPr/>
            </p:nvSpPr>
            <p:spPr>
              <a:xfrm>
                <a:off x="7696200" y="3359099"/>
                <a:ext cx="50851" cy="5085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D412CB-4128-46CD-A978-0DF6266AE1E6}"/>
                </a:ext>
              </a:extLst>
            </p:cNvPr>
            <p:cNvGrpSpPr/>
            <p:nvPr/>
          </p:nvGrpSpPr>
          <p:grpSpPr>
            <a:xfrm>
              <a:off x="7214476" y="2616005"/>
              <a:ext cx="1472324" cy="1472324"/>
              <a:chOff x="7467600" y="666750"/>
              <a:chExt cx="838200" cy="8382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7A22E67-927F-4E21-8487-CC4A518D9577}"/>
                  </a:ext>
                </a:extLst>
              </p:cNvPr>
              <p:cNvSpPr/>
              <p:nvPr/>
            </p:nvSpPr>
            <p:spPr>
              <a:xfrm>
                <a:off x="7467600" y="895350"/>
                <a:ext cx="609600" cy="609600"/>
              </a:xfrm>
              <a:prstGeom prst="rect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Parallelogram 3">
                <a:extLst>
                  <a:ext uri="{FF2B5EF4-FFF2-40B4-BE49-F238E27FC236}">
                    <a16:creationId xmlns:a16="http://schemas.microsoft.com/office/drawing/2014/main" id="{45B16C65-7A2E-4A97-8BDA-A978D02A3A70}"/>
                  </a:ext>
                </a:extLst>
              </p:cNvPr>
              <p:cNvSpPr/>
              <p:nvPr/>
            </p:nvSpPr>
            <p:spPr>
              <a:xfrm>
                <a:off x="7467600" y="666750"/>
                <a:ext cx="838200" cy="228600"/>
              </a:xfrm>
              <a:custGeom>
                <a:avLst/>
                <a:gdLst>
                  <a:gd name="connsiteX0" fmla="*/ 0 w 838200"/>
                  <a:gd name="connsiteY0" fmla="*/ 228600 h 228600"/>
                  <a:gd name="connsiteX1" fmla="*/ 230507 w 838200"/>
                  <a:gd name="connsiteY1" fmla="*/ 0 h 228600"/>
                  <a:gd name="connsiteX2" fmla="*/ 838200 w 838200"/>
                  <a:gd name="connsiteY2" fmla="*/ 0 h 228600"/>
                  <a:gd name="connsiteX3" fmla="*/ 607693 w 838200"/>
                  <a:gd name="connsiteY3" fmla="*/ 228600 h 228600"/>
                  <a:gd name="connsiteX4" fmla="*/ 0 w 838200"/>
                  <a:gd name="connsiteY4" fmla="*/ 228600 h 228600"/>
                  <a:gd name="connsiteX0" fmla="*/ 0 w 838200"/>
                  <a:gd name="connsiteY0" fmla="*/ 228600 h 228600"/>
                  <a:gd name="connsiteX1" fmla="*/ 230507 w 838200"/>
                  <a:gd name="connsiteY1" fmla="*/ 0 h 228600"/>
                  <a:gd name="connsiteX2" fmla="*/ 838200 w 838200"/>
                  <a:gd name="connsiteY2" fmla="*/ 0 h 228600"/>
                  <a:gd name="connsiteX3" fmla="*/ 607693 w 838200"/>
                  <a:gd name="connsiteY3" fmla="*/ 228600 h 228600"/>
                  <a:gd name="connsiteX4" fmla="*/ 297180 w 838200"/>
                  <a:gd name="connsiteY4" fmla="*/ 227330 h 228600"/>
                  <a:gd name="connsiteX5" fmla="*/ 0 w 838200"/>
                  <a:gd name="connsiteY5" fmla="*/ 228600 h 228600"/>
                  <a:gd name="connsiteX0" fmla="*/ 297180 w 838200"/>
                  <a:gd name="connsiteY0" fmla="*/ 227330 h 318770"/>
                  <a:gd name="connsiteX1" fmla="*/ 0 w 838200"/>
                  <a:gd name="connsiteY1" fmla="*/ 228600 h 318770"/>
                  <a:gd name="connsiteX2" fmla="*/ 230507 w 838200"/>
                  <a:gd name="connsiteY2" fmla="*/ 0 h 318770"/>
                  <a:gd name="connsiteX3" fmla="*/ 838200 w 838200"/>
                  <a:gd name="connsiteY3" fmla="*/ 0 h 318770"/>
                  <a:gd name="connsiteX4" fmla="*/ 607693 w 838200"/>
                  <a:gd name="connsiteY4" fmla="*/ 228600 h 318770"/>
                  <a:gd name="connsiteX5" fmla="*/ 388620 w 838200"/>
                  <a:gd name="connsiteY5" fmla="*/ 318770 h 318770"/>
                  <a:gd name="connsiteX0" fmla="*/ 297180 w 838200"/>
                  <a:gd name="connsiteY0" fmla="*/ 227330 h 228600"/>
                  <a:gd name="connsiteX1" fmla="*/ 0 w 838200"/>
                  <a:gd name="connsiteY1" fmla="*/ 228600 h 228600"/>
                  <a:gd name="connsiteX2" fmla="*/ 230507 w 838200"/>
                  <a:gd name="connsiteY2" fmla="*/ 0 h 228600"/>
                  <a:gd name="connsiteX3" fmla="*/ 838200 w 838200"/>
                  <a:gd name="connsiteY3" fmla="*/ 0 h 228600"/>
                  <a:gd name="connsiteX4" fmla="*/ 607693 w 838200"/>
                  <a:gd name="connsiteY4" fmla="*/ 228600 h 228600"/>
                  <a:gd name="connsiteX0" fmla="*/ 0 w 838200"/>
                  <a:gd name="connsiteY0" fmla="*/ 228600 h 228600"/>
                  <a:gd name="connsiteX1" fmla="*/ 230507 w 838200"/>
                  <a:gd name="connsiteY1" fmla="*/ 0 h 228600"/>
                  <a:gd name="connsiteX2" fmla="*/ 838200 w 838200"/>
                  <a:gd name="connsiteY2" fmla="*/ 0 h 228600"/>
                  <a:gd name="connsiteX3" fmla="*/ 607693 w 838200"/>
                  <a:gd name="connsiteY3" fmla="*/ 22860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38200" h="228600">
                    <a:moveTo>
                      <a:pt x="0" y="228600"/>
                    </a:moveTo>
                    <a:lnTo>
                      <a:pt x="230507" y="0"/>
                    </a:lnTo>
                    <a:lnTo>
                      <a:pt x="838200" y="0"/>
                    </a:lnTo>
                    <a:lnTo>
                      <a:pt x="607693" y="228600"/>
                    </a:lnTo>
                  </a:path>
                </a:pathLst>
              </a:custGeom>
              <a:noFill/>
              <a:ln w="9525">
                <a:solidFill>
                  <a:schemeClr val="tx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Parallelogram 13">
                <a:extLst>
                  <a:ext uri="{FF2B5EF4-FFF2-40B4-BE49-F238E27FC236}">
                    <a16:creationId xmlns:a16="http://schemas.microsoft.com/office/drawing/2014/main" id="{69FD57FF-4AFB-4BF1-A45A-A385846C03A7}"/>
                  </a:ext>
                </a:extLst>
              </p:cNvPr>
              <p:cNvSpPr/>
              <p:nvPr/>
            </p:nvSpPr>
            <p:spPr>
              <a:xfrm rot="16200000" flipV="1">
                <a:off x="7772400" y="971550"/>
                <a:ext cx="838200" cy="228600"/>
              </a:xfrm>
              <a:custGeom>
                <a:avLst/>
                <a:gdLst>
                  <a:gd name="connsiteX0" fmla="*/ 0 w 838200"/>
                  <a:gd name="connsiteY0" fmla="*/ 228600 h 228600"/>
                  <a:gd name="connsiteX1" fmla="*/ 234317 w 838200"/>
                  <a:gd name="connsiteY1" fmla="*/ 0 h 228600"/>
                  <a:gd name="connsiteX2" fmla="*/ 838200 w 838200"/>
                  <a:gd name="connsiteY2" fmla="*/ 0 h 228600"/>
                  <a:gd name="connsiteX3" fmla="*/ 603883 w 838200"/>
                  <a:gd name="connsiteY3" fmla="*/ 228600 h 228600"/>
                  <a:gd name="connsiteX4" fmla="*/ 0 w 838200"/>
                  <a:gd name="connsiteY4" fmla="*/ 228600 h 228600"/>
                  <a:gd name="connsiteX0" fmla="*/ 603883 w 838200"/>
                  <a:gd name="connsiteY0" fmla="*/ 228600 h 320040"/>
                  <a:gd name="connsiteX1" fmla="*/ 0 w 838200"/>
                  <a:gd name="connsiteY1" fmla="*/ 228600 h 320040"/>
                  <a:gd name="connsiteX2" fmla="*/ 234317 w 838200"/>
                  <a:gd name="connsiteY2" fmla="*/ 0 h 320040"/>
                  <a:gd name="connsiteX3" fmla="*/ 838200 w 838200"/>
                  <a:gd name="connsiteY3" fmla="*/ 0 h 320040"/>
                  <a:gd name="connsiteX4" fmla="*/ 695323 w 838200"/>
                  <a:gd name="connsiteY4" fmla="*/ 320040 h 320040"/>
                  <a:gd name="connsiteX0" fmla="*/ 603883 w 838200"/>
                  <a:gd name="connsiteY0" fmla="*/ 228600 h 228600"/>
                  <a:gd name="connsiteX1" fmla="*/ 0 w 838200"/>
                  <a:gd name="connsiteY1" fmla="*/ 228600 h 228600"/>
                  <a:gd name="connsiteX2" fmla="*/ 234317 w 838200"/>
                  <a:gd name="connsiteY2" fmla="*/ 0 h 228600"/>
                  <a:gd name="connsiteX3" fmla="*/ 838200 w 838200"/>
                  <a:gd name="connsiteY3" fmla="*/ 0 h 228600"/>
                  <a:gd name="connsiteX0" fmla="*/ 0 w 838200"/>
                  <a:gd name="connsiteY0" fmla="*/ 228600 h 228600"/>
                  <a:gd name="connsiteX1" fmla="*/ 234317 w 838200"/>
                  <a:gd name="connsiteY1" fmla="*/ 0 h 228600"/>
                  <a:gd name="connsiteX2" fmla="*/ 838200 w 838200"/>
                  <a:gd name="connsiteY2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8200" h="228600">
                    <a:moveTo>
                      <a:pt x="0" y="228600"/>
                    </a:moveTo>
                    <a:lnTo>
                      <a:pt x="234317" y="0"/>
                    </a:lnTo>
                    <a:lnTo>
                      <a:pt x="838200" y="0"/>
                    </a:lnTo>
                  </a:path>
                </a:pathLst>
              </a:custGeom>
              <a:noFill/>
              <a:ln w="9525">
                <a:solidFill>
                  <a:schemeClr val="tx1">
                    <a:lumMod val="50000"/>
                  </a:schemeClr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5D5AE46-A101-46EC-B0FB-8337B94D8091}"/>
                  </a:ext>
                </a:extLst>
              </p:cNvPr>
              <p:cNvSpPr/>
              <p:nvPr/>
            </p:nvSpPr>
            <p:spPr>
              <a:xfrm>
                <a:off x="4687557" y="145433"/>
                <a:ext cx="305974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fun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5D5AE46-A101-46EC-B0FB-8337B94D80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557" y="145433"/>
                <a:ext cx="305974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56A8C38-AE6B-45E7-9842-C2CE9DD93E37}"/>
                  </a:ext>
                </a:extLst>
              </p:cNvPr>
              <p:cNvSpPr/>
              <p:nvPr/>
            </p:nvSpPr>
            <p:spPr>
              <a:xfrm>
                <a:off x="901660" y="2571227"/>
                <a:ext cx="45101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56A8C38-AE6B-45E7-9842-C2CE9DD93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0" y="2571227"/>
                <a:ext cx="4510144" cy="523220"/>
              </a:xfrm>
              <a:prstGeom prst="rect">
                <a:avLst/>
              </a:prstGeom>
              <a:blipFill>
                <a:blip r:embed="rId3"/>
                <a:stretch>
                  <a:fillRect r="-135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B83E39C-0E8E-452D-A61C-003D9C358DC4}"/>
                  </a:ext>
                </a:extLst>
              </p:cNvPr>
              <p:cNvSpPr/>
              <p:nvPr/>
            </p:nvSpPr>
            <p:spPr>
              <a:xfrm>
                <a:off x="280991" y="1962150"/>
                <a:ext cx="6805609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, it is the variability of a single particle times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B83E39C-0E8E-452D-A61C-003D9C358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1" y="1962150"/>
                <a:ext cx="6805609" cy="369332"/>
              </a:xfrm>
              <a:prstGeom prst="rect">
                <a:avLst/>
              </a:prstGeom>
              <a:blipFill>
                <a:blip r:embed="rId4"/>
                <a:stretch>
                  <a:fillRect l="-716"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E802EF-2AF7-4BA5-9A6E-8D990C1222B7}"/>
              </a:ext>
            </a:extLst>
          </p:cNvPr>
          <p:cNvCxnSpPr>
            <a:cxnSpLocks/>
          </p:cNvCxnSpPr>
          <p:nvPr/>
        </p:nvCxnSpPr>
        <p:spPr>
          <a:xfrm flipH="1">
            <a:off x="4267200" y="2318803"/>
            <a:ext cx="228600" cy="252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56DFCA2B-3EB6-468E-86A6-E72F1624436F}"/>
              </a:ext>
            </a:extLst>
          </p:cNvPr>
          <p:cNvSpPr/>
          <p:nvPr/>
        </p:nvSpPr>
        <p:spPr>
          <a:xfrm>
            <a:off x="210101" y="3572530"/>
            <a:ext cx="6954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A property of the microstate</a:t>
            </a:r>
            <a:endParaRPr lang="en-US" sz="28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F410759-723C-49F2-B83B-C900C4D4B402}"/>
              </a:ext>
            </a:extLst>
          </p:cNvPr>
          <p:cNvSpPr/>
          <p:nvPr/>
        </p:nvSpPr>
        <p:spPr>
          <a:xfrm>
            <a:off x="223726" y="4334530"/>
            <a:ext cx="855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Bradley Hand ITC" pitchFamily="66" charset="0"/>
              </a:rPr>
              <a:t>It does not correspond to the thermodynamic entropy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CC8AC52-D062-4D36-895F-E99543434141}"/>
              </a:ext>
            </a:extLst>
          </p:cNvPr>
          <p:cNvSpPr/>
          <p:nvPr/>
        </p:nvSpPr>
        <p:spPr>
          <a:xfrm>
            <a:off x="4879421" y="3500981"/>
            <a:ext cx="4054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Will increases/decreases over time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Not necessarily constant at equilibrium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4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4" grpId="0"/>
      <p:bldP spid="65" grpId="0"/>
      <p:bldP spid="59" grpId="0"/>
      <p:bldP spid="63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787021F-4688-4910-BDF4-6099E148BDED}"/>
              </a:ext>
            </a:extLst>
          </p:cNvPr>
          <p:cNvSpPr/>
          <p:nvPr/>
        </p:nvSpPr>
        <p:spPr>
          <a:xfrm>
            <a:off x="7769056" y="1388403"/>
            <a:ext cx="1122053" cy="11220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57B88CB-4A00-4FE9-B10D-6BFE852CEE6F}"/>
              </a:ext>
            </a:extLst>
          </p:cNvPr>
          <p:cNvSpPr/>
          <p:nvPr/>
        </p:nvSpPr>
        <p:spPr>
          <a:xfrm>
            <a:off x="7622528" y="1527516"/>
            <a:ext cx="1122053" cy="11220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0BDE062-DE28-47C9-81FC-7FE3AEA23240}"/>
              </a:ext>
            </a:extLst>
          </p:cNvPr>
          <p:cNvSpPr/>
          <p:nvPr/>
        </p:nvSpPr>
        <p:spPr>
          <a:xfrm>
            <a:off x="7476000" y="1666629"/>
            <a:ext cx="1122053" cy="112205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9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04B670-3D1D-4FD1-B607-A284708BC235}"/>
              </a:ext>
            </a:extLst>
          </p:cNvPr>
          <p:cNvSpPr/>
          <p:nvPr/>
        </p:nvSpPr>
        <p:spPr>
          <a:xfrm>
            <a:off x="284334" y="209550"/>
            <a:ext cx="85548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Gibbs entropy</a:t>
            </a:r>
            <a:endParaRPr lang="en-US" sz="2800" dirty="0">
              <a:solidFill>
                <a:srgbClr val="00EE6C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BEF361-2BA9-44B5-972D-CC1A63FAFBCD}"/>
              </a:ext>
            </a:extLst>
          </p:cNvPr>
          <p:cNvSpPr/>
          <p:nvPr/>
        </p:nvSpPr>
        <p:spPr>
          <a:xfrm>
            <a:off x="284334" y="971550"/>
            <a:ext cx="69546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Given a </a:t>
            </a:r>
            <a:r>
              <a:rPr lang="en-US" sz="2800" dirty="0" err="1">
                <a:latin typeface="Bradley Hand ITC" pitchFamily="66" charset="0"/>
              </a:rPr>
              <a:t>macrostate</a:t>
            </a:r>
            <a:r>
              <a:rPr lang="en-US" sz="2800" dirty="0">
                <a:latin typeface="Bradley Hand ITC" pitchFamily="66" charset="0"/>
              </a:rPr>
              <a:t>, it gives us the variability of the microstate (one microstate)</a:t>
            </a:r>
            <a:endParaRPr lang="en-US" sz="28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FD379E2-F88D-4276-AC4B-7C7C3A3DB0BD}"/>
              </a:ext>
            </a:extLst>
          </p:cNvPr>
          <p:cNvGrpSpPr/>
          <p:nvPr/>
        </p:nvGrpSpPr>
        <p:grpSpPr>
          <a:xfrm>
            <a:off x="7777985" y="2439150"/>
            <a:ext cx="73711" cy="180975"/>
            <a:chOff x="7696200" y="3359099"/>
            <a:chExt cx="73711" cy="18097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4B9675-04E9-47D0-BE06-1B5C8DAFD6C6}"/>
                </a:ext>
              </a:extLst>
            </p:cNvPr>
            <p:cNvCxnSpPr>
              <a:cxnSpLocks/>
            </p:cNvCxnSpPr>
            <p:nvPr/>
          </p:nvCxnSpPr>
          <p:spPr>
            <a:xfrm>
              <a:off x="7719060" y="3381375"/>
              <a:ext cx="50851" cy="158699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BA0DBB-FCBE-49FB-ACDB-B39123002183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F915A5-5CB8-4C94-BD4A-89E7CA7A0232}"/>
              </a:ext>
            </a:extLst>
          </p:cNvPr>
          <p:cNvGrpSpPr/>
          <p:nvPr/>
        </p:nvGrpSpPr>
        <p:grpSpPr>
          <a:xfrm>
            <a:off x="7618815" y="1817737"/>
            <a:ext cx="139683" cy="138454"/>
            <a:chOff x="7607368" y="3359099"/>
            <a:chExt cx="139683" cy="13845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034F60-70D1-4D58-8AB3-80D226CF9E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07368" y="3381375"/>
              <a:ext cx="111692" cy="116178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17082A-65DA-4264-9374-FBFCBA9C8371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A523FD-6A2D-416B-B1B4-C16D98CBCAAE}"/>
              </a:ext>
            </a:extLst>
          </p:cNvPr>
          <p:cNvGrpSpPr/>
          <p:nvPr/>
        </p:nvGrpSpPr>
        <p:grpSpPr>
          <a:xfrm>
            <a:off x="8062496" y="2360373"/>
            <a:ext cx="162593" cy="50851"/>
            <a:chOff x="7696200" y="3359099"/>
            <a:chExt cx="162593" cy="50851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043EBD-3BC2-46DD-A99F-8DF69B3F4D2D}"/>
                </a:ext>
              </a:extLst>
            </p:cNvPr>
            <p:cNvCxnSpPr>
              <a:cxnSpLocks/>
            </p:cNvCxnSpPr>
            <p:nvPr/>
          </p:nvCxnSpPr>
          <p:spPr>
            <a:xfrm>
              <a:off x="7719060" y="3381375"/>
              <a:ext cx="139733" cy="25348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266503B-5833-4816-8392-AC96E8CF0309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AAB3EB-4360-4312-BAD3-2AB2C40E807E}"/>
              </a:ext>
            </a:extLst>
          </p:cNvPr>
          <p:cNvGrpSpPr/>
          <p:nvPr/>
        </p:nvGrpSpPr>
        <p:grpSpPr>
          <a:xfrm>
            <a:off x="8330082" y="2400826"/>
            <a:ext cx="50851" cy="195657"/>
            <a:chOff x="7696200" y="3214293"/>
            <a:chExt cx="50851" cy="195657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C1479ED-BE7A-4395-AE95-F4E0B2AF24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7959" y="3214293"/>
              <a:ext cx="11101" cy="167082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DD9E74C-AECE-4517-A1C2-ED2D8C75328C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62DE6D7-CF67-4AC5-BA49-5A282DEA7608}"/>
              </a:ext>
            </a:extLst>
          </p:cNvPr>
          <p:cNvGrpSpPr/>
          <p:nvPr/>
        </p:nvGrpSpPr>
        <p:grpSpPr>
          <a:xfrm>
            <a:off x="7725717" y="2147739"/>
            <a:ext cx="201105" cy="79123"/>
            <a:chOff x="7696200" y="3359099"/>
            <a:chExt cx="201105" cy="79123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1F07AD6-626A-452F-8BDF-0059CC83BC74}"/>
                </a:ext>
              </a:extLst>
            </p:cNvPr>
            <p:cNvCxnSpPr>
              <a:cxnSpLocks/>
            </p:cNvCxnSpPr>
            <p:nvPr/>
          </p:nvCxnSpPr>
          <p:spPr>
            <a:xfrm>
              <a:off x="7719060" y="3381375"/>
              <a:ext cx="178245" cy="56847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B41B4C2-2EA2-41FB-9D34-1ED9C72E7A2B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CE0F97EF-52A8-4A58-A9B6-0A15C635AC0C}"/>
              </a:ext>
            </a:extLst>
          </p:cNvPr>
          <p:cNvSpPr/>
          <p:nvPr/>
        </p:nvSpPr>
        <p:spPr>
          <a:xfrm>
            <a:off x="284333" y="2038350"/>
            <a:ext cx="6953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It quantifies how much the microstate “jiggles around”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56A8C38-AE6B-45E7-9842-C2CE9DD93E37}"/>
                  </a:ext>
                </a:extLst>
              </p:cNvPr>
              <p:cNvSpPr/>
              <p:nvPr/>
            </p:nvSpPr>
            <p:spPr>
              <a:xfrm>
                <a:off x="1811373" y="2571750"/>
                <a:ext cx="32110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56A8C38-AE6B-45E7-9842-C2CE9DD93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373" y="2571750"/>
                <a:ext cx="321100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111D92C4-FB79-4069-B024-CC2D1250ED6C}"/>
              </a:ext>
            </a:extLst>
          </p:cNvPr>
          <p:cNvGrpSpPr/>
          <p:nvPr/>
        </p:nvGrpSpPr>
        <p:grpSpPr>
          <a:xfrm>
            <a:off x="8183593" y="1702244"/>
            <a:ext cx="228600" cy="152399"/>
            <a:chOff x="7696200" y="3257551"/>
            <a:chExt cx="228600" cy="152399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1968194-ED4C-4F6C-8C7C-C2D248773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9060" y="3257551"/>
              <a:ext cx="205740" cy="123824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16B0117-2220-4D2C-97AF-23AF1655434A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AB65397-4B19-4662-9A9A-CC150BD0DD32}"/>
              </a:ext>
            </a:extLst>
          </p:cNvPr>
          <p:cNvGrpSpPr/>
          <p:nvPr/>
        </p:nvGrpSpPr>
        <p:grpSpPr>
          <a:xfrm>
            <a:off x="8445655" y="1956191"/>
            <a:ext cx="63524" cy="141092"/>
            <a:chOff x="7683527" y="3359099"/>
            <a:chExt cx="63524" cy="14109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E5BDFE5-8AC4-4F4B-BE36-21CD3A674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83527" y="3381375"/>
              <a:ext cx="35533" cy="118816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DF09C78-54E2-485E-B021-9E23F29957DB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2EACF90-6E4E-407A-8492-CBCC1D6EA4BE}"/>
              </a:ext>
            </a:extLst>
          </p:cNvPr>
          <p:cNvGrpSpPr/>
          <p:nvPr/>
        </p:nvGrpSpPr>
        <p:grpSpPr>
          <a:xfrm>
            <a:off x="8098279" y="2075043"/>
            <a:ext cx="139726" cy="79426"/>
            <a:chOff x="7607325" y="3330524"/>
            <a:chExt cx="139726" cy="79426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B1F6B98-69EE-4292-A4F7-237DBF2635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07325" y="3330524"/>
              <a:ext cx="111735" cy="50851"/>
            </a:xfrm>
            <a:prstGeom prst="straightConnector1">
              <a:avLst/>
            </a:prstGeom>
            <a:ln>
              <a:headEnd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1CD03DFE-781B-48AC-B5D5-1145605FC68E}"/>
                </a:ext>
              </a:extLst>
            </p:cNvPr>
            <p:cNvSpPr/>
            <p:nvPr/>
          </p:nvSpPr>
          <p:spPr>
            <a:xfrm>
              <a:off x="7696200" y="3359099"/>
              <a:ext cx="50851" cy="50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C4A3BAE-4522-47D3-8641-A4F1E8E0D860}"/>
              </a:ext>
            </a:extLst>
          </p:cNvPr>
          <p:cNvCxnSpPr/>
          <p:nvPr/>
        </p:nvCxnSpPr>
        <p:spPr>
          <a:xfrm flipV="1">
            <a:off x="7315200" y="1161798"/>
            <a:ext cx="622231" cy="540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EF9FE2-DE30-4150-8F2D-512131B7E05C}"/>
                  </a:ext>
                </a:extLst>
              </p:cNvPr>
              <p:cNvSpPr txBox="1"/>
              <p:nvPr/>
            </p:nvSpPr>
            <p:spPr>
              <a:xfrm>
                <a:off x="7620206" y="1013801"/>
                <a:ext cx="287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E2EF9FE2-DE30-4150-8F2D-512131B7E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206" y="1013801"/>
                <a:ext cx="28783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D79ED78-3752-40DD-9A7A-5571335B077C}"/>
                  </a:ext>
                </a:extLst>
              </p:cNvPr>
              <p:cNvSpPr/>
              <p:nvPr/>
            </p:nvSpPr>
            <p:spPr>
              <a:xfrm>
                <a:off x="2514600" y="142135"/>
                <a:ext cx="6897081" cy="6674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fun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D79ED78-3752-40DD-9A7A-5571335B0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42135"/>
                <a:ext cx="6897081" cy="667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D68748D5-3AA2-4692-9B07-C669E4C93EC4}"/>
              </a:ext>
            </a:extLst>
          </p:cNvPr>
          <p:cNvSpPr/>
          <p:nvPr/>
        </p:nvSpPr>
        <p:spPr>
          <a:xfrm>
            <a:off x="210101" y="3481499"/>
            <a:ext cx="69546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A property of the </a:t>
            </a:r>
            <a:r>
              <a:rPr lang="en-US" sz="2800" dirty="0" err="1">
                <a:latin typeface="Bradley Hand ITC" pitchFamily="66" charset="0"/>
              </a:rPr>
              <a:t>macrostate</a:t>
            </a:r>
            <a:endParaRPr lang="en-US" sz="2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85C200-12FF-4B9C-9104-CAE959312B8B}"/>
              </a:ext>
            </a:extLst>
          </p:cNvPr>
          <p:cNvSpPr/>
          <p:nvPr/>
        </p:nvSpPr>
        <p:spPr>
          <a:xfrm>
            <a:off x="223726" y="4105930"/>
            <a:ext cx="85548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  <a:latin typeface="Bradley Hand ITC" pitchFamily="66" charset="0"/>
              </a:rPr>
              <a:t>It does correspond to the thermodynamic entropy</a:t>
            </a:r>
            <a:endParaRPr lang="en-US" sz="2800" dirty="0">
              <a:solidFill>
                <a:srgbClr val="00EE6C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9E56C40-4F8B-419A-B5AE-441FC26D886E}"/>
              </a:ext>
            </a:extLst>
          </p:cNvPr>
          <p:cNvSpPr/>
          <p:nvPr/>
        </p:nvSpPr>
        <p:spPr>
          <a:xfrm>
            <a:off x="4879421" y="3409950"/>
            <a:ext cx="40544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Variability/jiggling is maximized at equilibrium and it is “constant”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58721C-ABB1-480F-89C5-C28DE543D9D9}"/>
              </a:ext>
            </a:extLst>
          </p:cNvPr>
          <p:cNvSpPr/>
          <p:nvPr/>
        </p:nvSpPr>
        <p:spPr>
          <a:xfrm>
            <a:off x="1676400" y="4613401"/>
            <a:ext cx="7170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EE6C"/>
                </a:solidFill>
                <a:latin typeface="Bradley Hand ITC" pitchFamily="66" charset="0"/>
              </a:rPr>
              <a:t>Von Neumann entropy is Gibbs entropy for quantum</a:t>
            </a:r>
            <a:endParaRPr lang="en-US" dirty="0">
              <a:solidFill>
                <a:srgbClr val="00EE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9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/>
      <p:bldP spid="64" grpId="0"/>
      <p:bldP spid="41" grpId="0"/>
      <p:bldP spid="42" grpId="0"/>
      <p:bldP spid="43" grpId="0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57851</TotalTime>
  <Words>791</Words>
  <Application>Microsoft Office PowerPoint</Application>
  <PresentationFormat>On-screen Show (16:9)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Alice</vt:lpstr>
      <vt:lpstr>Arial</vt:lpstr>
      <vt:lpstr>Bradley Hand ITC</vt:lpstr>
      <vt:lpstr>Calibri</vt:lpstr>
      <vt:lpstr>Cambria Math</vt:lpstr>
      <vt:lpstr>Office Theme</vt:lpstr>
      <vt:lpstr>Understanding Shannon entropy: (6) Connection to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514</cp:revision>
  <dcterms:created xsi:type="dcterms:W3CDTF">2013-05-30T18:30:29Z</dcterms:created>
  <dcterms:modified xsi:type="dcterms:W3CDTF">2024-01-12T19:37:00Z</dcterms:modified>
</cp:coreProperties>
</file>