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57" r:id="rId2"/>
    <p:sldId id="383" r:id="rId3"/>
    <p:sldId id="384" r:id="rId4"/>
    <p:sldId id="386" r:id="rId5"/>
    <p:sldId id="387" r:id="rId6"/>
    <p:sldId id="388" r:id="rId7"/>
    <p:sldId id="385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34383C"/>
    <a:srgbClr val="1C1C1C"/>
    <a:srgbClr val="080808"/>
    <a:srgbClr val="111111"/>
    <a:srgbClr val="41464B"/>
    <a:srgbClr val="414141"/>
    <a:srgbClr val="373737"/>
    <a:srgbClr val="00EE6C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94660"/>
  </p:normalViewPr>
  <p:slideViewPr>
    <p:cSldViewPr>
      <p:cViewPr varScale="1">
        <p:scale>
          <a:sx n="157" d="100"/>
          <a:sy n="157" d="100"/>
        </p:scale>
        <p:origin x="475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DE655-E7A8-42D8-8F27-29EDD4D4987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F8133-AC8B-4C32-AEE4-B3F8E13D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0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3DB-42F9-4BC5-AB5E-1B545080AA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0211928-A039-4363-8C97-7A665108F29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34383C"/>
              </a:gs>
              <a:gs pos="23000">
                <a:srgbClr val="333333"/>
              </a:gs>
              <a:gs pos="69000">
                <a:srgbClr val="1C1C1C"/>
              </a:gs>
              <a:gs pos="97000">
                <a:srgbClr val="0808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D91740-6437-42FA-ABC2-3697FB246A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18016"/>
            <a:ext cx="1062757" cy="9659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163E70-2D0A-46BC-B4F5-D0E2D32A07CF}"/>
              </a:ext>
            </a:extLst>
          </p:cNvPr>
          <p:cNvSpPr/>
          <p:nvPr/>
        </p:nvSpPr>
        <p:spPr>
          <a:xfrm>
            <a:off x="214877" y="171834"/>
            <a:ext cx="87142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Segoe Print" panose="02000600000000000000" pitchFamily="2" charset="0"/>
              </a:rPr>
              <a:t>Understanding Shannon entropy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C43FEA-B826-4559-B2A2-33704832B929}"/>
              </a:ext>
            </a:extLst>
          </p:cNvPr>
          <p:cNvSpPr/>
          <p:nvPr/>
        </p:nvSpPr>
        <p:spPr>
          <a:xfrm>
            <a:off x="7214420" y="4299546"/>
            <a:ext cx="1929580" cy="84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0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0211928-A039-4363-8C97-7A665108F29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34383C"/>
              </a:gs>
              <a:gs pos="23000">
                <a:srgbClr val="333333"/>
              </a:gs>
              <a:gs pos="69000">
                <a:srgbClr val="1C1C1C"/>
              </a:gs>
              <a:gs pos="97000">
                <a:srgbClr val="0808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D91740-6437-42FA-ABC2-3697FB246A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18016"/>
            <a:ext cx="1062757" cy="9659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163E70-2D0A-46BC-B4F5-D0E2D32A07CF}"/>
              </a:ext>
            </a:extLst>
          </p:cNvPr>
          <p:cNvSpPr/>
          <p:nvPr/>
        </p:nvSpPr>
        <p:spPr>
          <a:xfrm>
            <a:off x="214877" y="171834"/>
            <a:ext cx="87142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Segoe Print" panose="02000600000000000000" pitchFamily="2" charset="0"/>
              </a:rPr>
              <a:t>Understanding Shannon entropy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98C48BE-D98E-44CA-95FD-866B7636D84A}"/>
              </a:ext>
            </a:extLst>
          </p:cNvPr>
          <p:cNvGrpSpPr/>
          <p:nvPr/>
        </p:nvGrpSpPr>
        <p:grpSpPr>
          <a:xfrm>
            <a:off x="5334000" y="1231970"/>
            <a:ext cx="3429000" cy="2654710"/>
            <a:chOff x="3570774" y="956931"/>
            <a:chExt cx="2362200" cy="18288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C566B9-3DBA-467B-9C96-3094B92B658B}"/>
                </a:ext>
              </a:extLst>
            </p:cNvPr>
            <p:cNvSpPr/>
            <p:nvPr/>
          </p:nvSpPr>
          <p:spPr>
            <a:xfrm>
              <a:off x="4352266" y="2309923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CA0C765-C559-44DA-BCAD-FFFD15536300}"/>
                </a:ext>
              </a:extLst>
            </p:cNvPr>
            <p:cNvSpPr/>
            <p:nvPr/>
          </p:nvSpPr>
          <p:spPr>
            <a:xfrm>
              <a:off x="3570774" y="956931"/>
              <a:ext cx="2362200" cy="1828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tar: 5 Points 11">
              <a:extLst>
                <a:ext uri="{FF2B5EF4-FFF2-40B4-BE49-F238E27FC236}">
                  <a16:creationId xmlns:a16="http://schemas.microsoft.com/office/drawing/2014/main" id="{5E325832-FA82-4EE7-94AA-2343327E4936}"/>
                </a:ext>
              </a:extLst>
            </p:cNvPr>
            <p:cNvSpPr/>
            <p:nvPr/>
          </p:nvSpPr>
          <p:spPr>
            <a:xfrm>
              <a:off x="4922000" y="2172142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0B12689-0C63-432B-B3A4-1C9127AC083F}"/>
                </a:ext>
              </a:extLst>
            </p:cNvPr>
            <p:cNvSpPr/>
            <p:nvPr/>
          </p:nvSpPr>
          <p:spPr>
            <a:xfrm>
              <a:off x="3981671" y="1922722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308E3A-CBAF-40B2-9F2F-181FC38EC240}"/>
                </a:ext>
              </a:extLst>
            </p:cNvPr>
            <p:cNvSpPr/>
            <p:nvPr/>
          </p:nvSpPr>
          <p:spPr>
            <a:xfrm>
              <a:off x="4148912" y="140083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6D380B5-5B9A-4EAA-A344-D032E3A037D5}"/>
                </a:ext>
              </a:extLst>
            </p:cNvPr>
            <p:cNvSpPr/>
            <p:nvPr/>
          </p:nvSpPr>
          <p:spPr>
            <a:xfrm>
              <a:off x="5488173" y="1531754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2DBC4E-0836-4253-A0F3-824A13D7FEA5}"/>
                </a:ext>
              </a:extLst>
            </p:cNvPr>
            <p:cNvSpPr/>
            <p:nvPr/>
          </p:nvSpPr>
          <p:spPr>
            <a:xfrm>
              <a:off x="4993543" y="173532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031686C-C8C0-4DDD-814E-C546A2F1D78E}"/>
                </a:ext>
              </a:extLst>
            </p:cNvPr>
            <p:cNvSpPr/>
            <p:nvPr/>
          </p:nvSpPr>
          <p:spPr>
            <a:xfrm>
              <a:off x="4475205" y="1785826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3084866-71A4-4611-803F-E05B5811A7E5}"/>
                </a:ext>
              </a:extLst>
            </p:cNvPr>
            <p:cNvSpPr/>
            <p:nvPr/>
          </p:nvSpPr>
          <p:spPr>
            <a:xfrm>
              <a:off x="5429247" y="1922722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tar: 5 Points 18">
              <a:extLst>
                <a:ext uri="{FF2B5EF4-FFF2-40B4-BE49-F238E27FC236}">
                  <a16:creationId xmlns:a16="http://schemas.microsoft.com/office/drawing/2014/main" id="{D023A8A5-FB9A-4EBA-AE28-0B583FC31DD6}"/>
                </a:ext>
              </a:extLst>
            </p:cNvPr>
            <p:cNvSpPr/>
            <p:nvPr/>
          </p:nvSpPr>
          <p:spPr>
            <a:xfrm>
              <a:off x="4637574" y="1166923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57E6300-1C49-49C9-8C46-9F75276540A7}"/>
                </a:ext>
              </a:extLst>
            </p:cNvPr>
            <p:cNvSpPr/>
            <p:nvPr/>
          </p:nvSpPr>
          <p:spPr>
            <a:xfrm>
              <a:off x="5146606" y="1280782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8BCDB766-807B-4F3A-A5AC-06BBFC6904E8}"/>
              </a:ext>
            </a:extLst>
          </p:cNvPr>
          <p:cNvSpPr/>
          <p:nvPr/>
        </p:nvSpPr>
        <p:spPr>
          <a:xfrm>
            <a:off x="304800" y="1047750"/>
            <a:ext cx="45768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Print" panose="02000600000000000000" pitchFamily="2" charset="0"/>
              </a:rPr>
              <a:t>(1) Variability within</a:t>
            </a:r>
            <a:br>
              <a:rPr lang="en-US" sz="3200" dirty="0">
                <a:latin typeface="Segoe Print" panose="02000600000000000000" pitchFamily="2" charset="0"/>
              </a:rPr>
            </a:br>
            <a:r>
              <a:rPr lang="en-US" sz="3200" dirty="0">
                <a:latin typeface="Segoe Print" panose="02000600000000000000" pitchFamily="2" charset="0"/>
              </a:rPr>
              <a:t>a distribution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87D346-5FFC-4012-8700-84489D7E4E9D}"/>
              </a:ext>
            </a:extLst>
          </p:cNvPr>
          <p:cNvCxnSpPr>
            <a:cxnSpLocks/>
          </p:cNvCxnSpPr>
          <p:nvPr/>
        </p:nvCxnSpPr>
        <p:spPr>
          <a:xfrm flipV="1">
            <a:off x="4586591" y="2097580"/>
            <a:ext cx="1565098" cy="132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0C8B3C4-DA72-4CA5-A212-0386C9EABEAC}"/>
              </a:ext>
            </a:extLst>
          </p:cNvPr>
          <p:cNvSpPr/>
          <p:nvPr/>
        </p:nvSpPr>
        <p:spPr>
          <a:xfrm>
            <a:off x="755788" y="2672775"/>
            <a:ext cx="3892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Print" panose="02000600000000000000" pitchFamily="2" charset="0"/>
              </a:rPr>
              <a:t>How different are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CCE072-8007-4872-80E4-487634379718}"/>
              </a:ext>
            </a:extLst>
          </p:cNvPr>
          <p:cNvSpPr/>
          <p:nvPr/>
        </p:nvSpPr>
        <p:spPr>
          <a:xfrm>
            <a:off x="1828800" y="3384263"/>
            <a:ext cx="2828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Print" panose="02000600000000000000" pitchFamily="2" charset="0"/>
              </a:rPr>
              <a:t>the elements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A0309B-F7E0-4DD0-9FCD-F016AD32B65E}"/>
              </a:ext>
            </a:extLst>
          </p:cNvPr>
          <p:cNvSpPr/>
          <p:nvPr/>
        </p:nvSpPr>
        <p:spPr>
          <a:xfrm>
            <a:off x="2743200" y="4095750"/>
            <a:ext cx="37593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Print" panose="02000600000000000000" pitchFamily="2" charset="0"/>
              </a:rPr>
              <a:t>from each other?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0EA83F-4E03-4104-B041-0F519A6AD0EF}"/>
              </a:ext>
            </a:extLst>
          </p:cNvPr>
          <p:cNvCxnSpPr>
            <a:cxnSpLocks/>
          </p:cNvCxnSpPr>
          <p:nvPr/>
        </p:nvCxnSpPr>
        <p:spPr>
          <a:xfrm flipV="1">
            <a:off x="4634865" y="1973924"/>
            <a:ext cx="2212461" cy="1525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A41217-D45F-40C6-8D2C-000D1B0AB1F6}"/>
              </a:ext>
            </a:extLst>
          </p:cNvPr>
          <p:cNvCxnSpPr>
            <a:cxnSpLocks/>
          </p:cNvCxnSpPr>
          <p:nvPr/>
        </p:nvCxnSpPr>
        <p:spPr>
          <a:xfrm flipV="1">
            <a:off x="4664413" y="3327826"/>
            <a:ext cx="1688774" cy="32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60E3BD6-5939-4A2A-96DD-AA0E84E53522}"/>
              </a:ext>
            </a:extLst>
          </p:cNvPr>
          <p:cNvCxnSpPr>
            <a:cxnSpLocks/>
          </p:cNvCxnSpPr>
          <p:nvPr/>
        </p:nvCxnSpPr>
        <p:spPr>
          <a:xfrm flipV="1">
            <a:off x="4655820" y="2533416"/>
            <a:ext cx="2659542" cy="104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62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0211928-A039-4363-8C97-7A665108F29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34383C"/>
              </a:gs>
              <a:gs pos="23000">
                <a:srgbClr val="333333"/>
              </a:gs>
              <a:gs pos="69000">
                <a:srgbClr val="1C1C1C"/>
              </a:gs>
              <a:gs pos="97000">
                <a:srgbClr val="0808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D91740-6437-42FA-ABC2-3697FB246A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18016"/>
            <a:ext cx="1062757" cy="9659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163E70-2D0A-46BC-B4F5-D0E2D32A07CF}"/>
              </a:ext>
            </a:extLst>
          </p:cNvPr>
          <p:cNvSpPr/>
          <p:nvPr/>
        </p:nvSpPr>
        <p:spPr>
          <a:xfrm>
            <a:off x="214877" y="171834"/>
            <a:ext cx="87142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Segoe Print" panose="02000600000000000000" pitchFamily="2" charset="0"/>
              </a:rPr>
              <a:t>Understanding Shannon entropy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CDB766-807B-4F3A-A5AC-06BBFC6904E8}"/>
              </a:ext>
            </a:extLst>
          </p:cNvPr>
          <p:cNvSpPr/>
          <p:nvPr/>
        </p:nvSpPr>
        <p:spPr>
          <a:xfrm>
            <a:off x="304800" y="1047750"/>
            <a:ext cx="4927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Print" panose="02000600000000000000" pitchFamily="2" charset="0"/>
              </a:rPr>
              <a:t>(2) Variability and bits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AECC82-FB47-4713-81D6-83EC226856DF}"/>
              </a:ext>
            </a:extLst>
          </p:cNvPr>
          <p:cNvGrpSpPr/>
          <p:nvPr/>
        </p:nvGrpSpPr>
        <p:grpSpPr>
          <a:xfrm flipH="1">
            <a:off x="4842245" y="1800045"/>
            <a:ext cx="2971800" cy="1478343"/>
            <a:chOff x="3823039" y="2785825"/>
            <a:chExt cx="3886200" cy="19332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6D5E6CB-FD3E-4FEE-939F-0C352F185318}"/>
                </a:ext>
              </a:extLst>
            </p:cNvPr>
            <p:cNvGrpSpPr/>
            <p:nvPr/>
          </p:nvGrpSpPr>
          <p:grpSpPr>
            <a:xfrm>
              <a:off x="4025819" y="2970491"/>
              <a:ext cx="762000" cy="1748552"/>
              <a:chOff x="5014697" y="548513"/>
              <a:chExt cx="762000" cy="1748552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9D741EC-69B1-4A01-AB3F-3D69AC1F2EA4}"/>
                  </a:ext>
                </a:extLst>
              </p:cNvPr>
              <p:cNvSpPr/>
              <p:nvPr/>
            </p:nvSpPr>
            <p:spPr>
              <a:xfrm>
                <a:off x="5090897" y="548513"/>
                <a:ext cx="609600" cy="609600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BD4EACC-46CB-4FA1-8BE0-021EB5B949A4}"/>
                  </a:ext>
                </a:extLst>
              </p:cNvPr>
              <p:cNvCxnSpPr>
                <a:cxnSpLocks/>
                <a:stCxn id="27" idx="4"/>
              </p:cNvCxnSpPr>
              <p:nvPr/>
            </p:nvCxnSpPr>
            <p:spPr>
              <a:xfrm>
                <a:off x="5395697" y="1158113"/>
                <a:ext cx="14845" cy="838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8AA75BE-1C6F-49B7-8AC9-C42EFE8176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2153" y="1992006"/>
                <a:ext cx="298966" cy="3050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7FD5F9D-74B2-4285-8FD0-1F0D26F14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10542" y="1996313"/>
                <a:ext cx="298966" cy="29896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1F565FA-1C58-49C5-839D-862BC3CFF9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4697" y="1462913"/>
                <a:ext cx="76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CD60A83-E9FE-4FF3-8851-1C5F8964DC38}"/>
                </a:ext>
              </a:extLst>
            </p:cNvPr>
            <p:cNvGrpSpPr/>
            <p:nvPr/>
          </p:nvGrpSpPr>
          <p:grpSpPr>
            <a:xfrm>
              <a:off x="6947239" y="2970491"/>
              <a:ext cx="762000" cy="1748552"/>
              <a:chOff x="7936117" y="548513"/>
              <a:chExt cx="762000" cy="174855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7CF0867-D0C6-42F4-A19E-B70CDD7505BD}"/>
                  </a:ext>
                </a:extLst>
              </p:cNvPr>
              <p:cNvSpPr/>
              <p:nvPr/>
            </p:nvSpPr>
            <p:spPr>
              <a:xfrm>
                <a:off x="8012317" y="548513"/>
                <a:ext cx="609600" cy="609600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AEFA924-60FE-41EA-A3F3-B9FD184FFD03}"/>
                  </a:ext>
                </a:extLst>
              </p:cNvPr>
              <p:cNvCxnSpPr>
                <a:cxnSpLocks/>
                <a:stCxn id="35" idx="4"/>
              </p:cNvCxnSpPr>
              <p:nvPr/>
            </p:nvCxnSpPr>
            <p:spPr>
              <a:xfrm>
                <a:off x="8317117" y="1158113"/>
                <a:ext cx="14845" cy="838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AE88A04-5920-4854-89F3-AD57D3B283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33573" y="1992006"/>
                <a:ext cx="298966" cy="3050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A5A2184-7BB7-446A-AAD3-228798ED48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962" y="1996313"/>
                <a:ext cx="298966" cy="29896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D3AA66E-944A-4889-B4A8-3914E1F09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117" y="1462913"/>
                <a:ext cx="76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Star: 5 Points 40">
              <a:extLst>
                <a:ext uri="{FF2B5EF4-FFF2-40B4-BE49-F238E27FC236}">
                  <a16:creationId xmlns:a16="http://schemas.microsoft.com/office/drawing/2014/main" id="{65354D8C-CC98-44EA-8B65-F5516740D0DA}"/>
                </a:ext>
              </a:extLst>
            </p:cNvPr>
            <p:cNvSpPr/>
            <p:nvPr/>
          </p:nvSpPr>
          <p:spPr>
            <a:xfrm>
              <a:off x="3823039" y="3694391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peech Bubble: Oval 41">
              <a:extLst>
                <a:ext uri="{FF2B5EF4-FFF2-40B4-BE49-F238E27FC236}">
                  <a16:creationId xmlns:a16="http://schemas.microsoft.com/office/drawing/2014/main" id="{13F7F8DF-3C98-4941-BDA4-42E00ED1BDC4}"/>
                </a:ext>
              </a:extLst>
            </p:cNvPr>
            <p:cNvSpPr/>
            <p:nvPr/>
          </p:nvSpPr>
          <p:spPr>
            <a:xfrm>
              <a:off x="6351670" y="2785825"/>
              <a:ext cx="533400" cy="369332"/>
            </a:xfrm>
            <a:prstGeom prst="wedgeEllipseCallout">
              <a:avLst>
                <a:gd name="adj1" fmla="val 48881"/>
                <a:gd name="adj2" fmla="val 6580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43" name="Speech Bubble: Oval 42">
              <a:extLst>
                <a:ext uri="{FF2B5EF4-FFF2-40B4-BE49-F238E27FC236}">
                  <a16:creationId xmlns:a16="http://schemas.microsoft.com/office/drawing/2014/main" id="{77045917-9E6E-4377-AF96-D622FF6CF258}"/>
                </a:ext>
              </a:extLst>
            </p:cNvPr>
            <p:cNvSpPr/>
            <p:nvPr/>
          </p:nvSpPr>
          <p:spPr>
            <a:xfrm>
              <a:off x="4978319" y="2785825"/>
              <a:ext cx="533400" cy="369332"/>
            </a:xfrm>
            <a:prstGeom prst="wedgeEllipseCallout">
              <a:avLst>
                <a:gd name="adj1" fmla="val -45976"/>
                <a:gd name="adj2" fmla="val 6745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44" name="Speech Bubble: Oval 43">
              <a:extLst>
                <a:ext uri="{FF2B5EF4-FFF2-40B4-BE49-F238E27FC236}">
                  <a16:creationId xmlns:a16="http://schemas.microsoft.com/office/drawing/2014/main" id="{1B02E1F8-73DB-48D2-B10C-303987E4C3DD}"/>
                </a:ext>
              </a:extLst>
            </p:cNvPr>
            <p:cNvSpPr/>
            <p:nvPr/>
          </p:nvSpPr>
          <p:spPr>
            <a:xfrm>
              <a:off x="6299539" y="3418154"/>
              <a:ext cx="533400" cy="369332"/>
            </a:xfrm>
            <a:prstGeom prst="wedgeEllipseCallout">
              <a:avLst>
                <a:gd name="adj1" fmla="val 64881"/>
                <a:gd name="adj2" fmla="val -4478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45" name="Speech Bubble: Oval 44">
              <a:extLst>
                <a:ext uri="{FF2B5EF4-FFF2-40B4-BE49-F238E27FC236}">
                  <a16:creationId xmlns:a16="http://schemas.microsoft.com/office/drawing/2014/main" id="{E39E80A6-191A-4CC7-8D18-9E82C9CBEA28}"/>
                </a:ext>
              </a:extLst>
            </p:cNvPr>
            <p:cNvSpPr/>
            <p:nvPr/>
          </p:nvSpPr>
          <p:spPr>
            <a:xfrm>
              <a:off x="5049254" y="3395425"/>
              <a:ext cx="533400" cy="369332"/>
            </a:xfrm>
            <a:prstGeom prst="wedgeEllipseCallout">
              <a:avLst>
                <a:gd name="adj1" fmla="val -67690"/>
                <a:gd name="adj2" fmla="val -4808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B501D43-8B1F-4DBB-AD57-14859B7AB26B}"/>
              </a:ext>
            </a:extLst>
          </p:cNvPr>
          <p:cNvGrpSpPr/>
          <p:nvPr/>
        </p:nvGrpSpPr>
        <p:grpSpPr>
          <a:xfrm>
            <a:off x="8112112" y="2921872"/>
            <a:ext cx="897150" cy="1049279"/>
            <a:chOff x="594491" y="514350"/>
            <a:chExt cx="1591240" cy="1861066"/>
          </a:xfrm>
        </p:grpSpPr>
        <p:sp>
          <p:nvSpPr>
            <p:cNvPr id="48" name="Star: 5 Points 47">
              <a:extLst>
                <a:ext uri="{FF2B5EF4-FFF2-40B4-BE49-F238E27FC236}">
                  <a16:creationId xmlns:a16="http://schemas.microsoft.com/office/drawing/2014/main" id="{9E5D3719-0FBA-49B1-A43D-2337907FC529}"/>
                </a:ext>
              </a:extLst>
            </p:cNvPr>
            <p:cNvSpPr/>
            <p:nvPr/>
          </p:nvSpPr>
          <p:spPr>
            <a:xfrm>
              <a:off x="1514554" y="2146816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36E95D8-076E-426B-B28C-B17E7B6690EE}"/>
                </a:ext>
              </a:extLst>
            </p:cNvPr>
            <p:cNvSpPr/>
            <p:nvPr/>
          </p:nvSpPr>
          <p:spPr>
            <a:xfrm>
              <a:off x="1997241" y="2184916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8D1B3F9-74DD-47D0-BAEA-A577E5DE5B15}"/>
                </a:ext>
              </a:extLst>
            </p:cNvPr>
            <p:cNvSpPr/>
            <p:nvPr/>
          </p:nvSpPr>
          <p:spPr>
            <a:xfrm>
              <a:off x="1074853" y="2184916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E9B65F4-0F59-49F8-B20D-FCA69AF1D0D2}"/>
                </a:ext>
              </a:extLst>
            </p:cNvPr>
            <p:cNvSpPr/>
            <p:nvPr/>
          </p:nvSpPr>
          <p:spPr>
            <a:xfrm>
              <a:off x="626167" y="218565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10CB161-568F-48FA-99E9-CABCC6AA8D13}"/>
                </a:ext>
              </a:extLst>
            </p:cNvPr>
            <p:cNvSpPr/>
            <p:nvPr/>
          </p:nvSpPr>
          <p:spPr>
            <a:xfrm>
              <a:off x="1514554" y="1276350"/>
              <a:ext cx="215753" cy="794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B992DD7-AB0E-4497-ADA1-4A0B9026E0CF}"/>
                </a:ext>
              </a:extLst>
            </p:cNvPr>
            <p:cNvSpPr/>
            <p:nvPr/>
          </p:nvSpPr>
          <p:spPr>
            <a:xfrm>
              <a:off x="1971976" y="514350"/>
              <a:ext cx="213755" cy="1556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3AB9386-3A03-4182-9880-9DE2BDFE2376}"/>
                </a:ext>
              </a:extLst>
            </p:cNvPr>
            <p:cNvSpPr/>
            <p:nvPr/>
          </p:nvSpPr>
          <p:spPr>
            <a:xfrm>
              <a:off x="594491" y="1657350"/>
              <a:ext cx="215753" cy="413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46380-5328-415D-861B-8F10C94E9592}"/>
                </a:ext>
              </a:extLst>
            </p:cNvPr>
            <p:cNvSpPr/>
            <p:nvPr/>
          </p:nvSpPr>
          <p:spPr>
            <a:xfrm>
              <a:off x="1043176" y="1657350"/>
              <a:ext cx="215753" cy="413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01393AA1-8613-4D4D-8018-70361043B20B}"/>
              </a:ext>
            </a:extLst>
          </p:cNvPr>
          <p:cNvSpPr/>
          <p:nvPr/>
        </p:nvSpPr>
        <p:spPr>
          <a:xfrm>
            <a:off x="603945" y="2271049"/>
            <a:ext cx="24497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Print" panose="02000600000000000000" pitchFamily="2" charset="0"/>
              </a:rPr>
              <a:t>How many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88FCB39-6381-4827-959D-C594A94ABC22}"/>
              </a:ext>
            </a:extLst>
          </p:cNvPr>
          <p:cNvSpPr/>
          <p:nvPr/>
        </p:nvSpPr>
        <p:spPr>
          <a:xfrm>
            <a:off x="2443162" y="3601697"/>
            <a:ext cx="23535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Print" panose="02000600000000000000" pitchFamily="2" charset="0"/>
              </a:rPr>
              <a:t>to identify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08BDF82-37D1-480F-AA54-FCF67553599C}"/>
              </a:ext>
            </a:extLst>
          </p:cNvPr>
          <p:cNvSpPr/>
          <p:nvPr/>
        </p:nvSpPr>
        <p:spPr>
          <a:xfrm>
            <a:off x="3717394" y="4267021"/>
            <a:ext cx="27158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Print" panose="02000600000000000000" pitchFamily="2" charset="0"/>
              </a:rPr>
              <a:t>an element?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3D02B7-3123-4C83-9AD8-9694D16DFCFB}"/>
              </a:ext>
            </a:extLst>
          </p:cNvPr>
          <p:cNvSpPr/>
          <p:nvPr/>
        </p:nvSpPr>
        <p:spPr>
          <a:xfrm>
            <a:off x="1618780" y="2936373"/>
            <a:ext cx="2048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Print" panose="02000600000000000000" pitchFamily="2" charset="0"/>
              </a:rPr>
              <a:t>questions</a:t>
            </a:r>
            <a:endParaRPr lang="en-US" sz="3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B33E02-EC9F-494B-971B-A00967FBE5EC}"/>
              </a:ext>
            </a:extLst>
          </p:cNvPr>
          <p:cNvCxnSpPr>
            <a:cxnSpLocks/>
          </p:cNvCxnSpPr>
          <p:nvPr/>
        </p:nvCxnSpPr>
        <p:spPr>
          <a:xfrm flipV="1">
            <a:off x="3717394" y="2640507"/>
            <a:ext cx="1845206" cy="54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A73C7D2-089C-4482-8FEB-995100CF402F}"/>
              </a:ext>
            </a:extLst>
          </p:cNvPr>
          <p:cNvCxnSpPr>
            <a:cxnSpLocks/>
          </p:cNvCxnSpPr>
          <p:nvPr/>
        </p:nvCxnSpPr>
        <p:spPr>
          <a:xfrm flipV="1">
            <a:off x="6433202" y="2800350"/>
            <a:ext cx="1206031" cy="146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92A474-69D5-4F6E-B9B8-9BAFE54D80AF}"/>
              </a:ext>
            </a:extLst>
          </p:cNvPr>
          <p:cNvCxnSpPr>
            <a:cxnSpLocks/>
          </p:cNvCxnSpPr>
          <p:nvPr/>
        </p:nvCxnSpPr>
        <p:spPr>
          <a:xfrm flipV="1">
            <a:off x="6468457" y="3918016"/>
            <a:ext cx="1532543" cy="48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BC9D687-F5FA-4F2B-B6BB-7E81AF491E28}"/>
              </a:ext>
            </a:extLst>
          </p:cNvPr>
          <p:cNvCxnSpPr>
            <a:cxnSpLocks/>
          </p:cNvCxnSpPr>
          <p:nvPr/>
        </p:nvCxnSpPr>
        <p:spPr>
          <a:xfrm flipV="1">
            <a:off x="3717394" y="2190750"/>
            <a:ext cx="1755098" cy="91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30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0211928-A039-4363-8C97-7A665108F29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34383C"/>
              </a:gs>
              <a:gs pos="23000">
                <a:srgbClr val="333333"/>
              </a:gs>
              <a:gs pos="69000">
                <a:srgbClr val="1C1C1C"/>
              </a:gs>
              <a:gs pos="97000">
                <a:srgbClr val="0808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D91740-6437-42FA-ABC2-3697FB246A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18016"/>
            <a:ext cx="1062757" cy="9659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163E70-2D0A-46BC-B4F5-D0E2D32A07CF}"/>
              </a:ext>
            </a:extLst>
          </p:cNvPr>
          <p:cNvSpPr/>
          <p:nvPr/>
        </p:nvSpPr>
        <p:spPr>
          <a:xfrm>
            <a:off x="214877" y="171834"/>
            <a:ext cx="87142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Segoe Print" panose="02000600000000000000" pitchFamily="2" charset="0"/>
              </a:rPr>
              <a:t>Understanding Shannon entropy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CDB766-807B-4F3A-A5AC-06BBFC6904E8}"/>
              </a:ext>
            </a:extLst>
          </p:cNvPr>
          <p:cNvSpPr/>
          <p:nvPr/>
        </p:nvSpPr>
        <p:spPr>
          <a:xfrm>
            <a:off x="304800" y="1047750"/>
            <a:ext cx="6986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Print" panose="02000600000000000000" pitchFamily="2" charset="0"/>
              </a:rPr>
              <a:t>(3) Variability and permutations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AECC82-FB47-4713-81D6-83EC226856DF}"/>
              </a:ext>
            </a:extLst>
          </p:cNvPr>
          <p:cNvGrpSpPr/>
          <p:nvPr/>
        </p:nvGrpSpPr>
        <p:grpSpPr>
          <a:xfrm flipH="1">
            <a:off x="4842245" y="1800045"/>
            <a:ext cx="2816733" cy="1478343"/>
            <a:chOff x="4025819" y="2785825"/>
            <a:chExt cx="3683420" cy="19332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6D5E6CB-FD3E-4FEE-939F-0C352F185318}"/>
                </a:ext>
              </a:extLst>
            </p:cNvPr>
            <p:cNvGrpSpPr/>
            <p:nvPr/>
          </p:nvGrpSpPr>
          <p:grpSpPr>
            <a:xfrm>
              <a:off x="4025819" y="2970491"/>
              <a:ext cx="762000" cy="1748552"/>
              <a:chOff x="5014697" y="548513"/>
              <a:chExt cx="762000" cy="1748552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9D741EC-69B1-4A01-AB3F-3D69AC1F2EA4}"/>
                  </a:ext>
                </a:extLst>
              </p:cNvPr>
              <p:cNvSpPr/>
              <p:nvPr/>
            </p:nvSpPr>
            <p:spPr>
              <a:xfrm>
                <a:off x="5090897" y="548513"/>
                <a:ext cx="609600" cy="609600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BD4EACC-46CB-4FA1-8BE0-021EB5B949A4}"/>
                  </a:ext>
                </a:extLst>
              </p:cNvPr>
              <p:cNvCxnSpPr>
                <a:cxnSpLocks/>
                <a:stCxn id="27" idx="4"/>
              </p:cNvCxnSpPr>
              <p:nvPr/>
            </p:nvCxnSpPr>
            <p:spPr>
              <a:xfrm>
                <a:off x="5395697" y="1158113"/>
                <a:ext cx="14845" cy="838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8AA75BE-1C6F-49B7-8AC9-C42EFE8176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2153" y="1992006"/>
                <a:ext cx="298966" cy="3050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7FD5F9D-74B2-4285-8FD0-1F0D26F14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10542" y="1996313"/>
                <a:ext cx="298966" cy="29896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1F565FA-1C58-49C5-839D-862BC3CFF9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4697" y="1462913"/>
                <a:ext cx="76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CD60A83-E9FE-4FF3-8851-1C5F8964DC38}"/>
                </a:ext>
              </a:extLst>
            </p:cNvPr>
            <p:cNvGrpSpPr/>
            <p:nvPr/>
          </p:nvGrpSpPr>
          <p:grpSpPr>
            <a:xfrm>
              <a:off x="6947239" y="2970491"/>
              <a:ext cx="762000" cy="1748552"/>
              <a:chOff x="7936117" y="548513"/>
              <a:chExt cx="762000" cy="174855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7CF0867-D0C6-42F4-A19E-B70CDD7505BD}"/>
                  </a:ext>
                </a:extLst>
              </p:cNvPr>
              <p:cNvSpPr/>
              <p:nvPr/>
            </p:nvSpPr>
            <p:spPr>
              <a:xfrm>
                <a:off x="8012317" y="548513"/>
                <a:ext cx="609600" cy="609600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AEFA924-60FE-41EA-A3F3-B9FD184FFD03}"/>
                  </a:ext>
                </a:extLst>
              </p:cNvPr>
              <p:cNvCxnSpPr>
                <a:cxnSpLocks/>
                <a:stCxn id="35" idx="4"/>
              </p:cNvCxnSpPr>
              <p:nvPr/>
            </p:nvCxnSpPr>
            <p:spPr>
              <a:xfrm>
                <a:off x="8317117" y="1158113"/>
                <a:ext cx="14845" cy="838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AE88A04-5920-4854-89F3-AD57D3B283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33573" y="1992006"/>
                <a:ext cx="298966" cy="3050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A5A2184-7BB7-446A-AAD3-228798ED48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962" y="1996313"/>
                <a:ext cx="298966" cy="29896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D3AA66E-944A-4889-B4A8-3914E1F09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117" y="1462913"/>
                <a:ext cx="76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Speech Bubble: Oval 41">
              <a:extLst>
                <a:ext uri="{FF2B5EF4-FFF2-40B4-BE49-F238E27FC236}">
                  <a16:creationId xmlns:a16="http://schemas.microsoft.com/office/drawing/2014/main" id="{13F7F8DF-3C98-4941-BDA4-42E00ED1BDC4}"/>
                </a:ext>
              </a:extLst>
            </p:cNvPr>
            <p:cNvSpPr/>
            <p:nvPr/>
          </p:nvSpPr>
          <p:spPr>
            <a:xfrm>
              <a:off x="6351670" y="2785825"/>
              <a:ext cx="533400" cy="369332"/>
            </a:xfrm>
            <a:prstGeom prst="wedgeEllipseCallout">
              <a:avLst>
                <a:gd name="adj1" fmla="val 48881"/>
                <a:gd name="adj2" fmla="val 6580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43" name="Speech Bubble: Oval 42">
              <a:extLst>
                <a:ext uri="{FF2B5EF4-FFF2-40B4-BE49-F238E27FC236}">
                  <a16:creationId xmlns:a16="http://schemas.microsoft.com/office/drawing/2014/main" id="{77045917-9E6E-4377-AF96-D622FF6CF258}"/>
                </a:ext>
              </a:extLst>
            </p:cNvPr>
            <p:cNvSpPr/>
            <p:nvPr/>
          </p:nvSpPr>
          <p:spPr>
            <a:xfrm>
              <a:off x="4978319" y="2785825"/>
              <a:ext cx="533400" cy="369332"/>
            </a:xfrm>
            <a:prstGeom prst="wedgeEllipseCallout">
              <a:avLst>
                <a:gd name="adj1" fmla="val -45976"/>
                <a:gd name="adj2" fmla="val 6745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44" name="Speech Bubble: Oval 43">
              <a:extLst>
                <a:ext uri="{FF2B5EF4-FFF2-40B4-BE49-F238E27FC236}">
                  <a16:creationId xmlns:a16="http://schemas.microsoft.com/office/drawing/2014/main" id="{1B02E1F8-73DB-48D2-B10C-303987E4C3DD}"/>
                </a:ext>
              </a:extLst>
            </p:cNvPr>
            <p:cNvSpPr/>
            <p:nvPr/>
          </p:nvSpPr>
          <p:spPr>
            <a:xfrm>
              <a:off x="6299539" y="3418154"/>
              <a:ext cx="533400" cy="369332"/>
            </a:xfrm>
            <a:prstGeom prst="wedgeEllipseCallout">
              <a:avLst>
                <a:gd name="adj1" fmla="val 64881"/>
                <a:gd name="adj2" fmla="val -4478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45" name="Speech Bubble: Oval 44">
              <a:extLst>
                <a:ext uri="{FF2B5EF4-FFF2-40B4-BE49-F238E27FC236}">
                  <a16:creationId xmlns:a16="http://schemas.microsoft.com/office/drawing/2014/main" id="{E39E80A6-191A-4CC7-8D18-9E82C9CBEA28}"/>
                </a:ext>
              </a:extLst>
            </p:cNvPr>
            <p:cNvSpPr/>
            <p:nvPr/>
          </p:nvSpPr>
          <p:spPr>
            <a:xfrm>
              <a:off x="5049254" y="3395425"/>
              <a:ext cx="533400" cy="369332"/>
            </a:xfrm>
            <a:prstGeom prst="wedgeEllipseCallout">
              <a:avLst>
                <a:gd name="adj1" fmla="val -67690"/>
                <a:gd name="adj2" fmla="val -4808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B501D43-8B1F-4DBB-AD57-14859B7AB26B}"/>
              </a:ext>
            </a:extLst>
          </p:cNvPr>
          <p:cNvGrpSpPr/>
          <p:nvPr/>
        </p:nvGrpSpPr>
        <p:grpSpPr>
          <a:xfrm>
            <a:off x="8112112" y="2921872"/>
            <a:ext cx="897150" cy="1049279"/>
            <a:chOff x="594491" y="514350"/>
            <a:chExt cx="1591240" cy="1861066"/>
          </a:xfrm>
        </p:grpSpPr>
        <p:sp>
          <p:nvSpPr>
            <p:cNvPr id="48" name="Star: 5 Points 47">
              <a:extLst>
                <a:ext uri="{FF2B5EF4-FFF2-40B4-BE49-F238E27FC236}">
                  <a16:creationId xmlns:a16="http://schemas.microsoft.com/office/drawing/2014/main" id="{9E5D3719-0FBA-49B1-A43D-2337907FC529}"/>
                </a:ext>
              </a:extLst>
            </p:cNvPr>
            <p:cNvSpPr/>
            <p:nvPr/>
          </p:nvSpPr>
          <p:spPr>
            <a:xfrm>
              <a:off x="1514554" y="2146816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36E95D8-076E-426B-B28C-B17E7B6690EE}"/>
                </a:ext>
              </a:extLst>
            </p:cNvPr>
            <p:cNvSpPr/>
            <p:nvPr/>
          </p:nvSpPr>
          <p:spPr>
            <a:xfrm>
              <a:off x="1997241" y="2184916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8D1B3F9-74DD-47D0-BAEA-A577E5DE5B15}"/>
                </a:ext>
              </a:extLst>
            </p:cNvPr>
            <p:cNvSpPr/>
            <p:nvPr/>
          </p:nvSpPr>
          <p:spPr>
            <a:xfrm>
              <a:off x="1074853" y="2184916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E9B65F4-0F59-49F8-B20D-FCA69AF1D0D2}"/>
                </a:ext>
              </a:extLst>
            </p:cNvPr>
            <p:cNvSpPr/>
            <p:nvPr/>
          </p:nvSpPr>
          <p:spPr>
            <a:xfrm>
              <a:off x="626167" y="218565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10CB161-568F-48FA-99E9-CABCC6AA8D13}"/>
                </a:ext>
              </a:extLst>
            </p:cNvPr>
            <p:cNvSpPr/>
            <p:nvPr/>
          </p:nvSpPr>
          <p:spPr>
            <a:xfrm>
              <a:off x="1514554" y="1276350"/>
              <a:ext cx="215753" cy="794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B992DD7-AB0E-4497-ADA1-4A0B9026E0CF}"/>
                </a:ext>
              </a:extLst>
            </p:cNvPr>
            <p:cNvSpPr/>
            <p:nvPr/>
          </p:nvSpPr>
          <p:spPr>
            <a:xfrm>
              <a:off x="1971976" y="514350"/>
              <a:ext cx="213755" cy="1556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3AB9386-3A03-4182-9880-9DE2BDFE2376}"/>
                </a:ext>
              </a:extLst>
            </p:cNvPr>
            <p:cNvSpPr/>
            <p:nvPr/>
          </p:nvSpPr>
          <p:spPr>
            <a:xfrm>
              <a:off x="594491" y="1657350"/>
              <a:ext cx="215753" cy="413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46380-5328-415D-861B-8F10C94E9592}"/>
                </a:ext>
              </a:extLst>
            </p:cNvPr>
            <p:cNvSpPr/>
            <p:nvPr/>
          </p:nvSpPr>
          <p:spPr>
            <a:xfrm>
              <a:off x="1043176" y="1657350"/>
              <a:ext cx="215753" cy="413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01393AA1-8613-4D4D-8018-70361043B20B}"/>
              </a:ext>
            </a:extLst>
          </p:cNvPr>
          <p:cNvSpPr/>
          <p:nvPr/>
        </p:nvSpPr>
        <p:spPr>
          <a:xfrm>
            <a:off x="603945" y="2271049"/>
            <a:ext cx="24497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Print" panose="02000600000000000000" pitchFamily="2" charset="0"/>
              </a:rPr>
              <a:t>How many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88FCB39-6381-4827-959D-C594A94ABC22}"/>
              </a:ext>
            </a:extLst>
          </p:cNvPr>
          <p:cNvSpPr/>
          <p:nvPr/>
        </p:nvSpPr>
        <p:spPr>
          <a:xfrm>
            <a:off x="2443162" y="3601697"/>
            <a:ext cx="23535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Print" panose="02000600000000000000" pitchFamily="2" charset="0"/>
              </a:rPr>
              <a:t>to identify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08BDF82-37D1-480F-AA54-FCF67553599C}"/>
              </a:ext>
            </a:extLst>
          </p:cNvPr>
          <p:cNvSpPr/>
          <p:nvPr/>
        </p:nvSpPr>
        <p:spPr>
          <a:xfrm>
            <a:off x="3717394" y="4267021"/>
            <a:ext cx="2581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Print" panose="02000600000000000000" pitchFamily="2" charset="0"/>
              </a:rPr>
              <a:t>a sequence?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3D02B7-3123-4C83-9AD8-9694D16DFCFB}"/>
              </a:ext>
            </a:extLst>
          </p:cNvPr>
          <p:cNvSpPr/>
          <p:nvPr/>
        </p:nvSpPr>
        <p:spPr>
          <a:xfrm>
            <a:off x="1618780" y="2936373"/>
            <a:ext cx="2048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Print" panose="02000600000000000000" pitchFamily="2" charset="0"/>
              </a:rPr>
              <a:t>questions</a:t>
            </a:r>
            <a:endParaRPr lang="en-US" sz="3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B33E02-EC9F-494B-971B-A00967FBE5EC}"/>
              </a:ext>
            </a:extLst>
          </p:cNvPr>
          <p:cNvCxnSpPr>
            <a:cxnSpLocks/>
          </p:cNvCxnSpPr>
          <p:nvPr/>
        </p:nvCxnSpPr>
        <p:spPr>
          <a:xfrm flipV="1">
            <a:off x="3717394" y="2640507"/>
            <a:ext cx="1845206" cy="54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A73C7D2-089C-4482-8FEB-995100CF402F}"/>
              </a:ext>
            </a:extLst>
          </p:cNvPr>
          <p:cNvCxnSpPr>
            <a:cxnSpLocks/>
          </p:cNvCxnSpPr>
          <p:nvPr/>
        </p:nvCxnSpPr>
        <p:spPr>
          <a:xfrm flipV="1">
            <a:off x="6433202" y="2800350"/>
            <a:ext cx="1206031" cy="146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92A474-69D5-4F6E-B9B8-9BAFE54D80AF}"/>
              </a:ext>
            </a:extLst>
          </p:cNvPr>
          <p:cNvCxnSpPr>
            <a:cxnSpLocks/>
          </p:cNvCxnSpPr>
          <p:nvPr/>
        </p:nvCxnSpPr>
        <p:spPr>
          <a:xfrm flipV="1">
            <a:off x="6468457" y="3918016"/>
            <a:ext cx="1532543" cy="48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BC9D687-F5FA-4F2B-B6BB-7E81AF491E28}"/>
              </a:ext>
            </a:extLst>
          </p:cNvPr>
          <p:cNvCxnSpPr>
            <a:cxnSpLocks/>
          </p:cNvCxnSpPr>
          <p:nvPr/>
        </p:nvCxnSpPr>
        <p:spPr>
          <a:xfrm flipV="1">
            <a:off x="3717394" y="2190750"/>
            <a:ext cx="1755098" cy="91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5954BE5-5A34-4878-BFE3-C41D9F3ECBD1}"/>
              </a:ext>
            </a:extLst>
          </p:cNvPr>
          <p:cNvGrpSpPr/>
          <p:nvPr/>
        </p:nvGrpSpPr>
        <p:grpSpPr>
          <a:xfrm flipH="1">
            <a:off x="7696200" y="2505488"/>
            <a:ext cx="1336259" cy="142462"/>
            <a:chOff x="2808789" y="1200150"/>
            <a:chExt cx="2144211" cy="228600"/>
          </a:xfrm>
        </p:grpSpPr>
        <p:sp>
          <p:nvSpPr>
            <p:cNvPr id="56" name="Star: 5 Points 55">
              <a:extLst>
                <a:ext uri="{FF2B5EF4-FFF2-40B4-BE49-F238E27FC236}">
                  <a16:creationId xmlns:a16="http://schemas.microsoft.com/office/drawing/2014/main" id="{6B5D9B9A-2372-47CB-93ED-10AB5BD029D6}"/>
                </a:ext>
              </a:extLst>
            </p:cNvPr>
            <p:cNvSpPr/>
            <p:nvPr/>
          </p:nvSpPr>
          <p:spPr>
            <a:xfrm>
              <a:off x="3071562" y="1200150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C2051CD1-4F1A-45BD-A0BD-F32D88719C93}"/>
                </a:ext>
              </a:extLst>
            </p:cNvPr>
            <p:cNvSpPr/>
            <p:nvPr/>
          </p:nvSpPr>
          <p:spPr>
            <a:xfrm>
              <a:off x="2808789" y="1238250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7258030-42E7-4AD2-9A62-93C88DE884C8}"/>
                </a:ext>
              </a:extLst>
            </p:cNvPr>
            <p:cNvSpPr/>
            <p:nvPr/>
          </p:nvSpPr>
          <p:spPr>
            <a:xfrm>
              <a:off x="3936081" y="123825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73611B2-CCD8-4711-B431-A5CBAAD8F47B}"/>
                </a:ext>
              </a:extLst>
            </p:cNvPr>
            <p:cNvSpPr/>
            <p:nvPr/>
          </p:nvSpPr>
          <p:spPr>
            <a:xfrm>
              <a:off x="3673308" y="1238250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tar: 5 Points 66">
              <a:extLst>
                <a:ext uri="{FF2B5EF4-FFF2-40B4-BE49-F238E27FC236}">
                  <a16:creationId xmlns:a16="http://schemas.microsoft.com/office/drawing/2014/main" id="{8D126AF8-9DF4-4797-A6D2-566737B2405A}"/>
                </a:ext>
              </a:extLst>
            </p:cNvPr>
            <p:cNvSpPr/>
            <p:nvPr/>
          </p:nvSpPr>
          <p:spPr>
            <a:xfrm>
              <a:off x="4461627" y="1200150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F07EB53E-A5F6-4E42-98E9-5250579AEDA3}"/>
                </a:ext>
              </a:extLst>
            </p:cNvPr>
            <p:cNvSpPr/>
            <p:nvPr/>
          </p:nvSpPr>
          <p:spPr>
            <a:xfrm>
              <a:off x="3410535" y="1238250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52388A96-F5B0-42A4-B482-B2B4C5186D16}"/>
                </a:ext>
              </a:extLst>
            </p:cNvPr>
            <p:cNvSpPr/>
            <p:nvPr/>
          </p:nvSpPr>
          <p:spPr>
            <a:xfrm>
              <a:off x="4800600" y="1238250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5DFE28C1-7FDC-4002-A8DD-3C915C6374B9}"/>
                </a:ext>
              </a:extLst>
            </p:cNvPr>
            <p:cNvSpPr/>
            <p:nvPr/>
          </p:nvSpPr>
          <p:spPr>
            <a:xfrm>
              <a:off x="4198854" y="1242341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70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0211928-A039-4363-8C97-7A665108F29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34383C"/>
              </a:gs>
              <a:gs pos="23000">
                <a:srgbClr val="333333"/>
              </a:gs>
              <a:gs pos="69000">
                <a:srgbClr val="1C1C1C"/>
              </a:gs>
              <a:gs pos="97000">
                <a:srgbClr val="0808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D91740-6437-42FA-ABC2-3697FB246A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18016"/>
            <a:ext cx="1062757" cy="9659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163E70-2D0A-46BC-B4F5-D0E2D32A07CF}"/>
              </a:ext>
            </a:extLst>
          </p:cNvPr>
          <p:cNvSpPr/>
          <p:nvPr/>
        </p:nvSpPr>
        <p:spPr>
          <a:xfrm>
            <a:off x="214877" y="171834"/>
            <a:ext cx="87142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Segoe Print" panose="02000600000000000000" pitchFamily="2" charset="0"/>
              </a:rPr>
              <a:t>Understanding Shannon entropy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CDB766-807B-4F3A-A5AC-06BBFC6904E8}"/>
              </a:ext>
            </a:extLst>
          </p:cNvPr>
          <p:cNvSpPr/>
          <p:nvPr/>
        </p:nvSpPr>
        <p:spPr>
          <a:xfrm>
            <a:off x="304800" y="1047750"/>
            <a:ext cx="59715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Print" panose="02000600000000000000" pitchFamily="2" charset="0"/>
              </a:rPr>
              <a:t>(4) Continuous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089C5E9-FE33-4018-A641-8EED83AC65FE}"/>
                  </a:ext>
                </a:extLst>
              </p:cNvPr>
              <p:cNvSpPr/>
              <p:nvPr/>
            </p:nvSpPr>
            <p:spPr>
              <a:xfrm>
                <a:off x="6019800" y="309278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089C5E9-FE33-4018-A641-8EED83AC65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092787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8F0805EB-8BA9-4E73-B345-49647BDCBB48}"/>
              </a:ext>
            </a:extLst>
          </p:cNvPr>
          <p:cNvGrpSpPr/>
          <p:nvPr/>
        </p:nvGrpSpPr>
        <p:grpSpPr>
          <a:xfrm>
            <a:off x="4112939" y="1276352"/>
            <a:ext cx="3712289" cy="1745129"/>
            <a:chOff x="3611526" y="-82885"/>
            <a:chExt cx="3712289" cy="174512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6E8F60D-6683-4104-87CE-725F0560BDD3}"/>
                </a:ext>
              </a:extLst>
            </p:cNvPr>
            <p:cNvSpPr/>
            <p:nvPr/>
          </p:nvSpPr>
          <p:spPr>
            <a:xfrm>
              <a:off x="4114800" y="736176"/>
              <a:ext cx="457200" cy="926068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2CA3348-38F2-44C0-8640-7E126BF2931B}"/>
                </a:ext>
              </a:extLst>
            </p:cNvPr>
            <p:cNvSpPr/>
            <p:nvPr/>
          </p:nvSpPr>
          <p:spPr>
            <a:xfrm>
              <a:off x="3654056" y="1292911"/>
              <a:ext cx="457200" cy="369333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46947EF-7805-4DC8-96ED-C5C341301A19}"/>
                </a:ext>
              </a:extLst>
            </p:cNvPr>
            <p:cNvSpPr/>
            <p:nvPr/>
          </p:nvSpPr>
          <p:spPr>
            <a:xfrm>
              <a:off x="4574658" y="1052644"/>
              <a:ext cx="457200" cy="609599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A2E63FC-E4B2-4779-BF8D-52D50FBF6BA4}"/>
                </a:ext>
              </a:extLst>
            </p:cNvPr>
            <p:cNvSpPr/>
            <p:nvPr/>
          </p:nvSpPr>
          <p:spPr>
            <a:xfrm>
              <a:off x="5035846" y="1205045"/>
              <a:ext cx="457200" cy="457198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19AB0DB-79BF-4386-81CB-55A4F6CD571D}"/>
                </a:ext>
              </a:extLst>
            </p:cNvPr>
            <p:cNvCxnSpPr/>
            <p:nvPr/>
          </p:nvCxnSpPr>
          <p:spPr>
            <a:xfrm>
              <a:off x="3611526" y="1657350"/>
              <a:ext cx="2057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9EE7704-24FE-494D-AC13-EDA29CEDAE09}"/>
                </a:ext>
              </a:extLst>
            </p:cNvPr>
            <p:cNvSpPr/>
            <p:nvPr/>
          </p:nvSpPr>
          <p:spPr>
            <a:xfrm>
              <a:off x="3733800" y="654199"/>
              <a:ext cx="1757917" cy="1008045"/>
            </a:xfrm>
            <a:custGeom>
              <a:avLst/>
              <a:gdLst>
                <a:gd name="connsiteX0" fmla="*/ 0 w 1757917"/>
                <a:gd name="connsiteY0" fmla="*/ 926182 h 972563"/>
                <a:gd name="connsiteX1" fmla="*/ 163033 w 1757917"/>
                <a:gd name="connsiteY1" fmla="*/ 926182 h 972563"/>
                <a:gd name="connsiteX2" fmla="*/ 283535 w 1757917"/>
                <a:gd name="connsiteY2" fmla="*/ 444173 h 972563"/>
                <a:gd name="connsiteX3" fmla="*/ 559982 w 1757917"/>
                <a:gd name="connsiteY3" fmla="*/ 18871 h 972563"/>
                <a:gd name="connsiteX4" fmla="*/ 1041991 w 1757917"/>
                <a:gd name="connsiteY4" fmla="*/ 111019 h 972563"/>
                <a:gd name="connsiteX5" fmla="*/ 1275907 w 1757917"/>
                <a:gd name="connsiteY5" fmla="*/ 437085 h 972563"/>
                <a:gd name="connsiteX6" fmla="*/ 1488559 w 1757917"/>
                <a:gd name="connsiteY6" fmla="*/ 352024 h 972563"/>
                <a:gd name="connsiteX7" fmla="*/ 1601973 w 1757917"/>
                <a:gd name="connsiteY7" fmla="*/ 748973 h 972563"/>
                <a:gd name="connsiteX8" fmla="*/ 1757917 w 1757917"/>
                <a:gd name="connsiteY8" fmla="*/ 919094 h 972563"/>
                <a:gd name="connsiteX0" fmla="*/ 0 w 1757917"/>
                <a:gd name="connsiteY0" fmla="*/ 926182 h 926182"/>
                <a:gd name="connsiteX1" fmla="*/ 283535 w 1757917"/>
                <a:gd name="connsiteY1" fmla="*/ 444173 h 926182"/>
                <a:gd name="connsiteX2" fmla="*/ 559982 w 1757917"/>
                <a:gd name="connsiteY2" fmla="*/ 18871 h 926182"/>
                <a:gd name="connsiteX3" fmla="*/ 1041991 w 1757917"/>
                <a:gd name="connsiteY3" fmla="*/ 111019 h 926182"/>
                <a:gd name="connsiteX4" fmla="*/ 1275907 w 1757917"/>
                <a:gd name="connsiteY4" fmla="*/ 437085 h 926182"/>
                <a:gd name="connsiteX5" fmla="*/ 1488559 w 1757917"/>
                <a:gd name="connsiteY5" fmla="*/ 352024 h 926182"/>
                <a:gd name="connsiteX6" fmla="*/ 1601973 w 1757917"/>
                <a:gd name="connsiteY6" fmla="*/ 748973 h 926182"/>
                <a:gd name="connsiteX7" fmla="*/ 1757917 w 1757917"/>
                <a:gd name="connsiteY7" fmla="*/ 919094 h 926182"/>
                <a:gd name="connsiteX0" fmla="*/ 0 w 1757917"/>
                <a:gd name="connsiteY0" fmla="*/ 926182 h 926182"/>
                <a:gd name="connsiteX1" fmla="*/ 283535 w 1757917"/>
                <a:gd name="connsiteY1" fmla="*/ 444173 h 926182"/>
                <a:gd name="connsiteX2" fmla="*/ 559982 w 1757917"/>
                <a:gd name="connsiteY2" fmla="*/ 18871 h 926182"/>
                <a:gd name="connsiteX3" fmla="*/ 1041991 w 1757917"/>
                <a:gd name="connsiteY3" fmla="*/ 111019 h 926182"/>
                <a:gd name="connsiteX4" fmla="*/ 1275907 w 1757917"/>
                <a:gd name="connsiteY4" fmla="*/ 437085 h 926182"/>
                <a:gd name="connsiteX5" fmla="*/ 1488559 w 1757917"/>
                <a:gd name="connsiteY5" fmla="*/ 352024 h 926182"/>
                <a:gd name="connsiteX6" fmla="*/ 1601973 w 1757917"/>
                <a:gd name="connsiteY6" fmla="*/ 748973 h 926182"/>
                <a:gd name="connsiteX7" fmla="*/ 1757917 w 1757917"/>
                <a:gd name="connsiteY7" fmla="*/ 919094 h 926182"/>
                <a:gd name="connsiteX0" fmla="*/ 0 w 1757917"/>
                <a:gd name="connsiteY0" fmla="*/ 926182 h 926195"/>
                <a:gd name="connsiteX1" fmla="*/ 283535 w 1757917"/>
                <a:gd name="connsiteY1" fmla="*/ 444173 h 926195"/>
                <a:gd name="connsiteX2" fmla="*/ 559982 w 1757917"/>
                <a:gd name="connsiteY2" fmla="*/ 18871 h 926195"/>
                <a:gd name="connsiteX3" fmla="*/ 1041991 w 1757917"/>
                <a:gd name="connsiteY3" fmla="*/ 111019 h 926195"/>
                <a:gd name="connsiteX4" fmla="*/ 1275907 w 1757917"/>
                <a:gd name="connsiteY4" fmla="*/ 437085 h 926195"/>
                <a:gd name="connsiteX5" fmla="*/ 1488559 w 1757917"/>
                <a:gd name="connsiteY5" fmla="*/ 352024 h 926195"/>
                <a:gd name="connsiteX6" fmla="*/ 1601973 w 1757917"/>
                <a:gd name="connsiteY6" fmla="*/ 748973 h 926195"/>
                <a:gd name="connsiteX7" fmla="*/ 1757917 w 1757917"/>
                <a:gd name="connsiteY7" fmla="*/ 919094 h 926195"/>
                <a:gd name="connsiteX0" fmla="*/ 0 w 1757917"/>
                <a:gd name="connsiteY0" fmla="*/ 960653 h 960653"/>
                <a:gd name="connsiteX1" fmla="*/ 559982 w 1757917"/>
                <a:gd name="connsiteY1" fmla="*/ 53342 h 960653"/>
                <a:gd name="connsiteX2" fmla="*/ 1041991 w 1757917"/>
                <a:gd name="connsiteY2" fmla="*/ 145490 h 960653"/>
                <a:gd name="connsiteX3" fmla="*/ 1275907 w 1757917"/>
                <a:gd name="connsiteY3" fmla="*/ 471556 h 960653"/>
                <a:gd name="connsiteX4" fmla="*/ 1488559 w 1757917"/>
                <a:gd name="connsiteY4" fmla="*/ 386495 h 960653"/>
                <a:gd name="connsiteX5" fmla="*/ 1601973 w 1757917"/>
                <a:gd name="connsiteY5" fmla="*/ 783444 h 960653"/>
                <a:gd name="connsiteX6" fmla="*/ 1757917 w 1757917"/>
                <a:gd name="connsiteY6" fmla="*/ 953565 h 960653"/>
                <a:gd name="connsiteX0" fmla="*/ 0 w 1757917"/>
                <a:gd name="connsiteY0" fmla="*/ 960653 h 960679"/>
                <a:gd name="connsiteX1" fmla="*/ 559982 w 1757917"/>
                <a:gd name="connsiteY1" fmla="*/ 53342 h 960679"/>
                <a:gd name="connsiteX2" fmla="*/ 1041991 w 1757917"/>
                <a:gd name="connsiteY2" fmla="*/ 145490 h 960679"/>
                <a:gd name="connsiteX3" fmla="*/ 1275907 w 1757917"/>
                <a:gd name="connsiteY3" fmla="*/ 471556 h 960679"/>
                <a:gd name="connsiteX4" fmla="*/ 1488559 w 1757917"/>
                <a:gd name="connsiteY4" fmla="*/ 386495 h 960679"/>
                <a:gd name="connsiteX5" fmla="*/ 1601973 w 1757917"/>
                <a:gd name="connsiteY5" fmla="*/ 783444 h 960679"/>
                <a:gd name="connsiteX6" fmla="*/ 1757917 w 1757917"/>
                <a:gd name="connsiteY6" fmla="*/ 953565 h 960679"/>
                <a:gd name="connsiteX0" fmla="*/ 0 w 1757917"/>
                <a:gd name="connsiteY0" fmla="*/ 941874 h 941901"/>
                <a:gd name="connsiteX1" fmla="*/ 479972 w 1757917"/>
                <a:gd name="connsiteY1" fmla="*/ 57423 h 941901"/>
                <a:gd name="connsiteX2" fmla="*/ 1041991 w 1757917"/>
                <a:gd name="connsiteY2" fmla="*/ 126711 h 941901"/>
                <a:gd name="connsiteX3" fmla="*/ 1275907 w 1757917"/>
                <a:gd name="connsiteY3" fmla="*/ 452777 h 941901"/>
                <a:gd name="connsiteX4" fmla="*/ 1488559 w 1757917"/>
                <a:gd name="connsiteY4" fmla="*/ 367716 h 941901"/>
                <a:gd name="connsiteX5" fmla="*/ 1601973 w 1757917"/>
                <a:gd name="connsiteY5" fmla="*/ 764665 h 941901"/>
                <a:gd name="connsiteX6" fmla="*/ 1757917 w 1757917"/>
                <a:gd name="connsiteY6" fmla="*/ 934786 h 941901"/>
                <a:gd name="connsiteX0" fmla="*/ 0 w 1757917"/>
                <a:gd name="connsiteY0" fmla="*/ 894802 h 894827"/>
                <a:gd name="connsiteX1" fmla="*/ 479972 w 1757917"/>
                <a:gd name="connsiteY1" fmla="*/ 10351 h 894827"/>
                <a:gd name="connsiteX2" fmla="*/ 1275907 w 1757917"/>
                <a:gd name="connsiteY2" fmla="*/ 405705 h 894827"/>
                <a:gd name="connsiteX3" fmla="*/ 1488559 w 1757917"/>
                <a:gd name="connsiteY3" fmla="*/ 320644 h 894827"/>
                <a:gd name="connsiteX4" fmla="*/ 1601973 w 1757917"/>
                <a:gd name="connsiteY4" fmla="*/ 717593 h 894827"/>
                <a:gd name="connsiteX5" fmla="*/ 1757917 w 1757917"/>
                <a:gd name="connsiteY5" fmla="*/ 887714 h 894827"/>
                <a:gd name="connsiteX0" fmla="*/ 0 w 1757917"/>
                <a:gd name="connsiteY0" fmla="*/ 1014915 h 1014937"/>
                <a:gd name="connsiteX1" fmla="*/ 567602 w 1757917"/>
                <a:gd name="connsiteY1" fmla="*/ 8544 h 1014937"/>
                <a:gd name="connsiteX2" fmla="*/ 1275907 w 1757917"/>
                <a:gd name="connsiteY2" fmla="*/ 525818 h 1014937"/>
                <a:gd name="connsiteX3" fmla="*/ 1488559 w 1757917"/>
                <a:gd name="connsiteY3" fmla="*/ 440757 h 1014937"/>
                <a:gd name="connsiteX4" fmla="*/ 1601973 w 1757917"/>
                <a:gd name="connsiteY4" fmla="*/ 837706 h 1014937"/>
                <a:gd name="connsiteX5" fmla="*/ 1757917 w 1757917"/>
                <a:gd name="connsiteY5" fmla="*/ 1007827 h 1014937"/>
                <a:gd name="connsiteX0" fmla="*/ 0 w 1757917"/>
                <a:gd name="connsiteY0" fmla="*/ 1006640 h 1006660"/>
                <a:gd name="connsiteX1" fmla="*/ 567602 w 1757917"/>
                <a:gd name="connsiteY1" fmla="*/ 269 h 1006660"/>
                <a:gd name="connsiteX2" fmla="*/ 1275907 w 1757917"/>
                <a:gd name="connsiteY2" fmla="*/ 517543 h 1006660"/>
                <a:gd name="connsiteX3" fmla="*/ 1488559 w 1757917"/>
                <a:gd name="connsiteY3" fmla="*/ 432482 h 1006660"/>
                <a:gd name="connsiteX4" fmla="*/ 1601973 w 1757917"/>
                <a:gd name="connsiteY4" fmla="*/ 829431 h 1006660"/>
                <a:gd name="connsiteX5" fmla="*/ 1757917 w 1757917"/>
                <a:gd name="connsiteY5" fmla="*/ 999552 h 1006660"/>
                <a:gd name="connsiteX0" fmla="*/ 0 w 1757917"/>
                <a:gd name="connsiteY0" fmla="*/ 1014744 h 1014766"/>
                <a:gd name="connsiteX1" fmla="*/ 567602 w 1757917"/>
                <a:gd name="connsiteY1" fmla="*/ 8373 h 1014766"/>
                <a:gd name="connsiteX2" fmla="*/ 1146367 w 1757917"/>
                <a:gd name="connsiteY2" fmla="*/ 529457 h 1014766"/>
                <a:gd name="connsiteX3" fmla="*/ 1488559 w 1757917"/>
                <a:gd name="connsiteY3" fmla="*/ 440586 h 1014766"/>
                <a:gd name="connsiteX4" fmla="*/ 1601973 w 1757917"/>
                <a:gd name="connsiteY4" fmla="*/ 837535 h 1014766"/>
                <a:gd name="connsiteX5" fmla="*/ 1757917 w 1757917"/>
                <a:gd name="connsiteY5" fmla="*/ 1007656 h 1014766"/>
                <a:gd name="connsiteX0" fmla="*/ 0 w 1757917"/>
                <a:gd name="connsiteY0" fmla="*/ 1014063 h 1014085"/>
                <a:gd name="connsiteX1" fmla="*/ 567602 w 1757917"/>
                <a:gd name="connsiteY1" fmla="*/ 7692 h 1014085"/>
                <a:gd name="connsiteX2" fmla="*/ 1146367 w 1757917"/>
                <a:gd name="connsiteY2" fmla="*/ 528776 h 1014085"/>
                <a:gd name="connsiteX3" fmla="*/ 1488559 w 1757917"/>
                <a:gd name="connsiteY3" fmla="*/ 439905 h 1014085"/>
                <a:gd name="connsiteX4" fmla="*/ 1601973 w 1757917"/>
                <a:gd name="connsiteY4" fmla="*/ 836854 h 1014085"/>
                <a:gd name="connsiteX5" fmla="*/ 1757917 w 1757917"/>
                <a:gd name="connsiteY5" fmla="*/ 1006975 h 1014085"/>
                <a:gd name="connsiteX0" fmla="*/ 0 w 1757917"/>
                <a:gd name="connsiteY0" fmla="*/ 1008024 h 1008045"/>
                <a:gd name="connsiteX1" fmla="*/ 567602 w 1757917"/>
                <a:gd name="connsiteY1" fmla="*/ 1653 h 1008045"/>
                <a:gd name="connsiteX2" fmla="*/ 1146367 w 1757917"/>
                <a:gd name="connsiteY2" fmla="*/ 522737 h 1008045"/>
                <a:gd name="connsiteX3" fmla="*/ 1488559 w 1757917"/>
                <a:gd name="connsiteY3" fmla="*/ 433866 h 1008045"/>
                <a:gd name="connsiteX4" fmla="*/ 1601973 w 1757917"/>
                <a:gd name="connsiteY4" fmla="*/ 830815 h 1008045"/>
                <a:gd name="connsiteX5" fmla="*/ 1757917 w 1757917"/>
                <a:gd name="connsiteY5" fmla="*/ 1000936 h 1008045"/>
                <a:gd name="connsiteX0" fmla="*/ 0 w 1757917"/>
                <a:gd name="connsiteY0" fmla="*/ 1008024 h 1008045"/>
                <a:gd name="connsiteX1" fmla="*/ 567602 w 1757917"/>
                <a:gd name="connsiteY1" fmla="*/ 1653 h 1008045"/>
                <a:gd name="connsiteX2" fmla="*/ 1146367 w 1757917"/>
                <a:gd name="connsiteY2" fmla="*/ 522737 h 1008045"/>
                <a:gd name="connsiteX3" fmla="*/ 1488559 w 1757917"/>
                <a:gd name="connsiteY3" fmla="*/ 433866 h 1008045"/>
                <a:gd name="connsiteX4" fmla="*/ 1757917 w 1757917"/>
                <a:gd name="connsiteY4" fmla="*/ 1000936 h 1008045"/>
                <a:gd name="connsiteX0" fmla="*/ 0 w 1757917"/>
                <a:gd name="connsiteY0" fmla="*/ 1008024 h 1008045"/>
                <a:gd name="connsiteX1" fmla="*/ 567602 w 1757917"/>
                <a:gd name="connsiteY1" fmla="*/ 1653 h 1008045"/>
                <a:gd name="connsiteX2" fmla="*/ 1146367 w 1757917"/>
                <a:gd name="connsiteY2" fmla="*/ 522737 h 1008045"/>
                <a:gd name="connsiteX3" fmla="*/ 1488559 w 1757917"/>
                <a:gd name="connsiteY3" fmla="*/ 433866 h 1008045"/>
                <a:gd name="connsiteX4" fmla="*/ 1757917 w 1757917"/>
                <a:gd name="connsiteY4" fmla="*/ 1000936 h 100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7917" h="1008045">
                  <a:moveTo>
                    <a:pt x="0" y="1008024"/>
                  </a:moveTo>
                  <a:cubicBezTo>
                    <a:pt x="284303" y="1013311"/>
                    <a:pt x="285101" y="36814"/>
                    <a:pt x="567602" y="1653"/>
                  </a:cubicBezTo>
                  <a:cubicBezTo>
                    <a:pt x="850103" y="-33508"/>
                    <a:pt x="989064" y="504041"/>
                    <a:pt x="1146367" y="522737"/>
                  </a:cubicBezTo>
                  <a:cubicBezTo>
                    <a:pt x="1303670" y="541433"/>
                    <a:pt x="1386634" y="354166"/>
                    <a:pt x="1488559" y="433866"/>
                  </a:cubicBezTo>
                  <a:cubicBezTo>
                    <a:pt x="1590484" y="513566"/>
                    <a:pt x="1602741" y="1012337"/>
                    <a:pt x="1757917" y="100093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39764D2-4B1B-4912-B8C0-DCDFCE813BAE}"/>
                </a:ext>
              </a:extLst>
            </p:cNvPr>
            <p:cNvSpPr/>
            <p:nvPr/>
          </p:nvSpPr>
          <p:spPr>
            <a:xfrm>
              <a:off x="6866615" y="-82885"/>
              <a:ext cx="457200" cy="1745129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C21D0E25-7FF9-447E-A331-E02F1F2FC1E0}"/>
                  </a:ext>
                </a:extLst>
              </p:cNvPr>
              <p:cNvSpPr/>
              <p:nvPr/>
            </p:nvSpPr>
            <p:spPr>
              <a:xfrm>
                <a:off x="4635710" y="2346960"/>
                <a:ext cx="4331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C21D0E25-7FF9-447E-A331-E02F1F2FC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710" y="2346960"/>
                <a:ext cx="4331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>
            <a:extLst>
              <a:ext uri="{FF2B5EF4-FFF2-40B4-BE49-F238E27FC236}">
                <a16:creationId xmlns:a16="http://schemas.microsoft.com/office/drawing/2014/main" id="{3DAA8622-FF84-4700-8E38-C7AA22272935}"/>
              </a:ext>
            </a:extLst>
          </p:cNvPr>
          <p:cNvSpPr/>
          <p:nvPr/>
        </p:nvSpPr>
        <p:spPr>
          <a:xfrm>
            <a:off x="603945" y="2271049"/>
            <a:ext cx="29899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Print" panose="02000600000000000000" pitchFamily="2" charset="0"/>
              </a:rPr>
              <a:t>How does the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9A1E5E5-3B0C-4A58-BDBA-EB9BE8846DAF}"/>
              </a:ext>
            </a:extLst>
          </p:cNvPr>
          <p:cNvSpPr/>
          <p:nvPr/>
        </p:nvSpPr>
        <p:spPr>
          <a:xfrm>
            <a:off x="2443162" y="3601697"/>
            <a:ext cx="25635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Print" panose="02000600000000000000" pitchFamily="2" charset="0"/>
              </a:rPr>
              <a:t>compare to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6BB85EE-1721-4C56-900E-F824A2412E1D}"/>
              </a:ext>
            </a:extLst>
          </p:cNvPr>
          <p:cNvSpPr/>
          <p:nvPr/>
        </p:nvSpPr>
        <p:spPr>
          <a:xfrm>
            <a:off x="3304795" y="4267021"/>
            <a:ext cx="37818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Print" panose="02000600000000000000" pitchFamily="2" charset="0"/>
              </a:rPr>
              <a:t>unit distribution?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B13B5CA-E0F5-4EB5-8A51-78030F25B979}"/>
              </a:ext>
            </a:extLst>
          </p:cNvPr>
          <p:cNvSpPr/>
          <p:nvPr/>
        </p:nvSpPr>
        <p:spPr>
          <a:xfrm>
            <a:off x="1618780" y="2936373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Print" panose="02000600000000000000" pitchFamily="2" charset="0"/>
              </a:rPr>
              <a:t>variability</a:t>
            </a:r>
            <a:endParaRPr lang="en-US" sz="32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EBA4009-CE05-49E2-B0CC-AB53B4267DBB}"/>
              </a:ext>
            </a:extLst>
          </p:cNvPr>
          <p:cNvCxnSpPr/>
          <p:nvPr/>
        </p:nvCxnSpPr>
        <p:spPr>
          <a:xfrm>
            <a:off x="6731942" y="3016587"/>
            <a:ext cx="205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653F93B-4838-46C6-9BFD-0578E190B487}"/>
                  </a:ext>
                </a:extLst>
              </p:cNvPr>
              <p:cNvSpPr/>
              <p:nvPr/>
            </p:nvSpPr>
            <p:spPr>
              <a:xfrm>
                <a:off x="8570861" y="309278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653F93B-4838-46C6-9BFD-0578E190B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861" y="3092787"/>
                <a:ext cx="3679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5C2761B-0770-4E74-9012-DCE54D2A0032}"/>
              </a:ext>
            </a:extLst>
          </p:cNvPr>
          <p:cNvSpPr/>
          <p:nvPr/>
        </p:nvSpPr>
        <p:spPr>
          <a:xfrm>
            <a:off x="6755219" y="1282993"/>
            <a:ext cx="1913860" cy="1743739"/>
          </a:xfrm>
          <a:custGeom>
            <a:avLst/>
            <a:gdLst>
              <a:gd name="connsiteX0" fmla="*/ 0 w 1913860"/>
              <a:gd name="connsiteY0" fmla="*/ 1973484 h 2135834"/>
              <a:gd name="connsiteX1" fmla="*/ 602511 w 1913860"/>
              <a:gd name="connsiteY1" fmla="*/ 1966395 h 2135834"/>
              <a:gd name="connsiteX2" fmla="*/ 616688 w 1913860"/>
              <a:gd name="connsiteY2" fmla="*/ 229744 h 2135834"/>
              <a:gd name="connsiteX3" fmla="*/ 1070344 w 1913860"/>
              <a:gd name="connsiteY3" fmla="*/ 208479 h 2135834"/>
              <a:gd name="connsiteX4" fmla="*/ 1077432 w 1913860"/>
              <a:gd name="connsiteY4" fmla="*/ 1973484 h 2135834"/>
              <a:gd name="connsiteX5" fmla="*/ 1913860 w 1913860"/>
              <a:gd name="connsiteY5" fmla="*/ 1980572 h 2135834"/>
              <a:gd name="connsiteX6" fmla="*/ 1913860 w 1913860"/>
              <a:gd name="connsiteY6" fmla="*/ 1980572 h 2135834"/>
              <a:gd name="connsiteX0" fmla="*/ 0 w 1913860"/>
              <a:gd name="connsiteY0" fmla="*/ 1973484 h 2106613"/>
              <a:gd name="connsiteX1" fmla="*/ 602511 w 1913860"/>
              <a:gd name="connsiteY1" fmla="*/ 1966395 h 2106613"/>
              <a:gd name="connsiteX2" fmla="*/ 616688 w 1913860"/>
              <a:gd name="connsiteY2" fmla="*/ 229744 h 2106613"/>
              <a:gd name="connsiteX3" fmla="*/ 1070344 w 1913860"/>
              <a:gd name="connsiteY3" fmla="*/ 208479 h 2106613"/>
              <a:gd name="connsiteX4" fmla="*/ 1077432 w 1913860"/>
              <a:gd name="connsiteY4" fmla="*/ 1973484 h 2106613"/>
              <a:gd name="connsiteX5" fmla="*/ 1913860 w 1913860"/>
              <a:gd name="connsiteY5" fmla="*/ 1980572 h 2106613"/>
              <a:gd name="connsiteX6" fmla="*/ 1913860 w 1913860"/>
              <a:gd name="connsiteY6" fmla="*/ 1980572 h 2106613"/>
              <a:gd name="connsiteX0" fmla="*/ 0 w 1913860"/>
              <a:gd name="connsiteY0" fmla="*/ 1973484 h 2106613"/>
              <a:gd name="connsiteX1" fmla="*/ 602511 w 1913860"/>
              <a:gd name="connsiteY1" fmla="*/ 1966395 h 2106613"/>
              <a:gd name="connsiteX2" fmla="*/ 616688 w 1913860"/>
              <a:gd name="connsiteY2" fmla="*/ 229744 h 2106613"/>
              <a:gd name="connsiteX3" fmla="*/ 1070344 w 1913860"/>
              <a:gd name="connsiteY3" fmla="*/ 208479 h 2106613"/>
              <a:gd name="connsiteX4" fmla="*/ 1077432 w 1913860"/>
              <a:gd name="connsiteY4" fmla="*/ 1973484 h 2106613"/>
              <a:gd name="connsiteX5" fmla="*/ 1913860 w 1913860"/>
              <a:gd name="connsiteY5" fmla="*/ 1980572 h 2106613"/>
              <a:gd name="connsiteX6" fmla="*/ 1913860 w 1913860"/>
              <a:gd name="connsiteY6" fmla="*/ 1980572 h 2106613"/>
              <a:gd name="connsiteX0" fmla="*/ 0 w 1913860"/>
              <a:gd name="connsiteY0" fmla="*/ 1765005 h 1898134"/>
              <a:gd name="connsiteX1" fmla="*/ 602511 w 1913860"/>
              <a:gd name="connsiteY1" fmla="*/ 1757916 h 1898134"/>
              <a:gd name="connsiteX2" fmla="*/ 616688 w 1913860"/>
              <a:gd name="connsiteY2" fmla="*/ 21265 h 1898134"/>
              <a:gd name="connsiteX3" fmla="*/ 1070344 w 1913860"/>
              <a:gd name="connsiteY3" fmla="*/ 0 h 1898134"/>
              <a:gd name="connsiteX4" fmla="*/ 1077432 w 1913860"/>
              <a:gd name="connsiteY4" fmla="*/ 1765005 h 1898134"/>
              <a:gd name="connsiteX5" fmla="*/ 1913860 w 1913860"/>
              <a:gd name="connsiteY5" fmla="*/ 1772093 h 1898134"/>
              <a:gd name="connsiteX6" fmla="*/ 1913860 w 1913860"/>
              <a:gd name="connsiteY6" fmla="*/ 1772093 h 1898134"/>
              <a:gd name="connsiteX0" fmla="*/ 0 w 1913860"/>
              <a:gd name="connsiteY0" fmla="*/ 1765005 h 1898134"/>
              <a:gd name="connsiteX1" fmla="*/ 602511 w 1913860"/>
              <a:gd name="connsiteY1" fmla="*/ 1757916 h 1898134"/>
              <a:gd name="connsiteX2" fmla="*/ 616688 w 1913860"/>
              <a:gd name="connsiteY2" fmla="*/ 21265 h 1898134"/>
              <a:gd name="connsiteX3" fmla="*/ 1070344 w 1913860"/>
              <a:gd name="connsiteY3" fmla="*/ 0 h 1898134"/>
              <a:gd name="connsiteX4" fmla="*/ 1077432 w 1913860"/>
              <a:gd name="connsiteY4" fmla="*/ 1765005 h 1898134"/>
              <a:gd name="connsiteX5" fmla="*/ 1913860 w 1913860"/>
              <a:gd name="connsiteY5" fmla="*/ 1772093 h 1898134"/>
              <a:gd name="connsiteX6" fmla="*/ 1913860 w 1913860"/>
              <a:gd name="connsiteY6" fmla="*/ 1772093 h 1898134"/>
              <a:gd name="connsiteX0" fmla="*/ 0 w 1913860"/>
              <a:gd name="connsiteY0" fmla="*/ 1765005 h 1772093"/>
              <a:gd name="connsiteX1" fmla="*/ 602511 w 1913860"/>
              <a:gd name="connsiteY1" fmla="*/ 1757916 h 1772093"/>
              <a:gd name="connsiteX2" fmla="*/ 616688 w 1913860"/>
              <a:gd name="connsiteY2" fmla="*/ 21265 h 1772093"/>
              <a:gd name="connsiteX3" fmla="*/ 1070344 w 1913860"/>
              <a:gd name="connsiteY3" fmla="*/ 0 h 1772093"/>
              <a:gd name="connsiteX4" fmla="*/ 1077432 w 1913860"/>
              <a:gd name="connsiteY4" fmla="*/ 1765005 h 1772093"/>
              <a:gd name="connsiteX5" fmla="*/ 1913860 w 1913860"/>
              <a:gd name="connsiteY5" fmla="*/ 1772093 h 1772093"/>
              <a:gd name="connsiteX6" fmla="*/ 1913860 w 1913860"/>
              <a:gd name="connsiteY6" fmla="*/ 1772093 h 1772093"/>
              <a:gd name="connsiteX0" fmla="*/ 0 w 1913860"/>
              <a:gd name="connsiteY0" fmla="*/ 1868762 h 1998730"/>
              <a:gd name="connsiteX1" fmla="*/ 602511 w 1913860"/>
              <a:gd name="connsiteY1" fmla="*/ 1861673 h 1998730"/>
              <a:gd name="connsiteX2" fmla="*/ 616688 w 1913860"/>
              <a:gd name="connsiteY2" fmla="*/ 125022 h 1998730"/>
              <a:gd name="connsiteX3" fmla="*/ 1070344 w 1913860"/>
              <a:gd name="connsiteY3" fmla="*/ 139199 h 1998730"/>
              <a:gd name="connsiteX4" fmla="*/ 1077432 w 1913860"/>
              <a:gd name="connsiteY4" fmla="*/ 1868762 h 1998730"/>
              <a:gd name="connsiteX5" fmla="*/ 1913860 w 1913860"/>
              <a:gd name="connsiteY5" fmla="*/ 1875850 h 1998730"/>
              <a:gd name="connsiteX6" fmla="*/ 1913860 w 1913860"/>
              <a:gd name="connsiteY6" fmla="*/ 1875850 h 1998730"/>
              <a:gd name="connsiteX0" fmla="*/ 0 w 1913860"/>
              <a:gd name="connsiteY0" fmla="*/ 1743740 h 1873708"/>
              <a:gd name="connsiteX1" fmla="*/ 602511 w 1913860"/>
              <a:gd name="connsiteY1" fmla="*/ 1736651 h 1873708"/>
              <a:gd name="connsiteX2" fmla="*/ 616688 w 1913860"/>
              <a:gd name="connsiteY2" fmla="*/ 0 h 1873708"/>
              <a:gd name="connsiteX3" fmla="*/ 1070344 w 1913860"/>
              <a:gd name="connsiteY3" fmla="*/ 14177 h 1873708"/>
              <a:gd name="connsiteX4" fmla="*/ 1077432 w 1913860"/>
              <a:gd name="connsiteY4" fmla="*/ 1743740 h 1873708"/>
              <a:gd name="connsiteX5" fmla="*/ 1913860 w 1913860"/>
              <a:gd name="connsiteY5" fmla="*/ 1750828 h 1873708"/>
              <a:gd name="connsiteX6" fmla="*/ 1913860 w 1913860"/>
              <a:gd name="connsiteY6" fmla="*/ 1750828 h 1873708"/>
              <a:gd name="connsiteX0" fmla="*/ 0 w 1913860"/>
              <a:gd name="connsiteY0" fmla="*/ 1870557 h 2001049"/>
              <a:gd name="connsiteX1" fmla="*/ 602511 w 1913860"/>
              <a:gd name="connsiteY1" fmla="*/ 1863468 h 2001049"/>
              <a:gd name="connsiteX2" fmla="*/ 616688 w 1913860"/>
              <a:gd name="connsiteY2" fmla="*/ 126817 h 2001049"/>
              <a:gd name="connsiteX3" fmla="*/ 1070344 w 1913860"/>
              <a:gd name="connsiteY3" fmla="*/ 133906 h 2001049"/>
              <a:gd name="connsiteX4" fmla="*/ 1077432 w 1913860"/>
              <a:gd name="connsiteY4" fmla="*/ 1870557 h 2001049"/>
              <a:gd name="connsiteX5" fmla="*/ 1913860 w 1913860"/>
              <a:gd name="connsiteY5" fmla="*/ 1877645 h 2001049"/>
              <a:gd name="connsiteX6" fmla="*/ 1913860 w 1913860"/>
              <a:gd name="connsiteY6" fmla="*/ 1877645 h 2001049"/>
              <a:gd name="connsiteX0" fmla="*/ 0 w 1913860"/>
              <a:gd name="connsiteY0" fmla="*/ 1743740 h 1874232"/>
              <a:gd name="connsiteX1" fmla="*/ 602511 w 1913860"/>
              <a:gd name="connsiteY1" fmla="*/ 1736651 h 1874232"/>
              <a:gd name="connsiteX2" fmla="*/ 616688 w 1913860"/>
              <a:gd name="connsiteY2" fmla="*/ 0 h 1874232"/>
              <a:gd name="connsiteX3" fmla="*/ 1070344 w 1913860"/>
              <a:gd name="connsiteY3" fmla="*/ 7089 h 1874232"/>
              <a:gd name="connsiteX4" fmla="*/ 1077432 w 1913860"/>
              <a:gd name="connsiteY4" fmla="*/ 1743740 h 1874232"/>
              <a:gd name="connsiteX5" fmla="*/ 1913860 w 1913860"/>
              <a:gd name="connsiteY5" fmla="*/ 1750828 h 1874232"/>
              <a:gd name="connsiteX6" fmla="*/ 1913860 w 1913860"/>
              <a:gd name="connsiteY6" fmla="*/ 1750828 h 1874232"/>
              <a:gd name="connsiteX0" fmla="*/ 0 w 1913860"/>
              <a:gd name="connsiteY0" fmla="*/ 1743740 h 1874232"/>
              <a:gd name="connsiteX1" fmla="*/ 602511 w 1913860"/>
              <a:gd name="connsiteY1" fmla="*/ 1736651 h 1874232"/>
              <a:gd name="connsiteX2" fmla="*/ 616688 w 1913860"/>
              <a:gd name="connsiteY2" fmla="*/ 0 h 1874232"/>
              <a:gd name="connsiteX3" fmla="*/ 1070344 w 1913860"/>
              <a:gd name="connsiteY3" fmla="*/ 7089 h 1874232"/>
              <a:gd name="connsiteX4" fmla="*/ 1077432 w 1913860"/>
              <a:gd name="connsiteY4" fmla="*/ 1743740 h 1874232"/>
              <a:gd name="connsiteX5" fmla="*/ 1913860 w 1913860"/>
              <a:gd name="connsiteY5" fmla="*/ 1750828 h 1874232"/>
              <a:gd name="connsiteX6" fmla="*/ 1913860 w 1913860"/>
              <a:gd name="connsiteY6" fmla="*/ 1750828 h 1874232"/>
              <a:gd name="connsiteX0" fmla="*/ 0 w 1913860"/>
              <a:gd name="connsiteY0" fmla="*/ 1865291 h 1995783"/>
              <a:gd name="connsiteX1" fmla="*/ 602511 w 1913860"/>
              <a:gd name="connsiteY1" fmla="*/ 1858202 h 1995783"/>
              <a:gd name="connsiteX2" fmla="*/ 616688 w 1913860"/>
              <a:gd name="connsiteY2" fmla="*/ 128640 h 1995783"/>
              <a:gd name="connsiteX3" fmla="*/ 1070344 w 1913860"/>
              <a:gd name="connsiteY3" fmla="*/ 128640 h 1995783"/>
              <a:gd name="connsiteX4" fmla="*/ 1077432 w 1913860"/>
              <a:gd name="connsiteY4" fmla="*/ 1865291 h 1995783"/>
              <a:gd name="connsiteX5" fmla="*/ 1913860 w 1913860"/>
              <a:gd name="connsiteY5" fmla="*/ 1872379 h 1995783"/>
              <a:gd name="connsiteX6" fmla="*/ 1913860 w 1913860"/>
              <a:gd name="connsiteY6" fmla="*/ 1872379 h 1995783"/>
              <a:gd name="connsiteX0" fmla="*/ 0 w 1913860"/>
              <a:gd name="connsiteY0" fmla="*/ 1736651 h 1867143"/>
              <a:gd name="connsiteX1" fmla="*/ 602511 w 1913860"/>
              <a:gd name="connsiteY1" fmla="*/ 1729562 h 1867143"/>
              <a:gd name="connsiteX2" fmla="*/ 616688 w 1913860"/>
              <a:gd name="connsiteY2" fmla="*/ 0 h 1867143"/>
              <a:gd name="connsiteX3" fmla="*/ 1070344 w 1913860"/>
              <a:gd name="connsiteY3" fmla="*/ 0 h 1867143"/>
              <a:gd name="connsiteX4" fmla="*/ 1077432 w 1913860"/>
              <a:gd name="connsiteY4" fmla="*/ 1736651 h 1867143"/>
              <a:gd name="connsiteX5" fmla="*/ 1913860 w 1913860"/>
              <a:gd name="connsiteY5" fmla="*/ 1743739 h 1867143"/>
              <a:gd name="connsiteX6" fmla="*/ 1913860 w 1913860"/>
              <a:gd name="connsiteY6" fmla="*/ 1743739 h 1867143"/>
              <a:gd name="connsiteX0" fmla="*/ 0 w 1913860"/>
              <a:gd name="connsiteY0" fmla="*/ 1736651 h 1867143"/>
              <a:gd name="connsiteX1" fmla="*/ 602511 w 1913860"/>
              <a:gd name="connsiteY1" fmla="*/ 1729562 h 1867143"/>
              <a:gd name="connsiteX2" fmla="*/ 616688 w 1913860"/>
              <a:gd name="connsiteY2" fmla="*/ 0 h 1867143"/>
              <a:gd name="connsiteX3" fmla="*/ 1070344 w 1913860"/>
              <a:gd name="connsiteY3" fmla="*/ 0 h 1867143"/>
              <a:gd name="connsiteX4" fmla="*/ 1077432 w 1913860"/>
              <a:gd name="connsiteY4" fmla="*/ 1736651 h 1867143"/>
              <a:gd name="connsiteX5" fmla="*/ 1913860 w 1913860"/>
              <a:gd name="connsiteY5" fmla="*/ 1743739 h 1867143"/>
              <a:gd name="connsiteX6" fmla="*/ 1913860 w 1913860"/>
              <a:gd name="connsiteY6" fmla="*/ 1743739 h 1867143"/>
              <a:gd name="connsiteX0" fmla="*/ 0 w 1913860"/>
              <a:gd name="connsiteY0" fmla="*/ 1736651 h 1867143"/>
              <a:gd name="connsiteX1" fmla="*/ 602511 w 1913860"/>
              <a:gd name="connsiteY1" fmla="*/ 1729562 h 1867143"/>
              <a:gd name="connsiteX2" fmla="*/ 616688 w 1913860"/>
              <a:gd name="connsiteY2" fmla="*/ 0 h 1867143"/>
              <a:gd name="connsiteX3" fmla="*/ 1070344 w 1913860"/>
              <a:gd name="connsiteY3" fmla="*/ 0 h 1867143"/>
              <a:gd name="connsiteX4" fmla="*/ 1077432 w 1913860"/>
              <a:gd name="connsiteY4" fmla="*/ 1736651 h 1867143"/>
              <a:gd name="connsiteX5" fmla="*/ 1913860 w 1913860"/>
              <a:gd name="connsiteY5" fmla="*/ 1743739 h 1867143"/>
              <a:gd name="connsiteX6" fmla="*/ 1913860 w 1913860"/>
              <a:gd name="connsiteY6" fmla="*/ 1743739 h 1867143"/>
              <a:gd name="connsiteX0" fmla="*/ 0 w 1913860"/>
              <a:gd name="connsiteY0" fmla="*/ 1736651 h 1859530"/>
              <a:gd name="connsiteX1" fmla="*/ 602511 w 1913860"/>
              <a:gd name="connsiteY1" fmla="*/ 1729562 h 1859530"/>
              <a:gd name="connsiteX2" fmla="*/ 616688 w 1913860"/>
              <a:gd name="connsiteY2" fmla="*/ 0 h 1859530"/>
              <a:gd name="connsiteX3" fmla="*/ 1070344 w 1913860"/>
              <a:gd name="connsiteY3" fmla="*/ 0 h 1859530"/>
              <a:gd name="connsiteX4" fmla="*/ 1077432 w 1913860"/>
              <a:gd name="connsiteY4" fmla="*/ 1736651 h 1859530"/>
              <a:gd name="connsiteX5" fmla="*/ 1913860 w 1913860"/>
              <a:gd name="connsiteY5" fmla="*/ 1743739 h 1859530"/>
              <a:gd name="connsiteX6" fmla="*/ 1913860 w 1913860"/>
              <a:gd name="connsiteY6" fmla="*/ 1743739 h 1859530"/>
              <a:gd name="connsiteX0" fmla="*/ 0 w 1913860"/>
              <a:gd name="connsiteY0" fmla="*/ 1736651 h 1743739"/>
              <a:gd name="connsiteX1" fmla="*/ 602511 w 1913860"/>
              <a:gd name="connsiteY1" fmla="*/ 1729562 h 1743739"/>
              <a:gd name="connsiteX2" fmla="*/ 616688 w 1913860"/>
              <a:gd name="connsiteY2" fmla="*/ 0 h 1743739"/>
              <a:gd name="connsiteX3" fmla="*/ 1070344 w 1913860"/>
              <a:gd name="connsiteY3" fmla="*/ 0 h 1743739"/>
              <a:gd name="connsiteX4" fmla="*/ 1077432 w 1913860"/>
              <a:gd name="connsiteY4" fmla="*/ 1736651 h 1743739"/>
              <a:gd name="connsiteX5" fmla="*/ 1913860 w 1913860"/>
              <a:gd name="connsiteY5" fmla="*/ 1743739 h 1743739"/>
              <a:gd name="connsiteX6" fmla="*/ 1913860 w 1913860"/>
              <a:gd name="connsiteY6" fmla="*/ 1743739 h 174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3860" h="1743739">
                <a:moveTo>
                  <a:pt x="0" y="1736651"/>
                </a:moveTo>
                <a:lnTo>
                  <a:pt x="602511" y="1729562"/>
                </a:lnTo>
                <a:lnTo>
                  <a:pt x="616688" y="0"/>
                </a:lnTo>
                <a:lnTo>
                  <a:pt x="1070344" y="0"/>
                </a:lnTo>
                <a:cubicBezTo>
                  <a:pt x="1072707" y="578884"/>
                  <a:pt x="1075069" y="1157767"/>
                  <a:pt x="1077432" y="1736651"/>
                </a:cubicBezTo>
                <a:lnTo>
                  <a:pt x="1913860" y="1743739"/>
                </a:lnTo>
                <a:lnTo>
                  <a:pt x="1913860" y="174373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9B381F8-484A-4357-AB99-4238F2279170}"/>
              </a:ext>
            </a:extLst>
          </p:cNvPr>
          <p:cNvCxnSpPr>
            <a:cxnSpLocks/>
          </p:cNvCxnSpPr>
          <p:nvPr/>
        </p:nvCxnSpPr>
        <p:spPr>
          <a:xfrm flipV="1">
            <a:off x="5181600" y="3105151"/>
            <a:ext cx="2286000" cy="116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E2C9A83-8CED-4F56-A79C-5CFB9C552220}"/>
              </a:ext>
            </a:extLst>
          </p:cNvPr>
          <p:cNvCxnSpPr>
            <a:cxnSpLocks/>
          </p:cNvCxnSpPr>
          <p:nvPr/>
        </p:nvCxnSpPr>
        <p:spPr>
          <a:xfrm flipV="1">
            <a:off x="3606742" y="2855824"/>
            <a:ext cx="461188" cy="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7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0211928-A039-4363-8C97-7A665108F29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34383C"/>
              </a:gs>
              <a:gs pos="23000">
                <a:srgbClr val="333333"/>
              </a:gs>
              <a:gs pos="69000">
                <a:srgbClr val="1C1C1C"/>
              </a:gs>
              <a:gs pos="97000">
                <a:srgbClr val="0808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D91740-6437-42FA-ABC2-3697FB246A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18016"/>
            <a:ext cx="1062757" cy="9659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163E70-2D0A-46BC-B4F5-D0E2D32A07CF}"/>
              </a:ext>
            </a:extLst>
          </p:cNvPr>
          <p:cNvSpPr/>
          <p:nvPr/>
        </p:nvSpPr>
        <p:spPr>
          <a:xfrm>
            <a:off x="214877" y="171834"/>
            <a:ext cx="87142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Segoe Print" panose="02000600000000000000" pitchFamily="2" charset="0"/>
              </a:rPr>
              <a:t>Understanding Shannon entropy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CDB766-807B-4F3A-A5AC-06BBFC6904E8}"/>
              </a:ext>
            </a:extLst>
          </p:cNvPr>
          <p:cNvSpPr/>
          <p:nvPr/>
        </p:nvSpPr>
        <p:spPr>
          <a:xfrm>
            <a:off x="304800" y="1047750"/>
            <a:ext cx="55883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Print" panose="02000600000000000000" pitchFamily="2" charset="0"/>
              </a:rPr>
              <a:t>(5) Invariant distributions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D5AD45-F36F-4077-B482-BB7F11C3AFA9}"/>
              </a:ext>
            </a:extLst>
          </p:cNvPr>
          <p:cNvSpPr/>
          <p:nvPr/>
        </p:nvSpPr>
        <p:spPr>
          <a:xfrm>
            <a:off x="755788" y="2672775"/>
            <a:ext cx="39549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Print" panose="02000600000000000000" pitchFamily="2" charset="0"/>
              </a:rPr>
              <a:t>How does entropy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C1A2F8-B1C4-4A6B-B74E-87841938D344}"/>
              </a:ext>
            </a:extLst>
          </p:cNvPr>
          <p:cNvSpPr/>
          <p:nvPr/>
        </p:nvSpPr>
        <p:spPr>
          <a:xfrm>
            <a:off x="1828800" y="3384263"/>
            <a:ext cx="3393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Print" panose="02000600000000000000" pitchFamily="2" charset="0"/>
              </a:rPr>
              <a:t>change under 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C98EBA-50BB-4CC9-BB4B-919AB46603C1}"/>
              </a:ext>
            </a:extLst>
          </p:cNvPr>
          <p:cNvSpPr/>
          <p:nvPr/>
        </p:nvSpPr>
        <p:spPr>
          <a:xfrm>
            <a:off x="2743200" y="4095750"/>
            <a:ext cx="41761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Print" panose="02000600000000000000" pitchFamily="2" charset="0"/>
              </a:rPr>
              <a:t>coordinate change?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6E1E70-92BA-41F5-B5F3-576DCE29FB97}"/>
              </a:ext>
            </a:extLst>
          </p:cNvPr>
          <p:cNvGrpSpPr/>
          <p:nvPr/>
        </p:nvGrpSpPr>
        <p:grpSpPr>
          <a:xfrm>
            <a:off x="7391400" y="2857909"/>
            <a:ext cx="1253820" cy="1111129"/>
            <a:chOff x="1750893" y="3516868"/>
            <a:chExt cx="1253820" cy="11111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E4CB4EA-6C94-4B50-9116-2947F86A8279}"/>
                    </a:ext>
                  </a:extLst>
                </p:cNvPr>
                <p:cNvSpPr/>
                <p:nvPr/>
              </p:nvSpPr>
              <p:spPr>
                <a:xfrm>
                  <a:off x="2242713" y="3516868"/>
                  <a:ext cx="762000" cy="685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E4CB4EA-6C94-4B50-9116-2947F86A82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713" y="3516868"/>
                  <a:ext cx="762000" cy="6858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77EF5CF-19B2-4377-92A4-9EB54572C5B2}"/>
                    </a:ext>
                  </a:extLst>
                </p:cNvPr>
                <p:cNvSpPr txBox="1"/>
                <p:nvPr/>
              </p:nvSpPr>
              <p:spPr>
                <a:xfrm>
                  <a:off x="1750893" y="3676669"/>
                  <a:ext cx="512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77EF5CF-19B2-4377-92A4-9EB54572C5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893" y="3676669"/>
                  <a:ext cx="5128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BD8D248-37AA-43B0-9326-2F3E6D8BABBD}"/>
                    </a:ext>
                  </a:extLst>
                </p:cNvPr>
                <p:cNvSpPr txBox="1"/>
                <p:nvPr/>
              </p:nvSpPr>
              <p:spPr>
                <a:xfrm>
                  <a:off x="2383478" y="4258665"/>
                  <a:ext cx="5138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BD8D248-37AA-43B0-9326-2F3E6D8BAB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478" y="4258665"/>
                  <a:ext cx="51385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C4602F-274E-49DA-B0E2-4924856CBAB2}"/>
              </a:ext>
            </a:extLst>
          </p:cNvPr>
          <p:cNvGrpSpPr/>
          <p:nvPr/>
        </p:nvGrpSpPr>
        <p:grpSpPr>
          <a:xfrm>
            <a:off x="4924257" y="1894362"/>
            <a:ext cx="2013387" cy="811816"/>
            <a:chOff x="1415613" y="4876800"/>
            <a:chExt cx="2013387" cy="81181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89E6B78-EAE1-43F2-AA1F-87B728C304E0}"/>
                    </a:ext>
                  </a:extLst>
                </p:cNvPr>
                <p:cNvSpPr/>
                <p:nvPr/>
              </p:nvSpPr>
              <p:spPr>
                <a:xfrm>
                  <a:off x="1905000" y="4876800"/>
                  <a:ext cx="15240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89E6B78-EAE1-43F2-AA1F-87B728C304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0" y="4876800"/>
                  <a:ext cx="1524000" cy="3810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359842B-51F0-4F81-B037-0E61BFBEAD20}"/>
                    </a:ext>
                  </a:extLst>
                </p:cNvPr>
                <p:cNvSpPr txBox="1"/>
                <p:nvPr/>
              </p:nvSpPr>
              <p:spPr>
                <a:xfrm>
                  <a:off x="1415613" y="4882634"/>
                  <a:ext cx="512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359842B-51F0-4F81-B037-0E61BFBEAD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13" y="4882634"/>
                  <a:ext cx="512897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11667" r="-42857"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892DB8-D186-4460-AF16-66D0F794F6DA}"/>
                    </a:ext>
                  </a:extLst>
                </p:cNvPr>
                <p:cNvSpPr txBox="1"/>
                <p:nvPr/>
              </p:nvSpPr>
              <p:spPr>
                <a:xfrm>
                  <a:off x="2410070" y="5319284"/>
                  <a:ext cx="5138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892DB8-D186-4460-AF16-66D0F794F6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0070" y="5319284"/>
                  <a:ext cx="513859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1475" r="-38095"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B5762C-6B7B-46B9-976A-EC2EDE03E21D}"/>
              </a:ext>
            </a:extLst>
          </p:cNvPr>
          <p:cNvCxnSpPr>
            <a:cxnSpLocks/>
          </p:cNvCxnSpPr>
          <p:nvPr/>
        </p:nvCxnSpPr>
        <p:spPr>
          <a:xfrm flipH="1" flipV="1">
            <a:off x="6248400" y="2706178"/>
            <a:ext cx="1775586" cy="100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82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0211928-A039-4363-8C97-7A665108F29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34383C"/>
              </a:gs>
              <a:gs pos="23000">
                <a:srgbClr val="333333"/>
              </a:gs>
              <a:gs pos="69000">
                <a:srgbClr val="1C1C1C"/>
              </a:gs>
              <a:gs pos="97000">
                <a:srgbClr val="0808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D91740-6437-42FA-ABC2-3697FB246A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18016"/>
            <a:ext cx="1062757" cy="9659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163E70-2D0A-46BC-B4F5-D0E2D32A07CF}"/>
              </a:ext>
            </a:extLst>
          </p:cNvPr>
          <p:cNvSpPr/>
          <p:nvPr/>
        </p:nvSpPr>
        <p:spPr>
          <a:xfrm>
            <a:off x="214877" y="171834"/>
            <a:ext cx="87142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Segoe Print" panose="02000600000000000000" pitchFamily="2" charset="0"/>
              </a:rPr>
              <a:t>Understanding Shannon entropy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877E3-0003-46FE-8FF0-E0299C45FB69}"/>
              </a:ext>
            </a:extLst>
          </p:cNvPr>
          <p:cNvSpPr/>
          <p:nvPr/>
        </p:nvSpPr>
        <p:spPr>
          <a:xfrm>
            <a:off x="304800" y="1047750"/>
            <a:ext cx="54569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Print" panose="02000600000000000000" pitchFamily="2" charset="0"/>
              </a:rPr>
              <a:t>(6) Connection to physics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360F69-A0DD-4D8A-A658-888E52126F79}"/>
              </a:ext>
            </a:extLst>
          </p:cNvPr>
          <p:cNvGrpSpPr/>
          <p:nvPr/>
        </p:nvGrpSpPr>
        <p:grpSpPr>
          <a:xfrm>
            <a:off x="6185720" y="1632525"/>
            <a:ext cx="2057400" cy="2057400"/>
            <a:chOff x="7214476" y="2616005"/>
            <a:chExt cx="1472324" cy="147232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7FFD995-668C-4009-821D-A18E145D6333}"/>
                </a:ext>
              </a:extLst>
            </p:cNvPr>
            <p:cNvGrpSpPr/>
            <p:nvPr/>
          </p:nvGrpSpPr>
          <p:grpSpPr>
            <a:xfrm>
              <a:off x="7696200" y="3105151"/>
              <a:ext cx="228600" cy="152399"/>
              <a:chOff x="7696200" y="3257551"/>
              <a:chExt cx="228600" cy="152399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AF1CCF5-1A57-4E0B-80BA-979535EE9A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19060" y="3257551"/>
                <a:ext cx="205740" cy="123824"/>
              </a:xfrm>
              <a:prstGeom prst="straightConnector1">
                <a:avLst/>
              </a:prstGeom>
              <a:ln>
                <a:headEnd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9677583-5EE6-4B33-AAAF-8C41FC90ACC5}"/>
                  </a:ext>
                </a:extLst>
              </p:cNvPr>
              <p:cNvSpPr/>
              <p:nvPr/>
            </p:nvSpPr>
            <p:spPr>
              <a:xfrm>
                <a:off x="7696200" y="3359099"/>
                <a:ext cx="50851" cy="508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C17A746-28A9-4562-9387-825A24F21A3D}"/>
                </a:ext>
              </a:extLst>
            </p:cNvPr>
            <p:cNvGrpSpPr/>
            <p:nvPr/>
          </p:nvGrpSpPr>
          <p:grpSpPr>
            <a:xfrm>
              <a:off x="7848600" y="3359099"/>
              <a:ext cx="73711" cy="180975"/>
              <a:chOff x="7696200" y="3359099"/>
              <a:chExt cx="73711" cy="180975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9665673-06D3-4B29-9E6C-F94C3D76F8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9060" y="3381375"/>
                <a:ext cx="50851" cy="158699"/>
              </a:xfrm>
              <a:prstGeom prst="straightConnector1">
                <a:avLst/>
              </a:prstGeom>
              <a:ln>
                <a:headEnd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61D061B-A370-4522-93E8-425D0F3A0AD1}"/>
                  </a:ext>
                </a:extLst>
              </p:cNvPr>
              <p:cNvSpPr/>
              <p:nvPr/>
            </p:nvSpPr>
            <p:spPr>
              <a:xfrm>
                <a:off x="7696200" y="3359099"/>
                <a:ext cx="50851" cy="508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CED58A8-E280-4F23-AD3A-050A9B5FACD6}"/>
                </a:ext>
              </a:extLst>
            </p:cNvPr>
            <p:cNvGrpSpPr/>
            <p:nvPr/>
          </p:nvGrpSpPr>
          <p:grpSpPr>
            <a:xfrm>
              <a:off x="7711558" y="2765124"/>
              <a:ext cx="139683" cy="138454"/>
              <a:chOff x="7607368" y="3359099"/>
              <a:chExt cx="139683" cy="138454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3B3A874-1CE2-4C83-A833-544ECE055B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07368" y="3381375"/>
                <a:ext cx="111692" cy="116178"/>
              </a:xfrm>
              <a:prstGeom prst="straightConnector1">
                <a:avLst/>
              </a:prstGeom>
              <a:ln>
                <a:headEnd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D2448A8-95C6-49C8-96C0-80639148D736}"/>
                  </a:ext>
                </a:extLst>
              </p:cNvPr>
              <p:cNvSpPr/>
              <p:nvPr/>
            </p:nvSpPr>
            <p:spPr>
              <a:xfrm>
                <a:off x="7696200" y="3359099"/>
                <a:ext cx="50851" cy="508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7FDAA18-DF7F-4736-9088-09080EB9E2F2}"/>
                </a:ext>
              </a:extLst>
            </p:cNvPr>
            <p:cNvGrpSpPr/>
            <p:nvPr/>
          </p:nvGrpSpPr>
          <p:grpSpPr>
            <a:xfrm>
              <a:off x="7406967" y="3757599"/>
              <a:ext cx="66760" cy="219963"/>
              <a:chOff x="7696200" y="3189987"/>
              <a:chExt cx="66760" cy="219963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F0B2634-88B8-45A7-A6D0-B189471269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19060" y="3189987"/>
                <a:ext cx="43900" cy="191388"/>
              </a:xfrm>
              <a:prstGeom prst="straightConnector1">
                <a:avLst/>
              </a:prstGeom>
              <a:ln>
                <a:headEnd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D69682A-5955-4DEC-9C8C-58C5FD186F21}"/>
                  </a:ext>
                </a:extLst>
              </p:cNvPr>
              <p:cNvSpPr/>
              <p:nvPr/>
            </p:nvSpPr>
            <p:spPr>
              <a:xfrm>
                <a:off x="7696200" y="3359099"/>
                <a:ext cx="50851" cy="508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9AB915D-37EC-4439-86EE-54D8AA9A7DCD}"/>
                </a:ext>
              </a:extLst>
            </p:cNvPr>
            <p:cNvGrpSpPr/>
            <p:nvPr/>
          </p:nvGrpSpPr>
          <p:grpSpPr>
            <a:xfrm>
              <a:off x="8027749" y="3940123"/>
              <a:ext cx="162593" cy="50851"/>
              <a:chOff x="7696200" y="3359099"/>
              <a:chExt cx="162593" cy="50851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69B4D9A-04FB-4609-8204-2EE9AC96E8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9060" y="3381375"/>
                <a:ext cx="139733" cy="25348"/>
              </a:xfrm>
              <a:prstGeom prst="straightConnector1">
                <a:avLst/>
              </a:prstGeom>
              <a:ln>
                <a:headEnd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C88DC11-6B29-4FB9-B03A-36E3CE1115E9}"/>
                  </a:ext>
                </a:extLst>
              </p:cNvPr>
              <p:cNvSpPr/>
              <p:nvPr/>
            </p:nvSpPr>
            <p:spPr>
              <a:xfrm>
                <a:off x="7696200" y="3359099"/>
                <a:ext cx="50851" cy="508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CFCAA33-BE6A-42DF-9D51-B9B29F558CD0}"/>
                </a:ext>
              </a:extLst>
            </p:cNvPr>
            <p:cNvGrpSpPr/>
            <p:nvPr/>
          </p:nvGrpSpPr>
          <p:grpSpPr>
            <a:xfrm>
              <a:off x="8222819" y="3308993"/>
              <a:ext cx="174917" cy="95510"/>
              <a:chOff x="7572134" y="3314440"/>
              <a:chExt cx="174917" cy="95510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33053EA-A549-45C2-B4CE-02910BD144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72134" y="3314440"/>
                <a:ext cx="146926" cy="66935"/>
              </a:xfrm>
              <a:prstGeom prst="straightConnector1">
                <a:avLst/>
              </a:prstGeom>
              <a:ln>
                <a:headEnd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568A1CF-F0EF-4FCF-9128-299F528513F3}"/>
                  </a:ext>
                </a:extLst>
              </p:cNvPr>
              <p:cNvSpPr/>
              <p:nvPr/>
            </p:nvSpPr>
            <p:spPr>
              <a:xfrm>
                <a:off x="7696200" y="3359099"/>
                <a:ext cx="50851" cy="508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CC41E7F-D996-4301-AF56-073DDD61072F}"/>
                </a:ext>
              </a:extLst>
            </p:cNvPr>
            <p:cNvGrpSpPr/>
            <p:nvPr/>
          </p:nvGrpSpPr>
          <p:grpSpPr>
            <a:xfrm>
              <a:off x="8529765" y="3491026"/>
              <a:ext cx="50851" cy="195657"/>
              <a:chOff x="7696200" y="3214293"/>
              <a:chExt cx="50851" cy="195657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94A86C3-99D2-4858-9A33-D9AE841DAB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07959" y="3214293"/>
                <a:ext cx="11101" cy="167082"/>
              </a:xfrm>
              <a:prstGeom prst="straightConnector1">
                <a:avLst/>
              </a:prstGeom>
              <a:ln>
                <a:headEnd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8812913-7BC6-4EC9-A21B-13D74991E8E9}"/>
                  </a:ext>
                </a:extLst>
              </p:cNvPr>
              <p:cNvSpPr/>
              <p:nvPr/>
            </p:nvSpPr>
            <p:spPr>
              <a:xfrm>
                <a:off x="7696200" y="3359099"/>
                <a:ext cx="50851" cy="508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ABEBB72-783E-4A6A-A8EC-1F4BD986A8E4}"/>
                </a:ext>
              </a:extLst>
            </p:cNvPr>
            <p:cNvGrpSpPr/>
            <p:nvPr/>
          </p:nvGrpSpPr>
          <p:grpSpPr>
            <a:xfrm>
              <a:off x="7834853" y="3724263"/>
              <a:ext cx="213850" cy="61911"/>
              <a:chOff x="7696200" y="3348039"/>
              <a:chExt cx="213850" cy="61911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F96FE5A-5C34-4CBB-8B38-40ED4BBF7E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19060" y="3348039"/>
                <a:ext cx="190990" cy="33336"/>
              </a:xfrm>
              <a:prstGeom prst="straightConnector1">
                <a:avLst/>
              </a:prstGeom>
              <a:ln>
                <a:headEnd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042C3F7-4C60-4821-A37C-3065613A3811}"/>
                  </a:ext>
                </a:extLst>
              </p:cNvPr>
              <p:cNvSpPr/>
              <p:nvPr/>
            </p:nvSpPr>
            <p:spPr>
              <a:xfrm>
                <a:off x="7696200" y="3359099"/>
                <a:ext cx="50851" cy="508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EAD37A-4701-4E6D-9A11-78E4C54CC39C}"/>
                </a:ext>
              </a:extLst>
            </p:cNvPr>
            <p:cNvGrpSpPr/>
            <p:nvPr/>
          </p:nvGrpSpPr>
          <p:grpSpPr>
            <a:xfrm>
              <a:off x="7364730" y="3273044"/>
              <a:ext cx="201105" cy="79123"/>
              <a:chOff x="7696200" y="3359099"/>
              <a:chExt cx="201105" cy="79123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2469165-B213-4350-92C9-692E4AFF40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9060" y="3381375"/>
                <a:ext cx="178245" cy="56847"/>
              </a:xfrm>
              <a:prstGeom prst="straightConnector1">
                <a:avLst/>
              </a:prstGeom>
              <a:ln>
                <a:headEnd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31B5928-D558-4CCE-A4A4-6FF4F757EEE9}"/>
                  </a:ext>
                </a:extLst>
              </p:cNvPr>
              <p:cNvSpPr/>
              <p:nvPr/>
            </p:nvSpPr>
            <p:spPr>
              <a:xfrm>
                <a:off x="7696200" y="3359099"/>
                <a:ext cx="50851" cy="508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3BE81E1-FDF9-481A-BD47-A59822AD5872}"/>
                </a:ext>
              </a:extLst>
            </p:cNvPr>
            <p:cNvGrpSpPr/>
            <p:nvPr/>
          </p:nvGrpSpPr>
          <p:grpSpPr>
            <a:xfrm>
              <a:off x="8283917" y="2706792"/>
              <a:ext cx="215850" cy="58332"/>
              <a:chOff x="7696200" y="3359099"/>
              <a:chExt cx="215850" cy="5833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3172F02-43ED-4061-ADC3-6081B47168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9060" y="3381375"/>
                <a:ext cx="192990" cy="36056"/>
              </a:xfrm>
              <a:prstGeom prst="straightConnector1">
                <a:avLst/>
              </a:prstGeom>
              <a:ln>
                <a:headEnd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7D635B-3162-4654-90A7-64CEE4D7139C}"/>
                  </a:ext>
                </a:extLst>
              </p:cNvPr>
              <p:cNvSpPr/>
              <p:nvPr/>
            </p:nvSpPr>
            <p:spPr>
              <a:xfrm>
                <a:off x="7696200" y="3359099"/>
                <a:ext cx="50851" cy="508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DEEC62-92E3-4832-B89C-B434FB8E2E84}"/>
                </a:ext>
              </a:extLst>
            </p:cNvPr>
            <p:cNvGrpSpPr/>
            <p:nvPr/>
          </p:nvGrpSpPr>
          <p:grpSpPr>
            <a:xfrm>
              <a:off x="8097398" y="2838097"/>
              <a:ext cx="186519" cy="79426"/>
              <a:chOff x="7696200" y="3330524"/>
              <a:chExt cx="186519" cy="79426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547FC587-F5D2-48B0-8A4D-F2BD0C32EE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19060" y="3330524"/>
                <a:ext cx="163659" cy="50851"/>
              </a:xfrm>
              <a:prstGeom prst="straightConnector1">
                <a:avLst/>
              </a:prstGeom>
              <a:ln>
                <a:headEnd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B55D551-3AC7-4B67-9C23-3AEA97172437}"/>
                  </a:ext>
                </a:extLst>
              </p:cNvPr>
              <p:cNvSpPr/>
              <p:nvPr/>
            </p:nvSpPr>
            <p:spPr>
              <a:xfrm>
                <a:off x="7696200" y="3359099"/>
                <a:ext cx="50851" cy="508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4F06266-9FC5-4F3E-B5E5-7170367F2FF9}"/>
                </a:ext>
              </a:extLst>
            </p:cNvPr>
            <p:cNvGrpSpPr/>
            <p:nvPr/>
          </p:nvGrpSpPr>
          <p:grpSpPr>
            <a:xfrm>
              <a:off x="7214476" y="2616005"/>
              <a:ext cx="1472324" cy="1472324"/>
              <a:chOff x="7467600" y="666750"/>
              <a:chExt cx="838200" cy="8382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ACBB266-3A50-4DFC-B50B-3896020051BE}"/>
                  </a:ext>
                </a:extLst>
              </p:cNvPr>
              <p:cNvSpPr/>
              <p:nvPr/>
            </p:nvSpPr>
            <p:spPr>
              <a:xfrm>
                <a:off x="7467600" y="895350"/>
                <a:ext cx="609600" cy="60960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Parallelogram 3">
                <a:extLst>
                  <a:ext uri="{FF2B5EF4-FFF2-40B4-BE49-F238E27FC236}">
                    <a16:creationId xmlns:a16="http://schemas.microsoft.com/office/drawing/2014/main" id="{CEB7D475-E35E-4DD6-9DC2-519D9AD21D1E}"/>
                  </a:ext>
                </a:extLst>
              </p:cNvPr>
              <p:cNvSpPr/>
              <p:nvPr/>
            </p:nvSpPr>
            <p:spPr>
              <a:xfrm>
                <a:off x="7467600" y="666750"/>
                <a:ext cx="838200" cy="228600"/>
              </a:xfrm>
              <a:custGeom>
                <a:avLst/>
                <a:gdLst>
                  <a:gd name="connsiteX0" fmla="*/ 0 w 838200"/>
                  <a:gd name="connsiteY0" fmla="*/ 228600 h 228600"/>
                  <a:gd name="connsiteX1" fmla="*/ 230507 w 838200"/>
                  <a:gd name="connsiteY1" fmla="*/ 0 h 228600"/>
                  <a:gd name="connsiteX2" fmla="*/ 838200 w 838200"/>
                  <a:gd name="connsiteY2" fmla="*/ 0 h 228600"/>
                  <a:gd name="connsiteX3" fmla="*/ 607693 w 838200"/>
                  <a:gd name="connsiteY3" fmla="*/ 228600 h 228600"/>
                  <a:gd name="connsiteX4" fmla="*/ 0 w 838200"/>
                  <a:gd name="connsiteY4" fmla="*/ 228600 h 228600"/>
                  <a:gd name="connsiteX0" fmla="*/ 0 w 838200"/>
                  <a:gd name="connsiteY0" fmla="*/ 228600 h 228600"/>
                  <a:gd name="connsiteX1" fmla="*/ 230507 w 838200"/>
                  <a:gd name="connsiteY1" fmla="*/ 0 h 228600"/>
                  <a:gd name="connsiteX2" fmla="*/ 838200 w 838200"/>
                  <a:gd name="connsiteY2" fmla="*/ 0 h 228600"/>
                  <a:gd name="connsiteX3" fmla="*/ 607693 w 838200"/>
                  <a:gd name="connsiteY3" fmla="*/ 228600 h 228600"/>
                  <a:gd name="connsiteX4" fmla="*/ 297180 w 838200"/>
                  <a:gd name="connsiteY4" fmla="*/ 227330 h 228600"/>
                  <a:gd name="connsiteX5" fmla="*/ 0 w 838200"/>
                  <a:gd name="connsiteY5" fmla="*/ 228600 h 228600"/>
                  <a:gd name="connsiteX0" fmla="*/ 297180 w 838200"/>
                  <a:gd name="connsiteY0" fmla="*/ 227330 h 318770"/>
                  <a:gd name="connsiteX1" fmla="*/ 0 w 838200"/>
                  <a:gd name="connsiteY1" fmla="*/ 228600 h 318770"/>
                  <a:gd name="connsiteX2" fmla="*/ 230507 w 838200"/>
                  <a:gd name="connsiteY2" fmla="*/ 0 h 318770"/>
                  <a:gd name="connsiteX3" fmla="*/ 838200 w 838200"/>
                  <a:gd name="connsiteY3" fmla="*/ 0 h 318770"/>
                  <a:gd name="connsiteX4" fmla="*/ 607693 w 838200"/>
                  <a:gd name="connsiteY4" fmla="*/ 228600 h 318770"/>
                  <a:gd name="connsiteX5" fmla="*/ 388620 w 838200"/>
                  <a:gd name="connsiteY5" fmla="*/ 318770 h 318770"/>
                  <a:gd name="connsiteX0" fmla="*/ 297180 w 838200"/>
                  <a:gd name="connsiteY0" fmla="*/ 227330 h 228600"/>
                  <a:gd name="connsiteX1" fmla="*/ 0 w 838200"/>
                  <a:gd name="connsiteY1" fmla="*/ 228600 h 228600"/>
                  <a:gd name="connsiteX2" fmla="*/ 230507 w 838200"/>
                  <a:gd name="connsiteY2" fmla="*/ 0 h 228600"/>
                  <a:gd name="connsiteX3" fmla="*/ 838200 w 838200"/>
                  <a:gd name="connsiteY3" fmla="*/ 0 h 228600"/>
                  <a:gd name="connsiteX4" fmla="*/ 607693 w 838200"/>
                  <a:gd name="connsiteY4" fmla="*/ 228600 h 228600"/>
                  <a:gd name="connsiteX0" fmla="*/ 0 w 838200"/>
                  <a:gd name="connsiteY0" fmla="*/ 228600 h 228600"/>
                  <a:gd name="connsiteX1" fmla="*/ 230507 w 838200"/>
                  <a:gd name="connsiteY1" fmla="*/ 0 h 228600"/>
                  <a:gd name="connsiteX2" fmla="*/ 838200 w 838200"/>
                  <a:gd name="connsiteY2" fmla="*/ 0 h 228600"/>
                  <a:gd name="connsiteX3" fmla="*/ 607693 w 838200"/>
                  <a:gd name="connsiteY3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8200" h="228600">
                    <a:moveTo>
                      <a:pt x="0" y="228600"/>
                    </a:moveTo>
                    <a:lnTo>
                      <a:pt x="230507" y="0"/>
                    </a:lnTo>
                    <a:lnTo>
                      <a:pt x="838200" y="0"/>
                    </a:lnTo>
                    <a:lnTo>
                      <a:pt x="607693" y="228600"/>
                    </a:lnTo>
                  </a:path>
                </a:pathLst>
              </a:custGeom>
              <a:noFill/>
              <a:ln w="9525">
                <a:solidFill>
                  <a:schemeClr val="tx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Parallelogram 13">
                <a:extLst>
                  <a:ext uri="{FF2B5EF4-FFF2-40B4-BE49-F238E27FC236}">
                    <a16:creationId xmlns:a16="http://schemas.microsoft.com/office/drawing/2014/main" id="{59838A0A-A61A-47F1-943E-47DF45756323}"/>
                  </a:ext>
                </a:extLst>
              </p:cNvPr>
              <p:cNvSpPr/>
              <p:nvPr/>
            </p:nvSpPr>
            <p:spPr>
              <a:xfrm rot="16200000" flipV="1">
                <a:off x="7772400" y="971550"/>
                <a:ext cx="838200" cy="228600"/>
              </a:xfrm>
              <a:custGeom>
                <a:avLst/>
                <a:gdLst>
                  <a:gd name="connsiteX0" fmla="*/ 0 w 838200"/>
                  <a:gd name="connsiteY0" fmla="*/ 228600 h 228600"/>
                  <a:gd name="connsiteX1" fmla="*/ 234317 w 838200"/>
                  <a:gd name="connsiteY1" fmla="*/ 0 h 228600"/>
                  <a:gd name="connsiteX2" fmla="*/ 838200 w 838200"/>
                  <a:gd name="connsiteY2" fmla="*/ 0 h 228600"/>
                  <a:gd name="connsiteX3" fmla="*/ 603883 w 838200"/>
                  <a:gd name="connsiteY3" fmla="*/ 228600 h 228600"/>
                  <a:gd name="connsiteX4" fmla="*/ 0 w 838200"/>
                  <a:gd name="connsiteY4" fmla="*/ 228600 h 228600"/>
                  <a:gd name="connsiteX0" fmla="*/ 603883 w 838200"/>
                  <a:gd name="connsiteY0" fmla="*/ 228600 h 320040"/>
                  <a:gd name="connsiteX1" fmla="*/ 0 w 838200"/>
                  <a:gd name="connsiteY1" fmla="*/ 228600 h 320040"/>
                  <a:gd name="connsiteX2" fmla="*/ 234317 w 838200"/>
                  <a:gd name="connsiteY2" fmla="*/ 0 h 320040"/>
                  <a:gd name="connsiteX3" fmla="*/ 838200 w 838200"/>
                  <a:gd name="connsiteY3" fmla="*/ 0 h 320040"/>
                  <a:gd name="connsiteX4" fmla="*/ 695323 w 838200"/>
                  <a:gd name="connsiteY4" fmla="*/ 320040 h 320040"/>
                  <a:gd name="connsiteX0" fmla="*/ 603883 w 838200"/>
                  <a:gd name="connsiteY0" fmla="*/ 228600 h 228600"/>
                  <a:gd name="connsiteX1" fmla="*/ 0 w 838200"/>
                  <a:gd name="connsiteY1" fmla="*/ 228600 h 228600"/>
                  <a:gd name="connsiteX2" fmla="*/ 234317 w 838200"/>
                  <a:gd name="connsiteY2" fmla="*/ 0 h 228600"/>
                  <a:gd name="connsiteX3" fmla="*/ 838200 w 838200"/>
                  <a:gd name="connsiteY3" fmla="*/ 0 h 228600"/>
                  <a:gd name="connsiteX0" fmla="*/ 0 w 838200"/>
                  <a:gd name="connsiteY0" fmla="*/ 228600 h 228600"/>
                  <a:gd name="connsiteX1" fmla="*/ 234317 w 838200"/>
                  <a:gd name="connsiteY1" fmla="*/ 0 h 228600"/>
                  <a:gd name="connsiteX2" fmla="*/ 838200 w 8382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200" h="228600">
                    <a:moveTo>
                      <a:pt x="0" y="228600"/>
                    </a:moveTo>
                    <a:lnTo>
                      <a:pt x="234317" y="0"/>
                    </a:lnTo>
                    <a:lnTo>
                      <a:pt x="838200" y="0"/>
                    </a:lnTo>
                  </a:path>
                </a:pathLst>
              </a:custGeom>
              <a:noFill/>
              <a:ln w="9525">
                <a:solidFill>
                  <a:schemeClr val="tx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661C3A29-8F3D-4352-9A02-52A898D33D55}"/>
              </a:ext>
            </a:extLst>
          </p:cNvPr>
          <p:cNvSpPr/>
          <p:nvPr/>
        </p:nvSpPr>
        <p:spPr>
          <a:xfrm>
            <a:off x="603945" y="2271049"/>
            <a:ext cx="47949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Print" panose="02000600000000000000" pitchFamily="2" charset="0"/>
              </a:rPr>
              <a:t>What is the variability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83B29C-AED8-4D36-AEC9-52931487EFF0}"/>
              </a:ext>
            </a:extLst>
          </p:cNvPr>
          <p:cNvSpPr/>
          <p:nvPr/>
        </p:nvSpPr>
        <p:spPr>
          <a:xfrm>
            <a:off x="2443162" y="3601697"/>
            <a:ext cx="19094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Print" panose="02000600000000000000" pitchFamily="2" charset="0"/>
              </a:rPr>
              <a:t>within 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78E2CA-F22B-491A-999C-102626F92009}"/>
              </a:ext>
            </a:extLst>
          </p:cNvPr>
          <p:cNvSpPr/>
          <p:nvPr/>
        </p:nvSpPr>
        <p:spPr>
          <a:xfrm>
            <a:off x="3304795" y="4267021"/>
            <a:ext cx="2720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latin typeface="Segoe Print" panose="02000600000000000000" pitchFamily="2" charset="0"/>
              </a:rPr>
              <a:t>macrostate</a:t>
            </a:r>
            <a:r>
              <a:rPr lang="en-US" sz="3200" dirty="0">
                <a:latin typeface="Segoe Print" panose="02000600000000000000" pitchFamily="2" charset="0"/>
              </a:rPr>
              <a:t>?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E61C6C7-E842-4721-96D8-EC2DC08AD5EE}"/>
              </a:ext>
            </a:extLst>
          </p:cNvPr>
          <p:cNvSpPr/>
          <p:nvPr/>
        </p:nvSpPr>
        <p:spPr>
          <a:xfrm>
            <a:off x="1618780" y="2936373"/>
            <a:ext cx="31101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Print" panose="02000600000000000000" pitchFamily="2" charset="0"/>
              </a:rPr>
              <a:t>of microstates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598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adley Hand ITC">
      <a:majorFont>
        <a:latin typeface="Bradley Hand ITC"/>
        <a:ea typeface=""/>
        <a:cs typeface=""/>
      </a:majorFont>
      <a:minorFont>
        <a:latin typeface="Bradley Han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40133</TotalTime>
  <Words>131</Words>
  <Application>Microsoft Office PowerPoint</Application>
  <PresentationFormat>On-screen Show (16:9)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Bradley Hand ITC</vt:lpstr>
      <vt:lpstr>Calibri</vt:lpstr>
      <vt:lpstr>Cambria Math</vt:lpstr>
      <vt:lpstr>Segoe Print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classical Hamiltonian mechanics</dc:title>
  <dc:creator>carcassi</dc:creator>
  <cp:lastModifiedBy>Gabriele Carcassi</cp:lastModifiedBy>
  <cp:revision>306</cp:revision>
  <dcterms:created xsi:type="dcterms:W3CDTF">2013-05-30T18:30:29Z</dcterms:created>
  <dcterms:modified xsi:type="dcterms:W3CDTF">2020-08-06T21:56:45Z</dcterms:modified>
</cp:coreProperties>
</file>