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8" r:id="rId2"/>
    <p:sldId id="375" r:id="rId3"/>
    <p:sldId id="368" r:id="rId4"/>
    <p:sldId id="370" r:id="rId5"/>
    <p:sldId id="374" r:id="rId6"/>
    <p:sldId id="376" r:id="rId7"/>
    <p:sldId id="371" r:id="rId8"/>
    <p:sldId id="373" r:id="rId9"/>
    <p:sldId id="3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6C"/>
    <a:srgbClr val="102540"/>
    <a:srgbClr val="10253F"/>
    <a:srgbClr val="F79646"/>
    <a:srgbClr val="000000"/>
    <a:srgbClr val="4A7EBB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4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FF3821-9B18-4FD1-B8B4-24FC6CC5993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not always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FF3821-9B18-4FD1-B8B4-24FC6CC59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2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difference between conjugate momentum</a:t>
            </a:r>
            <a:br>
              <a:rPr lang="en-US" dirty="0"/>
            </a:br>
            <a:r>
              <a:rPr lang="en-US" dirty="0"/>
              <a:t>and kinematic momentum</a:t>
            </a:r>
          </a:p>
        </p:txBody>
      </p:sp>
    </p:spTree>
    <p:extLst>
      <p:ext uri="{BB962C8B-B14F-4D97-AF65-F5344CB8AC3E}">
        <p14:creationId xmlns:p14="http://schemas.microsoft.com/office/powerpoint/2010/main" val="167469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DE665-5079-4674-8FFF-CFD05FA7B8A8}"/>
              </a:ext>
            </a:extLst>
          </p:cNvPr>
          <p:cNvSpPr txBox="1"/>
          <p:nvPr/>
        </p:nvSpPr>
        <p:spPr>
          <a:xfrm>
            <a:off x="228600" y="20955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Simple dimensional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E1F638-6981-4EAE-B3D4-218D60742684}"/>
                  </a:ext>
                </a:extLst>
              </p:cNvPr>
              <p:cNvSpPr txBox="1"/>
              <p:nvPr/>
            </p:nvSpPr>
            <p:spPr>
              <a:xfrm>
                <a:off x="2312086" y="1239619"/>
                <a:ext cx="45198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E1F638-6981-4EAE-B3D4-218D6074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86" y="1239619"/>
                <a:ext cx="451982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F63BAA-B322-4B49-B1F3-A9AAA63B7499}"/>
              </a:ext>
            </a:extLst>
          </p:cNvPr>
          <p:cNvCxnSpPr>
            <a:cxnSpLocks/>
          </p:cNvCxnSpPr>
          <p:nvPr/>
        </p:nvCxnSpPr>
        <p:spPr>
          <a:xfrm flipH="1">
            <a:off x="6934200" y="1436072"/>
            <a:ext cx="685800" cy="12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34889-8432-43FE-BB57-644993E96577}"/>
              </a:ext>
            </a:extLst>
          </p:cNvPr>
          <p:cNvSpPr txBox="1"/>
          <p:nvPr/>
        </p:nvSpPr>
        <p:spPr>
          <a:xfrm>
            <a:off x="7696200" y="123961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BBCF1AA9-36F6-47FA-B306-AC5E93DD62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5240954"/>
                  </p:ext>
                </p:extLst>
              </p:nvPr>
            </p:nvGraphicFramePr>
            <p:xfrm>
              <a:off x="2761362" y="2571750"/>
              <a:ext cx="3621273" cy="1569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0073">
                      <a:extLst>
                        <a:ext uri="{9D8B030D-6E8A-4147-A177-3AD203B41FA5}">
                          <a16:colId xmlns:a16="http://schemas.microsoft.com/office/drawing/2014/main" val="3604954364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263847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026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Distance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185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Angle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974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Area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989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BBCF1AA9-36F6-47FA-B306-AC5E93DD62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5240954"/>
                  </p:ext>
                </p:extLst>
              </p:nvPr>
            </p:nvGraphicFramePr>
            <p:xfrm>
              <a:off x="2761362" y="2571750"/>
              <a:ext cx="3621273" cy="1569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0073">
                      <a:extLst>
                        <a:ext uri="{9D8B030D-6E8A-4147-A177-3AD203B41FA5}">
                          <a16:colId xmlns:a16="http://schemas.microsoft.com/office/drawing/2014/main" val="3604954364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2638476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20741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822" b="-2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026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20968" r="-120741" b="-2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822" t="-120968" b="-2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85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24590" r="-120741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822" t="-224590" b="-1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974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24590" r="-120741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822" t="-324590" b="-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9899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311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EA444A-E2B0-4392-B56B-EE4BD780F932}"/>
                  </a:ext>
                </a:extLst>
              </p:cNvPr>
              <p:cNvSpPr txBox="1"/>
              <p:nvPr/>
            </p:nvSpPr>
            <p:spPr>
              <a:xfrm>
                <a:off x="2493665" y="1094419"/>
                <a:ext cx="4406911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𝔮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𝔮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EA444A-E2B0-4392-B56B-EE4BD780F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65" y="1094419"/>
                <a:ext cx="4406911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77B088-CFCC-46C0-9FD9-C93733C8FDE8}"/>
                  </a:ext>
                </a:extLst>
              </p:cNvPr>
              <p:cNvSpPr txBox="1"/>
              <p:nvPr/>
            </p:nvSpPr>
            <p:spPr>
              <a:xfrm>
                <a:off x="1066800" y="2006286"/>
                <a:ext cx="7432932" cy="794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𝔮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77B088-CFCC-46C0-9FD9-C93733C8F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06286"/>
                <a:ext cx="7432932" cy="794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E66960F-96FD-45C7-A8E6-B0910DE11B44}"/>
              </a:ext>
            </a:extLst>
          </p:cNvPr>
          <p:cNvSpPr txBox="1"/>
          <p:nvPr/>
        </p:nvSpPr>
        <p:spPr>
          <a:xfrm>
            <a:off x="228600" y="20955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Hamiltonian for charged particle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F5568-80D4-4E33-B18A-1E5ACB653C86}"/>
              </a:ext>
            </a:extLst>
          </p:cNvPr>
          <p:cNvSpPr txBox="1"/>
          <p:nvPr/>
        </p:nvSpPr>
        <p:spPr>
          <a:xfrm>
            <a:off x="762000" y="998869"/>
            <a:ext cx="1489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Vector notation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E444C2-97BF-4B07-96ED-1620F25E0624}"/>
              </a:ext>
            </a:extLst>
          </p:cNvPr>
          <p:cNvCxnSpPr/>
          <p:nvPr/>
        </p:nvCxnSpPr>
        <p:spPr>
          <a:xfrm>
            <a:off x="1905000" y="1330563"/>
            <a:ext cx="457200" cy="15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5FD9E0-5440-4159-A8FC-B026CE6A38B0}"/>
              </a:ext>
            </a:extLst>
          </p:cNvPr>
          <p:cNvSpPr txBox="1"/>
          <p:nvPr/>
        </p:nvSpPr>
        <p:spPr>
          <a:xfrm>
            <a:off x="152400" y="1748749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notation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6DCED5-49D3-40F3-ADF3-A9467F2F8143}"/>
              </a:ext>
            </a:extLst>
          </p:cNvPr>
          <p:cNvCxnSpPr/>
          <p:nvPr/>
        </p:nvCxnSpPr>
        <p:spPr>
          <a:xfrm>
            <a:off x="1295400" y="2080443"/>
            <a:ext cx="457200" cy="15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80F5D-C1AF-4E94-BF6C-274161E8AC3F}"/>
                  </a:ext>
                </a:extLst>
              </p:cNvPr>
              <p:cNvSpPr txBox="1"/>
              <p:nvPr/>
            </p:nvSpPr>
            <p:spPr>
              <a:xfrm>
                <a:off x="3444768" y="3486150"/>
                <a:ext cx="2254463" cy="908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80F5D-C1AF-4E94-BF6C-274161E8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768" y="3486150"/>
                <a:ext cx="2254463" cy="908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25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80F5D-C1AF-4E94-BF6C-274161E8AC3F}"/>
                  </a:ext>
                </a:extLst>
              </p:cNvPr>
              <p:cNvSpPr txBox="1"/>
              <p:nvPr/>
            </p:nvSpPr>
            <p:spPr>
              <a:xfrm>
                <a:off x="381000" y="2077006"/>
                <a:ext cx="3468834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80F5D-C1AF-4E94-BF6C-274161E8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077006"/>
                <a:ext cx="3468834" cy="665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196F3D-DC17-47BD-B38F-5156FB27EC02}"/>
                  </a:ext>
                </a:extLst>
              </p:cNvPr>
              <p:cNvSpPr txBox="1"/>
              <p:nvPr/>
            </p:nvSpPr>
            <p:spPr>
              <a:xfrm>
                <a:off x="3352800" y="1047750"/>
                <a:ext cx="2248564" cy="908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196F3D-DC17-47BD-B38F-5156FB27E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047750"/>
                <a:ext cx="2248564" cy="908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B7A5C7-14A4-42CE-B4B1-3A7F00351BD5}"/>
                  </a:ext>
                </a:extLst>
              </p:cNvPr>
              <p:cNvSpPr txBox="1"/>
              <p:nvPr/>
            </p:nvSpPr>
            <p:spPr>
              <a:xfrm>
                <a:off x="1066800" y="261509"/>
                <a:ext cx="7184659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𝔮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B7A5C7-14A4-42CE-B4B1-3A7F00351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61509"/>
                <a:ext cx="7184659" cy="786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03E496-FC4C-48CA-9B4D-99B071AD8C16}"/>
                  </a:ext>
                </a:extLst>
              </p:cNvPr>
              <p:cNvSpPr txBox="1"/>
              <p:nvPr/>
            </p:nvSpPr>
            <p:spPr>
              <a:xfrm>
                <a:off x="5838422" y="2204252"/>
                <a:ext cx="2522677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𝔮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03E496-FC4C-48CA-9B4D-99B071AD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422" y="2204252"/>
                <a:ext cx="2522677" cy="411395"/>
              </a:xfrm>
              <a:prstGeom prst="rect">
                <a:avLst/>
              </a:prstGeom>
              <a:blipFill>
                <a:blip r:embed="rId5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00E6FE-D3E3-46C7-B9FB-7B665F7015CF}"/>
                  </a:ext>
                </a:extLst>
              </p:cNvPr>
              <p:cNvSpPr txBox="1"/>
              <p:nvPr/>
            </p:nvSpPr>
            <p:spPr>
              <a:xfrm>
                <a:off x="2996398" y="3186848"/>
                <a:ext cx="3297441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𝔮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00E6FE-D3E3-46C7-B9FB-7B665F70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98" y="3186848"/>
                <a:ext cx="3297441" cy="517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43857FA-79AC-4400-A877-7691BA0E1BAF}"/>
              </a:ext>
            </a:extLst>
          </p:cNvPr>
          <p:cNvSpPr txBox="1"/>
          <p:nvPr/>
        </p:nvSpPr>
        <p:spPr>
          <a:xfrm>
            <a:off x="1447800" y="4476750"/>
            <a:ext cx="3094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Dependency on coordinate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024E40-0AA3-441A-A868-6650AA4A7C51}"/>
              </a:ext>
            </a:extLst>
          </p:cNvPr>
          <p:cNvCxnSpPr>
            <a:cxnSpLocks/>
          </p:cNvCxnSpPr>
          <p:nvPr/>
        </p:nvCxnSpPr>
        <p:spPr>
          <a:xfrm flipV="1">
            <a:off x="3505200" y="3704683"/>
            <a:ext cx="533400" cy="39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3A0C3A-9E40-4201-BCC8-4EF256D270D6}"/>
              </a:ext>
            </a:extLst>
          </p:cNvPr>
          <p:cNvSpPr txBox="1"/>
          <p:nvPr/>
        </p:nvSpPr>
        <p:spPr>
          <a:xfrm>
            <a:off x="5188985" y="4476750"/>
            <a:ext cx="2629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Dependency on EM potential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C1F445-05B8-4A8A-9ABA-0452EA7BAA89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738761"/>
            <a:ext cx="457200" cy="36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9462B9-02FC-406A-8200-A99060BC4942}"/>
              </a:ext>
            </a:extLst>
          </p:cNvPr>
          <p:cNvSpPr txBox="1"/>
          <p:nvPr/>
        </p:nvSpPr>
        <p:spPr>
          <a:xfrm>
            <a:off x="2125011" y="4114558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Kinetic momentum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9621A0-040B-4559-A1FB-3EA3725062E2}"/>
              </a:ext>
            </a:extLst>
          </p:cNvPr>
          <p:cNvSpPr txBox="1"/>
          <p:nvPr/>
        </p:nvSpPr>
        <p:spPr>
          <a:xfrm>
            <a:off x="5410200" y="4129829"/>
            <a:ext cx="218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“potential” momentum</a:t>
            </a:r>
          </a:p>
        </p:txBody>
      </p:sp>
    </p:spTree>
    <p:extLst>
      <p:ext uri="{BB962C8B-B14F-4D97-AF65-F5344CB8AC3E}">
        <p14:creationId xmlns:p14="http://schemas.microsoft.com/office/powerpoint/2010/main" val="10555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22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43857FA-79AC-4400-A877-7691BA0E1BAF}"/>
              </a:ext>
            </a:extLst>
          </p:cNvPr>
          <p:cNvSpPr txBox="1"/>
          <p:nvPr/>
        </p:nvSpPr>
        <p:spPr>
          <a:xfrm>
            <a:off x="2639831" y="1410005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Gauge invariant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024E40-0AA3-441A-A868-6650AA4A7C51}"/>
              </a:ext>
            </a:extLst>
          </p:cNvPr>
          <p:cNvCxnSpPr>
            <a:cxnSpLocks/>
          </p:cNvCxnSpPr>
          <p:nvPr/>
        </p:nvCxnSpPr>
        <p:spPr>
          <a:xfrm flipV="1">
            <a:off x="3505200" y="966052"/>
            <a:ext cx="533400" cy="39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3A0C3A-9E40-4201-BCC8-4EF256D270D6}"/>
              </a:ext>
            </a:extLst>
          </p:cNvPr>
          <p:cNvSpPr txBox="1"/>
          <p:nvPr/>
        </p:nvSpPr>
        <p:spPr>
          <a:xfrm>
            <a:off x="5676554" y="142527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Gauge dependent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C1F445-05B8-4A8A-9ABA-0452EA7BAA89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1000130"/>
            <a:ext cx="457200" cy="36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236B7-E043-45A5-B00A-08A641F83031}"/>
                  </a:ext>
                </a:extLst>
              </p:cNvPr>
              <p:cNvSpPr txBox="1"/>
              <p:nvPr/>
            </p:nvSpPr>
            <p:spPr>
              <a:xfrm>
                <a:off x="2994858" y="361950"/>
                <a:ext cx="3297441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𝔮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236B7-E043-45A5-B00A-08A641F83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858" y="361950"/>
                <a:ext cx="3297441" cy="517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EC8F852-9907-452E-A56D-137A3510C75E}"/>
              </a:ext>
            </a:extLst>
          </p:cNvPr>
          <p:cNvSpPr txBox="1"/>
          <p:nvPr/>
        </p:nvSpPr>
        <p:spPr>
          <a:xfrm>
            <a:off x="228600" y="196215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Conjugate momentum is gauge dependent!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DEF7CD-6B74-4A5E-A45C-1B47498C6681}"/>
              </a:ext>
            </a:extLst>
          </p:cNvPr>
          <p:cNvSpPr txBox="1"/>
          <p:nvPr/>
        </p:nvSpPr>
        <p:spPr>
          <a:xfrm>
            <a:off x="457200" y="2647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EE6C"/>
                </a:solidFill>
              </a:rPr>
              <a:t>Conjugate momentum is, like the vector potential, not directly measurable. Kinetic momentum is measurable.</a:t>
            </a:r>
          </a:p>
        </p:txBody>
      </p:sp>
    </p:spTree>
    <p:extLst>
      <p:ext uri="{BB962C8B-B14F-4D97-AF65-F5344CB8AC3E}">
        <p14:creationId xmlns:p14="http://schemas.microsoft.com/office/powerpoint/2010/main" val="112599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43857FA-79AC-4400-A877-7691BA0E1BAF}"/>
              </a:ext>
            </a:extLst>
          </p:cNvPr>
          <p:cNvSpPr txBox="1"/>
          <p:nvPr/>
        </p:nvSpPr>
        <p:spPr>
          <a:xfrm>
            <a:off x="2639831" y="1410005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Gauge invariant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024E40-0AA3-441A-A868-6650AA4A7C51}"/>
              </a:ext>
            </a:extLst>
          </p:cNvPr>
          <p:cNvCxnSpPr>
            <a:cxnSpLocks/>
          </p:cNvCxnSpPr>
          <p:nvPr/>
        </p:nvCxnSpPr>
        <p:spPr>
          <a:xfrm flipV="1">
            <a:off x="3505200" y="966052"/>
            <a:ext cx="533400" cy="39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3A0C3A-9E40-4201-BCC8-4EF256D270D6}"/>
              </a:ext>
            </a:extLst>
          </p:cNvPr>
          <p:cNvSpPr txBox="1"/>
          <p:nvPr/>
        </p:nvSpPr>
        <p:spPr>
          <a:xfrm>
            <a:off x="5676554" y="142527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Gauge dependent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C1F445-05B8-4A8A-9ABA-0452EA7BAA89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1000130"/>
            <a:ext cx="457200" cy="36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236B7-E043-45A5-B00A-08A641F83031}"/>
                  </a:ext>
                </a:extLst>
              </p:cNvPr>
              <p:cNvSpPr txBox="1"/>
              <p:nvPr/>
            </p:nvSpPr>
            <p:spPr>
              <a:xfrm>
                <a:off x="2994858" y="361950"/>
                <a:ext cx="3297441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𝔮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236B7-E043-45A5-B00A-08A641F83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858" y="361950"/>
                <a:ext cx="3297441" cy="517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EC8F852-9907-452E-A56D-137A3510C75E}"/>
              </a:ext>
            </a:extLst>
          </p:cNvPr>
          <p:cNvSpPr txBox="1"/>
          <p:nvPr/>
        </p:nvSpPr>
        <p:spPr>
          <a:xfrm>
            <a:off x="228600" y="196215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Conjugate momentum is gauge dependent!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DEF7CD-6B74-4A5E-A45C-1B47498C6681}"/>
                  </a:ext>
                </a:extLst>
              </p:cNvPr>
              <p:cNvSpPr txBox="1"/>
              <p:nvPr/>
            </p:nvSpPr>
            <p:spPr>
              <a:xfrm>
                <a:off x="457200" y="2647950"/>
                <a:ext cx="8305800" cy="910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EE6C"/>
                    </a:solidFill>
                  </a:rPr>
                  <a:t> only if there are no magnetic forces and we are in the gauge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EE6C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DEF7CD-6B74-4A5E-A45C-1B47498C6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47950"/>
                <a:ext cx="8305800" cy="910955"/>
              </a:xfrm>
              <a:prstGeom prst="rect">
                <a:avLst/>
              </a:prstGeom>
              <a:blipFill>
                <a:blip r:embed="rId3"/>
                <a:stretch>
                  <a:fillRect l="-1101" r="-147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58289D-0EF2-4E2F-B8A6-659726D354C5}"/>
                  </a:ext>
                </a:extLst>
              </p:cNvPr>
              <p:cNvSpPr txBox="1"/>
              <p:nvPr/>
            </p:nvSpPr>
            <p:spPr>
              <a:xfrm>
                <a:off x="5029200" y="4159762"/>
                <a:ext cx="3705053" cy="529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𝔮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58289D-0EF2-4E2F-B8A6-659726D35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159762"/>
                <a:ext cx="3705053" cy="5295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621BA08-DBC4-40BA-B855-FDB6F78770F9}"/>
              </a:ext>
            </a:extLst>
          </p:cNvPr>
          <p:cNvSpPr txBox="1"/>
          <p:nvPr/>
        </p:nvSpPr>
        <p:spPr>
          <a:xfrm>
            <a:off x="152400" y="4009015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Similar issues in relativity with the four-momentum</a:t>
            </a:r>
          </a:p>
        </p:txBody>
      </p:sp>
    </p:spTree>
    <p:extLst>
      <p:ext uri="{BB962C8B-B14F-4D97-AF65-F5344CB8AC3E}">
        <p14:creationId xmlns:p14="http://schemas.microsoft.com/office/powerpoint/2010/main" val="307438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236B7-E043-45A5-B00A-08A641F83031}"/>
                  </a:ext>
                </a:extLst>
              </p:cNvPr>
              <p:cNvSpPr txBox="1"/>
              <p:nvPr/>
            </p:nvSpPr>
            <p:spPr>
              <a:xfrm>
                <a:off x="3632929" y="361950"/>
                <a:ext cx="1878142" cy="511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236B7-E043-45A5-B00A-08A641F83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29" y="361950"/>
                <a:ext cx="1878142" cy="511871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3B336A-E18D-4A20-9504-CBAF0AF9E128}"/>
                  </a:ext>
                </a:extLst>
              </p:cNvPr>
              <p:cNvSpPr txBox="1"/>
              <p:nvPr/>
            </p:nvSpPr>
            <p:spPr>
              <a:xfrm>
                <a:off x="2876588" y="1352550"/>
                <a:ext cx="5819991" cy="1087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EE6C"/>
                    </a:solidFill>
                  </a:rPr>
                  <a:t>Only when metric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EE6C"/>
                    </a:solidFill>
                  </a:rPr>
                  <a:t> is the identity</a:t>
                </a:r>
              </a:p>
              <a:p>
                <a:r>
                  <a:rPr lang="en-US" sz="2400" dirty="0">
                    <a:solidFill>
                      <a:srgbClr val="00EE6C"/>
                    </a:solidFill>
                  </a:rPr>
                  <a:t>The velocities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EE6C"/>
                    </a:solidFill>
                  </a:rPr>
                  <a:t> form an orthonormal basis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3B336A-E18D-4A20-9504-CBAF0AF9E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88" y="1352550"/>
                <a:ext cx="5819991" cy="1087285"/>
              </a:xfrm>
              <a:prstGeom prst="rect">
                <a:avLst/>
              </a:prstGeom>
              <a:blipFill>
                <a:blip r:embed="rId3"/>
                <a:stretch>
                  <a:fillRect l="-1675" t="-1685" r="-524" b="-8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DD4960-3213-4120-A9AE-E35B7DB755C2}"/>
                  </a:ext>
                </a:extLst>
              </p:cNvPr>
              <p:cNvSpPr txBox="1"/>
              <p:nvPr/>
            </p:nvSpPr>
            <p:spPr>
              <a:xfrm>
                <a:off x="271884" y="3692202"/>
                <a:ext cx="5445947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In orthogonal but not normal systems,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diagonal, but </a:t>
                </a:r>
                <a:r>
                  <a:rPr lang="en-US" sz="2400" dirty="0"/>
                  <a:t>not unitary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DD4960-3213-4120-A9AE-E35B7DB7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84" y="3692202"/>
                <a:ext cx="5445947" cy="860748"/>
              </a:xfrm>
              <a:prstGeom prst="rect">
                <a:avLst/>
              </a:prstGeom>
              <a:blipFill>
                <a:blip r:embed="rId4"/>
                <a:stretch>
                  <a:fillRect l="-1792" t="-5674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91638C-C4A0-4CAC-8D48-56E8F5D53F43}"/>
                  </a:ext>
                </a:extLst>
              </p:cNvPr>
              <p:cNvSpPr txBox="1"/>
              <p:nvPr/>
            </p:nvSpPr>
            <p:spPr>
              <a:xfrm>
                <a:off x="438188" y="1621469"/>
                <a:ext cx="1460080" cy="854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91638C-C4A0-4CAC-8D48-56E8F5D53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8" y="1621469"/>
                <a:ext cx="1460080" cy="854849"/>
              </a:xfrm>
              <a:prstGeom prst="rect">
                <a:avLst/>
              </a:prstGeom>
              <a:blipFill>
                <a:blip r:embed="rId5"/>
                <a:stretch>
                  <a:fillRect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AD5FFF-7FDC-4352-B0D4-FE0DE61019CA}"/>
              </a:ext>
            </a:extLst>
          </p:cNvPr>
          <p:cNvCxnSpPr>
            <a:cxnSpLocks/>
          </p:cNvCxnSpPr>
          <p:nvPr/>
        </p:nvCxnSpPr>
        <p:spPr>
          <a:xfrm>
            <a:off x="2124665" y="2048894"/>
            <a:ext cx="618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584D54-68C5-4E03-8C1D-9FB226112773}"/>
                  </a:ext>
                </a:extLst>
              </p:cNvPr>
              <p:cNvSpPr txBox="1"/>
              <p:nvPr/>
            </p:nvSpPr>
            <p:spPr>
              <a:xfrm>
                <a:off x="5943600" y="3409950"/>
                <a:ext cx="2665858" cy="1275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4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584D54-68C5-4E03-8C1D-9FB226112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409950"/>
                <a:ext cx="2665858" cy="1275990"/>
              </a:xfrm>
              <a:prstGeom prst="rect">
                <a:avLst/>
              </a:prstGeom>
              <a:blipFill>
                <a:blip r:embed="rId6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FC623D1-FF8B-4F5F-ADE4-56D5E488FAC0}"/>
              </a:ext>
            </a:extLst>
          </p:cNvPr>
          <p:cNvSpPr/>
          <p:nvPr/>
        </p:nvSpPr>
        <p:spPr>
          <a:xfrm>
            <a:off x="2876588" y="2571176"/>
            <a:ext cx="5134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EE6C"/>
                </a:solidFill>
              </a:rPr>
              <a:t>Cartesian (inertial)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4309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10" grpId="0"/>
      <p:bldP spid="1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C5CC-BAE1-4A7A-93BE-BD9141829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Conjugate momentum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not the same as kinetic momentum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𝑚𝑣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𝑚𝑣</m:t>
                    </m:r>
                  </m:oMath>
                </a14:m>
                <a:r>
                  <a:rPr lang="en-US" dirty="0"/>
                  <a:t> is gauge independent (measurable quantity)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gauge dependent (not a measurable quantity)</a:t>
                </a:r>
              </a:p>
              <a:p>
                <a:pPr marL="0" indent="0">
                  <a:buNone/>
                </a:pPr>
                <a:r>
                  <a:rPr lang="en-US" dirty="0"/>
                  <a:t>They are equal only if:</a:t>
                </a:r>
              </a:p>
              <a:p>
                <a:pPr lvl="1"/>
                <a:r>
                  <a:rPr lang="en-US" dirty="0"/>
                  <a:t>there are no magnetic forces and we choose the correct gauge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you are in Cartesian coordinates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C5CC-BAE1-4A7A-93BE-BD9141829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950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29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41215</TotalTime>
  <Words>353</Words>
  <Application>Microsoft Office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Alice</vt:lpstr>
      <vt:lpstr>Arial</vt:lpstr>
      <vt:lpstr>Bradley Hand ITC</vt:lpstr>
      <vt:lpstr>Calibri</vt:lpstr>
      <vt:lpstr>Cambria Math</vt:lpstr>
      <vt:lpstr>Office Theme</vt:lpstr>
      <vt:lpstr>p is not always equal to mv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366</cp:revision>
  <dcterms:created xsi:type="dcterms:W3CDTF">2013-05-30T18:30:29Z</dcterms:created>
  <dcterms:modified xsi:type="dcterms:W3CDTF">2024-01-12T19:24:33Z</dcterms:modified>
</cp:coreProperties>
</file>