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58" r:id="rId2"/>
    <p:sldId id="345" r:id="rId3"/>
    <p:sldId id="346" r:id="rId4"/>
    <p:sldId id="348" r:id="rId5"/>
    <p:sldId id="380" r:id="rId6"/>
    <p:sldId id="379" r:id="rId7"/>
    <p:sldId id="381" r:id="rId8"/>
    <p:sldId id="368" r:id="rId9"/>
    <p:sldId id="378" r:id="rId10"/>
    <p:sldId id="373" r:id="rId11"/>
    <p:sldId id="3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6C"/>
    <a:srgbClr val="102540"/>
    <a:srgbClr val="10253F"/>
    <a:srgbClr val="F79646"/>
    <a:srgbClr val="000000"/>
    <a:srgbClr val="4A7EBB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20" autoAdjust="0"/>
    <p:restoredTop sz="94625" autoAdjust="0"/>
  </p:normalViewPr>
  <p:slideViewPr>
    <p:cSldViewPr>
      <p:cViewPr varScale="1">
        <p:scale>
          <a:sx n="107" d="100"/>
          <a:sy n="107" d="100"/>
        </p:scale>
        <p:origin x="216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E655-E7A8-42D8-8F27-29EDD4D498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8133-AC8B-4C32-AEE4-B3F8E13D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0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F8133-AC8B-4C32-AEE4-B3F8E13D5C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27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23950"/>
            <a:ext cx="8534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47950"/>
            <a:ext cx="85344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5C901-480E-43E4-BB60-A45ABD0C06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" y="4552950"/>
            <a:ext cx="537982" cy="488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144CCB-E9B1-41E4-B610-5A5BDC014CA1}"/>
              </a:ext>
            </a:extLst>
          </p:cNvPr>
          <p:cNvSpPr txBox="1"/>
          <p:nvPr userDrawn="1"/>
        </p:nvSpPr>
        <p:spPr>
          <a:xfrm>
            <a:off x="566530" y="470413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lice" panose="00000500000000000000" pitchFamily="2" charset="0"/>
              </a:rPr>
              <a:t>Assumptions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3821-9B18-4FD1-B8B4-24FC6CC59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mass?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A8FC7-AF59-4E78-A745-B7DD1379E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Inertial mass gives the wrong intuition</a:t>
            </a:r>
          </a:p>
          <a:p>
            <a:r>
              <a:rPr lang="en-US" dirty="0"/>
              <a:t>Better to think of mass as quantifying</a:t>
            </a:r>
            <a:br>
              <a:rPr lang="en-US" dirty="0"/>
            </a:br>
            <a:r>
              <a:rPr lang="en-US" dirty="0"/>
              <a:t>the number of states per unit of speed</a:t>
            </a:r>
          </a:p>
        </p:txBody>
      </p:sp>
    </p:spTree>
    <p:extLst>
      <p:ext uri="{BB962C8B-B14F-4D97-AF65-F5344CB8AC3E}">
        <p14:creationId xmlns:p14="http://schemas.microsoft.com/office/powerpoint/2010/main" val="167469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5CC-BAE1-4A7A-93BE-BD914182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Inertial mass is a Newtonian concept</a:t>
            </a:r>
          </a:p>
          <a:p>
            <a:pPr lvl="1"/>
            <a:r>
              <a:rPr lang="en-US" dirty="0"/>
              <a:t>is not fundamental in the sense that it does not always apply, it does not extend well</a:t>
            </a:r>
          </a:p>
          <a:p>
            <a:pPr marL="0" indent="0">
              <a:buNone/>
            </a:pPr>
            <a:r>
              <a:rPr lang="en-US" dirty="0"/>
              <a:t>Characterizing how states are counted over kinematic variables is more fundamental</a:t>
            </a:r>
          </a:p>
          <a:p>
            <a:pPr lvl="1"/>
            <a:r>
              <a:rPr lang="en-US" dirty="0"/>
              <a:t>the mass tells us how</a:t>
            </a:r>
            <a:br>
              <a:rPr lang="en-US" dirty="0"/>
            </a:br>
            <a:r>
              <a:rPr lang="en-US" dirty="0"/>
              <a:t>many states there are</a:t>
            </a:r>
            <a:br>
              <a:rPr lang="en-US" dirty="0"/>
            </a:br>
            <a:r>
              <a:rPr lang="en-US" dirty="0"/>
              <a:t>per unit </a:t>
            </a:r>
            <a:r>
              <a:rPr lang="en-US"/>
              <a:t>of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044295-3028-401E-9426-5E4733C6DF2E}"/>
              </a:ext>
            </a:extLst>
          </p:cNvPr>
          <p:cNvGrpSpPr/>
          <p:nvPr/>
        </p:nvGrpSpPr>
        <p:grpSpPr>
          <a:xfrm>
            <a:off x="5181600" y="3555046"/>
            <a:ext cx="3809081" cy="1378904"/>
            <a:chOff x="8036158" y="1721952"/>
            <a:chExt cx="3837633" cy="13892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4A5CAE-725C-46BA-AF33-925CA6A3AB2B}"/>
                </a:ext>
              </a:extLst>
            </p:cNvPr>
            <p:cNvCxnSpPr/>
            <p:nvPr/>
          </p:nvCxnSpPr>
          <p:spPr>
            <a:xfrm>
              <a:off x="8835287" y="1874352"/>
              <a:ext cx="2743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74C5778-2293-494F-BAB6-8F0D8CA2090A}"/>
                    </a:ext>
                  </a:extLst>
                </p:cNvPr>
                <p:cNvSpPr/>
                <p:nvPr/>
              </p:nvSpPr>
              <p:spPr>
                <a:xfrm>
                  <a:off x="8606689" y="2179152"/>
                  <a:ext cx="529291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74C5778-2293-494F-BAB6-8F0D8CA209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6689" y="2179152"/>
                  <a:ext cx="529291" cy="40010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7CF1D5C4-B0A8-4A6B-AD6B-643BD41CB410}"/>
                </a:ext>
              </a:extLst>
            </p:cNvPr>
            <p:cNvSpPr/>
            <p:nvPr/>
          </p:nvSpPr>
          <p:spPr>
            <a:xfrm>
              <a:off x="8036158" y="2741861"/>
              <a:ext cx="670176" cy="369331"/>
            </a:xfrm>
            <a:custGeom>
              <a:avLst/>
              <a:gdLst>
                <a:gd name="connsiteX0" fmla="*/ 334470 w 490305"/>
                <a:gd name="connsiteY0" fmla="*/ 159223 h 270186"/>
                <a:gd name="connsiteX1" fmla="*/ 177521 w 490305"/>
                <a:gd name="connsiteY1" fmla="*/ 22746 h 270186"/>
                <a:gd name="connsiteX2" fmla="*/ 100 w 490305"/>
                <a:gd name="connsiteY2" fmla="*/ 125104 h 270186"/>
                <a:gd name="connsiteX3" fmla="*/ 157049 w 490305"/>
                <a:gd name="connsiteY3" fmla="*/ 254758 h 270186"/>
                <a:gd name="connsiteX4" fmla="*/ 457300 w 490305"/>
                <a:gd name="connsiteY4" fmla="*/ 241110 h 270186"/>
                <a:gd name="connsiteX5" fmla="*/ 457300 w 490305"/>
                <a:gd name="connsiteY5" fmla="*/ 15922 h 270186"/>
                <a:gd name="connsiteX6" fmla="*/ 232112 w 490305"/>
                <a:gd name="connsiteY6" fmla="*/ 36394 h 270186"/>
                <a:gd name="connsiteX0" fmla="*/ 334439 w 490274"/>
                <a:gd name="connsiteY0" fmla="*/ 159223 h 270186"/>
                <a:gd name="connsiteX1" fmla="*/ 177490 w 490274"/>
                <a:gd name="connsiteY1" fmla="*/ 22746 h 270186"/>
                <a:gd name="connsiteX2" fmla="*/ 69 w 490274"/>
                <a:gd name="connsiteY2" fmla="*/ 125104 h 270186"/>
                <a:gd name="connsiteX3" fmla="*/ 157018 w 490274"/>
                <a:gd name="connsiteY3" fmla="*/ 254758 h 270186"/>
                <a:gd name="connsiteX4" fmla="*/ 457269 w 490274"/>
                <a:gd name="connsiteY4" fmla="*/ 241110 h 270186"/>
                <a:gd name="connsiteX5" fmla="*/ 457269 w 490274"/>
                <a:gd name="connsiteY5" fmla="*/ 15922 h 270186"/>
                <a:gd name="connsiteX6" fmla="*/ 232081 w 490274"/>
                <a:gd name="connsiteY6" fmla="*/ 36394 h 270186"/>
                <a:gd name="connsiteX0" fmla="*/ 279843 w 490269"/>
                <a:gd name="connsiteY0" fmla="*/ 159223 h 270186"/>
                <a:gd name="connsiteX1" fmla="*/ 177485 w 490269"/>
                <a:gd name="connsiteY1" fmla="*/ 22746 h 270186"/>
                <a:gd name="connsiteX2" fmla="*/ 64 w 490269"/>
                <a:gd name="connsiteY2" fmla="*/ 125104 h 270186"/>
                <a:gd name="connsiteX3" fmla="*/ 157013 w 490269"/>
                <a:gd name="connsiteY3" fmla="*/ 254758 h 270186"/>
                <a:gd name="connsiteX4" fmla="*/ 457264 w 490269"/>
                <a:gd name="connsiteY4" fmla="*/ 241110 h 270186"/>
                <a:gd name="connsiteX5" fmla="*/ 457264 w 490269"/>
                <a:gd name="connsiteY5" fmla="*/ 15922 h 270186"/>
                <a:gd name="connsiteX6" fmla="*/ 232076 w 490269"/>
                <a:gd name="connsiteY6" fmla="*/ 36394 h 270186"/>
                <a:gd name="connsiteX0" fmla="*/ 279843 w 490269"/>
                <a:gd name="connsiteY0" fmla="*/ 159223 h 270186"/>
                <a:gd name="connsiteX1" fmla="*/ 177485 w 490269"/>
                <a:gd name="connsiteY1" fmla="*/ 22746 h 270186"/>
                <a:gd name="connsiteX2" fmla="*/ 64 w 490269"/>
                <a:gd name="connsiteY2" fmla="*/ 125104 h 270186"/>
                <a:gd name="connsiteX3" fmla="*/ 157013 w 490269"/>
                <a:gd name="connsiteY3" fmla="*/ 254758 h 270186"/>
                <a:gd name="connsiteX4" fmla="*/ 457264 w 490269"/>
                <a:gd name="connsiteY4" fmla="*/ 241110 h 270186"/>
                <a:gd name="connsiteX5" fmla="*/ 457264 w 490269"/>
                <a:gd name="connsiteY5" fmla="*/ 15922 h 270186"/>
                <a:gd name="connsiteX6" fmla="*/ 232076 w 490269"/>
                <a:gd name="connsiteY6" fmla="*/ 36394 h 270186"/>
                <a:gd name="connsiteX0" fmla="*/ 361736 w 490275"/>
                <a:gd name="connsiteY0" fmla="*/ 159223 h 270186"/>
                <a:gd name="connsiteX1" fmla="*/ 177491 w 490275"/>
                <a:gd name="connsiteY1" fmla="*/ 22746 h 270186"/>
                <a:gd name="connsiteX2" fmla="*/ 70 w 490275"/>
                <a:gd name="connsiteY2" fmla="*/ 125104 h 270186"/>
                <a:gd name="connsiteX3" fmla="*/ 157019 w 490275"/>
                <a:gd name="connsiteY3" fmla="*/ 254758 h 270186"/>
                <a:gd name="connsiteX4" fmla="*/ 457270 w 490275"/>
                <a:gd name="connsiteY4" fmla="*/ 241110 h 270186"/>
                <a:gd name="connsiteX5" fmla="*/ 457270 w 490275"/>
                <a:gd name="connsiteY5" fmla="*/ 15922 h 270186"/>
                <a:gd name="connsiteX6" fmla="*/ 232082 w 490275"/>
                <a:gd name="connsiteY6" fmla="*/ 36394 h 270186"/>
                <a:gd name="connsiteX0" fmla="*/ 361736 w 490275"/>
                <a:gd name="connsiteY0" fmla="*/ 159223 h 270186"/>
                <a:gd name="connsiteX1" fmla="*/ 177491 w 490275"/>
                <a:gd name="connsiteY1" fmla="*/ 22746 h 270186"/>
                <a:gd name="connsiteX2" fmla="*/ 70 w 490275"/>
                <a:gd name="connsiteY2" fmla="*/ 125104 h 270186"/>
                <a:gd name="connsiteX3" fmla="*/ 157019 w 490275"/>
                <a:gd name="connsiteY3" fmla="*/ 254758 h 270186"/>
                <a:gd name="connsiteX4" fmla="*/ 457270 w 490275"/>
                <a:gd name="connsiteY4" fmla="*/ 241110 h 270186"/>
                <a:gd name="connsiteX5" fmla="*/ 457270 w 490275"/>
                <a:gd name="connsiteY5" fmla="*/ 15922 h 270186"/>
                <a:gd name="connsiteX6" fmla="*/ 232082 w 490275"/>
                <a:gd name="connsiteY6" fmla="*/ 36394 h 270186"/>
                <a:gd name="connsiteX0" fmla="*/ 313966 w 490272"/>
                <a:gd name="connsiteY0" fmla="*/ 145576 h 270186"/>
                <a:gd name="connsiteX1" fmla="*/ 177488 w 490272"/>
                <a:gd name="connsiteY1" fmla="*/ 22746 h 270186"/>
                <a:gd name="connsiteX2" fmla="*/ 67 w 490272"/>
                <a:gd name="connsiteY2" fmla="*/ 125104 h 270186"/>
                <a:gd name="connsiteX3" fmla="*/ 157016 w 490272"/>
                <a:gd name="connsiteY3" fmla="*/ 254758 h 270186"/>
                <a:gd name="connsiteX4" fmla="*/ 457267 w 490272"/>
                <a:gd name="connsiteY4" fmla="*/ 241110 h 270186"/>
                <a:gd name="connsiteX5" fmla="*/ 457267 w 490272"/>
                <a:gd name="connsiteY5" fmla="*/ 15922 h 270186"/>
                <a:gd name="connsiteX6" fmla="*/ 232079 w 490272"/>
                <a:gd name="connsiteY6" fmla="*/ 36394 h 270186"/>
                <a:gd name="connsiteX0" fmla="*/ 313966 w 490272"/>
                <a:gd name="connsiteY0" fmla="*/ 145576 h 270186"/>
                <a:gd name="connsiteX1" fmla="*/ 177488 w 490272"/>
                <a:gd name="connsiteY1" fmla="*/ 22746 h 270186"/>
                <a:gd name="connsiteX2" fmla="*/ 67 w 490272"/>
                <a:gd name="connsiteY2" fmla="*/ 125104 h 270186"/>
                <a:gd name="connsiteX3" fmla="*/ 157016 w 490272"/>
                <a:gd name="connsiteY3" fmla="*/ 254758 h 270186"/>
                <a:gd name="connsiteX4" fmla="*/ 457267 w 490272"/>
                <a:gd name="connsiteY4" fmla="*/ 241110 h 270186"/>
                <a:gd name="connsiteX5" fmla="*/ 457267 w 490272"/>
                <a:gd name="connsiteY5" fmla="*/ 15922 h 270186"/>
                <a:gd name="connsiteX6" fmla="*/ 232079 w 490272"/>
                <a:gd name="connsiteY6" fmla="*/ 36394 h 270186"/>
                <a:gd name="connsiteX0" fmla="*/ 300317 w 490271"/>
                <a:gd name="connsiteY0" fmla="*/ 97809 h 270186"/>
                <a:gd name="connsiteX1" fmla="*/ 177487 w 490271"/>
                <a:gd name="connsiteY1" fmla="*/ 22746 h 270186"/>
                <a:gd name="connsiteX2" fmla="*/ 66 w 490271"/>
                <a:gd name="connsiteY2" fmla="*/ 125104 h 270186"/>
                <a:gd name="connsiteX3" fmla="*/ 157015 w 490271"/>
                <a:gd name="connsiteY3" fmla="*/ 254758 h 270186"/>
                <a:gd name="connsiteX4" fmla="*/ 457266 w 490271"/>
                <a:gd name="connsiteY4" fmla="*/ 241110 h 270186"/>
                <a:gd name="connsiteX5" fmla="*/ 457266 w 490271"/>
                <a:gd name="connsiteY5" fmla="*/ 15922 h 270186"/>
                <a:gd name="connsiteX6" fmla="*/ 232078 w 490271"/>
                <a:gd name="connsiteY6" fmla="*/ 36394 h 27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271" h="270186">
                  <a:moveTo>
                    <a:pt x="300317" y="97809"/>
                  </a:moveTo>
                  <a:cubicBezTo>
                    <a:pt x="283826" y="39237"/>
                    <a:pt x="227529" y="18197"/>
                    <a:pt x="177487" y="22746"/>
                  </a:cubicBezTo>
                  <a:cubicBezTo>
                    <a:pt x="127445" y="27295"/>
                    <a:pt x="-3346" y="25020"/>
                    <a:pt x="66" y="125104"/>
                  </a:cubicBezTo>
                  <a:cubicBezTo>
                    <a:pt x="3478" y="225188"/>
                    <a:pt x="80815" y="235424"/>
                    <a:pt x="157015" y="254758"/>
                  </a:cubicBezTo>
                  <a:cubicBezTo>
                    <a:pt x="233215" y="274092"/>
                    <a:pt x="407224" y="280916"/>
                    <a:pt x="457266" y="241110"/>
                  </a:cubicBezTo>
                  <a:cubicBezTo>
                    <a:pt x="507308" y="201304"/>
                    <a:pt x="494797" y="50041"/>
                    <a:pt x="457266" y="15922"/>
                  </a:cubicBezTo>
                  <a:cubicBezTo>
                    <a:pt x="419735" y="-18197"/>
                    <a:pt x="325906" y="9098"/>
                    <a:pt x="232078" y="3639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0BCA49AB-9A22-4A6B-A4E4-93CF0D7D898D}"/>
                </a:ext>
              </a:extLst>
            </p:cNvPr>
            <p:cNvSpPr/>
            <p:nvPr/>
          </p:nvSpPr>
          <p:spPr>
            <a:xfrm>
              <a:off x="8301887" y="1731830"/>
              <a:ext cx="384476" cy="218723"/>
            </a:xfrm>
            <a:custGeom>
              <a:avLst/>
              <a:gdLst>
                <a:gd name="connsiteX0" fmla="*/ 334470 w 490305"/>
                <a:gd name="connsiteY0" fmla="*/ 159223 h 270186"/>
                <a:gd name="connsiteX1" fmla="*/ 177521 w 490305"/>
                <a:gd name="connsiteY1" fmla="*/ 22746 h 270186"/>
                <a:gd name="connsiteX2" fmla="*/ 100 w 490305"/>
                <a:gd name="connsiteY2" fmla="*/ 125104 h 270186"/>
                <a:gd name="connsiteX3" fmla="*/ 157049 w 490305"/>
                <a:gd name="connsiteY3" fmla="*/ 254758 h 270186"/>
                <a:gd name="connsiteX4" fmla="*/ 457300 w 490305"/>
                <a:gd name="connsiteY4" fmla="*/ 241110 h 270186"/>
                <a:gd name="connsiteX5" fmla="*/ 457300 w 490305"/>
                <a:gd name="connsiteY5" fmla="*/ 15922 h 270186"/>
                <a:gd name="connsiteX6" fmla="*/ 232112 w 490305"/>
                <a:gd name="connsiteY6" fmla="*/ 36394 h 270186"/>
                <a:gd name="connsiteX0" fmla="*/ 334439 w 490274"/>
                <a:gd name="connsiteY0" fmla="*/ 159223 h 270186"/>
                <a:gd name="connsiteX1" fmla="*/ 177490 w 490274"/>
                <a:gd name="connsiteY1" fmla="*/ 22746 h 270186"/>
                <a:gd name="connsiteX2" fmla="*/ 69 w 490274"/>
                <a:gd name="connsiteY2" fmla="*/ 125104 h 270186"/>
                <a:gd name="connsiteX3" fmla="*/ 157018 w 490274"/>
                <a:gd name="connsiteY3" fmla="*/ 254758 h 270186"/>
                <a:gd name="connsiteX4" fmla="*/ 457269 w 490274"/>
                <a:gd name="connsiteY4" fmla="*/ 241110 h 270186"/>
                <a:gd name="connsiteX5" fmla="*/ 457269 w 490274"/>
                <a:gd name="connsiteY5" fmla="*/ 15922 h 270186"/>
                <a:gd name="connsiteX6" fmla="*/ 232081 w 490274"/>
                <a:gd name="connsiteY6" fmla="*/ 36394 h 270186"/>
                <a:gd name="connsiteX0" fmla="*/ 279843 w 490269"/>
                <a:gd name="connsiteY0" fmla="*/ 159223 h 270186"/>
                <a:gd name="connsiteX1" fmla="*/ 177485 w 490269"/>
                <a:gd name="connsiteY1" fmla="*/ 22746 h 270186"/>
                <a:gd name="connsiteX2" fmla="*/ 64 w 490269"/>
                <a:gd name="connsiteY2" fmla="*/ 125104 h 270186"/>
                <a:gd name="connsiteX3" fmla="*/ 157013 w 490269"/>
                <a:gd name="connsiteY3" fmla="*/ 254758 h 270186"/>
                <a:gd name="connsiteX4" fmla="*/ 457264 w 490269"/>
                <a:gd name="connsiteY4" fmla="*/ 241110 h 270186"/>
                <a:gd name="connsiteX5" fmla="*/ 457264 w 490269"/>
                <a:gd name="connsiteY5" fmla="*/ 15922 h 270186"/>
                <a:gd name="connsiteX6" fmla="*/ 232076 w 490269"/>
                <a:gd name="connsiteY6" fmla="*/ 36394 h 270186"/>
                <a:gd name="connsiteX0" fmla="*/ 279843 w 490269"/>
                <a:gd name="connsiteY0" fmla="*/ 159223 h 270186"/>
                <a:gd name="connsiteX1" fmla="*/ 177485 w 490269"/>
                <a:gd name="connsiteY1" fmla="*/ 22746 h 270186"/>
                <a:gd name="connsiteX2" fmla="*/ 64 w 490269"/>
                <a:gd name="connsiteY2" fmla="*/ 125104 h 270186"/>
                <a:gd name="connsiteX3" fmla="*/ 157013 w 490269"/>
                <a:gd name="connsiteY3" fmla="*/ 254758 h 270186"/>
                <a:gd name="connsiteX4" fmla="*/ 457264 w 490269"/>
                <a:gd name="connsiteY4" fmla="*/ 241110 h 270186"/>
                <a:gd name="connsiteX5" fmla="*/ 457264 w 490269"/>
                <a:gd name="connsiteY5" fmla="*/ 15922 h 270186"/>
                <a:gd name="connsiteX6" fmla="*/ 232076 w 490269"/>
                <a:gd name="connsiteY6" fmla="*/ 36394 h 270186"/>
                <a:gd name="connsiteX0" fmla="*/ 361736 w 490275"/>
                <a:gd name="connsiteY0" fmla="*/ 159223 h 270186"/>
                <a:gd name="connsiteX1" fmla="*/ 177491 w 490275"/>
                <a:gd name="connsiteY1" fmla="*/ 22746 h 270186"/>
                <a:gd name="connsiteX2" fmla="*/ 70 w 490275"/>
                <a:gd name="connsiteY2" fmla="*/ 125104 h 270186"/>
                <a:gd name="connsiteX3" fmla="*/ 157019 w 490275"/>
                <a:gd name="connsiteY3" fmla="*/ 254758 h 270186"/>
                <a:gd name="connsiteX4" fmla="*/ 457270 w 490275"/>
                <a:gd name="connsiteY4" fmla="*/ 241110 h 270186"/>
                <a:gd name="connsiteX5" fmla="*/ 457270 w 490275"/>
                <a:gd name="connsiteY5" fmla="*/ 15922 h 270186"/>
                <a:gd name="connsiteX6" fmla="*/ 232082 w 490275"/>
                <a:gd name="connsiteY6" fmla="*/ 36394 h 270186"/>
                <a:gd name="connsiteX0" fmla="*/ 361736 w 490275"/>
                <a:gd name="connsiteY0" fmla="*/ 159223 h 270186"/>
                <a:gd name="connsiteX1" fmla="*/ 177491 w 490275"/>
                <a:gd name="connsiteY1" fmla="*/ 22746 h 270186"/>
                <a:gd name="connsiteX2" fmla="*/ 70 w 490275"/>
                <a:gd name="connsiteY2" fmla="*/ 125104 h 270186"/>
                <a:gd name="connsiteX3" fmla="*/ 157019 w 490275"/>
                <a:gd name="connsiteY3" fmla="*/ 254758 h 270186"/>
                <a:gd name="connsiteX4" fmla="*/ 457270 w 490275"/>
                <a:gd name="connsiteY4" fmla="*/ 241110 h 270186"/>
                <a:gd name="connsiteX5" fmla="*/ 457270 w 490275"/>
                <a:gd name="connsiteY5" fmla="*/ 15922 h 270186"/>
                <a:gd name="connsiteX6" fmla="*/ 232082 w 490275"/>
                <a:gd name="connsiteY6" fmla="*/ 36394 h 270186"/>
                <a:gd name="connsiteX0" fmla="*/ 313966 w 490272"/>
                <a:gd name="connsiteY0" fmla="*/ 145576 h 270186"/>
                <a:gd name="connsiteX1" fmla="*/ 177488 w 490272"/>
                <a:gd name="connsiteY1" fmla="*/ 22746 h 270186"/>
                <a:gd name="connsiteX2" fmla="*/ 67 w 490272"/>
                <a:gd name="connsiteY2" fmla="*/ 125104 h 270186"/>
                <a:gd name="connsiteX3" fmla="*/ 157016 w 490272"/>
                <a:gd name="connsiteY3" fmla="*/ 254758 h 270186"/>
                <a:gd name="connsiteX4" fmla="*/ 457267 w 490272"/>
                <a:gd name="connsiteY4" fmla="*/ 241110 h 270186"/>
                <a:gd name="connsiteX5" fmla="*/ 457267 w 490272"/>
                <a:gd name="connsiteY5" fmla="*/ 15922 h 270186"/>
                <a:gd name="connsiteX6" fmla="*/ 232079 w 490272"/>
                <a:gd name="connsiteY6" fmla="*/ 36394 h 270186"/>
                <a:gd name="connsiteX0" fmla="*/ 313966 w 490272"/>
                <a:gd name="connsiteY0" fmla="*/ 145576 h 270186"/>
                <a:gd name="connsiteX1" fmla="*/ 177488 w 490272"/>
                <a:gd name="connsiteY1" fmla="*/ 22746 h 270186"/>
                <a:gd name="connsiteX2" fmla="*/ 67 w 490272"/>
                <a:gd name="connsiteY2" fmla="*/ 125104 h 270186"/>
                <a:gd name="connsiteX3" fmla="*/ 157016 w 490272"/>
                <a:gd name="connsiteY3" fmla="*/ 254758 h 270186"/>
                <a:gd name="connsiteX4" fmla="*/ 457267 w 490272"/>
                <a:gd name="connsiteY4" fmla="*/ 241110 h 270186"/>
                <a:gd name="connsiteX5" fmla="*/ 457267 w 490272"/>
                <a:gd name="connsiteY5" fmla="*/ 15922 h 270186"/>
                <a:gd name="connsiteX6" fmla="*/ 232079 w 490272"/>
                <a:gd name="connsiteY6" fmla="*/ 36394 h 270186"/>
                <a:gd name="connsiteX0" fmla="*/ 300317 w 490271"/>
                <a:gd name="connsiteY0" fmla="*/ 97809 h 270186"/>
                <a:gd name="connsiteX1" fmla="*/ 177487 w 490271"/>
                <a:gd name="connsiteY1" fmla="*/ 22746 h 270186"/>
                <a:gd name="connsiteX2" fmla="*/ 66 w 490271"/>
                <a:gd name="connsiteY2" fmla="*/ 125104 h 270186"/>
                <a:gd name="connsiteX3" fmla="*/ 157015 w 490271"/>
                <a:gd name="connsiteY3" fmla="*/ 254758 h 270186"/>
                <a:gd name="connsiteX4" fmla="*/ 457266 w 490271"/>
                <a:gd name="connsiteY4" fmla="*/ 241110 h 270186"/>
                <a:gd name="connsiteX5" fmla="*/ 457266 w 490271"/>
                <a:gd name="connsiteY5" fmla="*/ 15922 h 270186"/>
                <a:gd name="connsiteX6" fmla="*/ 232078 w 490271"/>
                <a:gd name="connsiteY6" fmla="*/ 36394 h 27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271" h="270186">
                  <a:moveTo>
                    <a:pt x="300317" y="97809"/>
                  </a:moveTo>
                  <a:cubicBezTo>
                    <a:pt x="283826" y="39237"/>
                    <a:pt x="227529" y="18197"/>
                    <a:pt x="177487" y="22746"/>
                  </a:cubicBezTo>
                  <a:cubicBezTo>
                    <a:pt x="127445" y="27295"/>
                    <a:pt x="-3346" y="25020"/>
                    <a:pt x="66" y="125104"/>
                  </a:cubicBezTo>
                  <a:cubicBezTo>
                    <a:pt x="3478" y="225188"/>
                    <a:pt x="80815" y="235424"/>
                    <a:pt x="157015" y="254758"/>
                  </a:cubicBezTo>
                  <a:cubicBezTo>
                    <a:pt x="233215" y="274092"/>
                    <a:pt x="407224" y="280916"/>
                    <a:pt x="457266" y="241110"/>
                  </a:cubicBezTo>
                  <a:cubicBezTo>
                    <a:pt x="507308" y="201304"/>
                    <a:pt x="494797" y="50041"/>
                    <a:pt x="457266" y="15922"/>
                  </a:cubicBezTo>
                  <a:cubicBezTo>
                    <a:pt x="419735" y="-18197"/>
                    <a:pt x="325906" y="9098"/>
                    <a:pt x="232078" y="3639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2A077D4-B46C-40B9-AB72-F953928A3F20}"/>
                    </a:ext>
                  </a:extLst>
                </p:cNvPr>
                <p:cNvSpPr/>
                <p:nvPr/>
              </p:nvSpPr>
              <p:spPr>
                <a:xfrm>
                  <a:off x="11349887" y="2179152"/>
                  <a:ext cx="523904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2A077D4-B46C-40B9-AB72-F953928A3F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9887" y="2179152"/>
                  <a:ext cx="523904" cy="40010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3C8DEE5-0F8E-4A17-A8D7-38FE8C8BF77C}"/>
                </a:ext>
              </a:extLst>
            </p:cNvPr>
            <p:cNvCxnSpPr/>
            <p:nvPr/>
          </p:nvCxnSpPr>
          <p:spPr>
            <a:xfrm>
              <a:off x="8835287" y="1721952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8483F0F-A696-43F3-AE7A-E04B89E7047F}"/>
                </a:ext>
              </a:extLst>
            </p:cNvPr>
            <p:cNvCxnSpPr/>
            <p:nvPr/>
          </p:nvCxnSpPr>
          <p:spPr>
            <a:xfrm>
              <a:off x="11578487" y="1721952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8E7544-47F1-46CB-85C9-35D9119BFF18}"/>
                </a:ext>
              </a:extLst>
            </p:cNvPr>
            <p:cNvCxnSpPr/>
            <p:nvPr/>
          </p:nvCxnSpPr>
          <p:spPr>
            <a:xfrm>
              <a:off x="91400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42A4A66-9F29-4555-8978-3B601992C82C}"/>
                </a:ext>
              </a:extLst>
            </p:cNvPr>
            <p:cNvCxnSpPr/>
            <p:nvPr/>
          </p:nvCxnSpPr>
          <p:spPr>
            <a:xfrm>
              <a:off x="94448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360076C-CBDE-41B4-9A91-A539EBCC0003}"/>
                </a:ext>
              </a:extLst>
            </p:cNvPr>
            <p:cNvCxnSpPr/>
            <p:nvPr/>
          </p:nvCxnSpPr>
          <p:spPr>
            <a:xfrm>
              <a:off x="97496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986FB9-BA6D-422C-B81D-2AE8A1D90343}"/>
                </a:ext>
              </a:extLst>
            </p:cNvPr>
            <p:cNvCxnSpPr/>
            <p:nvPr/>
          </p:nvCxnSpPr>
          <p:spPr>
            <a:xfrm>
              <a:off x="100544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3C0E99-7FA3-4B94-BFE1-B8C264F6EA9D}"/>
                </a:ext>
              </a:extLst>
            </p:cNvPr>
            <p:cNvCxnSpPr/>
            <p:nvPr/>
          </p:nvCxnSpPr>
          <p:spPr>
            <a:xfrm>
              <a:off x="103592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9E53175-86C3-4D2B-9F9E-9988E95A1D37}"/>
                </a:ext>
              </a:extLst>
            </p:cNvPr>
            <p:cNvCxnSpPr/>
            <p:nvPr/>
          </p:nvCxnSpPr>
          <p:spPr>
            <a:xfrm>
              <a:off x="106640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93F912F-2512-483D-976D-12195C90128D}"/>
                </a:ext>
              </a:extLst>
            </p:cNvPr>
            <p:cNvCxnSpPr/>
            <p:nvPr/>
          </p:nvCxnSpPr>
          <p:spPr>
            <a:xfrm>
              <a:off x="109688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7DDDE90-2E7D-4191-9CBD-A3B1B2C2D908}"/>
                </a:ext>
              </a:extLst>
            </p:cNvPr>
            <p:cNvCxnSpPr/>
            <p:nvPr/>
          </p:nvCxnSpPr>
          <p:spPr>
            <a:xfrm>
              <a:off x="112736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EC010EC-08F5-498A-921E-38193EDE9490}"/>
                </a:ext>
              </a:extLst>
            </p:cNvPr>
            <p:cNvCxnSpPr/>
            <p:nvPr/>
          </p:nvCxnSpPr>
          <p:spPr>
            <a:xfrm>
              <a:off x="8835287" y="2941152"/>
              <a:ext cx="2743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EF570D7-79C7-4DE2-A7A8-D91D885EC670}"/>
                </a:ext>
              </a:extLst>
            </p:cNvPr>
            <p:cNvCxnSpPr/>
            <p:nvPr/>
          </p:nvCxnSpPr>
          <p:spPr>
            <a:xfrm>
              <a:off x="8835287" y="2788752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430103C-E242-4D91-B397-B67F62B50436}"/>
                </a:ext>
              </a:extLst>
            </p:cNvPr>
            <p:cNvCxnSpPr/>
            <p:nvPr/>
          </p:nvCxnSpPr>
          <p:spPr>
            <a:xfrm>
              <a:off x="11578487" y="2788752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0F0DBAC-3925-4A71-A030-639BB4E68A36}"/>
                </a:ext>
              </a:extLst>
            </p:cNvPr>
            <p:cNvCxnSpPr/>
            <p:nvPr/>
          </p:nvCxnSpPr>
          <p:spPr>
            <a:xfrm>
              <a:off x="91400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E7C3D5B-E67F-4AD6-9BB1-C9960104A119}"/>
                </a:ext>
              </a:extLst>
            </p:cNvPr>
            <p:cNvCxnSpPr/>
            <p:nvPr/>
          </p:nvCxnSpPr>
          <p:spPr>
            <a:xfrm>
              <a:off x="94448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8A6CC4D-A120-49EB-A100-882E70506E8E}"/>
                </a:ext>
              </a:extLst>
            </p:cNvPr>
            <p:cNvCxnSpPr/>
            <p:nvPr/>
          </p:nvCxnSpPr>
          <p:spPr>
            <a:xfrm>
              <a:off x="97496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5DD44FA-6753-4B5E-AA92-FBE8DF1D8041}"/>
                </a:ext>
              </a:extLst>
            </p:cNvPr>
            <p:cNvCxnSpPr/>
            <p:nvPr/>
          </p:nvCxnSpPr>
          <p:spPr>
            <a:xfrm>
              <a:off x="100544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9D41468-E4B6-427E-A017-3A4059AA795C}"/>
                </a:ext>
              </a:extLst>
            </p:cNvPr>
            <p:cNvCxnSpPr/>
            <p:nvPr/>
          </p:nvCxnSpPr>
          <p:spPr>
            <a:xfrm>
              <a:off x="103592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2030A7-651A-49FF-BCDA-F5E5A39C8126}"/>
                </a:ext>
              </a:extLst>
            </p:cNvPr>
            <p:cNvCxnSpPr/>
            <p:nvPr/>
          </p:nvCxnSpPr>
          <p:spPr>
            <a:xfrm>
              <a:off x="106640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878374D-02B7-4DE4-A10C-49E56C2893B1}"/>
                </a:ext>
              </a:extLst>
            </p:cNvPr>
            <p:cNvCxnSpPr/>
            <p:nvPr/>
          </p:nvCxnSpPr>
          <p:spPr>
            <a:xfrm>
              <a:off x="109688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1C8A059-E217-4DA7-AE25-91E227AB0154}"/>
                </a:ext>
              </a:extLst>
            </p:cNvPr>
            <p:cNvCxnSpPr/>
            <p:nvPr/>
          </p:nvCxnSpPr>
          <p:spPr>
            <a:xfrm>
              <a:off x="112736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FF3554-07A6-4EAC-8DF8-ACF7D04E5C80}"/>
                </a:ext>
              </a:extLst>
            </p:cNvPr>
            <p:cNvCxnSpPr/>
            <p:nvPr/>
          </p:nvCxnSpPr>
          <p:spPr>
            <a:xfrm>
              <a:off x="89876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E7AB24C-AE57-4CBF-A3A9-C3216E2FD785}"/>
                </a:ext>
              </a:extLst>
            </p:cNvPr>
            <p:cNvCxnSpPr/>
            <p:nvPr/>
          </p:nvCxnSpPr>
          <p:spPr>
            <a:xfrm>
              <a:off x="92924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67CF7F-F19F-477F-9142-F9C958358635}"/>
                </a:ext>
              </a:extLst>
            </p:cNvPr>
            <p:cNvCxnSpPr/>
            <p:nvPr/>
          </p:nvCxnSpPr>
          <p:spPr>
            <a:xfrm>
              <a:off x="95972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4DF0D6-6E23-4B0D-9D4A-D71F235093C8}"/>
                </a:ext>
              </a:extLst>
            </p:cNvPr>
            <p:cNvCxnSpPr/>
            <p:nvPr/>
          </p:nvCxnSpPr>
          <p:spPr>
            <a:xfrm>
              <a:off x="99020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06BBAEC-E584-45E4-B269-7E5318E4B2F6}"/>
                </a:ext>
              </a:extLst>
            </p:cNvPr>
            <p:cNvCxnSpPr/>
            <p:nvPr/>
          </p:nvCxnSpPr>
          <p:spPr>
            <a:xfrm>
              <a:off x="102068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E901D20-88E6-4C9A-908A-BA913D3E0E5F}"/>
                </a:ext>
              </a:extLst>
            </p:cNvPr>
            <p:cNvCxnSpPr/>
            <p:nvPr/>
          </p:nvCxnSpPr>
          <p:spPr>
            <a:xfrm>
              <a:off x="105116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2984BF2-37BF-4242-9B63-9446AED86EEE}"/>
                </a:ext>
              </a:extLst>
            </p:cNvPr>
            <p:cNvCxnSpPr/>
            <p:nvPr/>
          </p:nvCxnSpPr>
          <p:spPr>
            <a:xfrm>
              <a:off x="108164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4E6594B-2152-4F61-8744-28948A964F06}"/>
                </a:ext>
              </a:extLst>
            </p:cNvPr>
            <p:cNvCxnSpPr/>
            <p:nvPr/>
          </p:nvCxnSpPr>
          <p:spPr>
            <a:xfrm>
              <a:off x="111212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1AAF302-8E7B-49F8-AFEB-8AD89C697EA9}"/>
                </a:ext>
              </a:extLst>
            </p:cNvPr>
            <p:cNvCxnSpPr/>
            <p:nvPr/>
          </p:nvCxnSpPr>
          <p:spPr>
            <a:xfrm>
              <a:off x="114260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B4804CD-C1CF-4EBD-AE5E-8AF423D7C476}"/>
                </a:ext>
              </a:extLst>
            </p:cNvPr>
            <p:cNvSpPr txBox="1"/>
            <p:nvPr/>
          </p:nvSpPr>
          <p:spPr>
            <a:xfrm>
              <a:off x="8835287" y="2026752"/>
              <a:ext cx="2819400" cy="837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Bradley Hand ITC" panose="03070402050302030203" pitchFamily="66" charset="0"/>
                </a:rPr>
                <a:t>More massive object</a:t>
              </a:r>
              <a:br>
                <a:rPr lang="en-US" sz="1600" dirty="0">
                  <a:latin typeface="Bradley Hand ITC" panose="03070402050302030203" pitchFamily="66" charset="0"/>
                </a:rPr>
              </a:br>
              <a:r>
                <a:rPr lang="en-US" sz="1600" dirty="0">
                  <a:latin typeface="Bradley Hand ITC" panose="03070402050302030203" pitchFamily="66" charset="0"/>
                </a:rPr>
                <a:t>=</a:t>
              </a:r>
              <a:br>
                <a:rPr lang="en-US" sz="1600" dirty="0">
                  <a:latin typeface="Bradley Hand ITC" panose="03070402050302030203" pitchFamily="66" charset="0"/>
                </a:rPr>
              </a:br>
              <a:r>
                <a:rPr lang="en-US" sz="1600" dirty="0">
                  <a:latin typeface="Bradley Hand ITC" panose="03070402050302030203" pitchFamily="66" charset="0"/>
                </a:rPr>
                <a:t>more states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29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5CC-BAE1-4A7A-93BE-BD914182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491CDC-F8AA-402B-B1A0-B594D394008F}"/>
              </a:ext>
            </a:extLst>
          </p:cNvPr>
          <p:cNvSpPr txBox="1"/>
          <p:nvPr/>
        </p:nvSpPr>
        <p:spPr>
          <a:xfrm>
            <a:off x="228600" y="209550"/>
            <a:ext cx="8610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Inertial mass measures an object’s</a:t>
            </a:r>
            <a:br>
              <a:rPr lang="en-US" sz="3200" dirty="0">
                <a:latin typeface="Bradley Hand ITC" pitchFamily="66" charset="0"/>
              </a:rPr>
            </a:br>
            <a:r>
              <a:rPr lang="en-US" sz="3200" dirty="0">
                <a:latin typeface="Bradley Hand ITC" pitchFamily="66" charset="0"/>
              </a:rPr>
              <a:t>resistance to acceleration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ED2810-D852-4803-8854-EB3521F9E5A2}"/>
                  </a:ext>
                </a:extLst>
              </p:cNvPr>
              <p:cNvSpPr txBox="1"/>
              <p:nvPr/>
            </p:nvSpPr>
            <p:spPr>
              <a:xfrm>
                <a:off x="749884" y="2272752"/>
                <a:ext cx="267804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ED2810-D852-4803-8854-EB3521F9E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4" y="2272752"/>
                <a:ext cx="267804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507FE94-A73D-4B39-B5EB-3961EFDDB8FB}"/>
              </a:ext>
            </a:extLst>
          </p:cNvPr>
          <p:cNvSpPr txBox="1"/>
          <p:nvPr/>
        </p:nvSpPr>
        <p:spPr>
          <a:xfrm>
            <a:off x="228600" y="425833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A smaller mass is easier to accelerate than a bigger mass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378693-AEE4-4202-915A-F3F2CA340848}"/>
              </a:ext>
            </a:extLst>
          </p:cNvPr>
          <p:cNvGrpSpPr/>
          <p:nvPr/>
        </p:nvGrpSpPr>
        <p:grpSpPr>
          <a:xfrm>
            <a:off x="5894930" y="1861820"/>
            <a:ext cx="2771550" cy="1890498"/>
            <a:chOff x="5894930" y="1861820"/>
            <a:chExt cx="2771550" cy="1890498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28EC3751-57FA-44CC-9249-BD57B5866AA8}"/>
                </a:ext>
              </a:extLst>
            </p:cNvPr>
            <p:cNvSpPr/>
            <p:nvPr/>
          </p:nvSpPr>
          <p:spPr>
            <a:xfrm>
              <a:off x="5894930" y="1868927"/>
              <a:ext cx="2565779" cy="1883391"/>
            </a:xfrm>
            <a:custGeom>
              <a:avLst/>
              <a:gdLst>
                <a:gd name="connsiteX0" fmla="*/ 0 w 2565779"/>
                <a:gd name="connsiteY0" fmla="*/ 1883391 h 1883391"/>
                <a:gd name="connsiteX1" fmla="*/ 962167 w 2565779"/>
                <a:gd name="connsiteY1" fmla="*/ 648269 h 1883391"/>
                <a:gd name="connsiteX2" fmla="*/ 2565779 w 2565779"/>
                <a:gd name="connsiteY2" fmla="*/ 0 h 1883391"/>
                <a:gd name="connsiteX0" fmla="*/ 0 w 2565779"/>
                <a:gd name="connsiteY0" fmla="*/ 1883391 h 1883391"/>
                <a:gd name="connsiteX1" fmla="*/ 962167 w 2565779"/>
                <a:gd name="connsiteY1" fmla="*/ 648269 h 1883391"/>
                <a:gd name="connsiteX2" fmla="*/ 2565779 w 2565779"/>
                <a:gd name="connsiteY2" fmla="*/ 0 h 1883391"/>
                <a:gd name="connsiteX0" fmla="*/ 0 w 2565779"/>
                <a:gd name="connsiteY0" fmla="*/ 1883391 h 1883391"/>
                <a:gd name="connsiteX1" fmla="*/ 962167 w 2565779"/>
                <a:gd name="connsiteY1" fmla="*/ 648269 h 1883391"/>
                <a:gd name="connsiteX2" fmla="*/ 2565779 w 2565779"/>
                <a:gd name="connsiteY2" fmla="*/ 0 h 188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65779" h="1883391">
                  <a:moveTo>
                    <a:pt x="0" y="1883391"/>
                  </a:moveTo>
                  <a:cubicBezTo>
                    <a:pt x="192205" y="1381836"/>
                    <a:pt x="534537" y="962167"/>
                    <a:pt x="962167" y="648269"/>
                  </a:cubicBezTo>
                  <a:cubicBezTo>
                    <a:pt x="1389797" y="334370"/>
                    <a:pt x="1977788" y="10236"/>
                    <a:pt x="2565779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294B1E6-0EAF-4DBC-8AB7-10DFFDAE04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6728" y="3596640"/>
              <a:ext cx="52112" cy="13648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0F16AA-2126-4B1D-8438-83673E72DB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6480" y="3144520"/>
              <a:ext cx="81280" cy="14478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77E7982-6BA0-4C2D-8D9B-9F378F7C5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7807" y="2684780"/>
              <a:ext cx="151753" cy="15767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5BB97DD-5BB8-4CC9-85F9-1F557C1F2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3880" y="2359660"/>
              <a:ext cx="180340" cy="1143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6B272F4-080A-4725-8895-2E714A21D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35520" y="2080260"/>
              <a:ext cx="231140" cy="13208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B06AA88-AEA7-49E4-BBF2-70836142F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8120" y="1902460"/>
              <a:ext cx="259080" cy="914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2BD9D4F-A7EB-4353-B146-1900512F93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6120" y="1861820"/>
              <a:ext cx="340360" cy="1524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D6BEB4A-E190-443E-A565-E02ACC64A7E9}"/>
                </a:ext>
              </a:extLst>
            </p:cNvPr>
            <p:cNvCxnSpPr>
              <a:cxnSpLocks/>
            </p:cNvCxnSpPr>
            <p:nvPr/>
          </p:nvCxnSpPr>
          <p:spPr>
            <a:xfrm>
              <a:off x="6934200" y="2476500"/>
              <a:ext cx="125730" cy="72390"/>
            </a:xfrm>
            <a:prstGeom prst="straightConnector1">
              <a:avLst/>
            </a:prstGeom>
            <a:ln>
              <a:solidFill>
                <a:srgbClr val="7030A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68C2B0B-30B5-4209-8B8E-8FBAADF30C65}"/>
                    </a:ext>
                  </a:extLst>
                </p:cNvPr>
                <p:cNvSpPr/>
                <p:nvPr/>
              </p:nvSpPr>
              <p:spPr>
                <a:xfrm>
                  <a:off x="6874206" y="2503795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868C2B0B-30B5-4209-8B8E-8FBAADF30C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4206" y="2503795"/>
                  <a:ext cx="371448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24CB036-BDA5-4C1C-921F-8C226F2A1452}"/>
                    </a:ext>
                  </a:extLst>
                </p:cNvPr>
                <p:cNvSpPr/>
                <p:nvPr/>
              </p:nvSpPr>
              <p:spPr>
                <a:xfrm>
                  <a:off x="6702452" y="2136192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98B954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solidFill>
                      <a:srgbClr val="98B954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624CB036-BDA5-4C1C-921F-8C226F2A14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2452" y="2136192"/>
                  <a:ext cx="36933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D99553B-A4ED-4421-9DFD-19FADE29E7C4}"/>
              </a:ext>
            </a:extLst>
          </p:cNvPr>
          <p:cNvSpPr txBox="1"/>
          <p:nvPr/>
        </p:nvSpPr>
        <p:spPr>
          <a:xfrm>
            <a:off x="1903925" y="1581150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Lower mass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79CD65-ED4B-455B-AA2A-DFB7585A3EC9}"/>
              </a:ext>
            </a:extLst>
          </p:cNvPr>
          <p:cNvSpPr txBox="1"/>
          <p:nvPr/>
        </p:nvSpPr>
        <p:spPr>
          <a:xfrm>
            <a:off x="1674250" y="3560830"/>
            <a:ext cx="1830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Higher acceleration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35FA796-CA1B-4206-8E5E-2AF1F6EA6053}"/>
              </a:ext>
            </a:extLst>
          </p:cNvPr>
          <p:cNvCxnSpPr>
            <a:cxnSpLocks/>
          </p:cNvCxnSpPr>
          <p:nvPr/>
        </p:nvCxnSpPr>
        <p:spPr>
          <a:xfrm flipV="1">
            <a:off x="2921748" y="3018539"/>
            <a:ext cx="125177" cy="49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142BAB-8B58-4795-AD88-E2D1F39A290F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498800" y="1919704"/>
            <a:ext cx="90925" cy="52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49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07FE94-A73D-4B39-B5EB-3961EFDDB8FB}"/>
              </a:ext>
            </a:extLst>
          </p:cNvPr>
          <p:cNvSpPr txBox="1"/>
          <p:nvPr/>
        </p:nvSpPr>
        <p:spPr>
          <a:xfrm>
            <a:off x="228600" y="20955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A smaller mass is easier to accelerate than a bigger mass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5C640-C245-4A74-8E02-EBE7826E5FCB}"/>
              </a:ext>
            </a:extLst>
          </p:cNvPr>
          <p:cNvSpPr txBox="1"/>
          <p:nvPr/>
        </p:nvSpPr>
        <p:spPr>
          <a:xfrm>
            <a:off x="228600" y="113413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Then we would expect: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676B37-189F-46C5-AF4A-A2C805DC0826}"/>
                  </a:ext>
                </a:extLst>
              </p:cNvPr>
              <p:cNvSpPr txBox="1"/>
              <p:nvPr/>
            </p:nvSpPr>
            <p:spPr>
              <a:xfrm>
                <a:off x="228600" y="1617643"/>
                <a:ext cx="708660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Bradley Hand ITC" pitchFamily="66" charset="0"/>
                  </a:rPr>
                  <a:t>zero mass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Bradley Hand ITC" pitchFamily="66" charset="0"/>
                  </a:rPr>
                  <a:t> </a:t>
                </a:r>
                <a:r>
                  <a:rPr lang="en-US" sz="2800" dirty="0">
                    <a:solidFill>
                      <a:srgbClr val="00EE6C"/>
                    </a:solidFill>
                    <a:latin typeface="Bradley Hand ITC" pitchFamily="66" charset="0"/>
                  </a:rPr>
                  <a:t>extremely easy to accelerate</a:t>
                </a:r>
              </a:p>
              <a:p>
                <a:pPr algn="ctr"/>
                <a:r>
                  <a:rPr lang="en-US" sz="2800" dirty="0">
                    <a:latin typeface="Bradley Hand ITC" pitchFamily="66" charset="0"/>
                  </a:rPr>
                  <a:t>infinite mass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Bradley Hand ITC" pitchFamily="66" charset="0"/>
                  </a:rPr>
                  <a:t> impossible to accelerate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E676B37-189F-46C5-AF4A-A2C805DC0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617643"/>
                <a:ext cx="7086600" cy="954107"/>
              </a:xfrm>
              <a:prstGeom prst="rect">
                <a:avLst/>
              </a:prstGeom>
              <a:blipFill>
                <a:blip r:embed="rId2"/>
                <a:stretch>
                  <a:fillRect t="-5096" b="-1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FAE14D84-2ECC-4A83-BB35-C8397A401D73}"/>
              </a:ext>
            </a:extLst>
          </p:cNvPr>
          <p:cNvSpPr txBox="1"/>
          <p:nvPr/>
        </p:nvSpPr>
        <p:spPr>
          <a:xfrm>
            <a:off x="228600" y="303913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What we have: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E10FF5B-BAA8-4EC8-A15C-F37AA7926EDA}"/>
                  </a:ext>
                </a:extLst>
              </p:cNvPr>
              <p:cNvSpPr txBox="1"/>
              <p:nvPr/>
            </p:nvSpPr>
            <p:spPr>
              <a:xfrm>
                <a:off x="228600" y="3522643"/>
                <a:ext cx="8610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Bradley Hand ITC" pitchFamily="66" charset="0"/>
                  </a:rPr>
                  <a:t>zero mass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Bradley Hand ITC" pitchFamily="66" charset="0"/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  <a:latin typeface="Bradley Hand ITC" pitchFamily="66" charset="0"/>
                  </a:rPr>
                  <a:t>impossible to accelerate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E10FF5B-BAA8-4EC8-A15C-F37AA7926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522643"/>
                <a:ext cx="8610600" cy="523220"/>
              </a:xfrm>
              <a:prstGeom prst="rect">
                <a:avLst/>
              </a:prstGeom>
              <a:blipFill>
                <a:blip r:embed="rId3"/>
                <a:stretch>
                  <a:fillRect t="-10465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3AB9EF82-EBA4-4581-AEED-2C7AB24FC407}"/>
              </a:ext>
            </a:extLst>
          </p:cNvPr>
          <p:cNvSpPr/>
          <p:nvPr/>
        </p:nvSpPr>
        <p:spPr>
          <a:xfrm>
            <a:off x="7856706" y="1733550"/>
            <a:ext cx="228600" cy="228600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3BAA3D-F3AA-4091-893C-2F8FB247B3BC}"/>
              </a:ext>
            </a:extLst>
          </p:cNvPr>
          <p:cNvCxnSpPr/>
          <p:nvPr/>
        </p:nvCxnSpPr>
        <p:spPr>
          <a:xfrm>
            <a:off x="7620000" y="1847850"/>
            <a:ext cx="152400" cy="0"/>
          </a:xfrm>
          <a:prstGeom prst="straightConnector1">
            <a:avLst/>
          </a:prstGeom>
          <a:ln w="3175"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E55703-7B63-4583-9E57-B867126068BD}"/>
              </a:ext>
            </a:extLst>
          </p:cNvPr>
          <p:cNvCxnSpPr>
            <a:cxnSpLocks/>
          </p:cNvCxnSpPr>
          <p:nvPr/>
        </p:nvCxnSpPr>
        <p:spPr>
          <a:xfrm>
            <a:off x="8153400" y="1847850"/>
            <a:ext cx="91440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CFBD35D-90B1-4910-9421-1E8CDE8B10CC}"/>
              </a:ext>
            </a:extLst>
          </p:cNvPr>
          <p:cNvSpPr/>
          <p:nvPr/>
        </p:nvSpPr>
        <p:spPr>
          <a:xfrm>
            <a:off x="7856706" y="2190750"/>
            <a:ext cx="228600" cy="228600"/>
          </a:xfrm>
          <a:prstGeom prst="ellipse">
            <a:avLst/>
          </a:prstGeom>
          <a:solidFill>
            <a:schemeClr val="tx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664D7CD-9C67-4B7D-8318-5B6BCEC2599C}"/>
              </a:ext>
            </a:extLst>
          </p:cNvPr>
          <p:cNvCxnSpPr>
            <a:cxnSpLocks/>
          </p:cNvCxnSpPr>
          <p:nvPr/>
        </p:nvCxnSpPr>
        <p:spPr>
          <a:xfrm>
            <a:off x="7010400" y="2305050"/>
            <a:ext cx="762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098A98D-DA64-40D5-8D0E-195D8A5EC769}"/>
                  </a:ext>
                </a:extLst>
              </p:cNvPr>
              <p:cNvSpPr txBox="1"/>
              <p:nvPr/>
            </p:nvSpPr>
            <p:spPr>
              <a:xfrm>
                <a:off x="7119530" y="956668"/>
                <a:ext cx="5437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098A98D-DA64-40D5-8D0E-195D8A5EC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530" y="956668"/>
                <a:ext cx="54373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385887B7-2EB0-4D49-A9B9-430E07C5FDD9}"/>
              </a:ext>
            </a:extLst>
          </p:cNvPr>
          <p:cNvSpPr/>
          <p:nvPr/>
        </p:nvSpPr>
        <p:spPr>
          <a:xfrm>
            <a:off x="3733800" y="4018347"/>
            <a:ext cx="27286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speed is constant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4753A2B-56A3-448B-91EA-16AA3F076118}"/>
                  </a:ext>
                </a:extLst>
              </p:cNvPr>
              <p:cNvSpPr/>
              <p:nvPr/>
            </p:nvSpPr>
            <p:spPr>
              <a:xfrm>
                <a:off x="8352163" y="957372"/>
                <a:ext cx="5168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4753A2B-56A3-448B-91EA-16AA3F0761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163" y="957372"/>
                <a:ext cx="51687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356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5" grpId="0"/>
      <p:bldP spid="26" grpId="0"/>
      <p:bldP spid="3" grpId="0" animBg="1"/>
      <p:bldP spid="30" grpId="0" animBg="1"/>
      <p:bldP spid="34" grpId="0"/>
      <p:bldP spid="2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7F9A41-E43B-4704-968F-C1212E04472E}"/>
                  </a:ext>
                </a:extLst>
              </p:cNvPr>
              <p:cNvSpPr txBox="1"/>
              <p:nvPr/>
            </p:nvSpPr>
            <p:spPr>
              <a:xfrm>
                <a:off x="2891164" y="1036233"/>
                <a:ext cx="29046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𝑟𝑒𝑠𝑡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7F9A41-E43B-4704-968F-C1212E044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164" y="1036233"/>
                <a:ext cx="2904641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85A99376-6DA5-4563-B6AD-2C734F19EA3E}"/>
              </a:ext>
            </a:extLst>
          </p:cNvPr>
          <p:cNvSpPr txBox="1"/>
          <p:nvPr/>
        </p:nvSpPr>
        <p:spPr>
          <a:xfrm>
            <a:off x="228600" y="209550"/>
            <a:ext cx="868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Inertial mass is not invariant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D8B6A5-BDC6-4D3B-8A2C-1109AA0B5B70}"/>
                  </a:ext>
                </a:extLst>
              </p:cNvPr>
              <p:cNvSpPr txBox="1"/>
              <p:nvPr/>
            </p:nvSpPr>
            <p:spPr>
              <a:xfrm>
                <a:off x="1371600" y="3041484"/>
                <a:ext cx="4752519" cy="9222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6D8B6A5-BDC6-4D3B-8A2C-1109AA0B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1484"/>
                <a:ext cx="4752519" cy="922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2D33FD-CFFB-4505-A1D6-8D03D929AB9B}"/>
                  </a:ext>
                </a:extLst>
              </p:cNvPr>
              <p:cNvSpPr/>
              <p:nvPr/>
            </p:nvSpPr>
            <p:spPr>
              <a:xfrm>
                <a:off x="6915754" y="2345821"/>
                <a:ext cx="2016899" cy="1035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den>
                      </m:f>
                      <m:acc>
                        <m:accPr>
                          <m:chr m:val="̂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2D33FD-CFFB-4505-A1D6-8D03D929AB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754" y="2345821"/>
                <a:ext cx="2016899" cy="1035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19FF1D-0A9E-47F6-8E5D-3565BEE0F4C8}"/>
                  </a:ext>
                </a:extLst>
              </p:cNvPr>
              <p:cNvSpPr/>
              <p:nvPr/>
            </p:nvSpPr>
            <p:spPr>
              <a:xfrm>
                <a:off x="6324600" y="794325"/>
                <a:ext cx="1927900" cy="12455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ra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19FF1D-0A9E-47F6-8E5D-3565BEE0F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794325"/>
                <a:ext cx="1927900" cy="12455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C78972E-5451-4217-8D3F-05A7666270F8}"/>
              </a:ext>
            </a:extLst>
          </p:cNvPr>
          <p:cNvSpPr txBox="1"/>
          <p:nvPr/>
        </p:nvSpPr>
        <p:spPr>
          <a:xfrm>
            <a:off x="292504" y="1120348"/>
            <a:ext cx="1853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special relativity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C2A498-C485-4E46-97A6-6D942704DBAC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2145896" y="1289625"/>
            <a:ext cx="745268" cy="38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47B79E1-CB3F-4351-B9C5-A67D125280F8}"/>
              </a:ext>
            </a:extLst>
          </p:cNvPr>
          <p:cNvGrpSpPr/>
          <p:nvPr/>
        </p:nvGrpSpPr>
        <p:grpSpPr>
          <a:xfrm>
            <a:off x="344809" y="2126218"/>
            <a:ext cx="874391" cy="2731532"/>
            <a:chOff x="344809" y="2126218"/>
            <a:chExt cx="874391" cy="2731532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2D18757-4B4A-4B19-9C7E-3D4AB61557D9}"/>
                </a:ext>
              </a:extLst>
            </p:cNvPr>
            <p:cNvCxnSpPr/>
            <p:nvPr/>
          </p:nvCxnSpPr>
          <p:spPr>
            <a:xfrm>
              <a:off x="515305" y="2495550"/>
              <a:ext cx="0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5BE67A-AE01-4CCE-8E03-542A8E5D3990}"/>
                </a:ext>
              </a:extLst>
            </p:cNvPr>
            <p:cNvCxnSpPr/>
            <p:nvPr/>
          </p:nvCxnSpPr>
          <p:spPr>
            <a:xfrm>
              <a:off x="1048705" y="2495550"/>
              <a:ext cx="0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0FA7866-140F-439E-AAFC-CC55D4540CB1}"/>
                    </a:ext>
                  </a:extLst>
                </p:cNvPr>
                <p:cNvSpPr/>
                <p:nvPr/>
              </p:nvSpPr>
              <p:spPr>
                <a:xfrm>
                  <a:off x="878209" y="2126218"/>
                  <a:ext cx="3409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10FA7866-140F-439E-AAFC-CC55D4540C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209" y="2126218"/>
                  <a:ext cx="340991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8333" r="-33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0F3B002-9165-46D4-934F-50D14D757040}"/>
                    </a:ext>
                  </a:extLst>
                </p:cNvPr>
                <p:cNvSpPr/>
                <p:nvPr/>
              </p:nvSpPr>
              <p:spPr>
                <a:xfrm>
                  <a:off x="344809" y="2126218"/>
                  <a:ext cx="3409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40F3B002-9165-46D4-934F-50D14D7570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809" y="2126218"/>
                  <a:ext cx="34099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EFBA3B5-91D4-4028-BDD0-36BE2B23B8C1}"/>
                </a:ext>
              </a:extLst>
            </p:cNvPr>
            <p:cNvCxnSpPr/>
            <p:nvPr/>
          </p:nvCxnSpPr>
          <p:spPr>
            <a:xfrm>
              <a:off x="439105" y="26479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331BEB-1376-42E9-935A-B37D844EF11F}"/>
                </a:ext>
              </a:extLst>
            </p:cNvPr>
            <p:cNvCxnSpPr/>
            <p:nvPr/>
          </p:nvCxnSpPr>
          <p:spPr>
            <a:xfrm>
              <a:off x="439105" y="28765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61DB984-9F21-4DEC-AE56-373072083E08}"/>
                </a:ext>
              </a:extLst>
            </p:cNvPr>
            <p:cNvCxnSpPr/>
            <p:nvPr/>
          </p:nvCxnSpPr>
          <p:spPr>
            <a:xfrm>
              <a:off x="439105" y="30289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62809EA-640C-47B6-BD22-9D146D318985}"/>
                </a:ext>
              </a:extLst>
            </p:cNvPr>
            <p:cNvCxnSpPr/>
            <p:nvPr/>
          </p:nvCxnSpPr>
          <p:spPr>
            <a:xfrm>
              <a:off x="439105" y="33337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381863-4115-4626-840C-F9A37893E6E1}"/>
                </a:ext>
              </a:extLst>
            </p:cNvPr>
            <p:cNvCxnSpPr/>
            <p:nvPr/>
          </p:nvCxnSpPr>
          <p:spPr>
            <a:xfrm>
              <a:off x="439105" y="35623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C77D1E3-033B-485C-A176-CE26B8C761D4}"/>
                </a:ext>
              </a:extLst>
            </p:cNvPr>
            <p:cNvCxnSpPr/>
            <p:nvPr/>
          </p:nvCxnSpPr>
          <p:spPr>
            <a:xfrm>
              <a:off x="439105" y="38671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695BC64-DA52-4F27-BB3F-DD3A0C536D97}"/>
                </a:ext>
              </a:extLst>
            </p:cNvPr>
            <p:cNvCxnSpPr/>
            <p:nvPr/>
          </p:nvCxnSpPr>
          <p:spPr>
            <a:xfrm>
              <a:off x="439105" y="42481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461A522-6C7C-49F8-9F3D-05161F473D3A}"/>
                </a:ext>
              </a:extLst>
            </p:cNvPr>
            <p:cNvCxnSpPr/>
            <p:nvPr/>
          </p:nvCxnSpPr>
          <p:spPr>
            <a:xfrm>
              <a:off x="439105" y="45529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B7FD7A4-D386-4920-990C-08E00F3CCEEA}"/>
                </a:ext>
              </a:extLst>
            </p:cNvPr>
            <p:cNvCxnSpPr/>
            <p:nvPr/>
          </p:nvCxnSpPr>
          <p:spPr>
            <a:xfrm>
              <a:off x="439105" y="47815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FC937D5-3E7C-4CD5-8449-5FF961A60895}"/>
                </a:ext>
              </a:extLst>
            </p:cNvPr>
            <p:cNvCxnSpPr/>
            <p:nvPr/>
          </p:nvCxnSpPr>
          <p:spPr>
            <a:xfrm>
              <a:off x="972505" y="26479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76A5C73-124D-4618-B399-3A6DB02B496D}"/>
                </a:ext>
              </a:extLst>
            </p:cNvPr>
            <p:cNvCxnSpPr/>
            <p:nvPr/>
          </p:nvCxnSpPr>
          <p:spPr>
            <a:xfrm>
              <a:off x="972505" y="28003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702B0F1-F921-4A55-9CDD-5F714F4B7037}"/>
                </a:ext>
              </a:extLst>
            </p:cNvPr>
            <p:cNvCxnSpPr/>
            <p:nvPr/>
          </p:nvCxnSpPr>
          <p:spPr>
            <a:xfrm>
              <a:off x="972505" y="30289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4682443-5075-475C-B2BA-7C215645E58B}"/>
                </a:ext>
              </a:extLst>
            </p:cNvPr>
            <p:cNvCxnSpPr/>
            <p:nvPr/>
          </p:nvCxnSpPr>
          <p:spPr>
            <a:xfrm>
              <a:off x="972505" y="32575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31799A-1A59-4354-BC69-19F532F7C595}"/>
                </a:ext>
              </a:extLst>
            </p:cNvPr>
            <p:cNvCxnSpPr/>
            <p:nvPr/>
          </p:nvCxnSpPr>
          <p:spPr>
            <a:xfrm>
              <a:off x="972505" y="34861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3A5D02-82AE-4340-B87B-2688CA3EEEEE}"/>
                </a:ext>
              </a:extLst>
            </p:cNvPr>
            <p:cNvCxnSpPr/>
            <p:nvPr/>
          </p:nvCxnSpPr>
          <p:spPr>
            <a:xfrm>
              <a:off x="972505" y="37909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E0E20F5-E8D4-4B15-BBE4-CC367AB6A7AC}"/>
                </a:ext>
              </a:extLst>
            </p:cNvPr>
            <p:cNvCxnSpPr/>
            <p:nvPr/>
          </p:nvCxnSpPr>
          <p:spPr>
            <a:xfrm>
              <a:off x="972505" y="40957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66F2DB4-4788-4889-A21B-4DFA4EF8D2CE}"/>
                </a:ext>
              </a:extLst>
            </p:cNvPr>
            <p:cNvCxnSpPr/>
            <p:nvPr/>
          </p:nvCxnSpPr>
          <p:spPr>
            <a:xfrm>
              <a:off x="972505" y="43243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B83329E-62CC-4DF4-B223-6FF5D3568683}"/>
                </a:ext>
              </a:extLst>
            </p:cNvPr>
            <p:cNvCxnSpPr/>
            <p:nvPr/>
          </p:nvCxnSpPr>
          <p:spPr>
            <a:xfrm>
              <a:off x="972505" y="45529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057CF52-81AF-46EC-965D-5213253650C3}"/>
                </a:ext>
              </a:extLst>
            </p:cNvPr>
            <p:cNvCxnSpPr/>
            <p:nvPr/>
          </p:nvCxnSpPr>
          <p:spPr>
            <a:xfrm>
              <a:off x="972505" y="478155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C7C815FC-C3A5-4F18-B932-D0C05019F39A}"/>
              </a:ext>
            </a:extLst>
          </p:cNvPr>
          <p:cNvSpPr txBox="1"/>
          <p:nvPr/>
        </p:nvSpPr>
        <p:spPr>
          <a:xfrm>
            <a:off x="2907544" y="2007267"/>
            <a:ext cx="2319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Newtonian mechanics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C7D7EE9-D91D-49F9-B513-EB6EFDF54A10}"/>
              </a:ext>
            </a:extLst>
          </p:cNvPr>
          <p:cNvCxnSpPr>
            <a:cxnSpLocks/>
            <a:stCxn id="44" idx="2"/>
          </p:cNvCxnSpPr>
          <p:nvPr/>
        </p:nvCxnSpPr>
        <p:spPr>
          <a:xfrm flipH="1">
            <a:off x="3651541" y="2345821"/>
            <a:ext cx="415936" cy="555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59B6719-BDB7-4232-A290-A0B2DA1A9706}"/>
                  </a:ext>
                </a:extLst>
              </p:cNvPr>
              <p:cNvSpPr/>
              <p:nvPr/>
            </p:nvSpPr>
            <p:spPr>
              <a:xfrm>
                <a:off x="1378969" y="2316671"/>
                <a:ext cx="167937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59B6719-BDB7-4232-A290-A0B2DA1A97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969" y="2316671"/>
                <a:ext cx="167937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F861B2B-ADA4-4F6E-BB1E-64198801D605}"/>
                  </a:ext>
                </a:extLst>
              </p:cNvPr>
              <p:cNvSpPr/>
              <p:nvPr/>
            </p:nvSpPr>
            <p:spPr>
              <a:xfrm>
                <a:off x="4045446" y="3828631"/>
                <a:ext cx="5265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F861B2B-ADA4-4F6E-BB1E-64198801D6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446" y="3828631"/>
                <a:ext cx="52655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val 54">
            <a:extLst>
              <a:ext uri="{FF2B5EF4-FFF2-40B4-BE49-F238E27FC236}">
                <a16:creationId xmlns:a16="http://schemas.microsoft.com/office/drawing/2014/main" id="{FE7BEC30-4AE5-4186-AA03-F0752992AE6D}"/>
              </a:ext>
            </a:extLst>
          </p:cNvPr>
          <p:cNvSpPr/>
          <p:nvPr/>
        </p:nvSpPr>
        <p:spPr>
          <a:xfrm>
            <a:off x="3646362" y="4082306"/>
            <a:ext cx="655274" cy="998601"/>
          </a:xfrm>
          <a:prstGeom prst="ellipse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8024C23A-5F6E-42E6-A189-5B8446EDB4C2}"/>
              </a:ext>
            </a:extLst>
          </p:cNvPr>
          <p:cNvSpPr/>
          <p:nvPr/>
        </p:nvSpPr>
        <p:spPr>
          <a:xfrm rot="2063329">
            <a:off x="5173178" y="1928050"/>
            <a:ext cx="1777393" cy="5914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42013B8-07E7-4D65-A74B-280BC53EE044}"/>
                  </a:ext>
                </a:extLst>
              </p:cNvPr>
              <p:cNvSpPr txBox="1"/>
              <p:nvPr/>
            </p:nvSpPr>
            <p:spPr>
              <a:xfrm>
                <a:off x="7001241" y="3600187"/>
                <a:ext cx="2142759" cy="1185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Time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dirty="0"/>
                  <a:t> of the moving observer is slower than time at rest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1600" dirty="0"/>
                  <a:t> by a factor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̂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42013B8-07E7-4D65-A74B-280BC53EE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241" y="3600187"/>
                <a:ext cx="2142759" cy="1185646"/>
              </a:xfrm>
              <a:prstGeom prst="rect">
                <a:avLst/>
              </a:prstGeom>
              <a:blipFill>
                <a:blip r:embed="rId10"/>
                <a:stretch>
                  <a:fillRect l="-1420" t="-515" r="-568" b="-41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0C5377-F119-4D34-BFAB-7D706F0758D8}"/>
                  </a:ext>
                </a:extLst>
              </p:cNvPr>
              <p:cNvSpPr/>
              <p:nvPr/>
            </p:nvSpPr>
            <p:spPr>
              <a:xfrm>
                <a:off x="1411611" y="4059464"/>
                <a:ext cx="5353773" cy="925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den>
                          </m:f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10C5377-F119-4D34-BFAB-7D706F0758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611" y="4059464"/>
                <a:ext cx="5353773" cy="9257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46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6" grpId="0"/>
      <p:bldP spid="17" grpId="0"/>
      <p:bldP spid="44" grpId="0"/>
      <p:bldP spid="51" grpId="0"/>
      <p:bldP spid="54" grpId="0"/>
      <p:bldP spid="55" grpId="0" animBg="1"/>
      <p:bldP spid="57" grpId="0" animBg="1"/>
      <p:bldP spid="58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D66CB-9EF7-4278-9661-6C082D64005F}"/>
              </a:ext>
            </a:extLst>
          </p:cNvPr>
          <p:cNvSpPr txBox="1"/>
          <p:nvPr/>
        </p:nvSpPr>
        <p:spPr>
          <a:xfrm>
            <a:off x="228600" y="209550"/>
            <a:ext cx="8686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</a:rPr>
              <a:t>Inertial mass is not a “fundamental” concept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41009-CE8A-48A1-ADEF-C66EA6262DA7}"/>
              </a:ext>
            </a:extLst>
          </p:cNvPr>
          <p:cNvSpPr txBox="1"/>
          <p:nvPr/>
        </p:nvSpPr>
        <p:spPr>
          <a:xfrm>
            <a:off x="228600" y="2190750"/>
            <a:ext cx="868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If you need it specifically, use it!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A3ED4-CA34-4826-8409-477B99BD15B1}"/>
              </a:ext>
            </a:extLst>
          </p:cNvPr>
          <p:cNvSpPr txBox="1"/>
          <p:nvPr/>
        </p:nvSpPr>
        <p:spPr>
          <a:xfrm>
            <a:off x="228600" y="3257550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EE6C"/>
                </a:solidFill>
              </a:rPr>
              <a:t>Not good for a fundamental understanding of the physical laws: in relativity, particle physics, … the “invariant” mass or “rest” mass is used, without really discussing what it is</a:t>
            </a:r>
          </a:p>
        </p:txBody>
      </p:sp>
    </p:spTree>
    <p:extLst>
      <p:ext uri="{BB962C8B-B14F-4D97-AF65-F5344CB8AC3E}">
        <p14:creationId xmlns:p14="http://schemas.microsoft.com/office/powerpoint/2010/main" val="151796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8A38D-7E03-4758-BFD6-4D34211F2094}"/>
                  </a:ext>
                </a:extLst>
              </p:cNvPr>
              <p:cNvSpPr txBox="1"/>
              <p:nvPr/>
            </p:nvSpPr>
            <p:spPr>
              <a:xfrm>
                <a:off x="1287983" y="2038868"/>
                <a:ext cx="2072234" cy="872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8A38D-7E03-4758-BFD6-4D34211F2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83" y="2038868"/>
                <a:ext cx="2072234" cy="872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7F9A41-E43B-4704-968F-C1212E04472E}"/>
                  </a:ext>
                </a:extLst>
              </p:cNvPr>
              <p:cNvSpPr txBox="1"/>
              <p:nvPr/>
            </p:nvSpPr>
            <p:spPr>
              <a:xfrm>
                <a:off x="5726351" y="2038868"/>
                <a:ext cx="2180853" cy="856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7F9A41-E43B-4704-968F-C1212E044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351" y="2038868"/>
                <a:ext cx="2180853" cy="8565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84D803-6B27-4E35-893E-410DB7A0C94E}"/>
                  </a:ext>
                </a:extLst>
              </p:cNvPr>
              <p:cNvSpPr txBox="1"/>
              <p:nvPr/>
            </p:nvSpPr>
            <p:spPr>
              <a:xfrm>
                <a:off x="1324050" y="3790950"/>
                <a:ext cx="200009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84D803-6B27-4E35-893E-410DB7A0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050" y="3790950"/>
                <a:ext cx="2000099" cy="7913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5ECAEA-EE9F-4EE7-84AA-50F77BBE8DD2}"/>
                  </a:ext>
                </a:extLst>
              </p:cNvPr>
              <p:cNvSpPr txBox="1"/>
              <p:nvPr/>
            </p:nvSpPr>
            <p:spPr>
              <a:xfrm>
                <a:off x="5063605" y="3790950"/>
                <a:ext cx="3515321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5ECAEA-EE9F-4EE7-84AA-50F77BBE8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05" y="3790950"/>
                <a:ext cx="3515321" cy="791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86F1F88-8165-41BE-83A0-1782E5CA338A}"/>
              </a:ext>
            </a:extLst>
          </p:cNvPr>
          <p:cNvSpPr txBox="1"/>
          <p:nvPr/>
        </p:nvSpPr>
        <p:spPr>
          <a:xfrm>
            <a:off x="228600" y="209550"/>
            <a:ext cx="4191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Dynamics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5923C-C05C-4411-BAB4-7716D39F1F2D}"/>
              </a:ext>
            </a:extLst>
          </p:cNvPr>
          <p:cNvSpPr txBox="1"/>
          <p:nvPr/>
        </p:nvSpPr>
        <p:spPr>
          <a:xfrm>
            <a:off x="4724400" y="209549"/>
            <a:ext cx="4184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Kinematics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7E7239-6BB8-41A1-A96F-B65540B77F26}"/>
              </a:ext>
            </a:extLst>
          </p:cNvPr>
          <p:cNvSpPr/>
          <p:nvPr/>
        </p:nvSpPr>
        <p:spPr>
          <a:xfrm>
            <a:off x="228600" y="743857"/>
            <a:ext cx="41910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Bradley Hand ITC" pitchFamily="66" charset="0"/>
              </a:rPr>
              <a:t>States and evolution</a:t>
            </a:r>
            <a:endParaRPr lang="en-US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6F64C5-44CB-4B1F-9E16-EF739871C347}"/>
              </a:ext>
            </a:extLst>
          </p:cNvPr>
          <p:cNvSpPr/>
          <p:nvPr/>
        </p:nvSpPr>
        <p:spPr>
          <a:xfrm>
            <a:off x="4724400" y="742950"/>
            <a:ext cx="41847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Bradley Hand ITC" pitchFamily="66" charset="0"/>
              </a:rPr>
              <a:t>Trajectories</a:t>
            </a:r>
            <a:endParaRPr lang="en-US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931992-F3C4-4C23-93D3-564735B13130}"/>
              </a:ext>
            </a:extLst>
          </p:cNvPr>
          <p:cNvSpPr/>
          <p:nvPr/>
        </p:nvSpPr>
        <p:spPr>
          <a:xfrm>
            <a:off x="228600" y="1428750"/>
            <a:ext cx="4191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State variables</a:t>
            </a:r>
            <a:endParaRPr lang="en-US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115C82-F3F5-49CF-A5BF-D20477408245}"/>
              </a:ext>
            </a:extLst>
          </p:cNvPr>
          <p:cNvSpPr/>
          <p:nvPr/>
        </p:nvSpPr>
        <p:spPr>
          <a:xfrm>
            <a:off x="4724400" y="1432007"/>
            <a:ext cx="4184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Kinematic variables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CBF528-4C83-4C6C-AE14-5B48B01A767C}"/>
              </a:ext>
            </a:extLst>
          </p:cNvPr>
          <p:cNvSpPr/>
          <p:nvPr/>
        </p:nvSpPr>
        <p:spPr>
          <a:xfrm>
            <a:off x="228600" y="3175340"/>
            <a:ext cx="41910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States within a region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4AF418-DD42-4A78-BB5B-7E0778D35943}"/>
              </a:ext>
            </a:extLst>
          </p:cNvPr>
          <p:cNvSpPr/>
          <p:nvPr/>
        </p:nvSpPr>
        <p:spPr>
          <a:xfrm>
            <a:off x="4724400" y="3178597"/>
            <a:ext cx="4184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States within a range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1490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3" grpId="0"/>
      <p:bldP spid="14" grpId="0"/>
      <p:bldP spid="10" grpId="0"/>
      <p:bldP spid="12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5A95F8-D446-4C0D-A66C-5495AB7066D3}"/>
                  </a:ext>
                </a:extLst>
              </p:cNvPr>
              <p:cNvSpPr txBox="1"/>
              <p:nvPr/>
            </p:nvSpPr>
            <p:spPr>
              <a:xfrm>
                <a:off x="3967400" y="3900161"/>
                <a:ext cx="376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5A95F8-D446-4C0D-A66C-5495AB706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400" y="3900161"/>
                <a:ext cx="376000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63E877-FA30-4CF5-AAE0-5A088570ADFA}"/>
              </a:ext>
            </a:extLst>
          </p:cNvPr>
          <p:cNvCxnSpPr>
            <a:cxnSpLocks/>
          </p:cNvCxnSpPr>
          <p:nvPr/>
        </p:nvCxnSpPr>
        <p:spPr>
          <a:xfrm>
            <a:off x="928979" y="1851601"/>
            <a:ext cx="0" cy="204856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DB63F3-83D4-4FB2-A772-81A6EEDD2AF4}"/>
                  </a:ext>
                </a:extLst>
              </p:cNvPr>
              <p:cNvSpPr txBox="1"/>
              <p:nvPr/>
            </p:nvSpPr>
            <p:spPr>
              <a:xfrm>
                <a:off x="553941" y="1733550"/>
                <a:ext cx="3750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DB63F3-83D4-4FB2-A772-81A6EEDD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41" y="1733550"/>
                <a:ext cx="375038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5DFB5D-DCEF-496F-A3C0-299FF6E71A43}"/>
              </a:ext>
            </a:extLst>
          </p:cNvPr>
          <p:cNvCxnSpPr>
            <a:cxnSpLocks/>
          </p:cNvCxnSpPr>
          <p:nvPr/>
        </p:nvCxnSpPr>
        <p:spPr>
          <a:xfrm>
            <a:off x="928979" y="3900161"/>
            <a:ext cx="3220502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9FEFAA-B678-4200-86FE-69B167E2D3A2}"/>
                  </a:ext>
                </a:extLst>
              </p:cNvPr>
              <p:cNvSpPr txBox="1"/>
              <p:nvPr/>
            </p:nvSpPr>
            <p:spPr>
              <a:xfrm>
                <a:off x="1287983" y="895350"/>
                <a:ext cx="2072234" cy="872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B9FEFAA-B678-4200-86FE-69B167E2D3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983" y="895350"/>
                <a:ext cx="2072234" cy="8724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6E638E-E9FE-4E22-A73F-6EC4CA6B7D80}"/>
                  </a:ext>
                </a:extLst>
              </p:cNvPr>
              <p:cNvSpPr txBox="1"/>
              <p:nvPr/>
            </p:nvSpPr>
            <p:spPr>
              <a:xfrm>
                <a:off x="5726351" y="895350"/>
                <a:ext cx="2180853" cy="856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6E638E-E9FE-4E22-A73F-6EC4CA6B7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351" y="895350"/>
                <a:ext cx="2180853" cy="8565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EF03537-F5F0-4BC4-86D0-86EE58D5FBBD}"/>
              </a:ext>
            </a:extLst>
          </p:cNvPr>
          <p:cNvSpPr txBox="1"/>
          <p:nvPr/>
        </p:nvSpPr>
        <p:spPr>
          <a:xfrm>
            <a:off x="228600" y="209550"/>
            <a:ext cx="4191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Dynamics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CD96A6-489A-4E13-AC72-7F81A7C2A6C4}"/>
              </a:ext>
            </a:extLst>
          </p:cNvPr>
          <p:cNvSpPr txBox="1"/>
          <p:nvPr/>
        </p:nvSpPr>
        <p:spPr>
          <a:xfrm>
            <a:off x="4724400" y="209549"/>
            <a:ext cx="41847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Kinematics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A8AADD-76FF-45C8-B0F9-CA9966AD47C9}"/>
                  </a:ext>
                </a:extLst>
              </p:cNvPr>
              <p:cNvSpPr txBox="1"/>
              <p:nvPr/>
            </p:nvSpPr>
            <p:spPr>
              <a:xfrm>
                <a:off x="1324050" y="4218780"/>
                <a:ext cx="2000099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A8AADD-76FF-45C8-B0F9-CA9966AD4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050" y="4218780"/>
                <a:ext cx="2000099" cy="791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952DC9-EC44-4219-96D4-B2301BF7ED79}"/>
                  </a:ext>
                </a:extLst>
              </p:cNvPr>
              <p:cNvSpPr txBox="1"/>
              <p:nvPr/>
            </p:nvSpPr>
            <p:spPr>
              <a:xfrm>
                <a:off x="5063605" y="4218780"/>
                <a:ext cx="3515321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952DC9-EC44-4219-96D4-B2301BF7E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605" y="4218780"/>
                <a:ext cx="3515321" cy="7913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A90682-5B96-4DB2-80E6-E7F998757EBD}"/>
                  </a:ext>
                </a:extLst>
              </p:cNvPr>
              <p:cNvSpPr txBox="1"/>
              <p:nvPr/>
            </p:nvSpPr>
            <p:spPr>
              <a:xfrm>
                <a:off x="8442659" y="3900161"/>
                <a:ext cx="3743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5A90682-5B96-4DB2-80E6-E7F998757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659" y="3900161"/>
                <a:ext cx="3743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823885-033A-4C54-BB07-449383C6D955}"/>
              </a:ext>
            </a:extLst>
          </p:cNvPr>
          <p:cNvCxnSpPr>
            <a:cxnSpLocks/>
          </p:cNvCxnSpPr>
          <p:nvPr/>
        </p:nvCxnSpPr>
        <p:spPr>
          <a:xfrm>
            <a:off x="5404238" y="1851601"/>
            <a:ext cx="0" cy="204856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7E77B59-2570-4D16-BA5E-6FC377C21870}"/>
                  </a:ext>
                </a:extLst>
              </p:cNvPr>
              <p:cNvSpPr txBox="1"/>
              <p:nvPr/>
            </p:nvSpPr>
            <p:spPr>
              <a:xfrm>
                <a:off x="5029200" y="1733550"/>
                <a:ext cx="3757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7E77B59-2570-4D16-BA5E-6FC377C21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1733550"/>
                <a:ext cx="37574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2C5C2FF-CE81-4D11-9E8A-95272D676692}"/>
              </a:ext>
            </a:extLst>
          </p:cNvPr>
          <p:cNvCxnSpPr>
            <a:cxnSpLocks/>
          </p:cNvCxnSpPr>
          <p:nvPr/>
        </p:nvCxnSpPr>
        <p:spPr>
          <a:xfrm>
            <a:off x="5404238" y="3900161"/>
            <a:ext cx="3220502" cy="0"/>
          </a:xfrm>
          <a:prstGeom prst="line">
            <a:avLst/>
          </a:prstGeom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EDC4462-7F3A-4F38-A9CF-B41835637096}"/>
              </a:ext>
            </a:extLst>
          </p:cNvPr>
          <p:cNvSpPr/>
          <p:nvPr/>
        </p:nvSpPr>
        <p:spPr>
          <a:xfrm>
            <a:off x="1287983" y="2594889"/>
            <a:ext cx="1661627" cy="1145963"/>
          </a:xfrm>
          <a:custGeom>
            <a:avLst/>
            <a:gdLst>
              <a:gd name="connsiteX0" fmla="*/ 541709 w 1661627"/>
              <a:gd name="connsiteY0" fmla="*/ 14429 h 1145963"/>
              <a:gd name="connsiteX1" fmla="*/ 171 w 1661627"/>
              <a:gd name="connsiteY1" fmla="*/ 467190 h 1145963"/>
              <a:gd name="connsiteX2" fmla="*/ 594975 w 1661627"/>
              <a:gd name="connsiteY2" fmla="*/ 698010 h 1145963"/>
              <a:gd name="connsiteX3" fmla="*/ 1145390 w 1661627"/>
              <a:gd name="connsiteY3" fmla="*/ 1141893 h 1145963"/>
              <a:gd name="connsiteX4" fmla="*/ 1660295 w 1661627"/>
              <a:gd name="connsiteY4" fmla="*/ 875563 h 1145963"/>
              <a:gd name="connsiteX5" fmla="*/ 1269678 w 1661627"/>
              <a:gd name="connsiteY5" fmla="*/ 183105 h 1145963"/>
              <a:gd name="connsiteX6" fmla="*/ 541709 w 1661627"/>
              <a:gd name="connsiteY6" fmla="*/ 14429 h 114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1627" h="1145963">
                <a:moveTo>
                  <a:pt x="541709" y="14429"/>
                </a:moveTo>
                <a:cubicBezTo>
                  <a:pt x="330125" y="61776"/>
                  <a:pt x="-8707" y="353260"/>
                  <a:pt x="171" y="467190"/>
                </a:cubicBezTo>
                <a:cubicBezTo>
                  <a:pt x="9049" y="581120"/>
                  <a:pt x="404105" y="585560"/>
                  <a:pt x="594975" y="698010"/>
                </a:cubicBezTo>
                <a:cubicBezTo>
                  <a:pt x="785845" y="810460"/>
                  <a:pt x="967837" y="1112301"/>
                  <a:pt x="1145390" y="1141893"/>
                </a:cubicBezTo>
                <a:cubicBezTo>
                  <a:pt x="1322943" y="1171485"/>
                  <a:pt x="1639580" y="1035361"/>
                  <a:pt x="1660295" y="875563"/>
                </a:cubicBezTo>
                <a:cubicBezTo>
                  <a:pt x="1681010" y="715765"/>
                  <a:pt x="1456109" y="326627"/>
                  <a:pt x="1269678" y="183105"/>
                </a:cubicBezTo>
                <a:cubicBezTo>
                  <a:pt x="1083247" y="39583"/>
                  <a:pt x="753293" y="-32918"/>
                  <a:pt x="541709" y="1442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7F4F80-5865-426F-B806-A0B3ECF8EBF0}"/>
              </a:ext>
            </a:extLst>
          </p:cNvPr>
          <p:cNvSpPr/>
          <p:nvPr/>
        </p:nvSpPr>
        <p:spPr>
          <a:xfrm>
            <a:off x="5686321" y="2495550"/>
            <a:ext cx="1670513" cy="1018075"/>
          </a:xfrm>
          <a:custGeom>
            <a:avLst/>
            <a:gdLst>
              <a:gd name="connsiteX0" fmla="*/ 541709 w 1661627"/>
              <a:gd name="connsiteY0" fmla="*/ 14429 h 1145963"/>
              <a:gd name="connsiteX1" fmla="*/ 171 w 1661627"/>
              <a:gd name="connsiteY1" fmla="*/ 467190 h 1145963"/>
              <a:gd name="connsiteX2" fmla="*/ 594975 w 1661627"/>
              <a:gd name="connsiteY2" fmla="*/ 698010 h 1145963"/>
              <a:gd name="connsiteX3" fmla="*/ 1145390 w 1661627"/>
              <a:gd name="connsiteY3" fmla="*/ 1141893 h 1145963"/>
              <a:gd name="connsiteX4" fmla="*/ 1660295 w 1661627"/>
              <a:gd name="connsiteY4" fmla="*/ 875563 h 1145963"/>
              <a:gd name="connsiteX5" fmla="*/ 1269678 w 1661627"/>
              <a:gd name="connsiteY5" fmla="*/ 183105 h 1145963"/>
              <a:gd name="connsiteX6" fmla="*/ 541709 w 1661627"/>
              <a:gd name="connsiteY6" fmla="*/ 14429 h 1145963"/>
              <a:gd name="connsiteX0" fmla="*/ 541709 w 1661627"/>
              <a:gd name="connsiteY0" fmla="*/ 6167 h 1333010"/>
              <a:gd name="connsiteX1" fmla="*/ 171 w 1661627"/>
              <a:gd name="connsiteY1" fmla="*/ 654237 h 1333010"/>
              <a:gd name="connsiteX2" fmla="*/ 594975 w 1661627"/>
              <a:gd name="connsiteY2" fmla="*/ 885057 h 1333010"/>
              <a:gd name="connsiteX3" fmla="*/ 1145390 w 1661627"/>
              <a:gd name="connsiteY3" fmla="*/ 1328940 h 1333010"/>
              <a:gd name="connsiteX4" fmla="*/ 1660295 w 1661627"/>
              <a:gd name="connsiteY4" fmla="*/ 1062610 h 1333010"/>
              <a:gd name="connsiteX5" fmla="*/ 1269678 w 1661627"/>
              <a:gd name="connsiteY5" fmla="*/ 370152 h 1333010"/>
              <a:gd name="connsiteX6" fmla="*/ 541709 w 1661627"/>
              <a:gd name="connsiteY6" fmla="*/ 6167 h 1333010"/>
              <a:gd name="connsiteX0" fmla="*/ 541709 w 1661627"/>
              <a:gd name="connsiteY0" fmla="*/ 6167 h 1341674"/>
              <a:gd name="connsiteX1" fmla="*/ 171 w 1661627"/>
              <a:gd name="connsiteY1" fmla="*/ 654237 h 1341674"/>
              <a:gd name="connsiteX2" fmla="*/ 594975 w 1661627"/>
              <a:gd name="connsiteY2" fmla="*/ 698626 h 1341674"/>
              <a:gd name="connsiteX3" fmla="*/ 1145390 w 1661627"/>
              <a:gd name="connsiteY3" fmla="*/ 1328940 h 1341674"/>
              <a:gd name="connsiteX4" fmla="*/ 1660295 w 1661627"/>
              <a:gd name="connsiteY4" fmla="*/ 1062610 h 1341674"/>
              <a:gd name="connsiteX5" fmla="*/ 1269678 w 1661627"/>
              <a:gd name="connsiteY5" fmla="*/ 370152 h 1341674"/>
              <a:gd name="connsiteX6" fmla="*/ 541709 w 1661627"/>
              <a:gd name="connsiteY6" fmla="*/ 6167 h 1341674"/>
              <a:gd name="connsiteX0" fmla="*/ 541709 w 1670466"/>
              <a:gd name="connsiteY0" fmla="*/ 6535 h 1357889"/>
              <a:gd name="connsiteX1" fmla="*/ 171 w 1670466"/>
              <a:gd name="connsiteY1" fmla="*/ 654605 h 1357889"/>
              <a:gd name="connsiteX2" fmla="*/ 594975 w 1670466"/>
              <a:gd name="connsiteY2" fmla="*/ 698994 h 1357889"/>
              <a:gd name="connsiteX3" fmla="*/ 1145390 w 1670466"/>
              <a:gd name="connsiteY3" fmla="*/ 1329308 h 1357889"/>
              <a:gd name="connsiteX4" fmla="*/ 1669173 w 1670466"/>
              <a:gd name="connsiteY4" fmla="*/ 1160632 h 1357889"/>
              <a:gd name="connsiteX5" fmla="*/ 1269678 w 1670466"/>
              <a:gd name="connsiteY5" fmla="*/ 370520 h 1357889"/>
              <a:gd name="connsiteX6" fmla="*/ 541709 w 1670466"/>
              <a:gd name="connsiteY6" fmla="*/ 6535 h 1357889"/>
              <a:gd name="connsiteX0" fmla="*/ 541709 w 1670513"/>
              <a:gd name="connsiteY0" fmla="*/ 2784 h 1354138"/>
              <a:gd name="connsiteX1" fmla="*/ 171 w 1670513"/>
              <a:gd name="connsiteY1" fmla="*/ 650854 h 1354138"/>
              <a:gd name="connsiteX2" fmla="*/ 594975 w 1670513"/>
              <a:gd name="connsiteY2" fmla="*/ 695243 h 1354138"/>
              <a:gd name="connsiteX3" fmla="*/ 1145390 w 1670513"/>
              <a:gd name="connsiteY3" fmla="*/ 1325557 h 1354138"/>
              <a:gd name="connsiteX4" fmla="*/ 1669173 w 1670513"/>
              <a:gd name="connsiteY4" fmla="*/ 1156881 h 1354138"/>
              <a:gd name="connsiteX5" fmla="*/ 1278556 w 1670513"/>
              <a:gd name="connsiteY5" fmla="*/ 446668 h 1354138"/>
              <a:gd name="connsiteX6" fmla="*/ 541709 w 1670513"/>
              <a:gd name="connsiteY6" fmla="*/ 2784 h 135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0513" h="1354138">
                <a:moveTo>
                  <a:pt x="541709" y="2784"/>
                </a:moveTo>
                <a:cubicBezTo>
                  <a:pt x="328645" y="36815"/>
                  <a:pt x="-8707" y="535444"/>
                  <a:pt x="171" y="650854"/>
                </a:cubicBezTo>
                <a:cubicBezTo>
                  <a:pt x="9049" y="766264"/>
                  <a:pt x="404105" y="582793"/>
                  <a:pt x="594975" y="695243"/>
                </a:cubicBezTo>
                <a:cubicBezTo>
                  <a:pt x="785845" y="807693"/>
                  <a:pt x="966357" y="1248617"/>
                  <a:pt x="1145390" y="1325557"/>
                </a:cubicBezTo>
                <a:cubicBezTo>
                  <a:pt x="1324423" y="1402497"/>
                  <a:pt x="1648458" y="1316679"/>
                  <a:pt x="1669173" y="1156881"/>
                </a:cubicBezTo>
                <a:cubicBezTo>
                  <a:pt x="1689888" y="997083"/>
                  <a:pt x="1466467" y="639017"/>
                  <a:pt x="1278556" y="446668"/>
                </a:cubicBezTo>
                <a:cubicBezTo>
                  <a:pt x="1090645" y="254319"/>
                  <a:pt x="754773" y="-31247"/>
                  <a:pt x="541709" y="278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14C37443-7A8F-49B5-93DE-26C5AA2CD90A}"/>
              </a:ext>
            </a:extLst>
          </p:cNvPr>
          <p:cNvSpPr/>
          <p:nvPr/>
        </p:nvSpPr>
        <p:spPr>
          <a:xfrm>
            <a:off x="2444296" y="1975629"/>
            <a:ext cx="1661627" cy="1145963"/>
          </a:xfrm>
          <a:custGeom>
            <a:avLst/>
            <a:gdLst>
              <a:gd name="connsiteX0" fmla="*/ 541709 w 1661627"/>
              <a:gd name="connsiteY0" fmla="*/ 14429 h 1145963"/>
              <a:gd name="connsiteX1" fmla="*/ 171 w 1661627"/>
              <a:gd name="connsiteY1" fmla="*/ 467190 h 1145963"/>
              <a:gd name="connsiteX2" fmla="*/ 594975 w 1661627"/>
              <a:gd name="connsiteY2" fmla="*/ 698010 h 1145963"/>
              <a:gd name="connsiteX3" fmla="*/ 1145390 w 1661627"/>
              <a:gd name="connsiteY3" fmla="*/ 1141893 h 1145963"/>
              <a:gd name="connsiteX4" fmla="*/ 1660295 w 1661627"/>
              <a:gd name="connsiteY4" fmla="*/ 875563 h 1145963"/>
              <a:gd name="connsiteX5" fmla="*/ 1269678 w 1661627"/>
              <a:gd name="connsiteY5" fmla="*/ 183105 h 1145963"/>
              <a:gd name="connsiteX6" fmla="*/ 541709 w 1661627"/>
              <a:gd name="connsiteY6" fmla="*/ 14429 h 1145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1627" h="1145963">
                <a:moveTo>
                  <a:pt x="541709" y="14429"/>
                </a:moveTo>
                <a:cubicBezTo>
                  <a:pt x="330125" y="61776"/>
                  <a:pt x="-8707" y="353260"/>
                  <a:pt x="171" y="467190"/>
                </a:cubicBezTo>
                <a:cubicBezTo>
                  <a:pt x="9049" y="581120"/>
                  <a:pt x="404105" y="585560"/>
                  <a:pt x="594975" y="698010"/>
                </a:cubicBezTo>
                <a:cubicBezTo>
                  <a:pt x="785845" y="810460"/>
                  <a:pt x="967837" y="1112301"/>
                  <a:pt x="1145390" y="1141893"/>
                </a:cubicBezTo>
                <a:cubicBezTo>
                  <a:pt x="1322943" y="1171485"/>
                  <a:pt x="1639580" y="1035361"/>
                  <a:pt x="1660295" y="875563"/>
                </a:cubicBezTo>
                <a:cubicBezTo>
                  <a:pt x="1681010" y="715765"/>
                  <a:pt x="1456109" y="326627"/>
                  <a:pt x="1269678" y="183105"/>
                </a:cubicBezTo>
                <a:cubicBezTo>
                  <a:pt x="1083247" y="39583"/>
                  <a:pt x="753293" y="-32918"/>
                  <a:pt x="541709" y="14429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876203C-C545-40DF-B2A0-1E7C81A1EC38}"/>
              </a:ext>
            </a:extLst>
          </p:cNvPr>
          <p:cNvSpPr/>
          <p:nvPr/>
        </p:nvSpPr>
        <p:spPr>
          <a:xfrm>
            <a:off x="7028531" y="1876227"/>
            <a:ext cx="1512084" cy="1229445"/>
          </a:xfrm>
          <a:custGeom>
            <a:avLst/>
            <a:gdLst>
              <a:gd name="connsiteX0" fmla="*/ 541709 w 1661627"/>
              <a:gd name="connsiteY0" fmla="*/ 14429 h 1145963"/>
              <a:gd name="connsiteX1" fmla="*/ 171 w 1661627"/>
              <a:gd name="connsiteY1" fmla="*/ 467190 h 1145963"/>
              <a:gd name="connsiteX2" fmla="*/ 594975 w 1661627"/>
              <a:gd name="connsiteY2" fmla="*/ 698010 h 1145963"/>
              <a:gd name="connsiteX3" fmla="*/ 1145390 w 1661627"/>
              <a:gd name="connsiteY3" fmla="*/ 1141893 h 1145963"/>
              <a:gd name="connsiteX4" fmla="*/ 1660295 w 1661627"/>
              <a:gd name="connsiteY4" fmla="*/ 875563 h 1145963"/>
              <a:gd name="connsiteX5" fmla="*/ 1269678 w 1661627"/>
              <a:gd name="connsiteY5" fmla="*/ 183105 h 1145963"/>
              <a:gd name="connsiteX6" fmla="*/ 541709 w 1661627"/>
              <a:gd name="connsiteY6" fmla="*/ 14429 h 1145963"/>
              <a:gd name="connsiteX0" fmla="*/ 541709 w 1661627"/>
              <a:gd name="connsiteY0" fmla="*/ 6167 h 1333010"/>
              <a:gd name="connsiteX1" fmla="*/ 171 w 1661627"/>
              <a:gd name="connsiteY1" fmla="*/ 654237 h 1333010"/>
              <a:gd name="connsiteX2" fmla="*/ 594975 w 1661627"/>
              <a:gd name="connsiteY2" fmla="*/ 885057 h 1333010"/>
              <a:gd name="connsiteX3" fmla="*/ 1145390 w 1661627"/>
              <a:gd name="connsiteY3" fmla="*/ 1328940 h 1333010"/>
              <a:gd name="connsiteX4" fmla="*/ 1660295 w 1661627"/>
              <a:gd name="connsiteY4" fmla="*/ 1062610 h 1333010"/>
              <a:gd name="connsiteX5" fmla="*/ 1269678 w 1661627"/>
              <a:gd name="connsiteY5" fmla="*/ 370152 h 1333010"/>
              <a:gd name="connsiteX6" fmla="*/ 541709 w 1661627"/>
              <a:gd name="connsiteY6" fmla="*/ 6167 h 1333010"/>
              <a:gd name="connsiteX0" fmla="*/ 541709 w 1661627"/>
              <a:gd name="connsiteY0" fmla="*/ 6167 h 1341674"/>
              <a:gd name="connsiteX1" fmla="*/ 171 w 1661627"/>
              <a:gd name="connsiteY1" fmla="*/ 654237 h 1341674"/>
              <a:gd name="connsiteX2" fmla="*/ 594975 w 1661627"/>
              <a:gd name="connsiteY2" fmla="*/ 698626 h 1341674"/>
              <a:gd name="connsiteX3" fmla="*/ 1145390 w 1661627"/>
              <a:gd name="connsiteY3" fmla="*/ 1328940 h 1341674"/>
              <a:gd name="connsiteX4" fmla="*/ 1660295 w 1661627"/>
              <a:gd name="connsiteY4" fmla="*/ 1062610 h 1341674"/>
              <a:gd name="connsiteX5" fmla="*/ 1269678 w 1661627"/>
              <a:gd name="connsiteY5" fmla="*/ 370152 h 1341674"/>
              <a:gd name="connsiteX6" fmla="*/ 541709 w 1661627"/>
              <a:gd name="connsiteY6" fmla="*/ 6167 h 1341674"/>
              <a:gd name="connsiteX0" fmla="*/ 541709 w 1670466"/>
              <a:gd name="connsiteY0" fmla="*/ 6535 h 1357889"/>
              <a:gd name="connsiteX1" fmla="*/ 171 w 1670466"/>
              <a:gd name="connsiteY1" fmla="*/ 654605 h 1357889"/>
              <a:gd name="connsiteX2" fmla="*/ 594975 w 1670466"/>
              <a:gd name="connsiteY2" fmla="*/ 698994 h 1357889"/>
              <a:gd name="connsiteX3" fmla="*/ 1145390 w 1670466"/>
              <a:gd name="connsiteY3" fmla="*/ 1329308 h 1357889"/>
              <a:gd name="connsiteX4" fmla="*/ 1669173 w 1670466"/>
              <a:gd name="connsiteY4" fmla="*/ 1160632 h 1357889"/>
              <a:gd name="connsiteX5" fmla="*/ 1269678 w 1670466"/>
              <a:gd name="connsiteY5" fmla="*/ 370520 h 1357889"/>
              <a:gd name="connsiteX6" fmla="*/ 541709 w 1670466"/>
              <a:gd name="connsiteY6" fmla="*/ 6535 h 1357889"/>
              <a:gd name="connsiteX0" fmla="*/ 541709 w 1670513"/>
              <a:gd name="connsiteY0" fmla="*/ 2784 h 1354138"/>
              <a:gd name="connsiteX1" fmla="*/ 171 w 1670513"/>
              <a:gd name="connsiteY1" fmla="*/ 650854 h 1354138"/>
              <a:gd name="connsiteX2" fmla="*/ 594975 w 1670513"/>
              <a:gd name="connsiteY2" fmla="*/ 695243 h 1354138"/>
              <a:gd name="connsiteX3" fmla="*/ 1145390 w 1670513"/>
              <a:gd name="connsiteY3" fmla="*/ 1325557 h 1354138"/>
              <a:gd name="connsiteX4" fmla="*/ 1669173 w 1670513"/>
              <a:gd name="connsiteY4" fmla="*/ 1156881 h 1354138"/>
              <a:gd name="connsiteX5" fmla="*/ 1278556 w 1670513"/>
              <a:gd name="connsiteY5" fmla="*/ 446668 h 1354138"/>
              <a:gd name="connsiteX6" fmla="*/ 541709 w 1670513"/>
              <a:gd name="connsiteY6" fmla="*/ 2784 h 1354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0513" h="1354138">
                <a:moveTo>
                  <a:pt x="541709" y="2784"/>
                </a:moveTo>
                <a:cubicBezTo>
                  <a:pt x="328645" y="36815"/>
                  <a:pt x="-8707" y="535444"/>
                  <a:pt x="171" y="650854"/>
                </a:cubicBezTo>
                <a:cubicBezTo>
                  <a:pt x="9049" y="766264"/>
                  <a:pt x="404105" y="582793"/>
                  <a:pt x="594975" y="695243"/>
                </a:cubicBezTo>
                <a:cubicBezTo>
                  <a:pt x="785845" y="807693"/>
                  <a:pt x="966357" y="1248617"/>
                  <a:pt x="1145390" y="1325557"/>
                </a:cubicBezTo>
                <a:cubicBezTo>
                  <a:pt x="1324423" y="1402497"/>
                  <a:pt x="1648458" y="1316679"/>
                  <a:pt x="1669173" y="1156881"/>
                </a:cubicBezTo>
                <a:cubicBezTo>
                  <a:pt x="1689888" y="997083"/>
                  <a:pt x="1466467" y="639017"/>
                  <a:pt x="1278556" y="446668"/>
                </a:cubicBezTo>
                <a:cubicBezTo>
                  <a:pt x="1090645" y="254319"/>
                  <a:pt x="754773" y="-31247"/>
                  <a:pt x="541709" y="2784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AF2223-4924-4BDF-BEB8-54DF7D3185B3}"/>
              </a:ext>
            </a:extLst>
          </p:cNvPr>
          <p:cNvCxnSpPr>
            <a:stCxn id="30" idx="1"/>
            <a:endCxn id="32" idx="1"/>
          </p:cNvCxnSpPr>
          <p:nvPr/>
        </p:nvCxnSpPr>
        <p:spPr>
          <a:xfrm flipV="1">
            <a:off x="1288154" y="2442819"/>
            <a:ext cx="1156313" cy="619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CA5747C-D064-4B13-B46F-E71EDC72CE3B}"/>
              </a:ext>
            </a:extLst>
          </p:cNvPr>
          <p:cNvCxnSpPr>
            <a:cxnSpLocks/>
            <a:stCxn id="30" idx="3"/>
            <a:endCxn id="32" idx="3"/>
          </p:cNvCxnSpPr>
          <p:nvPr/>
        </p:nvCxnSpPr>
        <p:spPr>
          <a:xfrm flipV="1">
            <a:off x="2433373" y="3117522"/>
            <a:ext cx="1156313" cy="619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6A4122-9B8F-462F-B181-07674D712F46}"/>
              </a:ext>
            </a:extLst>
          </p:cNvPr>
          <p:cNvCxnSpPr>
            <a:cxnSpLocks/>
            <a:stCxn id="30" idx="5"/>
            <a:endCxn id="32" idx="5"/>
          </p:cNvCxnSpPr>
          <p:nvPr/>
        </p:nvCxnSpPr>
        <p:spPr>
          <a:xfrm flipV="1">
            <a:off x="2557661" y="2158734"/>
            <a:ext cx="1156313" cy="6192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7666B2-18AC-4DFC-B7A6-5693503D014C}"/>
              </a:ext>
            </a:extLst>
          </p:cNvPr>
          <p:cNvCxnSpPr>
            <a:cxnSpLocks/>
            <a:stCxn id="31" idx="1"/>
            <a:endCxn id="33" idx="1"/>
          </p:cNvCxnSpPr>
          <p:nvPr/>
        </p:nvCxnSpPr>
        <p:spPr>
          <a:xfrm flipV="1">
            <a:off x="5686492" y="2467148"/>
            <a:ext cx="1342194" cy="517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9904DE5-E252-4010-95F5-2AE65979C887}"/>
              </a:ext>
            </a:extLst>
          </p:cNvPr>
          <p:cNvCxnSpPr>
            <a:cxnSpLocks/>
            <a:stCxn id="31" idx="5"/>
            <a:endCxn id="33" idx="5"/>
          </p:cNvCxnSpPr>
          <p:nvPr/>
        </p:nvCxnSpPr>
        <p:spPr>
          <a:xfrm flipV="1">
            <a:off x="6964877" y="2281765"/>
            <a:ext cx="1220954" cy="549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C89E76-C411-45CE-A344-7522534915DA}"/>
              </a:ext>
            </a:extLst>
          </p:cNvPr>
          <p:cNvCxnSpPr>
            <a:cxnSpLocks/>
            <a:stCxn id="31" idx="3"/>
            <a:endCxn id="33" idx="3"/>
          </p:cNvCxnSpPr>
          <p:nvPr/>
        </p:nvCxnSpPr>
        <p:spPr>
          <a:xfrm flipV="1">
            <a:off x="6831711" y="3079723"/>
            <a:ext cx="1233583" cy="412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976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66960F-96FD-45C7-A8E6-B0910DE11B44}"/>
              </a:ext>
            </a:extLst>
          </p:cNvPr>
          <p:cNvSpPr txBox="1"/>
          <p:nvPr/>
        </p:nvSpPr>
        <p:spPr>
          <a:xfrm>
            <a:off x="228600" y="209550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Mass measures the density of states</a:t>
            </a:r>
            <a:br>
              <a:rPr lang="en-US" sz="3200" dirty="0"/>
            </a:br>
            <a:r>
              <a:rPr lang="en-US" sz="3200" dirty="0"/>
              <a:t>per unit of speed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80F5D-C1AF-4E94-BF6C-274161E8AC3F}"/>
                  </a:ext>
                </a:extLst>
              </p:cNvPr>
              <p:cNvSpPr txBox="1"/>
              <p:nvPr/>
            </p:nvSpPr>
            <p:spPr>
              <a:xfrm>
                <a:off x="557961" y="1916051"/>
                <a:ext cx="371909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80F5D-C1AF-4E94-BF6C-274161E8A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61" y="1916051"/>
                <a:ext cx="371909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5269412-6459-4192-B129-8006E03902E4}"/>
              </a:ext>
            </a:extLst>
          </p:cNvPr>
          <p:cNvGrpSpPr/>
          <p:nvPr/>
        </p:nvGrpSpPr>
        <p:grpSpPr>
          <a:xfrm>
            <a:off x="4953000" y="1650046"/>
            <a:ext cx="3809081" cy="1378904"/>
            <a:chOff x="8036158" y="1721952"/>
            <a:chExt cx="3837633" cy="138924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1D1A07-D0FE-4825-AAAA-8D15DDE5A751}"/>
                </a:ext>
              </a:extLst>
            </p:cNvPr>
            <p:cNvCxnSpPr/>
            <p:nvPr/>
          </p:nvCxnSpPr>
          <p:spPr>
            <a:xfrm>
              <a:off x="8835287" y="1874352"/>
              <a:ext cx="2743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213D078-202B-464F-8C1B-7C529C165E67}"/>
                    </a:ext>
                  </a:extLst>
                </p:cNvPr>
                <p:cNvSpPr/>
                <p:nvPr/>
              </p:nvSpPr>
              <p:spPr>
                <a:xfrm>
                  <a:off x="8606689" y="2179152"/>
                  <a:ext cx="529291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0213D078-202B-464F-8C1B-7C529C165E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6689" y="2179152"/>
                  <a:ext cx="529291" cy="40010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82271938-AB7B-49D3-8BEB-AD9D705E7501}"/>
                </a:ext>
              </a:extLst>
            </p:cNvPr>
            <p:cNvSpPr/>
            <p:nvPr/>
          </p:nvSpPr>
          <p:spPr>
            <a:xfrm>
              <a:off x="8036158" y="2741861"/>
              <a:ext cx="670176" cy="369331"/>
            </a:xfrm>
            <a:custGeom>
              <a:avLst/>
              <a:gdLst>
                <a:gd name="connsiteX0" fmla="*/ 334470 w 490305"/>
                <a:gd name="connsiteY0" fmla="*/ 159223 h 270186"/>
                <a:gd name="connsiteX1" fmla="*/ 177521 w 490305"/>
                <a:gd name="connsiteY1" fmla="*/ 22746 h 270186"/>
                <a:gd name="connsiteX2" fmla="*/ 100 w 490305"/>
                <a:gd name="connsiteY2" fmla="*/ 125104 h 270186"/>
                <a:gd name="connsiteX3" fmla="*/ 157049 w 490305"/>
                <a:gd name="connsiteY3" fmla="*/ 254758 h 270186"/>
                <a:gd name="connsiteX4" fmla="*/ 457300 w 490305"/>
                <a:gd name="connsiteY4" fmla="*/ 241110 h 270186"/>
                <a:gd name="connsiteX5" fmla="*/ 457300 w 490305"/>
                <a:gd name="connsiteY5" fmla="*/ 15922 h 270186"/>
                <a:gd name="connsiteX6" fmla="*/ 232112 w 490305"/>
                <a:gd name="connsiteY6" fmla="*/ 36394 h 270186"/>
                <a:gd name="connsiteX0" fmla="*/ 334439 w 490274"/>
                <a:gd name="connsiteY0" fmla="*/ 159223 h 270186"/>
                <a:gd name="connsiteX1" fmla="*/ 177490 w 490274"/>
                <a:gd name="connsiteY1" fmla="*/ 22746 h 270186"/>
                <a:gd name="connsiteX2" fmla="*/ 69 w 490274"/>
                <a:gd name="connsiteY2" fmla="*/ 125104 h 270186"/>
                <a:gd name="connsiteX3" fmla="*/ 157018 w 490274"/>
                <a:gd name="connsiteY3" fmla="*/ 254758 h 270186"/>
                <a:gd name="connsiteX4" fmla="*/ 457269 w 490274"/>
                <a:gd name="connsiteY4" fmla="*/ 241110 h 270186"/>
                <a:gd name="connsiteX5" fmla="*/ 457269 w 490274"/>
                <a:gd name="connsiteY5" fmla="*/ 15922 h 270186"/>
                <a:gd name="connsiteX6" fmla="*/ 232081 w 490274"/>
                <a:gd name="connsiteY6" fmla="*/ 36394 h 270186"/>
                <a:gd name="connsiteX0" fmla="*/ 279843 w 490269"/>
                <a:gd name="connsiteY0" fmla="*/ 159223 h 270186"/>
                <a:gd name="connsiteX1" fmla="*/ 177485 w 490269"/>
                <a:gd name="connsiteY1" fmla="*/ 22746 h 270186"/>
                <a:gd name="connsiteX2" fmla="*/ 64 w 490269"/>
                <a:gd name="connsiteY2" fmla="*/ 125104 h 270186"/>
                <a:gd name="connsiteX3" fmla="*/ 157013 w 490269"/>
                <a:gd name="connsiteY3" fmla="*/ 254758 h 270186"/>
                <a:gd name="connsiteX4" fmla="*/ 457264 w 490269"/>
                <a:gd name="connsiteY4" fmla="*/ 241110 h 270186"/>
                <a:gd name="connsiteX5" fmla="*/ 457264 w 490269"/>
                <a:gd name="connsiteY5" fmla="*/ 15922 h 270186"/>
                <a:gd name="connsiteX6" fmla="*/ 232076 w 490269"/>
                <a:gd name="connsiteY6" fmla="*/ 36394 h 270186"/>
                <a:gd name="connsiteX0" fmla="*/ 279843 w 490269"/>
                <a:gd name="connsiteY0" fmla="*/ 159223 h 270186"/>
                <a:gd name="connsiteX1" fmla="*/ 177485 w 490269"/>
                <a:gd name="connsiteY1" fmla="*/ 22746 h 270186"/>
                <a:gd name="connsiteX2" fmla="*/ 64 w 490269"/>
                <a:gd name="connsiteY2" fmla="*/ 125104 h 270186"/>
                <a:gd name="connsiteX3" fmla="*/ 157013 w 490269"/>
                <a:gd name="connsiteY3" fmla="*/ 254758 h 270186"/>
                <a:gd name="connsiteX4" fmla="*/ 457264 w 490269"/>
                <a:gd name="connsiteY4" fmla="*/ 241110 h 270186"/>
                <a:gd name="connsiteX5" fmla="*/ 457264 w 490269"/>
                <a:gd name="connsiteY5" fmla="*/ 15922 h 270186"/>
                <a:gd name="connsiteX6" fmla="*/ 232076 w 490269"/>
                <a:gd name="connsiteY6" fmla="*/ 36394 h 270186"/>
                <a:gd name="connsiteX0" fmla="*/ 361736 w 490275"/>
                <a:gd name="connsiteY0" fmla="*/ 159223 h 270186"/>
                <a:gd name="connsiteX1" fmla="*/ 177491 w 490275"/>
                <a:gd name="connsiteY1" fmla="*/ 22746 h 270186"/>
                <a:gd name="connsiteX2" fmla="*/ 70 w 490275"/>
                <a:gd name="connsiteY2" fmla="*/ 125104 h 270186"/>
                <a:gd name="connsiteX3" fmla="*/ 157019 w 490275"/>
                <a:gd name="connsiteY3" fmla="*/ 254758 h 270186"/>
                <a:gd name="connsiteX4" fmla="*/ 457270 w 490275"/>
                <a:gd name="connsiteY4" fmla="*/ 241110 h 270186"/>
                <a:gd name="connsiteX5" fmla="*/ 457270 w 490275"/>
                <a:gd name="connsiteY5" fmla="*/ 15922 h 270186"/>
                <a:gd name="connsiteX6" fmla="*/ 232082 w 490275"/>
                <a:gd name="connsiteY6" fmla="*/ 36394 h 270186"/>
                <a:gd name="connsiteX0" fmla="*/ 361736 w 490275"/>
                <a:gd name="connsiteY0" fmla="*/ 159223 h 270186"/>
                <a:gd name="connsiteX1" fmla="*/ 177491 w 490275"/>
                <a:gd name="connsiteY1" fmla="*/ 22746 h 270186"/>
                <a:gd name="connsiteX2" fmla="*/ 70 w 490275"/>
                <a:gd name="connsiteY2" fmla="*/ 125104 h 270186"/>
                <a:gd name="connsiteX3" fmla="*/ 157019 w 490275"/>
                <a:gd name="connsiteY3" fmla="*/ 254758 h 270186"/>
                <a:gd name="connsiteX4" fmla="*/ 457270 w 490275"/>
                <a:gd name="connsiteY4" fmla="*/ 241110 h 270186"/>
                <a:gd name="connsiteX5" fmla="*/ 457270 w 490275"/>
                <a:gd name="connsiteY5" fmla="*/ 15922 h 270186"/>
                <a:gd name="connsiteX6" fmla="*/ 232082 w 490275"/>
                <a:gd name="connsiteY6" fmla="*/ 36394 h 270186"/>
                <a:gd name="connsiteX0" fmla="*/ 313966 w 490272"/>
                <a:gd name="connsiteY0" fmla="*/ 145576 h 270186"/>
                <a:gd name="connsiteX1" fmla="*/ 177488 w 490272"/>
                <a:gd name="connsiteY1" fmla="*/ 22746 h 270186"/>
                <a:gd name="connsiteX2" fmla="*/ 67 w 490272"/>
                <a:gd name="connsiteY2" fmla="*/ 125104 h 270186"/>
                <a:gd name="connsiteX3" fmla="*/ 157016 w 490272"/>
                <a:gd name="connsiteY3" fmla="*/ 254758 h 270186"/>
                <a:gd name="connsiteX4" fmla="*/ 457267 w 490272"/>
                <a:gd name="connsiteY4" fmla="*/ 241110 h 270186"/>
                <a:gd name="connsiteX5" fmla="*/ 457267 w 490272"/>
                <a:gd name="connsiteY5" fmla="*/ 15922 h 270186"/>
                <a:gd name="connsiteX6" fmla="*/ 232079 w 490272"/>
                <a:gd name="connsiteY6" fmla="*/ 36394 h 270186"/>
                <a:gd name="connsiteX0" fmla="*/ 313966 w 490272"/>
                <a:gd name="connsiteY0" fmla="*/ 145576 h 270186"/>
                <a:gd name="connsiteX1" fmla="*/ 177488 w 490272"/>
                <a:gd name="connsiteY1" fmla="*/ 22746 h 270186"/>
                <a:gd name="connsiteX2" fmla="*/ 67 w 490272"/>
                <a:gd name="connsiteY2" fmla="*/ 125104 h 270186"/>
                <a:gd name="connsiteX3" fmla="*/ 157016 w 490272"/>
                <a:gd name="connsiteY3" fmla="*/ 254758 h 270186"/>
                <a:gd name="connsiteX4" fmla="*/ 457267 w 490272"/>
                <a:gd name="connsiteY4" fmla="*/ 241110 h 270186"/>
                <a:gd name="connsiteX5" fmla="*/ 457267 w 490272"/>
                <a:gd name="connsiteY5" fmla="*/ 15922 h 270186"/>
                <a:gd name="connsiteX6" fmla="*/ 232079 w 490272"/>
                <a:gd name="connsiteY6" fmla="*/ 36394 h 270186"/>
                <a:gd name="connsiteX0" fmla="*/ 300317 w 490271"/>
                <a:gd name="connsiteY0" fmla="*/ 97809 h 270186"/>
                <a:gd name="connsiteX1" fmla="*/ 177487 w 490271"/>
                <a:gd name="connsiteY1" fmla="*/ 22746 h 270186"/>
                <a:gd name="connsiteX2" fmla="*/ 66 w 490271"/>
                <a:gd name="connsiteY2" fmla="*/ 125104 h 270186"/>
                <a:gd name="connsiteX3" fmla="*/ 157015 w 490271"/>
                <a:gd name="connsiteY3" fmla="*/ 254758 h 270186"/>
                <a:gd name="connsiteX4" fmla="*/ 457266 w 490271"/>
                <a:gd name="connsiteY4" fmla="*/ 241110 h 270186"/>
                <a:gd name="connsiteX5" fmla="*/ 457266 w 490271"/>
                <a:gd name="connsiteY5" fmla="*/ 15922 h 270186"/>
                <a:gd name="connsiteX6" fmla="*/ 232078 w 490271"/>
                <a:gd name="connsiteY6" fmla="*/ 36394 h 27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271" h="270186">
                  <a:moveTo>
                    <a:pt x="300317" y="97809"/>
                  </a:moveTo>
                  <a:cubicBezTo>
                    <a:pt x="283826" y="39237"/>
                    <a:pt x="227529" y="18197"/>
                    <a:pt x="177487" y="22746"/>
                  </a:cubicBezTo>
                  <a:cubicBezTo>
                    <a:pt x="127445" y="27295"/>
                    <a:pt x="-3346" y="25020"/>
                    <a:pt x="66" y="125104"/>
                  </a:cubicBezTo>
                  <a:cubicBezTo>
                    <a:pt x="3478" y="225188"/>
                    <a:pt x="80815" y="235424"/>
                    <a:pt x="157015" y="254758"/>
                  </a:cubicBezTo>
                  <a:cubicBezTo>
                    <a:pt x="233215" y="274092"/>
                    <a:pt x="407224" y="280916"/>
                    <a:pt x="457266" y="241110"/>
                  </a:cubicBezTo>
                  <a:cubicBezTo>
                    <a:pt x="507308" y="201304"/>
                    <a:pt x="494797" y="50041"/>
                    <a:pt x="457266" y="15922"/>
                  </a:cubicBezTo>
                  <a:cubicBezTo>
                    <a:pt x="419735" y="-18197"/>
                    <a:pt x="325906" y="9098"/>
                    <a:pt x="232078" y="3639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FC0A959D-5B91-402E-B75B-571F1508DB7F}"/>
                </a:ext>
              </a:extLst>
            </p:cNvPr>
            <p:cNvSpPr/>
            <p:nvPr/>
          </p:nvSpPr>
          <p:spPr>
            <a:xfrm>
              <a:off x="8301887" y="1731830"/>
              <a:ext cx="384476" cy="218723"/>
            </a:xfrm>
            <a:custGeom>
              <a:avLst/>
              <a:gdLst>
                <a:gd name="connsiteX0" fmla="*/ 334470 w 490305"/>
                <a:gd name="connsiteY0" fmla="*/ 159223 h 270186"/>
                <a:gd name="connsiteX1" fmla="*/ 177521 w 490305"/>
                <a:gd name="connsiteY1" fmla="*/ 22746 h 270186"/>
                <a:gd name="connsiteX2" fmla="*/ 100 w 490305"/>
                <a:gd name="connsiteY2" fmla="*/ 125104 h 270186"/>
                <a:gd name="connsiteX3" fmla="*/ 157049 w 490305"/>
                <a:gd name="connsiteY3" fmla="*/ 254758 h 270186"/>
                <a:gd name="connsiteX4" fmla="*/ 457300 w 490305"/>
                <a:gd name="connsiteY4" fmla="*/ 241110 h 270186"/>
                <a:gd name="connsiteX5" fmla="*/ 457300 w 490305"/>
                <a:gd name="connsiteY5" fmla="*/ 15922 h 270186"/>
                <a:gd name="connsiteX6" fmla="*/ 232112 w 490305"/>
                <a:gd name="connsiteY6" fmla="*/ 36394 h 270186"/>
                <a:gd name="connsiteX0" fmla="*/ 334439 w 490274"/>
                <a:gd name="connsiteY0" fmla="*/ 159223 h 270186"/>
                <a:gd name="connsiteX1" fmla="*/ 177490 w 490274"/>
                <a:gd name="connsiteY1" fmla="*/ 22746 h 270186"/>
                <a:gd name="connsiteX2" fmla="*/ 69 w 490274"/>
                <a:gd name="connsiteY2" fmla="*/ 125104 h 270186"/>
                <a:gd name="connsiteX3" fmla="*/ 157018 w 490274"/>
                <a:gd name="connsiteY3" fmla="*/ 254758 h 270186"/>
                <a:gd name="connsiteX4" fmla="*/ 457269 w 490274"/>
                <a:gd name="connsiteY4" fmla="*/ 241110 h 270186"/>
                <a:gd name="connsiteX5" fmla="*/ 457269 w 490274"/>
                <a:gd name="connsiteY5" fmla="*/ 15922 h 270186"/>
                <a:gd name="connsiteX6" fmla="*/ 232081 w 490274"/>
                <a:gd name="connsiteY6" fmla="*/ 36394 h 270186"/>
                <a:gd name="connsiteX0" fmla="*/ 279843 w 490269"/>
                <a:gd name="connsiteY0" fmla="*/ 159223 h 270186"/>
                <a:gd name="connsiteX1" fmla="*/ 177485 w 490269"/>
                <a:gd name="connsiteY1" fmla="*/ 22746 h 270186"/>
                <a:gd name="connsiteX2" fmla="*/ 64 w 490269"/>
                <a:gd name="connsiteY2" fmla="*/ 125104 h 270186"/>
                <a:gd name="connsiteX3" fmla="*/ 157013 w 490269"/>
                <a:gd name="connsiteY3" fmla="*/ 254758 h 270186"/>
                <a:gd name="connsiteX4" fmla="*/ 457264 w 490269"/>
                <a:gd name="connsiteY4" fmla="*/ 241110 h 270186"/>
                <a:gd name="connsiteX5" fmla="*/ 457264 w 490269"/>
                <a:gd name="connsiteY5" fmla="*/ 15922 h 270186"/>
                <a:gd name="connsiteX6" fmla="*/ 232076 w 490269"/>
                <a:gd name="connsiteY6" fmla="*/ 36394 h 270186"/>
                <a:gd name="connsiteX0" fmla="*/ 279843 w 490269"/>
                <a:gd name="connsiteY0" fmla="*/ 159223 h 270186"/>
                <a:gd name="connsiteX1" fmla="*/ 177485 w 490269"/>
                <a:gd name="connsiteY1" fmla="*/ 22746 h 270186"/>
                <a:gd name="connsiteX2" fmla="*/ 64 w 490269"/>
                <a:gd name="connsiteY2" fmla="*/ 125104 h 270186"/>
                <a:gd name="connsiteX3" fmla="*/ 157013 w 490269"/>
                <a:gd name="connsiteY3" fmla="*/ 254758 h 270186"/>
                <a:gd name="connsiteX4" fmla="*/ 457264 w 490269"/>
                <a:gd name="connsiteY4" fmla="*/ 241110 h 270186"/>
                <a:gd name="connsiteX5" fmla="*/ 457264 w 490269"/>
                <a:gd name="connsiteY5" fmla="*/ 15922 h 270186"/>
                <a:gd name="connsiteX6" fmla="*/ 232076 w 490269"/>
                <a:gd name="connsiteY6" fmla="*/ 36394 h 270186"/>
                <a:gd name="connsiteX0" fmla="*/ 361736 w 490275"/>
                <a:gd name="connsiteY0" fmla="*/ 159223 h 270186"/>
                <a:gd name="connsiteX1" fmla="*/ 177491 w 490275"/>
                <a:gd name="connsiteY1" fmla="*/ 22746 h 270186"/>
                <a:gd name="connsiteX2" fmla="*/ 70 w 490275"/>
                <a:gd name="connsiteY2" fmla="*/ 125104 h 270186"/>
                <a:gd name="connsiteX3" fmla="*/ 157019 w 490275"/>
                <a:gd name="connsiteY3" fmla="*/ 254758 h 270186"/>
                <a:gd name="connsiteX4" fmla="*/ 457270 w 490275"/>
                <a:gd name="connsiteY4" fmla="*/ 241110 h 270186"/>
                <a:gd name="connsiteX5" fmla="*/ 457270 w 490275"/>
                <a:gd name="connsiteY5" fmla="*/ 15922 h 270186"/>
                <a:gd name="connsiteX6" fmla="*/ 232082 w 490275"/>
                <a:gd name="connsiteY6" fmla="*/ 36394 h 270186"/>
                <a:gd name="connsiteX0" fmla="*/ 361736 w 490275"/>
                <a:gd name="connsiteY0" fmla="*/ 159223 h 270186"/>
                <a:gd name="connsiteX1" fmla="*/ 177491 w 490275"/>
                <a:gd name="connsiteY1" fmla="*/ 22746 h 270186"/>
                <a:gd name="connsiteX2" fmla="*/ 70 w 490275"/>
                <a:gd name="connsiteY2" fmla="*/ 125104 h 270186"/>
                <a:gd name="connsiteX3" fmla="*/ 157019 w 490275"/>
                <a:gd name="connsiteY3" fmla="*/ 254758 h 270186"/>
                <a:gd name="connsiteX4" fmla="*/ 457270 w 490275"/>
                <a:gd name="connsiteY4" fmla="*/ 241110 h 270186"/>
                <a:gd name="connsiteX5" fmla="*/ 457270 w 490275"/>
                <a:gd name="connsiteY5" fmla="*/ 15922 h 270186"/>
                <a:gd name="connsiteX6" fmla="*/ 232082 w 490275"/>
                <a:gd name="connsiteY6" fmla="*/ 36394 h 270186"/>
                <a:gd name="connsiteX0" fmla="*/ 313966 w 490272"/>
                <a:gd name="connsiteY0" fmla="*/ 145576 h 270186"/>
                <a:gd name="connsiteX1" fmla="*/ 177488 w 490272"/>
                <a:gd name="connsiteY1" fmla="*/ 22746 h 270186"/>
                <a:gd name="connsiteX2" fmla="*/ 67 w 490272"/>
                <a:gd name="connsiteY2" fmla="*/ 125104 h 270186"/>
                <a:gd name="connsiteX3" fmla="*/ 157016 w 490272"/>
                <a:gd name="connsiteY3" fmla="*/ 254758 h 270186"/>
                <a:gd name="connsiteX4" fmla="*/ 457267 w 490272"/>
                <a:gd name="connsiteY4" fmla="*/ 241110 h 270186"/>
                <a:gd name="connsiteX5" fmla="*/ 457267 w 490272"/>
                <a:gd name="connsiteY5" fmla="*/ 15922 h 270186"/>
                <a:gd name="connsiteX6" fmla="*/ 232079 w 490272"/>
                <a:gd name="connsiteY6" fmla="*/ 36394 h 270186"/>
                <a:gd name="connsiteX0" fmla="*/ 313966 w 490272"/>
                <a:gd name="connsiteY0" fmla="*/ 145576 h 270186"/>
                <a:gd name="connsiteX1" fmla="*/ 177488 w 490272"/>
                <a:gd name="connsiteY1" fmla="*/ 22746 h 270186"/>
                <a:gd name="connsiteX2" fmla="*/ 67 w 490272"/>
                <a:gd name="connsiteY2" fmla="*/ 125104 h 270186"/>
                <a:gd name="connsiteX3" fmla="*/ 157016 w 490272"/>
                <a:gd name="connsiteY3" fmla="*/ 254758 h 270186"/>
                <a:gd name="connsiteX4" fmla="*/ 457267 w 490272"/>
                <a:gd name="connsiteY4" fmla="*/ 241110 h 270186"/>
                <a:gd name="connsiteX5" fmla="*/ 457267 w 490272"/>
                <a:gd name="connsiteY5" fmla="*/ 15922 h 270186"/>
                <a:gd name="connsiteX6" fmla="*/ 232079 w 490272"/>
                <a:gd name="connsiteY6" fmla="*/ 36394 h 270186"/>
                <a:gd name="connsiteX0" fmla="*/ 300317 w 490271"/>
                <a:gd name="connsiteY0" fmla="*/ 97809 h 270186"/>
                <a:gd name="connsiteX1" fmla="*/ 177487 w 490271"/>
                <a:gd name="connsiteY1" fmla="*/ 22746 h 270186"/>
                <a:gd name="connsiteX2" fmla="*/ 66 w 490271"/>
                <a:gd name="connsiteY2" fmla="*/ 125104 h 270186"/>
                <a:gd name="connsiteX3" fmla="*/ 157015 w 490271"/>
                <a:gd name="connsiteY3" fmla="*/ 254758 h 270186"/>
                <a:gd name="connsiteX4" fmla="*/ 457266 w 490271"/>
                <a:gd name="connsiteY4" fmla="*/ 241110 h 270186"/>
                <a:gd name="connsiteX5" fmla="*/ 457266 w 490271"/>
                <a:gd name="connsiteY5" fmla="*/ 15922 h 270186"/>
                <a:gd name="connsiteX6" fmla="*/ 232078 w 490271"/>
                <a:gd name="connsiteY6" fmla="*/ 36394 h 27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0271" h="270186">
                  <a:moveTo>
                    <a:pt x="300317" y="97809"/>
                  </a:moveTo>
                  <a:cubicBezTo>
                    <a:pt x="283826" y="39237"/>
                    <a:pt x="227529" y="18197"/>
                    <a:pt x="177487" y="22746"/>
                  </a:cubicBezTo>
                  <a:cubicBezTo>
                    <a:pt x="127445" y="27295"/>
                    <a:pt x="-3346" y="25020"/>
                    <a:pt x="66" y="125104"/>
                  </a:cubicBezTo>
                  <a:cubicBezTo>
                    <a:pt x="3478" y="225188"/>
                    <a:pt x="80815" y="235424"/>
                    <a:pt x="157015" y="254758"/>
                  </a:cubicBezTo>
                  <a:cubicBezTo>
                    <a:pt x="233215" y="274092"/>
                    <a:pt x="407224" y="280916"/>
                    <a:pt x="457266" y="241110"/>
                  </a:cubicBezTo>
                  <a:cubicBezTo>
                    <a:pt x="507308" y="201304"/>
                    <a:pt x="494797" y="50041"/>
                    <a:pt x="457266" y="15922"/>
                  </a:cubicBezTo>
                  <a:cubicBezTo>
                    <a:pt x="419735" y="-18197"/>
                    <a:pt x="325906" y="9098"/>
                    <a:pt x="232078" y="36394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D4CA5F2-6309-4293-BE2F-45F47628AC1F}"/>
                    </a:ext>
                  </a:extLst>
                </p:cNvPr>
                <p:cNvSpPr/>
                <p:nvPr/>
              </p:nvSpPr>
              <p:spPr>
                <a:xfrm>
                  <a:off x="11349887" y="2179152"/>
                  <a:ext cx="523904" cy="40010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FD4CA5F2-6309-4293-BE2F-45F47628AC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9887" y="2179152"/>
                  <a:ext cx="523904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EE9BF2-966D-43A6-A61A-C7834E2A9CA7}"/>
                </a:ext>
              </a:extLst>
            </p:cNvPr>
            <p:cNvCxnSpPr/>
            <p:nvPr/>
          </p:nvCxnSpPr>
          <p:spPr>
            <a:xfrm>
              <a:off x="8835287" y="1721952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57F2C7B-8FE3-43BE-96AD-A6220151F6FB}"/>
                </a:ext>
              </a:extLst>
            </p:cNvPr>
            <p:cNvCxnSpPr/>
            <p:nvPr/>
          </p:nvCxnSpPr>
          <p:spPr>
            <a:xfrm>
              <a:off x="11578487" y="1721952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8D981D-2616-495A-9396-50608D8D8DFC}"/>
                </a:ext>
              </a:extLst>
            </p:cNvPr>
            <p:cNvCxnSpPr/>
            <p:nvPr/>
          </p:nvCxnSpPr>
          <p:spPr>
            <a:xfrm>
              <a:off x="91400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0C8B48-B3F9-46F0-BD59-D35CEC36909B}"/>
                </a:ext>
              </a:extLst>
            </p:cNvPr>
            <p:cNvCxnSpPr/>
            <p:nvPr/>
          </p:nvCxnSpPr>
          <p:spPr>
            <a:xfrm>
              <a:off x="94448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35341BD-294A-4283-ACD8-3A0F5B3A56BC}"/>
                </a:ext>
              </a:extLst>
            </p:cNvPr>
            <p:cNvCxnSpPr/>
            <p:nvPr/>
          </p:nvCxnSpPr>
          <p:spPr>
            <a:xfrm>
              <a:off x="97496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CED683-E14A-43E1-A6C8-1DA5298692C7}"/>
                </a:ext>
              </a:extLst>
            </p:cNvPr>
            <p:cNvCxnSpPr/>
            <p:nvPr/>
          </p:nvCxnSpPr>
          <p:spPr>
            <a:xfrm>
              <a:off x="100544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9BF0A40-02B0-4715-8BC0-28E339B6BA81}"/>
                </a:ext>
              </a:extLst>
            </p:cNvPr>
            <p:cNvCxnSpPr/>
            <p:nvPr/>
          </p:nvCxnSpPr>
          <p:spPr>
            <a:xfrm>
              <a:off x="103592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184E50-4FF2-4234-AAE0-0CED5099DCEB}"/>
                </a:ext>
              </a:extLst>
            </p:cNvPr>
            <p:cNvCxnSpPr/>
            <p:nvPr/>
          </p:nvCxnSpPr>
          <p:spPr>
            <a:xfrm>
              <a:off x="106640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28BFE36-0457-4A28-BDA4-055DC63E1B63}"/>
                </a:ext>
              </a:extLst>
            </p:cNvPr>
            <p:cNvCxnSpPr/>
            <p:nvPr/>
          </p:nvCxnSpPr>
          <p:spPr>
            <a:xfrm>
              <a:off x="109688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3E8213D-D318-4995-8DB2-42B14E6FAAB2}"/>
                </a:ext>
              </a:extLst>
            </p:cNvPr>
            <p:cNvCxnSpPr/>
            <p:nvPr/>
          </p:nvCxnSpPr>
          <p:spPr>
            <a:xfrm>
              <a:off x="11273687" y="17981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744CE-3006-47CB-867F-C04BE3F0D860}"/>
                </a:ext>
              </a:extLst>
            </p:cNvPr>
            <p:cNvCxnSpPr/>
            <p:nvPr/>
          </p:nvCxnSpPr>
          <p:spPr>
            <a:xfrm>
              <a:off x="8835287" y="2941152"/>
              <a:ext cx="27432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3A0413-C696-48DD-9B2C-60D0CDD1ACA4}"/>
                </a:ext>
              </a:extLst>
            </p:cNvPr>
            <p:cNvCxnSpPr/>
            <p:nvPr/>
          </p:nvCxnSpPr>
          <p:spPr>
            <a:xfrm>
              <a:off x="8835287" y="2788752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50E442-2786-48BA-8292-9484385DB4AA}"/>
                </a:ext>
              </a:extLst>
            </p:cNvPr>
            <p:cNvCxnSpPr/>
            <p:nvPr/>
          </p:nvCxnSpPr>
          <p:spPr>
            <a:xfrm>
              <a:off x="11578487" y="2788752"/>
              <a:ext cx="0" cy="3048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D8A121E-7CE8-4D09-B79F-CAE76CB77C7D}"/>
                </a:ext>
              </a:extLst>
            </p:cNvPr>
            <p:cNvCxnSpPr/>
            <p:nvPr/>
          </p:nvCxnSpPr>
          <p:spPr>
            <a:xfrm>
              <a:off x="91400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9EBE623-1B3E-4655-9F6D-FAB3446F9BD4}"/>
                </a:ext>
              </a:extLst>
            </p:cNvPr>
            <p:cNvCxnSpPr/>
            <p:nvPr/>
          </p:nvCxnSpPr>
          <p:spPr>
            <a:xfrm>
              <a:off x="94448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1A39CE-F723-4656-897E-FC918C02A7F1}"/>
                </a:ext>
              </a:extLst>
            </p:cNvPr>
            <p:cNvCxnSpPr/>
            <p:nvPr/>
          </p:nvCxnSpPr>
          <p:spPr>
            <a:xfrm>
              <a:off x="97496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BBF0371-0493-4470-8CB9-D4B7C04D7DC0}"/>
                </a:ext>
              </a:extLst>
            </p:cNvPr>
            <p:cNvCxnSpPr/>
            <p:nvPr/>
          </p:nvCxnSpPr>
          <p:spPr>
            <a:xfrm>
              <a:off x="100544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1718F4C-4D24-4C0B-9C3C-6241F228D3CC}"/>
                </a:ext>
              </a:extLst>
            </p:cNvPr>
            <p:cNvCxnSpPr/>
            <p:nvPr/>
          </p:nvCxnSpPr>
          <p:spPr>
            <a:xfrm>
              <a:off x="103592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45E477B-A988-453E-8DC1-71192F31F01C}"/>
                </a:ext>
              </a:extLst>
            </p:cNvPr>
            <p:cNvCxnSpPr/>
            <p:nvPr/>
          </p:nvCxnSpPr>
          <p:spPr>
            <a:xfrm>
              <a:off x="106640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0E20E7-9B6E-4FC5-BAD9-E515A4DC7ACE}"/>
                </a:ext>
              </a:extLst>
            </p:cNvPr>
            <p:cNvCxnSpPr/>
            <p:nvPr/>
          </p:nvCxnSpPr>
          <p:spPr>
            <a:xfrm>
              <a:off x="109688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875ACF6-DA31-4C67-B7C6-41340E612CCE}"/>
                </a:ext>
              </a:extLst>
            </p:cNvPr>
            <p:cNvCxnSpPr/>
            <p:nvPr/>
          </p:nvCxnSpPr>
          <p:spPr>
            <a:xfrm>
              <a:off x="112736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5446754-0C85-43AA-9F37-123A21921F91}"/>
                </a:ext>
              </a:extLst>
            </p:cNvPr>
            <p:cNvCxnSpPr/>
            <p:nvPr/>
          </p:nvCxnSpPr>
          <p:spPr>
            <a:xfrm>
              <a:off x="89876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9B10EC8-9611-4FA9-99A0-E016795A0E3E}"/>
                </a:ext>
              </a:extLst>
            </p:cNvPr>
            <p:cNvCxnSpPr/>
            <p:nvPr/>
          </p:nvCxnSpPr>
          <p:spPr>
            <a:xfrm>
              <a:off x="92924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F829366-BAFB-4C39-A75A-C52B07F13209}"/>
                </a:ext>
              </a:extLst>
            </p:cNvPr>
            <p:cNvCxnSpPr/>
            <p:nvPr/>
          </p:nvCxnSpPr>
          <p:spPr>
            <a:xfrm>
              <a:off x="95972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2FC6E62-1186-4D2F-A309-73800ECE7395}"/>
                </a:ext>
              </a:extLst>
            </p:cNvPr>
            <p:cNvCxnSpPr/>
            <p:nvPr/>
          </p:nvCxnSpPr>
          <p:spPr>
            <a:xfrm>
              <a:off x="99020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FCC23AC-47A5-4A67-9B79-264B3749DEC7}"/>
                </a:ext>
              </a:extLst>
            </p:cNvPr>
            <p:cNvCxnSpPr/>
            <p:nvPr/>
          </p:nvCxnSpPr>
          <p:spPr>
            <a:xfrm>
              <a:off x="102068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F3CA708-DF56-45C6-A0F8-94D23B683638}"/>
                </a:ext>
              </a:extLst>
            </p:cNvPr>
            <p:cNvCxnSpPr/>
            <p:nvPr/>
          </p:nvCxnSpPr>
          <p:spPr>
            <a:xfrm>
              <a:off x="105116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EF5396D-2CA3-478B-8885-BF027939875F}"/>
                </a:ext>
              </a:extLst>
            </p:cNvPr>
            <p:cNvCxnSpPr/>
            <p:nvPr/>
          </p:nvCxnSpPr>
          <p:spPr>
            <a:xfrm>
              <a:off x="108164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12388B3-BF02-4272-B17D-4A381DA0CFB5}"/>
                </a:ext>
              </a:extLst>
            </p:cNvPr>
            <p:cNvCxnSpPr/>
            <p:nvPr/>
          </p:nvCxnSpPr>
          <p:spPr>
            <a:xfrm>
              <a:off x="111212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0980B87-F444-47C5-A129-88F3094A17A3}"/>
                </a:ext>
              </a:extLst>
            </p:cNvPr>
            <p:cNvCxnSpPr/>
            <p:nvPr/>
          </p:nvCxnSpPr>
          <p:spPr>
            <a:xfrm>
              <a:off x="11426087" y="2864952"/>
              <a:ext cx="0" cy="15240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4D29E54-5AE3-4BAE-9268-AEFBCA98D7A8}"/>
                </a:ext>
              </a:extLst>
            </p:cNvPr>
            <p:cNvSpPr txBox="1"/>
            <p:nvPr/>
          </p:nvSpPr>
          <p:spPr>
            <a:xfrm>
              <a:off x="8835287" y="2026752"/>
              <a:ext cx="2819400" cy="8372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Bradley Hand ITC" panose="03070402050302030203" pitchFamily="66" charset="0"/>
                </a:rPr>
                <a:t>More massive object</a:t>
              </a:r>
              <a:br>
                <a:rPr lang="en-US" sz="1600" dirty="0">
                  <a:latin typeface="Bradley Hand ITC" panose="03070402050302030203" pitchFamily="66" charset="0"/>
                </a:rPr>
              </a:br>
              <a:r>
                <a:rPr lang="en-US" sz="1600" dirty="0">
                  <a:latin typeface="Bradley Hand ITC" panose="03070402050302030203" pitchFamily="66" charset="0"/>
                </a:rPr>
                <a:t>=</a:t>
              </a:r>
              <a:br>
                <a:rPr lang="en-US" sz="1600" dirty="0">
                  <a:latin typeface="Bradley Hand ITC" panose="03070402050302030203" pitchFamily="66" charset="0"/>
                </a:rPr>
              </a:br>
              <a:r>
                <a:rPr lang="en-US" sz="1600" dirty="0">
                  <a:latin typeface="Bradley Hand ITC" panose="03070402050302030203" pitchFamily="66" charset="0"/>
                </a:rPr>
                <a:t>more states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43DDECA-7023-4927-AD0C-41AA67B0BA6B}"/>
              </a:ext>
            </a:extLst>
          </p:cNvPr>
          <p:cNvSpPr txBox="1"/>
          <p:nvPr/>
        </p:nvSpPr>
        <p:spPr>
          <a:xfrm>
            <a:off x="228600" y="3343930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Bradley Hand ITC" pitchFamily="66" charset="0"/>
              </a:rPr>
              <a:t>Why is a more massive body more difficult to accelerate?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9FB317C-BB27-4F6D-A6E3-5739E084F2F8}"/>
              </a:ext>
            </a:extLst>
          </p:cNvPr>
          <p:cNvSpPr txBox="1"/>
          <p:nvPr/>
        </p:nvSpPr>
        <p:spPr>
          <a:xfrm>
            <a:off x="228600" y="4056043"/>
            <a:ext cx="86867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Because for the same change in speed it has to go through more states</a:t>
            </a:r>
          </a:p>
        </p:txBody>
      </p:sp>
    </p:spTree>
    <p:extLst>
      <p:ext uri="{BB962C8B-B14F-4D97-AF65-F5344CB8AC3E}">
        <p14:creationId xmlns:p14="http://schemas.microsoft.com/office/powerpoint/2010/main" val="413125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66960F-96FD-45C7-A8E6-B0910DE11B44}"/>
                  </a:ext>
                </a:extLst>
              </p:cNvPr>
              <p:cNvSpPr txBox="1"/>
              <p:nvPr/>
            </p:nvSpPr>
            <p:spPr>
              <a:xfrm>
                <a:off x="228600" y="209550"/>
                <a:ext cx="86868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If speed is the same for all states,</a:t>
                </a:r>
                <a:br>
                  <a:rPr lang="en-US" sz="3200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3200" dirty="0"/>
                  <a:t> does not depend 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3200" dirty="0"/>
                  <a:t> and vice-versa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66960F-96FD-45C7-A8E6-B0910DE11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09550"/>
                <a:ext cx="8686800" cy="1077218"/>
              </a:xfrm>
              <a:prstGeom prst="rect">
                <a:avLst/>
              </a:prstGeom>
              <a:blipFill>
                <a:blip r:embed="rId2"/>
                <a:stretch>
                  <a:fillRect t="-7345" b="-19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80F5D-C1AF-4E94-BF6C-274161E8AC3F}"/>
                  </a:ext>
                </a:extLst>
              </p:cNvPr>
              <p:cNvSpPr txBox="1"/>
              <p:nvPr/>
            </p:nvSpPr>
            <p:spPr>
              <a:xfrm>
                <a:off x="457200" y="1475661"/>
                <a:ext cx="3602268" cy="1515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E80F5D-C1AF-4E94-BF6C-274161E8AC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75661"/>
                <a:ext cx="3602268" cy="15155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EB9AE5C-2C4B-438D-BFEF-761A01E92811}"/>
                  </a:ext>
                </a:extLst>
              </p:cNvPr>
              <p:cNvSpPr txBox="1"/>
              <p:nvPr/>
            </p:nvSpPr>
            <p:spPr>
              <a:xfrm>
                <a:off x="5486400" y="1487330"/>
                <a:ext cx="2384755" cy="1492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EB9AE5C-2C4B-438D-BFEF-761A01E92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487330"/>
                <a:ext cx="2384755" cy="14922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A990672-1724-49A8-8C08-1488CCAD2F24}"/>
              </a:ext>
            </a:extLst>
          </p:cNvPr>
          <p:cNvSpPr txBox="1"/>
          <p:nvPr/>
        </p:nvSpPr>
        <p:spPr>
          <a:xfrm>
            <a:off x="228600" y="3370243"/>
            <a:ext cx="861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Bradley Hand ITC" pitchFamily="66" charset="0"/>
              </a:rPr>
              <a:t>Why can’t we accelerate massless particles?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1E2013-69B2-404B-BD20-AA1EFEE04ABB}"/>
              </a:ext>
            </a:extLst>
          </p:cNvPr>
          <p:cNvSpPr txBox="1"/>
          <p:nvPr/>
        </p:nvSpPr>
        <p:spPr>
          <a:xfrm>
            <a:off x="228600" y="3979843"/>
            <a:ext cx="8610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Because the density of states over a finite interval of speed is zero: all states have the same speed.</a:t>
            </a:r>
          </a:p>
        </p:txBody>
      </p:sp>
    </p:spTree>
    <p:extLst>
      <p:ext uri="{BB962C8B-B14F-4D97-AF65-F5344CB8AC3E}">
        <p14:creationId xmlns:p14="http://schemas.microsoft.com/office/powerpoint/2010/main" val="3420381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adley Hand ITC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43905</TotalTime>
  <Words>437</Words>
  <Application>Microsoft Office PowerPoint</Application>
  <PresentationFormat>On-screen Show (16:9)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Alice</vt:lpstr>
      <vt:lpstr>Arial</vt:lpstr>
      <vt:lpstr>Bradley Hand ITC</vt:lpstr>
      <vt:lpstr>Calibri</vt:lpstr>
      <vt:lpstr>Cambria Math</vt:lpstr>
      <vt:lpstr>Office Theme</vt:lpstr>
      <vt:lpstr>What is mass?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390</cp:revision>
  <dcterms:created xsi:type="dcterms:W3CDTF">2013-05-30T18:30:29Z</dcterms:created>
  <dcterms:modified xsi:type="dcterms:W3CDTF">2024-01-12T19:24:48Z</dcterms:modified>
</cp:coreProperties>
</file>