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1" r:id="rId2"/>
    <p:sldId id="426" r:id="rId3"/>
    <p:sldId id="427" r:id="rId4"/>
    <p:sldId id="428" r:id="rId5"/>
    <p:sldId id="429" r:id="rId6"/>
    <p:sldId id="382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3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56"/>
    <a:srgbClr val="325886"/>
    <a:srgbClr val="4F81BD"/>
    <a:srgbClr val="376092"/>
    <a:srgbClr val="00EE6C"/>
    <a:srgbClr val="000000"/>
    <a:srgbClr val="385D8A"/>
    <a:srgbClr val="FF7171"/>
    <a:srgbClr val="009E47"/>
    <a:srgbClr val="65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94618" autoAdjust="0"/>
  </p:normalViewPr>
  <p:slideViewPr>
    <p:cSldViewPr>
      <p:cViewPr varScale="1">
        <p:scale>
          <a:sx n="107" d="100"/>
          <a:sy n="107" d="100"/>
        </p:scale>
        <p:origin x="83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Quantum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classical mechanics fail?</a:t>
            </a:r>
          </a:p>
        </p:txBody>
      </p:sp>
    </p:spTree>
    <p:extLst>
      <p:ext uri="{BB962C8B-B14F-4D97-AF65-F5344CB8AC3E}">
        <p14:creationId xmlns:p14="http://schemas.microsoft.com/office/powerpoint/2010/main" val="26801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9F07DA-9A5B-4F39-87F3-7753966A6A7B}"/>
              </a:ext>
            </a:extLst>
          </p:cNvPr>
          <p:cNvSpPr txBox="1"/>
          <p:nvPr/>
        </p:nvSpPr>
        <p:spPr>
          <a:xfrm>
            <a:off x="304800" y="3170932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Classical mechanics is inconsistent with the third law of thermodynamics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386E-9DD8-4E94-B2D4-DEF2F700062F}"/>
              </a:ext>
            </a:extLst>
          </p:cNvPr>
          <p:cNvSpPr txBox="1"/>
          <p:nvPr/>
        </p:nvSpPr>
        <p:spPr>
          <a:xfrm>
            <a:off x="304800" y="1544419"/>
            <a:ext cx="853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Every system has positive finite entropy. The entropy of a perfect crystal at absolute zero temperature is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/>
              <p:nvPr/>
            </p:nvSpPr>
            <p:spPr>
              <a:xfrm>
                <a:off x="305809" y="2437533"/>
                <a:ext cx="853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Classical perfect crystal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single microstate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entropy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09" y="2437533"/>
                <a:ext cx="8534400" cy="369332"/>
              </a:xfrm>
              <a:prstGeom prst="rect">
                <a:avLst/>
              </a:prstGeom>
              <a:blipFill>
                <a:blip r:embed="rId2"/>
                <a:stretch>
                  <a:fillRect l="-571"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2516C6D-7D77-4B2E-A4BA-8EDC8FD2F179}"/>
              </a:ext>
            </a:extLst>
          </p:cNvPr>
          <p:cNvSpPr txBox="1"/>
          <p:nvPr/>
        </p:nvSpPr>
        <p:spPr>
          <a:xfrm>
            <a:off x="565824" y="58608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Recall the third law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166269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9F07DA-9A5B-4F39-87F3-7753966A6A7B}"/>
              </a:ext>
            </a:extLst>
          </p:cNvPr>
          <p:cNvSpPr txBox="1"/>
          <p:nvPr/>
        </p:nvSpPr>
        <p:spPr>
          <a:xfrm>
            <a:off x="304800" y="3170932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We can avoid the effects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of the second law of thermodynamics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386E-9DD8-4E94-B2D4-DEF2F700062F}"/>
              </a:ext>
            </a:extLst>
          </p:cNvPr>
          <p:cNvSpPr txBox="1"/>
          <p:nvPr/>
        </p:nvSpPr>
        <p:spPr>
          <a:xfrm>
            <a:off x="304800" y="1544419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cannot create an engine that converts heat into work without increasing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/>
              <p:nvPr/>
            </p:nvSpPr>
            <p:spPr>
              <a:xfrm>
                <a:off x="305809" y="2230219"/>
                <a:ext cx="85344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 system with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 provides a loophole: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for all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we can effectively “dump” all the entropy increase into it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09" y="2230219"/>
                <a:ext cx="8534400" cy="646331"/>
              </a:xfrm>
              <a:prstGeom prst="rect">
                <a:avLst/>
              </a:prstGeom>
              <a:blipFill>
                <a:blip r:embed="rId2"/>
                <a:stretch>
                  <a:fillRect l="-571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2516C6D-7D77-4B2E-A4BA-8EDC8FD2F179}"/>
              </a:ext>
            </a:extLst>
          </p:cNvPr>
          <p:cNvSpPr txBox="1"/>
          <p:nvPr/>
        </p:nvSpPr>
        <p:spPr>
          <a:xfrm>
            <a:off x="565824" y="58608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Recall the second law of thermodynamics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2B8DE-DC7E-45EB-AB7E-D7AEB17C5EC4}"/>
              </a:ext>
            </a:extLst>
          </p:cNvPr>
          <p:cNvSpPr txBox="1"/>
          <p:nvPr/>
        </p:nvSpPr>
        <p:spPr>
          <a:xfrm rot="19783474">
            <a:off x="6837916" y="4065408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But thermodynamic laws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are just phenomenological!</a:t>
            </a:r>
          </a:p>
        </p:txBody>
      </p:sp>
    </p:spTree>
    <p:extLst>
      <p:ext uri="{BB962C8B-B14F-4D97-AF65-F5344CB8AC3E}">
        <p14:creationId xmlns:p14="http://schemas.microsoft.com/office/powerpoint/2010/main" val="421979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E7503-0A3D-456F-BA3D-E19A9C102A8B}"/>
              </a:ext>
            </a:extLst>
          </p:cNvPr>
          <p:cNvSpPr txBox="1"/>
          <p:nvPr/>
        </p:nvSpPr>
        <p:spPr>
          <a:xfrm>
            <a:off x="304800" y="20955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zero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24302-83B3-4BC3-A615-789644642774}"/>
                  </a:ext>
                </a:extLst>
              </p:cNvPr>
              <p:cNvSpPr txBox="1"/>
              <p:nvPr/>
            </p:nvSpPr>
            <p:spPr>
              <a:xfrm>
                <a:off x="304800" y="1047750"/>
                <a:ext cx="853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Entropy is additive for independent systems: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24302-83B3-4BC3-A615-78964464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7750"/>
                <a:ext cx="8534400" cy="369332"/>
              </a:xfrm>
              <a:prstGeom prst="rect">
                <a:avLst/>
              </a:prstGeom>
              <a:blipFill>
                <a:blip r:embed="rId2"/>
                <a:stretch>
                  <a:fillRect l="-571"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82FFF9-3037-4EFB-8696-194B11CC0BB7}"/>
                  </a:ext>
                </a:extLst>
              </p:cNvPr>
              <p:cNvSpPr txBox="1"/>
              <p:nvPr/>
            </p:nvSpPr>
            <p:spPr>
              <a:xfrm>
                <a:off x="304800" y="1561106"/>
                <a:ext cx="853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empty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acts as a zero under system combination: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+∅=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82FFF9-3037-4EFB-8696-194B11CC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61106"/>
                <a:ext cx="8534400" cy="369332"/>
              </a:xfrm>
              <a:prstGeom prst="rect">
                <a:avLst/>
              </a:prstGeom>
              <a:blipFill>
                <a:blip r:embed="rId3"/>
                <a:stretch>
                  <a:fillRect l="-571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AC421A-3B11-4D56-A33F-D87C5B61C4DD}"/>
                  </a:ext>
                </a:extLst>
              </p:cNvPr>
              <p:cNvSpPr txBox="1"/>
              <p:nvPr/>
            </p:nvSpPr>
            <p:spPr>
              <a:xfrm>
                <a:off x="304800" y="2074462"/>
                <a:ext cx="8534400" cy="373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Therefore it must be that the entropy of the empty system is zero: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AC421A-3B11-4D56-A33F-D87C5B61C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074462"/>
                <a:ext cx="8534400" cy="373307"/>
              </a:xfrm>
              <a:prstGeom prst="rect">
                <a:avLst/>
              </a:prstGeom>
              <a:blipFill>
                <a:blip r:embed="rId4"/>
                <a:stretch>
                  <a:fillRect l="-571" t="-3226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1583C7-9CF8-445D-A612-DD98ABB93E60}"/>
              </a:ext>
            </a:extLst>
          </p:cNvPr>
          <p:cNvSpPr txBox="1"/>
          <p:nvPr/>
        </p:nvSpPr>
        <p:spPr>
          <a:xfrm>
            <a:off x="304800" y="2591793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is only one possible state for the empty system, and it is a complete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3EEC2-82B9-4A4B-B8A1-84DE7F1E05E2}"/>
              </a:ext>
            </a:extLst>
          </p:cNvPr>
          <p:cNvSpPr txBox="1"/>
          <p:nvPr/>
        </p:nvSpPr>
        <p:spPr>
          <a:xfrm>
            <a:off x="304800" y="3105150"/>
            <a:ext cx="853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Entropy lower than zero would correspond  to a description that is more refined, more precise, than that of an empty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AE2DE-ABBD-4F8D-9FE2-444E87B31CBF}"/>
              </a:ext>
            </a:extLst>
          </p:cNvPr>
          <p:cNvSpPr txBox="1"/>
          <p:nvPr/>
        </p:nvSpPr>
        <p:spPr>
          <a:xfrm>
            <a:off x="304800" y="3856732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From an information theory perspective, no system can have entropy lower than zero</a:t>
            </a:r>
          </a:p>
        </p:txBody>
      </p:sp>
    </p:spTree>
    <p:extLst>
      <p:ext uri="{BB962C8B-B14F-4D97-AF65-F5344CB8AC3E}">
        <p14:creationId xmlns:p14="http://schemas.microsoft.com/office/powerpoint/2010/main" val="1250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565824" y="140553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Classical mechanics fails because it allows for the possibility of statistical ensembles that can never exist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D4A8C-7A7D-476B-9046-DE4670BE89FC}"/>
              </a:ext>
            </a:extLst>
          </p:cNvPr>
          <p:cNvSpPr txBox="1"/>
          <p:nvPr/>
        </p:nvSpPr>
        <p:spPr>
          <a:xfrm>
            <a:off x="565824" y="4171950"/>
            <a:ext cx="800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Quantum mechanics solves this: all pure states have zero entropy and mixed states have positive entropy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A3EC3-302F-4055-9313-C3EA4F9F5F70}"/>
              </a:ext>
            </a:extLst>
          </p:cNvPr>
          <p:cNvSpPr txBox="1"/>
          <p:nvPr/>
        </p:nvSpPr>
        <p:spPr>
          <a:xfrm>
            <a:off x="381000" y="135255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practical grounds – they would allow us to bypass the second law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16356-D1C6-4902-A670-F262F002B234}"/>
              </a:ext>
            </a:extLst>
          </p:cNvPr>
          <p:cNvSpPr txBox="1"/>
          <p:nvPr/>
        </p:nvSpPr>
        <p:spPr>
          <a:xfrm>
            <a:off x="381000" y="188595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theoretical grounds – they fail to respect the third law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460B-5A60-4817-8AE9-315BE8E4174B}"/>
              </a:ext>
            </a:extLst>
          </p:cNvPr>
          <p:cNvSpPr txBox="1"/>
          <p:nvPr/>
        </p:nvSpPr>
        <p:spPr>
          <a:xfrm>
            <a:off x="381000" y="2394287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logical grounds – they would provide more information about the system than stating that the system does not exist, which is already a complete description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82537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304800" y="351532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Classical mechanics fails because it ignores what happens at the boundary of the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9A32F4-EC3D-4B63-A4FA-F1A810E3DBD0}"/>
              </a:ext>
            </a:extLst>
          </p:cNvPr>
          <p:cNvGrpSpPr/>
          <p:nvPr/>
        </p:nvGrpSpPr>
        <p:grpSpPr>
          <a:xfrm>
            <a:off x="6338705" y="2190750"/>
            <a:ext cx="1295402" cy="1219200"/>
            <a:chOff x="2743126" y="2971800"/>
            <a:chExt cx="1295474" cy="12192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2646E1-3B1E-4A3E-9306-5EAD74DD71D0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hord 5">
              <a:extLst>
                <a:ext uri="{FF2B5EF4-FFF2-40B4-BE49-F238E27FC236}">
                  <a16:creationId xmlns:a16="http://schemas.microsoft.com/office/drawing/2014/main" id="{EE4AE07B-ACD0-4BB0-B4A9-3FF0BBCB31C1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0C4F38A-C72F-4662-BA59-BC528129BAB9}"/>
              </a:ext>
            </a:extLst>
          </p:cNvPr>
          <p:cNvSpPr/>
          <p:nvPr/>
        </p:nvSpPr>
        <p:spPr>
          <a:xfrm>
            <a:off x="6096000" y="1962150"/>
            <a:ext cx="1769460" cy="167633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A693AC7F-D51A-44A9-A172-FD7CEFC738D1}"/>
              </a:ext>
            </a:extLst>
          </p:cNvPr>
          <p:cNvSpPr/>
          <p:nvPr/>
        </p:nvSpPr>
        <p:spPr>
          <a:xfrm rot="20081762">
            <a:off x="7549981" y="2277829"/>
            <a:ext cx="457200" cy="228530"/>
          </a:xfrm>
          <a:prstGeom prst="leftRightArrow">
            <a:avLst/>
          </a:prstGeom>
          <a:solidFill>
            <a:srgbClr val="65FFAB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BE425-F5B1-4E73-86B5-8B30C7100D83}"/>
              </a:ext>
            </a:extLst>
          </p:cNvPr>
          <p:cNvSpPr txBox="1"/>
          <p:nvPr/>
        </p:nvSpPr>
        <p:spPr>
          <a:xfrm>
            <a:off x="552672" y="1885950"/>
            <a:ext cx="4628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Interaction at the boundary influences state definition and the thermodynamics of the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E0F7F-8BF5-4BF8-B1D6-792C99F9E38B}"/>
              </a:ext>
            </a:extLst>
          </p:cNvPr>
          <p:cNvSpPr txBox="1"/>
          <p:nvPr/>
        </p:nvSpPr>
        <p:spPr>
          <a:xfrm rot="20098124">
            <a:off x="1561103" y="3504550"/>
            <a:ext cx="2792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Why haven’t I heard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any of this before?</a:t>
            </a:r>
          </a:p>
        </p:txBody>
      </p:sp>
    </p:spTree>
    <p:extLst>
      <p:ext uri="{BB962C8B-B14F-4D97-AF65-F5344CB8AC3E}">
        <p14:creationId xmlns:p14="http://schemas.microsoft.com/office/powerpoint/2010/main" val="353475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FA7FA02-AA6A-414E-98C6-12DF7D368561}"/>
              </a:ext>
            </a:extLst>
          </p:cNvPr>
          <p:cNvGrpSpPr/>
          <p:nvPr/>
        </p:nvGrpSpPr>
        <p:grpSpPr>
          <a:xfrm>
            <a:off x="1295400" y="1747542"/>
            <a:ext cx="1684564" cy="1568408"/>
            <a:chOff x="1035292" y="1559050"/>
            <a:chExt cx="1684564" cy="156840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E39599D-3A34-45B7-B369-6442FF50A042}"/>
                </a:ext>
              </a:extLst>
            </p:cNvPr>
            <p:cNvSpPr/>
            <p:nvPr/>
          </p:nvSpPr>
          <p:spPr>
            <a:xfrm>
              <a:off x="1630792" y="182114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E2DDE7B-AD94-4D0C-A782-C01CCCD96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5992" y="2525683"/>
              <a:ext cx="1297419" cy="177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9C484A-89EC-40BE-BC4D-3AC15EB2C2B5}"/>
                </a:ext>
              </a:extLst>
            </p:cNvPr>
            <p:cNvSpPr/>
            <p:nvPr/>
          </p:nvSpPr>
          <p:spPr>
            <a:xfrm>
              <a:off x="1183432" y="266508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5577E0-5499-4A4C-98BC-CDF68553B7EF}"/>
                </a:ext>
              </a:extLst>
            </p:cNvPr>
            <p:cNvSpPr/>
            <p:nvPr/>
          </p:nvSpPr>
          <p:spPr>
            <a:xfrm>
              <a:off x="1678228" y="228308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78BBBB-0977-4C4C-A0F5-4AEEA5BF0852}"/>
                </a:ext>
              </a:extLst>
            </p:cNvPr>
            <p:cNvSpPr/>
            <p:nvPr/>
          </p:nvSpPr>
          <p:spPr>
            <a:xfrm>
              <a:off x="2081116" y="1893377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510770-B659-46A0-8AC2-832731D114E6}"/>
                </a:ext>
              </a:extLst>
            </p:cNvPr>
            <p:cNvSpPr/>
            <p:nvPr/>
          </p:nvSpPr>
          <p:spPr>
            <a:xfrm>
              <a:off x="2643656" y="245966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1761770-197D-4135-A11A-265715EB610B}"/>
                </a:ext>
              </a:extLst>
            </p:cNvPr>
            <p:cNvSpPr/>
            <p:nvPr/>
          </p:nvSpPr>
          <p:spPr>
            <a:xfrm>
              <a:off x="1049200" y="2014489"/>
              <a:ext cx="1568408" cy="315954"/>
            </a:xfrm>
            <a:custGeom>
              <a:avLst/>
              <a:gdLst>
                <a:gd name="connsiteX0" fmla="*/ 0 w 769065"/>
                <a:gd name="connsiteY0" fmla="*/ 569229 h 569229"/>
                <a:gd name="connsiteX1" fmla="*/ 769065 w 769065"/>
                <a:gd name="connsiteY1" fmla="*/ 0 h 569229"/>
                <a:gd name="connsiteX2" fmla="*/ 769065 w 769065"/>
                <a:gd name="connsiteY2" fmla="*/ 0 h 569229"/>
                <a:gd name="connsiteX0" fmla="*/ 0 w 1229293"/>
                <a:gd name="connsiteY0" fmla="*/ 399671 h 399671"/>
                <a:gd name="connsiteX1" fmla="*/ 1229293 w 1229293"/>
                <a:gd name="connsiteY1" fmla="*/ 0 h 399671"/>
                <a:gd name="connsiteX2" fmla="*/ 1229293 w 1229293"/>
                <a:gd name="connsiteY2" fmla="*/ 0 h 399671"/>
                <a:gd name="connsiteX0" fmla="*/ 0 w 1229293"/>
                <a:gd name="connsiteY0" fmla="*/ 399671 h 494312"/>
                <a:gd name="connsiteX1" fmla="*/ 1229293 w 1229293"/>
                <a:gd name="connsiteY1" fmla="*/ 0 h 494312"/>
                <a:gd name="connsiteX2" fmla="*/ 1229293 w 1229293"/>
                <a:gd name="connsiteY2" fmla="*/ 0 h 494312"/>
                <a:gd name="connsiteX0" fmla="*/ 0 w 1774299"/>
                <a:gd name="connsiteY0" fmla="*/ 399671 h 526839"/>
                <a:gd name="connsiteX1" fmla="*/ 1229293 w 1774299"/>
                <a:gd name="connsiteY1" fmla="*/ 0 h 526839"/>
                <a:gd name="connsiteX2" fmla="*/ 1774299 w 1774299"/>
                <a:gd name="connsiteY2" fmla="*/ 526839 h 526839"/>
                <a:gd name="connsiteX0" fmla="*/ 0 w 1229293"/>
                <a:gd name="connsiteY0" fmla="*/ 399671 h 494312"/>
                <a:gd name="connsiteX1" fmla="*/ 1229293 w 1229293"/>
                <a:gd name="connsiteY1" fmla="*/ 0 h 494312"/>
                <a:gd name="connsiteX0" fmla="*/ 0 w 1568408"/>
                <a:gd name="connsiteY0" fmla="*/ 12110 h 184872"/>
                <a:gd name="connsiteX1" fmla="*/ 1568408 w 1568408"/>
                <a:gd name="connsiteY1" fmla="*/ 0 h 184872"/>
                <a:gd name="connsiteX0" fmla="*/ 0 w 1568408"/>
                <a:gd name="connsiteY0" fmla="*/ 12110 h 267327"/>
                <a:gd name="connsiteX1" fmla="*/ 1568408 w 1568408"/>
                <a:gd name="connsiteY1" fmla="*/ 0 h 267327"/>
                <a:gd name="connsiteX0" fmla="*/ 0 w 1568408"/>
                <a:gd name="connsiteY0" fmla="*/ 12110 h 315954"/>
                <a:gd name="connsiteX1" fmla="*/ 1568408 w 1568408"/>
                <a:gd name="connsiteY1" fmla="*/ 0 h 3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8408" h="315954">
                  <a:moveTo>
                    <a:pt x="0" y="12110"/>
                  </a:moveTo>
                  <a:cubicBezTo>
                    <a:pt x="446097" y="460226"/>
                    <a:pt x="1116255" y="375449"/>
                    <a:pt x="1568408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2D03D44-7D75-4047-A387-1F4A474E59C7}"/>
                </a:ext>
              </a:extLst>
            </p:cNvPr>
            <p:cNvSpPr/>
            <p:nvPr/>
          </p:nvSpPr>
          <p:spPr>
            <a:xfrm>
              <a:off x="1035292" y="1821150"/>
              <a:ext cx="1281300" cy="815202"/>
            </a:xfrm>
            <a:custGeom>
              <a:avLst/>
              <a:gdLst>
                <a:gd name="connsiteX0" fmla="*/ 0 w 769065"/>
                <a:gd name="connsiteY0" fmla="*/ 569229 h 569229"/>
                <a:gd name="connsiteX1" fmla="*/ 769065 w 769065"/>
                <a:gd name="connsiteY1" fmla="*/ 0 h 569229"/>
                <a:gd name="connsiteX2" fmla="*/ 769065 w 769065"/>
                <a:gd name="connsiteY2" fmla="*/ 0 h 56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9065" h="569229">
                  <a:moveTo>
                    <a:pt x="0" y="569229"/>
                  </a:moveTo>
                  <a:lnTo>
                    <a:pt x="769065" y="0"/>
                  </a:lnTo>
                  <a:lnTo>
                    <a:pt x="769065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ED36D2-1D2B-45A4-9DF1-98CCB43D268C}"/>
                </a:ext>
              </a:extLst>
            </p:cNvPr>
            <p:cNvSpPr/>
            <p:nvPr/>
          </p:nvSpPr>
          <p:spPr>
            <a:xfrm rot="2856596">
              <a:off x="1313628" y="2185277"/>
              <a:ext cx="1568408" cy="315954"/>
            </a:xfrm>
            <a:custGeom>
              <a:avLst/>
              <a:gdLst>
                <a:gd name="connsiteX0" fmla="*/ 0 w 769065"/>
                <a:gd name="connsiteY0" fmla="*/ 569229 h 569229"/>
                <a:gd name="connsiteX1" fmla="*/ 769065 w 769065"/>
                <a:gd name="connsiteY1" fmla="*/ 0 h 569229"/>
                <a:gd name="connsiteX2" fmla="*/ 769065 w 769065"/>
                <a:gd name="connsiteY2" fmla="*/ 0 h 569229"/>
                <a:gd name="connsiteX0" fmla="*/ 0 w 1229293"/>
                <a:gd name="connsiteY0" fmla="*/ 399671 h 399671"/>
                <a:gd name="connsiteX1" fmla="*/ 1229293 w 1229293"/>
                <a:gd name="connsiteY1" fmla="*/ 0 h 399671"/>
                <a:gd name="connsiteX2" fmla="*/ 1229293 w 1229293"/>
                <a:gd name="connsiteY2" fmla="*/ 0 h 399671"/>
                <a:gd name="connsiteX0" fmla="*/ 0 w 1229293"/>
                <a:gd name="connsiteY0" fmla="*/ 399671 h 494312"/>
                <a:gd name="connsiteX1" fmla="*/ 1229293 w 1229293"/>
                <a:gd name="connsiteY1" fmla="*/ 0 h 494312"/>
                <a:gd name="connsiteX2" fmla="*/ 1229293 w 1229293"/>
                <a:gd name="connsiteY2" fmla="*/ 0 h 494312"/>
                <a:gd name="connsiteX0" fmla="*/ 0 w 1774299"/>
                <a:gd name="connsiteY0" fmla="*/ 399671 h 526839"/>
                <a:gd name="connsiteX1" fmla="*/ 1229293 w 1774299"/>
                <a:gd name="connsiteY1" fmla="*/ 0 h 526839"/>
                <a:gd name="connsiteX2" fmla="*/ 1774299 w 1774299"/>
                <a:gd name="connsiteY2" fmla="*/ 526839 h 526839"/>
                <a:gd name="connsiteX0" fmla="*/ 0 w 1229293"/>
                <a:gd name="connsiteY0" fmla="*/ 399671 h 494312"/>
                <a:gd name="connsiteX1" fmla="*/ 1229293 w 1229293"/>
                <a:gd name="connsiteY1" fmla="*/ 0 h 494312"/>
                <a:gd name="connsiteX0" fmla="*/ 0 w 1568408"/>
                <a:gd name="connsiteY0" fmla="*/ 12110 h 184872"/>
                <a:gd name="connsiteX1" fmla="*/ 1568408 w 1568408"/>
                <a:gd name="connsiteY1" fmla="*/ 0 h 184872"/>
                <a:gd name="connsiteX0" fmla="*/ 0 w 1568408"/>
                <a:gd name="connsiteY0" fmla="*/ 12110 h 267327"/>
                <a:gd name="connsiteX1" fmla="*/ 1568408 w 1568408"/>
                <a:gd name="connsiteY1" fmla="*/ 0 h 267327"/>
                <a:gd name="connsiteX0" fmla="*/ 0 w 1568408"/>
                <a:gd name="connsiteY0" fmla="*/ 12110 h 315954"/>
                <a:gd name="connsiteX1" fmla="*/ 1568408 w 1568408"/>
                <a:gd name="connsiteY1" fmla="*/ 0 h 3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8408" h="315954">
                  <a:moveTo>
                    <a:pt x="0" y="12110"/>
                  </a:moveTo>
                  <a:cubicBezTo>
                    <a:pt x="446097" y="460226"/>
                    <a:pt x="1116255" y="375449"/>
                    <a:pt x="1568408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D94053-4C5E-4CBB-902E-E0630D33DE24}"/>
              </a:ext>
            </a:extLst>
          </p:cNvPr>
          <p:cNvGrpSpPr/>
          <p:nvPr/>
        </p:nvGrpSpPr>
        <p:grpSpPr>
          <a:xfrm>
            <a:off x="5964856" y="1633039"/>
            <a:ext cx="1717941" cy="1568408"/>
            <a:chOff x="4343400" y="1558946"/>
            <a:chExt cx="1717941" cy="15684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BB33EF-DA68-4CA0-BC1E-45836F518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4100" y="2525579"/>
              <a:ext cx="1297419" cy="177506"/>
            </a:xfrm>
            <a:prstGeom prst="line">
              <a:avLst/>
            </a:prstGeom>
            <a:ln w="76200">
              <a:solidFill>
                <a:srgbClr val="2038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48DA8F-6043-4C07-A7F6-3FA2F88CAD9F}"/>
                </a:ext>
              </a:extLst>
            </p:cNvPr>
            <p:cNvSpPr/>
            <p:nvPr/>
          </p:nvSpPr>
          <p:spPr>
            <a:xfrm>
              <a:off x="4357308" y="2014385"/>
              <a:ext cx="1568408" cy="315954"/>
            </a:xfrm>
            <a:custGeom>
              <a:avLst/>
              <a:gdLst>
                <a:gd name="connsiteX0" fmla="*/ 0 w 769065"/>
                <a:gd name="connsiteY0" fmla="*/ 569229 h 569229"/>
                <a:gd name="connsiteX1" fmla="*/ 769065 w 769065"/>
                <a:gd name="connsiteY1" fmla="*/ 0 h 569229"/>
                <a:gd name="connsiteX2" fmla="*/ 769065 w 769065"/>
                <a:gd name="connsiteY2" fmla="*/ 0 h 569229"/>
                <a:gd name="connsiteX0" fmla="*/ 0 w 1229293"/>
                <a:gd name="connsiteY0" fmla="*/ 399671 h 399671"/>
                <a:gd name="connsiteX1" fmla="*/ 1229293 w 1229293"/>
                <a:gd name="connsiteY1" fmla="*/ 0 h 399671"/>
                <a:gd name="connsiteX2" fmla="*/ 1229293 w 1229293"/>
                <a:gd name="connsiteY2" fmla="*/ 0 h 399671"/>
                <a:gd name="connsiteX0" fmla="*/ 0 w 1229293"/>
                <a:gd name="connsiteY0" fmla="*/ 399671 h 494312"/>
                <a:gd name="connsiteX1" fmla="*/ 1229293 w 1229293"/>
                <a:gd name="connsiteY1" fmla="*/ 0 h 494312"/>
                <a:gd name="connsiteX2" fmla="*/ 1229293 w 1229293"/>
                <a:gd name="connsiteY2" fmla="*/ 0 h 494312"/>
                <a:gd name="connsiteX0" fmla="*/ 0 w 1774299"/>
                <a:gd name="connsiteY0" fmla="*/ 399671 h 526839"/>
                <a:gd name="connsiteX1" fmla="*/ 1229293 w 1774299"/>
                <a:gd name="connsiteY1" fmla="*/ 0 h 526839"/>
                <a:gd name="connsiteX2" fmla="*/ 1774299 w 1774299"/>
                <a:gd name="connsiteY2" fmla="*/ 526839 h 526839"/>
                <a:gd name="connsiteX0" fmla="*/ 0 w 1229293"/>
                <a:gd name="connsiteY0" fmla="*/ 399671 h 494312"/>
                <a:gd name="connsiteX1" fmla="*/ 1229293 w 1229293"/>
                <a:gd name="connsiteY1" fmla="*/ 0 h 494312"/>
                <a:gd name="connsiteX0" fmla="*/ 0 w 1568408"/>
                <a:gd name="connsiteY0" fmla="*/ 12110 h 184872"/>
                <a:gd name="connsiteX1" fmla="*/ 1568408 w 1568408"/>
                <a:gd name="connsiteY1" fmla="*/ 0 h 184872"/>
                <a:gd name="connsiteX0" fmla="*/ 0 w 1568408"/>
                <a:gd name="connsiteY0" fmla="*/ 12110 h 267327"/>
                <a:gd name="connsiteX1" fmla="*/ 1568408 w 1568408"/>
                <a:gd name="connsiteY1" fmla="*/ 0 h 267327"/>
                <a:gd name="connsiteX0" fmla="*/ 0 w 1568408"/>
                <a:gd name="connsiteY0" fmla="*/ 12110 h 315954"/>
                <a:gd name="connsiteX1" fmla="*/ 1568408 w 1568408"/>
                <a:gd name="connsiteY1" fmla="*/ 0 h 3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8408" h="315954">
                  <a:moveTo>
                    <a:pt x="0" y="12110"/>
                  </a:moveTo>
                  <a:cubicBezTo>
                    <a:pt x="446097" y="460226"/>
                    <a:pt x="1116255" y="375449"/>
                    <a:pt x="1568408" y="0"/>
                  </a:cubicBezTo>
                </a:path>
              </a:pathLst>
            </a:custGeom>
            <a:ln w="76200">
              <a:solidFill>
                <a:srgbClr val="2038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42528C-142C-4CC9-8FF3-87011E9CE9DD}"/>
                </a:ext>
              </a:extLst>
            </p:cNvPr>
            <p:cNvSpPr/>
            <p:nvPr/>
          </p:nvSpPr>
          <p:spPr>
            <a:xfrm>
              <a:off x="4343400" y="1821046"/>
              <a:ext cx="1281300" cy="815202"/>
            </a:xfrm>
            <a:custGeom>
              <a:avLst/>
              <a:gdLst>
                <a:gd name="connsiteX0" fmla="*/ 0 w 769065"/>
                <a:gd name="connsiteY0" fmla="*/ 569229 h 569229"/>
                <a:gd name="connsiteX1" fmla="*/ 769065 w 769065"/>
                <a:gd name="connsiteY1" fmla="*/ 0 h 569229"/>
                <a:gd name="connsiteX2" fmla="*/ 769065 w 769065"/>
                <a:gd name="connsiteY2" fmla="*/ 0 h 56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9065" h="569229">
                  <a:moveTo>
                    <a:pt x="0" y="569229"/>
                  </a:moveTo>
                  <a:lnTo>
                    <a:pt x="769065" y="0"/>
                  </a:lnTo>
                  <a:lnTo>
                    <a:pt x="769065" y="0"/>
                  </a:lnTo>
                </a:path>
              </a:pathLst>
            </a:custGeom>
            <a:ln w="76200">
              <a:solidFill>
                <a:srgbClr val="2038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2A63B9-BA8E-4A0D-8E3A-B7115070C3EF}"/>
                </a:ext>
              </a:extLst>
            </p:cNvPr>
            <p:cNvSpPr/>
            <p:nvPr/>
          </p:nvSpPr>
          <p:spPr>
            <a:xfrm rot="2856596">
              <a:off x="4621736" y="2185173"/>
              <a:ext cx="1568408" cy="315954"/>
            </a:xfrm>
            <a:custGeom>
              <a:avLst/>
              <a:gdLst>
                <a:gd name="connsiteX0" fmla="*/ 0 w 769065"/>
                <a:gd name="connsiteY0" fmla="*/ 569229 h 569229"/>
                <a:gd name="connsiteX1" fmla="*/ 769065 w 769065"/>
                <a:gd name="connsiteY1" fmla="*/ 0 h 569229"/>
                <a:gd name="connsiteX2" fmla="*/ 769065 w 769065"/>
                <a:gd name="connsiteY2" fmla="*/ 0 h 569229"/>
                <a:gd name="connsiteX0" fmla="*/ 0 w 1229293"/>
                <a:gd name="connsiteY0" fmla="*/ 399671 h 399671"/>
                <a:gd name="connsiteX1" fmla="*/ 1229293 w 1229293"/>
                <a:gd name="connsiteY1" fmla="*/ 0 h 399671"/>
                <a:gd name="connsiteX2" fmla="*/ 1229293 w 1229293"/>
                <a:gd name="connsiteY2" fmla="*/ 0 h 399671"/>
                <a:gd name="connsiteX0" fmla="*/ 0 w 1229293"/>
                <a:gd name="connsiteY0" fmla="*/ 399671 h 494312"/>
                <a:gd name="connsiteX1" fmla="*/ 1229293 w 1229293"/>
                <a:gd name="connsiteY1" fmla="*/ 0 h 494312"/>
                <a:gd name="connsiteX2" fmla="*/ 1229293 w 1229293"/>
                <a:gd name="connsiteY2" fmla="*/ 0 h 494312"/>
                <a:gd name="connsiteX0" fmla="*/ 0 w 1774299"/>
                <a:gd name="connsiteY0" fmla="*/ 399671 h 526839"/>
                <a:gd name="connsiteX1" fmla="*/ 1229293 w 1774299"/>
                <a:gd name="connsiteY1" fmla="*/ 0 h 526839"/>
                <a:gd name="connsiteX2" fmla="*/ 1774299 w 1774299"/>
                <a:gd name="connsiteY2" fmla="*/ 526839 h 526839"/>
                <a:gd name="connsiteX0" fmla="*/ 0 w 1229293"/>
                <a:gd name="connsiteY0" fmla="*/ 399671 h 494312"/>
                <a:gd name="connsiteX1" fmla="*/ 1229293 w 1229293"/>
                <a:gd name="connsiteY1" fmla="*/ 0 h 494312"/>
                <a:gd name="connsiteX0" fmla="*/ 0 w 1568408"/>
                <a:gd name="connsiteY0" fmla="*/ 12110 h 184872"/>
                <a:gd name="connsiteX1" fmla="*/ 1568408 w 1568408"/>
                <a:gd name="connsiteY1" fmla="*/ 0 h 184872"/>
                <a:gd name="connsiteX0" fmla="*/ 0 w 1568408"/>
                <a:gd name="connsiteY0" fmla="*/ 12110 h 267327"/>
                <a:gd name="connsiteX1" fmla="*/ 1568408 w 1568408"/>
                <a:gd name="connsiteY1" fmla="*/ 0 h 267327"/>
                <a:gd name="connsiteX0" fmla="*/ 0 w 1568408"/>
                <a:gd name="connsiteY0" fmla="*/ 12110 h 315954"/>
                <a:gd name="connsiteX1" fmla="*/ 1568408 w 1568408"/>
                <a:gd name="connsiteY1" fmla="*/ 0 h 3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8408" h="315954">
                  <a:moveTo>
                    <a:pt x="0" y="12110"/>
                  </a:moveTo>
                  <a:cubicBezTo>
                    <a:pt x="446097" y="460226"/>
                    <a:pt x="1116255" y="375449"/>
                    <a:pt x="1568408" y="0"/>
                  </a:cubicBezTo>
                </a:path>
              </a:pathLst>
            </a:custGeom>
            <a:ln w="76200">
              <a:solidFill>
                <a:srgbClr val="2038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A515CD-B709-46F4-8D7D-618A126099F4}"/>
                </a:ext>
              </a:extLst>
            </p:cNvPr>
            <p:cNvSpPr/>
            <p:nvPr/>
          </p:nvSpPr>
          <p:spPr>
            <a:xfrm>
              <a:off x="4927638" y="1795683"/>
              <a:ext cx="126924" cy="12692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282489-947F-41CA-B31B-29B822A1FDE6}"/>
                </a:ext>
              </a:extLst>
            </p:cNvPr>
            <p:cNvSpPr/>
            <p:nvPr/>
          </p:nvSpPr>
          <p:spPr>
            <a:xfrm>
              <a:off x="5385856" y="1867722"/>
              <a:ext cx="126924" cy="12692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638B2E-1291-4A76-8CEB-4CE4B99E1528}"/>
                </a:ext>
              </a:extLst>
            </p:cNvPr>
            <p:cNvSpPr/>
            <p:nvPr/>
          </p:nvSpPr>
          <p:spPr>
            <a:xfrm>
              <a:off x="4960974" y="2263862"/>
              <a:ext cx="126924" cy="12692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E6F7B8-F5FB-4D6E-99DF-10614BB9BF2C}"/>
                </a:ext>
              </a:extLst>
            </p:cNvPr>
            <p:cNvSpPr/>
            <p:nvPr/>
          </p:nvSpPr>
          <p:spPr>
            <a:xfrm>
              <a:off x="4474222" y="2639623"/>
              <a:ext cx="126924" cy="12692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37B2A2-FBD9-49AC-8864-12BB85CB4BFF}"/>
                </a:ext>
              </a:extLst>
            </p:cNvPr>
            <p:cNvSpPr/>
            <p:nvPr/>
          </p:nvSpPr>
          <p:spPr>
            <a:xfrm>
              <a:off x="5934417" y="2444826"/>
              <a:ext cx="126924" cy="12692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8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677A09D-3662-4245-87A2-DEE436695DE2}"/>
              </a:ext>
            </a:extLst>
          </p:cNvPr>
          <p:cNvSpPr txBox="1"/>
          <p:nvPr/>
        </p:nvSpPr>
        <p:spPr>
          <a:xfrm>
            <a:off x="304800" y="9629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Classical mechanics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DA8ED8-88D1-4C23-AD98-3CFEFC8B1430}"/>
              </a:ext>
            </a:extLst>
          </p:cNvPr>
          <p:cNvSpPr txBox="1"/>
          <p:nvPr/>
        </p:nvSpPr>
        <p:spPr>
          <a:xfrm>
            <a:off x="4800600" y="962974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Quantum mechanics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946028C-C266-4E68-930D-5715F9251DE7}"/>
              </a:ext>
            </a:extLst>
          </p:cNvPr>
          <p:cNvSpPr/>
          <p:nvPr/>
        </p:nvSpPr>
        <p:spPr>
          <a:xfrm>
            <a:off x="3913924" y="2218686"/>
            <a:ext cx="1118648" cy="47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3C797B-E72C-46E1-B2A4-498B98149560}"/>
              </a:ext>
            </a:extLst>
          </p:cNvPr>
          <p:cNvSpPr txBox="1"/>
          <p:nvPr/>
        </p:nvSpPr>
        <p:spPr>
          <a:xfrm>
            <a:off x="228600" y="34347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God’s 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B5C5F0-AC7A-436F-B4DE-EF96291D9DB9}"/>
              </a:ext>
            </a:extLst>
          </p:cNvPr>
          <p:cNvSpPr txBox="1"/>
          <p:nvPr/>
        </p:nvSpPr>
        <p:spPr>
          <a:xfrm>
            <a:off x="4724400" y="342526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??? God’s view 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5614E3-A301-42AC-88E1-B1827D0BA8AB}"/>
              </a:ext>
            </a:extLst>
          </p:cNvPr>
          <p:cNvSpPr txBox="1"/>
          <p:nvPr/>
        </p:nvSpPr>
        <p:spPr>
          <a:xfrm>
            <a:off x="0" y="3412084"/>
            <a:ext cx="9144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Scientist’s view</a:t>
            </a:r>
          </a:p>
        </p:txBody>
      </p:sp>
    </p:spTree>
    <p:extLst>
      <p:ext uri="{BB962C8B-B14F-4D97-AF65-F5344CB8AC3E}">
        <p14:creationId xmlns:p14="http://schemas.microsoft.com/office/powerpoint/2010/main" val="27327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  <p:bldP spid="41" grpId="0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3924299" y="1962150"/>
            <a:ext cx="1295402" cy="12192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609600" y="587597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define a system, we have to define a boundary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3681594" y="1733550"/>
            <a:ext cx="1769460" cy="167633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88E8AF87-6C74-445C-AD4E-7B20B1025A1D}"/>
              </a:ext>
            </a:extLst>
          </p:cNvPr>
          <p:cNvSpPr/>
          <p:nvPr/>
        </p:nvSpPr>
        <p:spPr>
          <a:xfrm rot="20081762">
            <a:off x="5135575" y="2049229"/>
            <a:ext cx="457200" cy="228530"/>
          </a:xfrm>
          <a:prstGeom prst="leftRightArrow">
            <a:avLst/>
          </a:prstGeom>
          <a:solidFill>
            <a:srgbClr val="65FFAB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F2A05-01DD-442C-BF1B-1509D1B1BD9E}"/>
              </a:ext>
            </a:extLst>
          </p:cNvPr>
          <p:cNvCxnSpPr>
            <a:cxnSpLocks/>
          </p:cNvCxnSpPr>
          <p:nvPr/>
        </p:nvCxnSpPr>
        <p:spPr>
          <a:xfrm flipH="1">
            <a:off x="5027756" y="971550"/>
            <a:ext cx="191945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827A85-CC36-4C25-8E1F-3E05E7DE5739}"/>
              </a:ext>
            </a:extLst>
          </p:cNvPr>
          <p:cNvSpPr txBox="1"/>
          <p:nvPr/>
        </p:nvSpPr>
        <p:spPr>
          <a:xfrm>
            <a:off x="5257800" y="2927949"/>
            <a:ext cx="2955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 interaction at the boundary determines what states can be defined for the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56475-E264-4591-A6C1-19BCF4EA4A07}"/>
              </a:ext>
            </a:extLst>
          </p:cNvPr>
          <p:cNvCxnSpPr>
            <a:cxnSpLocks/>
          </p:cNvCxnSpPr>
          <p:nvPr/>
        </p:nvCxnSpPr>
        <p:spPr>
          <a:xfrm flipH="1" flipV="1">
            <a:off x="5479742" y="2253610"/>
            <a:ext cx="959969" cy="74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3924299" y="1962150"/>
            <a:ext cx="1295402" cy="12192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404813" y="406082"/>
            <a:ext cx="758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want to study the motion of a cannonball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3681594" y="1733550"/>
            <a:ext cx="1769460" cy="167633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6C5192-7946-4D55-ACFE-72DD3BA4C6CE}"/>
              </a:ext>
            </a:extLst>
          </p:cNvPr>
          <p:cNvSpPr/>
          <p:nvPr/>
        </p:nvSpPr>
        <p:spPr>
          <a:xfrm>
            <a:off x="5095875" y="1623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37D4E-EC0E-4602-B9F7-2768076AAFB8}"/>
              </a:ext>
            </a:extLst>
          </p:cNvPr>
          <p:cNvSpPr/>
          <p:nvPr/>
        </p:nvSpPr>
        <p:spPr>
          <a:xfrm>
            <a:off x="5399619" y="1834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46EA4-D956-4AD2-8A65-7D7AC9200325}"/>
              </a:ext>
            </a:extLst>
          </p:cNvPr>
          <p:cNvSpPr/>
          <p:nvPr/>
        </p:nvSpPr>
        <p:spPr>
          <a:xfrm>
            <a:off x="4526319" y="1615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0AFD79-36D1-4FF0-BFBF-B423CBF0F417}"/>
              </a:ext>
            </a:extLst>
          </p:cNvPr>
          <p:cNvCxnSpPr>
            <a:cxnSpLocks/>
          </p:cNvCxnSpPr>
          <p:nvPr/>
        </p:nvCxnSpPr>
        <p:spPr>
          <a:xfrm flipH="1">
            <a:off x="4387216" y="1699260"/>
            <a:ext cx="148589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46200-A047-4E72-8C67-3A0343DDDACC}"/>
              </a:ext>
            </a:extLst>
          </p:cNvPr>
          <p:cNvCxnSpPr>
            <a:cxnSpLocks/>
          </p:cNvCxnSpPr>
          <p:nvPr/>
        </p:nvCxnSpPr>
        <p:spPr>
          <a:xfrm flipH="1">
            <a:off x="4989195" y="1708785"/>
            <a:ext cx="127636" cy="37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381C44-7EC1-45A0-8047-7C993B49371E}"/>
              </a:ext>
            </a:extLst>
          </p:cNvPr>
          <p:cNvCxnSpPr>
            <a:cxnSpLocks/>
          </p:cNvCxnSpPr>
          <p:nvPr/>
        </p:nvCxnSpPr>
        <p:spPr>
          <a:xfrm flipH="1" flipV="1">
            <a:off x="4000500" y="1762125"/>
            <a:ext cx="390526" cy="21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13F8C-4ADB-4538-A400-25890BD3352A}"/>
              </a:ext>
            </a:extLst>
          </p:cNvPr>
          <p:cNvCxnSpPr>
            <a:cxnSpLocks/>
          </p:cNvCxnSpPr>
          <p:nvPr/>
        </p:nvCxnSpPr>
        <p:spPr>
          <a:xfrm flipH="1">
            <a:off x="4987290" y="1981200"/>
            <a:ext cx="148591" cy="10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D95A4-A05C-4654-94C7-4D035EF6AE3F}"/>
              </a:ext>
            </a:extLst>
          </p:cNvPr>
          <p:cNvCxnSpPr>
            <a:cxnSpLocks/>
          </p:cNvCxnSpPr>
          <p:nvPr/>
        </p:nvCxnSpPr>
        <p:spPr>
          <a:xfrm flipH="1">
            <a:off x="4825365" y="1884045"/>
            <a:ext cx="554356" cy="10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7E7F92-1C0D-4D7B-9D08-0F0162BC4DA8}"/>
              </a:ext>
            </a:extLst>
          </p:cNvPr>
          <p:cNvCxnSpPr>
            <a:cxnSpLocks/>
          </p:cNvCxnSpPr>
          <p:nvPr/>
        </p:nvCxnSpPr>
        <p:spPr>
          <a:xfrm>
            <a:off x="4667250" y="1586865"/>
            <a:ext cx="165735" cy="40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0CAE94-F089-42F7-B2E3-1DAB4B9CBEF3}"/>
              </a:ext>
            </a:extLst>
          </p:cNvPr>
          <p:cNvSpPr txBox="1"/>
          <p:nvPr/>
        </p:nvSpPr>
        <p:spPr>
          <a:xfrm>
            <a:off x="5638800" y="1254458"/>
            <a:ext cx="3255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Air will scatter off its surface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6F17CB-1CE7-41B5-9DBE-3BE7C70B5C44}"/>
              </a:ext>
            </a:extLst>
          </p:cNvPr>
          <p:cNvSpPr txBox="1"/>
          <p:nvPr/>
        </p:nvSpPr>
        <p:spPr>
          <a:xfrm>
            <a:off x="257175" y="2040636"/>
            <a:ext cx="3141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 the effect will be negligible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6F3D4-E43F-4592-B945-D7AFA1336246}"/>
              </a:ext>
            </a:extLst>
          </p:cNvPr>
          <p:cNvSpPr txBox="1"/>
          <p:nvPr/>
        </p:nvSpPr>
        <p:spPr>
          <a:xfrm>
            <a:off x="4387216" y="3830419"/>
            <a:ext cx="449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The state of the cannonball can be taken to be a precise value of position and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 animBg="1"/>
      <p:bldP spid="38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70AD2FC-1992-4C9C-905F-AE6F1B147D80}"/>
              </a:ext>
            </a:extLst>
          </p:cNvPr>
          <p:cNvGrpSpPr/>
          <p:nvPr/>
        </p:nvGrpSpPr>
        <p:grpSpPr>
          <a:xfrm>
            <a:off x="4493896" y="2498240"/>
            <a:ext cx="156208" cy="147020"/>
            <a:chOff x="2743126" y="2971800"/>
            <a:chExt cx="1295474" cy="121927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D8F13BB-D58B-40F9-8848-CF2E2E08E3DE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hord 5">
              <a:extLst>
                <a:ext uri="{FF2B5EF4-FFF2-40B4-BE49-F238E27FC236}">
                  <a16:creationId xmlns:a16="http://schemas.microsoft.com/office/drawing/2014/main" id="{57AC868D-8C3D-4C44-885C-01A6A3FD3E8A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2137A-31C8-4AD9-B463-B377C9007B1F}"/>
              </a:ext>
            </a:extLst>
          </p:cNvPr>
          <p:cNvGrpSpPr/>
          <p:nvPr/>
        </p:nvGrpSpPr>
        <p:grpSpPr>
          <a:xfrm>
            <a:off x="4410393" y="2547914"/>
            <a:ext cx="187270" cy="163972"/>
            <a:chOff x="2614365" y="2911218"/>
            <a:chExt cx="1553079" cy="135985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F452A4-7DF1-4DC5-805B-18316E96B770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Chord 5">
              <a:extLst>
                <a:ext uri="{FF2B5EF4-FFF2-40B4-BE49-F238E27FC236}">
                  <a16:creationId xmlns:a16="http://schemas.microsoft.com/office/drawing/2014/main" id="{47F20FD8-0444-4794-9271-DF1E65B5BAE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F19058B-5922-4295-B04A-6BDADEAE6E48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A4C781-8F6D-48A3-9DD0-37BA2E4D65F5}"/>
              </a:ext>
            </a:extLst>
          </p:cNvPr>
          <p:cNvGrpSpPr/>
          <p:nvPr/>
        </p:nvGrpSpPr>
        <p:grpSpPr>
          <a:xfrm>
            <a:off x="4543560" y="2330113"/>
            <a:ext cx="187270" cy="163972"/>
            <a:chOff x="2614365" y="2911218"/>
            <a:chExt cx="1553079" cy="135985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2D2F6B-6642-465D-96EF-38CA2B27F523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Chord 5">
              <a:extLst>
                <a:ext uri="{FF2B5EF4-FFF2-40B4-BE49-F238E27FC236}">
                  <a16:creationId xmlns:a16="http://schemas.microsoft.com/office/drawing/2014/main" id="{7D0F8952-DD1B-434F-9A5C-5A04213F21B4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32C1134-2FA1-44CA-81FC-64118C8AE56C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404813" y="406082"/>
            <a:ext cx="758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want to study the motion of a speck of dust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3681594" y="1733550"/>
            <a:ext cx="1769460" cy="167633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6C5192-7946-4D55-ACFE-72DD3BA4C6CE}"/>
              </a:ext>
            </a:extLst>
          </p:cNvPr>
          <p:cNvSpPr/>
          <p:nvPr/>
        </p:nvSpPr>
        <p:spPr>
          <a:xfrm>
            <a:off x="5095875" y="1623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37D4E-EC0E-4602-B9F7-2768076AAFB8}"/>
              </a:ext>
            </a:extLst>
          </p:cNvPr>
          <p:cNvSpPr/>
          <p:nvPr/>
        </p:nvSpPr>
        <p:spPr>
          <a:xfrm>
            <a:off x="5399619" y="1834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46EA4-D956-4AD2-8A65-7D7AC9200325}"/>
              </a:ext>
            </a:extLst>
          </p:cNvPr>
          <p:cNvSpPr/>
          <p:nvPr/>
        </p:nvSpPr>
        <p:spPr>
          <a:xfrm>
            <a:off x="4526319" y="1615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0AFD79-36D1-4FF0-BFBF-B423CBF0F417}"/>
              </a:ext>
            </a:extLst>
          </p:cNvPr>
          <p:cNvCxnSpPr>
            <a:cxnSpLocks/>
          </p:cNvCxnSpPr>
          <p:nvPr/>
        </p:nvCxnSpPr>
        <p:spPr>
          <a:xfrm flipH="1">
            <a:off x="4425315" y="1699260"/>
            <a:ext cx="110491" cy="622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46200-A047-4E72-8C67-3A0343DDDACC}"/>
              </a:ext>
            </a:extLst>
          </p:cNvPr>
          <p:cNvCxnSpPr>
            <a:cxnSpLocks/>
          </p:cNvCxnSpPr>
          <p:nvPr/>
        </p:nvCxnSpPr>
        <p:spPr>
          <a:xfrm flipH="1">
            <a:off x="4772025" y="1708785"/>
            <a:ext cx="344806" cy="746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381C44-7EC1-45A0-8047-7C993B49371E}"/>
              </a:ext>
            </a:extLst>
          </p:cNvPr>
          <p:cNvCxnSpPr>
            <a:cxnSpLocks/>
          </p:cNvCxnSpPr>
          <p:nvPr/>
        </p:nvCxnSpPr>
        <p:spPr>
          <a:xfrm flipH="1" flipV="1">
            <a:off x="4000501" y="1762125"/>
            <a:ext cx="426719" cy="56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13F8C-4ADB-4538-A400-25890BD3352A}"/>
              </a:ext>
            </a:extLst>
          </p:cNvPr>
          <p:cNvCxnSpPr>
            <a:cxnSpLocks/>
          </p:cNvCxnSpPr>
          <p:nvPr/>
        </p:nvCxnSpPr>
        <p:spPr>
          <a:xfrm flipH="1">
            <a:off x="4768639" y="1981200"/>
            <a:ext cx="367243" cy="47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D95A4-A05C-4654-94C7-4D035EF6AE3F}"/>
              </a:ext>
            </a:extLst>
          </p:cNvPr>
          <p:cNvCxnSpPr>
            <a:cxnSpLocks/>
          </p:cNvCxnSpPr>
          <p:nvPr/>
        </p:nvCxnSpPr>
        <p:spPr>
          <a:xfrm flipH="1">
            <a:off x="4598670" y="1884045"/>
            <a:ext cx="781051" cy="55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7E7F92-1C0D-4D7B-9D08-0F0162BC4DA8}"/>
              </a:ext>
            </a:extLst>
          </p:cNvPr>
          <p:cNvCxnSpPr>
            <a:cxnSpLocks/>
          </p:cNvCxnSpPr>
          <p:nvPr/>
        </p:nvCxnSpPr>
        <p:spPr>
          <a:xfrm flipH="1">
            <a:off x="4592955" y="1586865"/>
            <a:ext cx="74295" cy="85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66F3D4-E43F-4592-B945-D7AFA1336246}"/>
              </a:ext>
            </a:extLst>
          </p:cNvPr>
          <p:cNvSpPr txBox="1"/>
          <p:nvPr/>
        </p:nvSpPr>
        <p:spPr>
          <a:xfrm>
            <a:off x="4839470" y="3690907"/>
            <a:ext cx="403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The state of the speck of dust will be a probability distribution over position and momentum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F78119-D389-4616-9551-D47C70C73FC6}"/>
              </a:ext>
            </a:extLst>
          </p:cNvPr>
          <p:cNvSpPr txBox="1"/>
          <p:nvPr/>
        </p:nvSpPr>
        <p:spPr>
          <a:xfrm>
            <a:off x="5638800" y="1254458"/>
            <a:ext cx="3255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Air will scatter off its surface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4823E-E60C-4F9D-A21B-4B7CB8FCCA71}"/>
              </a:ext>
            </a:extLst>
          </p:cNvPr>
          <p:cNvSpPr txBox="1"/>
          <p:nvPr/>
        </p:nvSpPr>
        <p:spPr>
          <a:xfrm>
            <a:off x="257175" y="2040636"/>
            <a:ext cx="3141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effect will </a:t>
            </a:r>
            <a:r>
              <a:rPr lang="en-US" sz="1800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be negligible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18FECF-ECEF-4B02-AB85-5750A9849599}"/>
              </a:ext>
            </a:extLst>
          </p:cNvPr>
          <p:cNvGrpSpPr/>
          <p:nvPr/>
        </p:nvGrpSpPr>
        <p:grpSpPr>
          <a:xfrm>
            <a:off x="4439227" y="2434144"/>
            <a:ext cx="187270" cy="163972"/>
            <a:chOff x="2614365" y="2911218"/>
            <a:chExt cx="1553079" cy="135985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646A260-5D18-470C-8249-EC52896D4AE7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Chord 5">
              <a:extLst>
                <a:ext uri="{FF2B5EF4-FFF2-40B4-BE49-F238E27FC236}">
                  <a16:creationId xmlns:a16="http://schemas.microsoft.com/office/drawing/2014/main" id="{2A222A40-D707-4ADE-98F7-19BDB9ACD530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9564513-EB7A-45B1-BE13-42C0710260DF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705DA5-7744-442A-9799-7643D4884926}"/>
              </a:ext>
            </a:extLst>
          </p:cNvPr>
          <p:cNvGrpSpPr/>
          <p:nvPr/>
        </p:nvGrpSpPr>
        <p:grpSpPr>
          <a:xfrm>
            <a:off x="4373962" y="2331203"/>
            <a:ext cx="187270" cy="163972"/>
            <a:chOff x="2614365" y="2911218"/>
            <a:chExt cx="1553079" cy="135985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6D9EA1-5714-4D85-89DC-0D793992B81A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hord 5">
              <a:extLst>
                <a:ext uri="{FF2B5EF4-FFF2-40B4-BE49-F238E27FC236}">
                  <a16:creationId xmlns:a16="http://schemas.microsoft.com/office/drawing/2014/main" id="{11DA94B8-176F-46BC-AB37-B5B36BC7B560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39037EE-3EC0-4B48-BAD3-B5E484AA2162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E8755-ECC8-4039-A1E1-845147D58384}"/>
              </a:ext>
            </a:extLst>
          </p:cNvPr>
          <p:cNvGrpSpPr/>
          <p:nvPr/>
        </p:nvGrpSpPr>
        <p:grpSpPr>
          <a:xfrm>
            <a:off x="4615961" y="2455990"/>
            <a:ext cx="187270" cy="163972"/>
            <a:chOff x="2614365" y="2911218"/>
            <a:chExt cx="1553079" cy="135985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BDC1A9C-B385-4399-A292-672AE6E4EF17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Chord 5">
              <a:extLst>
                <a:ext uri="{FF2B5EF4-FFF2-40B4-BE49-F238E27FC236}">
                  <a16:creationId xmlns:a16="http://schemas.microsoft.com/office/drawing/2014/main" id="{D78F642E-4D44-4244-8D63-41B0CF888477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5FECE0-C033-4A1E-B6AE-2A87117D83A3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63B666-67AB-4655-9276-F1763B8A3BE3}"/>
              </a:ext>
            </a:extLst>
          </p:cNvPr>
          <p:cNvGrpSpPr/>
          <p:nvPr/>
        </p:nvGrpSpPr>
        <p:grpSpPr>
          <a:xfrm>
            <a:off x="4549188" y="2535525"/>
            <a:ext cx="187270" cy="163972"/>
            <a:chOff x="2614365" y="2911218"/>
            <a:chExt cx="1553079" cy="135985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154A139-2823-4BD5-B89D-699624ED0B6E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Chord 5">
              <a:extLst>
                <a:ext uri="{FF2B5EF4-FFF2-40B4-BE49-F238E27FC236}">
                  <a16:creationId xmlns:a16="http://schemas.microsoft.com/office/drawing/2014/main" id="{D3D70BBD-57EE-4015-9C48-8C970EEAE196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F6F3580-9626-454A-ADF9-39245500240C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3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 animBg="1"/>
      <p:bldP spid="42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3924299" y="1962150"/>
            <a:ext cx="1295402" cy="12192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404813" y="406082"/>
            <a:ext cx="758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want to study the motion of a cannonball on the surface of the sun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3681594" y="1733550"/>
            <a:ext cx="1769460" cy="167633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6C5192-7946-4D55-ACFE-72DD3BA4C6CE}"/>
              </a:ext>
            </a:extLst>
          </p:cNvPr>
          <p:cNvSpPr/>
          <p:nvPr/>
        </p:nvSpPr>
        <p:spPr>
          <a:xfrm>
            <a:off x="5095875" y="1623790"/>
            <a:ext cx="76200" cy="76200"/>
          </a:xfrm>
          <a:prstGeom prst="ellips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37D4E-EC0E-4602-B9F7-2768076AAFB8}"/>
              </a:ext>
            </a:extLst>
          </p:cNvPr>
          <p:cNvSpPr/>
          <p:nvPr/>
        </p:nvSpPr>
        <p:spPr>
          <a:xfrm>
            <a:off x="5399619" y="1834515"/>
            <a:ext cx="76200" cy="76200"/>
          </a:xfrm>
          <a:prstGeom prst="ellips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46EA4-D956-4AD2-8A65-7D7AC9200325}"/>
              </a:ext>
            </a:extLst>
          </p:cNvPr>
          <p:cNvSpPr/>
          <p:nvPr/>
        </p:nvSpPr>
        <p:spPr>
          <a:xfrm>
            <a:off x="4526319" y="1615440"/>
            <a:ext cx="76200" cy="76200"/>
          </a:xfrm>
          <a:prstGeom prst="ellips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0AFD79-36D1-4FF0-BFBF-B423CBF0F417}"/>
              </a:ext>
            </a:extLst>
          </p:cNvPr>
          <p:cNvCxnSpPr>
            <a:cxnSpLocks/>
          </p:cNvCxnSpPr>
          <p:nvPr/>
        </p:nvCxnSpPr>
        <p:spPr>
          <a:xfrm flipH="1">
            <a:off x="4387216" y="1699260"/>
            <a:ext cx="148589" cy="2781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46200-A047-4E72-8C67-3A0343DDDACC}"/>
              </a:ext>
            </a:extLst>
          </p:cNvPr>
          <p:cNvCxnSpPr>
            <a:cxnSpLocks/>
          </p:cNvCxnSpPr>
          <p:nvPr/>
        </p:nvCxnSpPr>
        <p:spPr>
          <a:xfrm flipH="1">
            <a:off x="4989195" y="1708785"/>
            <a:ext cx="127636" cy="37338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381C44-7EC1-45A0-8047-7C993B49371E}"/>
              </a:ext>
            </a:extLst>
          </p:cNvPr>
          <p:cNvCxnSpPr>
            <a:cxnSpLocks/>
          </p:cNvCxnSpPr>
          <p:nvPr/>
        </p:nvCxnSpPr>
        <p:spPr>
          <a:xfrm flipH="1" flipV="1">
            <a:off x="4000500" y="1762125"/>
            <a:ext cx="390526" cy="21717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13F8C-4ADB-4538-A400-25890BD3352A}"/>
              </a:ext>
            </a:extLst>
          </p:cNvPr>
          <p:cNvCxnSpPr>
            <a:cxnSpLocks/>
          </p:cNvCxnSpPr>
          <p:nvPr/>
        </p:nvCxnSpPr>
        <p:spPr>
          <a:xfrm flipH="1">
            <a:off x="4987290" y="1981200"/>
            <a:ext cx="148591" cy="10668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D95A4-A05C-4654-94C7-4D035EF6AE3F}"/>
              </a:ext>
            </a:extLst>
          </p:cNvPr>
          <p:cNvCxnSpPr>
            <a:cxnSpLocks/>
          </p:cNvCxnSpPr>
          <p:nvPr/>
        </p:nvCxnSpPr>
        <p:spPr>
          <a:xfrm flipH="1">
            <a:off x="4825365" y="1884045"/>
            <a:ext cx="554356" cy="10668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7E7F92-1C0D-4D7B-9D08-0F0162BC4DA8}"/>
              </a:ext>
            </a:extLst>
          </p:cNvPr>
          <p:cNvCxnSpPr>
            <a:cxnSpLocks/>
          </p:cNvCxnSpPr>
          <p:nvPr/>
        </p:nvCxnSpPr>
        <p:spPr>
          <a:xfrm>
            <a:off x="4667250" y="1586865"/>
            <a:ext cx="165735" cy="40386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0CAE94-F089-42F7-B2E3-1DAB4B9CBEF3}"/>
              </a:ext>
            </a:extLst>
          </p:cNvPr>
          <p:cNvSpPr txBox="1"/>
          <p:nvPr/>
        </p:nvSpPr>
        <p:spPr>
          <a:xfrm>
            <a:off x="5470952" y="1254458"/>
            <a:ext cx="342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Plasma</a:t>
            </a:r>
            <a:r>
              <a:rPr lang="en-US" sz="1800" dirty="0"/>
              <a:t> will scatter off its surface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6F17CB-1CE7-41B5-9DBE-3BE7C70B5C44}"/>
              </a:ext>
            </a:extLst>
          </p:cNvPr>
          <p:cNvSpPr txBox="1"/>
          <p:nvPr/>
        </p:nvSpPr>
        <p:spPr>
          <a:xfrm>
            <a:off x="257175" y="2040636"/>
            <a:ext cx="3141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effect will be catastrophic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6F3D4-E43F-4592-B945-D7AFA1336246}"/>
              </a:ext>
            </a:extLst>
          </p:cNvPr>
          <p:cNvSpPr txBox="1"/>
          <p:nvPr/>
        </p:nvSpPr>
        <p:spPr>
          <a:xfrm>
            <a:off x="5295900" y="3830419"/>
            <a:ext cx="358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The cannonball will melt and cease to exist as a cannonball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E4D226-10A2-4F17-BAAC-3CFA29D5F480}"/>
              </a:ext>
            </a:extLst>
          </p:cNvPr>
          <p:cNvSpPr/>
          <p:nvPr/>
        </p:nvSpPr>
        <p:spPr>
          <a:xfrm>
            <a:off x="4392038" y="1994170"/>
            <a:ext cx="97277" cy="257783"/>
          </a:xfrm>
          <a:custGeom>
            <a:avLst/>
            <a:gdLst>
              <a:gd name="connsiteX0" fmla="*/ 0 w 97277"/>
              <a:gd name="connsiteY0" fmla="*/ 0 h 257783"/>
              <a:gd name="connsiteX1" fmla="*/ 97277 w 97277"/>
              <a:gd name="connsiteY1" fmla="*/ 107004 h 257783"/>
              <a:gd name="connsiteX2" fmla="*/ 34047 w 97277"/>
              <a:gd name="connsiteY2" fmla="*/ 204281 h 257783"/>
              <a:gd name="connsiteX3" fmla="*/ 82685 w 97277"/>
              <a:gd name="connsiteY3" fmla="*/ 257783 h 25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7" h="257783">
                <a:moveTo>
                  <a:pt x="0" y="0"/>
                </a:moveTo>
                <a:lnTo>
                  <a:pt x="97277" y="107004"/>
                </a:lnTo>
                <a:lnTo>
                  <a:pt x="34047" y="204281"/>
                </a:lnTo>
                <a:lnTo>
                  <a:pt x="82685" y="2577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8332A4-0C08-4498-9F93-8D636612FAB3}"/>
              </a:ext>
            </a:extLst>
          </p:cNvPr>
          <p:cNvSpPr/>
          <p:nvPr/>
        </p:nvSpPr>
        <p:spPr>
          <a:xfrm>
            <a:off x="4751962" y="2008762"/>
            <a:ext cx="63229" cy="141051"/>
          </a:xfrm>
          <a:custGeom>
            <a:avLst/>
            <a:gdLst>
              <a:gd name="connsiteX0" fmla="*/ 63229 w 63229"/>
              <a:gd name="connsiteY0" fmla="*/ 0 h 141051"/>
              <a:gd name="connsiteX1" fmla="*/ 0 w 63229"/>
              <a:gd name="connsiteY1" fmla="*/ 63229 h 141051"/>
              <a:gd name="connsiteX2" fmla="*/ 9727 w 63229"/>
              <a:gd name="connsiteY2" fmla="*/ 141051 h 14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29" h="141051">
                <a:moveTo>
                  <a:pt x="63229" y="0"/>
                </a:moveTo>
                <a:lnTo>
                  <a:pt x="0" y="63229"/>
                </a:lnTo>
                <a:lnTo>
                  <a:pt x="9727" y="1410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14DD2B1-29FB-453C-8751-5B051D8FFA68}"/>
              </a:ext>
            </a:extLst>
          </p:cNvPr>
          <p:cNvSpPr/>
          <p:nvPr/>
        </p:nvSpPr>
        <p:spPr>
          <a:xfrm>
            <a:off x="4815191" y="2101174"/>
            <a:ext cx="175098" cy="184826"/>
          </a:xfrm>
          <a:custGeom>
            <a:avLst/>
            <a:gdLst>
              <a:gd name="connsiteX0" fmla="*/ 175098 w 175098"/>
              <a:gd name="connsiteY0" fmla="*/ 0 h 184826"/>
              <a:gd name="connsiteX1" fmla="*/ 150779 w 175098"/>
              <a:gd name="connsiteY1" fmla="*/ 155643 h 184826"/>
              <a:gd name="connsiteX2" fmla="*/ 24320 w 175098"/>
              <a:gd name="connsiteY2" fmla="*/ 145915 h 184826"/>
              <a:gd name="connsiteX3" fmla="*/ 0 w 175098"/>
              <a:gd name="connsiteY3" fmla="*/ 184826 h 1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098" h="184826">
                <a:moveTo>
                  <a:pt x="175098" y="0"/>
                </a:moveTo>
                <a:lnTo>
                  <a:pt x="150779" y="155643"/>
                </a:lnTo>
                <a:lnTo>
                  <a:pt x="24320" y="145915"/>
                </a:lnTo>
                <a:lnTo>
                  <a:pt x="0" y="1848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 animBg="1"/>
      <p:bldP spid="38" grpId="0"/>
      <p:bldP spid="40" grpId="0"/>
      <p:bldP spid="42" grpId="0"/>
      <p:bldP spid="5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3924299" y="2114620"/>
            <a:ext cx="1295402" cy="12192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6B7B4FD5-B3C1-488C-A6FF-31598C5FAA71}"/>
              </a:ext>
            </a:extLst>
          </p:cNvPr>
          <p:cNvSpPr/>
          <p:nvPr/>
        </p:nvSpPr>
        <p:spPr>
          <a:xfrm rot="19209652">
            <a:off x="4893029" y="2348287"/>
            <a:ext cx="57461" cy="1149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228600" y="1001742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Classical mechanics assumes objects can be adequately isolated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034F9-4099-499B-B35D-5DEBAE08F192}"/>
              </a:ext>
            </a:extLst>
          </p:cNvPr>
          <p:cNvSpPr txBox="1"/>
          <p:nvPr/>
        </p:nvSpPr>
        <p:spPr>
          <a:xfrm>
            <a:off x="5410200" y="1606788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Classical mechanics assumes we can study parts of objects, as small as we want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646A46-1900-4935-A8FD-43F39316C619}"/>
              </a:ext>
            </a:extLst>
          </p:cNvPr>
          <p:cNvSpPr/>
          <p:nvPr/>
        </p:nvSpPr>
        <p:spPr>
          <a:xfrm>
            <a:off x="3681594" y="1886020"/>
            <a:ext cx="1769460" cy="167633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FB465E61-0F1B-492F-A158-16BEDCE22EE9}"/>
              </a:ext>
            </a:extLst>
          </p:cNvPr>
          <p:cNvSpPr/>
          <p:nvPr/>
        </p:nvSpPr>
        <p:spPr>
          <a:xfrm rot="19646835">
            <a:off x="4951490" y="2116058"/>
            <a:ext cx="536422" cy="201320"/>
          </a:xfrm>
          <a:prstGeom prst="left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596CC-11C0-42AB-9727-F3D2F5BC1D53}"/>
              </a:ext>
            </a:extLst>
          </p:cNvPr>
          <p:cNvSpPr txBox="1"/>
          <p:nvPr/>
        </p:nvSpPr>
        <p:spPr>
          <a:xfrm>
            <a:off x="565824" y="3809821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These two assumptions are “incompatible”: at some point parts are going to be so small that they cannot be assumed to be adequately isolated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988E0C58-CFB3-4537-B175-481CFD468912}"/>
              </a:ext>
            </a:extLst>
          </p:cNvPr>
          <p:cNvSpPr/>
          <p:nvPr/>
        </p:nvSpPr>
        <p:spPr>
          <a:xfrm rot="13965967">
            <a:off x="3734493" y="1918877"/>
            <a:ext cx="457200" cy="228530"/>
          </a:xfrm>
          <a:prstGeom prst="leftRightArrow">
            <a:avLst/>
          </a:prstGeom>
          <a:solidFill>
            <a:srgbClr val="65FFAB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46DA44B-F14D-43D5-9D13-A48E7CAA7FFA}"/>
              </a:ext>
            </a:extLst>
          </p:cNvPr>
          <p:cNvSpPr/>
          <p:nvPr/>
        </p:nvSpPr>
        <p:spPr>
          <a:xfrm rot="13965967">
            <a:off x="3734494" y="1918947"/>
            <a:ext cx="457200" cy="228530"/>
          </a:xfrm>
          <a:prstGeom prst="left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25A1E-75AE-4FC5-B160-084997CEB62D}"/>
              </a:ext>
            </a:extLst>
          </p:cNvPr>
          <p:cNvSpPr txBox="1"/>
          <p:nvPr/>
        </p:nvSpPr>
        <p:spPr>
          <a:xfrm>
            <a:off x="565824" y="140553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Interaction at the boundary is important for the very definition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BFAB2E-4422-4453-ACE0-26CDA396C9ED}"/>
                  </a:ext>
                </a:extLst>
              </p:cNvPr>
              <p:cNvSpPr txBox="1"/>
              <p:nvPr/>
            </p:nvSpPr>
            <p:spPr>
              <a:xfrm>
                <a:off x="1143000" y="2363857"/>
                <a:ext cx="6041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BFAB2E-4422-4453-ACE0-26CDA396C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63857"/>
                <a:ext cx="6041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D5457-C6E8-403A-AF9F-C0B237485826}"/>
                  </a:ext>
                </a:extLst>
              </p:cNvPr>
              <p:cNvSpPr txBox="1"/>
              <p:nvPr/>
            </p:nvSpPr>
            <p:spPr>
              <a:xfrm>
                <a:off x="1534519" y="2360827"/>
                <a:ext cx="10957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4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40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D5457-C6E8-403A-AF9F-C0B23748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19" y="2360827"/>
                <a:ext cx="109574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2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25" grpId="0" animBg="1"/>
      <p:bldP spid="26" grpId="0"/>
      <p:bldP spid="27" grpId="0" animBg="1"/>
      <p:bldP spid="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565824" y="140553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Classical mechanics fails because we can never completely isolate a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D4A8C-7A7D-476B-9046-DE4670BE89FC}"/>
              </a:ext>
            </a:extLst>
          </p:cNvPr>
          <p:cNvSpPr txBox="1"/>
          <p:nvPr/>
        </p:nvSpPr>
        <p:spPr>
          <a:xfrm>
            <a:off x="565824" y="4171950"/>
            <a:ext cx="800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therefore the most accurate description must be statistical/probabilistic in nature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A3EC3-302F-4055-9313-C3EA4F9F5F70}"/>
              </a:ext>
            </a:extLst>
          </p:cNvPr>
          <p:cNvSpPr txBox="1"/>
          <p:nvPr/>
        </p:nvSpPr>
        <p:spPr>
          <a:xfrm>
            <a:off x="381000" y="135255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practical grounds – we simply cannot do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16356-D1C6-4902-A670-F262F002B234}"/>
              </a:ext>
            </a:extLst>
          </p:cNvPr>
          <p:cNvSpPr txBox="1"/>
          <p:nvPr/>
        </p:nvSpPr>
        <p:spPr>
          <a:xfrm>
            <a:off x="381000" y="188595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theoretical grounds – we cannot shield gravitational interactions, we cannot eliminate thermal radiation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460B-5A60-4817-8AE9-315BE8E4174B}"/>
              </a:ext>
            </a:extLst>
          </p:cNvPr>
          <p:cNvSpPr txBox="1"/>
          <p:nvPr/>
        </p:nvSpPr>
        <p:spPr>
          <a:xfrm>
            <a:off x="381000" y="2699087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 logical grounds – complete isolation means no possible interaction with the system, signals would pass through, no possible measurement, the system disappears from our universe</a:t>
            </a:r>
          </a:p>
        </p:txBody>
      </p:sp>
    </p:spTree>
    <p:extLst>
      <p:ext uri="{BB962C8B-B14F-4D97-AF65-F5344CB8AC3E}">
        <p14:creationId xmlns:p14="http://schemas.microsoft.com/office/powerpoint/2010/main" val="28939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C29F7-F0C1-4C2A-A7F1-01B0289739E7}"/>
              </a:ext>
            </a:extLst>
          </p:cNvPr>
          <p:cNvSpPr txBox="1"/>
          <p:nvPr/>
        </p:nvSpPr>
        <p:spPr>
          <a:xfrm>
            <a:off x="304800" y="20955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the entropy of a “pure” microstate in classical statistical mechanics?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55F12-65BE-4D3B-9F97-7CDA66D51300}"/>
              </a:ext>
            </a:extLst>
          </p:cNvPr>
          <p:cNvSpPr txBox="1"/>
          <p:nvPr/>
        </p:nvSpPr>
        <p:spPr>
          <a:xfrm>
            <a:off x="381000" y="135255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Two definitions for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6876E-4350-4BAA-BDA7-687E22ADA30E}"/>
              </a:ext>
            </a:extLst>
          </p:cNvPr>
          <p:cNvSpPr txBox="1"/>
          <p:nvPr/>
        </p:nvSpPr>
        <p:spPr>
          <a:xfrm>
            <a:off x="1" y="226695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 Logarithm of accessible microstates</a:t>
            </a:r>
            <a:endParaRPr lang="en-US" sz="2000" b="0" i="1" dirty="0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8C55B-4831-408A-890A-F9EAB018F732}"/>
              </a:ext>
            </a:extLst>
          </p:cNvPr>
          <p:cNvSpPr txBox="1"/>
          <p:nvPr/>
        </p:nvSpPr>
        <p:spPr>
          <a:xfrm>
            <a:off x="4572000" y="226695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Gibbs/Shannon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/>
              <p:nvPr/>
            </p:nvSpPr>
            <p:spPr>
              <a:xfrm>
                <a:off x="0" y="2729070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29070"/>
                <a:ext cx="457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/>
              <p:nvPr/>
            </p:nvSpPr>
            <p:spPr>
              <a:xfrm>
                <a:off x="4572000" y="2724150"/>
                <a:ext cx="4572000" cy="603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24150"/>
                <a:ext cx="4572000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9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6876E-4350-4BAA-BDA7-687E22ADA30E}"/>
              </a:ext>
            </a:extLst>
          </p:cNvPr>
          <p:cNvSpPr txBox="1"/>
          <p:nvPr/>
        </p:nvSpPr>
        <p:spPr>
          <a:xfrm>
            <a:off x="1" y="15325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 Logarithm of accessible microstates</a:t>
            </a:r>
            <a:endParaRPr lang="en-US" sz="2000" b="0" i="1" dirty="0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8C55B-4831-408A-890A-F9EAB018F732}"/>
              </a:ext>
            </a:extLst>
          </p:cNvPr>
          <p:cNvSpPr txBox="1"/>
          <p:nvPr/>
        </p:nvSpPr>
        <p:spPr>
          <a:xfrm>
            <a:off x="4572000" y="13335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Gibbs/Shannon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/>
              <p:nvPr/>
            </p:nvSpPr>
            <p:spPr>
              <a:xfrm>
                <a:off x="0" y="615375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5375"/>
                <a:ext cx="457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/>
              <p:nvPr/>
            </p:nvSpPr>
            <p:spPr>
              <a:xfrm>
                <a:off x="4572000" y="590550"/>
                <a:ext cx="4572000" cy="603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0550"/>
                <a:ext cx="4572000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3896F-46D5-4C72-B66D-4C4049FC58D8}"/>
                  </a:ext>
                </a:extLst>
              </p:cNvPr>
              <p:cNvSpPr txBox="1"/>
              <p:nvPr/>
            </p:nvSpPr>
            <p:spPr>
              <a:xfrm>
                <a:off x="0" y="1504950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is the phase-space volume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3896F-46D5-4C72-B66D-4C4049FC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4950"/>
                <a:ext cx="4572000" cy="400110"/>
              </a:xfrm>
              <a:prstGeom prst="rect">
                <a:avLst/>
              </a:prstGeom>
              <a:blipFill>
                <a:blip r:embed="rId4"/>
                <a:stretch>
                  <a:fillRect t="-6061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27D6CE-4C46-46EB-B269-1A5140D27770}"/>
              </a:ext>
            </a:extLst>
          </p:cNvPr>
          <p:cNvSpPr txBox="1"/>
          <p:nvPr/>
        </p:nvSpPr>
        <p:spPr>
          <a:xfrm>
            <a:off x="0" y="2139697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volume of a point is zero</a:t>
            </a:r>
            <a:endParaRPr lang="en-US" sz="2000" b="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5ABFB-415D-4FED-8163-CD461D306250}"/>
                  </a:ext>
                </a:extLst>
              </p:cNvPr>
              <p:cNvSpPr txBox="1"/>
              <p:nvPr/>
            </p:nvSpPr>
            <p:spPr>
              <a:xfrm>
                <a:off x="0" y="3053775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5ABFB-415D-4FED-8163-CD461D30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3775"/>
                <a:ext cx="45720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6B56C-DDBF-4968-910D-CF8FA0A20B76}"/>
                  </a:ext>
                </a:extLst>
              </p:cNvPr>
              <p:cNvSpPr txBox="1"/>
              <p:nvPr/>
            </p:nvSpPr>
            <p:spPr>
              <a:xfrm>
                <a:off x="4572000" y="1504950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-function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6B56C-DDBF-4968-910D-CF8FA0A2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04950"/>
                <a:ext cx="4572000" cy="400110"/>
              </a:xfrm>
              <a:prstGeom prst="rect">
                <a:avLst/>
              </a:prstGeom>
              <a:blipFill>
                <a:blip r:embed="rId6"/>
                <a:stretch>
                  <a:fillRect t="-6061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12CF25-BCF2-4EDC-B346-15F43484C008}"/>
                  </a:ext>
                </a:extLst>
              </p:cNvPr>
              <p:cNvSpPr txBox="1"/>
              <p:nvPr/>
            </p:nvSpPr>
            <p:spPr>
              <a:xfrm>
                <a:off x="4572000" y="2139697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only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12CF25-BCF2-4EDC-B346-15F43484C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39697"/>
                <a:ext cx="4572000" cy="400110"/>
              </a:xfrm>
              <a:prstGeom prst="rect">
                <a:avLst/>
              </a:prstGeom>
              <a:blipFill>
                <a:blip r:embed="rId7"/>
                <a:stretch>
                  <a:fillRect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B3928A-6CB6-47F5-9656-0A57F1BF05B9}"/>
                  </a:ext>
                </a:extLst>
              </p:cNvPr>
              <p:cNvSpPr txBox="1"/>
              <p:nvPr/>
            </p:nvSpPr>
            <p:spPr>
              <a:xfrm>
                <a:off x="4572000" y="3053775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−∞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B3928A-6CB6-47F5-9656-0A57F1BF0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53775"/>
                <a:ext cx="45720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F07DA-9A5B-4F39-87F3-7753966A6A7B}"/>
                  </a:ext>
                </a:extLst>
              </p:cNvPr>
              <p:cNvSpPr txBox="1"/>
              <p:nvPr/>
            </p:nvSpPr>
            <p:spPr>
              <a:xfrm>
                <a:off x="304800" y="3932932"/>
                <a:ext cx="85344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The entropy of a “pure” microstate in classical statistical mechanics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F07DA-9A5B-4F39-87F3-7753966A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32932"/>
                <a:ext cx="8534400" cy="1077218"/>
              </a:xfrm>
              <a:prstGeom prst="rect">
                <a:avLst/>
              </a:prstGeom>
              <a:blipFill>
                <a:blip r:embed="rId9"/>
                <a:stretch>
                  <a:fillRect t="-7345" b="-1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5E71A0F-FE3C-4916-8EAA-46C7A66BD55B}"/>
              </a:ext>
            </a:extLst>
          </p:cNvPr>
          <p:cNvSpPr txBox="1"/>
          <p:nvPr/>
        </p:nvSpPr>
        <p:spPr>
          <a:xfrm rot="20635506">
            <a:off x="7344786" y="4578365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Is it a problem?</a:t>
            </a:r>
          </a:p>
        </p:txBody>
      </p:sp>
    </p:spTree>
    <p:extLst>
      <p:ext uri="{BB962C8B-B14F-4D97-AF65-F5344CB8AC3E}">
        <p14:creationId xmlns:p14="http://schemas.microsoft.com/office/powerpoint/2010/main" val="42878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58117</TotalTime>
  <Words>742</Words>
  <Application>Microsoft Office PowerPoint</Application>
  <PresentationFormat>On-screen Show (16:9)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Alice</vt:lpstr>
      <vt:lpstr>Arial</vt:lpstr>
      <vt:lpstr>Bradley Hand ITC</vt:lpstr>
      <vt:lpstr>Calibri</vt:lpstr>
      <vt:lpstr>Cambria Math</vt:lpstr>
      <vt:lpstr>Office Theme</vt:lpstr>
      <vt:lpstr>Quantum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531</cp:revision>
  <dcterms:created xsi:type="dcterms:W3CDTF">2013-05-30T18:30:29Z</dcterms:created>
  <dcterms:modified xsi:type="dcterms:W3CDTF">2024-01-12T19:43:50Z</dcterms:modified>
</cp:coreProperties>
</file>