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21" r:id="rId2"/>
    <p:sldId id="425" r:id="rId3"/>
    <p:sldId id="426" r:id="rId4"/>
    <p:sldId id="427" r:id="rId5"/>
    <p:sldId id="449" r:id="rId6"/>
    <p:sldId id="450" r:id="rId7"/>
    <p:sldId id="442" r:id="rId8"/>
    <p:sldId id="443" r:id="rId9"/>
    <p:sldId id="445" r:id="rId10"/>
    <p:sldId id="446" r:id="rId11"/>
    <p:sldId id="367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00EE6C"/>
    <a:srgbClr val="4A7EBB"/>
    <a:srgbClr val="102540"/>
    <a:srgbClr val="10253F"/>
    <a:srgbClr val="F7964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59" autoAdjust="0"/>
    <p:restoredTop sz="94625" autoAdjust="0"/>
  </p:normalViewPr>
  <p:slideViewPr>
    <p:cSldViewPr>
      <p:cViewPr varScale="1">
        <p:scale>
          <a:sx n="140" d="100"/>
          <a:sy n="140" d="100"/>
        </p:scale>
        <p:origin x="91" y="37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E655-E7A8-42D8-8F27-29EDD4D4987B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133-AC8B-4C32-AEE4-B3F8E13D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23950"/>
            <a:ext cx="8534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47950"/>
            <a:ext cx="85344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C901-480E-43E4-BB60-A45ABD0C06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4552950"/>
            <a:ext cx="537982" cy="488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144CCB-E9B1-41E4-B610-5A5BDC014CA1}"/>
              </a:ext>
            </a:extLst>
          </p:cNvPr>
          <p:cNvSpPr txBox="1"/>
          <p:nvPr userDrawn="1"/>
        </p:nvSpPr>
        <p:spPr>
          <a:xfrm>
            <a:off x="566530" y="470413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ice" panose="00000500000000000000" pitchFamily="2" charset="0"/>
              </a:rPr>
              <a:t>Assumptions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9/15/2021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9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3821-9B18-4FD1-B8B4-24FC6CC59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Quantum Essentials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A8FC7-AF59-4E78-A745-B7DD1379ED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Wrong comparisons</a:t>
            </a:r>
            <a:br>
              <a:rPr lang="en-US" dirty="0"/>
            </a:br>
            <a:r>
              <a:rPr lang="en-US" dirty="0"/>
              <a:t>between classical and quantum mechanics</a:t>
            </a:r>
          </a:p>
        </p:txBody>
      </p:sp>
    </p:spTree>
    <p:extLst>
      <p:ext uri="{BB962C8B-B14F-4D97-AF65-F5344CB8AC3E}">
        <p14:creationId xmlns:p14="http://schemas.microsoft.com/office/powerpoint/2010/main" val="2680148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390BE9-40AF-490A-B06F-A35F3563BC79}"/>
                  </a:ext>
                </a:extLst>
              </p:cNvPr>
              <p:cNvSpPr txBox="1"/>
              <p:nvPr/>
            </p:nvSpPr>
            <p:spPr>
              <a:xfrm>
                <a:off x="0" y="1381670"/>
                <a:ext cx="4571999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4390BE9-40AF-490A-B06F-A35F3563B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81670"/>
                <a:ext cx="4571999" cy="509178"/>
              </a:xfrm>
              <a:prstGeom prst="rect">
                <a:avLst/>
              </a:prstGeom>
              <a:blipFill>
                <a:blip r:embed="rId2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A3BD-685C-4CCC-B20C-A83EFB917331}"/>
                  </a:ext>
                </a:extLst>
              </p:cNvPr>
              <p:cNvSpPr txBox="1"/>
              <p:nvPr/>
            </p:nvSpPr>
            <p:spPr>
              <a:xfrm>
                <a:off x="4571998" y="1381670"/>
                <a:ext cx="457200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A3BD-685C-4CCC-B20C-A83EFB917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8" y="1381670"/>
                <a:ext cx="4572001" cy="473591"/>
              </a:xfrm>
              <a:prstGeom prst="rect">
                <a:avLst/>
              </a:prstGeom>
              <a:blipFill>
                <a:blip r:embed="rId3"/>
                <a:stretch>
                  <a:fillRect b="-12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9A2CD7-D6ED-4185-9D70-5D3D99101E6D}"/>
                  </a:ext>
                </a:extLst>
              </p:cNvPr>
              <p:cNvSpPr txBox="1"/>
              <p:nvPr/>
            </p:nvSpPr>
            <p:spPr>
              <a:xfrm>
                <a:off x="0" y="2936359"/>
                <a:ext cx="4571999" cy="889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=∫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89A2CD7-D6ED-4185-9D70-5D3D99101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36359"/>
                <a:ext cx="4571999" cy="889090"/>
              </a:xfrm>
              <a:prstGeom prst="rect">
                <a:avLst/>
              </a:prstGeom>
              <a:blipFill>
                <a:blip r:embed="rId4"/>
                <a:stretch>
                  <a:fillRect b="-7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419D1D-4181-48D8-B568-5D9113DA2D00}"/>
                  </a:ext>
                </a:extLst>
              </p:cNvPr>
              <p:cNvSpPr txBox="1"/>
              <p:nvPr/>
            </p:nvSpPr>
            <p:spPr>
              <a:xfrm>
                <a:off x="4571998" y="2936359"/>
                <a:ext cx="4572001" cy="878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419D1D-4181-48D8-B568-5D9113DA2D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8" y="2936359"/>
                <a:ext cx="4572001" cy="878510"/>
              </a:xfrm>
              <a:prstGeom prst="rect">
                <a:avLst/>
              </a:prstGeom>
              <a:blipFill>
                <a:blip r:embed="rId5"/>
                <a:stretch>
                  <a:fillRect b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A5AFFE12-F07E-41C3-809A-86D12C2378F4}"/>
              </a:ext>
            </a:extLst>
          </p:cNvPr>
          <p:cNvSpPr/>
          <p:nvPr/>
        </p:nvSpPr>
        <p:spPr>
          <a:xfrm>
            <a:off x="4114797" y="1475663"/>
            <a:ext cx="914400" cy="321191"/>
          </a:xfrm>
          <a:prstGeom prst="leftRightArrow">
            <a:avLst/>
          </a:prstGeom>
          <a:solidFill>
            <a:srgbClr val="00EE6C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BDA633DF-B630-43B7-AECB-7CCA6D51EA0F}"/>
              </a:ext>
            </a:extLst>
          </p:cNvPr>
          <p:cNvSpPr/>
          <p:nvPr/>
        </p:nvSpPr>
        <p:spPr>
          <a:xfrm>
            <a:off x="4114797" y="3215018"/>
            <a:ext cx="914400" cy="321191"/>
          </a:xfrm>
          <a:prstGeom prst="leftRightArrow">
            <a:avLst/>
          </a:prstGeom>
          <a:solidFill>
            <a:srgbClr val="00EE6C"/>
          </a:solidFill>
          <a:ln>
            <a:solidFill>
              <a:srgbClr val="0074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F86AE29-6AA1-4CBA-93E0-6A35BB58D45C}"/>
              </a:ext>
            </a:extLst>
          </p:cNvPr>
          <p:cNvSpPr/>
          <p:nvPr/>
        </p:nvSpPr>
        <p:spPr>
          <a:xfrm rot="20134116">
            <a:off x="3729714" y="2296141"/>
            <a:ext cx="1684566" cy="321191"/>
          </a:xfrm>
          <a:prstGeom prst="left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E29F7D-3AFD-4DA8-929F-CB5850CDAE89}"/>
              </a:ext>
            </a:extLst>
          </p:cNvPr>
          <p:cNvSpPr txBox="1"/>
          <p:nvPr/>
        </p:nvSpPr>
        <p:spPr>
          <a:xfrm>
            <a:off x="238740" y="4056043"/>
            <a:ext cx="86004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00EE6C"/>
                </a:solidFill>
              </a:rPr>
              <a:t>Better comparison helps us understand the math better and </a:t>
            </a:r>
            <a:r>
              <a:rPr lang="en-US" sz="2800">
                <a:solidFill>
                  <a:srgbClr val="00EE6C"/>
                </a:solidFill>
              </a:rPr>
              <a:t>pinpoint what </a:t>
            </a:r>
            <a:r>
              <a:rPr lang="en-US" sz="2800" dirty="0">
                <a:solidFill>
                  <a:srgbClr val="00EE6C"/>
                </a:solidFill>
              </a:rPr>
              <a:t>is the same and what is different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481DB6-8456-429E-9A25-2F93968A7B07}"/>
              </a:ext>
            </a:extLst>
          </p:cNvPr>
          <p:cNvSpPr txBox="1"/>
          <p:nvPr/>
        </p:nvSpPr>
        <p:spPr>
          <a:xfrm>
            <a:off x="241983" y="182288"/>
            <a:ext cx="86004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A lot of confusion in quantum mechanics comes just from misleading comparisons with classical mechanics</a:t>
            </a:r>
          </a:p>
        </p:txBody>
      </p:sp>
    </p:spTree>
    <p:extLst>
      <p:ext uri="{BB962C8B-B14F-4D97-AF65-F5344CB8AC3E}">
        <p14:creationId xmlns:p14="http://schemas.microsoft.com/office/powerpoint/2010/main" val="428607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5CC-BAE1-4A7A-93BE-BD914182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FC432CBB-2437-4DC5-9618-333199C8200A}"/>
              </a:ext>
            </a:extLst>
          </p:cNvPr>
          <p:cNvSpPr txBox="1">
            <a:spLocks/>
          </p:cNvSpPr>
          <p:nvPr/>
        </p:nvSpPr>
        <p:spPr>
          <a:xfrm>
            <a:off x="126507" y="209551"/>
            <a:ext cx="4314548" cy="63253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Classical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24EEFAB1-C107-4B69-ADBF-615AC791BC39}"/>
              </a:ext>
            </a:extLst>
          </p:cNvPr>
          <p:cNvSpPr txBox="1">
            <a:spLocks/>
          </p:cNvSpPr>
          <p:nvPr/>
        </p:nvSpPr>
        <p:spPr>
          <a:xfrm>
            <a:off x="4702945" y="209550"/>
            <a:ext cx="4314548" cy="632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Quantum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B1C509E7-FD05-42A0-A97A-903036C8F183}"/>
              </a:ext>
            </a:extLst>
          </p:cNvPr>
          <p:cNvSpPr txBox="1">
            <a:spLocks/>
          </p:cNvSpPr>
          <p:nvPr/>
        </p:nvSpPr>
        <p:spPr>
          <a:xfrm>
            <a:off x="4008268" y="243718"/>
            <a:ext cx="1131903" cy="632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dirty="0"/>
              <a:t>vs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8BD2DCF-54BE-4E58-A80C-27C761DFE560}"/>
                  </a:ext>
                </a:extLst>
              </p:cNvPr>
              <p:cNvSpPr txBox="1"/>
              <p:nvPr/>
            </p:nvSpPr>
            <p:spPr>
              <a:xfrm>
                <a:off x="0" y="2190750"/>
                <a:ext cx="4571999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8BD2DCF-54BE-4E58-A80C-27C761DFE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90750"/>
                <a:ext cx="4571999" cy="473591"/>
              </a:xfrm>
              <a:prstGeom prst="rect">
                <a:avLst/>
              </a:prstGeom>
              <a:blipFill>
                <a:blip r:embed="rId2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E45906B-7A7C-41F0-91A2-5FD95442E599}"/>
                  </a:ext>
                </a:extLst>
              </p:cNvPr>
              <p:cNvSpPr txBox="1"/>
              <p:nvPr/>
            </p:nvSpPr>
            <p:spPr>
              <a:xfrm>
                <a:off x="4571998" y="2190750"/>
                <a:ext cx="457200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E45906B-7A7C-41F0-91A2-5FD95442E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8" y="2190750"/>
                <a:ext cx="4572001" cy="473591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8354F8B3-635E-42EB-A0CC-4563F02A28AC}"/>
              </a:ext>
            </a:extLst>
          </p:cNvPr>
          <p:cNvSpPr txBox="1"/>
          <p:nvPr/>
        </p:nvSpPr>
        <p:spPr>
          <a:xfrm>
            <a:off x="0" y="1123950"/>
            <a:ext cx="457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/>
              <a:t>State of a classical system is given by position and momentum</a:t>
            </a:r>
            <a:endParaRPr lang="en-US" sz="2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30A21B9-D208-442F-84C4-2C9DC9656A2C}"/>
              </a:ext>
            </a:extLst>
          </p:cNvPr>
          <p:cNvSpPr txBox="1"/>
          <p:nvPr/>
        </p:nvSpPr>
        <p:spPr>
          <a:xfrm>
            <a:off x="4572000" y="1123951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/>
              <a:t>State of a quantum system is given by the wavefunction</a:t>
            </a:r>
            <a:endParaRPr lang="en-US" sz="2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03C588-4923-4636-B2F7-A542AE4842B5}"/>
              </a:ext>
            </a:extLst>
          </p:cNvPr>
          <p:cNvSpPr txBox="1"/>
          <p:nvPr/>
        </p:nvSpPr>
        <p:spPr>
          <a:xfrm>
            <a:off x="0" y="3112352"/>
            <a:ext cx="457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/>
              <a:t>Classical </a:t>
            </a:r>
            <a:r>
              <a:rPr lang="en-US" dirty="0"/>
              <a:t>systems always have a single </a:t>
            </a:r>
            <a:r>
              <a:rPr lang="en-US" b="0" dirty="0"/>
              <a:t>well defined position and momentum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038E6AD-6429-418D-A609-DBA0C1621FDD}"/>
              </a:ext>
            </a:extLst>
          </p:cNvPr>
          <p:cNvSpPr txBox="1"/>
          <p:nvPr/>
        </p:nvSpPr>
        <p:spPr>
          <a:xfrm>
            <a:off x="4572000" y="3112353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/>
              <a:t>Quantum systems have a probability distribution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3396206-492A-4C9E-AF5D-F964483F596F}"/>
              </a:ext>
            </a:extLst>
          </p:cNvPr>
          <p:cNvSpPr txBox="1"/>
          <p:nvPr/>
        </p:nvSpPr>
        <p:spPr>
          <a:xfrm>
            <a:off x="0" y="3906618"/>
            <a:ext cx="457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/>
              <a:t>Classical </a:t>
            </a:r>
            <a:r>
              <a:rPr lang="en-US" dirty="0"/>
              <a:t>systems are point particles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8F87AD-E8F7-4640-AC4C-BC42D9336A97}"/>
              </a:ext>
            </a:extLst>
          </p:cNvPr>
          <p:cNvSpPr txBox="1"/>
          <p:nvPr/>
        </p:nvSpPr>
        <p:spPr>
          <a:xfrm>
            <a:off x="4572000" y="3906619"/>
            <a:ext cx="457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/>
              <a:t>Quantum systems are both point particles and waves</a:t>
            </a:r>
            <a:endParaRPr lang="en-US" dirty="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F0E68A3-23ED-41B5-9F28-C11D4E08989E}"/>
              </a:ext>
            </a:extLst>
          </p:cNvPr>
          <p:cNvGrpSpPr/>
          <p:nvPr/>
        </p:nvGrpSpPr>
        <p:grpSpPr>
          <a:xfrm>
            <a:off x="76200" y="133350"/>
            <a:ext cx="8991600" cy="4876801"/>
            <a:chOff x="2286000" y="1097528"/>
            <a:chExt cx="5029200" cy="1579657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7D39C31-D5BB-4F8C-8705-07A545B6B58B}"/>
                </a:ext>
              </a:extLst>
            </p:cNvPr>
            <p:cNvCxnSpPr/>
            <p:nvPr/>
          </p:nvCxnSpPr>
          <p:spPr>
            <a:xfrm>
              <a:off x="2286000" y="1100342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F673CF3-0CBB-4409-AFBE-2E148E2292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097528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B6A8E871-2037-453D-A0C4-AF155D4FAE61}"/>
              </a:ext>
            </a:extLst>
          </p:cNvPr>
          <p:cNvSpPr txBox="1">
            <a:spLocks/>
          </p:cNvSpPr>
          <p:nvPr/>
        </p:nvSpPr>
        <p:spPr>
          <a:xfrm>
            <a:off x="2414726" y="4419762"/>
            <a:ext cx="4314548" cy="632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>
                <a:solidFill>
                  <a:srgbClr val="FF0000"/>
                </a:solidFill>
              </a:rPr>
              <a:t>Very misleading!!!</a:t>
            </a:r>
          </a:p>
        </p:txBody>
      </p:sp>
    </p:spTree>
    <p:extLst>
      <p:ext uri="{BB962C8B-B14F-4D97-AF65-F5344CB8AC3E}">
        <p14:creationId xmlns:p14="http://schemas.microsoft.com/office/powerpoint/2010/main" val="1651477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DD3963B1-6122-40C6-95A7-E815BF01A8D3}"/>
              </a:ext>
            </a:extLst>
          </p:cNvPr>
          <p:cNvGrpSpPr/>
          <p:nvPr/>
        </p:nvGrpSpPr>
        <p:grpSpPr>
          <a:xfrm>
            <a:off x="7391400" y="1353580"/>
            <a:ext cx="685800" cy="2436340"/>
            <a:chOff x="3657600" y="1964210"/>
            <a:chExt cx="685800" cy="243634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520377C-5290-46D3-9FB7-C461C2D6DA3D}"/>
                </a:ext>
              </a:extLst>
            </p:cNvPr>
            <p:cNvSpPr/>
            <p:nvPr/>
          </p:nvSpPr>
          <p:spPr>
            <a:xfrm>
              <a:off x="3657600" y="1964210"/>
              <a:ext cx="562232" cy="562232"/>
            </a:xfrm>
            <a:prstGeom prst="ellipse">
              <a:avLst/>
            </a:prstGeom>
            <a:solidFill>
              <a:schemeClr val="bg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3AC7C4-FFD4-4B7C-94E5-C7930C5BEAA7}"/>
                </a:ext>
              </a:extLst>
            </p:cNvPr>
            <p:cNvCxnSpPr>
              <a:stCxn id="5" idx="4"/>
            </p:cNvCxnSpPr>
            <p:nvPr/>
          </p:nvCxnSpPr>
          <p:spPr>
            <a:xfrm>
              <a:off x="3938716" y="2526442"/>
              <a:ext cx="0" cy="9370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967A24A-4E14-4B25-B707-B3359F1C0B9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3751305" y="2526442"/>
              <a:ext cx="187411" cy="56223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C1D0B0-FC1E-4D74-8DF3-C28666E9E891}"/>
                </a:ext>
              </a:extLst>
            </p:cNvPr>
            <p:cNvCxnSpPr/>
            <p:nvPr/>
          </p:nvCxnSpPr>
          <p:spPr>
            <a:xfrm flipH="1">
              <a:off x="3751305" y="3463496"/>
              <a:ext cx="187411" cy="93705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B6A4F0D-FB4C-4ABE-8B45-711154E8DDE4}"/>
                </a:ext>
              </a:extLst>
            </p:cNvPr>
            <p:cNvCxnSpPr>
              <a:cxnSpLocks/>
            </p:cNvCxnSpPr>
            <p:nvPr/>
          </p:nvCxnSpPr>
          <p:spPr>
            <a:xfrm>
              <a:off x="3938716" y="3463496"/>
              <a:ext cx="249195" cy="7980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6941008-6EC1-4BBF-BA8D-44872EDAC709}"/>
                </a:ext>
              </a:extLst>
            </p:cNvPr>
            <p:cNvCxnSpPr>
              <a:cxnSpLocks/>
            </p:cNvCxnSpPr>
            <p:nvPr/>
          </p:nvCxnSpPr>
          <p:spPr>
            <a:xfrm>
              <a:off x="3751306" y="3088675"/>
              <a:ext cx="46852" cy="334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7DD30BC-7688-488C-B797-E8251F66096D}"/>
                </a:ext>
              </a:extLst>
            </p:cNvPr>
            <p:cNvCxnSpPr>
              <a:endCxn id="5" idx="4"/>
            </p:cNvCxnSpPr>
            <p:nvPr/>
          </p:nvCxnSpPr>
          <p:spPr>
            <a:xfrm flipH="1" flipV="1">
              <a:off x="3938716" y="2526442"/>
              <a:ext cx="93705" cy="4685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1F1B5E8-E45A-4270-A3AE-3E6D29F700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2422" y="2760705"/>
              <a:ext cx="310978" cy="23426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itle 1">
            <a:extLst>
              <a:ext uri="{FF2B5EF4-FFF2-40B4-BE49-F238E27FC236}">
                <a16:creationId xmlns:a16="http://schemas.microsoft.com/office/drawing/2014/main" id="{9D45D065-D7C6-44A9-83BD-0C570F1AEAAE}"/>
              </a:ext>
            </a:extLst>
          </p:cNvPr>
          <p:cNvSpPr txBox="1">
            <a:spLocks/>
          </p:cNvSpPr>
          <p:nvPr/>
        </p:nvSpPr>
        <p:spPr>
          <a:xfrm>
            <a:off x="2895600" y="245748"/>
            <a:ext cx="4314548" cy="632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Classical objects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08F0FE0-BE5C-409F-8B1F-882481EBFB6A}"/>
              </a:ext>
            </a:extLst>
          </p:cNvPr>
          <p:cNvGrpSpPr/>
          <p:nvPr/>
        </p:nvGrpSpPr>
        <p:grpSpPr>
          <a:xfrm>
            <a:off x="544654" y="1123950"/>
            <a:ext cx="2287175" cy="2133600"/>
            <a:chOff x="5715000" y="1809750"/>
            <a:chExt cx="2287175" cy="21336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2DB46DF-F5A3-4B60-B90F-4C3E93871C62}"/>
                </a:ext>
              </a:extLst>
            </p:cNvPr>
            <p:cNvSpPr/>
            <p:nvPr/>
          </p:nvSpPr>
          <p:spPr>
            <a:xfrm>
              <a:off x="5715000" y="1809750"/>
              <a:ext cx="2287175" cy="2133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FBA1165-F1F2-4AAB-9903-5221A41744C2}"/>
                </a:ext>
              </a:extLst>
            </p:cNvPr>
            <p:cNvSpPr/>
            <p:nvPr/>
          </p:nvSpPr>
          <p:spPr>
            <a:xfrm>
              <a:off x="6159795" y="1899684"/>
              <a:ext cx="1226289" cy="1906772"/>
            </a:xfrm>
            <a:custGeom>
              <a:avLst/>
              <a:gdLst>
                <a:gd name="connsiteX0" fmla="*/ 361507 w 1226289"/>
                <a:gd name="connsiteY0" fmla="*/ 92149 h 1906772"/>
                <a:gd name="connsiteX1" fmla="*/ 155945 w 1226289"/>
                <a:gd name="connsiteY1" fmla="*/ 163032 h 1906772"/>
                <a:gd name="connsiteX2" fmla="*/ 219740 w 1226289"/>
                <a:gd name="connsiteY2" fmla="*/ 198474 h 1906772"/>
                <a:gd name="connsiteX3" fmla="*/ 0 w 1226289"/>
                <a:gd name="connsiteY3" fmla="*/ 425302 h 1906772"/>
                <a:gd name="connsiteX4" fmla="*/ 14177 w 1226289"/>
                <a:gd name="connsiteY4" fmla="*/ 808074 h 1906772"/>
                <a:gd name="connsiteX5" fmla="*/ 155945 w 1226289"/>
                <a:gd name="connsiteY5" fmla="*/ 999460 h 1906772"/>
                <a:gd name="connsiteX6" fmla="*/ 155945 w 1226289"/>
                <a:gd name="connsiteY6" fmla="*/ 800986 h 1906772"/>
                <a:gd name="connsiteX7" fmla="*/ 297712 w 1226289"/>
                <a:gd name="connsiteY7" fmla="*/ 956930 h 1906772"/>
                <a:gd name="connsiteX8" fmla="*/ 581247 w 1226289"/>
                <a:gd name="connsiteY8" fmla="*/ 1077432 h 1906772"/>
                <a:gd name="connsiteX9" fmla="*/ 496186 w 1226289"/>
                <a:gd name="connsiteY9" fmla="*/ 1368056 h 1906772"/>
                <a:gd name="connsiteX10" fmla="*/ 666307 w 1226289"/>
                <a:gd name="connsiteY10" fmla="*/ 1488558 h 1906772"/>
                <a:gd name="connsiteX11" fmla="*/ 708838 w 1226289"/>
                <a:gd name="connsiteY11" fmla="*/ 1906772 h 1906772"/>
                <a:gd name="connsiteX12" fmla="*/ 878958 w 1226289"/>
                <a:gd name="connsiteY12" fmla="*/ 1786269 h 1906772"/>
                <a:gd name="connsiteX13" fmla="*/ 878958 w 1226289"/>
                <a:gd name="connsiteY13" fmla="*/ 1715386 h 1906772"/>
                <a:gd name="connsiteX14" fmla="*/ 985284 w 1226289"/>
                <a:gd name="connsiteY14" fmla="*/ 1516911 h 1906772"/>
                <a:gd name="connsiteX15" fmla="*/ 1176670 w 1226289"/>
                <a:gd name="connsiteY15" fmla="*/ 1438939 h 1906772"/>
                <a:gd name="connsiteX16" fmla="*/ 1226289 w 1226289"/>
                <a:gd name="connsiteY16" fmla="*/ 1063256 h 1906772"/>
                <a:gd name="connsiteX17" fmla="*/ 978196 w 1226289"/>
                <a:gd name="connsiteY17" fmla="*/ 935665 h 1906772"/>
                <a:gd name="connsiteX18" fmla="*/ 786810 w 1226289"/>
                <a:gd name="connsiteY18" fmla="*/ 1027814 h 1906772"/>
                <a:gd name="connsiteX19" fmla="*/ 680484 w 1226289"/>
                <a:gd name="connsiteY19" fmla="*/ 1049079 h 1906772"/>
                <a:gd name="connsiteX20" fmla="*/ 616689 w 1226289"/>
                <a:gd name="connsiteY20" fmla="*/ 985283 h 1906772"/>
                <a:gd name="connsiteX21" fmla="*/ 666307 w 1226289"/>
                <a:gd name="connsiteY21" fmla="*/ 949842 h 1906772"/>
                <a:gd name="connsiteX22" fmla="*/ 602512 w 1226289"/>
                <a:gd name="connsiteY22" fmla="*/ 878958 h 1906772"/>
                <a:gd name="connsiteX23" fmla="*/ 524540 w 1226289"/>
                <a:gd name="connsiteY23" fmla="*/ 949842 h 1906772"/>
                <a:gd name="connsiteX24" fmla="*/ 418214 w 1226289"/>
                <a:gd name="connsiteY24" fmla="*/ 878958 h 1906772"/>
                <a:gd name="connsiteX25" fmla="*/ 503275 w 1226289"/>
                <a:gd name="connsiteY25" fmla="*/ 751367 h 1906772"/>
                <a:gd name="connsiteX26" fmla="*/ 652131 w 1226289"/>
                <a:gd name="connsiteY26" fmla="*/ 715925 h 1906772"/>
                <a:gd name="connsiteX27" fmla="*/ 708838 w 1226289"/>
                <a:gd name="connsiteY27" fmla="*/ 829339 h 1906772"/>
                <a:gd name="connsiteX28" fmla="*/ 772633 w 1226289"/>
                <a:gd name="connsiteY28" fmla="*/ 701749 h 1906772"/>
                <a:gd name="connsiteX29" fmla="*/ 1134140 w 1226289"/>
                <a:gd name="connsiteY29" fmla="*/ 382772 h 1906772"/>
                <a:gd name="connsiteX30" fmla="*/ 1112875 w 1226289"/>
                <a:gd name="connsiteY30" fmla="*/ 333153 h 1906772"/>
                <a:gd name="connsiteX31" fmla="*/ 886047 w 1226289"/>
                <a:gd name="connsiteY31" fmla="*/ 439479 h 1906772"/>
                <a:gd name="connsiteX32" fmla="*/ 1098698 w 1226289"/>
                <a:gd name="connsiteY32" fmla="*/ 184297 h 1906772"/>
                <a:gd name="connsiteX33" fmla="*/ 907312 w 1226289"/>
                <a:gd name="connsiteY33" fmla="*/ 63795 h 1906772"/>
                <a:gd name="connsiteX34" fmla="*/ 723014 w 1226289"/>
                <a:gd name="connsiteY34" fmla="*/ 219739 h 1906772"/>
                <a:gd name="connsiteX35" fmla="*/ 701749 w 1226289"/>
                <a:gd name="connsiteY35" fmla="*/ 425302 h 1906772"/>
                <a:gd name="connsiteX36" fmla="*/ 637954 w 1226289"/>
                <a:gd name="connsiteY36" fmla="*/ 375683 h 1906772"/>
                <a:gd name="connsiteX37" fmla="*/ 503275 w 1226289"/>
                <a:gd name="connsiteY37" fmla="*/ 304800 h 1906772"/>
                <a:gd name="connsiteX38" fmla="*/ 545805 w 1226289"/>
                <a:gd name="connsiteY38" fmla="*/ 134679 h 1906772"/>
                <a:gd name="connsiteX39" fmla="*/ 588335 w 1226289"/>
                <a:gd name="connsiteY39" fmla="*/ 0 h 1906772"/>
                <a:gd name="connsiteX40" fmla="*/ 361507 w 1226289"/>
                <a:gd name="connsiteY40" fmla="*/ 92149 h 1906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226289" h="1906772">
                  <a:moveTo>
                    <a:pt x="361507" y="92149"/>
                  </a:moveTo>
                  <a:lnTo>
                    <a:pt x="155945" y="163032"/>
                  </a:lnTo>
                  <a:lnTo>
                    <a:pt x="219740" y="198474"/>
                  </a:lnTo>
                  <a:lnTo>
                    <a:pt x="0" y="425302"/>
                  </a:lnTo>
                  <a:lnTo>
                    <a:pt x="14177" y="808074"/>
                  </a:lnTo>
                  <a:lnTo>
                    <a:pt x="155945" y="999460"/>
                  </a:lnTo>
                  <a:lnTo>
                    <a:pt x="155945" y="800986"/>
                  </a:lnTo>
                  <a:lnTo>
                    <a:pt x="297712" y="956930"/>
                  </a:lnTo>
                  <a:lnTo>
                    <a:pt x="581247" y="1077432"/>
                  </a:lnTo>
                  <a:lnTo>
                    <a:pt x="496186" y="1368056"/>
                  </a:lnTo>
                  <a:lnTo>
                    <a:pt x="666307" y="1488558"/>
                  </a:lnTo>
                  <a:lnTo>
                    <a:pt x="708838" y="1906772"/>
                  </a:lnTo>
                  <a:lnTo>
                    <a:pt x="878958" y="1786269"/>
                  </a:lnTo>
                  <a:lnTo>
                    <a:pt x="878958" y="1715386"/>
                  </a:lnTo>
                  <a:lnTo>
                    <a:pt x="985284" y="1516911"/>
                  </a:lnTo>
                  <a:lnTo>
                    <a:pt x="1176670" y="1438939"/>
                  </a:lnTo>
                  <a:lnTo>
                    <a:pt x="1226289" y="1063256"/>
                  </a:lnTo>
                  <a:lnTo>
                    <a:pt x="978196" y="935665"/>
                  </a:lnTo>
                  <a:lnTo>
                    <a:pt x="786810" y="1027814"/>
                  </a:lnTo>
                  <a:lnTo>
                    <a:pt x="680484" y="1049079"/>
                  </a:lnTo>
                  <a:lnTo>
                    <a:pt x="616689" y="985283"/>
                  </a:lnTo>
                  <a:lnTo>
                    <a:pt x="666307" y="949842"/>
                  </a:lnTo>
                  <a:lnTo>
                    <a:pt x="602512" y="878958"/>
                  </a:lnTo>
                  <a:lnTo>
                    <a:pt x="524540" y="949842"/>
                  </a:lnTo>
                  <a:lnTo>
                    <a:pt x="418214" y="878958"/>
                  </a:lnTo>
                  <a:lnTo>
                    <a:pt x="503275" y="751367"/>
                  </a:lnTo>
                  <a:lnTo>
                    <a:pt x="652131" y="715925"/>
                  </a:lnTo>
                  <a:lnTo>
                    <a:pt x="708838" y="829339"/>
                  </a:lnTo>
                  <a:lnTo>
                    <a:pt x="772633" y="701749"/>
                  </a:lnTo>
                  <a:lnTo>
                    <a:pt x="1134140" y="382772"/>
                  </a:lnTo>
                  <a:lnTo>
                    <a:pt x="1112875" y="333153"/>
                  </a:lnTo>
                  <a:lnTo>
                    <a:pt x="886047" y="439479"/>
                  </a:lnTo>
                  <a:lnTo>
                    <a:pt x="1098698" y="184297"/>
                  </a:lnTo>
                  <a:lnTo>
                    <a:pt x="907312" y="63795"/>
                  </a:lnTo>
                  <a:lnTo>
                    <a:pt x="723014" y="219739"/>
                  </a:lnTo>
                  <a:lnTo>
                    <a:pt x="701749" y="425302"/>
                  </a:lnTo>
                  <a:lnTo>
                    <a:pt x="637954" y="375683"/>
                  </a:lnTo>
                  <a:lnTo>
                    <a:pt x="503275" y="304800"/>
                  </a:lnTo>
                  <a:lnTo>
                    <a:pt x="545805" y="134679"/>
                  </a:lnTo>
                  <a:lnTo>
                    <a:pt x="588335" y="0"/>
                  </a:lnTo>
                  <a:lnTo>
                    <a:pt x="361507" y="92149"/>
                  </a:ln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F55BCF7-C6AA-4F9B-B7D4-189183F8A639}"/>
              </a:ext>
            </a:extLst>
          </p:cNvPr>
          <p:cNvGrpSpPr/>
          <p:nvPr/>
        </p:nvGrpSpPr>
        <p:grpSpPr>
          <a:xfrm>
            <a:off x="4286693" y="2208134"/>
            <a:ext cx="1123507" cy="1949312"/>
            <a:chOff x="4114800" y="2384339"/>
            <a:chExt cx="1123507" cy="1949312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8EF5958-BD20-403C-9FE3-636F6A871BBA}"/>
                </a:ext>
              </a:extLst>
            </p:cNvPr>
            <p:cNvSpPr/>
            <p:nvPr/>
          </p:nvSpPr>
          <p:spPr>
            <a:xfrm>
              <a:off x="4343387" y="3374065"/>
              <a:ext cx="894920" cy="959586"/>
            </a:xfrm>
            <a:custGeom>
              <a:avLst/>
              <a:gdLst>
                <a:gd name="connsiteX0" fmla="*/ 150641 w 894920"/>
                <a:gd name="connsiteY0" fmla="*/ 0 h 959586"/>
                <a:gd name="connsiteX1" fmla="*/ 200260 w 894920"/>
                <a:gd name="connsiteY1" fmla="*/ 290623 h 959586"/>
                <a:gd name="connsiteX2" fmla="*/ 1785 w 894920"/>
                <a:gd name="connsiteY2" fmla="*/ 744279 h 959586"/>
                <a:gd name="connsiteX3" fmla="*/ 334939 w 894920"/>
                <a:gd name="connsiteY3" fmla="*/ 956930 h 959586"/>
                <a:gd name="connsiteX4" fmla="*/ 632650 w 894920"/>
                <a:gd name="connsiteY4" fmla="*/ 609600 h 959586"/>
                <a:gd name="connsiteX5" fmla="*/ 894920 w 894920"/>
                <a:gd name="connsiteY5" fmla="*/ 715926 h 95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4920" h="959586">
                  <a:moveTo>
                    <a:pt x="150641" y="0"/>
                  </a:moveTo>
                  <a:cubicBezTo>
                    <a:pt x="187855" y="83288"/>
                    <a:pt x="225069" y="166577"/>
                    <a:pt x="200260" y="290623"/>
                  </a:cubicBezTo>
                  <a:cubicBezTo>
                    <a:pt x="175451" y="414670"/>
                    <a:pt x="-20661" y="633228"/>
                    <a:pt x="1785" y="744279"/>
                  </a:cubicBezTo>
                  <a:cubicBezTo>
                    <a:pt x="24231" y="855330"/>
                    <a:pt x="229795" y="979376"/>
                    <a:pt x="334939" y="956930"/>
                  </a:cubicBezTo>
                  <a:cubicBezTo>
                    <a:pt x="440083" y="934484"/>
                    <a:pt x="539320" y="649767"/>
                    <a:pt x="632650" y="609600"/>
                  </a:cubicBezTo>
                  <a:cubicBezTo>
                    <a:pt x="725980" y="569433"/>
                    <a:pt x="810450" y="642679"/>
                    <a:pt x="894920" y="71592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E698292-0856-4167-BF57-C193BB285DA7}"/>
                </a:ext>
              </a:extLst>
            </p:cNvPr>
            <p:cNvSpPr/>
            <p:nvPr/>
          </p:nvSpPr>
          <p:spPr>
            <a:xfrm>
              <a:off x="4387701" y="3211033"/>
              <a:ext cx="205563" cy="219739"/>
            </a:xfrm>
            <a:custGeom>
              <a:avLst/>
              <a:gdLst>
                <a:gd name="connsiteX0" fmla="*/ 92149 w 226828"/>
                <a:gd name="connsiteY0" fmla="*/ 0 h 219739"/>
                <a:gd name="connsiteX1" fmla="*/ 0 w 226828"/>
                <a:gd name="connsiteY1" fmla="*/ 219739 h 219739"/>
                <a:gd name="connsiteX2" fmla="*/ 226828 w 226828"/>
                <a:gd name="connsiteY2" fmla="*/ 219739 h 219739"/>
                <a:gd name="connsiteX3" fmla="*/ 92149 w 226828"/>
                <a:gd name="connsiteY3" fmla="*/ 0 h 219739"/>
                <a:gd name="connsiteX0" fmla="*/ 92149 w 205563"/>
                <a:gd name="connsiteY0" fmla="*/ 0 h 219739"/>
                <a:gd name="connsiteX1" fmla="*/ 0 w 205563"/>
                <a:gd name="connsiteY1" fmla="*/ 219739 h 219739"/>
                <a:gd name="connsiteX2" fmla="*/ 205563 w 205563"/>
                <a:gd name="connsiteY2" fmla="*/ 191386 h 219739"/>
                <a:gd name="connsiteX3" fmla="*/ 92149 w 205563"/>
                <a:gd name="connsiteY3" fmla="*/ 0 h 21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5563" h="219739">
                  <a:moveTo>
                    <a:pt x="92149" y="0"/>
                  </a:moveTo>
                  <a:lnTo>
                    <a:pt x="0" y="219739"/>
                  </a:lnTo>
                  <a:lnTo>
                    <a:pt x="205563" y="191386"/>
                  </a:lnTo>
                  <a:lnTo>
                    <a:pt x="92149" y="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350189D-FB12-49FC-9225-B70E1E575E86}"/>
                </a:ext>
              </a:extLst>
            </p:cNvPr>
            <p:cNvSpPr/>
            <p:nvPr/>
          </p:nvSpPr>
          <p:spPr>
            <a:xfrm>
              <a:off x="4114800" y="2384339"/>
              <a:ext cx="744483" cy="93705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Arrow: Down 47">
            <a:extLst>
              <a:ext uri="{FF2B5EF4-FFF2-40B4-BE49-F238E27FC236}">
                <a16:creationId xmlns:a16="http://schemas.microsoft.com/office/drawing/2014/main" id="{F729B502-E4F2-43AC-94F1-96163D07FD7C}"/>
              </a:ext>
            </a:extLst>
          </p:cNvPr>
          <p:cNvSpPr/>
          <p:nvPr/>
        </p:nvSpPr>
        <p:spPr>
          <a:xfrm rot="3374207">
            <a:off x="1831275" y="2117451"/>
            <a:ext cx="381000" cy="381000"/>
          </a:xfrm>
          <a:prstGeom prst="downArrow">
            <a:avLst/>
          </a:prstGeom>
          <a:solidFill>
            <a:schemeClr val="bg1"/>
          </a:solidFill>
          <a:ln>
            <a:solidFill>
              <a:srgbClr val="00E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C4A010F7-D6EA-4963-8AB2-5365D213AA5C}"/>
              </a:ext>
            </a:extLst>
          </p:cNvPr>
          <p:cNvSpPr/>
          <p:nvPr/>
        </p:nvSpPr>
        <p:spPr>
          <a:xfrm rot="3374207">
            <a:off x="4840676" y="2112094"/>
            <a:ext cx="381000" cy="381000"/>
          </a:xfrm>
          <a:prstGeom prst="downArrow">
            <a:avLst/>
          </a:prstGeom>
          <a:solidFill>
            <a:schemeClr val="bg1"/>
          </a:solidFill>
          <a:ln>
            <a:solidFill>
              <a:srgbClr val="00E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row: Down 49">
            <a:extLst>
              <a:ext uri="{FF2B5EF4-FFF2-40B4-BE49-F238E27FC236}">
                <a16:creationId xmlns:a16="http://schemas.microsoft.com/office/drawing/2014/main" id="{3F6AE7AE-88B7-408E-8BE7-9AD727B3A5AA}"/>
              </a:ext>
            </a:extLst>
          </p:cNvPr>
          <p:cNvSpPr/>
          <p:nvPr/>
        </p:nvSpPr>
        <p:spPr>
          <a:xfrm rot="19361478">
            <a:off x="7388311" y="1236704"/>
            <a:ext cx="381000" cy="381000"/>
          </a:xfrm>
          <a:prstGeom prst="downArrow">
            <a:avLst/>
          </a:prstGeom>
          <a:solidFill>
            <a:schemeClr val="bg1"/>
          </a:solidFill>
          <a:ln>
            <a:solidFill>
              <a:srgbClr val="00E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Down 50">
            <a:extLst>
              <a:ext uri="{FF2B5EF4-FFF2-40B4-BE49-F238E27FC236}">
                <a16:creationId xmlns:a16="http://schemas.microsoft.com/office/drawing/2014/main" id="{48A52F96-227C-42C8-9FC9-19C60E93FC30}"/>
              </a:ext>
            </a:extLst>
          </p:cNvPr>
          <p:cNvSpPr/>
          <p:nvPr/>
        </p:nvSpPr>
        <p:spPr>
          <a:xfrm rot="19361478">
            <a:off x="995652" y="1153473"/>
            <a:ext cx="381000" cy="381000"/>
          </a:xfrm>
          <a:prstGeom prst="downArrow">
            <a:avLst/>
          </a:prstGeom>
          <a:solidFill>
            <a:schemeClr val="bg1"/>
          </a:solidFill>
          <a:ln>
            <a:solidFill>
              <a:srgbClr val="00E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98D2ED53-A722-4ABE-9968-B2AAA15367F4}"/>
              </a:ext>
            </a:extLst>
          </p:cNvPr>
          <p:cNvSpPr/>
          <p:nvPr/>
        </p:nvSpPr>
        <p:spPr>
          <a:xfrm rot="3896313">
            <a:off x="2517644" y="1461068"/>
            <a:ext cx="381000" cy="381000"/>
          </a:xfrm>
          <a:prstGeom prst="downArrow">
            <a:avLst/>
          </a:prstGeom>
          <a:solidFill>
            <a:schemeClr val="bg1"/>
          </a:solidFill>
          <a:ln>
            <a:solidFill>
              <a:srgbClr val="00E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D2590131-7D05-468F-AC1B-434AB6A717A2}"/>
              </a:ext>
            </a:extLst>
          </p:cNvPr>
          <p:cNvSpPr/>
          <p:nvPr/>
        </p:nvSpPr>
        <p:spPr>
          <a:xfrm rot="10800000">
            <a:off x="933618" y="2241013"/>
            <a:ext cx="381000" cy="381000"/>
          </a:xfrm>
          <a:prstGeom prst="downArrow">
            <a:avLst/>
          </a:prstGeom>
          <a:solidFill>
            <a:schemeClr val="bg1"/>
          </a:solidFill>
          <a:ln>
            <a:solidFill>
              <a:srgbClr val="00E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68C2C51A-6694-4365-9BDB-369310B79142}"/>
              </a:ext>
            </a:extLst>
          </p:cNvPr>
          <p:cNvSpPr/>
          <p:nvPr/>
        </p:nvSpPr>
        <p:spPr>
          <a:xfrm rot="8282611">
            <a:off x="1376531" y="1697549"/>
            <a:ext cx="381000" cy="381000"/>
          </a:xfrm>
          <a:prstGeom prst="downArrow">
            <a:avLst/>
          </a:prstGeom>
          <a:solidFill>
            <a:schemeClr val="bg1"/>
          </a:solidFill>
          <a:ln>
            <a:solidFill>
              <a:srgbClr val="00E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457A1261-88A2-45C6-8405-85594E8DD3E2}"/>
              </a:ext>
            </a:extLst>
          </p:cNvPr>
          <p:cNvSpPr/>
          <p:nvPr/>
        </p:nvSpPr>
        <p:spPr>
          <a:xfrm rot="17964101">
            <a:off x="1416650" y="2634642"/>
            <a:ext cx="381000" cy="381000"/>
          </a:xfrm>
          <a:prstGeom prst="downArrow">
            <a:avLst/>
          </a:prstGeom>
          <a:solidFill>
            <a:schemeClr val="bg1"/>
          </a:solidFill>
          <a:ln>
            <a:solidFill>
              <a:srgbClr val="00E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9B3B19A3-99E8-4FF2-8544-0C76E17619DC}"/>
              </a:ext>
            </a:extLst>
          </p:cNvPr>
          <p:cNvSpPr/>
          <p:nvPr/>
        </p:nvSpPr>
        <p:spPr>
          <a:xfrm rot="17964101">
            <a:off x="4044650" y="2313959"/>
            <a:ext cx="381000" cy="381000"/>
          </a:xfrm>
          <a:prstGeom prst="downArrow">
            <a:avLst/>
          </a:prstGeom>
          <a:solidFill>
            <a:schemeClr val="bg1"/>
          </a:solidFill>
          <a:ln>
            <a:solidFill>
              <a:srgbClr val="00E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D4A7A401-15ED-43FA-9F80-595CA587CDCD}"/>
              </a:ext>
            </a:extLst>
          </p:cNvPr>
          <p:cNvSpPr/>
          <p:nvPr/>
        </p:nvSpPr>
        <p:spPr>
          <a:xfrm rot="12375107">
            <a:off x="4275389" y="3276945"/>
            <a:ext cx="381000" cy="381000"/>
          </a:xfrm>
          <a:prstGeom prst="downArrow">
            <a:avLst/>
          </a:prstGeom>
          <a:solidFill>
            <a:schemeClr val="bg1"/>
          </a:solidFill>
          <a:ln>
            <a:solidFill>
              <a:srgbClr val="00E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Arrow: Down 57">
            <a:extLst>
              <a:ext uri="{FF2B5EF4-FFF2-40B4-BE49-F238E27FC236}">
                <a16:creationId xmlns:a16="http://schemas.microsoft.com/office/drawing/2014/main" id="{6BD5D0BB-B32B-47F2-BE7A-93B18246859E}"/>
              </a:ext>
            </a:extLst>
          </p:cNvPr>
          <p:cNvSpPr/>
          <p:nvPr/>
        </p:nvSpPr>
        <p:spPr>
          <a:xfrm rot="7570973">
            <a:off x="4772240" y="2521532"/>
            <a:ext cx="381000" cy="381000"/>
          </a:xfrm>
          <a:prstGeom prst="downArrow">
            <a:avLst/>
          </a:prstGeom>
          <a:solidFill>
            <a:schemeClr val="bg1"/>
          </a:solidFill>
          <a:ln>
            <a:solidFill>
              <a:srgbClr val="00E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Arrow: Down 58">
            <a:extLst>
              <a:ext uri="{FF2B5EF4-FFF2-40B4-BE49-F238E27FC236}">
                <a16:creationId xmlns:a16="http://schemas.microsoft.com/office/drawing/2014/main" id="{5FC23353-F952-4BB1-ABD7-8C0F691B597D}"/>
              </a:ext>
            </a:extLst>
          </p:cNvPr>
          <p:cNvSpPr/>
          <p:nvPr/>
        </p:nvSpPr>
        <p:spPr>
          <a:xfrm rot="15256636">
            <a:off x="7116218" y="2642312"/>
            <a:ext cx="381000" cy="381000"/>
          </a:xfrm>
          <a:prstGeom prst="downArrow">
            <a:avLst/>
          </a:prstGeom>
          <a:solidFill>
            <a:schemeClr val="bg1"/>
          </a:solidFill>
          <a:ln>
            <a:solidFill>
              <a:srgbClr val="00E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row: Down 59">
            <a:extLst>
              <a:ext uri="{FF2B5EF4-FFF2-40B4-BE49-F238E27FC236}">
                <a16:creationId xmlns:a16="http://schemas.microsoft.com/office/drawing/2014/main" id="{6E42198C-3730-493E-A80E-0878B0949787}"/>
              </a:ext>
            </a:extLst>
          </p:cNvPr>
          <p:cNvSpPr/>
          <p:nvPr/>
        </p:nvSpPr>
        <p:spPr>
          <a:xfrm rot="3166579">
            <a:off x="7749613" y="2462970"/>
            <a:ext cx="381000" cy="381000"/>
          </a:xfrm>
          <a:prstGeom prst="downArrow">
            <a:avLst/>
          </a:prstGeom>
          <a:solidFill>
            <a:schemeClr val="bg1"/>
          </a:solidFill>
          <a:ln>
            <a:solidFill>
              <a:srgbClr val="00E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Down 60">
            <a:extLst>
              <a:ext uri="{FF2B5EF4-FFF2-40B4-BE49-F238E27FC236}">
                <a16:creationId xmlns:a16="http://schemas.microsoft.com/office/drawing/2014/main" id="{F35A20F6-432B-4E7E-8D6D-FCFD80677A2F}"/>
              </a:ext>
            </a:extLst>
          </p:cNvPr>
          <p:cNvSpPr/>
          <p:nvPr/>
        </p:nvSpPr>
        <p:spPr>
          <a:xfrm rot="6772986">
            <a:off x="7979738" y="1750872"/>
            <a:ext cx="381000" cy="381000"/>
          </a:xfrm>
          <a:prstGeom prst="downArrow">
            <a:avLst/>
          </a:prstGeom>
          <a:solidFill>
            <a:schemeClr val="bg1"/>
          </a:solidFill>
          <a:ln>
            <a:solidFill>
              <a:srgbClr val="00E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83A04AAC-C52F-419F-A5F5-B100DEBB6F35}"/>
              </a:ext>
            </a:extLst>
          </p:cNvPr>
          <p:cNvSpPr/>
          <p:nvPr/>
        </p:nvSpPr>
        <p:spPr>
          <a:xfrm rot="16904167">
            <a:off x="7063622" y="3428073"/>
            <a:ext cx="381000" cy="381000"/>
          </a:xfrm>
          <a:prstGeom prst="downArrow">
            <a:avLst/>
          </a:prstGeom>
          <a:solidFill>
            <a:schemeClr val="bg1"/>
          </a:solidFill>
          <a:ln>
            <a:solidFill>
              <a:srgbClr val="00EE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E82691-44D9-4B6C-BA63-FEB983A932CA}"/>
              </a:ext>
            </a:extLst>
          </p:cNvPr>
          <p:cNvSpPr txBox="1"/>
          <p:nvPr/>
        </p:nvSpPr>
        <p:spPr>
          <a:xfrm>
            <a:off x="3934336" y="1057872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their position?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9A57F2-6791-45B2-AF88-CC3A0BD66067}"/>
              </a:ext>
            </a:extLst>
          </p:cNvPr>
          <p:cNvSpPr txBox="1"/>
          <p:nvPr/>
        </p:nvSpPr>
        <p:spPr>
          <a:xfrm>
            <a:off x="4584" y="4486930"/>
            <a:ext cx="91394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Classical objects do not have a single position and velocity!!!</a:t>
            </a:r>
          </a:p>
        </p:txBody>
      </p:sp>
    </p:spTree>
    <p:extLst>
      <p:ext uri="{BB962C8B-B14F-4D97-AF65-F5344CB8AC3E}">
        <p14:creationId xmlns:p14="http://schemas.microsoft.com/office/powerpoint/2010/main" val="264398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FC432CBB-2437-4DC5-9618-333199C8200A}"/>
              </a:ext>
            </a:extLst>
          </p:cNvPr>
          <p:cNvSpPr txBox="1">
            <a:spLocks/>
          </p:cNvSpPr>
          <p:nvPr/>
        </p:nvSpPr>
        <p:spPr>
          <a:xfrm>
            <a:off x="126507" y="209551"/>
            <a:ext cx="4314548" cy="632534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Classical</a:t>
            </a:r>
          </a:p>
        </p:txBody>
      </p:sp>
      <p:sp>
        <p:nvSpPr>
          <p:cNvPr id="55" name="Title 1">
            <a:extLst>
              <a:ext uri="{FF2B5EF4-FFF2-40B4-BE49-F238E27FC236}">
                <a16:creationId xmlns:a16="http://schemas.microsoft.com/office/drawing/2014/main" id="{24EEFAB1-C107-4B69-ADBF-615AC791BC39}"/>
              </a:ext>
            </a:extLst>
          </p:cNvPr>
          <p:cNvSpPr txBox="1">
            <a:spLocks/>
          </p:cNvSpPr>
          <p:nvPr/>
        </p:nvSpPr>
        <p:spPr>
          <a:xfrm>
            <a:off x="4702945" y="209550"/>
            <a:ext cx="4314548" cy="632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Quantum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B1C509E7-FD05-42A0-A97A-903036C8F183}"/>
              </a:ext>
            </a:extLst>
          </p:cNvPr>
          <p:cNvSpPr txBox="1">
            <a:spLocks/>
          </p:cNvSpPr>
          <p:nvPr/>
        </p:nvSpPr>
        <p:spPr>
          <a:xfrm>
            <a:off x="4008268" y="243718"/>
            <a:ext cx="1131903" cy="632534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100" dirty="0"/>
              <a:t>vs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8BD2DCF-54BE-4E58-A80C-27C761DFE560}"/>
                  </a:ext>
                </a:extLst>
              </p:cNvPr>
              <p:cNvSpPr txBox="1"/>
              <p:nvPr/>
            </p:nvSpPr>
            <p:spPr>
              <a:xfrm>
                <a:off x="0" y="2190750"/>
                <a:ext cx="4571999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8BD2DCF-54BE-4E58-A80C-27C761DFE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90750"/>
                <a:ext cx="4571999" cy="509178"/>
              </a:xfrm>
              <a:prstGeom prst="rect">
                <a:avLst/>
              </a:prstGeom>
              <a:blipFill>
                <a:blip r:embed="rId2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E45906B-7A7C-41F0-91A2-5FD95442E599}"/>
                  </a:ext>
                </a:extLst>
              </p:cNvPr>
              <p:cNvSpPr txBox="1"/>
              <p:nvPr/>
            </p:nvSpPr>
            <p:spPr>
              <a:xfrm>
                <a:off x="4571998" y="2190750"/>
                <a:ext cx="4572001" cy="473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E45906B-7A7C-41F0-91A2-5FD95442E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8" y="2190750"/>
                <a:ext cx="4572001" cy="473591"/>
              </a:xfrm>
              <a:prstGeom prst="rect">
                <a:avLst/>
              </a:prstGeom>
              <a:blipFill>
                <a:blip r:embed="rId3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354F8B3-635E-42EB-A0CC-4563F02A28AC}"/>
                  </a:ext>
                </a:extLst>
              </p:cNvPr>
              <p:cNvSpPr txBox="1"/>
              <p:nvPr/>
            </p:nvSpPr>
            <p:spPr>
              <a:xfrm>
                <a:off x="0" y="1123950"/>
                <a:ext cx="4571999" cy="842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dirty="0"/>
                  <a:t>State of a classical system is a distribution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354F8B3-635E-42EB-A0CC-4563F02A2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123950"/>
                <a:ext cx="4571999" cy="842923"/>
              </a:xfrm>
              <a:prstGeom prst="rect">
                <a:avLst/>
              </a:prstGeom>
              <a:blipFill>
                <a:blip r:embed="rId4"/>
                <a:stretch>
                  <a:fillRect t="-5755" b="-16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730A21B9-D208-442F-84C4-2C9DC9656A2C}"/>
              </a:ext>
            </a:extLst>
          </p:cNvPr>
          <p:cNvSpPr txBox="1"/>
          <p:nvPr/>
        </p:nvSpPr>
        <p:spPr>
          <a:xfrm>
            <a:off x="4572000" y="1123951"/>
            <a:ext cx="457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/>
              <a:t>State of a quantum system is given by the wavefunction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9A945A-8E70-4FCE-95E6-F09828082D2D}"/>
                  </a:ext>
                </a:extLst>
              </p:cNvPr>
              <p:cNvSpPr txBox="1"/>
              <p:nvPr/>
            </p:nvSpPr>
            <p:spPr>
              <a:xfrm>
                <a:off x="0" y="3867150"/>
                <a:ext cx="4571999" cy="904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=∫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9A945A-8E70-4FCE-95E6-F09828082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867150"/>
                <a:ext cx="4571999" cy="904543"/>
              </a:xfrm>
              <a:prstGeom prst="rect">
                <a:avLst/>
              </a:prstGeom>
              <a:blipFill>
                <a:blip r:embed="rId5"/>
                <a:stretch>
                  <a:fillRect b="-5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2567C92-FFEF-43EC-8644-C7ACA6D96C51}"/>
              </a:ext>
            </a:extLst>
          </p:cNvPr>
          <p:cNvSpPr txBox="1"/>
          <p:nvPr/>
        </p:nvSpPr>
        <p:spPr>
          <a:xfrm>
            <a:off x="0" y="3105150"/>
            <a:ext cx="9143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0" dirty="0"/>
              <a:t>Both have a well defined center of mass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DC31B9-5C2B-4C2E-8D66-35C2FC10618B}"/>
                  </a:ext>
                </a:extLst>
              </p:cNvPr>
              <p:cNvSpPr txBox="1"/>
              <p:nvPr/>
            </p:nvSpPr>
            <p:spPr>
              <a:xfrm>
                <a:off x="4571998" y="3867592"/>
                <a:ext cx="4648202" cy="1214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=∫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𝚤</m:t>
                          </m:r>
                        </m:den>
                      </m:f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0DC31B9-5C2B-4C2E-8D66-35C2FC106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8" y="3867592"/>
                <a:ext cx="4648202" cy="12142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8218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17" grpId="0"/>
      <p:bldP spid="19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1BE991-8C89-40F0-9B0E-3D9D480B200D}"/>
                  </a:ext>
                </a:extLst>
              </p:cNvPr>
              <p:cNvSpPr txBox="1"/>
              <p:nvPr/>
            </p:nvSpPr>
            <p:spPr>
              <a:xfrm>
                <a:off x="0" y="1509415"/>
                <a:ext cx="655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1BE991-8C89-40F0-9B0E-3D9D480B2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09415"/>
                <a:ext cx="6553200" cy="461665"/>
              </a:xfrm>
              <a:prstGeom prst="rect">
                <a:avLst/>
              </a:prstGeom>
              <a:blipFill>
                <a:blip r:embed="rId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7056BE94-8EA0-45BD-9EBD-06F409F63333}"/>
              </a:ext>
            </a:extLst>
          </p:cNvPr>
          <p:cNvSpPr txBox="1">
            <a:spLocks/>
          </p:cNvSpPr>
          <p:nvPr/>
        </p:nvSpPr>
        <p:spPr>
          <a:xfrm>
            <a:off x="126506" y="209550"/>
            <a:ext cx="8865093" cy="63253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Eigenstates in classical mechanics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A84DB5-9A35-4BAC-BF5F-D39F3B328DB1}"/>
                  </a:ext>
                </a:extLst>
              </p:cNvPr>
              <p:cNvSpPr txBox="1"/>
              <p:nvPr/>
            </p:nvSpPr>
            <p:spPr>
              <a:xfrm>
                <a:off x="0" y="895350"/>
                <a:ext cx="655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dirty="0"/>
                  <a:t>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 dirty="0"/>
                  <a:t> corresponds to the position operator</a:t>
                </a:r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A84DB5-9A35-4BAC-BF5F-D39F3B328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95350"/>
                <a:ext cx="6553200" cy="461665"/>
              </a:xfrm>
              <a:prstGeom prst="rect">
                <a:avLst/>
              </a:prstGeom>
              <a:blipFill>
                <a:blip r:embed="rId3"/>
                <a:stretch>
                  <a:fillRect l="-1116" t="-7895" r="-1209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600EBB-3DA7-41A3-8A33-BEA451036583}"/>
                  </a:ext>
                </a:extLst>
              </p:cNvPr>
              <p:cNvSpPr txBox="1"/>
              <p:nvPr/>
            </p:nvSpPr>
            <p:spPr>
              <a:xfrm>
                <a:off x="0" y="2119015"/>
                <a:ext cx="655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dirty="0"/>
                  <a:t>This means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b="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600EBB-3DA7-41A3-8A33-BEA451036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19015"/>
                <a:ext cx="6553200" cy="461665"/>
              </a:xfrm>
              <a:prstGeom prst="rect">
                <a:avLst/>
              </a:prstGeom>
              <a:blipFill>
                <a:blip r:embed="rId4"/>
                <a:stretch>
                  <a:fillRect t="-8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62EF517-2DD3-4425-86FE-934DEB193AF4}"/>
              </a:ext>
            </a:extLst>
          </p:cNvPr>
          <p:cNvGrpSpPr/>
          <p:nvPr/>
        </p:nvGrpSpPr>
        <p:grpSpPr>
          <a:xfrm>
            <a:off x="6750206" y="950993"/>
            <a:ext cx="2241393" cy="1549022"/>
            <a:chOff x="304800" y="3061740"/>
            <a:chExt cx="2241393" cy="15490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B29081C-92E1-4363-9726-D9EA4366D7A5}"/>
                    </a:ext>
                  </a:extLst>
                </p:cNvPr>
                <p:cNvSpPr txBox="1"/>
                <p:nvPr/>
              </p:nvSpPr>
              <p:spPr>
                <a:xfrm>
                  <a:off x="2178207" y="393415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B29081C-92E1-4363-9726-D9EA4366D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207" y="3934156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B3780E5-6B92-42FC-9F98-8666F2A14D5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" y="3257550"/>
              <a:ext cx="0" cy="1353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F48C3C1-BDA6-4D10-8607-B5DA8A2919C8}"/>
                    </a:ext>
                  </a:extLst>
                </p:cNvPr>
                <p:cNvSpPr txBox="1"/>
                <p:nvPr/>
              </p:nvSpPr>
              <p:spPr>
                <a:xfrm>
                  <a:off x="304800" y="3061740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F48C3C1-BDA6-4D10-8607-B5DA8A291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3061740"/>
                  <a:ext cx="36862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7B5B29D-5BAE-4DE5-A34C-E1737BF9A6B8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" y="3943350"/>
              <a:ext cx="1981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746793C-3325-4062-947E-782284A2E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" y="3257550"/>
              <a:ext cx="0" cy="135321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91DC959-6490-4A38-A787-FCD7156D4A71}"/>
                    </a:ext>
                  </a:extLst>
                </p:cNvPr>
                <p:cNvSpPr txBox="1"/>
                <p:nvPr/>
              </p:nvSpPr>
              <p:spPr>
                <a:xfrm>
                  <a:off x="1143000" y="3934156"/>
                  <a:ext cx="4725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91DC959-6490-4A38-A787-FCD7156D4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3934156"/>
                  <a:ext cx="47250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96B94E-6FFE-4807-9EEC-57DFE49BDD7C}"/>
              </a:ext>
            </a:extLst>
          </p:cNvPr>
          <p:cNvSpPr txBox="1"/>
          <p:nvPr/>
        </p:nvSpPr>
        <p:spPr>
          <a:xfrm>
            <a:off x="4584" y="4331553"/>
            <a:ext cx="9139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EE6C"/>
                </a:solidFill>
              </a:rPr>
              <a:t>In an eigenstate, we are not just fixing the expectation value for the observable: all elements have the same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298ABE-754D-4DD4-9365-37283B7A5572}"/>
                  </a:ext>
                </a:extLst>
              </p:cNvPr>
              <p:cNvSpPr txBox="1"/>
              <p:nvPr/>
            </p:nvSpPr>
            <p:spPr>
              <a:xfrm>
                <a:off x="-1" y="3279150"/>
                <a:ext cx="9139413" cy="490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dirty="0"/>
                  <a:t>General solution: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298ABE-754D-4DD4-9365-37283B7A5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279150"/>
                <a:ext cx="9139413" cy="490199"/>
              </a:xfrm>
              <a:prstGeom prst="rect">
                <a:avLst/>
              </a:prstGeom>
              <a:blipFill>
                <a:blip r:embed="rId8"/>
                <a:stretch>
                  <a:fillRect t="-3750" b="-2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83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26" grpId="0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1BE991-8C89-40F0-9B0E-3D9D480B200D}"/>
                  </a:ext>
                </a:extLst>
              </p:cNvPr>
              <p:cNvSpPr txBox="1"/>
              <p:nvPr/>
            </p:nvSpPr>
            <p:spPr>
              <a:xfrm>
                <a:off x="0" y="1509415"/>
                <a:ext cx="6553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71BE991-8C89-40F0-9B0E-3D9D480B2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509415"/>
                <a:ext cx="6553200" cy="461665"/>
              </a:xfrm>
              <a:prstGeom prst="rect">
                <a:avLst/>
              </a:prstGeom>
              <a:blipFill>
                <a:blip r:embed="rId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7056BE94-8EA0-45BD-9EBD-06F409F63333}"/>
              </a:ext>
            </a:extLst>
          </p:cNvPr>
          <p:cNvSpPr txBox="1">
            <a:spLocks/>
          </p:cNvSpPr>
          <p:nvPr/>
        </p:nvSpPr>
        <p:spPr>
          <a:xfrm>
            <a:off x="126506" y="209550"/>
            <a:ext cx="8865093" cy="632535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Eigenstates in classical mechanics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2EF517-2DD3-4425-86FE-934DEB193AF4}"/>
              </a:ext>
            </a:extLst>
          </p:cNvPr>
          <p:cNvGrpSpPr/>
          <p:nvPr/>
        </p:nvGrpSpPr>
        <p:grpSpPr>
          <a:xfrm>
            <a:off x="6750206" y="950993"/>
            <a:ext cx="2241393" cy="1549022"/>
            <a:chOff x="304800" y="3061740"/>
            <a:chExt cx="2241393" cy="15490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B29081C-92E1-4363-9726-D9EA4366D7A5}"/>
                    </a:ext>
                  </a:extLst>
                </p:cNvPr>
                <p:cNvSpPr txBox="1"/>
                <p:nvPr/>
              </p:nvSpPr>
              <p:spPr>
                <a:xfrm>
                  <a:off x="2178207" y="393415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5B29081C-92E1-4363-9726-D9EA4366D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207" y="3934156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B3780E5-6B92-42FC-9F98-8666F2A14D5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" y="3257550"/>
              <a:ext cx="0" cy="1353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F48C3C1-BDA6-4D10-8607-B5DA8A2919C8}"/>
                    </a:ext>
                  </a:extLst>
                </p:cNvPr>
                <p:cNvSpPr txBox="1"/>
                <p:nvPr/>
              </p:nvSpPr>
              <p:spPr>
                <a:xfrm>
                  <a:off x="304800" y="3061740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F48C3C1-BDA6-4D10-8607-B5DA8A2919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3061740"/>
                  <a:ext cx="36862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7B5B29D-5BAE-4DE5-A34C-E1737BF9A6B8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" y="3943350"/>
              <a:ext cx="1981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746793C-3325-4062-947E-782284A2E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43000" y="3257550"/>
              <a:ext cx="0" cy="1353212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91DC959-6490-4A38-A787-FCD7156D4A71}"/>
                    </a:ext>
                  </a:extLst>
                </p:cNvPr>
                <p:cNvSpPr txBox="1"/>
                <p:nvPr/>
              </p:nvSpPr>
              <p:spPr>
                <a:xfrm>
                  <a:off x="1143000" y="3934156"/>
                  <a:ext cx="4725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91DC959-6490-4A38-A787-FCD7156D4A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3934156"/>
                  <a:ext cx="47250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196B94E-6FFE-4807-9EEC-57DFE49BDD7C}"/>
              </a:ext>
            </a:extLst>
          </p:cNvPr>
          <p:cNvSpPr txBox="1"/>
          <p:nvPr/>
        </p:nvSpPr>
        <p:spPr>
          <a:xfrm>
            <a:off x="4584" y="4331553"/>
            <a:ext cx="9139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EE6C"/>
                </a:solidFill>
              </a:rPr>
              <a:t>In an eigenstate, we are not just fixing the expectation value for the observable: all elements have the same value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5BA0249-6425-46FD-8DC6-74E1A3F59903}"/>
              </a:ext>
            </a:extLst>
          </p:cNvPr>
          <p:cNvGrpSpPr/>
          <p:nvPr/>
        </p:nvGrpSpPr>
        <p:grpSpPr>
          <a:xfrm>
            <a:off x="228600" y="2672192"/>
            <a:ext cx="2165193" cy="1549022"/>
            <a:chOff x="6827044" y="3104659"/>
            <a:chExt cx="2165193" cy="15490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2EEC86E9-40A8-405F-B6B7-0720639AEB3C}"/>
                    </a:ext>
                  </a:extLst>
                </p:cNvPr>
                <p:cNvSpPr txBox="1"/>
                <p:nvPr/>
              </p:nvSpPr>
              <p:spPr>
                <a:xfrm>
                  <a:off x="8624251" y="397707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C6F4C5A-48D6-4B6D-AAC9-2F8378CB0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4251" y="3977075"/>
                  <a:ext cx="36798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5F168C-86BA-499F-9A00-58A5BD89710E}"/>
                </a:ext>
              </a:extLst>
            </p:cNvPr>
            <p:cNvCxnSpPr>
              <a:cxnSpLocks/>
            </p:cNvCxnSpPr>
            <p:nvPr/>
          </p:nvCxnSpPr>
          <p:spPr>
            <a:xfrm>
              <a:off x="7772400" y="3300469"/>
              <a:ext cx="0" cy="135321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4EFF972-A0C2-4F35-8363-878D96C0219D}"/>
                    </a:ext>
                  </a:extLst>
                </p:cNvPr>
                <p:cNvSpPr txBox="1"/>
                <p:nvPr/>
              </p:nvSpPr>
              <p:spPr>
                <a:xfrm>
                  <a:off x="7467600" y="3104659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3666791-0B44-47FF-A0A9-8D3153CB4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3104659"/>
                  <a:ext cx="36862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15DFC9-59C1-4BC6-8232-C47601BF82C2}"/>
                </a:ext>
              </a:extLst>
            </p:cNvPr>
            <p:cNvCxnSpPr>
              <a:cxnSpLocks/>
            </p:cNvCxnSpPr>
            <p:nvPr/>
          </p:nvCxnSpPr>
          <p:spPr>
            <a:xfrm>
              <a:off x="6827044" y="3986269"/>
              <a:ext cx="19812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4FB1374-6D9C-4769-A7F0-EDDAD4E7BE6D}"/>
                    </a:ext>
                  </a:extLst>
                </p:cNvPr>
                <p:cNvSpPr txBox="1"/>
                <p:nvPr/>
              </p:nvSpPr>
              <p:spPr>
                <a:xfrm>
                  <a:off x="7994171" y="3379744"/>
                  <a:ext cx="4832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204B953-F52B-4F32-A905-1CE17A8E5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4171" y="3379744"/>
                  <a:ext cx="48320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5375A95-00E5-426A-913D-2AA4B5AB7D36}"/>
                </a:ext>
              </a:extLst>
            </p:cNvPr>
            <p:cNvSpPr/>
            <p:nvPr/>
          </p:nvSpPr>
          <p:spPr>
            <a:xfrm>
              <a:off x="7365670" y="3569936"/>
              <a:ext cx="838193" cy="838193"/>
            </a:xfrm>
            <a:prstGeom prst="ellips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2D072D-994F-475D-9318-EA665875BEBF}"/>
                  </a:ext>
                </a:extLst>
              </p:cNvPr>
              <p:cNvSpPr txBox="1"/>
              <p:nvPr/>
            </p:nvSpPr>
            <p:spPr>
              <a:xfrm>
                <a:off x="2748427" y="3041524"/>
                <a:ext cx="6395572" cy="929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E2D072D-994F-475D-9318-EA665875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27" y="3041524"/>
                <a:ext cx="6395572" cy="9296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654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F5923F-ED10-435D-91AE-21DF51BFE4D9}"/>
                  </a:ext>
                </a:extLst>
              </p:cNvPr>
              <p:cNvSpPr txBox="1"/>
              <p:nvPr/>
            </p:nvSpPr>
            <p:spPr>
              <a:xfrm>
                <a:off x="3061014" y="265046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F5923F-ED10-435D-91AE-21DF51BFE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14" y="2650466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2B8639-2F59-4906-9098-02670359E148}"/>
              </a:ext>
            </a:extLst>
          </p:cNvPr>
          <p:cNvCxnSpPr>
            <a:cxnSpLocks/>
          </p:cNvCxnSpPr>
          <p:nvPr/>
        </p:nvCxnSpPr>
        <p:spPr>
          <a:xfrm>
            <a:off x="457200" y="361950"/>
            <a:ext cx="0" cy="2438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F90C5-E2D1-4843-A584-016DFDF56D9D}"/>
                  </a:ext>
                </a:extLst>
              </p:cNvPr>
              <p:cNvSpPr txBox="1"/>
              <p:nvPr/>
            </p:nvSpPr>
            <p:spPr>
              <a:xfrm>
                <a:off x="609601" y="13335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F90C5-E2D1-4843-A584-016DFDF56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133350"/>
                <a:ext cx="36862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0BD869-E1D6-418D-8266-373FD614FE62}"/>
              </a:ext>
            </a:extLst>
          </p:cNvPr>
          <p:cNvCxnSpPr>
            <a:cxnSpLocks/>
          </p:cNvCxnSpPr>
          <p:nvPr/>
        </p:nvCxnSpPr>
        <p:spPr>
          <a:xfrm>
            <a:off x="304800" y="2647950"/>
            <a:ext cx="30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509A44-C131-402C-9640-242C0A6440C1}"/>
                  </a:ext>
                </a:extLst>
              </p:cNvPr>
              <p:cNvSpPr txBox="1"/>
              <p:nvPr/>
            </p:nvSpPr>
            <p:spPr>
              <a:xfrm>
                <a:off x="806232" y="3188114"/>
                <a:ext cx="2070326" cy="9075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0509A44-C131-402C-9640-242C0A644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32" y="3188114"/>
                <a:ext cx="2070326" cy="9075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0B4858B6-7607-4B22-8D25-5C8020057DB9}"/>
              </a:ext>
            </a:extLst>
          </p:cNvPr>
          <p:cNvSpPr/>
          <p:nvPr/>
        </p:nvSpPr>
        <p:spPr>
          <a:xfrm>
            <a:off x="1219200" y="1123950"/>
            <a:ext cx="380998" cy="685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E1806A-7CAC-49DE-AC89-51E44E66B71D}"/>
              </a:ext>
            </a:extLst>
          </p:cNvPr>
          <p:cNvSpPr/>
          <p:nvPr/>
        </p:nvSpPr>
        <p:spPr>
          <a:xfrm>
            <a:off x="1600198" y="1123978"/>
            <a:ext cx="380998" cy="685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55CBE-68ED-4D04-AE72-700315D1415D}"/>
              </a:ext>
            </a:extLst>
          </p:cNvPr>
          <p:cNvSpPr txBox="1"/>
          <p:nvPr/>
        </p:nvSpPr>
        <p:spPr>
          <a:xfrm>
            <a:off x="4191000" y="1428750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CB7C2D-C377-4E73-87C3-9E497E781E1A}"/>
              </a:ext>
            </a:extLst>
          </p:cNvPr>
          <p:cNvSpPr txBox="1"/>
          <p:nvPr/>
        </p:nvSpPr>
        <p:spPr>
          <a:xfrm>
            <a:off x="4177822" y="156340"/>
            <a:ext cx="38154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the three statements:</a:t>
            </a:r>
          </a:p>
          <a:p>
            <a:r>
              <a:rPr lang="en-US" dirty="0"/>
              <a:t>“the state of the particle is in A”</a:t>
            </a:r>
          </a:p>
          <a:p>
            <a:r>
              <a:rPr lang="en-US" dirty="0"/>
              <a:t>“the state of the particle is in B”</a:t>
            </a:r>
          </a:p>
          <a:p>
            <a:r>
              <a:rPr lang="en-US" dirty="0"/>
              <a:t>“the state of the particle is in A OR B”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87CA-35DC-4B65-B59E-5560253BF7A1}"/>
              </a:ext>
            </a:extLst>
          </p:cNvPr>
          <p:cNvSpPr txBox="1"/>
          <p:nvPr/>
        </p:nvSpPr>
        <p:spPr>
          <a:xfrm>
            <a:off x="4508978" y="1816054"/>
            <a:ext cx="3815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three statements can be true,</a:t>
            </a:r>
            <a:br>
              <a:rPr lang="en-US" dirty="0"/>
            </a:br>
            <a:r>
              <a:rPr lang="en-US" dirty="0"/>
              <a:t>and the third is true if and only if one of the first two statements is 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F97360-2D0A-4B83-8EEA-DC3E51913FA9}"/>
              </a:ext>
            </a:extLst>
          </p:cNvPr>
          <p:cNvSpPr txBox="1"/>
          <p:nvPr/>
        </p:nvSpPr>
        <p:spPr>
          <a:xfrm>
            <a:off x="4193875" y="2828084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 case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BA4E37-1A4D-4311-9340-086194A111F7}"/>
              </a:ext>
            </a:extLst>
          </p:cNvPr>
          <p:cNvSpPr txBox="1"/>
          <p:nvPr/>
        </p:nvSpPr>
        <p:spPr>
          <a:xfrm>
            <a:off x="4737578" y="3197416"/>
            <a:ext cx="3815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Uncertainty principle! First two statements can never be true, but the third one can be! It will be true even if the first two statements are false!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0CA396-E5FD-46B1-A987-23CB57174894}"/>
              </a:ext>
            </a:extLst>
          </p:cNvPr>
          <p:cNvCxnSpPr/>
          <p:nvPr/>
        </p:nvCxnSpPr>
        <p:spPr>
          <a:xfrm flipV="1">
            <a:off x="1905000" y="802671"/>
            <a:ext cx="37562" cy="39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1902AA-A34B-4844-AAB3-7B602A170FBF}"/>
              </a:ext>
            </a:extLst>
          </p:cNvPr>
          <p:cNvCxnSpPr/>
          <p:nvPr/>
        </p:nvCxnSpPr>
        <p:spPr>
          <a:xfrm flipV="1">
            <a:off x="1371600" y="802671"/>
            <a:ext cx="457200" cy="397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4FEBD2-F0D2-40ED-A739-B7944F2985DA}"/>
                  </a:ext>
                </a:extLst>
              </p:cNvPr>
              <p:cNvSpPr txBox="1"/>
              <p:nvPr/>
            </p:nvSpPr>
            <p:spPr>
              <a:xfrm>
                <a:off x="1573606" y="465606"/>
                <a:ext cx="60959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ℏ/4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4FEBD2-F0D2-40ED-A739-B7944F298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3606" y="465606"/>
                <a:ext cx="609593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694068C7-1570-4D49-8789-14D66538591C}"/>
              </a:ext>
            </a:extLst>
          </p:cNvPr>
          <p:cNvSpPr txBox="1"/>
          <p:nvPr/>
        </p:nvSpPr>
        <p:spPr>
          <a:xfrm>
            <a:off x="301925" y="4519940"/>
            <a:ext cx="56445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QM does not follow classical logic!!!</a:t>
            </a:r>
          </a:p>
        </p:txBody>
      </p:sp>
    </p:spTree>
    <p:extLst>
      <p:ext uri="{BB962C8B-B14F-4D97-AF65-F5344CB8AC3E}">
        <p14:creationId xmlns:p14="http://schemas.microsoft.com/office/powerpoint/2010/main" val="3314095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20" grpId="0"/>
      <p:bldP spid="22" grpId="0"/>
      <p:bldP spid="24" grpId="0"/>
      <p:bldP spid="30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F5923F-ED10-435D-91AE-21DF51BFE4D9}"/>
                  </a:ext>
                </a:extLst>
              </p:cNvPr>
              <p:cNvSpPr txBox="1"/>
              <p:nvPr/>
            </p:nvSpPr>
            <p:spPr>
              <a:xfrm>
                <a:off x="3061014" y="2650466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F5923F-ED10-435D-91AE-21DF51BFE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14" y="2650466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2B8639-2F59-4906-9098-02670359E148}"/>
              </a:ext>
            </a:extLst>
          </p:cNvPr>
          <p:cNvCxnSpPr>
            <a:cxnSpLocks/>
          </p:cNvCxnSpPr>
          <p:nvPr/>
        </p:nvCxnSpPr>
        <p:spPr>
          <a:xfrm>
            <a:off x="457200" y="361950"/>
            <a:ext cx="0" cy="2438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F90C5-E2D1-4843-A584-016DFDF56D9D}"/>
                  </a:ext>
                </a:extLst>
              </p:cNvPr>
              <p:cNvSpPr txBox="1"/>
              <p:nvPr/>
            </p:nvSpPr>
            <p:spPr>
              <a:xfrm>
                <a:off x="609601" y="133350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8F90C5-E2D1-4843-A584-016DFDF56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1" y="133350"/>
                <a:ext cx="368626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0BD869-E1D6-418D-8266-373FD614FE62}"/>
              </a:ext>
            </a:extLst>
          </p:cNvPr>
          <p:cNvCxnSpPr>
            <a:cxnSpLocks/>
          </p:cNvCxnSpPr>
          <p:nvPr/>
        </p:nvCxnSpPr>
        <p:spPr>
          <a:xfrm>
            <a:off x="304800" y="2647950"/>
            <a:ext cx="3048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858B6-7607-4B22-8D25-5C8020057DB9}"/>
              </a:ext>
            </a:extLst>
          </p:cNvPr>
          <p:cNvSpPr/>
          <p:nvPr/>
        </p:nvSpPr>
        <p:spPr>
          <a:xfrm>
            <a:off x="1219200" y="1123950"/>
            <a:ext cx="380998" cy="685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E1806A-7CAC-49DE-AC89-51E44E66B71D}"/>
              </a:ext>
            </a:extLst>
          </p:cNvPr>
          <p:cNvSpPr/>
          <p:nvPr/>
        </p:nvSpPr>
        <p:spPr>
          <a:xfrm>
            <a:off x="1600198" y="1123978"/>
            <a:ext cx="380998" cy="685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55CBE-68ED-4D04-AE72-700315D1415D}"/>
              </a:ext>
            </a:extLst>
          </p:cNvPr>
          <p:cNvSpPr txBox="1"/>
          <p:nvPr/>
        </p:nvSpPr>
        <p:spPr>
          <a:xfrm>
            <a:off x="3884391" y="1269402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Center of mass case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CB7C2D-C377-4E73-87C3-9E497E781E1A}"/>
              </a:ext>
            </a:extLst>
          </p:cNvPr>
          <p:cNvSpPr txBox="1"/>
          <p:nvPr/>
        </p:nvSpPr>
        <p:spPr>
          <a:xfrm>
            <a:off x="3510846" y="205766"/>
            <a:ext cx="5811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Planets, balls, … are not points! A classical system extends in space and momentum: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B887CA-35DC-4B65-B59E-5560253BF7A1}"/>
              </a:ext>
            </a:extLst>
          </p:cNvPr>
          <p:cNvSpPr txBox="1"/>
          <p:nvPr/>
        </p:nvSpPr>
        <p:spPr>
          <a:xfrm>
            <a:off x="4048881" y="1777960"/>
            <a:ext cx="3815464" cy="1235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“The center of mass is in A/B”</a:t>
            </a:r>
          </a:p>
          <a:p>
            <a:r>
              <a:rPr lang="en-US" dirty="0"/>
              <a:t>All three statements can be true,</a:t>
            </a:r>
            <a:br>
              <a:rPr lang="en-US" dirty="0"/>
            </a:br>
            <a:r>
              <a:rPr lang="en-US" dirty="0"/>
              <a:t>and the third is true if and only if one of the first two statements is 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F97360-2D0A-4B83-8EEA-DC3E51913FA9}"/>
              </a:ext>
            </a:extLst>
          </p:cNvPr>
          <p:cNvSpPr txBox="1"/>
          <p:nvPr/>
        </p:nvSpPr>
        <p:spPr>
          <a:xfrm>
            <a:off x="3968603" y="3151014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Whole distribution case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EBA4E37-1A4D-4311-9340-086194A111F7}"/>
              </a:ext>
            </a:extLst>
          </p:cNvPr>
          <p:cNvSpPr txBox="1"/>
          <p:nvPr/>
        </p:nvSpPr>
        <p:spPr>
          <a:xfrm>
            <a:off x="4086078" y="3665033"/>
            <a:ext cx="45245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“The whole system is in A/B”</a:t>
            </a:r>
          </a:p>
          <a:p>
            <a:r>
              <a:rPr lang="en-US" dirty="0"/>
              <a:t>The system can be half in A and half in B, so “the whole system is in A OR B” is true even if “the whole system is in A” and “the whole system is in B” are both 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2DEAFE-10EB-41EE-A91D-656516F771EF}"/>
                  </a:ext>
                </a:extLst>
              </p:cNvPr>
              <p:cNvSpPr txBox="1"/>
              <p:nvPr/>
            </p:nvSpPr>
            <p:spPr>
              <a:xfrm>
                <a:off x="6947299" y="551303"/>
                <a:ext cx="917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F2DEAFE-10EB-41EE-A91D-656516F77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299" y="551303"/>
                <a:ext cx="917046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EEE435-1E0E-425C-A8B1-793CF1DF9000}"/>
                  </a:ext>
                </a:extLst>
              </p:cNvPr>
              <p:cNvSpPr txBox="1"/>
              <p:nvPr/>
            </p:nvSpPr>
            <p:spPr>
              <a:xfrm>
                <a:off x="6524498" y="3006327"/>
                <a:ext cx="2517475" cy="658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𝑑𝑥𝑑𝑝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9EEE435-1E0E-425C-A8B1-793CF1DF9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498" y="3006327"/>
                <a:ext cx="2517475" cy="6587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A2906C-8899-428E-BD4C-3C90D7BB08F0}"/>
                  </a:ext>
                </a:extLst>
              </p:cNvPr>
              <p:cNvSpPr txBox="1"/>
              <p:nvPr/>
            </p:nvSpPr>
            <p:spPr>
              <a:xfrm>
                <a:off x="6348339" y="1088551"/>
                <a:ext cx="2517475" cy="690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𝑑𝑥𝑑𝑝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𝑑𝑥𝑑𝑝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A2906C-8899-428E-BD4C-3C90D7BB0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8339" y="1088551"/>
                <a:ext cx="2517475" cy="690638"/>
              </a:xfrm>
              <a:prstGeom prst="rect">
                <a:avLst/>
              </a:prstGeom>
              <a:blipFill>
                <a:blip r:embed="rId6"/>
                <a:stretch>
                  <a:fillRect t="-2655" b="-3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E450031-7C8A-4C43-BC39-17611C466CCE}"/>
              </a:ext>
            </a:extLst>
          </p:cNvPr>
          <p:cNvSpPr txBox="1"/>
          <p:nvPr/>
        </p:nvSpPr>
        <p:spPr>
          <a:xfrm>
            <a:off x="238740" y="3530051"/>
            <a:ext cx="372986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EE6C"/>
                </a:solidFill>
              </a:rPr>
              <a:t>Both are exactly the same in classical and quantum mechanics</a:t>
            </a:r>
          </a:p>
        </p:txBody>
      </p:sp>
    </p:spTree>
    <p:extLst>
      <p:ext uri="{BB962C8B-B14F-4D97-AF65-F5344CB8AC3E}">
        <p14:creationId xmlns:p14="http://schemas.microsoft.com/office/powerpoint/2010/main" val="407913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2" grpId="0"/>
      <p:bldP spid="24" grpId="0"/>
      <p:bldP spid="21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068541D-66C8-400D-9293-310F9C79079E}"/>
              </a:ext>
            </a:extLst>
          </p:cNvPr>
          <p:cNvGrpSpPr/>
          <p:nvPr/>
        </p:nvGrpSpPr>
        <p:grpSpPr>
          <a:xfrm>
            <a:off x="574232" y="1778062"/>
            <a:ext cx="3124200" cy="1813015"/>
            <a:chOff x="685800" y="73938"/>
            <a:chExt cx="3124200" cy="18130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48A8152-DFD8-447A-8DD9-E1E3DAD32D89}"/>
                    </a:ext>
                  </a:extLst>
                </p:cNvPr>
                <p:cNvSpPr txBox="1"/>
                <p:nvPr/>
              </p:nvSpPr>
              <p:spPr>
                <a:xfrm>
                  <a:off x="3442014" y="1517621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48A8152-DFD8-447A-8DD9-E1E3DAD32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014" y="1517621"/>
                  <a:ext cx="36798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DEACCA8-B03C-44BF-9B0C-4B6745EA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1515105"/>
              <a:ext cx="304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ED5CE25-D7F5-4FD4-A9CF-552D69219794}"/>
                </a:ext>
              </a:extLst>
            </p:cNvPr>
            <p:cNvSpPr/>
            <p:nvPr/>
          </p:nvSpPr>
          <p:spPr>
            <a:xfrm>
              <a:off x="697147" y="133350"/>
              <a:ext cx="3035031" cy="1332711"/>
            </a:xfrm>
            <a:custGeom>
              <a:avLst/>
              <a:gdLst>
                <a:gd name="connsiteX0" fmla="*/ 0 w 2918298"/>
                <a:gd name="connsiteY0" fmla="*/ 1493278 h 1614843"/>
                <a:gd name="connsiteX1" fmla="*/ 899809 w 2918298"/>
                <a:gd name="connsiteY1" fmla="*/ 1464095 h 1614843"/>
                <a:gd name="connsiteX2" fmla="*/ 1371600 w 2918298"/>
                <a:gd name="connsiteY2" fmla="*/ 82 h 1614843"/>
                <a:gd name="connsiteX3" fmla="*/ 1765571 w 2918298"/>
                <a:gd name="connsiteY3" fmla="*/ 1396002 h 1614843"/>
                <a:gd name="connsiteX4" fmla="*/ 2918298 w 2918298"/>
                <a:gd name="connsiteY4" fmla="*/ 1498142 h 1614843"/>
                <a:gd name="connsiteX0" fmla="*/ 0 w 2918298"/>
                <a:gd name="connsiteY0" fmla="*/ 1493278 h 1572106"/>
                <a:gd name="connsiteX1" fmla="*/ 899809 w 2918298"/>
                <a:gd name="connsiteY1" fmla="*/ 1464095 h 1572106"/>
                <a:gd name="connsiteX2" fmla="*/ 1371600 w 2918298"/>
                <a:gd name="connsiteY2" fmla="*/ 82 h 1572106"/>
                <a:gd name="connsiteX3" fmla="*/ 1765571 w 2918298"/>
                <a:gd name="connsiteY3" fmla="*/ 1396002 h 1572106"/>
                <a:gd name="connsiteX4" fmla="*/ 2918298 w 2918298"/>
                <a:gd name="connsiteY4" fmla="*/ 1498142 h 1572106"/>
                <a:gd name="connsiteX0" fmla="*/ 0 w 2918298"/>
                <a:gd name="connsiteY0" fmla="*/ 1493937 h 1569259"/>
                <a:gd name="connsiteX1" fmla="*/ 972767 w 2918298"/>
                <a:gd name="connsiteY1" fmla="*/ 1206971 h 1569259"/>
                <a:gd name="connsiteX2" fmla="*/ 1371600 w 2918298"/>
                <a:gd name="connsiteY2" fmla="*/ 741 h 1569259"/>
                <a:gd name="connsiteX3" fmla="*/ 1765571 w 2918298"/>
                <a:gd name="connsiteY3" fmla="*/ 1396661 h 1569259"/>
                <a:gd name="connsiteX4" fmla="*/ 2918298 w 2918298"/>
                <a:gd name="connsiteY4" fmla="*/ 1498801 h 1569259"/>
                <a:gd name="connsiteX0" fmla="*/ 0 w 2918298"/>
                <a:gd name="connsiteY0" fmla="*/ 1493940 h 1569262"/>
                <a:gd name="connsiteX1" fmla="*/ 972767 w 2918298"/>
                <a:gd name="connsiteY1" fmla="*/ 1206974 h 1569262"/>
                <a:gd name="connsiteX2" fmla="*/ 1371600 w 2918298"/>
                <a:gd name="connsiteY2" fmla="*/ 744 h 1569262"/>
                <a:gd name="connsiteX3" fmla="*/ 1765571 w 2918298"/>
                <a:gd name="connsiteY3" fmla="*/ 1396664 h 1569262"/>
                <a:gd name="connsiteX4" fmla="*/ 2918298 w 2918298"/>
                <a:gd name="connsiteY4" fmla="*/ 1498804 h 1569262"/>
                <a:gd name="connsiteX0" fmla="*/ 0 w 2918298"/>
                <a:gd name="connsiteY0" fmla="*/ 1493196 h 1520005"/>
                <a:gd name="connsiteX1" fmla="*/ 972767 w 2918298"/>
                <a:gd name="connsiteY1" fmla="*/ 1206230 h 1520005"/>
                <a:gd name="connsiteX2" fmla="*/ 1371600 w 2918298"/>
                <a:gd name="connsiteY2" fmla="*/ 0 h 1520005"/>
                <a:gd name="connsiteX3" fmla="*/ 1750979 w 2918298"/>
                <a:gd name="connsiteY3" fmla="*/ 1206231 h 1520005"/>
                <a:gd name="connsiteX4" fmla="*/ 2918298 w 2918298"/>
                <a:gd name="connsiteY4" fmla="*/ 1498060 h 1520005"/>
                <a:gd name="connsiteX0" fmla="*/ 0 w 2918298"/>
                <a:gd name="connsiteY0" fmla="*/ 1493196 h 1522010"/>
                <a:gd name="connsiteX1" fmla="*/ 972767 w 2918298"/>
                <a:gd name="connsiteY1" fmla="*/ 1206230 h 1522010"/>
                <a:gd name="connsiteX2" fmla="*/ 1371600 w 2918298"/>
                <a:gd name="connsiteY2" fmla="*/ 0 h 1522010"/>
                <a:gd name="connsiteX3" fmla="*/ 1750979 w 2918298"/>
                <a:gd name="connsiteY3" fmla="*/ 1206231 h 1522010"/>
                <a:gd name="connsiteX4" fmla="*/ 2918298 w 2918298"/>
                <a:gd name="connsiteY4" fmla="*/ 1498060 h 1522010"/>
                <a:gd name="connsiteX0" fmla="*/ 0 w 2918298"/>
                <a:gd name="connsiteY0" fmla="*/ 1493196 h 1522010"/>
                <a:gd name="connsiteX1" fmla="*/ 972767 w 2918298"/>
                <a:gd name="connsiteY1" fmla="*/ 1206230 h 1522010"/>
                <a:gd name="connsiteX2" fmla="*/ 1371600 w 2918298"/>
                <a:gd name="connsiteY2" fmla="*/ 0 h 1522010"/>
                <a:gd name="connsiteX3" fmla="*/ 1750979 w 2918298"/>
                <a:gd name="connsiteY3" fmla="*/ 1206231 h 1522010"/>
                <a:gd name="connsiteX4" fmla="*/ 2918298 w 2918298"/>
                <a:gd name="connsiteY4" fmla="*/ 1498060 h 1522010"/>
                <a:gd name="connsiteX0" fmla="*/ 0 w 2918298"/>
                <a:gd name="connsiteY0" fmla="*/ 1493196 h 1498060"/>
                <a:gd name="connsiteX1" fmla="*/ 972767 w 2918298"/>
                <a:gd name="connsiteY1" fmla="*/ 1206230 h 1498060"/>
                <a:gd name="connsiteX2" fmla="*/ 1371600 w 2918298"/>
                <a:gd name="connsiteY2" fmla="*/ 0 h 1498060"/>
                <a:gd name="connsiteX3" fmla="*/ 1750979 w 2918298"/>
                <a:gd name="connsiteY3" fmla="*/ 1206231 h 1498060"/>
                <a:gd name="connsiteX4" fmla="*/ 2918298 w 2918298"/>
                <a:gd name="connsiteY4" fmla="*/ 1498060 h 1498060"/>
                <a:gd name="connsiteX0" fmla="*/ 0 w 2991256"/>
                <a:gd name="connsiteY0" fmla="*/ 1493196 h 1517515"/>
                <a:gd name="connsiteX1" fmla="*/ 972767 w 2991256"/>
                <a:gd name="connsiteY1" fmla="*/ 1206230 h 1517515"/>
                <a:gd name="connsiteX2" fmla="*/ 1371600 w 2991256"/>
                <a:gd name="connsiteY2" fmla="*/ 0 h 1517515"/>
                <a:gd name="connsiteX3" fmla="*/ 1750979 w 2991256"/>
                <a:gd name="connsiteY3" fmla="*/ 1206231 h 1517515"/>
                <a:gd name="connsiteX4" fmla="*/ 2991256 w 2991256"/>
                <a:gd name="connsiteY4" fmla="*/ 1517515 h 1517515"/>
                <a:gd name="connsiteX0" fmla="*/ 0 w 3035031"/>
                <a:gd name="connsiteY0" fmla="*/ 1498060 h 1517515"/>
                <a:gd name="connsiteX1" fmla="*/ 1016542 w 3035031"/>
                <a:gd name="connsiteY1" fmla="*/ 1206230 h 1517515"/>
                <a:gd name="connsiteX2" fmla="*/ 1415375 w 3035031"/>
                <a:gd name="connsiteY2" fmla="*/ 0 h 1517515"/>
                <a:gd name="connsiteX3" fmla="*/ 1794754 w 3035031"/>
                <a:gd name="connsiteY3" fmla="*/ 1206231 h 1517515"/>
                <a:gd name="connsiteX4" fmla="*/ 3035031 w 3035031"/>
                <a:gd name="connsiteY4" fmla="*/ 1517515 h 1517515"/>
                <a:gd name="connsiteX0" fmla="*/ 0 w 3035031"/>
                <a:gd name="connsiteY0" fmla="*/ 1498060 h 1517515"/>
                <a:gd name="connsiteX1" fmla="*/ 1016542 w 3035031"/>
                <a:gd name="connsiteY1" fmla="*/ 1206230 h 1517515"/>
                <a:gd name="connsiteX2" fmla="*/ 1415375 w 3035031"/>
                <a:gd name="connsiteY2" fmla="*/ 0 h 1517515"/>
                <a:gd name="connsiteX3" fmla="*/ 1794754 w 3035031"/>
                <a:gd name="connsiteY3" fmla="*/ 1206231 h 1517515"/>
                <a:gd name="connsiteX4" fmla="*/ 3035031 w 3035031"/>
                <a:gd name="connsiteY4" fmla="*/ 1517515 h 1517515"/>
                <a:gd name="connsiteX0" fmla="*/ 0 w 3035031"/>
                <a:gd name="connsiteY0" fmla="*/ 1498078 h 1517533"/>
                <a:gd name="connsiteX1" fmla="*/ 1016542 w 3035031"/>
                <a:gd name="connsiteY1" fmla="*/ 1206248 h 1517533"/>
                <a:gd name="connsiteX2" fmla="*/ 1415375 w 3035031"/>
                <a:gd name="connsiteY2" fmla="*/ 18 h 1517533"/>
                <a:gd name="connsiteX3" fmla="*/ 1794754 w 3035031"/>
                <a:gd name="connsiteY3" fmla="*/ 1206249 h 1517533"/>
                <a:gd name="connsiteX4" fmla="*/ 3035031 w 3035031"/>
                <a:gd name="connsiteY4" fmla="*/ 1517533 h 1517533"/>
                <a:gd name="connsiteX0" fmla="*/ 0 w 3035031"/>
                <a:gd name="connsiteY0" fmla="*/ 1498132 h 1517587"/>
                <a:gd name="connsiteX1" fmla="*/ 1016542 w 3035031"/>
                <a:gd name="connsiteY1" fmla="*/ 1206302 h 1517587"/>
                <a:gd name="connsiteX2" fmla="*/ 1415375 w 3035031"/>
                <a:gd name="connsiteY2" fmla="*/ 72 h 1517587"/>
                <a:gd name="connsiteX3" fmla="*/ 1794754 w 3035031"/>
                <a:gd name="connsiteY3" fmla="*/ 1206303 h 1517587"/>
                <a:gd name="connsiteX4" fmla="*/ 3035031 w 3035031"/>
                <a:gd name="connsiteY4" fmla="*/ 1517587 h 1517587"/>
                <a:gd name="connsiteX0" fmla="*/ 0 w 3035031"/>
                <a:gd name="connsiteY0" fmla="*/ 1498079 h 1517534"/>
                <a:gd name="connsiteX1" fmla="*/ 1016542 w 3035031"/>
                <a:gd name="connsiteY1" fmla="*/ 1206249 h 1517534"/>
                <a:gd name="connsiteX2" fmla="*/ 1415375 w 3035031"/>
                <a:gd name="connsiteY2" fmla="*/ 19 h 1517534"/>
                <a:gd name="connsiteX3" fmla="*/ 1794754 w 3035031"/>
                <a:gd name="connsiteY3" fmla="*/ 1206250 h 1517534"/>
                <a:gd name="connsiteX4" fmla="*/ 3035031 w 3035031"/>
                <a:gd name="connsiteY4" fmla="*/ 1517534 h 1517534"/>
                <a:gd name="connsiteX0" fmla="*/ 0 w 3035031"/>
                <a:gd name="connsiteY0" fmla="*/ 1313256 h 1332711"/>
                <a:gd name="connsiteX1" fmla="*/ 1016542 w 3035031"/>
                <a:gd name="connsiteY1" fmla="*/ 1021426 h 1332711"/>
                <a:gd name="connsiteX2" fmla="*/ 1425102 w 3035031"/>
                <a:gd name="connsiteY2" fmla="*/ 22 h 1332711"/>
                <a:gd name="connsiteX3" fmla="*/ 1794754 w 3035031"/>
                <a:gd name="connsiteY3" fmla="*/ 1021427 h 1332711"/>
                <a:gd name="connsiteX4" fmla="*/ 3035031 w 3035031"/>
                <a:gd name="connsiteY4" fmla="*/ 1332711 h 1332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5031" h="1332711">
                  <a:moveTo>
                    <a:pt x="0" y="1313256"/>
                  </a:moveTo>
                  <a:cubicBezTo>
                    <a:pt x="393970" y="1296638"/>
                    <a:pt x="779025" y="1240298"/>
                    <a:pt x="1016542" y="1021426"/>
                  </a:cubicBezTo>
                  <a:cubicBezTo>
                    <a:pt x="1254059" y="802554"/>
                    <a:pt x="1232169" y="-4842"/>
                    <a:pt x="1425102" y="22"/>
                  </a:cubicBezTo>
                  <a:cubicBezTo>
                    <a:pt x="1618035" y="4886"/>
                    <a:pt x="1526433" y="799312"/>
                    <a:pt x="1794754" y="1021427"/>
                  </a:cubicBezTo>
                  <a:cubicBezTo>
                    <a:pt x="2063075" y="1243542"/>
                    <a:pt x="2597286" y="1328658"/>
                    <a:pt x="3035031" y="13327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C8CF57D-9EBD-4897-BE96-192350382B2A}"/>
                    </a:ext>
                  </a:extLst>
                </p:cNvPr>
                <p:cNvSpPr txBox="1"/>
                <p:nvPr/>
              </p:nvSpPr>
              <p:spPr>
                <a:xfrm>
                  <a:off x="1143000" y="73938"/>
                  <a:ext cx="6994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C8CF57D-9EBD-4897-BE96-192350382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73938"/>
                  <a:ext cx="699422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EB5B378-5579-4E9E-A6C7-D9B7680C1F54}"/>
              </a:ext>
            </a:extLst>
          </p:cNvPr>
          <p:cNvSpPr txBox="1"/>
          <p:nvPr/>
        </p:nvSpPr>
        <p:spPr>
          <a:xfrm>
            <a:off x="228600" y="312492"/>
            <a:ext cx="3815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EE6C"/>
                </a:solidFill>
              </a:rPr>
              <a:t>Statistical distribution: </a:t>
            </a:r>
            <a:r>
              <a:rPr lang="en-US" dirty="0"/>
              <a:t>the matter is spread across space</a:t>
            </a:r>
          </a:p>
          <a:p>
            <a:r>
              <a:rPr lang="en-US" dirty="0"/>
              <a:t>i.e. 50% of the mass is in a particular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31969-964E-478B-891B-1CD93AE056FB}"/>
              </a:ext>
            </a:extLst>
          </p:cNvPr>
          <p:cNvSpPr txBox="1"/>
          <p:nvPr/>
        </p:nvSpPr>
        <p:spPr>
          <a:xfrm>
            <a:off x="228600" y="3726361"/>
            <a:ext cx="38154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EE6C"/>
                </a:solidFill>
              </a:rPr>
              <a:t>Probability distribution: </a:t>
            </a:r>
            <a:r>
              <a:rPr lang="en-US" dirty="0"/>
              <a:t>the matter is concentrated but “jumps around”</a:t>
            </a:r>
          </a:p>
          <a:p>
            <a:r>
              <a:rPr lang="en-US" dirty="0"/>
              <a:t>i.e. the whole mass is in a particular region 50% of the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7B47-E184-4404-8F06-56CE25E30336}"/>
              </a:ext>
            </a:extLst>
          </p:cNvPr>
          <p:cNvSpPr txBox="1"/>
          <p:nvPr/>
        </p:nvSpPr>
        <p:spPr>
          <a:xfrm>
            <a:off x="4718936" y="1971585"/>
            <a:ext cx="43488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EE6C"/>
                </a:solidFill>
              </a:rPr>
              <a:t>These cases merge in quantum mechanics</a:t>
            </a:r>
          </a:p>
          <a:p>
            <a:r>
              <a:rPr lang="en-US" dirty="0"/>
              <a:t>The ability to tell statistical from probability distributions requires having access to the dynamics of the parts, which is prohibited for quantum systems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685E29-11F9-4A25-AA5D-5D90A4A69F07}"/>
              </a:ext>
            </a:extLst>
          </p:cNvPr>
          <p:cNvCxnSpPr/>
          <p:nvPr/>
        </p:nvCxnSpPr>
        <p:spPr>
          <a:xfrm>
            <a:off x="4044064" y="1047750"/>
            <a:ext cx="674872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FA5326-49D4-426C-992E-EFE0EC6A4113}"/>
              </a:ext>
            </a:extLst>
          </p:cNvPr>
          <p:cNvCxnSpPr>
            <a:cxnSpLocks/>
          </p:cNvCxnSpPr>
          <p:nvPr/>
        </p:nvCxnSpPr>
        <p:spPr>
          <a:xfrm flipV="1">
            <a:off x="4038600" y="2952750"/>
            <a:ext cx="674872" cy="129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A6688E-E61E-4FF7-A4E3-BE5C7F9F6758}"/>
              </a:ext>
            </a:extLst>
          </p:cNvPr>
          <p:cNvSpPr txBox="1"/>
          <p:nvPr/>
        </p:nvSpPr>
        <p:spPr>
          <a:xfrm>
            <a:off x="4876800" y="341567"/>
            <a:ext cx="33666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Wave nature of the quantum system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07575A-B4D6-450F-A920-2092A74E0B5B}"/>
              </a:ext>
            </a:extLst>
          </p:cNvPr>
          <p:cNvCxnSpPr>
            <a:cxnSpLocks/>
          </p:cNvCxnSpPr>
          <p:nvPr/>
        </p:nvCxnSpPr>
        <p:spPr>
          <a:xfrm flipH="1">
            <a:off x="4111256" y="510845"/>
            <a:ext cx="731874" cy="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984337-F2BB-42E3-8434-C227FDD07412}"/>
              </a:ext>
            </a:extLst>
          </p:cNvPr>
          <p:cNvSpPr txBox="1"/>
          <p:nvPr/>
        </p:nvSpPr>
        <p:spPr>
          <a:xfrm>
            <a:off x="4880344" y="4552950"/>
            <a:ext cx="354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Particle nature of the quantum system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441601-5067-4438-9749-F869C4AFAA37}"/>
              </a:ext>
            </a:extLst>
          </p:cNvPr>
          <p:cNvCxnSpPr>
            <a:cxnSpLocks/>
          </p:cNvCxnSpPr>
          <p:nvPr/>
        </p:nvCxnSpPr>
        <p:spPr>
          <a:xfrm flipH="1" flipV="1">
            <a:off x="4114800" y="4552950"/>
            <a:ext cx="731874" cy="169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48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5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56872</TotalTime>
  <Words>706</Words>
  <Application>Microsoft Office PowerPoint</Application>
  <PresentationFormat>On-screen Show (16:9)</PresentationFormat>
  <Paragraphs>93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Alice</vt:lpstr>
      <vt:lpstr>Arial</vt:lpstr>
      <vt:lpstr>Bradley Hand ITC</vt:lpstr>
      <vt:lpstr>Calibri</vt:lpstr>
      <vt:lpstr>Cambria Math</vt:lpstr>
      <vt:lpstr>Office Theme</vt:lpstr>
      <vt:lpstr>Quantum Essentials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523</cp:revision>
  <dcterms:created xsi:type="dcterms:W3CDTF">2013-05-30T18:30:29Z</dcterms:created>
  <dcterms:modified xsi:type="dcterms:W3CDTF">2021-09-15T17:59:56Z</dcterms:modified>
</cp:coreProperties>
</file>