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21" r:id="rId2"/>
    <p:sldId id="382" r:id="rId3"/>
    <p:sldId id="383" r:id="rId4"/>
    <p:sldId id="384" r:id="rId5"/>
    <p:sldId id="385" r:id="rId6"/>
    <p:sldId id="328" r:id="rId7"/>
    <p:sldId id="386" r:id="rId8"/>
    <p:sldId id="387" r:id="rId9"/>
    <p:sldId id="388" r:id="rId10"/>
    <p:sldId id="424" r:id="rId11"/>
    <p:sldId id="409" r:id="rId12"/>
    <p:sldId id="390" r:id="rId13"/>
    <p:sldId id="411" r:id="rId14"/>
    <p:sldId id="413" r:id="rId15"/>
    <p:sldId id="412" r:id="rId16"/>
    <p:sldId id="416" r:id="rId17"/>
    <p:sldId id="417" r:id="rId18"/>
    <p:sldId id="418" r:id="rId19"/>
    <p:sldId id="425" r:id="rId20"/>
    <p:sldId id="367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  <a:srgbClr val="00EE6C"/>
    <a:srgbClr val="102540"/>
    <a:srgbClr val="10253F"/>
    <a:srgbClr val="F79646"/>
    <a:srgbClr val="000000"/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59" autoAdjust="0"/>
    <p:restoredTop sz="94625" autoAdjust="0"/>
  </p:normalViewPr>
  <p:slideViewPr>
    <p:cSldViewPr>
      <p:cViewPr varScale="1">
        <p:scale>
          <a:sx n="107" d="100"/>
          <a:sy n="107" d="100"/>
        </p:scale>
        <p:origin x="226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DE655-E7A8-42D8-8F27-29EDD4D4987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F8133-AC8B-4C32-AEE4-B3F8E13D5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0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https://www.savagevision.com/scmaglev</a:t>
            </a:r>
          </a:p>
          <a:p>
            <a:r>
              <a:rPr lang="en-US" dirty="0">
                <a:effectLst/>
                <a:latin typeface="din-next-w01-light"/>
              </a:rPr>
              <a:t>niobium-titanium</a:t>
            </a:r>
          </a:p>
          <a:p>
            <a:r>
              <a:rPr lang="en-US" dirty="0">
                <a:effectLst/>
                <a:latin typeface="din-next-w01-light"/>
              </a:rPr>
              <a:t>https://en.wikipedia.org/wiki/Niobium%E2%80%93titanium</a:t>
            </a:r>
          </a:p>
          <a:p>
            <a:r>
              <a:rPr lang="en-US" dirty="0">
                <a:effectLst/>
                <a:latin typeface="din-next-w01-light"/>
              </a:rPr>
              <a:t>Type II superconductor</a:t>
            </a:r>
          </a:p>
          <a:p>
            <a:r>
              <a:rPr lang="en-US" dirty="0">
                <a:effectLst/>
                <a:latin typeface="din-next-w01-light"/>
              </a:rPr>
              <a:t>https://en.wikipedia.org/wiki/Macroscopic_quantum_phenomena#Type_II_superconductivity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F8133-AC8B-4C32-AEE4-B3F8E13D5C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33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123950"/>
            <a:ext cx="8534400" cy="11025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647950"/>
            <a:ext cx="85344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A5C901-480E-43E4-BB60-A45ABD0C06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0" y="4552950"/>
            <a:ext cx="537982" cy="488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144CCB-E9B1-41E4-B610-5A5BDC014CA1}"/>
              </a:ext>
            </a:extLst>
          </p:cNvPr>
          <p:cNvSpPr txBox="1"/>
          <p:nvPr userDrawn="1"/>
        </p:nvSpPr>
        <p:spPr>
          <a:xfrm>
            <a:off x="566530" y="4704130"/>
            <a:ext cx="2901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lice" panose="00000500000000000000" pitchFamily="2" charset="0"/>
              </a:rPr>
              <a:t>Assumptions of physics</a:t>
            </a:r>
          </a:p>
        </p:txBody>
      </p:sp>
    </p:spTree>
    <p:extLst>
      <p:ext uri="{BB962C8B-B14F-4D97-AF65-F5344CB8AC3E}">
        <p14:creationId xmlns:p14="http://schemas.microsoft.com/office/powerpoint/2010/main" val="367476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8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9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6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5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4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3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41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4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5.jpg"/><Relationship Id="rId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3821-9B18-4FD1-B8B4-24FC6CC59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Quantum Essentials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A8FC7-AF59-4E78-A745-B7DD1379E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quantum system?</a:t>
            </a:r>
          </a:p>
        </p:txBody>
      </p:sp>
    </p:spTree>
    <p:extLst>
      <p:ext uri="{BB962C8B-B14F-4D97-AF65-F5344CB8AC3E}">
        <p14:creationId xmlns:p14="http://schemas.microsoft.com/office/powerpoint/2010/main" val="2680148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0FB6FE-3C8A-40D6-AB67-577BC4DAAEFE}"/>
              </a:ext>
            </a:extLst>
          </p:cNvPr>
          <p:cNvSpPr txBox="1"/>
          <p:nvPr/>
        </p:nvSpPr>
        <p:spPr>
          <a:xfrm>
            <a:off x="228600" y="209550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EE6C"/>
                </a:solidFill>
              </a:rPr>
              <a:t>Assuming irreducibility recovers</a:t>
            </a:r>
            <a:br>
              <a:rPr lang="en-US" sz="3200" dirty="0">
                <a:solidFill>
                  <a:srgbClr val="00EE6C"/>
                </a:solidFill>
              </a:rPr>
            </a:br>
            <a:r>
              <a:rPr lang="en-US" sz="3200" dirty="0">
                <a:solidFill>
                  <a:srgbClr val="00EE6C"/>
                </a:solidFill>
              </a:rPr>
              <a:t>quantum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BEE19B6-E7F3-402D-841E-3E3B2229EE51}"/>
                  </a:ext>
                </a:extLst>
              </p:cNvPr>
              <p:cNvSpPr txBox="1"/>
              <p:nvPr/>
            </p:nvSpPr>
            <p:spPr>
              <a:xfrm>
                <a:off x="1054768" y="2037627"/>
                <a:ext cx="4038600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BEE19B6-E7F3-402D-841E-3E3B2229E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768" y="2037627"/>
                <a:ext cx="4038600" cy="509178"/>
              </a:xfrm>
              <a:prstGeom prst="rect">
                <a:avLst/>
              </a:prstGeom>
              <a:blipFill>
                <a:blip r:embed="rId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9F6C950-A66D-4A23-859A-5C8A1B0BB2B7}"/>
              </a:ext>
            </a:extLst>
          </p:cNvPr>
          <p:cNvSpPr txBox="1"/>
          <p:nvPr/>
        </p:nvSpPr>
        <p:spPr>
          <a:xfrm>
            <a:off x="152400" y="1361931"/>
            <a:ext cx="46464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Can’t fully describe the density of the parts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4F7ADF-90A5-4559-A7F9-72D0308A02D4}"/>
              </a:ext>
            </a:extLst>
          </p:cNvPr>
          <p:cNvGrpSpPr/>
          <p:nvPr/>
        </p:nvGrpSpPr>
        <p:grpSpPr>
          <a:xfrm>
            <a:off x="357590" y="4660288"/>
            <a:ext cx="3886200" cy="273662"/>
            <a:chOff x="304800" y="3749921"/>
            <a:chExt cx="3886200" cy="27366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1699B1-A799-467D-9388-27D2BE73F43E}"/>
                </a:ext>
              </a:extLst>
            </p:cNvPr>
            <p:cNvCxnSpPr/>
            <p:nvPr/>
          </p:nvCxnSpPr>
          <p:spPr>
            <a:xfrm>
              <a:off x="304800" y="3751797"/>
              <a:ext cx="383938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0889D92-84C4-4065-BF27-75DD6C2BBCDD}"/>
                    </a:ext>
                  </a:extLst>
                </p:cNvPr>
                <p:cNvSpPr txBox="1"/>
                <p:nvPr/>
              </p:nvSpPr>
              <p:spPr>
                <a:xfrm>
                  <a:off x="3918335" y="3749921"/>
                  <a:ext cx="272665" cy="2736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0889D92-84C4-4065-BF27-75DD6C2BB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335" y="3749921"/>
                  <a:ext cx="272665" cy="273662"/>
                </a:xfrm>
                <a:prstGeom prst="rect">
                  <a:avLst/>
                </a:prstGeom>
                <a:blipFill>
                  <a:blip r:embed="rId3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5CBBB81-A10F-4592-B6F4-BF44C98DBB27}"/>
              </a:ext>
            </a:extLst>
          </p:cNvPr>
          <p:cNvSpPr/>
          <p:nvPr/>
        </p:nvSpPr>
        <p:spPr>
          <a:xfrm>
            <a:off x="418214" y="2938287"/>
            <a:ext cx="3700130" cy="1624093"/>
          </a:xfrm>
          <a:custGeom>
            <a:avLst/>
            <a:gdLst>
              <a:gd name="connsiteX0" fmla="*/ 0 w 3700130"/>
              <a:gd name="connsiteY0" fmla="*/ 1617004 h 1624093"/>
              <a:gd name="connsiteX1" fmla="*/ 382772 w 3700130"/>
              <a:gd name="connsiteY1" fmla="*/ 1298028 h 1624093"/>
              <a:gd name="connsiteX2" fmla="*/ 645042 w 3700130"/>
              <a:gd name="connsiteY2" fmla="*/ 305656 h 1624093"/>
              <a:gd name="connsiteX3" fmla="*/ 1339702 w 3700130"/>
              <a:gd name="connsiteY3" fmla="*/ 560837 h 1624093"/>
              <a:gd name="connsiteX4" fmla="*/ 1913860 w 3700130"/>
              <a:gd name="connsiteY4" fmla="*/ 15032 h 1624093"/>
              <a:gd name="connsiteX5" fmla="*/ 2551814 w 3700130"/>
              <a:gd name="connsiteY5" fmla="*/ 1269674 h 1624093"/>
              <a:gd name="connsiteX6" fmla="*/ 3700130 w 3700130"/>
              <a:gd name="connsiteY6" fmla="*/ 1624093 h 1624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00130" h="1624093">
                <a:moveTo>
                  <a:pt x="0" y="1617004"/>
                </a:moveTo>
                <a:cubicBezTo>
                  <a:pt x="137632" y="1566795"/>
                  <a:pt x="275265" y="1516586"/>
                  <a:pt x="382772" y="1298028"/>
                </a:cubicBezTo>
                <a:cubicBezTo>
                  <a:pt x="490279" y="1079470"/>
                  <a:pt x="485554" y="428521"/>
                  <a:pt x="645042" y="305656"/>
                </a:cubicBezTo>
                <a:cubicBezTo>
                  <a:pt x="804530" y="182791"/>
                  <a:pt x="1128232" y="609274"/>
                  <a:pt x="1339702" y="560837"/>
                </a:cubicBezTo>
                <a:cubicBezTo>
                  <a:pt x="1551172" y="512400"/>
                  <a:pt x="1711841" y="-103107"/>
                  <a:pt x="1913860" y="15032"/>
                </a:cubicBezTo>
                <a:cubicBezTo>
                  <a:pt x="2115879" y="133171"/>
                  <a:pt x="2254102" y="1001497"/>
                  <a:pt x="2551814" y="1269674"/>
                </a:cubicBezTo>
                <a:cubicBezTo>
                  <a:pt x="2849526" y="1537851"/>
                  <a:pt x="3274828" y="1580972"/>
                  <a:pt x="3700130" y="162409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C28FF5-419A-43A4-B16E-2634E511A175}"/>
              </a:ext>
            </a:extLst>
          </p:cNvPr>
          <p:cNvSpPr/>
          <p:nvPr/>
        </p:nvSpPr>
        <p:spPr>
          <a:xfrm>
            <a:off x="1623610" y="3492036"/>
            <a:ext cx="141395" cy="116824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6D4D5A-D562-4737-94C2-0D222E307F6B}"/>
              </a:ext>
            </a:extLst>
          </p:cNvPr>
          <p:cNvCxnSpPr>
            <a:cxnSpLocks/>
          </p:cNvCxnSpPr>
          <p:nvPr/>
        </p:nvCxnSpPr>
        <p:spPr>
          <a:xfrm>
            <a:off x="1694307" y="4189113"/>
            <a:ext cx="1448068" cy="3440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1821C6-E2C8-4F73-9CD0-F5296105831E}"/>
              </a:ext>
            </a:extLst>
          </p:cNvPr>
          <p:cNvCxnSpPr>
            <a:cxnSpLocks/>
          </p:cNvCxnSpPr>
          <p:nvPr/>
        </p:nvCxnSpPr>
        <p:spPr>
          <a:xfrm flipH="1">
            <a:off x="1237375" y="4272957"/>
            <a:ext cx="456932" cy="53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07EF29-657E-4F0E-AEE3-54AD2646595E}"/>
              </a:ext>
            </a:extLst>
          </p:cNvPr>
          <p:cNvCxnSpPr>
            <a:cxnSpLocks/>
          </p:cNvCxnSpPr>
          <p:nvPr/>
        </p:nvCxnSpPr>
        <p:spPr>
          <a:xfrm flipV="1">
            <a:off x="1694307" y="3771137"/>
            <a:ext cx="762268" cy="1388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0892817-D6C4-4732-B8AC-FE3B4E29613B}"/>
              </a:ext>
            </a:extLst>
          </p:cNvPr>
          <p:cNvSpPr txBox="1"/>
          <p:nvPr/>
        </p:nvSpPr>
        <p:spPr>
          <a:xfrm>
            <a:off x="1791387" y="3814549"/>
            <a:ext cx="39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B031F4-FBBE-41E4-B62E-36F237316A27}"/>
              </a:ext>
            </a:extLst>
          </p:cNvPr>
          <p:cNvSpPr txBox="1"/>
          <p:nvPr/>
        </p:nvSpPr>
        <p:spPr>
          <a:xfrm>
            <a:off x="5128810" y="1361931"/>
            <a:ext cx="3733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Can’t track the motion of individual parts of the distributions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750873-0F91-45DF-AFFC-135A7D16921A}"/>
              </a:ext>
            </a:extLst>
          </p:cNvPr>
          <p:cNvSpPr txBox="1"/>
          <p:nvPr/>
        </p:nvSpPr>
        <p:spPr>
          <a:xfrm>
            <a:off x="5093368" y="2800350"/>
            <a:ext cx="3585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Complex numbers capture variance and correlations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F9CC356-2713-4C51-943B-6111E5304EED}"/>
                  </a:ext>
                </a:extLst>
              </p:cNvPr>
              <p:cNvSpPr txBox="1"/>
              <p:nvPr/>
            </p:nvSpPr>
            <p:spPr>
              <a:xfrm>
                <a:off x="4469910" y="3787640"/>
                <a:ext cx="4572000" cy="1040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F9CC356-2713-4C51-943B-6111E5304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910" y="3787640"/>
                <a:ext cx="4572000" cy="1040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33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/>
      <p:bldP spid="5" grpId="0" animBg="1"/>
      <p:bldP spid="6" grpId="0" animBg="1"/>
      <p:bldP spid="16" grpId="0"/>
      <p:bldP spid="34" grpId="0"/>
      <p:bldP spid="35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767126-B4E4-4DBF-B724-0E7B416E55C7}"/>
              </a:ext>
            </a:extLst>
          </p:cNvPr>
          <p:cNvSpPr/>
          <p:nvPr/>
        </p:nvSpPr>
        <p:spPr>
          <a:xfrm>
            <a:off x="2367728" y="1581150"/>
            <a:ext cx="440857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Bradley Hand ITC" pitchFamily="66" charset="0"/>
              </a:rPr>
              <a:t>Irreducibility and</a:t>
            </a:r>
            <a:br>
              <a:rPr lang="en-US" sz="4400" dirty="0">
                <a:latin typeface="Bradley Hand ITC" pitchFamily="66" charset="0"/>
              </a:rPr>
            </a:br>
            <a:r>
              <a:rPr lang="en-US" sz="4400" dirty="0">
                <a:latin typeface="Bradley Hand ITC" pitchFamily="66" charset="0"/>
              </a:rPr>
              <a:t>quantum effects</a:t>
            </a:r>
          </a:p>
        </p:txBody>
      </p:sp>
    </p:spTree>
    <p:extLst>
      <p:ext uri="{BB962C8B-B14F-4D97-AF65-F5344CB8AC3E}">
        <p14:creationId xmlns:p14="http://schemas.microsoft.com/office/powerpoint/2010/main" val="3361675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734139-4034-489C-AC42-2DD60EAE7423}"/>
              </a:ext>
            </a:extLst>
          </p:cNvPr>
          <p:cNvSpPr txBox="1"/>
          <p:nvPr/>
        </p:nvSpPr>
        <p:spPr>
          <a:xfrm>
            <a:off x="3791712" y="1191220"/>
            <a:ext cx="4953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Even a composite system, like a proton, an atom, or a molecule, can behave as a single quantum system as long as the process is not sensitive to the constituents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AC4B0-24D4-4347-96B8-BCEC213C48F8}"/>
              </a:ext>
            </a:extLst>
          </p:cNvPr>
          <p:cNvSpPr txBox="1"/>
          <p:nvPr/>
        </p:nvSpPr>
        <p:spPr>
          <a:xfrm>
            <a:off x="4191000" y="3629620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if, for example, you go to higher energies, you become sensitive to the dynamics of the constituents (i.e. quarks, nucleons, atoms)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8D103C-212D-4D71-9D51-F7E0FEB851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09317"/>
            <a:ext cx="3087507" cy="23248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1F1FFF-9B72-47BA-B15D-58FD9BB5E043}"/>
              </a:ext>
            </a:extLst>
          </p:cNvPr>
          <p:cNvSpPr txBox="1"/>
          <p:nvPr/>
        </p:nvSpPr>
        <p:spPr>
          <a:xfrm>
            <a:off x="228600" y="20955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EE6C"/>
                </a:solidFill>
              </a:rPr>
              <a:t>Quantum effects and composite systems</a:t>
            </a:r>
          </a:p>
        </p:txBody>
      </p:sp>
    </p:spTree>
    <p:extLst>
      <p:ext uri="{BB962C8B-B14F-4D97-AF65-F5344CB8AC3E}">
        <p14:creationId xmlns:p14="http://schemas.microsoft.com/office/powerpoint/2010/main" val="318106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734139-4034-489C-AC42-2DD60EAE7423}"/>
              </a:ext>
            </a:extLst>
          </p:cNvPr>
          <p:cNvSpPr txBox="1"/>
          <p:nvPr/>
        </p:nvSpPr>
        <p:spPr>
          <a:xfrm>
            <a:off x="3791712" y="1191220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quantum systems (e.g. two photons) can form a single, irreducible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AC4B0-24D4-4347-96B8-BCEC213C48F8}"/>
              </a:ext>
            </a:extLst>
          </p:cNvPr>
          <p:cNvSpPr txBox="1"/>
          <p:nvPr/>
        </p:nvSpPr>
        <p:spPr>
          <a:xfrm>
            <a:off x="4191000" y="362962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if you start interacting with only one constituent, you break the entanglement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1F1FFF-9B72-47BA-B15D-58FD9BB5E043}"/>
              </a:ext>
            </a:extLst>
          </p:cNvPr>
          <p:cNvSpPr txBox="1"/>
          <p:nvPr/>
        </p:nvSpPr>
        <p:spPr>
          <a:xfrm>
            <a:off x="228600" y="20955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EE6C"/>
                </a:solidFill>
              </a:rPr>
              <a:t>Entanglement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B1C7B7-193B-49BB-B6FB-2F97044ED6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5" y="1733550"/>
            <a:ext cx="3176015" cy="175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3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734139-4034-489C-AC42-2DD60EAE7423}"/>
              </a:ext>
            </a:extLst>
          </p:cNvPr>
          <p:cNvSpPr txBox="1"/>
          <p:nvPr/>
        </p:nvSpPr>
        <p:spPr>
          <a:xfrm>
            <a:off x="3791712" y="1191220"/>
            <a:ext cx="495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quantum state is a “probability / matter” wave “distribution” as the parts move in a way not completely specified by the 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AC4B0-24D4-4347-96B8-BCEC213C48F8}"/>
              </a:ext>
            </a:extLst>
          </p:cNvPr>
          <p:cNvSpPr txBox="1"/>
          <p:nvPr/>
        </p:nvSpPr>
        <p:spPr>
          <a:xfrm>
            <a:off x="4191000" y="3629620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can’t precisely say that it’s a probability distribution or a matter distribution because that means saying what the parts are doing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1F1FFF-9B72-47BA-B15D-58FD9BB5E043}"/>
              </a:ext>
            </a:extLst>
          </p:cNvPr>
          <p:cNvSpPr txBox="1"/>
          <p:nvPr/>
        </p:nvSpPr>
        <p:spPr>
          <a:xfrm>
            <a:off x="228600" y="20955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EE6C"/>
                </a:solidFill>
              </a:rPr>
              <a:t>Wave-like nature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6C7FB9-5BB6-404A-AA21-7673C7A8DA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88" y="1504950"/>
            <a:ext cx="2878455" cy="216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2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734139-4034-489C-AC42-2DD60EAE7423}"/>
              </a:ext>
            </a:extLst>
          </p:cNvPr>
          <p:cNvSpPr txBox="1"/>
          <p:nvPr/>
        </p:nvSpPr>
        <p:spPr>
          <a:xfrm>
            <a:off x="3962400" y="1733550"/>
            <a:ext cx="4782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system is irreducible and therefore behaves as a single unit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AC4B0-24D4-4347-96B8-BCEC213C48F8}"/>
              </a:ext>
            </a:extLst>
          </p:cNvPr>
          <p:cNvSpPr txBox="1"/>
          <p:nvPr/>
        </p:nvSpPr>
        <p:spPr>
          <a:xfrm>
            <a:off x="4191000" y="3629620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long as the assumption is valid, we cannot interact with one part independently from the rest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1F1FFF-9B72-47BA-B15D-58FD9BB5E043}"/>
              </a:ext>
            </a:extLst>
          </p:cNvPr>
          <p:cNvSpPr txBox="1"/>
          <p:nvPr/>
        </p:nvSpPr>
        <p:spPr>
          <a:xfrm>
            <a:off x="228600" y="20955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EE6C"/>
                </a:solidFill>
              </a:rPr>
              <a:t>Particle-like nature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41C22F-8552-42E4-8054-ADF22D729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8" y="1569482"/>
            <a:ext cx="3141539" cy="214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734139-4034-489C-AC42-2DD60EAE7423}"/>
              </a:ext>
            </a:extLst>
          </p:cNvPr>
          <p:cNvSpPr txBox="1"/>
          <p:nvPr/>
        </p:nvSpPr>
        <p:spPr>
          <a:xfrm>
            <a:off x="4096512" y="1733550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uncertainty comes from the inability to describe the parts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AC4B0-24D4-4347-96B8-BCEC213C48F8}"/>
              </a:ext>
            </a:extLst>
          </p:cNvPr>
          <p:cNvSpPr txBox="1"/>
          <p:nvPr/>
        </p:nvSpPr>
        <p:spPr>
          <a:xfrm>
            <a:off x="4191000" y="3629620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precise distribution in both position and momentum constrains more and more the state of the parts, which irreducibility forbids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1F1FFF-9B72-47BA-B15D-58FD9BB5E043}"/>
              </a:ext>
            </a:extLst>
          </p:cNvPr>
          <p:cNvSpPr txBox="1"/>
          <p:nvPr/>
        </p:nvSpPr>
        <p:spPr>
          <a:xfrm>
            <a:off x="228600" y="20955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EE6C"/>
                </a:solidFill>
              </a:rPr>
              <a:t>Quantum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14AEC2-7924-4659-BD6D-C52E48A9595F}"/>
                  </a:ext>
                </a:extLst>
              </p:cNvPr>
              <p:cNvSpPr txBox="1"/>
              <p:nvPr/>
            </p:nvSpPr>
            <p:spPr>
              <a:xfrm>
                <a:off x="399288" y="1964934"/>
                <a:ext cx="3259675" cy="16646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5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sz="5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54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14AEC2-7924-4659-BD6D-C52E48A95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8" y="1964934"/>
                <a:ext cx="3259675" cy="16646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51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734139-4034-489C-AC42-2DD60EAE7423}"/>
              </a:ext>
            </a:extLst>
          </p:cNvPr>
          <p:cNvSpPr txBox="1"/>
          <p:nvPr/>
        </p:nvSpPr>
        <p:spPr>
          <a:xfrm>
            <a:off x="4096512" y="1352550"/>
            <a:ext cx="464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quantum system is non-local as it is distributed in space (see uncertainty) and must behave as a single unit (particle nature)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AC4B0-24D4-4347-96B8-BCEC213C48F8}"/>
              </a:ext>
            </a:extLst>
          </p:cNvPr>
          <p:cNvSpPr txBox="1"/>
          <p:nvPr/>
        </p:nvSpPr>
        <p:spPr>
          <a:xfrm>
            <a:off x="4191000" y="3629620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could interact only with the part of the system within a region, we would violate irreducibility (i.e. we would be able to interact with a part)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1F1FFF-9B72-47BA-B15D-58FD9BB5E043}"/>
              </a:ext>
            </a:extLst>
          </p:cNvPr>
          <p:cNvSpPr txBox="1"/>
          <p:nvPr/>
        </p:nvSpPr>
        <p:spPr>
          <a:xfrm>
            <a:off x="228600" y="20955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EE6C"/>
                </a:solidFill>
              </a:rPr>
              <a:t>Non-locality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8647B4-5DE6-4749-978C-292DA35265C9}"/>
              </a:ext>
            </a:extLst>
          </p:cNvPr>
          <p:cNvGrpSpPr/>
          <p:nvPr/>
        </p:nvGrpSpPr>
        <p:grpSpPr>
          <a:xfrm>
            <a:off x="245745" y="1599894"/>
            <a:ext cx="3395708" cy="2419656"/>
            <a:chOff x="245745" y="590550"/>
            <a:chExt cx="3395708" cy="241965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F95D7FF-2E9C-41AA-ADC2-CE5A96D409E7}"/>
                </a:ext>
              </a:extLst>
            </p:cNvPr>
            <p:cNvCxnSpPr>
              <a:cxnSpLocks/>
            </p:cNvCxnSpPr>
            <p:nvPr/>
          </p:nvCxnSpPr>
          <p:spPr>
            <a:xfrm>
              <a:off x="970410" y="590550"/>
              <a:ext cx="0" cy="19351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D68F98A-157B-4193-A094-950397E7D9DF}"/>
                </a:ext>
              </a:extLst>
            </p:cNvPr>
            <p:cNvCxnSpPr>
              <a:cxnSpLocks/>
            </p:cNvCxnSpPr>
            <p:nvPr/>
          </p:nvCxnSpPr>
          <p:spPr>
            <a:xfrm>
              <a:off x="761999" y="2267010"/>
              <a:ext cx="287945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4FC8081-2FD9-4F3F-805D-1E6875DC65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745" y="2156972"/>
              <a:ext cx="833974" cy="8532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0D1C1A44-333F-40FE-A1C0-34462FBCB459}"/>
              </a:ext>
            </a:extLst>
          </p:cNvPr>
          <p:cNvSpPr/>
          <p:nvPr/>
        </p:nvSpPr>
        <p:spPr>
          <a:xfrm>
            <a:off x="304800" y="1929519"/>
            <a:ext cx="2514590" cy="2586515"/>
          </a:xfrm>
          <a:prstGeom prst="ellipse">
            <a:avLst/>
          </a:prstGeom>
          <a:gradFill>
            <a:gsLst>
              <a:gs pos="21000">
                <a:srgbClr val="0070C0">
                  <a:alpha val="74000"/>
                </a:srgbClr>
              </a:gs>
              <a:gs pos="5000">
                <a:srgbClr val="0070C0"/>
              </a:gs>
              <a:gs pos="100000">
                <a:srgbClr val="0070C0">
                  <a:alpha val="0"/>
                </a:srgbClr>
              </a:gs>
              <a:gs pos="48000">
                <a:srgbClr val="0070C0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7A6F6AF-AE33-4D36-87E2-D7AAFEF1DFFA}"/>
              </a:ext>
            </a:extLst>
          </p:cNvPr>
          <p:cNvSpPr/>
          <p:nvPr/>
        </p:nvSpPr>
        <p:spPr>
          <a:xfrm>
            <a:off x="1126863" y="1123950"/>
            <a:ext cx="2514590" cy="2586515"/>
          </a:xfrm>
          <a:prstGeom prst="ellipse">
            <a:avLst/>
          </a:prstGeom>
          <a:gradFill>
            <a:gsLst>
              <a:gs pos="21000">
                <a:srgbClr val="0070C0">
                  <a:alpha val="74000"/>
                </a:srgbClr>
              </a:gs>
              <a:gs pos="5000">
                <a:srgbClr val="0070C0"/>
              </a:gs>
              <a:gs pos="100000">
                <a:srgbClr val="0070C0">
                  <a:alpha val="0"/>
                </a:srgbClr>
              </a:gs>
              <a:gs pos="48000">
                <a:srgbClr val="0070C0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6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734139-4034-489C-AC42-2DD60EAE7423}"/>
              </a:ext>
            </a:extLst>
          </p:cNvPr>
          <p:cNvSpPr txBox="1"/>
          <p:nvPr/>
        </p:nvSpPr>
        <p:spPr>
          <a:xfrm>
            <a:off x="4096512" y="1276350"/>
            <a:ext cx="464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parts overlap, for example spatially, the correlations lead to interference (constructive if correlated, destructive if anti-correlated)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AC4B0-24D4-4347-96B8-BCEC213C48F8}"/>
              </a:ext>
            </a:extLst>
          </p:cNvPr>
          <p:cNvSpPr txBox="1"/>
          <p:nvPr/>
        </p:nvSpPr>
        <p:spPr>
          <a:xfrm>
            <a:off x="4191000" y="3906619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Superposition is the linear combination of the stochastic description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1F1FFF-9B72-47BA-B15D-58FD9BB5E043}"/>
              </a:ext>
            </a:extLst>
          </p:cNvPr>
          <p:cNvSpPr txBox="1"/>
          <p:nvPr/>
        </p:nvSpPr>
        <p:spPr>
          <a:xfrm>
            <a:off x="228600" y="20955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EE6C"/>
                </a:solidFill>
              </a:rPr>
              <a:t>Interference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03A7A5-33E8-497F-B227-57FAF1E0E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99819"/>
            <a:ext cx="3426157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4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F969263-3A72-41CA-AC8D-DBAF5C95DDB9}"/>
              </a:ext>
            </a:extLst>
          </p:cNvPr>
          <p:cNvGrpSpPr/>
          <p:nvPr/>
        </p:nvGrpSpPr>
        <p:grpSpPr>
          <a:xfrm>
            <a:off x="340681" y="1499263"/>
            <a:ext cx="3886200" cy="1682087"/>
            <a:chOff x="533400" y="285750"/>
            <a:chExt cx="5105400" cy="22098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B28BBE9-D5AC-46C2-9B77-76047B298C60}"/>
                </a:ext>
              </a:extLst>
            </p:cNvPr>
            <p:cNvGrpSpPr/>
            <p:nvPr/>
          </p:nvGrpSpPr>
          <p:grpSpPr>
            <a:xfrm>
              <a:off x="1193981" y="1318415"/>
              <a:ext cx="794882" cy="748123"/>
              <a:chOff x="2743126" y="2971800"/>
              <a:chExt cx="1295474" cy="121927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A304CFAA-88AC-4A0C-B816-6DC0555CB818}"/>
                  </a:ext>
                </a:extLst>
              </p:cNvPr>
              <p:cNvSpPr/>
              <p:nvPr/>
            </p:nvSpPr>
            <p:spPr>
              <a:xfrm>
                <a:off x="2743200" y="2971800"/>
                <a:ext cx="1295400" cy="1219200"/>
              </a:xfrm>
              <a:prstGeom prst="ellipse">
                <a:avLst/>
              </a:pr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Chord 5">
                <a:extLst>
                  <a:ext uri="{FF2B5EF4-FFF2-40B4-BE49-F238E27FC236}">
                    <a16:creationId xmlns:a16="http://schemas.microsoft.com/office/drawing/2014/main" id="{E717C204-7613-43C5-8BC8-E2193BE7DA43}"/>
                  </a:ext>
                </a:extLst>
              </p:cNvPr>
              <p:cNvSpPr/>
              <p:nvPr/>
            </p:nvSpPr>
            <p:spPr>
              <a:xfrm>
                <a:off x="2743126" y="3073904"/>
                <a:ext cx="817308" cy="1117166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1DC7590-DBD4-4CEA-BA39-D1CEEB08CD7E}"/>
                </a:ext>
              </a:extLst>
            </p:cNvPr>
            <p:cNvGrpSpPr/>
            <p:nvPr/>
          </p:nvGrpSpPr>
          <p:grpSpPr>
            <a:xfrm>
              <a:off x="717992" y="1123047"/>
              <a:ext cx="4920808" cy="1372503"/>
              <a:chOff x="717992" y="1123047"/>
              <a:chExt cx="4920808" cy="137250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39784316-593C-4473-9CC2-5B8DA36EE40E}"/>
                  </a:ext>
                </a:extLst>
              </p:cNvPr>
              <p:cNvGrpSpPr/>
              <p:nvPr/>
            </p:nvGrpSpPr>
            <p:grpSpPr>
              <a:xfrm>
                <a:off x="3859020" y="1131374"/>
                <a:ext cx="794882" cy="748123"/>
                <a:chOff x="2743126" y="2971800"/>
                <a:chExt cx="1295474" cy="1219270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B87D88BE-07D0-443A-82DB-77A0D57102E9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Chord 5">
                  <a:extLst>
                    <a:ext uri="{FF2B5EF4-FFF2-40B4-BE49-F238E27FC236}">
                      <a16:creationId xmlns:a16="http://schemas.microsoft.com/office/drawing/2014/main" id="{89790134-3B28-4278-A1BE-E78A7D2AF1E8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71A23353-4D93-49AF-AE65-81FE592CBCA2}"/>
                  </a:ext>
                </a:extLst>
              </p:cNvPr>
              <p:cNvSpPr/>
              <p:nvPr/>
            </p:nvSpPr>
            <p:spPr>
              <a:xfrm>
                <a:off x="2083344" y="1123047"/>
                <a:ext cx="1603903" cy="307681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none" w="med" len="me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BC11A3F-02FF-4CBE-A3B9-A8397ADC1D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992" y="2460969"/>
                <a:ext cx="4711171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E77E32-DFE4-4675-B1CD-538447A2A0CD}"/>
                  </a:ext>
                </a:extLst>
              </p:cNvPr>
              <p:cNvSpPr/>
              <p:nvPr/>
            </p:nvSpPr>
            <p:spPr>
              <a:xfrm>
                <a:off x="4932325" y="2080598"/>
                <a:ext cx="706475" cy="4149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time</a:t>
                </a: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074EE0D-19C9-4EDE-8F8C-3EFA93075EA1}"/>
                </a:ext>
              </a:extLst>
            </p:cNvPr>
            <p:cNvSpPr/>
            <p:nvPr/>
          </p:nvSpPr>
          <p:spPr>
            <a:xfrm rot="19209652">
              <a:off x="1754562" y="1448194"/>
              <a:ext cx="57461" cy="11492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D9F1671-6C98-40E5-8E4C-838538A4352F}"/>
                </a:ext>
              </a:extLst>
            </p:cNvPr>
            <p:cNvSpPr/>
            <p:nvPr/>
          </p:nvSpPr>
          <p:spPr>
            <a:xfrm rot="2714105">
              <a:off x="4428609" y="1574645"/>
              <a:ext cx="73785" cy="11492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5E53E1D-6D82-4955-B47E-721D85461E82}"/>
                </a:ext>
              </a:extLst>
            </p:cNvPr>
            <p:cNvCxnSpPr>
              <a:cxnSpLocks/>
            </p:cNvCxnSpPr>
            <p:nvPr/>
          </p:nvCxnSpPr>
          <p:spPr>
            <a:xfrm>
              <a:off x="1883663" y="1509788"/>
              <a:ext cx="2476844" cy="9400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20CDA2-4355-406D-9FFD-37AEC6CC9396}"/>
                </a:ext>
              </a:extLst>
            </p:cNvPr>
            <p:cNvSpPr txBox="1"/>
            <p:nvPr/>
          </p:nvSpPr>
          <p:spPr>
            <a:xfrm>
              <a:off x="533400" y="590550"/>
              <a:ext cx="611135" cy="404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ball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7A04BE8-E749-4F39-AEA3-9870C971F05C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971550"/>
              <a:ext cx="236849" cy="2594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8A96229-01B7-4184-ABA7-BE3E57BEC20B}"/>
                </a:ext>
              </a:extLst>
            </p:cNvPr>
            <p:cNvGrpSpPr/>
            <p:nvPr/>
          </p:nvGrpSpPr>
          <p:grpSpPr>
            <a:xfrm rot="18522829" flipV="1">
              <a:off x="1873486" y="680291"/>
              <a:ext cx="462558" cy="484404"/>
              <a:chOff x="2034363" y="3487624"/>
              <a:chExt cx="462558" cy="48440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7F8CDA4-D3AB-4283-990A-34051A1B978D}"/>
                  </a:ext>
                </a:extLst>
              </p:cNvPr>
              <p:cNvGrpSpPr/>
              <p:nvPr/>
            </p:nvGrpSpPr>
            <p:grpSpPr>
              <a:xfrm>
                <a:off x="2251175" y="3487624"/>
                <a:ext cx="245746" cy="484404"/>
                <a:chOff x="2251175" y="3487624"/>
                <a:chExt cx="245746" cy="484404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F89A3179-751E-42AA-A45D-B2A1ABB6CCDE}"/>
                    </a:ext>
                  </a:extLst>
                </p:cNvPr>
                <p:cNvSpPr/>
                <p:nvPr/>
              </p:nvSpPr>
              <p:spPr>
                <a:xfrm>
                  <a:off x="2251176" y="3487624"/>
                  <a:ext cx="245745" cy="287655"/>
                </a:xfrm>
                <a:custGeom>
                  <a:avLst/>
                  <a:gdLst>
                    <a:gd name="connsiteX0" fmla="*/ 241935 w 241935"/>
                    <a:gd name="connsiteY0" fmla="*/ 0 h 434340"/>
                    <a:gd name="connsiteX1" fmla="*/ 125730 w 241935"/>
                    <a:gd name="connsiteY1" fmla="*/ 127635 h 434340"/>
                    <a:gd name="connsiteX2" fmla="*/ 1905 w 241935"/>
                    <a:gd name="connsiteY2" fmla="*/ 125730 h 434340"/>
                    <a:gd name="connsiteX3" fmla="*/ 0 w 241935"/>
                    <a:gd name="connsiteY3" fmla="*/ 434340 h 434340"/>
                    <a:gd name="connsiteX0" fmla="*/ 241935 w 241935"/>
                    <a:gd name="connsiteY0" fmla="*/ 0 h 289560"/>
                    <a:gd name="connsiteX1" fmla="*/ 125730 w 241935"/>
                    <a:gd name="connsiteY1" fmla="*/ 127635 h 289560"/>
                    <a:gd name="connsiteX2" fmla="*/ 1905 w 241935"/>
                    <a:gd name="connsiteY2" fmla="*/ 125730 h 289560"/>
                    <a:gd name="connsiteX3" fmla="*/ 0 w 241935"/>
                    <a:gd name="connsiteY3" fmla="*/ 289560 h 289560"/>
                    <a:gd name="connsiteX0" fmla="*/ 242118 w 242118"/>
                    <a:gd name="connsiteY0" fmla="*/ 0 h 289560"/>
                    <a:gd name="connsiteX1" fmla="*/ 125913 w 242118"/>
                    <a:gd name="connsiteY1" fmla="*/ 127635 h 289560"/>
                    <a:gd name="connsiteX2" fmla="*/ 183 w 242118"/>
                    <a:gd name="connsiteY2" fmla="*/ 125730 h 289560"/>
                    <a:gd name="connsiteX3" fmla="*/ 183 w 242118"/>
                    <a:gd name="connsiteY3" fmla="*/ 289560 h 289560"/>
                    <a:gd name="connsiteX0" fmla="*/ 245745 w 245745"/>
                    <a:gd name="connsiteY0" fmla="*/ 0 h 287655"/>
                    <a:gd name="connsiteX1" fmla="*/ 129540 w 245745"/>
                    <a:gd name="connsiteY1" fmla="*/ 127635 h 287655"/>
                    <a:gd name="connsiteX2" fmla="*/ 3810 w 245745"/>
                    <a:gd name="connsiteY2" fmla="*/ 125730 h 287655"/>
                    <a:gd name="connsiteX3" fmla="*/ 0 w 245745"/>
                    <a:gd name="connsiteY3" fmla="*/ 287655 h 287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5745" h="287655">
                      <a:moveTo>
                        <a:pt x="245745" y="0"/>
                      </a:moveTo>
                      <a:lnTo>
                        <a:pt x="129540" y="127635"/>
                      </a:lnTo>
                      <a:lnTo>
                        <a:pt x="3810" y="125730"/>
                      </a:lnTo>
                      <a:cubicBezTo>
                        <a:pt x="3175" y="228600"/>
                        <a:pt x="635" y="184785"/>
                        <a:pt x="0" y="28765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C07D1F74-1E1E-46DD-A1A5-CE2291495CA1}"/>
                    </a:ext>
                  </a:extLst>
                </p:cNvPr>
                <p:cNvSpPr/>
                <p:nvPr/>
              </p:nvSpPr>
              <p:spPr>
                <a:xfrm flipV="1">
                  <a:off x="2251175" y="3684373"/>
                  <a:ext cx="245745" cy="287655"/>
                </a:xfrm>
                <a:custGeom>
                  <a:avLst/>
                  <a:gdLst>
                    <a:gd name="connsiteX0" fmla="*/ 241935 w 241935"/>
                    <a:gd name="connsiteY0" fmla="*/ 0 h 434340"/>
                    <a:gd name="connsiteX1" fmla="*/ 125730 w 241935"/>
                    <a:gd name="connsiteY1" fmla="*/ 127635 h 434340"/>
                    <a:gd name="connsiteX2" fmla="*/ 1905 w 241935"/>
                    <a:gd name="connsiteY2" fmla="*/ 125730 h 434340"/>
                    <a:gd name="connsiteX3" fmla="*/ 0 w 241935"/>
                    <a:gd name="connsiteY3" fmla="*/ 434340 h 434340"/>
                    <a:gd name="connsiteX0" fmla="*/ 241935 w 241935"/>
                    <a:gd name="connsiteY0" fmla="*/ 0 h 289560"/>
                    <a:gd name="connsiteX1" fmla="*/ 125730 w 241935"/>
                    <a:gd name="connsiteY1" fmla="*/ 127635 h 289560"/>
                    <a:gd name="connsiteX2" fmla="*/ 1905 w 241935"/>
                    <a:gd name="connsiteY2" fmla="*/ 125730 h 289560"/>
                    <a:gd name="connsiteX3" fmla="*/ 0 w 241935"/>
                    <a:gd name="connsiteY3" fmla="*/ 289560 h 289560"/>
                    <a:gd name="connsiteX0" fmla="*/ 242118 w 242118"/>
                    <a:gd name="connsiteY0" fmla="*/ 0 h 289560"/>
                    <a:gd name="connsiteX1" fmla="*/ 125913 w 242118"/>
                    <a:gd name="connsiteY1" fmla="*/ 127635 h 289560"/>
                    <a:gd name="connsiteX2" fmla="*/ 183 w 242118"/>
                    <a:gd name="connsiteY2" fmla="*/ 125730 h 289560"/>
                    <a:gd name="connsiteX3" fmla="*/ 183 w 242118"/>
                    <a:gd name="connsiteY3" fmla="*/ 289560 h 289560"/>
                    <a:gd name="connsiteX0" fmla="*/ 245745 w 245745"/>
                    <a:gd name="connsiteY0" fmla="*/ 0 h 287655"/>
                    <a:gd name="connsiteX1" fmla="*/ 129540 w 245745"/>
                    <a:gd name="connsiteY1" fmla="*/ 127635 h 287655"/>
                    <a:gd name="connsiteX2" fmla="*/ 3810 w 245745"/>
                    <a:gd name="connsiteY2" fmla="*/ 125730 h 287655"/>
                    <a:gd name="connsiteX3" fmla="*/ 0 w 245745"/>
                    <a:gd name="connsiteY3" fmla="*/ 287655 h 287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5745" h="287655">
                      <a:moveTo>
                        <a:pt x="245745" y="0"/>
                      </a:moveTo>
                      <a:lnTo>
                        <a:pt x="129540" y="127635"/>
                      </a:lnTo>
                      <a:lnTo>
                        <a:pt x="3810" y="125730"/>
                      </a:lnTo>
                      <a:cubicBezTo>
                        <a:pt x="3175" y="228600"/>
                        <a:pt x="635" y="184785"/>
                        <a:pt x="0" y="28765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71A4A3A-0FA9-466C-92CD-384EDA6C8FA1}"/>
                  </a:ext>
                </a:extLst>
              </p:cNvPr>
              <p:cNvSpPr/>
              <p:nvPr/>
            </p:nvSpPr>
            <p:spPr>
              <a:xfrm>
                <a:off x="2034363" y="3642890"/>
                <a:ext cx="219739" cy="165041"/>
              </a:xfrm>
              <a:custGeom>
                <a:avLst/>
                <a:gdLst>
                  <a:gd name="connsiteX0" fmla="*/ 0 w 219739"/>
                  <a:gd name="connsiteY0" fmla="*/ 0 h 177210"/>
                  <a:gd name="connsiteX1" fmla="*/ 99237 w 219739"/>
                  <a:gd name="connsiteY1" fmla="*/ 170121 h 177210"/>
                  <a:gd name="connsiteX2" fmla="*/ 219739 w 219739"/>
                  <a:gd name="connsiteY2" fmla="*/ 177210 h 177210"/>
                  <a:gd name="connsiteX3" fmla="*/ 219739 w 219739"/>
                  <a:gd name="connsiteY3" fmla="*/ 7089 h 177210"/>
                  <a:gd name="connsiteX4" fmla="*/ 0 w 219739"/>
                  <a:gd name="connsiteY4" fmla="*/ 0 h 177210"/>
                  <a:gd name="connsiteX0" fmla="*/ 0 w 219739"/>
                  <a:gd name="connsiteY0" fmla="*/ 531 h 177741"/>
                  <a:gd name="connsiteX1" fmla="*/ 99237 w 219739"/>
                  <a:gd name="connsiteY1" fmla="*/ 170652 h 177741"/>
                  <a:gd name="connsiteX2" fmla="*/ 219739 w 219739"/>
                  <a:gd name="connsiteY2" fmla="*/ 177741 h 177741"/>
                  <a:gd name="connsiteX3" fmla="*/ 219739 w 219739"/>
                  <a:gd name="connsiteY3" fmla="*/ 0 h 177741"/>
                  <a:gd name="connsiteX4" fmla="*/ 0 w 219739"/>
                  <a:gd name="connsiteY4" fmla="*/ 531 h 177741"/>
                  <a:gd name="connsiteX0" fmla="*/ 0 w 219739"/>
                  <a:gd name="connsiteY0" fmla="*/ 531 h 172661"/>
                  <a:gd name="connsiteX1" fmla="*/ 99237 w 219739"/>
                  <a:gd name="connsiteY1" fmla="*/ 170652 h 172661"/>
                  <a:gd name="connsiteX2" fmla="*/ 219739 w 219739"/>
                  <a:gd name="connsiteY2" fmla="*/ 172661 h 172661"/>
                  <a:gd name="connsiteX3" fmla="*/ 219739 w 219739"/>
                  <a:gd name="connsiteY3" fmla="*/ 0 h 172661"/>
                  <a:gd name="connsiteX4" fmla="*/ 0 w 219739"/>
                  <a:gd name="connsiteY4" fmla="*/ 531 h 172661"/>
                  <a:gd name="connsiteX0" fmla="*/ 0 w 219739"/>
                  <a:gd name="connsiteY0" fmla="*/ 531 h 170652"/>
                  <a:gd name="connsiteX1" fmla="*/ 99237 w 219739"/>
                  <a:gd name="connsiteY1" fmla="*/ 170652 h 170652"/>
                  <a:gd name="connsiteX2" fmla="*/ 219739 w 219739"/>
                  <a:gd name="connsiteY2" fmla="*/ 165041 h 170652"/>
                  <a:gd name="connsiteX3" fmla="*/ 219739 w 219739"/>
                  <a:gd name="connsiteY3" fmla="*/ 0 h 170652"/>
                  <a:gd name="connsiteX4" fmla="*/ 0 w 219739"/>
                  <a:gd name="connsiteY4" fmla="*/ 531 h 170652"/>
                  <a:gd name="connsiteX0" fmla="*/ 0 w 219739"/>
                  <a:gd name="connsiteY0" fmla="*/ 531 h 165041"/>
                  <a:gd name="connsiteX1" fmla="*/ 103047 w 219739"/>
                  <a:gd name="connsiteY1" fmla="*/ 161127 h 165041"/>
                  <a:gd name="connsiteX2" fmla="*/ 219739 w 219739"/>
                  <a:gd name="connsiteY2" fmla="*/ 165041 h 165041"/>
                  <a:gd name="connsiteX3" fmla="*/ 219739 w 219739"/>
                  <a:gd name="connsiteY3" fmla="*/ 0 h 165041"/>
                  <a:gd name="connsiteX4" fmla="*/ 0 w 219739"/>
                  <a:gd name="connsiteY4" fmla="*/ 531 h 165041"/>
                  <a:gd name="connsiteX0" fmla="*/ 0 w 219739"/>
                  <a:gd name="connsiteY0" fmla="*/ 531 h 170652"/>
                  <a:gd name="connsiteX1" fmla="*/ 103047 w 219739"/>
                  <a:gd name="connsiteY1" fmla="*/ 170652 h 170652"/>
                  <a:gd name="connsiteX2" fmla="*/ 219739 w 219739"/>
                  <a:gd name="connsiteY2" fmla="*/ 165041 h 170652"/>
                  <a:gd name="connsiteX3" fmla="*/ 219739 w 219739"/>
                  <a:gd name="connsiteY3" fmla="*/ 0 h 170652"/>
                  <a:gd name="connsiteX4" fmla="*/ 0 w 219739"/>
                  <a:gd name="connsiteY4" fmla="*/ 531 h 170652"/>
                  <a:gd name="connsiteX0" fmla="*/ 0 w 219739"/>
                  <a:gd name="connsiteY0" fmla="*/ 531 h 165041"/>
                  <a:gd name="connsiteX1" fmla="*/ 103047 w 219739"/>
                  <a:gd name="connsiteY1" fmla="*/ 164937 h 165041"/>
                  <a:gd name="connsiteX2" fmla="*/ 219739 w 219739"/>
                  <a:gd name="connsiteY2" fmla="*/ 165041 h 165041"/>
                  <a:gd name="connsiteX3" fmla="*/ 219739 w 219739"/>
                  <a:gd name="connsiteY3" fmla="*/ 0 h 165041"/>
                  <a:gd name="connsiteX4" fmla="*/ 0 w 219739"/>
                  <a:gd name="connsiteY4" fmla="*/ 531 h 165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739" h="165041">
                    <a:moveTo>
                      <a:pt x="0" y="531"/>
                    </a:moveTo>
                    <a:lnTo>
                      <a:pt x="103047" y="164937"/>
                    </a:lnTo>
                    <a:lnTo>
                      <a:pt x="219739" y="165041"/>
                    </a:lnTo>
                    <a:lnTo>
                      <a:pt x="219739" y="0"/>
                    </a:lnTo>
                    <a:lnTo>
                      <a:pt x="0" y="53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58CE8D9-BC0D-47B1-B2DB-6C88196F6941}"/>
                </a:ext>
              </a:extLst>
            </p:cNvPr>
            <p:cNvSpPr txBox="1"/>
            <p:nvPr/>
          </p:nvSpPr>
          <p:spPr>
            <a:xfrm>
              <a:off x="2158757" y="285750"/>
              <a:ext cx="964926" cy="6873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red</a:t>
              </a:r>
              <a:br>
                <a:rPr lang="en-US" sz="1400" dirty="0"/>
              </a:br>
              <a:r>
                <a:rPr lang="en-US" sz="1400" dirty="0"/>
                <a:t>marker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9523F3-3A55-41F8-A5D4-CF3E1C4D20B9}"/>
                </a:ext>
              </a:extLst>
            </p:cNvPr>
            <p:cNvSpPr txBox="1"/>
            <p:nvPr/>
          </p:nvSpPr>
          <p:spPr>
            <a:xfrm>
              <a:off x="3291946" y="662057"/>
              <a:ext cx="939655" cy="404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motion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3CAE86C-8A9D-4ED0-8BCD-D580D0AEC986}"/>
              </a:ext>
            </a:extLst>
          </p:cNvPr>
          <p:cNvGrpSpPr/>
          <p:nvPr/>
        </p:nvGrpSpPr>
        <p:grpSpPr>
          <a:xfrm>
            <a:off x="4888117" y="1499263"/>
            <a:ext cx="3944203" cy="1682087"/>
            <a:chOff x="457200" y="285750"/>
            <a:chExt cx="5181600" cy="22098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82A8493-5EAE-4E34-9F55-65F12362EFEC}"/>
                </a:ext>
              </a:extLst>
            </p:cNvPr>
            <p:cNvGrpSpPr/>
            <p:nvPr/>
          </p:nvGrpSpPr>
          <p:grpSpPr>
            <a:xfrm>
              <a:off x="1193981" y="1318415"/>
              <a:ext cx="794882" cy="748123"/>
              <a:chOff x="2743126" y="2971800"/>
              <a:chExt cx="1295474" cy="121927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1CA21F4-2A29-48F4-9460-A87C10C35FDF}"/>
                  </a:ext>
                </a:extLst>
              </p:cNvPr>
              <p:cNvSpPr/>
              <p:nvPr/>
            </p:nvSpPr>
            <p:spPr>
              <a:xfrm>
                <a:off x="2743200" y="2971800"/>
                <a:ext cx="1295400" cy="1219200"/>
              </a:xfrm>
              <a:prstGeom prst="ellipse">
                <a:avLst/>
              </a:pr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Chord 5">
                <a:extLst>
                  <a:ext uri="{FF2B5EF4-FFF2-40B4-BE49-F238E27FC236}">
                    <a16:creationId xmlns:a16="http://schemas.microsoft.com/office/drawing/2014/main" id="{5F625686-8257-4CDD-9C60-0FAC729DF254}"/>
                  </a:ext>
                </a:extLst>
              </p:cNvPr>
              <p:cNvSpPr/>
              <p:nvPr/>
            </p:nvSpPr>
            <p:spPr>
              <a:xfrm>
                <a:off x="2743126" y="3073904"/>
                <a:ext cx="817308" cy="1117166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FD0D3AB-E762-4074-8FBA-972164B91425}"/>
                </a:ext>
              </a:extLst>
            </p:cNvPr>
            <p:cNvSpPr/>
            <p:nvPr/>
          </p:nvSpPr>
          <p:spPr>
            <a:xfrm rot="19209652">
              <a:off x="1754562" y="1448194"/>
              <a:ext cx="57461" cy="114923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BF9EB45-2CE3-4EEE-B1B0-E5F9F1393466}"/>
                </a:ext>
              </a:extLst>
            </p:cNvPr>
            <p:cNvSpPr txBox="1"/>
            <p:nvPr/>
          </p:nvSpPr>
          <p:spPr>
            <a:xfrm>
              <a:off x="457200" y="590550"/>
              <a:ext cx="994409" cy="404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electron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9226299-53BD-413D-B35C-0EAA7CD3D87F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971550"/>
              <a:ext cx="236849" cy="2594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2C0028E-A493-4F73-B795-CC513EC75F58}"/>
                </a:ext>
              </a:extLst>
            </p:cNvPr>
            <p:cNvGrpSpPr/>
            <p:nvPr/>
          </p:nvGrpSpPr>
          <p:grpSpPr>
            <a:xfrm rot="18522829" flipV="1">
              <a:off x="1873486" y="680291"/>
              <a:ext cx="462558" cy="484404"/>
              <a:chOff x="2034363" y="3487624"/>
              <a:chExt cx="462558" cy="484404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E4EBA08-CF33-4E83-BE92-2EB95C1A9D74}"/>
                  </a:ext>
                </a:extLst>
              </p:cNvPr>
              <p:cNvGrpSpPr/>
              <p:nvPr/>
            </p:nvGrpSpPr>
            <p:grpSpPr>
              <a:xfrm>
                <a:off x="2251175" y="3487624"/>
                <a:ext cx="245746" cy="484404"/>
                <a:chOff x="2251175" y="3487624"/>
                <a:chExt cx="245746" cy="484404"/>
              </a:xfrm>
            </p:grpSpPr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ABB7C444-4030-41AE-B149-52F564F65EB8}"/>
                    </a:ext>
                  </a:extLst>
                </p:cNvPr>
                <p:cNvSpPr/>
                <p:nvPr/>
              </p:nvSpPr>
              <p:spPr>
                <a:xfrm>
                  <a:off x="2251176" y="3487624"/>
                  <a:ext cx="245745" cy="287655"/>
                </a:xfrm>
                <a:custGeom>
                  <a:avLst/>
                  <a:gdLst>
                    <a:gd name="connsiteX0" fmla="*/ 241935 w 241935"/>
                    <a:gd name="connsiteY0" fmla="*/ 0 h 434340"/>
                    <a:gd name="connsiteX1" fmla="*/ 125730 w 241935"/>
                    <a:gd name="connsiteY1" fmla="*/ 127635 h 434340"/>
                    <a:gd name="connsiteX2" fmla="*/ 1905 w 241935"/>
                    <a:gd name="connsiteY2" fmla="*/ 125730 h 434340"/>
                    <a:gd name="connsiteX3" fmla="*/ 0 w 241935"/>
                    <a:gd name="connsiteY3" fmla="*/ 434340 h 434340"/>
                    <a:gd name="connsiteX0" fmla="*/ 241935 w 241935"/>
                    <a:gd name="connsiteY0" fmla="*/ 0 h 289560"/>
                    <a:gd name="connsiteX1" fmla="*/ 125730 w 241935"/>
                    <a:gd name="connsiteY1" fmla="*/ 127635 h 289560"/>
                    <a:gd name="connsiteX2" fmla="*/ 1905 w 241935"/>
                    <a:gd name="connsiteY2" fmla="*/ 125730 h 289560"/>
                    <a:gd name="connsiteX3" fmla="*/ 0 w 241935"/>
                    <a:gd name="connsiteY3" fmla="*/ 289560 h 289560"/>
                    <a:gd name="connsiteX0" fmla="*/ 242118 w 242118"/>
                    <a:gd name="connsiteY0" fmla="*/ 0 h 289560"/>
                    <a:gd name="connsiteX1" fmla="*/ 125913 w 242118"/>
                    <a:gd name="connsiteY1" fmla="*/ 127635 h 289560"/>
                    <a:gd name="connsiteX2" fmla="*/ 183 w 242118"/>
                    <a:gd name="connsiteY2" fmla="*/ 125730 h 289560"/>
                    <a:gd name="connsiteX3" fmla="*/ 183 w 242118"/>
                    <a:gd name="connsiteY3" fmla="*/ 289560 h 289560"/>
                    <a:gd name="connsiteX0" fmla="*/ 245745 w 245745"/>
                    <a:gd name="connsiteY0" fmla="*/ 0 h 287655"/>
                    <a:gd name="connsiteX1" fmla="*/ 129540 w 245745"/>
                    <a:gd name="connsiteY1" fmla="*/ 127635 h 287655"/>
                    <a:gd name="connsiteX2" fmla="*/ 3810 w 245745"/>
                    <a:gd name="connsiteY2" fmla="*/ 125730 h 287655"/>
                    <a:gd name="connsiteX3" fmla="*/ 0 w 245745"/>
                    <a:gd name="connsiteY3" fmla="*/ 287655 h 287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5745" h="287655">
                      <a:moveTo>
                        <a:pt x="245745" y="0"/>
                      </a:moveTo>
                      <a:lnTo>
                        <a:pt x="129540" y="127635"/>
                      </a:lnTo>
                      <a:lnTo>
                        <a:pt x="3810" y="125730"/>
                      </a:lnTo>
                      <a:cubicBezTo>
                        <a:pt x="3175" y="228600"/>
                        <a:pt x="635" y="184785"/>
                        <a:pt x="0" y="287655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5615D0AE-88D0-45D3-B4E3-E7813459938D}"/>
                    </a:ext>
                  </a:extLst>
                </p:cNvPr>
                <p:cNvSpPr/>
                <p:nvPr/>
              </p:nvSpPr>
              <p:spPr>
                <a:xfrm flipV="1">
                  <a:off x="2251175" y="3684373"/>
                  <a:ext cx="245745" cy="287655"/>
                </a:xfrm>
                <a:custGeom>
                  <a:avLst/>
                  <a:gdLst>
                    <a:gd name="connsiteX0" fmla="*/ 241935 w 241935"/>
                    <a:gd name="connsiteY0" fmla="*/ 0 h 434340"/>
                    <a:gd name="connsiteX1" fmla="*/ 125730 w 241935"/>
                    <a:gd name="connsiteY1" fmla="*/ 127635 h 434340"/>
                    <a:gd name="connsiteX2" fmla="*/ 1905 w 241935"/>
                    <a:gd name="connsiteY2" fmla="*/ 125730 h 434340"/>
                    <a:gd name="connsiteX3" fmla="*/ 0 w 241935"/>
                    <a:gd name="connsiteY3" fmla="*/ 434340 h 434340"/>
                    <a:gd name="connsiteX0" fmla="*/ 241935 w 241935"/>
                    <a:gd name="connsiteY0" fmla="*/ 0 h 289560"/>
                    <a:gd name="connsiteX1" fmla="*/ 125730 w 241935"/>
                    <a:gd name="connsiteY1" fmla="*/ 127635 h 289560"/>
                    <a:gd name="connsiteX2" fmla="*/ 1905 w 241935"/>
                    <a:gd name="connsiteY2" fmla="*/ 125730 h 289560"/>
                    <a:gd name="connsiteX3" fmla="*/ 0 w 241935"/>
                    <a:gd name="connsiteY3" fmla="*/ 289560 h 289560"/>
                    <a:gd name="connsiteX0" fmla="*/ 242118 w 242118"/>
                    <a:gd name="connsiteY0" fmla="*/ 0 h 289560"/>
                    <a:gd name="connsiteX1" fmla="*/ 125913 w 242118"/>
                    <a:gd name="connsiteY1" fmla="*/ 127635 h 289560"/>
                    <a:gd name="connsiteX2" fmla="*/ 183 w 242118"/>
                    <a:gd name="connsiteY2" fmla="*/ 125730 h 289560"/>
                    <a:gd name="connsiteX3" fmla="*/ 183 w 242118"/>
                    <a:gd name="connsiteY3" fmla="*/ 289560 h 289560"/>
                    <a:gd name="connsiteX0" fmla="*/ 245745 w 245745"/>
                    <a:gd name="connsiteY0" fmla="*/ 0 h 287655"/>
                    <a:gd name="connsiteX1" fmla="*/ 129540 w 245745"/>
                    <a:gd name="connsiteY1" fmla="*/ 127635 h 287655"/>
                    <a:gd name="connsiteX2" fmla="*/ 3810 w 245745"/>
                    <a:gd name="connsiteY2" fmla="*/ 125730 h 287655"/>
                    <a:gd name="connsiteX3" fmla="*/ 0 w 245745"/>
                    <a:gd name="connsiteY3" fmla="*/ 287655 h 287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5745" h="287655">
                      <a:moveTo>
                        <a:pt x="245745" y="0"/>
                      </a:moveTo>
                      <a:lnTo>
                        <a:pt x="129540" y="127635"/>
                      </a:lnTo>
                      <a:lnTo>
                        <a:pt x="3810" y="125730"/>
                      </a:lnTo>
                      <a:cubicBezTo>
                        <a:pt x="3175" y="228600"/>
                        <a:pt x="635" y="184785"/>
                        <a:pt x="0" y="287655"/>
                      </a:cubicBezTo>
                    </a:path>
                  </a:pathLst>
                </a:custGeom>
                <a:noFill/>
                <a:ln>
                  <a:solidFill>
                    <a:schemeClr val="bg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013C345-2DF4-4352-88F8-7D293CC73508}"/>
                  </a:ext>
                </a:extLst>
              </p:cNvPr>
              <p:cNvSpPr/>
              <p:nvPr/>
            </p:nvSpPr>
            <p:spPr>
              <a:xfrm>
                <a:off x="2034363" y="3642890"/>
                <a:ext cx="219739" cy="165041"/>
              </a:xfrm>
              <a:custGeom>
                <a:avLst/>
                <a:gdLst>
                  <a:gd name="connsiteX0" fmla="*/ 0 w 219739"/>
                  <a:gd name="connsiteY0" fmla="*/ 0 h 177210"/>
                  <a:gd name="connsiteX1" fmla="*/ 99237 w 219739"/>
                  <a:gd name="connsiteY1" fmla="*/ 170121 h 177210"/>
                  <a:gd name="connsiteX2" fmla="*/ 219739 w 219739"/>
                  <a:gd name="connsiteY2" fmla="*/ 177210 h 177210"/>
                  <a:gd name="connsiteX3" fmla="*/ 219739 w 219739"/>
                  <a:gd name="connsiteY3" fmla="*/ 7089 h 177210"/>
                  <a:gd name="connsiteX4" fmla="*/ 0 w 219739"/>
                  <a:gd name="connsiteY4" fmla="*/ 0 h 177210"/>
                  <a:gd name="connsiteX0" fmla="*/ 0 w 219739"/>
                  <a:gd name="connsiteY0" fmla="*/ 531 h 177741"/>
                  <a:gd name="connsiteX1" fmla="*/ 99237 w 219739"/>
                  <a:gd name="connsiteY1" fmla="*/ 170652 h 177741"/>
                  <a:gd name="connsiteX2" fmla="*/ 219739 w 219739"/>
                  <a:gd name="connsiteY2" fmla="*/ 177741 h 177741"/>
                  <a:gd name="connsiteX3" fmla="*/ 219739 w 219739"/>
                  <a:gd name="connsiteY3" fmla="*/ 0 h 177741"/>
                  <a:gd name="connsiteX4" fmla="*/ 0 w 219739"/>
                  <a:gd name="connsiteY4" fmla="*/ 531 h 177741"/>
                  <a:gd name="connsiteX0" fmla="*/ 0 w 219739"/>
                  <a:gd name="connsiteY0" fmla="*/ 531 h 172661"/>
                  <a:gd name="connsiteX1" fmla="*/ 99237 w 219739"/>
                  <a:gd name="connsiteY1" fmla="*/ 170652 h 172661"/>
                  <a:gd name="connsiteX2" fmla="*/ 219739 w 219739"/>
                  <a:gd name="connsiteY2" fmla="*/ 172661 h 172661"/>
                  <a:gd name="connsiteX3" fmla="*/ 219739 w 219739"/>
                  <a:gd name="connsiteY3" fmla="*/ 0 h 172661"/>
                  <a:gd name="connsiteX4" fmla="*/ 0 w 219739"/>
                  <a:gd name="connsiteY4" fmla="*/ 531 h 172661"/>
                  <a:gd name="connsiteX0" fmla="*/ 0 w 219739"/>
                  <a:gd name="connsiteY0" fmla="*/ 531 h 170652"/>
                  <a:gd name="connsiteX1" fmla="*/ 99237 w 219739"/>
                  <a:gd name="connsiteY1" fmla="*/ 170652 h 170652"/>
                  <a:gd name="connsiteX2" fmla="*/ 219739 w 219739"/>
                  <a:gd name="connsiteY2" fmla="*/ 165041 h 170652"/>
                  <a:gd name="connsiteX3" fmla="*/ 219739 w 219739"/>
                  <a:gd name="connsiteY3" fmla="*/ 0 h 170652"/>
                  <a:gd name="connsiteX4" fmla="*/ 0 w 219739"/>
                  <a:gd name="connsiteY4" fmla="*/ 531 h 170652"/>
                  <a:gd name="connsiteX0" fmla="*/ 0 w 219739"/>
                  <a:gd name="connsiteY0" fmla="*/ 531 h 165041"/>
                  <a:gd name="connsiteX1" fmla="*/ 103047 w 219739"/>
                  <a:gd name="connsiteY1" fmla="*/ 161127 h 165041"/>
                  <a:gd name="connsiteX2" fmla="*/ 219739 w 219739"/>
                  <a:gd name="connsiteY2" fmla="*/ 165041 h 165041"/>
                  <a:gd name="connsiteX3" fmla="*/ 219739 w 219739"/>
                  <a:gd name="connsiteY3" fmla="*/ 0 h 165041"/>
                  <a:gd name="connsiteX4" fmla="*/ 0 w 219739"/>
                  <a:gd name="connsiteY4" fmla="*/ 531 h 165041"/>
                  <a:gd name="connsiteX0" fmla="*/ 0 w 219739"/>
                  <a:gd name="connsiteY0" fmla="*/ 531 h 170652"/>
                  <a:gd name="connsiteX1" fmla="*/ 103047 w 219739"/>
                  <a:gd name="connsiteY1" fmla="*/ 170652 h 170652"/>
                  <a:gd name="connsiteX2" fmla="*/ 219739 w 219739"/>
                  <a:gd name="connsiteY2" fmla="*/ 165041 h 170652"/>
                  <a:gd name="connsiteX3" fmla="*/ 219739 w 219739"/>
                  <a:gd name="connsiteY3" fmla="*/ 0 h 170652"/>
                  <a:gd name="connsiteX4" fmla="*/ 0 w 219739"/>
                  <a:gd name="connsiteY4" fmla="*/ 531 h 170652"/>
                  <a:gd name="connsiteX0" fmla="*/ 0 w 219739"/>
                  <a:gd name="connsiteY0" fmla="*/ 531 h 165041"/>
                  <a:gd name="connsiteX1" fmla="*/ 103047 w 219739"/>
                  <a:gd name="connsiteY1" fmla="*/ 164937 h 165041"/>
                  <a:gd name="connsiteX2" fmla="*/ 219739 w 219739"/>
                  <a:gd name="connsiteY2" fmla="*/ 165041 h 165041"/>
                  <a:gd name="connsiteX3" fmla="*/ 219739 w 219739"/>
                  <a:gd name="connsiteY3" fmla="*/ 0 h 165041"/>
                  <a:gd name="connsiteX4" fmla="*/ 0 w 219739"/>
                  <a:gd name="connsiteY4" fmla="*/ 531 h 165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739" h="165041">
                    <a:moveTo>
                      <a:pt x="0" y="531"/>
                    </a:moveTo>
                    <a:lnTo>
                      <a:pt x="103047" y="164937"/>
                    </a:lnTo>
                    <a:lnTo>
                      <a:pt x="219739" y="165041"/>
                    </a:lnTo>
                    <a:lnTo>
                      <a:pt x="219739" y="0"/>
                    </a:lnTo>
                    <a:lnTo>
                      <a:pt x="0" y="531"/>
                    </a:lnTo>
                    <a:close/>
                  </a:path>
                </a:pathLst>
              </a:custGeom>
              <a:noFill/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5A3B644-1704-48C5-AB38-476810A320E8}"/>
                </a:ext>
              </a:extLst>
            </p:cNvPr>
            <p:cNvSpPr txBox="1"/>
            <p:nvPr/>
          </p:nvSpPr>
          <p:spPr>
            <a:xfrm>
              <a:off x="2158757" y="285750"/>
              <a:ext cx="964926" cy="6873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red</a:t>
              </a:r>
              <a:br>
                <a:rPr lang="en-US" sz="14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</a:br>
              <a:r>
                <a:rPr lang="en-US" sz="1400" dirty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marker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2239FF6-AE2A-4E95-8FDF-B97923FDE850}"/>
                </a:ext>
              </a:extLst>
            </p:cNvPr>
            <p:cNvGrpSpPr/>
            <p:nvPr/>
          </p:nvGrpSpPr>
          <p:grpSpPr>
            <a:xfrm>
              <a:off x="717992" y="662058"/>
              <a:ext cx="4920808" cy="1833492"/>
              <a:chOff x="717992" y="662058"/>
              <a:chExt cx="4920808" cy="1833492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214E9B3-1BC7-4C90-B87D-BC1ABE7E8D79}"/>
                  </a:ext>
                </a:extLst>
              </p:cNvPr>
              <p:cNvGrpSpPr/>
              <p:nvPr/>
            </p:nvGrpSpPr>
            <p:grpSpPr>
              <a:xfrm>
                <a:off x="717992" y="1123047"/>
                <a:ext cx="4920808" cy="1372503"/>
                <a:chOff x="717992" y="1123047"/>
                <a:chExt cx="4920808" cy="1372503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852B35BC-DD83-4F2A-AB3F-CFDE48C9FE36}"/>
                    </a:ext>
                  </a:extLst>
                </p:cNvPr>
                <p:cNvGrpSpPr/>
                <p:nvPr/>
              </p:nvGrpSpPr>
              <p:grpSpPr>
                <a:xfrm>
                  <a:off x="3859020" y="1131374"/>
                  <a:ext cx="794882" cy="748123"/>
                  <a:chOff x="2743126" y="2971800"/>
                  <a:chExt cx="1295474" cy="1219270"/>
                </a:xfrm>
              </p:grpSpPr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F30532B8-1670-49A6-9C38-6E737E64D397}"/>
                      </a:ext>
                    </a:extLst>
                  </p:cNvPr>
                  <p:cNvSpPr/>
                  <p:nvPr/>
                </p:nvSpPr>
                <p:spPr>
                  <a:xfrm>
                    <a:off x="2743200" y="2971800"/>
                    <a:ext cx="1295400" cy="1219200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Chord 5">
                    <a:extLst>
                      <a:ext uri="{FF2B5EF4-FFF2-40B4-BE49-F238E27FC236}">
                        <a16:creationId xmlns:a16="http://schemas.microsoft.com/office/drawing/2014/main" id="{6A2F818D-EF0B-4F70-B17C-66DF2CD842F8}"/>
                      </a:ext>
                    </a:extLst>
                  </p:cNvPr>
                  <p:cNvSpPr/>
                  <p:nvPr/>
                </p:nvSpPr>
                <p:spPr>
                  <a:xfrm>
                    <a:off x="2743126" y="3073904"/>
                    <a:ext cx="817308" cy="1117166"/>
                  </a:xfrm>
                  <a:custGeom>
                    <a:avLst/>
                    <a:gdLst>
                      <a:gd name="connsiteX0" fmla="*/ 817235 w 1295400"/>
                      <a:gd name="connsiteY0" fmla="*/ 1197947 h 1219200"/>
                      <a:gd name="connsiteX1" fmla="*/ 70854 w 1295400"/>
                      <a:gd name="connsiteY1" fmla="*/ 886831 h 1219200"/>
                      <a:gd name="connsiteX2" fmla="*/ 288864 w 1295400"/>
                      <a:gd name="connsiteY2" fmla="*/ 102104 h 1219200"/>
                      <a:gd name="connsiteX3" fmla="*/ 817235 w 1295400"/>
                      <a:gd name="connsiteY3" fmla="*/ 1197947 h 1219200"/>
                      <a:gd name="connsiteX0" fmla="*/ 817308 w 817308"/>
                      <a:gd name="connsiteY0" fmla="*/ 1095843 h 1117166"/>
                      <a:gd name="connsiteX1" fmla="*/ 70927 w 817308"/>
                      <a:gd name="connsiteY1" fmla="*/ 784727 h 1117166"/>
                      <a:gd name="connsiteX2" fmla="*/ 288937 w 817308"/>
                      <a:gd name="connsiteY2" fmla="*/ 0 h 1117166"/>
                      <a:gd name="connsiteX3" fmla="*/ 817308 w 817308"/>
                      <a:gd name="connsiteY3" fmla="*/ 1095843 h 1117166"/>
                      <a:gd name="connsiteX0" fmla="*/ 817308 w 817308"/>
                      <a:gd name="connsiteY0" fmla="*/ 1095843 h 1117166"/>
                      <a:gd name="connsiteX1" fmla="*/ 70927 w 817308"/>
                      <a:gd name="connsiteY1" fmla="*/ 784727 h 1117166"/>
                      <a:gd name="connsiteX2" fmla="*/ 288937 w 817308"/>
                      <a:gd name="connsiteY2" fmla="*/ 0 h 1117166"/>
                      <a:gd name="connsiteX3" fmla="*/ 817308 w 817308"/>
                      <a:gd name="connsiteY3" fmla="*/ 1095843 h 1117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17308" h="1117166">
                        <a:moveTo>
                          <a:pt x="817308" y="1095843"/>
                        </a:moveTo>
                        <a:cubicBezTo>
                          <a:pt x="521648" y="1171311"/>
                          <a:pt x="210243" y="1041507"/>
                          <a:pt x="70927" y="784727"/>
                        </a:cubicBezTo>
                        <a:cubicBezTo>
                          <a:pt x="-78669" y="508999"/>
                          <a:pt x="15088" y="171521"/>
                          <a:pt x="288937" y="0"/>
                        </a:cubicBezTo>
                        <a:cubicBezTo>
                          <a:pt x="73901" y="563401"/>
                          <a:pt x="336384" y="989642"/>
                          <a:pt x="817308" y="1095843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2FC9BC12-7984-455B-B889-EA23490DB67D}"/>
                    </a:ext>
                  </a:extLst>
                </p:cNvPr>
                <p:cNvSpPr/>
                <p:nvPr/>
              </p:nvSpPr>
              <p:spPr>
                <a:xfrm>
                  <a:off x="2083344" y="1123047"/>
                  <a:ext cx="1603903" cy="307681"/>
                </a:xfrm>
                <a:custGeom>
                  <a:avLst/>
                  <a:gdLst>
                    <a:gd name="connsiteX0" fmla="*/ 0 w 2141883"/>
                    <a:gd name="connsiteY0" fmla="*/ 601959 h 601959"/>
                    <a:gd name="connsiteX1" fmla="*/ 1088335 w 2141883"/>
                    <a:gd name="connsiteY1" fmla="*/ 10581 h 601959"/>
                    <a:gd name="connsiteX2" fmla="*/ 2141883 w 2141883"/>
                    <a:gd name="connsiteY2" fmla="*/ 278937 h 601959"/>
                    <a:gd name="connsiteX0" fmla="*/ 0 w 2350605"/>
                    <a:gd name="connsiteY0" fmla="*/ 441051 h 441051"/>
                    <a:gd name="connsiteX1" fmla="*/ 1297057 w 2350605"/>
                    <a:gd name="connsiteY1" fmla="*/ 3730 h 441051"/>
                    <a:gd name="connsiteX2" fmla="*/ 2350605 w 2350605"/>
                    <a:gd name="connsiteY2" fmla="*/ 272086 h 441051"/>
                    <a:gd name="connsiteX0" fmla="*/ 0 w 2613992"/>
                    <a:gd name="connsiteY0" fmla="*/ 465762 h 465762"/>
                    <a:gd name="connsiteX1" fmla="*/ 1297057 w 2613992"/>
                    <a:gd name="connsiteY1" fmla="*/ 28441 h 465762"/>
                    <a:gd name="connsiteX2" fmla="*/ 2613992 w 2613992"/>
                    <a:gd name="connsiteY2" fmla="*/ 147710 h 465762"/>
                    <a:gd name="connsiteX0" fmla="*/ 0 w 2613992"/>
                    <a:gd name="connsiteY0" fmla="*/ 501450 h 501450"/>
                    <a:gd name="connsiteX1" fmla="*/ 1237423 w 2613992"/>
                    <a:gd name="connsiteY1" fmla="*/ 19403 h 501450"/>
                    <a:gd name="connsiteX2" fmla="*/ 2613992 w 2613992"/>
                    <a:gd name="connsiteY2" fmla="*/ 183398 h 50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13992" h="501450">
                      <a:moveTo>
                        <a:pt x="0" y="501450"/>
                      </a:moveTo>
                      <a:cubicBezTo>
                        <a:pt x="365677" y="232679"/>
                        <a:pt x="801758" y="72412"/>
                        <a:pt x="1237423" y="19403"/>
                      </a:cubicBezTo>
                      <a:cubicBezTo>
                        <a:pt x="1673088" y="-33606"/>
                        <a:pt x="2265708" y="22301"/>
                        <a:pt x="2613992" y="183398"/>
                      </a:cubicBezTo>
                    </a:path>
                  </a:pathLst>
                </a:custGeom>
                <a:noFill/>
                <a:ln w="28575">
                  <a:headEnd type="none" w="lg" len="lg"/>
                  <a:tailEnd type="triangle" w="lg" len="lg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25E41AD9-FB7D-422D-8B41-4E034C1137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7992" y="2460969"/>
                  <a:ext cx="4711171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C7DE268-22B5-4E10-9D94-E55395412ED1}"/>
                    </a:ext>
                  </a:extLst>
                </p:cNvPr>
                <p:cNvSpPr/>
                <p:nvPr/>
              </p:nvSpPr>
              <p:spPr>
                <a:xfrm>
                  <a:off x="4932325" y="2080598"/>
                  <a:ext cx="706475" cy="4149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200" dirty="0"/>
                    <a:t>time</a:t>
                  </a: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83CD439-2946-4135-A737-64E53B45AE0B}"/>
                  </a:ext>
                </a:extLst>
              </p:cNvPr>
              <p:cNvSpPr txBox="1"/>
              <p:nvPr/>
            </p:nvSpPr>
            <p:spPr>
              <a:xfrm>
                <a:off x="3291947" y="662058"/>
                <a:ext cx="939655" cy="404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motion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B30A520-3D82-47C1-B529-D2502E4C6F79}"/>
                </a:ext>
              </a:extLst>
            </p:cNvPr>
            <p:cNvGrpSpPr/>
            <p:nvPr/>
          </p:nvGrpSpPr>
          <p:grpSpPr>
            <a:xfrm>
              <a:off x="1867286" y="1295995"/>
              <a:ext cx="2521410" cy="812619"/>
              <a:chOff x="3124326" y="226752"/>
              <a:chExt cx="2521410" cy="812619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99E4FD34-6D8C-4A46-A70E-C60CA9DCB6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6501" y="438707"/>
                <a:ext cx="2519235" cy="3568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E8C19147-3ED1-4259-84D8-2B384164D1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1341" y="460884"/>
                <a:ext cx="2363821" cy="22962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D0C883B-1A82-4223-9AFD-534F2CDCBE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24326" y="226752"/>
                <a:ext cx="2350314" cy="17559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0748A21-BB02-43C1-9EB4-42E19E45DF03}"/>
                  </a:ext>
                </a:extLst>
              </p:cNvPr>
              <p:cNvSpPr txBox="1"/>
              <p:nvPr/>
            </p:nvSpPr>
            <p:spPr>
              <a:xfrm>
                <a:off x="4012956" y="451965"/>
                <a:ext cx="394483" cy="587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p:grpSp>
      </p:grpSp>
      <p:sp>
        <p:nvSpPr>
          <p:cNvPr id="54" name="Title 1">
            <a:extLst>
              <a:ext uri="{FF2B5EF4-FFF2-40B4-BE49-F238E27FC236}">
                <a16:creationId xmlns:a16="http://schemas.microsoft.com/office/drawing/2014/main" id="{FC432CBB-2437-4DC5-9618-333199C8200A}"/>
              </a:ext>
            </a:extLst>
          </p:cNvPr>
          <p:cNvSpPr txBox="1">
            <a:spLocks/>
          </p:cNvSpPr>
          <p:nvPr/>
        </p:nvSpPr>
        <p:spPr>
          <a:xfrm>
            <a:off x="126507" y="381049"/>
            <a:ext cx="4314548" cy="632534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Classical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24EEFAB1-C107-4B69-ADBF-615AC791BC39}"/>
              </a:ext>
            </a:extLst>
          </p:cNvPr>
          <p:cNvSpPr txBox="1">
            <a:spLocks/>
          </p:cNvSpPr>
          <p:nvPr/>
        </p:nvSpPr>
        <p:spPr>
          <a:xfrm>
            <a:off x="4702945" y="381048"/>
            <a:ext cx="4314548" cy="632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Quantum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B1C509E7-FD05-42A0-A97A-903036C8F183}"/>
              </a:ext>
            </a:extLst>
          </p:cNvPr>
          <p:cNvSpPr txBox="1">
            <a:spLocks/>
          </p:cNvSpPr>
          <p:nvPr/>
        </p:nvSpPr>
        <p:spPr>
          <a:xfrm>
            <a:off x="4008268" y="415216"/>
            <a:ext cx="1131903" cy="632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100" dirty="0"/>
              <a:t>vs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5E1E92CB-A6A4-42E6-A884-E2FD9033B944}"/>
              </a:ext>
            </a:extLst>
          </p:cNvPr>
          <p:cNvSpPr txBox="1">
            <a:spLocks/>
          </p:cNvSpPr>
          <p:nvPr/>
        </p:nvSpPr>
        <p:spPr>
          <a:xfrm>
            <a:off x="71762" y="3943351"/>
            <a:ext cx="4314548" cy="632534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Reducible</a:t>
            </a: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5AB90E40-53B7-49BE-A067-483C6839901F}"/>
              </a:ext>
            </a:extLst>
          </p:cNvPr>
          <p:cNvSpPr txBox="1">
            <a:spLocks/>
          </p:cNvSpPr>
          <p:nvPr/>
        </p:nvSpPr>
        <p:spPr>
          <a:xfrm>
            <a:off x="4648200" y="3943350"/>
            <a:ext cx="4314548" cy="632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Irreducible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17B9B674-F528-47C6-BAC4-C24F62BB1924}"/>
              </a:ext>
            </a:extLst>
          </p:cNvPr>
          <p:cNvSpPr txBox="1">
            <a:spLocks/>
          </p:cNvSpPr>
          <p:nvPr/>
        </p:nvSpPr>
        <p:spPr>
          <a:xfrm>
            <a:off x="3953523" y="3977518"/>
            <a:ext cx="1131903" cy="632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1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65147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D4C32D6-9668-4042-960E-D7C721E8FA2B}"/>
              </a:ext>
            </a:extLst>
          </p:cNvPr>
          <p:cNvGrpSpPr/>
          <p:nvPr/>
        </p:nvGrpSpPr>
        <p:grpSpPr>
          <a:xfrm>
            <a:off x="1409700" y="1581150"/>
            <a:ext cx="1752600" cy="1710872"/>
            <a:chOff x="2438400" y="1504950"/>
            <a:chExt cx="3200400" cy="3124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92277E-CEF7-4895-BB0F-7F4AD46F5E0F}"/>
                </a:ext>
              </a:extLst>
            </p:cNvPr>
            <p:cNvSpPr/>
            <p:nvPr/>
          </p:nvSpPr>
          <p:spPr>
            <a:xfrm>
              <a:off x="2438400" y="1504950"/>
              <a:ext cx="3200400" cy="3124200"/>
            </a:xfrm>
            <a:prstGeom prst="rect">
              <a:avLst/>
            </a:prstGeom>
            <a:gradFill flip="none" rotWithShape="1">
              <a:gsLst>
                <a:gs pos="97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5A3525B-845E-4359-B831-A47B2A966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4383" y="1589186"/>
              <a:ext cx="3088433" cy="2955727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F398537-DDEA-4019-B882-DB50E067C21E}"/>
              </a:ext>
            </a:extLst>
          </p:cNvPr>
          <p:cNvSpPr txBox="1"/>
          <p:nvPr/>
        </p:nvSpPr>
        <p:spPr>
          <a:xfrm>
            <a:off x="1" y="133350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Quantum mechanics is about fundamental objects!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E72699-C896-4731-B1AB-C82A138CB6BC}"/>
              </a:ext>
            </a:extLst>
          </p:cNvPr>
          <p:cNvSpPr txBox="1"/>
          <p:nvPr/>
        </p:nvSpPr>
        <p:spPr>
          <a:xfrm>
            <a:off x="4572000" y="133350"/>
            <a:ext cx="457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Composite objects can exhibit quantum properties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E81690-F96E-4909-BBD9-095D90C31C0F}"/>
              </a:ext>
            </a:extLst>
          </p:cNvPr>
          <p:cNvSpPr txBox="1"/>
          <p:nvPr/>
        </p:nvSpPr>
        <p:spPr>
          <a:xfrm>
            <a:off x="4800599" y="3809821"/>
            <a:ext cx="4114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Protons, atoms and molecules can, in some cases, be treated as a single quantum object (e.g. interferometry)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3087A5-9E30-4CC1-9E8B-4D72783B2D2A}"/>
              </a:ext>
            </a:extLst>
          </p:cNvPr>
          <p:cNvSpPr txBox="1"/>
          <p:nvPr/>
        </p:nvSpPr>
        <p:spPr>
          <a:xfrm>
            <a:off x="228601" y="3963709"/>
            <a:ext cx="4114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Quantum mechanics describes electrons, photons, quarks, …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F05C628-543A-4B21-A6FF-1DE9D44797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245" y="1274152"/>
            <a:ext cx="3087507" cy="232486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B128602-2A6E-4918-9A8F-C277929A72EF}"/>
              </a:ext>
            </a:extLst>
          </p:cNvPr>
          <p:cNvGrpSpPr/>
          <p:nvPr/>
        </p:nvGrpSpPr>
        <p:grpSpPr>
          <a:xfrm>
            <a:off x="0" y="0"/>
            <a:ext cx="4571999" cy="5143500"/>
            <a:chOff x="2286000" y="1097528"/>
            <a:chExt cx="5029200" cy="157965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913C9C7-33F0-491F-9B07-39D26532F19E}"/>
                </a:ext>
              </a:extLst>
            </p:cNvPr>
            <p:cNvCxnSpPr/>
            <p:nvPr/>
          </p:nvCxnSpPr>
          <p:spPr>
            <a:xfrm>
              <a:off x="2286000" y="1100342"/>
              <a:ext cx="5029200" cy="1576843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FF3D171-F598-4B6F-9CA3-AC088CF989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6000" y="1097528"/>
              <a:ext cx="5029200" cy="1576843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926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C631-913F-4D7A-80C2-B9054DDA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C5CC-BAE1-4A7A-93BE-BD9141829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3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F398537-DDEA-4019-B882-DB50E067C21E}"/>
              </a:ext>
            </a:extLst>
          </p:cNvPr>
          <p:cNvSpPr txBox="1"/>
          <p:nvPr/>
        </p:nvSpPr>
        <p:spPr>
          <a:xfrm>
            <a:off x="1" y="133350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Quantum mechanics is</a:t>
            </a:r>
            <a:br>
              <a:rPr lang="en-US" sz="2800" dirty="0"/>
            </a:br>
            <a:r>
              <a:rPr lang="en-US" sz="2800" dirty="0"/>
              <a:t>about small objects!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E72699-C896-4731-B1AB-C82A138CB6BC}"/>
              </a:ext>
            </a:extLst>
          </p:cNvPr>
          <p:cNvSpPr txBox="1"/>
          <p:nvPr/>
        </p:nvSpPr>
        <p:spPr>
          <a:xfrm>
            <a:off x="4572000" y="133350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Large objects can exhibit quantum properties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0B4CBB8-3352-4B6E-A991-08DF089F86A4}"/>
              </a:ext>
            </a:extLst>
          </p:cNvPr>
          <p:cNvGrpSpPr/>
          <p:nvPr/>
        </p:nvGrpSpPr>
        <p:grpSpPr>
          <a:xfrm>
            <a:off x="685800" y="1757645"/>
            <a:ext cx="3246209" cy="1415741"/>
            <a:chOff x="433024" y="2032991"/>
            <a:chExt cx="3246209" cy="141574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6F15AB1-5865-41DE-B152-9D04F631CADE}"/>
                </a:ext>
              </a:extLst>
            </p:cNvPr>
            <p:cNvGrpSpPr/>
            <p:nvPr/>
          </p:nvGrpSpPr>
          <p:grpSpPr>
            <a:xfrm>
              <a:off x="484716" y="2876549"/>
              <a:ext cx="3172886" cy="176271"/>
              <a:chOff x="1326583" y="3016794"/>
              <a:chExt cx="2722791" cy="151266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C0363F6-B285-4C02-9314-31F3517D6BC1}"/>
                  </a:ext>
                </a:extLst>
              </p:cNvPr>
              <p:cNvCxnSpPr/>
              <p:nvPr/>
            </p:nvCxnSpPr>
            <p:spPr>
              <a:xfrm>
                <a:off x="1326583" y="3092427"/>
                <a:ext cx="272279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5432D38-5A18-4A86-9DA2-8E987DA51ADA}"/>
                  </a:ext>
                </a:extLst>
              </p:cNvPr>
              <p:cNvCxnSpPr/>
              <p:nvPr/>
            </p:nvCxnSpPr>
            <p:spPr>
              <a:xfrm>
                <a:off x="1629116" y="3016794"/>
                <a:ext cx="0" cy="15126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8D36AAA-2E30-4766-B5CC-AFD21CD38253}"/>
                  </a:ext>
                </a:extLst>
              </p:cNvPr>
              <p:cNvCxnSpPr/>
              <p:nvPr/>
            </p:nvCxnSpPr>
            <p:spPr>
              <a:xfrm>
                <a:off x="1931648" y="3016794"/>
                <a:ext cx="0" cy="15126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6FF1245-77BD-4831-9B87-4FBF3A786066}"/>
                  </a:ext>
                </a:extLst>
              </p:cNvPr>
              <p:cNvCxnSpPr/>
              <p:nvPr/>
            </p:nvCxnSpPr>
            <p:spPr>
              <a:xfrm>
                <a:off x="2234180" y="3016794"/>
                <a:ext cx="0" cy="15126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F4DD3B5-9225-43B7-B401-0A641D14BEF5}"/>
                  </a:ext>
                </a:extLst>
              </p:cNvPr>
              <p:cNvCxnSpPr/>
              <p:nvPr/>
            </p:nvCxnSpPr>
            <p:spPr>
              <a:xfrm>
                <a:off x="2536713" y="3016794"/>
                <a:ext cx="0" cy="15126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9E05EA35-1DD3-4FA6-A8BF-7FDC66A33122}"/>
                  </a:ext>
                </a:extLst>
              </p:cNvPr>
              <p:cNvCxnSpPr/>
              <p:nvPr/>
            </p:nvCxnSpPr>
            <p:spPr>
              <a:xfrm>
                <a:off x="2839245" y="3016794"/>
                <a:ext cx="0" cy="15126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B184FE8-805E-431C-AE31-00AB2AF08019}"/>
                  </a:ext>
                </a:extLst>
              </p:cNvPr>
              <p:cNvCxnSpPr/>
              <p:nvPr/>
            </p:nvCxnSpPr>
            <p:spPr>
              <a:xfrm>
                <a:off x="3141777" y="3016794"/>
                <a:ext cx="0" cy="15126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7F9BEBE-4203-4B72-A8E7-B903DAD1782F}"/>
                  </a:ext>
                </a:extLst>
              </p:cNvPr>
              <p:cNvCxnSpPr/>
              <p:nvPr/>
            </p:nvCxnSpPr>
            <p:spPr>
              <a:xfrm>
                <a:off x="3444309" y="3016794"/>
                <a:ext cx="0" cy="15126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8799F8A-0F6C-4E82-B288-E93CB620CB13}"/>
                  </a:ext>
                </a:extLst>
              </p:cNvPr>
              <p:cNvCxnSpPr/>
              <p:nvPr/>
            </p:nvCxnSpPr>
            <p:spPr>
              <a:xfrm>
                <a:off x="3746842" y="3016794"/>
                <a:ext cx="0" cy="15126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B1BE556-765F-41C8-BB85-1E452EC054EF}"/>
                  </a:ext>
                </a:extLst>
              </p:cNvPr>
              <p:cNvCxnSpPr/>
              <p:nvPr/>
            </p:nvCxnSpPr>
            <p:spPr>
              <a:xfrm>
                <a:off x="1477850" y="3016794"/>
                <a:ext cx="0" cy="15126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2B88C75-C0D8-4DA4-ADAE-787590C0D93E}"/>
                  </a:ext>
                </a:extLst>
              </p:cNvPr>
              <p:cNvCxnSpPr/>
              <p:nvPr/>
            </p:nvCxnSpPr>
            <p:spPr>
              <a:xfrm>
                <a:off x="1780382" y="3016794"/>
                <a:ext cx="0" cy="15126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AC31AC4-1520-42E9-B58F-87399AAB6B08}"/>
                  </a:ext>
                </a:extLst>
              </p:cNvPr>
              <p:cNvCxnSpPr/>
              <p:nvPr/>
            </p:nvCxnSpPr>
            <p:spPr>
              <a:xfrm>
                <a:off x="2082914" y="3016794"/>
                <a:ext cx="0" cy="15126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65CAA2B-35D8-48A4-9145-A9821408197C}"/>
                  </a:ext>
                </a:extLst>
              </p:cNvPr>
              <p:cNvCxnSpPr/>
              <p:nvPr/>
            </p:nvCxnSpPr>
            <p:spPr>
              <a:xfrm>
                <a:off x="2385446" y="3016794"/>
                <a:ext cx="0" cy="15126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8246FB6-04D3-41A7-8B24-724C95E944D7}"/>
                  </a:ext>
                </a:extLst>
              </p:cNvPr>
              <p:cNvCxnSpPr/>
              <p:nvPr/>
            </p:nvCxnSpPr>
            <p:spPr>
              <a:xfrm>
                <a:off x="2687979" y="3016794"/>
                <a:ext cx="0" cy="15126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D543D68D-1FE6-40A0-93CE-D99840E9FDCC}"/>
                  </a:ext>
                </a:extLst>
              </p:cNvPr>
              <p:cNvCxnSpPr/>
              <p:nvPr/>
            </p:nvCxnSpPr>
            <p:spPr>
              <a:xfrm>
                <a:off x="2990511" y="3016794"/>
                <a:ext cx="0" cy="15126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806DFFC-6BEB-456D-82DC-9054D810047F}"/>
                  </a:ext>
                </a:extLst>
              </p:cNvPr>
              <p:cNvCxnSpPr/>
              <p:nvPr/>
            </p:nvCxnSpPr>
            <p:spPr>
              <a:xfrm>
                <a:off x="3293043" y="3016794"/>
                <a:ext cx="0" cy="15126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E086CE2-5112-4C14-BCBF-C2B1C6B35892}"/>
                  </a:ext>
                </a:extLst>
              </p:cNvPr>
              <p:cNvCxnSpPr/>
              <p:nvPr/>
            </p:nvCxnSpPr>
            <p:spPr>
              <a:xfrm>
                <a:off x="3595576" y="3016794"/>
                <a:ext cx="0" cy="15126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842DF2D-CCD3-4C18-B0C2-CC643488C87A}"/>
                  </a:ext>
                </a:extLst>
              </p:cNvPr>
              <p:cNvCxnSpPr/>
              <p:nvPr/>
            </p:nvCxnSpPr>
            <p:spPr>
              <a:xfrm>
                <a:off x="3898108" y="3016794"/>
                <a:ext cx="0" cy="15126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5DB8A66-1CF7-4118-8035-0AF428EDFE47}"/>
                    </a:ext>
                  </a:extLst>
                </p:cNvPr>
                <p:cNvSpPr txBox="1"/>
                <p:nvPr/>
              </p:nvSpPr>
              <p:spPr>
                <a:xfrm>
                  <a:off x="1625428" y="2032991"/>
                  <a:ext cx="89146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0" dirty="0"/>
                    <a:t>size in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5DB8A66-1CF7-4118-8035-0AF428EDFE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5428" y="2032991"/>
                  <a:ext cx="891462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055" b="-215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0ACB204-64F0-4E2A-AEBF-69208087B0BA}"/>
                    </a:ext>
                  </a:extLst>
                </p:cNvPr>
                <p:cNvSpPr txBox="1"/>
                <p:nvPr/>
              </p:nvSpPr>
              <p:spPr>
                <a:xfrm>
                  <a:off x="2579298" y="2568773"/>
                  <a:ext cx="5127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0ACB204-64F0-4E2A-AEBF-69208087B0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298" y="2568773"/>
                  <a:ext cx="512704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8AD9F2C-D228-4D9C-AC8F-03B2642DBDD2}"/>
                    </a:ext>
                  </a:extLst>
                </p:cNvPr>
                <p:cNvSpPr txBox="1"/>
                <p:nvPr/>
              </p:nvSpPr>
              <p:spPr>
                <a:xfrm>
                  <a:off x="2027208" y="2568773"/>
                  <a:ext cx="60728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8AD9F2C-D228-4D9C-AC8F-03B2642DBD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7208" y="2568773"/>
                  <a:ext cx="607282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2F5D068-FD46-468C-B41C-8B442F6006C5}"/>
                    </a:ext>
                  </a:extLst>
                </p:cNvPr>
                <p:cNvSpPr txBox="1"/>
                <p:nvPr/>
              </p:nvSpPr>
              <p:spPr>
                <a:xfrm>
                  <a:off x="1512498" y="2568773"/>
                  <a:ext cx="60728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2F5D068-FD46-468C-B41C-8B442F6006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498" y="2568773"/>
                  <a:ext cx="607282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15F8EBC-4FFE-403D-B494-0E41DCBAC9D2}"/>
                    </a:ext>
                  </a:extLst>
                </p:cNvPr>
                <p:cNvSpPr txBox="1"/>
                <p:nvPr/>
              </p:nvSpPr>
              <p:spPr>
                <a:xfrm>
                  <a:off x="984849" y="2568773"/>
                  <a:ext cx="60407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−9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15F8EBC-4FFE-403D-B494-0E41DCBAC9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849" y="2568773"/>
                  <a:ext cx="604076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4137788-6B44-4E80-8CB6-210464A637D6}"/>
                    </a:ext>
                  </a:extLst>
                </p:cNvPr>
                <p:cNvSpPr txBox="1"/>
                <p:nvPr/>
              </p:nvSpPr>
              <p:spPr>
                <a:xfrm>
                  <a:off x="457200" y="2568773"/>
                  <a:ext cx="68262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−12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4137788-6B44-4E80-8CB6-210464A637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2568773"/>
                  <a:ext cx="68262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1850086-FB5A-4F72-BCCE-48903B46C140}"/>
                    </a:ext>
                  </a:extLst>
                </p:cNvPr>
                <p:cNvSpPr txBox="1"/>
                <p:nvPr/>
              </p:nvSpPr>
              <p:spPr>
                <a:xfrm>
                  <a:off x="3104639" y="2568773"/>
                  <a:ext cx="5127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1850086-FB5A-4F72-BCCE-48903B46C1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4639" y="2568773"/>
                  <a:ext cx="512704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043CDB9-B511-4DCF-8348-DCEFF4F52DD4}"/>
                    </a:ext>
                  </a:extLst>
                </p:cNvPr>
                <p:cNvSpPr txBox="1"/>
                <p:nvPr/>
              </p:nvSpPr>
              <p:spPr>
                <a:xfrm>
                  <a:off x="433024" y="3140955"/>
                  <a:ext cx="15135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←</m:t>
                      </m:r>
                    </m:oMath>
                  </a14:m>
                  <a:r>
                    <a:rPr lang="en-US" sz="1400" dirty="0"/>
                    <a:t> more quantum</a:t>
                  </a: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043CDB9-B511-4DCF-8348-DCEFF4F52D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024" y="3140955"/>
                  <a:ext cx="1513556" cy="307777"/>
                </a:xfrm>
                <a:prstGeom prst="rect">
                  <a:avLst/>
                </a:prstGeom>
                <a:blipFill>
                  <a:blip r:embed="rId9"/>
                  <a:stretch>
                    <a:fillRect t="-1961" b="-215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2679E56-E881-4416-849D-2298345F97E9}"/>
                    </a:ext>
                  </a:extLst>
                </p:cNvPr>
                <p:cNvSpPr txBox="1"/>
                <p:nvPr/>
              </p:nvSpPr>
              <p:spPr>
                <a:xfrm>
                  <a:off x="2247431" y="3140955"/>
                  <a:ext cx="143180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more classical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2679E56-E881-4416-849D-2298345F97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7431" y="3140955"/>
                  <a:ext cx="1431802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1277" t="-1961" b="-215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220C5FC-64DC-4B1A-A095-CE6E88F1EF11}"/>
              </a:ext>
            </a:extLst>
          </p:cNvPr>
          <p:cNvSpPr txBox="1"/>
          <p:nvPr/>
        </p:nvSpPr>
        <p:spPr>
          <a:xfrm>
            <a:off x="4800599" y="3997464"/>
            <a:ext cx="4114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take two entangled photons and put them 1000 kilometers apart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7D659EB-AA18-4291-8F68-FC54B35DC86A}"/>
              </a:ext>
            </a:extLst>
          </p:cNvPr>
          <p:cNvSpPr txBox="1"/>
          <p:nvPr/>
        </p:nvSpPr>
        <p:spPr>
          <a:xfrm>
            <a:off x="228600" y="3843575"/>
            <a:ext cx="4114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Quantum mechanics is for small scales and classical mechanics is for large scales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B65FEA1F-0AB6-4CE2-9C33-31469106D90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129" y="1512917"/>
            <a:ext cx="3835773" cy="2117666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AFAE2FB4-F205-4C0D-B246-7DA125528BEF}"/>
              </a:ext>
            </a:extLst>
          </p:cNvPr>
          <p:cNvGrpSpPr/>
          <p:nvPr/>
        </p:nvGrpSpPr>
        <p:grpSpPr>
          <a:xfrm>
            <a:off x="0" y="0"/>
            <a:ext cx="4571999" cy="5143500"/>
            <a:chOff x="2286000" y="1097528"/>
            <a:chExt cx="5029200" cy="1579657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0156346-C105-4DF9-8A46-23AFCB85479C}"/>
                </a:ext>
              </a:extLst>
            </p:cNvPr>
            <p:cNvCxnSpPr/>
            <p:nvPr/>
          </p:nvCxnSpPr>
          <p:spPr>
            <a:xfrm>
              <a:off x="2286000" y="1100342"/>
              <a:ext cx="5029200" cy="1576843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AE3875B-C6DD-4AC1-9392-20BACF44F7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6000" y="1097528"/>
              <a:ext cx="5029200" cy="1576843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8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F398537-DDEA-4019-B882-DB50E067C21E}"/>
              </a:ext>
            </a:extLst>
          </p:cNvPr>
          <p:cNvSpPr txBox="1"/>
          <p:nvPr/>
        </p:nvSpPr>
        <p:spPr>
          <a:xfrm>
            <a:off x="1" y="133350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Quantum mechanics is</a:t>
            </a:r>
            <a:br>
              <a:rPr lang="en-US" sz="2800" dirty="0"/>
            </a:br>
            <a:r>
              <a:rPr lang="en-US" sz="2800" dirty="0"/>
              <a:t>about small objects!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E72699-C896-4731-B1AB-C82A138CB6BC}"/>
              </a:ext>
            </a:extLst>
          </p:cNvPr>
          <p:cNvSpPr txBox="1"/>
          <p:nvPr/>
        </p:nvSpPr>
        <p:spPr>
          <a:xfrm>
            <a:off x="4572000" y="133350"/>
            <a:ext cx="457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Large objects can exhibit quantum properties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0B4CBB8-3352-4B6E-A991-08DF089F86A4}"/>
              </a:ext>
            </a:extLst>
          </p:cNvPr>
          <p:cNvGrpSpPr/>
          <p:nvPr/>
        </p:nvGrpSpPr>
        <p:grpSpPr>
          <a:xfrm>
            <a:off x="529776" y="1751477"/>
            <a:ext cx="3402233" cy="1421909"/>
            <a:chOff x="277000" y="2026823"/>
            <a:chExt cx="3402233" cy="142190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6F15AB1-5865-41DE-B152-9D04F631CADE}"/>
                </a:ext>
              </a:extLst>
            </p:cNvPr>
            <p:cNvGrpSpPr/>
            <p:nvPr/>
          </p:nvGrpSpPr>
          <p:grpSpPr>
            <a:xfrm>
              <a:off x="484716" y="2876275"/>
              <a:ext cx="3172886" cy="176546"/>
              <a:chOff x="1326583" y="3016558"/>
              <a:chExt cx="2722791" cy="151502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C0363F6-B285-4C02-9314-31F3517D6BC1}"/>
                  </a:ext>
                </a:extLst>
              </p:cNvPr>
              <p:cNvCxnSpPr/>
              <p:nvPr/>
            </p:nvCxnSpPr>
            <p:spPr>
              <a:xfrm>
                <a:off x="1326583" y="3092427"/>
                <a:ext cx="2722791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5432D38-5A18-4A86-9DA2-8E987DA51ADA}"/>
                  </a:ext>
                </a:extLst>
              </p:cNvPr>
              <p:cNvCxnSpPr/>
              <p:nvPr/>
            </p:nvCxnSpPr>
            <p:spPr>
              <a:xfrm>
                <a:off x="1629116" y="3016794"/>
                <a:ext cx="0" cy="15126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8D36AAA-2E30-4766-B5CC-AFD21CD38253}"/>
                  </a:ext>
                </a:extLst>
              </p:cNvPr>
              <p:cNvCxnSpPr/>
              <p:nvPr/>
            </p:nvCxnSpPr>
            <p:spPr>
              <a:xfrm>
                <a:off x="1931648" y="3016794"/>
                <a:ext cx="0" cy="15126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6FF1245-77BD-4831-9B87-4FBF3A786066}"/>
                  </a:ext>
                </a:extLst>
              </p:cNvPr>
              <p:cNvCxnSpPr/>
              <p:nvPr/>
            </p:nvCxnSpPr>
            <p:spPr>
              <a:xfrm>
                <a:off x="2234180" y="3016794"/>
                <a:ext cx="0" cy="15126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F4DD3B5-9225-43B7-B401-0A641D14BEF5}"/>
                  </a:ext>
                </a:extLst>
              </p:cNvPr>
              <p:cNvCxnSpPr/>
              <p:nvPr/>
            </p:nvCxnSpPr>
            <p:spPr>
              <a:xfrm>
                <a:off x="2536713" y="3016794"/>
                <a:ext cx="0" cy="15126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9E05EA35-1DD3-4FA6-A8BF-7FDC66A33122}"/>
                  </a:ext>
                </a:extLst>
              </p:cNvPr>
              <p:cNvCxnSpPr/>
              <p:nvPr/>
            </p:nvCxnSpPr>
            <p:spPr>
              <a:xfrm>
                <a:off x="2839245" y="3016794"/>
                <a:ext cx="0" cy="15126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B184FE8-805E-431C-AE31-00AB2AF08019}"/>
                  </a:ext>
                </a:extLst>
              </p:cNvPr>
              <p:cNvCxnSpPr/>
              <p:nvPr/>
            </p:nvCxnSpPr>
            <p:spPr>
              <a:xfrm>
                <a:off x="3141777" y="3016794"/>
                <a:ext cx="0" cy="15126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7F9BEBE-4203-4B72-A8E7-B903DAD1782F}"/>
                  </a:ext>
                </a:extLst>
              </p:cNvPr>
              <p:cNvCxnSpPr/>
              <p:nvPr/>
            </p:nvCxnSpPr>
            <p:spPr>
              <a:xfrm>
                <a:off x="3444309" y="3016794"/>
                <a:ext cx="0" cy="15126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8799F8A-0F6C-4E82-B288-E93CB620CB13}"/>
                  </a:ext>
                </a:extLst>
              </p:cNvPr>
              <p:cNvCxnSpPr/>
              <p:nvPr/>
            </p:nvCxnSpPr>
            <p:spPr>
              <a:xfrm>
                <a:off x="3746842" y="3016794"/>
                <a:ext cx="0" cy="15126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B1BE556-765F-41C8-BB85-1E452EC054EF}"/>
                  </a:ext>
                </a:extLst>
              </p:cNvPr>
              <p:cNvCxnSpPr/>
              <p:nvPr/>
            </p:nvCxnSpPr>
            <p:spPr>
              <a:xfrm>
                <a:off x="1477850" y="3016794"/>
                <a:ext cx="0" cy="15126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2B88C75-C0D8-4DA4-ADAE-787590C0D93E}"/>
                  </a:ext>
                </a:extLst>
              </p:cNvPr>
              <p:cNvCxnSpPr/>
              <p:nvPr/>
            </p:nvCxnSpPr>
            <p:spPr>
              <a:xfrm>
                <a:off x="1780382" y="3016794"/>
                <a:ext cx="0" cy="15126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AC31AC4-1520-42E9-B58F-87399AAB6B08}"/>
                  </a:ext>
                </a:extLst>
              </p:cNvPr>
              <p:cNvCxnSpPr/>
              <p:nvPr/>
            </p:nvCxnSpPr>
            <p:spPr>
              <a:xfrm>
                <a:off x="2082914" y="3016794"/>
                <a:ext cx="0" cy="15126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65CAA2B-35D8-48A4-9145-A9821408197C}"/>
                  </a:ext>
                </a:extLst>
              </p:cNvPr>
              <p:cNvCxnSpPr/>
              <p:nvPr/>
            </p:nvCxnSpPr>
            <p:spPr>
              <a:xfrm>
                <a:off x="2385446" y="3016794"/>
                <a:ext cx="0" cy="15126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8246FB6-04D3-41A7-8B24-724C95E944D7}"/>
                  </a:ext>
                </a:extLst>
              </p:cNvPr>
              <p:cNvCxnSpPr/>
              <p:nvPr/>
            </p:nvCxnSpPr>
            <p:spPr>
              <a:xfrm>
                <a:off x="2687979" y="3016794"/>
                <a:ext cx="0" cy="15126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D543D68D-1FE6-40A0-93CE-D99840E9FDCC}"/>
                  </a:ext>
                </a:extLst>
              </p:cNvPr>
              <p:cNvCxnSpPr/>
              <p:nvPr/>
            </p:nvCxnSpPr>
            <p:spPr>
              <a:xfrm>
                <a:off x="2990511" y="3016794"/>
                <a:ext cx="0" cy="15126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806DFFC-6BEB-456D-82DC-9054D810047F}"/>
                  </a:ext>
                </a:extLst>
              </p:cNvPr>
              <p:cNvCxnSpPr/>
              <p:nvPr/>
            </p:nvCxnSpPr>
            <p:spPr>
              <a:xfrm>
                <a:off x="3293043" y="3016794"/>
                <a:ext cx="0" cy="15126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E086CE2-5112-4C14-BCBF-C2B1C6B35892}"/>
                  </a:ext>
                </a:extLst>
              </p:cNvPr>
              <p:cNvCxnSpPr/>
              <p:nvPr/>
            </p:nvCxnSpPr>
            <p:spPr>
              <a:xfrm>
                <a:off x="3595576" y="3016794"/>
                <a:ext cx="0" cy="15126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842DF2D-CCD3-4C18-B0C2-CC643488C87A}"/>
                  </a:ext>
                </a:extLst>
              </p:cNvPr>
              <p:cNvCxnSpPr/>
              <p:nvPr/>
            </p:nvCxnSpPr>
            <p:spPr>
              <a:xfrm>
                <a:off x="3898108" y="3016794"/>
                <a:ext cx="0" cy="15126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9AED0BE-A821-48DF-83C0-C913D8F33820}"/>
                  </a:ext>
                </a:extLst>
              </p:cNvPr>
              <p:cNvCxnSpPr/>
              <p:nvPr/>
            </p:nvCxnSpPr>
            <p:spPr>
              <a:xfrm>
                <a:off x="1335092" y="3016558"/>
                <a:ext cx="0" cy="15126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DB8A66-1CF7-4118-8035-0AF428EDFE47}"/>
                </a:ext>
              </a:extLst>
            </p:cNvPr>
            <p:cNvSpPr txBox="1"/>
            <p:nvPr/>
          </p:nvSpPr>
          <p:spPr>
            <a:xfrm>
              <a:off x="1023977" y="2026823"/>
              <a:ext cx="2182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/>
                <a:t>size in number of particles</a:t>
              </a:r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0ACB204-64F0-4E2A-AEBF-69208087B0BA}"/>
                    </a:ext>
                  </a:extLst>
                </p:cNvPr>
                <p:cNvSpPr txBox="1"/>
                <p:nvPr/>
              </p:nvSpPr>
              <p:spPr>
                <a:xfrm>
                  <a:off x="2413922" y="2568773"/>
                  <a:ext cx="58419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0ACB204-64F0-4E2A-AEBF-69208087B0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3922" y="2568773"/>
                  <a:ext cx="584199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8AD9F2C-D228-4D9C-AC8F-03B2642DBDD2}"/>
                    </a:ext>
                  </a:extLst>
                </p:cNvPr>
                <p:cNvSpPr txBox="1"/>
                <p:nvPr/>
              </p:nvSpPr>
              <p:spPr>
                <a:xfrm>
                  <a:off x="1861832" y="2568773"/>
                  <a:ext cx="5094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8AD9F2C-D228-4D9C-AC8F-03B2642DBD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1832" y="2568773"/>
                  <a:ext cx="50949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2F5D068-FD46-468C-B41C-8B442F6006C5}"/>
                    </a:ext>
                  </a:extLst>
                </p:cNvPr>
                <p:cNvSpPr txBox="1"/>
                <p:nvPr/>
              </p:nvSpPr>
              <p:spPr>
                <a:xfrm>
                  <a:off x="1327670" y="2568773"/>
                  <a:ext cx="5127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2F5D068-FD46-468C-B41C-8B442F6006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670" y="2568773"/>
                  <a:ext cx="512704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15F8EBC-4FFE-403D-B494-0E41DCBAC9D2}"/>
                    </a:ext>
                  </a:extLst>
                </p:cNvPr>
                <p:cNvSpPr txBox="1"/>
                <p:nvPr/>
              </p:nvSpPr>
              <p:spPr>
                <a:xfrm>
                  <a:off x="792568" y="2568773"/>
                  <a:ext cx="5127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15F8EBC-4FFE-403D-B494-0E41DCBAC9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568" y="2568773"/>
                  <a:ext cx="512704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4137788-6B44-4E80-8CB6-210464A637D6}"/>
                    </a:ext>
                  </a:extLst>
                </p:cNvPr>
                <p:cNvSpPr txBox="1"/>
                <p:nvPr/>
              </p:nvSpPr>
              <p:spPr>
                <a:xfrm>
                  <a:off x="277000" y="2568773"/>
                  <a:ext cx="5127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4137788-6B44-4E80-8CB6-210464A637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000" y="2568773"/>
                  <a:ext cx="512704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1850086-FB5A-4F72-BCCE-48903B46C140}"/>
                    </a:ext>
                  </a:extLst>
                </p:cNvPr>
                <p:cNvSpPr txBox="1"/>
                <p:nvPr/>
              </p:nvSpPr>
              <p:spPr>
                <a:xfrm>
                  <a:off x="2939263" y="2568773"/>
                  <a:ext cx="584199" cy="3101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1850086-FB5A-4F72-BCCE-48903B46C1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9263" y="2568773"/>
                  <a:ext cx="584199" cy="31015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043CDB9-B511-4DCF-8348-DCEFF4F52DD4}"/>
                    </a:ext>
                  </a:extLst>
                </p:cNvPr>
                <p:cNvSpPr txBox="1"/>
                <p:nvPr/>
              </p:nvSpPr>
              <p:spPr>
                <a:xfrm>
                  <a:off x="433024" y="3140955"/>
                  <a:ext cx="151355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←</m:t>
                      </m:r>
                    </m:oMath>
                  </a14:m>
                  <a:r>
                    <a:rPr lang="en-US" sz="1400" dirty="0"/>
                    <a:t> more quantum</a:t>
                  </a: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043CDB9-B511-4DCF-8348-DCEFF4F52D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024" y="3140955"/>
                  <a:ext cx="1513556" cy="307777"/>
                </a:xfrm>
                <a:prstGeom prst="rect">
                  <a:avLst/>
                </a:prstGeom>
                <a:blipFill>
                  <a:blip r:embed="rId9"/>
                  <a:stretch>
                    <a:fillRect t="-1961" b="-215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2679E56-E881-4416-849D-2298345F97E9}"/>
                    </a:ext>
                  </a:extLst>
                </p:cNvPr>
                <p:cNvSpPr txBox="1"/>
                <p:nvPr/>
              </p:nvSpPr>
              <p:spPr>
                <a:xfrm>
                  <a:off x="2247431" y="3140955"/>
                  <a:ext cx="143180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more classical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2679E56-E881-4416-849D-2298345F97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7431" y="3140955"/>
                  <a:ext cx="1431802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1277" t="-1961" b="-215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220C5FC-64DC-4B1A-A095-CE6E88F1EF11}"/>
              </a:ext>
            </a:extLst>
          </p:cNvPr>
          <p:cNvSpPr txBox="1"/>
          <p:nvPr/>
        </p:nvSpPr>
        <p:spPr>
          <a:xfrm>
            <a:off x="4800601" y="3843575"/>
            <a:ext cx="4114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Superconductivity and super-fluidity are quantum effects with large numbers of particles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7D659EB-AA18-4291-8F68-FC54B35DC86A}"/>
              </a:ext>
            </a:extLst>
          </p:cNvPr>
          <p:cNvSpPr txBox="1"/>
          <p:nvPr/>
        </p:nvSpPr>
        <p:spPr>
          <a:xfrm>
            <a:off x="228600" y="3843575"/>
            <a:ext cx="4114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Quantum mechanics is for simple objects and classical mechanics is for objects with a lot of particles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FB6E53-9BD5-43EE-9F3D-318712336CE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9" b="10499"/>
          <a:stretch/>
        </p:blipFill>
        <p:spPr>
          <a:xfrm>
            <a:off x="4951046" y="1610332"/>
            <a:ext cx="3813905" cy="1981194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A27714D7-1F2B-4129-A5E7-7E974B7291AE}"/>
              </a:ext>
            </a:extLst>
          </p:cNvPr>
          <p:cNvGrpSpPr/>
          <p:nvPr/>
        </p:nvGrpSpPr>
        <p:grpSpPr>
          <a:xfrm>
            <a:off x="0" y="0"/>
            <a:ext cx="4571999" cy="5143500"/>
            <a:chOff x="2286000" y="1097528"/>
            <a:chExt cx="5029200" cy="157965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2A21AE0-22F9-4B3F-BABA-0F17191E311F}"/>
                </a:ext>
              </a:extLst>
            </p:cNvPr>
            <p:cNvCxnSpPr/>
            <p:nvPr/>
          </p:nvCxnSpPr>
          <p:spPr>
            <a:xfrm>
              <a:off x="2286000" y="1100342"/>
              <a:ext cx="5029200" cy="1576843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0C4255A-21C0-4A73-9331-AB3EE9B908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6000" y="1097528"/>
              <a:ext cx="5029200" cy="1576843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216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A2317F-4044-44B9-BB4F-A46CAC2DA88F}"/>
              </a:ext>
            </a:extLst>
          </p:cNvPr>
          <p:cNvSpPr txBox="1"/>
          <p:nvPr/>
        </p:nvSpPr>
        <p:spPr>
          <a:xfrm>
            <a:off x="1295400" y="1848475"/>
            <a:ext cx="6553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EE6C"/>
                </a:solidFill>
              </a:rPr>
              <a:t>Quantum systems are irreducible!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2BB143-BD1C-4EFD-90D8-F70A1B355FEA}"/>
              </a:ext>
            </a:extLst>
          </p:cNvPr>
          <p:cNvSpPr txBox="1"/>
          <p:nvPr/>
        </p:nvSpPr>
        <p:spPr>
          <a:xfrm>
            <a:off x="2286000" y="43815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Quantum systems are fundamental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C35F6-38DF-4902-9401-7804FBBFB180}"/>
              </a:ext>
            </a:extLst>
          </p:cNvPr>
          <p:cNvSpPr txBox="1"/>
          <p:nvPr/>
        </p:nvSpPr>
        <p:spPr>
          <a:xfrm>
            <a:off x="5029200" y="3720516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Quantum systems are small in size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EC167-6A15-459A-B09E-CCB90D431003}"/>
              </a:ext>
            </a:extLst>
          </p:cNvPr>
          <p:cNvSpPr txBox="1"/>
          <p:nvPr/>
        </p:nvSpPr>
        <p:spPr>
          <a:xfrm>
            <a:off x="457200" y="3714750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Quantum systems are made of few particles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6882023-7E2C-4C73-96D5-F1E27DC3B8A7}"/>
              </a:ext>
            </a:extLst>
          </p:cNvPr>
          <p:cNvGrpSpPr/>
          <p:nvPr/>
        </p:nvGrpSpPr>
        <p:grpSpPr>
          <a:xfrm>
            <a:off x="3171825" y="438150"/>
            <a:ext cx="2800350" cy="830997"/>
            <a:chOff x="2286000" y="1097528"/>
            <a:chExt cx="5029200" cy="157965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F3B8557-C728-482D-A4F6-CB5017C771CD}"/>
                </a:ext>
              </a:extLst>
            </p:cNvPr>
            <p:cNvCxnSpPr/>
            <p:nvPr/>
          </p:nvCxnSpPr>
          <p:spPr>
            <a:xfrm>
              <a:off x="2286000" y="1100342"/>
              <a:ext cx="5029200" cy="1576843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4D95F35-7FDC-4751-9E2B-5EF710872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6000" y="1097528"/>
              <a:ext cx="5029200" cy="1576843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FB5484-43BA-4F73-B9EA-6B615A0C0713}"/>
              </a:ext>
            </a:extLst>
          </p:cNvPr>
          <p:cNvGrpSpPr/>
          <p:nvPr/>
        </p:nvGrpSpPr>
        <p:grpSpPr>
          <a:xfrm>
            <a:off x="657225" y="3714750"/>
            <a:ext cx="2800350" cy="830997"/>
            <a:chOff x="2286000" y="1097528"/>
            <a:chExt cx="5029200" cy="157965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F51D59D-B147-4760-879A-C3F19EDD4EBD}"/>
                </a:ext>
              </a:extLst>
            </p:cNvPr>
            <p:cNvCxnSpPr/>
            <p:nvPr/>
          </p:nvCxnSpPr>
          <p:spPr>
            <a:xfrm>
              <a:off x="2286000" y="1100342"/>
              <a:ext cx="5029200" cy="1576843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4D90400-3921-4B13-90E8-7B235DAE9F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6000" y="1097528"/>
              <a:ext cx="5029200" cy="1576843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00D16C-0B33-4A8A-840C-09A0BD85BF48}"/>
              </a:ext>
            </a:extLst>
          </p:cNvPr>
          <p:cNvGrpSpPr/>
          <p:nvPr/>
        </p:nvGrpSpPr>
        <p:grpSpPr>
          <a:xfrm>
            <a:off x="5457825" y="3714750"/>
            <a:ext cx="2800350" cy="830997"/>
            <a:chOff x="2286000" y="1097528"/>
            <a:chExt cx="5029200" cy="157965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826C809-B64E-4CA7-9CA8-637E8515104F}"/>
                </a:ext>
              </a:extLst>
            </p:cNvPr>
            <p:cNvCxnSpPr/>
            <p:nvPr/>
          </p:nvCxnSpPr>
          <p:spPr>
            <a:xfrm>
              <a:off x="2286000" y="1100342"/>
              <a:ext cx="5029200" cy="1576843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CBE8756-6D46-4B46-9E18-873E6D4000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6000" y="1097528"/>
              <a:ext cx="5029200" cy="1576843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557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767126-B4E4-4DBF-B724-0E7B416E55C7}"/>
              </a:ext>
            </a:extLst>
          </p:cNvPr>
          <p:cNvSpPr/>
          <p:nvPr/>
        </p:nvSpPr>
        <p:spPr>
          <a:xfrm>
            <a:off x="1829915" y="1581150"/>
            <a:ext cx="54841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Bradley Hand ITC" pitchFamily="66" charset="0"/>
              </a:rPr>
              <a:t>Classical vs Quantum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EE7E6E-45FA-44E2-97D7-7D6BA59317A5}"/>
              </a:ext>
            </a:extLst>
          </p:cNvPr>
          <p:cNvSpPr/>
          <p:nvPr/>
        </p:nvSpPr>
        <p:spPr>
          <a:xfrm>
            <a:off x="1712588" y="2869109"/>
            <a:ext cx="571663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Bradley Hand ITC" pitchFamily="66" charset="0"/>
              </a:rPr>
              <a:t>Reducible vs Irreducible</a:t>
            </a:r>
          </a:p>
        </p:txBody>
      </p:sp>
    </p:spTree>
    <p:extLst>
      <p:ext uri="{BB962C8B-B14F-4D97-AF65-F5344CB8AC3E}">
        <p14:creationId xmlns:p14="http://schemas.microsoft.com/office/powerpoint/2010/main" val="3723438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5B40307-A9F9-43BA-B4AF-1AD43D7D6950}"/>
              </a:ext>
            </a:extLst>
          </p:cNvPr>
          <p:cNvGrpSpPr/>
          <p:nvPr/>
        </p:nvGrpSpPr>
        <p:grpSpPr>
          <a:xfrm>
            <a:off x="1193981" y="1318415"/>
            <a:ext cx="794882" cy="748123"/>
            <a:chOff x="2743126" y="2971800"/>
            <a:chExt cx="1295474" cy="121927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222B8A-5D44-4482-AD63-3713DBEE774E}"/>
                </a:ext>
              </a:extLst>
            </p:cNvPr>
            <p:cNvSpPr/>
            <p:nvPr/>
          </p:nvSpPr>
          <p:spPr>
            <a:xfrm>
              <a:off x="2743200" y="2971800"/>
              <a:ext cx="1295400" cy="1219200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ord 5">
              <a:extLst>
                <a:ext uri="{FF2B5EF4-FFF2-40B4-BE49-F238E27FC236}">
                  <a16:creationId xmlns:a16="http://schemas.microsoft.com/office/drawing/2014/main" id="{464A32CC-8923-403B-8901-306F86CD93AC}"/>
                </a:ext>
              </a:extLst>
            </p:cNvPr>
            <p:cNvSpPr/>
            <p:nvPr/>
          </p:nvSpPr>
          <p:spPr>
            <a:xfrm>
              <a:off x="2743126" y="3073904"/>
              <a:ext cx="817308" cy="1117166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EFD674-4BB5-4927-B6C3-0713A6A457DF}"/>
              </a:ext>
            </a:extLst>
          </p:cNvPr>
          <p:cNvGrpSpPr/>
          <p:nvPr/>
        </p:nvGrpSpPr>
        <p:grpSpPr>
          <a:xfrm>
            <a:off x="717992" y="1123047"/>
            <a:ext cx="4920808" cy="1372503"/>
            <a:chOff x="717992" y="1123047"/>
            <a:chExt cx="4920808" cy="137250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83FF559-D600-4129-87E5-43EBA2C27228}"/>
                </a:ext>
              </a:extLst>
            </p:cNvPr>
            <p:cNvGrpSpPr/>
            <p:nvPr/>
          </p:nvGrpSpPr>
          <p:grpSpPr>
            <a:xfrm>
              <a:off x="3859020" y="1131374"/>
              <a:ext cx="794882" cy="748123"/>
              <a:chOff x="2743126" y="2971800"/>
              <a:chExt cx="1295474" cy="121927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EB58C1E-D6BD-4663-9B7F-8E4ECA1FE757}"/>
                  </a:ext>
                </a:extLst>
              </p:cNvPr>
              <p:cNvSpPr/>
              <p:nvPr/>
            </p:nvSpPr>
            <p:spPr>
              <a:xfrm>
                <a:off x="2743200" y="2971800"/>
                <a:ext cx="1295400" cy="1219200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hord 5">
                <a:extLst>
                  <a:ext uri="{FF2B5EF4-FFF2-40B4-BE49-F238E27FC236}">
                    <a16:creationId xmlns:a16="http://schemas.microsoft.com/office/drawing/2014/main" id="{FE4C7F7B-4956-4A99-B3E5-79BBCBE7A063}"/>
                  </a:ext>
                </a:extLst>
              </p:cNvPr>
              <p:cNvSpPr/>
              <p:nvPr/>
            </p:nvSpPr>
            <p:spPr>
              <a:xfrm>
                <a:off x="2743126" y="3073904"/>
                <a:ext cx="817308" cy="1117166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4E834B-D872-4FB3-A264-C8304AA8AC65}"/>
                </a:ext>
              </a:extLst>
            </p:cNvPr>
            <p:cNvSpPr/>
            <p:nvPr/>
          </p:nvSpPr>
          <p:spPr>
            <a:xfrm>
              <a:off x="2083344" y="1123047"/>
              <a:ext cx="1603903" cy="307681"/>
            </a:xfrm>
            <a:custGeom>
              <a:avLst/>
              <a:gdLst>
                <a:gd name="connsiteX0" fmla="*/ 0 w 2141883"/>
                <a:gd name="connsiteY0" fmla="*/ 601959 h 601959"/>
                <a:gd name="connsiteX1" fmla="*/ 1088335 w 2141883"/>
                <a:gd name="connsiteY1" fmla="*/ 10581 h 601959"/>
                <a:gd name="connsiteX2" fmla="*/ 2141883 w 2141883"/>
                <a:gd name="connsiteY2" fmla="*/ 278937 h 601959"/>
                <a:gd name="connsiteX0" fmla="*/ 0 w 2350605"/>
                <a:gd name="connsiteY0" fmla="*/ 441051 h 441051"/>
                <a:gd name="connsiteX1" fmla="*/ 1297057 w 2350605"/>
                <a:gd name="connsiteY1" fmla="*/ 3730 h 441051"/>
                <a:gd name="connsiteX2" fmla="*/ 2350605 w 2350605"/>
                <a:gd name="connsiteY2" fmla="*/ 272086 h 441051"/>
                <a:gd name="connsiteX0" fmla="*/ 0 w 2613992"/>
                <a:gd name="connsiteY0" fmla="*/ 465762 h 465762"/>
                <a:gd name="connsiteX1" fmla="*/ 1297057 w 2613992"/>
                <a:gd name="connsiteY1" fmla="*/ 28441 h 465762"/>
                <a:gd name="connsiteX2" fmla="*/ 2613992 w 2613992"/>
                <a:gd name="connsiteY2" fmla="*/ 147710 h 465762"/>
                <a:gd name="connsiteX0" fmla="*/ 0 w 2613992"/>
                <a:gd name="connsiteY0" fmla="*/ 501450 h 501450"/>
                <a:gd name="connsiteX1" fmla="*/ 1237423 w 2613992"/>
                <a:gd name="connsiteY1" fmla="*/ 19403 h 501450"/>
                <a:gd name="connsiteX2" fmla="*/ 2613992 w 2613992"/>
                <a:gd name="connsiteY2" fmla="*/ 183398 h 50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3992" h="501450">
                  <a:moveTo>
                    <a:pt x="0" y="501450"/>
                  </a:moveTo>
                  <a:cubicBezTo>
                    <a:pt x="365677" y="232679"/>
                    <a:pt x="801758" y="72412"/>
                    <a:pt x="1237423" y="19403"/>
                  </a:cubicBezTo>
                  <a:cubicBezTo>
                    <a:pt x="1673088" y="-33606"/>
                    <a:pt x="2265708" y="22301"/>
                    <a:pt x="2613992" y="183398"/>
                  </a:cubicBezTo>
                </a:path>
              </a:pathLst>
            </a:custGeom>
            <a:noFill/>
            <a:ln w="28575"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9C587FA-AE0E-42E7-AA68-72EA883A29B8}"/>
                </a:ext>
              </a:extLst>
            </p:cNvPr>
            <p:cNvCxnSpPr>
              <a:cxnSpLocks/>
            </p:cNvCxnSpPr>
            <p:nvPr/>
          </p:nvCxnSpPr>
          <p:spPr>
            <a:xfrm>
              <a:off x="717992" y="2460969"/>
              <a:ext cx="471117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56B049-3FC2-4595-AE25-6BC57B468491}"/>
                </a:ext>
              </a:extLst>
            </p:cNvPr>
            <p:cNvSpPr/>
            <p:nvPr/>
          </p:nvSpPr>
          <p:spPr>
            <a:xfrm>
              <a:off x="4932325" y="2080598"/>
              <a:ext cx="706475" cy="4149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608A2D75-D856-46CA-93F8-ED89B73B20A7}"/>
              </a:ext>
            </a:extLst>
          </p:cNvPr>
          <p:cNvSpPr/>
          <p:nvPr/>
        </p:nvSpPr>
        <p:spPr>
          <a:xfrm rot="19209652">
            <a:off x="1754562" y="1448194"/>
            <a:ext cx="57461" cy="1149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BB5766-82C6-4F39-A780-74D5857A1329}"/>
              </a:ext>
            </a:extLst>
          </p:cNvPr>
          <p:cNvSpPr/>
          <p:nvPr/>
        </p:nvSpPr>
        <p:spPr>
          <a:xfrm rot="2714105">
            <a:off x="4428609" y="1574645"/>
            <a:ext cx="73785" cy="1149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673D8F-1A96-48EB-941B-F285E8AA0E15}"/>
              </a:ext>
            </a:extLst>
          </p:cNvPr>
          <p:cNvCxnSpPr>
            <a:cxnSpLocks/>
          </p:cNvCxnSpPr>
          <p:nvPr/>
        </p:nvCxnSpPr>
        <p:spPr>
          <a:xfrm>
            <a:off x="1883663" y="1509788"/>
            <a:ext cx="2476844" cy="940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A212FB2-0D9B-4020-952C-E020A4F7CDC5}"/>
              </a:ext>
            </a:extLst>
          </p:cNvPr>
          <p:cNvSpPr txBox="1"/>
          <p:nvPr/>
        </p:nvSpPr>
        <p:spPr>
          <a:xfrm>
            <a:off x="533400" y="590550"/>
            <a:ext cx="50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ball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F51B05-BC31-4D17-B198-CB94F78031A6}"/>
              </a:ext>
            </a:extLst>
          </p:cNvPr>
          <p:cNvCxnSpPr>
            <a:cxnSpLocks/>
          </p:cNvCxnSpPr>
          <p:nvPr/>
        </p:nvCxnSpPr>
        <p:spPr>
          <a:xfrm>
            <a:off x="990600" y="971550"/>
            <a:ext cx="236849" cy="25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F8A23C8-3CD7-4709-AE76-B4051381FE0C}"/>
              </a:ext>
            </a:extLst>
          </p:cNvPr>
          <p:cNvGrpSpPr/>
          <p:nvPr/>
        </p:nvGrpSpPr>
        <p:grpSpPr>
          <a:xfrm rot="18522829" flipV="1">
            <a:off x="1873486" y="680291"/>
            <a:ext cx="462558" cy="484404"/>
            <a:chOff x="2034363" y="3487624"/>
            <a:chExt cx="462558" cy="48440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7797FC1-0C50-4919-9E77-DA64BAB687BA}"/>
                </a:ext>
              </a:extLst>
            </p:cNvPr>
            <p:cNvGrpSpPr/>
            <p:nvPr/>
          </p:nvGrpSpPr>
          <p:grpSpPr>
            <a:xfrm>
              <a:off x="2251175" y="3487624"/>
              <a:ext cx="245746" cy="484404"/>
              <a:chOff x="2251175" y="3487624"/>
              <a:chExt cx="245746" cy="484404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B50C7EB-BB9A-41D4-BD23-95F0F44FAB98}"/>
                  </a:ext>
                </a:extLst>
              </p:cNvPr>
              <p:cNvSpPr/>
              <p:nvPr/>
            </p:nvSpPr>
            <p:spPr>
              <a:xfrm>
                <a:off x="2251176" y="3487624"/>
                <a:ext cx="245745" cy="287655"/>
              </a:xfrm>
              <a:custGeom>
                <a:avLst/>
                <a:gdLst>
                  <a:gd name="connsiteX0" fmla="*/ 241935 w 241935"/>
                  <a:gd name="connsiteY0" fmla="*/ 0 h 434340"/>
                  <a:gd name="connsiteX1" fmla="*/ 125730 w 241935"/>
                  <a:gd name="connsiteY1" fmla="*/ 127635 h 434340"/>
                  <a:gd name="connsiteX2" fmla="*/ 1905 w 241935"/>
                  <a:gd name="connsiteY2" fmla="*/ 125730 h 434340"/>
                  <a:gd name="connsiteX3" fmla="*/ 0 w 241935"/>
                  <a:gd name="connsiteY3" fmla="*/ 434340 h 434340"/>
                  <a:gd name="connsiteX0" fmla="*/ 241935 w 241935"/>
                  <a:gd name="connsiteY0" fmla="*/ 0 h 289560"/>
                  <a:gd name="connsiteX1" fmla="*/ 125730 w 241935"/>
                  <a:gd name="connsiteY1" fmla="*/ 127635 h 289560"/>
                  <a:gd name="connsiteX2" fmla="*/ 1905 w 241935"/>
                  <a:gd name="connsiteY2" fmla="*/ 125730 h 289560"/>
                  <a:gd name="connsiteX3" fmla="*/ 0 w 241935"/>
                  <a:gd name="connsiteY3" fmla="*/ 289560 h 289560"/>
                  <a:gd name="connsiteX0" fmla="*/ 242118 w 242118"/>
                  <a:gd name="connsiteY0" fmla="*/ 0 h 289560"/>
                  <a:gd name="connsiteX1" fmla="*/ 125913 w 242118"/>
                  <a:gd name="connsiteY1" fmla="*/ 127635 h 289560"/>
                  <a:gd name="connsiteX2" fmla="*/ 183 w 242118"/>
                  <a:gd name="connsiteY2" fmla="*/ 125730 h 289560"/>
                  <a:gd name="connsiteX3" fmla="*/ 183 w 242118"/>
                  <a:gd name="connsiteY3" fmla="*/ 289560 h 289560"/>
                  <a:gd name="connsiteX0" fmla="*/ 245745 w 245745"/>
                  <a:gd name="connsiteY0" fmla="*/ 0 h 287655"/>
                  <a:gd name="connsiteX1" fmla="*/ 129540 w 245745"/>
                  <a:gd name="connsiteY1" fmla="*/ 127635 h 287655"/>
                  <a:gd name="connsiteX2" fmla="*/ 3810 w 245745"/>
                  <a:gd name="connsiteY2" fmla="*/ 125730 h 287655"/>
                  <a:gd name="connsiteX3" fmla="*/ 0 w 245745"/>
                  <a:gd name="connsiteY3" fmla="*/ 287655 h 28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5745" h="287655">
                    <a:moveTo>
                      <a:pt x="245745" y="0"/>
                    </a:moveTo>
                    <a:lnTo>
                      <a:pt x="129540" y="127635"/>
                    </a:lnTo>
                    <a:lnTo>
                      <a:pt x="3810" y="125730"/>
                    </a:lnTo>
                    <a:cubicBezTo>
                      <a:pt x="3175" y="228600"/>
                      <a:pt x="635" y="184785"/>
                      <a:pt x="0" y="28765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4B63A93-F2A2-4665-86B3-83E38EB7134C}"/>
                  </a:ext>
                </a:extLst>
              </p:cNvPr>
              <p:cNvSpPr/>
              <p:nvPr/>
            </p:nvSpPr>
            <p:spPr>
              <a:xfrm flipV="1">
                <a:off x="2251175" y="3684373"/>
                <a:ext cx="245745" cy="287655"/>
              </a:xfrm>
              <a:custGeom>
                <a:avLst/>
                <a:gdLst>
                  <a:gd name="connsiteX0" fmla="*/ 241935 w 241935"/>
                  <a:gd name="connsiteY0" fmla="*/ 0 h 434340"/>
                  <a:gd name="connsiteX1" fmla="*/ 125730 w 241935"/>
                  <a:gd name="connsiteY1" fmla="*/ 127635 h 434340"/>
                  <a:gd name="connsiteX2" fmla="*/ 1905 w 241935"/>
                  <a:gd name="connsiteY2" fmla="*/ 125730 h 434340"/>
                  <a:gd name="connsiteX3" fmla="*/ 0 w 241935"/>
                  <a:gd name="connsiteY3" fmla="*/ 434340 h 434340"/>
                  <a:gd name="connsiteX0" fmla="*/ 241935 w 241935"/>
                  <a:gd name="connsiteY0" fmla="*/ 0 h 289560"/>
                  <a:gd name="connsiteX1" fmla="*/ 125730 w 241935"/>
                  <a:gd name="connsiteY1" fmla="*/ 127635 h 289560"/>
                  <a:gd name="connsiteX2" fmla="*/ 1905 w 241935"/>
                  <a:gd name="connsiteY2" fmla="*/ 125730 h 289560"/>
                  <a:gd name="connsiteX3" fmla="*/ 0 w 241935"/>
                  <a:gd name="connsiteY3" fmla="*/ 289560 h 289560"/>
                  <a:gd name="connsiteX0" fmla="*/ 242118 w 242118"/>
                  <a:gd name="connsiteY0" fmla="*/ 0 h 289560"/>
                  <a:gd name="connsiteX1" fmla="*/ 125913 w 242118"/>
                  <a:gd name="connsiteY1" fmla="*/ 127635 h 289560"/>
                  <a:gd name="connsiteX2" fmla="*/ 183 w 242118"/>
                  <a:gd name="connsiteY2" fmla="*/ 125730 h 289560"/>
                  <a:gd name="connsiteX3" fmla="*/ 183 w 242118"/>
                  <a:gd name="connsiteY3" fmla="*/ 289560 h 289560"/>
                  <a:gd name="connsiteX0" fmla="*/ 245745 w 245745"/>
                  <a:gd name="connsiteY0" fmla="*/ 0 h 287655"/>
                  <a:gd name="connsiteX1" fmla="*/ 129540 w 245745"/>
                  <a:gd name="connsiteY1" fmla="*/ 127635 h 287655"/>
                  <a:gd name="connsiteX2" fmla="*/ 3810 w 245745"/>
                  <a:gd name="connsiteY2" fmla="*/ 125730 h 287655"/>
                  <a:gd name="connsiteX3" fmla="*/ 0 w 245745"/>
                  <a:gd name="connsiteY3" fmla="*/ 287655 h 28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5745" h="287655">
                    <a:moveTo>
                      <a:pt x="245745" y="0"/>
                    </a:moveTo>
                    <a:lnTo>
                      <a:pt x="129540" y="127635"/>
                    </a:lnTo>
                    <a:lnTo>
                      <a:pt x="3810" y="125730"/>
                    </a:lnTo>
                    <a:cubicBezTo>
                      <a:pt x="3175" y="228600"/>
                      <a:pt x="635" y="184785"/>
                      <a:pt x="0" y="28765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7B1321D-7D82-42C6-9683-ECB647525181}"/>
                </a:ext>
              </a:extLst>
            </p:cNvPr>
            <p:cNvSpPr/>
            <p:nvPr/>
          </p:nvSpPr>
          <p:spPr>
            <a:xfrm>
              <a:off x="2034363" y="3642890"/>
              <a:ext cx="219739" cy="165041"/>
            </a:xfrm>
            <a:custGeom>
              <a:avLst/>
              <a:gdLst>
                <a:gd name="connsiteX0" fmla="*/ 0 w 219739"/>
                <a:gd name="connsiteY0" fmla="*/ 0 h 177210"/>
                <a:gd name="connsiteX1" fmla="*/ 99237 w 219739"/>
                <a:gd name="connsiteY1" fmla="*/ 170121 h 177210"/>
                <a:gd name="connsiteX2" fmla="*/ 219739 w 219739"/>
                <a:gd name="connsiteY2" fmla="*/ 177210 h 177210"/>
                <a:gd name="connsiteX3" fmla="*/ 219739 w 219739"/>
                <a:gd name="connsiteY3" fmla="*/ 7089 h 177210"/>
                <a:gd name="connsiteX4" fmla="*/ 0 w 219739"/>
                <a:gd name="connsiteY4" fmla="*/ 0 h 177210"/>
                <a:gd name="connsiteX0" fmla="*/ 0 w 219739"/>
                <a:gd name="connsiteY0" fmla="*/ 531 h 177741"/>
                <a:gd name="connsiteX1" fmla="*/ 99237 w 219739"/>
                <a:gd name="connsiteY1" fmla="*/ 170652 h 177741"/>
                <a:gd name="connsiteX2" fmla="*/ 219739 w 219739"/>
                <a:gd name="connsiteY2" fmla="*/ 177741 h 177741"/>
                <a:gd name="connsiteX3" fmla="*/ 219739 w 219739"/>
                <a:gd name="connsiteY3" fmla="*/ 0 h 177741"/>
                <a:gd name="connsiteX4" fmla="*/ 0 w 219739"/>
                <a:gd name="connsiteY4" fmla="*/ 531 h 177741"/>
                <a:gd name="connsiteX0" fmla="*/ 0 w 219739"/>
                <a:gd name="connsiteY0" fmla="*/ 531 h 172661"/>
                <a:gd name="connsiteX1" fmla="*/ 99237 w 219739"/>
                <a:gd name="connsiteY1" fmla="*/ 170652 h 172661"/>
                <a:gd name="connsiteX2" fmla="*/ 219739 w 219739"/>
                <a:gd name="connsiteY2" fmla="*/ 172661 h 172661"/>
                <a:gd name="connsiteX3" fmla="*/ 219739 w 219739"/>
                <a:gd name="connsiteY3" fmla="*/ 0 h 172661"/>
                <a:gd name="connsiteX4" fmla="*/ 0 w 219739"/>
                <a:gd name="connsiteY4" fmla="*/ 531 h 172661"/>
                <a:gd name="connsiteX0" fmla="*/ 0 w 219739"/>
                <a:gd name="connsiteY0" fmla="*/ 531 h 170652"/>
                <a:gd name="connsiteX1" fmla="*/ 99237 w 219739"/>
                <a:gd name="connsiteY1" fmla="*/ 170652 h 170652"/>
                <a:gd name="connsiteX2" fmla="*/ 219739 w 219739"/>
                <a:gd name="connsiteY2" fmla="*/ 165041 h 170652"/>
                <a:gd name="connsiteX3" fmla="*/ 219739 w 219739"/>
                <a:gd name="connsiteY3" fmla="*/ 0 h 170652"/>
                <a:gd name="connsiteX4" fmla="*/ 0 w 219739"/>
                <a:gd name="connsiteY4" fmla="*/ 531 h 170652"/>
                <a:gd name="connsiteX0" fmla="*/ 0 w 219739"/>
                <a:gd name="connsiteY0" fmla="*/ 531 h 165041"/>
                <a:gd name="connsiteX1" fmla="*/ 103047 w 219739"/>
                <a:gd name="connsiteY1" fmla="*/ 161127 h 165041"/>
                <a:gd name="connsiteX2" fmla="*/ 219739 w 219739"/>
                <a:gd name="connsiteY2" fmla="*/ 165041 h 165041"/>
                <a:gd name="connsiteX3" fmla="*/ 219739 w 219739"/>
                <a:gd name="connsiteY3" fmla="*/ 0 h 165041"/>
                <a:gd name="connsiteX4" fmla="*/ 0 w 219739"/>
                <a:gd name="connsiteY4" fmla="*/ 531 h 165041"/>
                <a:gd name="connsiteX0" fmla="*/ 0 w 219739"/>
                <a:gd name="connsiteY0" fmla="*/ 531 h 170652"/>
                <a:gd name="connsiteX1" fmla="*/ 103047 w 219739"/>
                <a:gd name="connsiteY1" fmla="*/ 170652 h 170652"/>
                <a:gd name="connsiteX2" fmla="*/ 219739 w 219739"/>
                <a:gd name="connsiteY2" fmla="*/ 165041 h 170652"/>
                <a:gd name="connsiteX3" fmla="*/ 219739 w 219739"/>
                <a:gd name="connsiteY3" fmla="*/ 0 h 170652"/>
                <a:gd name="connsiteX4" fmla="*/ 0 w 219739"/>
                <a:gd name="connsiteY4" fmla="*/ 531 h 170652"/>
                <a:gd name="connsiteX0" fmla="*/ 0 w 219739"/>
                <a:gd name="connsiteY0" fmla="*/ 531 h 165041"/>
                <a:gd name="connsiteX1" fmla="*/ 103047 w 219739"/>
                <a:gd name="connsiteY1" fmla="*/ 164937 h 165041"/>
                <a:gd name="connsiteX2" fmla="*/ 219739 w 219739"/>
                <a:gd name="connsiteY2" fmla="*/ 165041 h 165041"/>
                <a:gd name="connsiteX3" fmla="*/ 219739 w 219739"/>
                <a:gd name="connsiteY3" fmla="*/ 0 h 165041"/>
                <a:gd name="connsiteX4" fmla="*/ 0 w 219739"/>
                <a:gd name="connsiteY4" fmla="*/ 531 h 165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739" h="165041">
                  <a:moveTo>
                    <a:pt x="0" y="531"/>
                  </a:moveTo>
                  <a:lnTo>
                    <a:pt x="103047" y="164937"/>
                  </a:lnTo>
                  <a:lnTo>
                    <a:pt x="219739" y="165041"/>
                  </a:lnTo>
                  <a:lnTo>
                    <a:pt x="219739" y="0"/>
                  </a:lnTo>
                  <a:lnTo>
                    <a:pt x="0" y="531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9048417-9586-49DC-8755-38D31BABAA73}"/>
              </a:ext>
            </a:extLst>
          </p:cNvPr>
          <p:cNvSpPr txBox="1"/>
          <p:nvPr/>
        </p:nvSpPr>
        <p:spPr>
          <a:xfrm>
            <a:off x="2158757" y="285750"/>
            <a:ext cx="813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red</a:t>
            </a:r>
            <a:br>
              <a:rPr lang="en-US" sz="1600" dirty="0"/>
            </a:br>
            <a:r>
              <a:rPr lang="en-US" sz="1600" dirty="0"/>
              <a:t>marker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AF902F-5949-40AE-AE88-FAD9AC3A1239}"/>
              </a:ext>
            </a:extLst>
          </p:cNvPr>
          <p:cNvSpPr txBox="1"/>
          <p:nvPr/>
        </p:nvSpPr>
        <p:spPr>
          <a:xfrm>
            <a:off x="3291946" y="662058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8152E9-781C-4173-AF68-7D78F393D3E7}"/>
              </a:ext>
            </a:extLst>
          </p:cNvPr>
          <p:cNvSpPr txBox="1"/>
          <p:nvPr/>
        </p:nvSpPr>
        <p:spPr>
          <a:xfrm>
            <a:off x="5896625" y="209550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 a ball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2F788A-4CEC-4354-B696-2D660E02B8DB}"/>
              </a:ext>
            </a:extLst>
          </p:cNvPr>
          <p:cNvSpPr txBox="1"/>
          <p:nvPr/>
        </p:nvSpPr>
        <p:spPr>
          <a:xfrm>
            <a:off x="5896625" y="709940"/>
            <a:ext cx="2452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Study its motion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6CAA90-9201-46AE-865D-5DE641B8E282}"/>
              </a:ext>
            </a:extLst>
          </p:cNvPr>
          <p:cNvSpPr txBox="1"/>
          <p:nvPr/>
        </p:nvSpPr>
        <p:spPr>
          <a:xfrm>
            <a:off x="5896625" y="1210330"/>
            <a:ext cx="30187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 a red marker,</a:t>
            </a:r>
          </a:p>
          <a:p>
            <a:r>
              <a:rPr lang="en-US" sz="2400" dirty="0"/>
              <a:t>make a dot on the ball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81F863-40F6-446A-8D46-92809A20F2A3}"/>
              </a:ext>
            </a:extLst>
          </p:cNvPr>
          <p:cNvSpPr txBox="1"/>
          <p:nvPr/>
        </p:nvSpPr>
        <p:spPr>
          <a:xfrm>
            <a:off x="5896625" y="2080051"/>
            <a:ext cx="2494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Study the motion</a:t>
            </a:r>
            <a:br>
              <a:rPr lang="en-US" sz="2400" dirty="0"/>
            </a:br>
            <a:r>
              <a:rPr lang="en-US" sz="2400" dirty="0"/>
              <a:t>of the dot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AE8D41-65C0-4D1F-92EC-007E5DBDC251}"/>
              </a:ext>
            </a:extLst>
          </p:cNvPr>
          <p:cNvSpPr txBox="1"/>
          <p:nvPr/>
        </p:nvSpPr>
        <p:spPr>
          <a:xfrm>
            <a:off x="304800" y="3028950"/>
            <a:ext cx="8610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Studying the ball is equivalent to studying all possible red dots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734586-A920-4AC3-B383-8BD776C7D6D2}"/>
              </a:ext>
            </a:extLst>
          </p:cNvPr>
          <p:cNvSpPr txBox="1"/>
          <p:nvPr/>
        </p:nvSpPr>
        <p:spPr>
          <a:xfrm>
            <a:off x="1661588" y="4464009"/>
            <a:ext cx="5820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EE6C"/>
                </a:solidFill>
              </a:rPr>
              <a:t>The ball is reducible (to its parts)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CA4B5F-4829-47F8-8707-4EFCCBC99A4A}"/>
              </a:ext>
            </a:extLst>
          </p:cNvPr>
          <p:cNvSpPr txBox="1"/>
          <p:nvPr/>
        </p:nvSpPr>
        <p:spPr>
          <a:xfrm>
            <a:off x="304801" y="3562350"/>
            <a:ext cx="86105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state of the whole tells you everything about the state of the parts and vice-versa</a:t>
            </a:r>
          </a:p>
        </p:txBody>
      </p:sp>
    </p:spTree>
    <p:extLst>
      <p:ext uri="{BB962C8B-B14F-4D97-AF65-F5344CB8AC3E}">
        <p14:creationId xmlns:p14="http://schemas.microsoft.com/office/powerpoint/2010/main" val="275629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1" grpId="0"/>
      <p:bldP spid="33" grpId="0"/>
      <p:bldP spid="36" grpId="0"/>
      <p:bldP spid="37" grpId="0"/>
      <p:bldP spid="39" grpId="0"/>
      <p:bldP spid="41" grpId="0"/>
      <p:bldP spid="42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0FB6FE-3C8A-40D6-AB67-577BC4DAAEFE}"/>
              </a:ext>
            </a:extLst>
          </p:cNvPr>
          <p:cNvSpPr txBox="1"/>
          <p:nvPr/>
        </p:nvSpPr>
        <p:spPr>
          <a:xfrm>
            <a:off x="228600" y="209550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EE6C"/>
                </a:solidFill>
              </a:rPr>
              <a:t>Assuming infinitesimal reducibility recovers classical mechanics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2CAEEB-1E72-4626-A0BA-E6552EC2AEB1}"/>
              </a:ext>
            </a:extLst>
          </p:cNvPr>
          <p:cNvCxnSpPr/>
          <p:nvPr/>
        </p:nvCxnSpPr>
        <p:spPr>
          <a:xfrm rot="1980000">
            <a:off x="2224491" y="2340260"/>
            <a:ext cx="0" cy="28230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875EAB-6F5B-4C39-8E3B-AAC74B4632F6}"/>
              </a:ext>
            </a:extLst>
          </p:cNvPr>
          <p:cNvCxnSpPr/>
          <p:nvPr/>
        </p:nvCxnSpPr>
        <p:spPr>
          <a:xfrm>
            <a:off x="304800" y="3751797"/>
            <a:ext cx="38393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8">
            <a:extLst>
              <a:ext uri="{FF2B5EF4-FFF2-40B4-BE49-F238E27FC236}">
                <a16:creationId xmlns:a16="http://schemas.microsoft.com/office/drawing/2014/main" id="{243E0311-8C6A-4E95-BE81-7C1C28CB65A8}"/>
              </a:ext>
            </a:extLst>
          </p:cNvPr>
          <p:cNvSpPr/>
          <p:nvPr/>
        </p:nvSpPr>
        <p:spPr>
          <a:xfrm rot="18240000">
            <a:off x="610809" y="3279851"/>
            <a:ext cx="2751579" cy="573376"/>
          </a:xfrm>
          <a:custGeom>
            <a:avLst/>
            <a:gdLst>
              <a:gd name="connsiteX0" fmla="*/ 0 w 5001065"/>
              <a:gd name="connsiteY0" fmla="*/ 1526473 h 1626320"/>
              <a:gd name="connsiteX1" fmla="*/ 1863970 w 5001065"/>
              <a:gd name="connsiteY1" fmla="*/ 1463168 h 1626320"/>
              <a:gd name="connsiteX2" fmla="*/ 2708031 w 5001065"/>
              <a:gd name="connsiteY2" fmla="*/ 128 h 1626320"/>
              <a:gd name="connsiteX3" fmla="*/ 3228536 w 5001065"/>
              <a:gd name="connsiteY3" fmla="*/ 1378762 h 1626320"/>
              <a:gd name="connsiteX4" fmla="*/ 5001065 w 5001065"/>
              <a:gd name="connsiteY4" fmla="*/ 1470202 h 1626320"/>
              <a:gd name="connsiteX5" fmla="*/ 5001065 w 5001065"/>
              <a:gd name="connsiteY5" fmla="*/ 1470202 h 1626320"/>
              <a:gd name="connsiteX0" fmla="*/ 0 w 5001065"/>
              <a:gd name="connsiteY0" fmla="*/ 1526473 h 1596535"/>
              <a:gd name="connsiteX1" fmla="*/ 1863970 w 5001065"/>
              <a:gd name="connsiteY1" fmla="*/ 1463168 h 1596535"/>
              <a:gd name="connsiteX2" fmla="*/ 2708031 w 5001065"/>
              <a:gd name="connsiteY2" fmla="*/ 128 h 1596535"/>
              <a:gd name="connsiteX3" fmla="*/ 3228536 w 5001065"/>
              <a:gd name="connsiteY3" fmla="*/ 1378762 h 1596535"/>
              <a:gd name="connsiteX4" fmla="*/ 5001065 w 5001065"/>
              <a:gd name="connsiteY4" fmla="*/ 1470202 h 1596535"/>
              <a:gd name="connsiteX5" fmla="*/ 5001065 w 5001065"/>
              <a:gd name="connsiteY5" fmla="*/ 1470202 h 1596535"/>
              <a:gd name="connsiteX0" fmla="*/ 0 w 5001065"/>
              <a:gd name="connsiteY0" fmla="*/ 1526346 h 1547277"/>
              <a:gd name="connsiteX1" fmla="*/ 1948377 w 5001065"/>
              <a:gd name="connsiteY1" fmla="*/ 1371601 h 1547277"/>
              <a:gd name="connsiteX2" fmla="*/ 2708031 w 5001065"/>
              <a:gd name="connsiteY2" fmla="*/ 1 h 1547277"/>
              <a:gd name="connsiteX3" fmla="*/ 3228536 w 5001065"/>
              <a:gd name="connsiteY3" fmla="*/ 1378635 h 1547277"/>
              <a:gd name="connsiteX4" fmla="*/ 5001065 w 5001065"/>
              <a:gd name="connsiteY4" fmla="*/ 1470075 h 1547277"/>
              <a:gd name="connsiteX5" fmla="*/ 5001065 w 5001065"/>
              <a:gd name="connsiteY5" fmla="*/ 1470075 h 1547277"/>
              <a:gd name="connsiteX0" fmla="*/ 0 w 5001065"/>
              <a:gd name="connsiteY0" fmla="*/ 1526368 h 1537445"/>
              <a:gd name="connsiteX1" fmla="*/ 1913207 w 5001065"/>
              <a:gd name="connsiteY1" fmla="*/ 1343488 h 1537445"/>
              <a:gd name="connsiteX2" fmla="*/ 2708031 w 5001065"/>
              <a:gd name="connsiteY2" fmla="*/ 23 h 1537445"/>
              <a:gd name="connsiteX3" fmla="*/ 3228536 w 5001065"/>
              <a:gd name="connsiteY3" fmla="*/ 1378657 h 1537445"/>
              <a:gd name="connsiteX4" fmla="*/ 5001065 w 5001065"/>
              <a:gd name="connsiteY4" fmla="*/ 1470097 h 1537445"/>
              <a:gd name="connsiteX5" fmla="*/ 5001065 w 5001065"/>
              <a:gd name="connsiteY5" fmla="*/ 1470097 h 1537445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200400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200400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200400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312942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747226 h 747415"/>
              <a:gd name="connsiteX1" fmla="*/ 1913207 w 5001065"/>
              <a:gd name="connsiteY1" fmla="*/ 564346 h 747415"/>
              <a:gd name="connsiteX2" fmla="*/ 4370483 w 5001065"/>
              <a:gd name="connsiteY2" fmla="*/ 39 h 747415"/>
              <a:gd name="connsiteX3" fmla="*/ 3312942 w 5001065"/>
              <a:gd name="connsiteY3" fmla="*/ 536210 h 747415"/>
              <a:gd name="connsiteX4" fmla="*/ 5001065 w 5001065"/>
              <a:gd name="connsiteY4" fmla="*/ 690955 h 747415"/>
              <a:gd name="connsiteX5" fmla="*/ 5001065 w 5001065"/>
              <a:gd name="connsiteY5" fmla="*/ 690955 h 747415"/>
              <a:gd name="connsiteX0" fmla="*/ 0 w 5001065"/>
              <a:gd name="connsiteY0" fmla="*/ 747393 h 747582"/>
              <a:gd name="connsiteX1" fmla="*/ 1913207 w 5001065"/>
              <a:gd name="connsiteY1" fmla="*/ 564513 h 747582"/>
              <a:gd name="connsiteX2" fmla="*/ 4370483 w 5001065"/>
              <a:gd name="connsiteY2" fmla="*/ 206 h 747582"/>
              <a:gd name="connsiteX3" fmla="*/ 3674369 w 5001065"/>
              <a:gd name="connsiteY3" fmla="*/ 631964 h 747582"/>
              <a:gd name="connsiteX4" fmla="*/ 5001065 w 5001065"/>
              <a:gd name="connsiteY4" fmla="*/ 691122 h 747582"/>
              <a:gd name="connsiteX5" fmla="*/ 5001065 w 5001065"/>
              <a:gd name="connsiteY5" fmla="*/ 691122 h 747582"/>
              <a:gd name="connsiteX0" fmla="*/ 0 w 5001065"/>
              <a:gd name="connsiteY0" fmla="*/ 747393 h 747582"/>
              <a:gd name="connsiteX1" fmla="*/ 1913207 w 5001065"/>
              <a:gd name="connsiteY1" fmla="*/ 564513 h 747582"/>
              <a:gd name="connsiteX2" fmla="*/ 4370483 w 5001065"/>
              <a:gd name="connsiteY2" fmla="*/ 206 h 747582"/>
              <a:gd name="connsiteX3" fmla="*/ 3674369 w 5001065"/>
              <a:gd name="connsiteY3" fmla="*/ 631964 h 747582"/>
              <a:gd name="connsiteX4" fmla="*/ 5001065 w 5001065"/>
              <a:gd name="connsiteY4" fmla="*/ 691122 h 747582"/>
              <a:gd name="connsiteX0" fmla="*/ 0 w 4732001"/>
              <a:gd name="connsiteY0" fmla="*/ 747393 h 747582"/>
              <a:gd name="connsiteX1" fmla="*/ 1913207 w 4732001"/>
              <a:gd name="connsiteY1" fmla="*/ 564513 h 747582"/>
              <a:gd name="connsiteX2" fmla="*/ 4370483 w 4732001"/>
              <a:gd name="connsiteY2" fmla="*/ 206 h 747582"/>
              <a:gd name="connsiteX3" fmla="*/ 3674369 w 4732001"/>
              <a:gd name="connsiteY3" fmla="*/ 631964 h 747582"/>
              <a:gd name="connsiteX4" fmla="*/ 4732001 w 4732001"/>
              <a:gd name="connsiteY4" fmla="*/ 719889 h 747582"/>
              <a:gd name="connsiteX0" fmla="*/ 0 w 3713510"/>
              <a:gd name="connsiteY0" fmla="*/ 773100 h 773244"/>
              <a:gd name="connsiteX1" fmla="*/ 894716 w 3713510"/>
              <a:gd name="connsiteY1" fmla="*/ 564515 h 773244"/>
              <a:gd name="connsiteX2" fmla="*/ 3351992 w 3713510"/>
              <a:gd name="connsiteY2" fmla="*/ 208 h 773244"/>
              <a:gd name="connsiteX3" fmla="*/ 2655878 w 3713510"/>
              <a:gd name="connsiteY3" fmla="*/ 631966 h 773244"/>
              <a:gd name="connsiteX4" fmla="*/ 3713510 w 3713510"/>
              <a:gd name="connsiteY4" fmla="*/ 719891 h 773244"/>
              <a:gd name="connsiteX0" fmla="*/ 0 w 3713510"/>
              <a:gd name="connsiteY0" fmla="*/ 772899 h 773823"/>
              <a:gd name="connsiteX1" fmla="*/ 1669642 w 3713510"/>
              <a:gd name="connsiteY1" fmla="*/ 644010 h 773823"/>
              <a:gd name="connsiteX2" fmla="*/ 3351992 w 3713510"/>
              <a:gd name="connsiteY2" fmla="*/ 7 h 773823"/>
              <a:gd name="connsiteX3" fmla="*/ 2655878 w 3713510"/>
              <a:gd name="connsiteY3" fmla="*/ 631765 h 773823"/>
              <a:gd name="connsiteX4" fmla="*/ 3713510 w 3713510"/>
              <a:gd name="connsiteY4" fmla="*/ 719690 h 773823"/>
              <a:gd name="connsiteX0" fmla="*/ 0 w 3713510"/>
              <a:gd name="connsiteY0" fmla="*/ 772900 h 773824"/>
              <a:gd name="connsiteX1" fmla="*/ 1669642 w 3713510"/>
              <a:gd name="connsiteY1" fmla="*/ 644011 h 773824"/>
              <a:gd name="connsiteX2" fmla="*/ 3351992 w 3713510"/>
              <a:gd name="connsiteY2" fmla="*/ 8 h 773824"/>
              <a:gd name="connsiteX3" fmla="*/ 2741861 w 3713510"/>
              <a:gd name="connsiteY3" fmla="*/ 658613 h 773824"/>
              <a:gd name="connsiteX4" fmla="*/ 3713510 w 3713510"/>
              <a:gd name="connsiteY4" fmla="*/ 719691 h 77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3510" h="773824">
                <a:moveTo>
                  <a:pt x="0" y="772900"/>
                </a:moveTo>
                <a:cubicBezTo>
                  <a:pt x="727417" y="777003"/>
                  <a:pt x="1110977" y="772826"/>
                  <a:pt x="1669642" y="644011"/>
                </a:cubicBezTo>
                <a:cubicBezTo>
                  <a:pt x="2228307" y="515196"/>
                  <a:pt x="3173289" y="-2426"/>
                  <a:pt x="3351992" y="8"/>
                </a:cubicBezTo>
                <a:cubicBezTo>
                  <a:pt x="3530695" y="2442"/>
                  <a:pt x="2681608" y="538666"/>
                  <a:pt x="2741861" y="658613"/>
                </a:cubicBezTo>
                <a:cubicBezTo>
                  <a:pt x="2802114" y="778560"/>
                  <a:pt x="3492394" y="709831"/>
                  <a:pt x="3713510" y="7196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8FDD88-174F-4990-953C-01422627CABA}"/>
                  </a:ext>
                </a:extLst>
              </p:cNvPr>
              <p:cNvSpPr txBox="1"/>
              <p:nvPr/>
            </p:nvSpPr>
            <p:spPr>
              <a:xfrm>
                <a:off x="2935668" y="2398597"/>
                <a:ext cx="273139" cy="273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8FDD88-174F-4990-953C-01422627C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668" y="2398597"/>
                <a:ext cx="273139" cy="273662"/>
              </a:xfrm>
              <a:prstGeom prst="rect">
                <a:avLst/>
              </a:prstGeom>
              <a:blipFill>
                <a:blip r:embed="rId2"/>
                <a:stretch>
                  <a:fillRect r="-13636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875ECC-0BE2-48FD-903D-4B52F16F2EF9}"/>
                  </a:ext>
                </a:extLst>
              </p:cNvPr>
              <p:cNvSpPr txBox="1"/>
              <p:nvPr/>
            </p:nvSpPr>
            <p:spPr>
              <a:xfrm>
                <a:off x="3918335" y="3749921"/>
                <a:ext cx="272665" cy="2736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875ECC-0BE2-48FD-903D-4B52F16F2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335" y="3749921"/>
                <a:ext cx="272665" cy="273662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F62D4E6A-A6C3-45AC-9AC8-BEDC87A397A5}"/>
              </a:ext>
            </a:extLst>
          </p:cNvPr>
          <p:cNvGrpSpPr/>
          <p:nvPr/>
        </p:nvGrpSpPr>
        <p:grpSpPr>
          <a:xfrm>
            <a:off x="2393875" y="2745407"/>
            <a:ext cx="225846" cy="936259"/>
            <a:chOff x="2393875" y="2745407"/>
            <a:chExt cx="225846" cy="936259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75BB8110-835C-422C-9517-E42202029E8A}"/>
                </a:ext>
              </a:extLst>
            </p:cNvPr>
            <p:cNvSpPr/>
            <p:nvPr/>
          </p:nvSpPr>
          <p:spPr>
            <a:xfrm>
              <a:off x="2393875" y="3580536"/>
              <a:ext cx="225846" cy="101130"/>
            </a:xfrm>
            <a:prstGeom prst="parallelogram">
              <a:avLst>
                <a:gd name="adj" fmla="val 61380"/>
              </a:avLst>
            </a:prstGeom>
            <a:solidFill>
              <a:schemeClr val="tx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B83D5F9-8946-4D35-8F77-69CB98EACFC0}"/>
                </a:ext>
              </a:extLst>
            </p:cNvPr>
            <p:cNvSpPr/>
            <p:nvPr/>
          </p:nvSpPr>
          <p:spPr>
            <a:xfrm>
              <a:off x="2393875" y="2745407"/>
              <a:ext cx="225846" cy="101130"/>
            </a:xfrm>
            <a:prstGeom prst="parallelogram">
              <a:avLst>
                <a:gd name="adj" fmla="val 6138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DF8EB71-B448-407B-A2B8-5B0EFC9BC7FD}"/>
                </a:ext>
              </a:extLst>
            </p:cNvPr>
            <p:cNvCxnSpPr/>
            <p:nvPr/>
          </p:nvCxnSpPr>
          <p:spPr>
            <a:xfrm>
              <a:off x="2393875" y="2846537"/>
              <a:ext cx="1" cy="8351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06220BE-7280-415C-BB2A-D5C5F2674652}"/>
                </a:ext>
              </a:extLst>
            </p:cNvPr>
            <p:cNvCxnSpPr/>
            <p:nvPr/>
          </p:nvCxnSpPr>
          <p:spPr>
            <a:xfrm>
              <a:off x="2619720" y="2745407"/>
              <a:ext cx="1" cy="8351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944B11-A23F-4FF5-95D7-324603D8AE19}"/>
                </a:ext>
              </a:extLst>
            </p:cNvPr>
            <p:cNvCxnSpPr/>
            <p:nvPr/>
          </p:nvCxnSpPr>
          <p:spPr>
            <a:xfrm>
              <a:off x="2563259" y="2846537"/>
              <a:ext cx="1" cy="8351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Freeform 7">
            <a:extLst>
              <a:ext uri="{FF2B5EF4-FFF2-40B4-BE49-F238E27FC236}">
                <a16:creationId xmlns:a16="http://schemas.microsoft.com/office/drawing/2014/main" id="{51C70E04-461A-4761-BD89-F1A5B840AF23}"/>
              </a:ext>
            </a:extLst>
          </p:cNvPr>
          <p:cNvSpPr/>
          <p:nvPr/>
        </p:nvSpPr>
        <p:spPr>
          <a:xfrm>
            <a:off x="368210" y="2480454"/>
            <a:ext cx="3705611" cy="1144750"/>
          </a:xfrm>
          <a:custGeom>
            <a:avLst/>
            <a:gdLst>
              <a:gd name="connsiteX0" fmla="*/ 0 w 5001065"/>
              <a:gd name="connsiteY0" fmla="*/ 1526473 h 1626320"/>
              <a:gd name="connsiteX1" fmla="*/ 1863970 w 5001065"/>
              <a:gd name="connsiteY1" fmla="*/ 1463168 h 1626320"/>
              <a:gd name="connsiteX2" fmla="*/ 2708031 w 5001065"/>
              <a:gd name="connsiteY2" fmla="*/ 128 h 1626320"/>
              <a:gd name="connsiteX3" fmla="*/ 3228536 w 5001065"/>
              <a:gd name="connsiteY3" fmla="*/ 1378762 h 1626320"/>
              <a:gd name="connsiteX4" fmla="*/ 5001065 w 5001065"/>
              <a:gd name="connsiteY4" fmla="*/ 1470202 h 1626320"/>
              <a:gd name="connsiteX5" fmla="*/ 5001065 w 5001065"/>
              <a:gd name="connsiteY5" fmla="*/ 1470202 h 1626320"/>
              <a:gd name="connsiteX0" fmla="*/ 0 w 5001065"/>
              <a:gd name="connsiteY0" fmla="*/ 1526473 h 1596535"/>
              <a:gd name="connsiteX1" fmla="*/ 1863970 w 5001065"/>
              <a:gd name="connsiteY1" fmla="*/ 1463168 h 1596535"/>
              <a:gd name="connsiteX2" fmla="*/ 2708031 w 5001065"/>
              <a:gd name="connsiteY2" fmla="*/ 128 h 1596535"/>
              <a:gd name="connsiteX3" fmla="*/ 3228536 w 5001065"/>
              <a:gd name="connsiteY3" fmla="*/ 1378762 h 1596535"/>
              <a:gd name="connsiteX4" fmla="*/ 5001065 w 5001065"/>
              <a:gd name="connsiteY4" fmla="*/ 1470202 h 1596535"/>
              <a:gd name="connsiteX5" fmla="*/ 5001065 w 5001065"/>
              <a:gd name="connsiteY5" fmla="*/ 1470202 h 1596535"/>
              <a:gd name="connsiteX0" fmla="*/ 0 w 5001065"/>
              <a:gd name="connsiteY0" fmla="*/ 1526346 h 1547277"/>
              <a:gd name="connsiteX1" fmla="*/ 1948377 w 5001065"/>
              <a:gd name="connsiteY1" fmla="*/ 1371601 h 1547277"/>
              <a:gd name="connsiteX2" fmla="*/ 2708031 w 5001065"/>
              <a:gd name="connsiteY2" fmla="*/ 1 h 1547277"/>
              <a:gd name="connsiteX3" fmla="*/ 3228536 w 5001065"/>
              <a:gd name="connsiteY3" fmla="*/ 1378635 h 1547277"/>
              <a:gd name="connsiteX4" fmla="*/ 5001065 w 5001065"/>
              <a:gd name="connsiteY4" fmla="*/ 1470075 h 1547277"/>
              <a:gd name="connsiteX5" fmla="*/ 5001065 w 5001065"/>
              <a:gd name="connsiteY5" fmla="*/ 1470075 h 1547277"/>
              <a:gd name="connsiteX0" fmla="*/ 0 w 5001065"/>
              <a:gd name="connsiteY0" fmla="*/ 1526368 h 1537445"/>
              <a:gd name="connsiteX1" fmla="*/ 1913207 w 5001065"/>
              <a:gd name="connsiteY1" fmla="*/ 1343488 h 1537445"/>
              <a:gd name="connsiteX2" fmla="*/ 2708031 w 5001065"/>
              <a:gd name="connsiteY2" fmla="*/ 23 h 1537445"/>
              <a:gd name="connsiteX3" fmla="*/ 3228536 w 5001065"/>
              <a:gd name="connsiteY3" fmla="*/ 1378657 h 1537445"/>
              <a:gd name="connsiteX4" fmla="*/ 5001065 w 5001065"/>
              <a:gd name="connsiteY4" fmla="*/ 1470097 h 1537445"/>
              <a:gd name="connsiteX5" fmla="*/ 5001065 w 5001065"/>
              <a:gd name="connsiteY5" fmla="*/ 1470097 h 1537445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200400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200400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200400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312942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312942 w 5001065"/>
              <a:gd name="connsiteY3" fmla="*/ 1315345 h 1537438"/>
              <a:gd name="connsiteX4" fmla="*/ 5001065 w 5001065"/>
              <a:gd name="connsiteY4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312942 w 5001065"/>
              <a:gd name="connsiteY3" fmla="*/ 1315345 h 1537438"/>
              <a:gd name="connsiteX4" fmla="*/ 5001065 w 5001065"/>
              <a:gd name="connsiteY4" fmla="*/ 1513633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312942 w 5001065"/>
              <a:gd name="connsiteY3" fmla="*/ 1315345 h 1537438"/>
              <a:gd name="connsiteX4" fmla="*/ 5001065 w 5001065"/>
              <a:gd name="connsiteY4" fmla="*/ 1513633 h 1537438"/>
              <a:gd name="connsiteX0" fmla="*/ 0 w 5001065"/>
              <a:gd name="connsiteY0" fmla="*/ 1526361 h 1544946"/>
              <a:gd name="connsiteX1" fmla="*/ 1913207 w 5001065"/>
              <a:gd name="connsiteY1" fmla="*/ 1343481 h 1544946"/>
              <a:gd name="connsiteX2" fmla="*/ 2708031 w 5001065"/>
              <a:gd name="connsiteY2" fmla="*/ 16 h 1544946"/>
              <a:gd name="connsiteX3" fmla="*/ 3312942 w 5001065"/>
              <a:gd name="connsiteY3" fmla="*/ 1315345 h 1544946"/>
              <a:gd name="connsiteX4" fmla="*/ 5001065 w 5001065"/>
              <a:gd name="connsiteY4" fmla="*/ 1542661 h 154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1065" h="1544946">
                <a:moveTo>
                  <a:pt x="0" y="1526361"/>
                </a:moveTo>
                <a:cubicBezTo>
                  <a:pt x="727417" y="1530464"/>
                  <a:pt x="1461868" y="1597872"/>
                  <a:pt x="1913207" y="1343481"/>
                </a:cubicBezTo>
                <a:cubicBezTo>
                  <a:pt x="2364546" y="1089090"/>
                  <a:pt x="2474742" y="4705"/>
                  <a:pt x="2708031" y="16"/>
                </a:cubicBezTo>
                <a:cubicBezTo>
                  <a:pt x="2941320" y="-4673"/>
                  <a:pt x="2930770" y="1058238"/>
                  <a:pt x="3312942" y="1315345"/>
                </a:cubicBezTo>
                <a:cubicBezTo>
                  <a:pt x="3695114" y="1572452"/>
                  <a:pt x="4523768" y="1545898"/>
                  <a:pt x="5001065" y="154266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FC8B2D-1D50-496E-9F11-E971DA26A45D}"/>
                  </a:ext>
                </a:extLst>
              </p:cNvPr>
              <p:cNvSpPr txBox="1"/>
              <p:nvPr/>
            </p:nvSpPr>
            <p:spPr>
              <a:xfrm>
                <a:off x="228600" y="1433339"/>
                <a:ext cx="399178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="0" dirty="0"/>
                  <a:t>hase space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400" dirty="0"/>
                  <a:t> is the state space of infinitesimal parts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FC8B2D-1D50-496E-9F11-E971DA26A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33339"/>
                <a:ext cx="3991781" cy="830997"/>
              </a:xfrm>
              <a:prstGeom prst="rect">
                <a:avLst/>
              </a:prstGeom>
              <a:blipFill>
                <a:blip r:embed="rId4"/>
                <a:stretch>
                  <a:fillRect l="-2446" t="-441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189E6A3-67D3-4805-94F3-196E4A6E0851}"/>
                  </a:ext>
                </a:extLst>
              </p:cNvPr>
              <p:cNvSpPr txBox="1"/>
              <p:nvPr/>
            </p:nvSpPr>
            <p:spPr>
              <a:xfrm>
                <a:off x="4724400" y="1431283"/>
                <a:ext cx="399178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Each finite object is a distribution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b="0" dirty="0"/>
                  <a:t> over phase space</a:t>
                </a:r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189E6A3-67D3-4805-94F3-196E4A6E0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431283"/>
                <a:ext cx="3991781" cy="1200329"/>
              </a:xfrm>
              <a:prstGeom prst="rect">
                <a:avLst/>
              </a:prstGeom>
              <a:blipFill>
                <a:blip r:embed="rId5"/>
                <a:stretch>
                  <a:fillRect l="-2290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19472C3-9A45-4138-9D5C-43D8525A8735}"/>
                  </a:ext>
                </a:extLst>
              </p:cNvPr>
              <p:cNvSpPr txBox="1"/>
              <p:nvPr/>
            </p:nvSpPr>
            <p:spPr>
              <a:xfrm>
                <a:off x="4748612" y="2745407"/>
                <a:ext cx="4242988" cy="1629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structure of phase space makes the density coordinate invariant: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because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19472C3-9A45-4138-9D5C-43D8525A8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612" y="2745407"/>
                <a:ext cx="4242988" cy="1629100"/>
              </a:xfrm>
              <a:prstGeom prst="rect">
                <a:avLst/>
              </a:prstGeom>
              <a:blipFill>
                <a:blip r:embed="rId6"/>
                <a:stretch>
                  <a:fillRect l="-2299" t="-2985" r="-718" b="-8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11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4" grpId="0" animBg="1"/>
      <p:bldP spid="17" grpId="0"/>
      <p:bldP spid="19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5B40307-A9F9-43BA-B4AF-1AD43D7D6950}"/>
              </a:ext>
            </a:extLst>
          </p:cNvPr>
          <p:cNvGrpSpPr/>
          <p:nvPr/>
        </p:nvGrpSpPr>
        <p:grpSpPr>
          <a:xfrm>
            <a:off x="1193981" y="1318415"/>
            <a:ext cx="794882" cy="748123"/>
            <a:chOff x="2743126" y="2971800"/>
            <a:chExt cx="1295474" cy="121927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222B8A-5D44-4482-AD63-3713DBEE774E}"/>
                </a:ext>
              </a:extLst>
            </p:cNvPr>
            <p:cNvSpPr/>
            <p:nvPr/>
          </p:nvSpPr>
          <p:spPr>
            <a:xfrm>
              <a:off x="2743200" y="2971800"/>
              <a:ext cx="1295400" cy="1219200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ord 5">
              <a:extLst>
                <a:ext uri="{FF2B5EF4-FFF2-40B4-BE49-F238E27FC236}">
                  <a16:creationId xmlns:a16="http://schemas.microsoft.com/office/drawing/2014/main" id="{464A32CC-8923-403B-8901-306F86CD93AC}"/>
                </a:ext>
              </a:extLst>
            </p:cNvPr>
            <p:cNvSpPr/>
            <p:nvPr/>
          </p:nvSpPr>
          <p:spPr>
            <a:xfrm>
              <a:off x="2743126" y="3073904"/>
              <a:ext cx="817308" cy="1117166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608A2D75-D856-46CA-93F8-ED89B73B20A7}"/>
              </a:ext>
            </a:extLst>
          </p:cNvPr>
          <p:cNvSpPr/>
          <p:nvPr/>
        </p:nvSpPr>
        <p:spPr>
          <a:xfrm rot="19209652">
            <a:off x="1754562" y="1448194"/>
            <a:ext cx="57461" cy="114923"/>
          </a:xfrm>
          <a:prstGeom prst="ellipse">
            <a:avLst/>
          </a:prstGeom>
          <a:noFill/>
          <a:ln w="95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212FB2-0D9B-4020-952C-E020A4F7CDC5}"/>
              </a:ext>
            </a:extLst>
          </p:cNvPr>
          <p:cNvSpPr txBox="1"/>
          <p:nvPr/>
        </p:nvSpPr>
        <p:spPr>
          <a:xfrm>
            <a:off x="457200" y="590550"/>
            <a:ext cx="840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electron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F51B05-BC31-4D17-B198-CB94F78031A6}"/>
              </a:ext>
            </a:extLst>
          </p:cNvPr>
          <p:cNvCxnSpPr>
            <a:cxnSpLocks/>
          </p:cNvCxnSpPr>
          <p:nvPr/>
        </p:nvCxnSpPr>
        <p:spPr>
          <a:xfrm>
            <a:off x="990600" y="971550"/>
            <a:ext cx="236849" cy="25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F8A23C8-3CD7-4709-AE76-B4051381FE0C}"/>
              </a:ext>
            </a:extLst>
          </p:cNvPr>
          <p:cNvGrpSpPr/>
          <p:nvPr/>
        </p:nvGrpSpPr>
        <p:grpSpPr>
          <a:xfrm rot="18522829" flipV="1">
            <a:off x="1873486" y="680291"/>
            <a:ext cx="462558" cy="484404"/>
            <a:chOff x="2034363" y="3487624"/>
            <a:chExt cx="462558" cy="48440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7797FC1-0C50-4919-9E77-DA64BAB687BA}"/>
                </a:ext>
              </a:extLst>
            </p:cNvPr>
            <p:cNvGrpSpPr/>
            <p:nvPr/>
          </p:nvGrpSpPr>
          <p:grpSpPr>
            <a:xfrm>
              <a:off x="2251175" y="3487624"/>
              <a:ext cx="245746" cy="484404"/>
              <a:chOff x="2251175" y="3487624"/>
              <a:chExt cx="245746" cy="484404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8B50C7EB-BB9A-41D4-BD23-95F0F44FAB98}"/>
                  </a:ext>
                </a:extLst>
              </p:cNvPr>
              <p:cNvSpPr/>
              <p:nvPr/>
            </p:nvSpPr>
            <p:spPr>
              <a:xfrm>
                <a:off x="2251176" y="3487624"/>
                <a:ext cx="245745" cy="287655"/>
              </a:xfrm>
              <a:custGeom>
                <a:avLst/>
                <a:gdLst>
                  <a:gd name="connsiteX0" fmla="*/ 241935 w 241935"/>
                  <a:gd name="connsiteY0" fmla="*/ 0 h 434340"/>
                  <a:gd name="connsiteX1" fmla="*/ 125730 w 241935"/>
                  <a:gd name="connsiteY1" fmla="*/ 127635 h 434340"/>
                  <a:gd name="connsiteX2" fmla="*/ 1905 w 241935"/>
                  <a:gd name="connsiteY2" fmla="*/ 125730 h 434340"/>
                  <a:gd name="connsiteX3" fmla="*/ 0 w 241935"/>
                  <a:gd name="connsiteY3" fmla="*/ 434340 h 434340"/>
                  <a:gd name="connsiteX0" fmla="*/ 241935 w 241935"/>
                  <a:gd name="connsiteY0" fmla="*/ 0 h 289560"/>
                  <a:gd name="connsiteX1" fmla="*/ 125730 w 241935"/>
                  <a:gd name="connsiteY1" fmla="*/ 127635 h 289560"/>
                  <a:gd name="connsiteX2" fmla="*/ 1905 w 241935"/>
                  <a:gd name="connsiteY2" fmla="*/ 125730 h 289560"/>
                  <a:gd name="connsiteX3" fmla="*/ 0 w 241935"/>
                  <a:gd name="connsiteY3" fmla="*/ 289560 h 289560"/>
                  <a:gd name="connsiteX0" fmla="*/ 242118 w 242118"/>
                  <a:gd name="connsiteY0" fmla="*/ 0 h 289560"/>
                  <a:gd name="connsiteX1" fmla="*/ 125913 w 242118"/>
                  <a:gd name="connsiteY1" fmla="*/ 127635 h 289560"/>
                  <a:gd name="connsiteX2" fmla="*/ 183 w 242118"/>
                  <a:gd name="connsiteY2" fmla="*/ 125730 h 289560"/>
                  <a:gd name="connsiteX3" fmla="*/ 183 w 242118"/>
                  <a:gd name="connsiteY3" fmla="*/ 289560 h 289560"/>
                  <a:gd name="connsiteX0" fmla="*/ 245745 w 245745"/>
                  <a:gd name="connsiteY0" fmla="*/ 0 h 287655"/>
                  <a:gd name="connsiteX1" fmla="*/ 129540 w 245745"/>
                  <a:gd name="connsiteY1" fmla="*/ 127635 h 287655"/>
                  <a:gd name="connsiteX2" fmla="*/ 3810 w 245745"/>
                  <a:gd name="connsiteY2" fmla="*/ 125730 h 287655"/>
                  <a:gd name="connsiteX3" fmla="*/ 0 w 245745"/>
                  <a:gd name="connsiteY3" fmla="*/ 287655 h 28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5745" h="287655">
                    <a:moveTo>
                      <a:pt x="245745" y="0"/>
                    </a:moveTo>
                    <a:lnTo>
                      <a:pt x="129540" y="127635"/>
                    </a:lnTo>
                    <a:lnTo>
                      <a:pt x="3810" y="125730"/>
                    </a:lnTo>
                    <a:cubicBezTo>
                      <a:pt x="3175" y="228600"/>
                      <a:pt x="635" y="184785"/>
                      <a:pt x="0" y="287655"/>
                    </a:cubicBezTo>
                  </a:path>
                </a:pathLst>
              </a:custGeom>
              <a:noFill/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4B63A93-F2A2-4665-86B3-83E38EB7134C}"/>
                  </a:ext>
                </a:extLst>
              </p:cNvPr>
              <p:cNvSpPr/>
              <p:nvPr/>
            </p:nvSpPr>
            <p:spPr>
              <a:xfrm flipV="1">
                <a:off x="2251175" y="3684373"/>
                <a:ext cx="245745" cy="287655"/>
              </a:xfrm>
              <a:custGeom>
                <a:avLst/>
                <a:gdLst>
                  <a:gd name="connsiteX0" fmla="*/ 241935 w 241935"/>
                  <a:gd name="connsiteY0" fmla="*/ 0 h 434340"/>
                  <a:gd name="connsiteX1" fmla="*/ 125730 w 241935"/>
                  <a:gd name="connsiteY1" fmla="*/ 127635 h 434340"/>
                  <a:gd name="connsiteX2" fmla="*/ 1905 w 241935"/>
                  <a:gd name="connsiteY2" fmla="*/ 125730 h 434340"/>
                  <a:gd name="connsiteX3" fmla="*/ 0 w 241935"/>
                  <a:gd name="connsiteY3" fmla="*/ 434340 h 434340"/>
                  <a:gd name="connsiteX0" fmla="*/ 241935 w 241935"/>
                  <a:gd name="connsiteY0" fmla="*/ 0 h 289560"/>
                  <a:gd name="connsiteX1" fmla="*/ 125730 w 241935"/>
                  <a:gd name="connsiteY1" fmla="*/ 127635 h 289560"/>
                  <a:gd name="connsiteX2" fmla="*/ 1905 w 241935"/>
                  <a:gd name="connsiteY2" fmla="*/ 125730 h 289560"/>
                  <a:gd name="connsiteX3" fmla="*/ 0 w 241935"/>
                  <a:gd name="connsiteY3" fmla="*/ 289560 h 289560"/>
                  <a:gd name="connsiteX0" fmla="*/ 242118 w 242118"/>
                  <a:gd name="connsiteY0" fmla="*/ 0 h 289560"/>
                  <a:gd name="connsiteX1" fmla="*/ 125913 w 242118"/>
                  <a:gd name="connsiteY1" fmla="*/ 127635 h 289560"/>
                  <a:gd name="connsiteX2" fmla="*/ 183 w 242118"/>
                  <a:gd name="connsiteY2" fmla="*/ 125730 h 289560"/>
                  <a:gd name="connsiteX3" fmla="*/ 183 w 242118"/>
                  <a:gd name="connsiteY3" fmla="*/ 289560 h 289560"/>
                  <a:gd name="connsiteX0" fmla="*/ 245745 w 245745"/>
                  <a:gd name="connsiteY0" fmla="*/ 0 h 287655"/>
                  <a:gd name="connsiteX1" fmla="*/ 129540 w 245745"/>
                  <a:gd name="connsiteY1" fmla="*/ 127635 h 287655"/>
                  <a:gd name="connsiteX2" fmla="*/ 3810 w 245745"/>
                  <a:gd name="connsiteY2" fmla="*/ 125730 h 287655"/>
                  <a:gd name="connsiteX3" fmla="*/ 0 w 245745"/>
                  <a:gd name="connsiteY3" fmla="*/ 287655 h 287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5745" h="287655">
                    <a:moveTo>
                      <a:pt x="245745" y="0"/>
                    </a:moveTo>
                    <a:lnTo>
                      <a:pt x="129540" y="127635"/>
                    </a:lnTo>
                    <a:lnTo>
                      <a:pt x="3810" y="125730"/>
                    </a:lnTo>
                    <a:cubicBezTo>
                      <a:pt x="3175" y="228600"/>
                      <a:pt x="635" y="184785"/>
                      <a:pt x="0" y="287655"/>
                    </a:cubicBezTo>
                  </a:path>
                </a:pathLst>
              </a:custGeom>
              <a:noFill/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7B1321D-7D82-42C6-9683-ECB647525181}"/>
                </a:ext>
              </a:extLst>
            </p:cNvPr>
            <p:cNvSpPr/>
            <p:nvPr/>
          </p:nvSpPr>
          <p:spPr>
            <a:xfrm>
              <a:off x="2034363" y="3642890"/>
              <a:ext cx="219739" cy="165041"/>
            </a:xfrm>
            <a:custGeom>
              <a:avLst/>
              <a:gdLst>
                <a:gd name="connsiteX0" fmla="*/ 0 w 219739"/>
                <a:gd name="connsiteY0" fmla="*/ 0 h 177210"/>
                <a:gd name="connsiteX1" fmla="*/ 99237 w 219739"/>
                <a:gd name="connsiteY1" fmla="*/ 170121 h 177210"/>
                <a:gd name="connsiteX2" fmla="*/ 219739 w 219739"/>
                <a:gd name="connsiteY2" fmla="*/ 177210 h 177210"/>
                <a:gd name="connsiteX3" fmla="*/ 219739 w 219739"/>
                <a:gd name="connsiteY3" fmla="*/ 7089 h 177210"/>
                <a:gd name="connsiteX4" fmla="*/ 0 w 219739"/>
                <a:gd name="connsiteY4" fmla="*/ 0 h 177210"/>
                <a:gd name="connsiteX0" fmla="*/ 0 w 219739"/>
                <a:gd name="connsiteY0" fmla="*/ 531 h 177741"/>
                <a:gd name="connsiteX1" fmla="*/ 99237 w 219739"/>
                <a:gd name="connsiteY1" fmla="*/ 170652 h 177741"/>
                <a:gd name="connsiteX2" fmla="*/ 219739 w 219739"/>
                <a:gd name="connsiteY2" fmla="*/ 177741 h 177741"/>
                <a:gd name="connsiteX3" fmla="*/ 219739 w 219739"/>
                <a:gd name="connsiteY3" fmla="*/ 0 h 177741"/>
                <a:gd name="connsiteX4" fmla="*/ 0 w 219739"/>
                <a:gd name="connsiteY4" fmla="*/ 531 h 177741"/>
                <a:gd name="connsiteX0" fmla="*/ 0 w 219739"/>
                <a:gd name="connsiteY0" fmla="*/ 531 h 172661"/>
                <a:gd name="connsiteX1" fmla="*/ 99237 w 219739"/>
                <a:gd name="connsiteY1" fmla="*/ 170652 h 172661"/>
                <a:gd name="connsiteX2" fmla="*/ 219739 w 219739"/>
                <a:gd name="connsiteY2" fmla="*/ 172661 h 172661"/>
                <a:gd name="connsiteX3" fmla="*/ 219739 w 219739"/>
                <a:gd name="connsiteY3" fmla="*/ 0 h 172661"/>
                <a:gd name="connsiteX4" fmla="*/ 0 w 219739"/>
                <a:gd name="connsiteY4" fmla="*/ 531 h 172661"/>
                <a:gd name="connsiteX0" fmla="*/ 0 w 219739"/>
                <a:gd name="connsiteY0" fmla="*/ 531 h 170652"/>
                <a:gd name="connsiteX1" fmla="*/ 99237 w 219739"/>
                <a:gd name="connsiteY1" fmla="*/ 170652 h 170652"/>
                <a:gd name="connsiteX2" fmla="*/ 219739 w 219739"/>
                <a:gd name="connsiteY2" fmla="*/ 165041 h 170652"/>
                <a:gd name="connsiteX3" fmla="*/ 219739 w 219739"/>
                <a:gd name="connsiteY3" fmla="*/ 0 h 170652"/>
                <a:gd name="connsiteX4" fmla="*/ 0 w 219739"/>
                <a:gd name="connsiteY4" fmla="*/ 531 h 170652"/>
                <a:gd name="connsiteX0" fmla="*/ 0 w 219739"/>
                <a:gd name="connsiteY0" fmla="*/ 531 h 165041"/>
                <a:gd name="connsiteX1" fmla="*/ 103047 w 219739"/>
                <a:gd name="connsiteY1" fmla="*/ 161127 h 165041"/>
                <a:gd name="connsiteX2" fmla="*/ 219739 w 219739"/>
                <a:gd name="connsiteY2" fmla="*/ 165041 h 165041"/>
                <a:gd name="connsiteX3" fmla="*/ 219739 w 219739"/>
                <a:gd name="connsiteY3" fmla="*/ 0 h 165041"/>
                <a:gd name="connsiteX4" fmla="*/ 0 w 219739"/>
                <a:gd name="connsiteY4" fmla="*/ 531 h 165041"/>
                <a:gd name="connsiteX0" fmla="*/ 0 w 219739"/>
                <a:gd name="connsiteY0" fmla="*/ 531 h 170652"/>
                <a:gd name="connsiteX1" fmla="*/ 103047 w 219739"/>
                <a:gd name="connsiteY1" fmla="*/ 170652 h 170652"/>
                <a:gd name="connsiteX2" fmla="*/ 219739 w 219739"/>
                <a:gd name="connsiteY2" fmla="*/ 165041 h 170652"/>
                <a:gd name="connsiteX3" fmla="*/ 219739 w 219739"/>
                <a:gd name="connsiteY3" fmla="*/ 0 h 170652"/>
                <a:gd name="connsiteX4" fmla="*/ 0 w 219739"/>
                <a:gd name="connsiteY4" fmla="*/ 531 h 170652"/>
                <a:gd name="connsiteX0" fmla="*/ 0 w 219739"/>
                <a:gd name="connsiteY0" fmla="*/ 531 h 165041"/>
                <a:gd name="connsiteX1" fmla="*/ 103047 w 219739"/>
                <a:gd name="connsiteY1" fmla="*/ 164937 h 165041"/>
                <a:gd name="connsiteX2" fmla="*/ 219739 w 219739"/>
                <a:gd name="connsiteY2" fmla="*/ 165041 h 165041"/>
                <a:gd name="connsiteX3" fmla="*/ 219739 w 219739"/>
                <a:gd name="connsiteY3" fmla="*/ 0 h 165041"/>
                <a:gd name="connsiteX4" fmla="*/ 0 w 219739"/>
                <a:gd name="connsiteY4" fmla="*/ 531 h 165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739" h="165041">
                  <a:moveTo>
                    <a:pt x="0" y="531"/>
                  </a:moveTo>
                  <a:lnTo>
                    <a:pt x="103047" y="164937"/>
                  </a:lnTo>
                  <a:lnTo>
                    <a:pt x="219739" y="165041"/>
                  </a:lnTo>
                  <a:lnTo>
                    <a:pt x="219739" y="0"/>
                  </a:lnTo>
                  <a:lnTo>
                    <a:pt x="0" y="531"/>
                  </a:lnTo>
                  <a:close/>
                </a:path>
              </a:pathLst>
            </a:custGeom>
            <a:noFill/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9048417-9586-49DC-8755-38D31BABAA73}"/>
              </a:ext>
            </a:extLst>
          </p:cNvPr>
          <p:cNvSpPr txBox="1"/>
          <p:nvPr/>
        </p:nvSpPr>
        <p:spPr>
          <a:xfrm>
            <a:off x="2158757" y="285750"/>
            <a:ext cx="81304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red</a:t>
            </a:r>
            <a:b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marker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9D8E56A-A887-478D-A980-E29426E6DF52}"/>
              </a:ext>
            </a:extLst>
          </p:cNvPr>
          <p:cNvGrpSpPr/>
          <p:nvPr/>
        </p:nvGrpSpPr>
        <p:grpSpPr>
          <a:xfrm>
            <a:off x="717992" y="662058"/>
            <a:ext cx="4920808" cy="1833492"/>
            <a:chOff x="717992" y="662058"/>
            <a:chExt cx="4920808" cy="183349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1222A4B-A24A-419D-B69D-254B6E6F2D2D}"/>
                </a:ext>
              </a:extLst>
            </p:cNvPr>
            <p:cNvGrpSpPr/>
            <p:nvPr/>
          </p:nvGrpSpPr>
          <p:grpSpPr>
            <a:xfrm>
              <a:off x="717992" y="1123047"/>
              <a:ext cx="4920808" cy="1372503"/>
              <a:chOff x="717992" y="1123047"/>
              <a:chExt cx="4920808" cy="137250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83FF559-D600-4129-87E5-43EBA2C27228}"/>
                  </a:ext>
                </a:extLst>
              </p:cNvPr>
              <p:cNvGrpSpPr/>
              <p:nvPr/>
            </p:nvGrpSpPr>
            <p:grpSpPr>
              <a:xfrm>
                <a:off x="3859020" y="1131374"/>
                <a:ext cx="794882" cy="748123"/>
                <a:chOff x="2743126" y="2971800"/>
                <a:chExt cx="1295474" cy="1219270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DEB58C1E-D6BD-4663-9B7F-8E4ECA1FE757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Chord 5">
                  <a:extLst>
                    <a:ext uri="{FF2B5EF4-FFF2-40B4-BE49-F238E27FC236}">
                      <a16:creationId xmlns:a16="http://schemas.microsoft.com/office/drawing/2014/main" id="{FE4C7F7B-4956-4A99-B3E5-79BBCBE7A063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504E834B-D872-4FB3-A264-C8304AA8AC65}"/>
                  </a:ext>
                </a:extLst>
              </p:cNvPr>
              <p:cNvSpPr/>
              <p:nvPr/>
            </p:nvSpPr>
            <p:spPr>
              <a:xfrm>
                <a:off x="2083344" y="1123047"/>
                <a:ext cx="1603903" cy="307681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non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E9C587FA-AE0E-42E7-AA68-72EA883A29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992" y="2460969"/>
                <a:ext cx="4711171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E56B049-3FC2-4595-AE25-6BC57B468491}"/>
                  </a:ext>
                </a:extLst>
              </p:cNvPr>
              <p:cNvSpPr/>
              <p:nvPr/>
            </p:nvSpPr>
            <p:spPr>
              <a:xfrm>
                <a:off x="4932325" y="2080598"/>
                <a:ext cx="706475" cy="4149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time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4AF902F-5949-40AE-AE88-FAD9AC3A1239}"/>
                </a:ext>
              </a:extLst>
            </p:cNvPr>
            <p:cNvSpPr txBox="1"/>
            <p:nvPr/>
          </p:nvSpPr>
          <p:spPr>
            <a:xfrm>
              <a:off x="3291946" y="662058"/>
              <a:ext cx="7906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motion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98152E9-781C-4173-AF68-7D78F393D3E7}"/>
              </a:ext>
            </a:extLst>
          </p:cNvPr>
          <p:cNvSpPr txBox="1"/>
          <p:nvPr/>
        </p:nvSpPr>
        <p:spPr>
          <a:xfrm>
            <a:off x="5896625" y="209550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 an electron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2F788A-4CEC-4354-B696-2D660E02B8DB}"/>
              </a:ext>
            </a:extLst>
          </p:cNvPr>
          <p:cNvSpPr txBox="1"/>
          <p:nvPr/>
        </p:nvSpPr>
        <p:spPr>
          <a:xfrm>
            <a:off x="5896625" y="709940"/>
            <a:ext cx="2452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Study its motion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6CAA90-9201-46AE-865D-5DE641B8E282}"/>
              </a:ext>
            </a:extLst>
          </p:cNvPr>
          <p:cNvSpPr txBox="1"/>
          <p:nvPr/>
        </p:nvSpPr>
        <p:spPr>
          <a:xfrm>
            <a:off x="5896625" y="1210330"/>
            <a:ext cx="2512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Can’t mark a part</a:t>
            </a:r>
            <a:br>
              <a:rPr lang="en-US" sz="2400" dirty="0"/>
            </a:br>
            <a:r>
              <a:rPr lang="en-US" sz="2400" dirty="0"/>
              <a:t>of the electron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81F863-40F6-446A-8D46-92809A20F2A3}"/>
              </a:ext>
            </a:extLst>
          </p:cNvPr>
          <p:cNvSpPr txBox="1"/>
          <p:nvPr/>
        </p:nvSpPr>
        <p:spPr>
          <a:xfrm>
            <a:off x="5896625" y="2080051"/>
            <a:ext cx="22092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Can’t study the</a:t>
            </a:r>
            <a:br>
              <a:rPr lang="en-US" sz="2400" dirty="0"/>
            </a:br>
            <a:r>
              <a:rPr lang="en-US" sz="2400" dirty="0"/>
              <a:t>motion of parts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AE8D41-65C0-4D1F-92EC-007E5DBDC251}"/>
              </a:ext>
            </a:extLst>
          </p:cNvPr>
          <p:cNvSpPr txBox="1"/>
          <p:nvPr/>
        </p:nvSpPr>
        <p:spPr>
          <a:xfrm>
            <a:off x="304800" y="3028950"/>
            <a:ext cx="8610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can only study (interact with) the whole electron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734586-A920-4AC3-B383-8BD776C7D6D2}"/>
              </a:ext>
            </a:extLst>
          </p:cNvPr>
          <p:cNvSpPr txBox="1"/>
          <p:nvPr/>
        </p:nvSpPr>
        <p:spPr>
          <a:xfrm>
            <a:off x="1188702" y="4464009"/>
            <a:ext cx="6766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EE6C"/>
                </a:solidFill>
              </a:rPr>
              <a:t>The electron is irreducible (to its parts)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CA4B5F-4829-47F8-8707-4EFCCBC99A4A}"/>
              </a:ext>
            </a:extLst>
          </p:cNvPr>
          <p:cNvSpPr txBox="1"/>
          <p:nvPr/>
        </p:nvSpPr>
        <p:spPr>
          <a:xfrm>
            <a:off x="304801" y="3562350"/>
            <a:ext cx="86105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state of the whole tells you nothing about the state of the parts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ECB7E10-91AE-4F4C-B42A-A7C060B41948}"/>
              </a:ext>
            </a:extLst>
          </p:cNvPr>
          <p:cNvGrpSpPr/>
          <p:nvPr/>
        </p:nvGrpSpPr>
        <p:grpSpPr>
          <a:xfrm>
            <a:off x="1867286" y="1295995"/>
            <a:ext cx="2521410" cy="812619"/>
            <a:chOff x="3124326" y="226752"/>
            <a:chExt cx="2521410" cy="812619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497E307-A019-4652-A259-8A9C1F60B3D6}"/>
                </a:ext>
              </a:extLst>
            </p:cNvPr>
            <p:cNvCxnSpPr>
              <a:cxnSpLocks/>
            </p:cNvCxnSpPr>
            <p:nvPr/>
          </p:nvCxnSpPr>
          <p:spPr>
            <a:xfrm>
              <a:off x="3126501" y="438707"/>
              <a:ext cx="2519235" cy="3568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3D369ED-A7DC-4203-9EC9-3D6851BF2533}"/>
                </a:ext>
              </a:extLst>
            </p:cNvPr>
            <p:cNvCxnSpPr>
              <a:cxnSpLocks/>
            </p:cNvCxnSpPr>
            <p:nvPr/>
          </p:nvCxnSpPr>
          <p:spPr>
            <a:xfrm>
              <a:off x="3151341" y="460884"/>
              <a:ext cx="2363821" cy="22962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F6592D2-B267-43CF-BC5A-5C7D663F10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326" y="226752"/>
              <a:ext cx="2350314" cy="17559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386DD4A-1C39-4232-973B-B9FD66D6C35E}"/>
                </a:ext>
              </a:extLst>
            </p:cNvPr>
            <p:cNvSpPr txBox="1"/>
            <p:nvPr/>
          </p:nvSpPr>
          <p:spPr>
            <a:xfrm>
              <a:off x="4012956" y="451965"/>
              <a:ext cx="394483" cy="587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240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1" grpId="0"/>
      <p:bldP spid="36" grpId="0"/>
      <p:bldP spid="37" grpId="0"/>
      <p:bldP spid="39" grpId="0"/>
      <p:bldP spid="41" grpId="0"/>
      <p:bldP spid="42" grpId="0"/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radley Hand ITC">
      <a:majorFont>
        <a:latin typeface="Bradley Hand ITC"/>
        <a:ea typeface=""/>
        <a:cs typeface=""/>
      </a:majorFont>
      <a:minorFont>
        <a:latin typeface="Bradley Hand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56270</TotalTime>
  <Words>833</Words>
  <Application>Microsoft Office PowerPoint</Application>
  <PresentationFormat>On-screen Show (16:9)</PresentationFormat>
  <Paragraphs>121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Alice</vt:lpstr>
      <vt:lpstr>Arial</vt:lpstr>
      <vt:lpstr>Bradley Hand ITC</vt:lpstr>
      <vt:lpstr>Calibri</vt:lpstr>
      <vt:lpstr>Cambria Math</vt:lpstr>
      <vt:lpstr>din-next-w01-light</vt:lpstr>
      <vt:lpstr>Office Theme</vt:lpstr>
      <vt:lpstr>Quantum Essentials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classical Hamiltonian mechanics</dc:title>
  <dc:creator>carcassi</dc:creator>
  <cp:lastModifiedBy>Gabriele Carcassi</cp:lastModifiedBy>
  <cp:revision>499</cp:revision>
  <dcterms:created xsi:type="dcterms:W3CDTF">2013-05-30T18:30:29Z</dcterms:created>
  <dcterms:modified xsi:type="dcterms:W3CDTF">2024-01-12T19:44:24Z</dcterms:modified>
</cp:coreProperties>
</file>