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21" r:id="rId2"/>
    <p:sldId id="398" r:id="rId3"/>
    <p:sldId id="396" r:id="rId4"/>
    <p:sldId id="399" r:id="rId5"/>
    <p:sldId id="400" r:id="rId6"/>
    <p:sldId id="401" r:id="rId7"/>
    <p:sldId id="403" r:id="rId8"/>
    <p:sldId id="402" r:id="rId9"/>
    <p:sldId id="407" r:id="rId10"/>
    <p:sldId id="406" r:id="rId11"/>
    <p:sldId id="415" r:id="rId12"/>
    <p:sldId id="426" r:id="rId13"/>
    <p:sldId id="427" r:id="rId14"/>
    <p:sldId id="425" r:id="rId15"/>
    <p:sldId id="367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00EE6C"/>
    <a:srgbClr val="102540"/>
    <a:srgbClr val="10253F"/>
    <a:srgbClr val="F79646"/>
    <a:srgbClr val="000000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5" autoAdjust="0"/>
  </p:normalViewPr>
  <p:slideViewPr>
    <p:cSldViewPr>
      <p:cViewPr varScale="1">
        <p:scale>
          <a:sx n="114" d="100"/>
          <a:sy n="114" d="100"/>
        </p:scale>
        <p:origin x="586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E655-E7A8-42D8-8F27-29EDD4D498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133-AC8B-4C32-AEE4-B3F8E13D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3950"/>
            <a:ext cx="8534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47950"/>
            <a:ext cx="85344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C901-480E-43E4-BB60-A45ABD0C06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4552950"/>
            <a:ext cx="537982" cy="488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144CCB-E9B1-41E4-B610-5A5BDC014CA1}"/>
              </a:ext>
            </a:extLst>
          </p:cNvPr>
          <p:cNvSpPr txBox="1"/>
          <p:nvPr userDrawn="1"/>
        </p:nvSpPr>
        <p:spPr>
          <a:xfrm>
            <a:off x="566530" y="470413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ice" panose="00000500000000000000" pitchFamily="2" charset="0"/>
              </a:rPr>
              <a:t>Assumptions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3821-9B18-4FD1-B8B4-24FC6CC59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Quantum Essentials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8FC7-AF59-4E78-A745-B7DD1379E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Divisible vs reducible Vs decomposable</a:t>
            </a:r>
          </a:p>
        </p:txBody>
      </p:sp>
    </p:spTree>
    <p:extLst>
      <p:ext uri="{BB962C8B-B14F-4D97-AF65-F5344CB8AC3E}">
        <p14:creationId xmlns:p14="http://schemas.microsoft.com/office/powerpoint/2010/main" val="268014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0C5D83-D045-4862-B6CF-64861908EB10}"/>
              </a:ext>
            </a:extLst>
          </p:cNvPr>
          <p:cNvCxnSpPr>
            <a:cxnSpLocks/>
          </p:cNvCxnSpPr>
          <p:nvPr/>
        </p:nvCxnSpPr>
        <p:spPr>
          <a:xfrm>
            <a:off x="4574220" y="779892"/>
            <a:ext cx="48073" cy="4363609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14A48A0-C88E-45A0-B45B-AF91BF6FBA91}"/>
              </a:ext>
            </a:extLst>
          </p:cNvPr>
          <p:cNvGrpSpPr/>
          <p:nvPr/>
        </p:nvGrpSpPr>
        <p:grpSpPr>
          <a:xfrm>
            <a:off x="6474340" y="1581150"/>
            <a:ext cx="2469183" cy="2043358"/>
            <a:chOff x="532638" y="1733550"/>
            <a:chExt cx="1805516" cy="1494144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34C03D2-20E3-4D48-A1DA-754A20403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38" y="1733551"/>
              <a:ext cx="1296162" cy="14813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B7E1AF9-BC08-49BC-AE4B-4CF58A320F00}"/>
                    </a:ext>
                  </a:extLst>
                </p:cNvPr>
                <p:cNvSpPr txBox="1"/>
                <p:nvPr/>
              </p:nvSpPr>
              <p:spPr>
                <a:xfrm>
                  <a:off x="875001" y="2272907"/>
                  <a:ext cx="354223" cy="247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𝝀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B7E1AF9-BC08-49BC-AE4B-4CF58A320F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001" y="2272907"/>
                  <a:ext cx="354223" cy="24755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CB1B885-D2F3-4127-9DF1-BD2AA6509AA9}"/>
                    </a:ext>
                  </a:extLst>
                </p:cNvPr>
                <p:cNvSpPr txBox="1"/>
                <p:nvPr/>
              </p:nvSpPr>
              <p:spPr>
                <a:xfrm>
                  <a:off x="1023195" y="2980137"/>
                  <a:ext cx="529107" cy="247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𝑑𝑥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CB1B885-D2F3-4127-9DF1-BD2AA6509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95" y="2980137"/>
                  <a:ext cx="529107" cy="2475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C49EED3-2A7C-4880-9F07-B96E0668E994}"/>
                    </a:ext>
                  </a:extLst>
                </p:cNvPr>
                <p:cNvSpPr txBox="1"/>
                <p:nvPr/>
              </p:nvSpPr>
              <p:spPr>
                <a:xfrm>
                  <a:off x="1803982" y="2368372"/>
                  <a:ext cx="534172" cy="264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𝑑𝑦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C49EED3-2A7C-4880-9F07-B96E0668E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982" y="2368372"/>
                  <a:ext cx="534172" cy="26406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DFF8DBA-0F72-48BE-9774-15CEE8642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38" y="3214879"/>
              <a:ext cx="12961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3A11249-D48B-4E63-86A7-F452EABDC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733550"/>
              <a:ext cx="0" cy="1481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178D2C-D123-42B6-899E-A4FA187FBDDD}"/>
                  </a:ext>
                </a:extLst>
              </p:cNvPr>
              <p:cNvSpPr txBox="1"/>
              <p:nvPr/>
            </p:nvSpPr>
            <p:spPr>
              <a:xfrm>
                <a:off x="1447800" y="1548573"/>
                <a:ext cx="5396878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Work is a linear functional: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178D2C-D123-42B6-899E-A4FA187FB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548573"/>
                <a:ext cx="5396878" cy="391261"/>
              </a:xfrm>
              <a:prstGeom prst="rect">
                <a:avLst/>
              </a:prstGeom>
              <a:blipFill>
                <a:blip r:embed="rId5"/>
                <a:stretch>
                  <a:fillRect l="-1017" b="-26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C5D135-231F-4F8B-B8D0-C2F53E647A89}"/>
                  </a:ext>
                </a:extLst>
              </p:cNvPr>
              <p:cNvSpPr txBox="1"/>
              <p:nvPr/>
            </p:nvSpPr>
            <p:spPr>
              <a:xfrm>
                <a:off x="1600200" y="2952750"/>
                <a:ext cx="4572000" cy="668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dirty="0"/>
                  <a:t>Length is NOT a linear functional: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C5D135-231F-4F8B-B8D0-C2F53E647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952750"/>
                <a:ext cx="4572000" cy="668260"/>
              </a:xfrm>
              <a:prstGeom prst="rect">
                <a:avLst/>
              </a:prstGeom>
              <a:blipFill>
                <a:blip r:embed="rId6"/>
                <a:stretch>
                  <a:fillRect l="-1200" t="-3636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BA5E85B-97F2-4C38-BFA5-D6E8E05726D1}"/>
              </a:ext>
            </a:extLst>
          </p:cNvPr>
          <p:cNvSpPr txBox="1"/>
          <p:nvPr/>
        </p:nvSpPr>
        <p:spPr>
          <a:xfrm>
            <a:off x="161273" y="307598"/>
            <a:ext cx="88170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EE6C"/>
                </a:solidFill>
              </a:rPr>
              <a:t>Work along an infinitesimal displacement is DECOMPOSABLE into vertical and horizontal contributions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B40D1-32A4-419B-A7F1-73CBAE81A87D}"/>
              </a:ext>
            </a:extLst>
          </p:cNvPr>
          <p:cNvSpPr txBox="1"/>
          <p:nvPr/>
        </p:nvSpPr>
        <p:spPr>
          <a:xfrm>
            <a:off x="161273" y="3965198"/>
            <a:ext cx="88170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Length along an infinitesimal displacement is NOT DECOMPOSABLE into vertical and horizontal contributions</a:t>
            </a:r>
          </a:p>
        </p:txBody>
      </p:sp>
    </p:spTree>
    <p:extLst>
      <p:ext uri="{BB962C8B-B14F-4D97-AF65-F5344CB8AC3E}">
        <p14:creationId xmlns:p14="http://schemas.microsoft.com/office/powerpoint/2010/main" val="12708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0C5D83-D045-4862-B6CF-64861908EB10}"/>
              </a:ext>
            </a:extLst>
          </p:cNvPr>
          <p:cNvCxnSpPr>
            <a:cxnSpLocks/>
          </p:cNvCxnSpPr>
          <p:nvPr/>
        </p:nvCxnSpPr>
        <p:spPr>
          <a:xfrm>
            <a:off x="4574220" y="779892"/>
            <a:ext cx="48073" cy="4363609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14A48A0-C88E-45A0-B45B-AF91BF6FBA91}"/>
              </a:ext>
            </a:extLst>
          </p:cNvPr>
          <p:cNvGrpSpPr/>
          <p:nvPr/>
        </p:nvGrpSpPr>
        <p:grpSpPr>
          <a:xfrm>
            <a:off x="6474340" y="1581150"/>
            <a:ext cx="2469183" cy="2043358"/>
            <a:chOff x="532638" y="1733550"/>
            <a:chExt cx="1805516" cy="1494144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34C03D2-20E3-4D48-A1DA-754A20403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38" y="1733551"/>
              <a:ext cx="1296162" cy="14813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B7E1AF9-BC08-49BC-AE4B-4CF58A320F00}"/>
                    </a:ext>
                  </a:extLst>
                </p:cNvPr>
                <p:cNvSpPr txBox="1"/>
                <p:nvPr/>
              </p:nvSpPr>
              <p:spPr>
                <a:xfrm>
                  <a:off x="875001" y="2272907"/>
                  <a:ext cx="354223" cy="247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𝝀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B7E1AF9-BC08-49BC-AE4B-4CF58A320F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001" y="2272907"/>
                  <a:ext cx="354223" cy="24755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CB1B885-D2F3-4127-9DF1-BD2AA6509AA9}"/>
                    </a:ext>
                  </a:extLst>
                </p:cNvPr>
                <p:cNvSpPr txBox="1"/>
                <p:nvPr/>
              </p:nvSpPr>
              <p:spPr>
                <a:xfrm>
                  <a:off x="1023195" y="2980137"/>
                  <a:ext cx="529107" cy="247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𝑑𝑥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CB1B885-D2F3-4127-9DF1-BD2AA6509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95" y="2980137"/>
                  <a:ext cx="529107" cy="2475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C49EED3-2A7C-4880-9F07-B96E0668E994}"/>
                    </a:ext>
                  </a:extLst>
                </p:cNvPr>
                <p:cNvSpPr txBox="1"/>
                <p:nvPr/>
              </p:nvSpPr>
              <p:spPr>
                <a:xfrm>
                  <a:off x="1803982" y="2368372"/>
                  <a:ext cx="534172" cy="264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𝑑𝑦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C49EED3-2A7C-4880-9F07-B96E0668E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982" y="2368372"/>
                  <a:ext cx="534172" cy="26406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DFF8DBA-0F72-48BE-9774-15CEE8642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38" y="3214879"/>
              <a:ext cx="12961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3A11249-D48B-4E63-86A7-F452EABDC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733550"/>
              <a:ext cx="0" cy="1481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0F81F70-29A7-472E-BDA6-01B5A7C7FEF5}"/>
              </a:ext>
            </a:extLst>
          </p:cNvPr>
          <p:cNvSpPr txBox="1"/>
          <p:nvPr/>
        </p:nvSpPr>
        <p:spPr>
          <a:xfrm>
            <a:off x="166429" y="3031688"/>
            <a:ext cx="607953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FF0000"/>
                </a:solidFill>
              </a:rPr>
              <a:t>Infinitesimal displacements are neither DIVISIBLE nor REDUCIBLE to their vertical and horizontal components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16E847-75CA-4019-8B79-9DFBDA81D172}"/>
              </a:ext>
            </a:extLst>
          </p:cNvPr>
          <p:cNvSpPr txBox="1"/>
          <p:nvPr/>
        </p:nvSpPr>
        <p:spPr>
          <a:xfrm>
            <a:off x="161273" y="133350"/>
            <a:ext cx="87770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EE6C"/>
                </a:solidFill>
              </a:rPr>
              <a:t>Decomposability (i.e. linearity) is not a feature of just the object (e.g. displacement) or the property (e.g. work). It’s a feature of their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A380B-7FF7-405C-B2A0-35482A31AA00}"/>
                  </a:ext>
                </a:extLst>
              </p:cNvPr>
              <p:cNvSpPr txBox="1"/>
              <p:nvPr/>
            </p:nvSpPr>
            <p:spPr>
              <a:xfrm>
                <a:off x="1016039" y="1767184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𝓈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𝓈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𝓈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𝓈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2FA380B-7FF7-405C-B2A0-35482A31A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39" y="1767184"/>
                <a:ext cx="4572000" cy="461665"/>
              </a:xfrm>
              <a:prstGeom prst="rect">
                <a:avLst/>
              </a:prstGeom>
              <a:blipFill>
                <a:blip r:embed="rId5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40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0C5D83-D045-4862-B6CF-64861908EB10}"/>
              </a:ext>
            </a:extLst>
          </p:cNvPr>
          <p:cNvCxnSpPr>
            <a:cxnSpLocks/>
          </p:cNvCxnSpPr>
          <p:nvPr/>
        </p:nvCxnSpPr>
        <p:spPr>
          <a:xfrm>
            <a:off x="4574220" y="779892"/>
            <a:ext cx="48073" cy="4363609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87B159-54E3-4D7F-8554-E928CBA252DA}"/>
                  </a:ext>
                </a:extLst>
              </p:cNvPr>
              <p:cNvSpPr txBox="1"/>
              <p:nvPr/>
            </p:nvSpPr>
            <p:spPr>
              <a:xfrm>
                <a:off x="140196" y="3943350"/>
                <a:ext cx="8777091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FF0000"/>
                    </a:solidFill>
                  </a:rPr>
                  <a:t>However, no linearity of expectation over superposition: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87B159-54E3-4D7F-8554-E928CBA25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6" y="3943350"/>
                <a:ext cx="8777091" cy="892552"/>
              </a:xfrm>
              <a:prstGeom prst="rect">
                <a:avLst/>
              </a:prstGeom>
              <a:blipFill>
                <a:blip r:embed="rId2"/>
                <a:stretch>
                  <a:fillRect l="-1250" t="-6849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D62BDAD-56AE-41A5-A8F2-3FE6E2F971F2}"/>
              </a:ext>
            </a:extLst>
          </p:cNvPr>
          <p:cNvSpPr txBox="1"/>
          <p:nvPr/>
        </p:nvSpPr>
        <p:spPr>
          <a:xfrm>
            <a:off x="228599" y="133350"/>
            <a:ext cx="8777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Superpositions in quantum mechanics are decompositions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F2046E-CCD7-4E80-B311-67ED8BF49ED8}"/>
                  </a:ext>
                </a:extLst>
              </p:cNvPr>
              <p:cNvSpPr txBox="1"/>
              <p:nvPr/>
            </p:nvSpPr>
            <p:spPr>
              <a:xfrm>
                <a:off x="140196" y="1885950"/>
                <a:ext cx="8777091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600" b="0" dirty="0"/>
                  <a:t>Linearity of time evolution over superpositions:</a:t>
                </a:r>
                <a:br>
                  <a:rPr lang="en-US" sz="2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𝒯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𝒯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𝒯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dirty="0"/>
              </a:p>
              <a:p>
                <a:r>
                  <a:rPr lang="en-US" sz="2600" dirty="0"/>
                  <a:t>Also linearity of expectation over sum of observables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F2046E-CCD7-4E80-B311-67ED8BF49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6" y="1885950"/>
                <a:ext cx="8777091" cy="1692771"/>
              </a:xfrm>
              <a:prstGeom prst="rect">
                <a:avLst/>
              </a:prstGeom>
              <a:blipFill>
                <a:blip r:embed="rId3"/>
                <a:stretch>
                  <a:fillRect l="-1250" t="-3597" b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30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0C5D83-D045-4862-B6CF-64861908EB10}"/>
              </a:ext>
            </a:extLst>
          </p:cNvPr>
          <p:cNvCxnSpPr>
            <a:cxnSpLocks/>
          </p:cNvCxnSpPr>
          <p:nvPr/>
        </p:nvCxnSpPr>
        <p:spPr>
          <a:xfrm>
            <a:off x="4574220" y="779892"/>
            <a:ext cx="48073" cy="4363609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D62BDAD-56AE-41A5-A8F2-3FE6E2F971F2}"/>
              </a:ext>
            </a:extLst>
          </p:cNvPr>
          <p:cNvSpPr txBox="1"/>
          <p:nvPr/>
        </p:nvSpPr>
        <p:spPr>
          <a:xfrm>
            <a:off x="233747" y="3638550"/>
            <a:ext cx="87770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Superpositions do not combine parts, are not 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FEFD7D-BB84-476F-BE54-CBC88E812825}"/>
                  </a:ext>
                </a:extLst>
              </p:cNvPr>
              <p:cNvSpPr txBox="1"/>
              <p:nvPr/>
            </p:nvSpPr>
            <p:spPr>
              <a:xfrm>
                <a:off x="138310" y="133350"/>
                <a:ext cx="7766546" cy="9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In classical statistics/probability expectation is linear: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FEFD7D-BB84-476F-BE54-CBC88E812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10" y="133350"/>
                <a:ext cx="7766546" cy="907749"/>
              </a:xfrm>
              <a:prstGeom prst="rect">
                <a:avLst/>
              </a:prstGeom>
              <a:blipFill>
                <a:blip r:embed="rId2"/>
                <a:stretch>
                  <a:fillRect l="-1413" t="-6711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22CA221-DB13-43C3-956F-04D3734DBC8F}"/>
              </a:ext>
            </a:extLst>
          </p:cNvPr>
          <p:cNvSpPr txBox="1"/>
          <p:nvPr/>
        </p:nvSpPr>
        <p:spPr>
          <a:xfrm>
            <a:off x="7295436" y="354735"/>
            <a:ext cx="1772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this makes decomposability equivalent to reducibility in classical mechanics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CBBAB0-15F9-496C-899C-1FEA35D7FC63}"/>
              </a:ext>
            </a:extLst>
          </p:cNvPr>
          <p:cNvCxnSpPr>
            <a:cxnSpLocks/>
          </p:cNvCxnSpPr>
          <p:nvPr/>
        </p:nvCxnSpPr>
        <p:spPr>
          <a:xfrm flipH="1" flipV="1">
            <a:off x="6858000" y="1041099"/>
            <a:ext cx="655674" cy="2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957FE-3E7F-4ECB-9514-3CD14EDA37E3}"/>
                  </a:ext>
                </a:extLst>
              </p:cNvPr>
              <p:cNvSpPr txBox="1"/>
              <p:nvPr/>
            </p:nvSpPr>
            <p:spPr>
              <a:xfrm>
                <a:off x="76088" y="1755398"/>
                <a:ext cx="776654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/>
                  <a:t> are eigenstates of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957FE-3E7F-4ECB-9514-3CD14EDA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" y="1755398"/>
                <a:ext cx="7766546" cy="892552"/>
              </a:xfrm>
              <a:prstGeom prst="rect">
                <a:avLst/>
              </a:prstGeom>
              <a:blipFill>
                <a:blip r:embed="rId3"/>
                <a:stretch>
                  <a:fillRect l="-1412" t="-5479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AA51928-AEC7-4C4F-A8C1-473F104816E5}"/>
              </a:ext>
            </a:extLst>
          </p:cNvPr>
          <p:cNvSpPr txBox="1"/>
          <p:nvPr/>
        </p:nvSpPr>
        <p:spPr>
          <a:xfrm>
            <a:off x="7295436" y="2162711"/>
            <a:ext cx="17724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we recover classical probability but only for one property at a time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563601-064A-4F46-85AF-0667E7EF1D19}"/>
              </a:ext>
            </a:extLst>
          </p:cNvPr>
          <p:cNvCxnSpPr>
            <a:cxnSpLocks/>
          </p:cNvCxnSpPr>
          <p:nvPr/>
        </p:nvCxnSpPr>
        <p:spPr>
          <a:xfrm flipH="1" flipV="1">
            <a:off x="6858000" y="2679054"/>
            <a:ext cx="655674" cy="2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76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1CCF6471-EF72-4C2A-93C0-885B25519082}"/>
              </a:ext>
            </a:extLst>
          </p:cNvPr>
          <p:cNvSpPr txBox="1">
            <a:spLocks/>
          </p:cNvSpPr>
          <p:nvPr/>
        </p:nvSpPr>
        <p:spPr>
          <a:xfrm>
            <a:off x="4743988" y="655283"/>
            <a:ext cx="4314548" cy="63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Decomposable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70111-3A62-4E8C-ABDC-A59B0D5C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07" y="113191"/>
            <a:ext cx="4314548" cy="6325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Divisible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0C5D83-D045-4862-B6CF-64861908EB10}"/>
              </a:ext>
            </a:extLst>
          </p:cNvPr>
          <p:cNvCxnSpPr>
            <a:cxnSpLocks/>
          </p:cNvCxnSpPr>
          <p:nvPr/>
        </p:nvCxnSpPr>
        <p:spPr>
          <a:xfrm>
            <a:off x="4574220" y="779892"/>
            <a:ext cx="48073" cy="4363609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6C0A14-4836-41F1-B44F-6D16CCD839FF}"/>
              </a:ext>
            </a:extLst>
          </p:cNvPr>
          <p:cNvGrpSpPr/>
          <p:nvPr/>
        </p:nvGrpSpPr>
        <p:grpSpPr>
          <a:xfrm>
            <a:off x="762000" y="971550"/>
            <a:ext cx="2920795" cy="1322312"/>
            <a:chOff x="685800" y="3105150"/>
            <a:chExt cx="2920795" cy="13223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88A833-A26A-4D01-83F8-32A6CAB37F04}"/>
                </a:ext>
              </a:extLst>
            </p:cNvPr>
            <p:cNvGrpSpPr/>
            <p:nvPr/>
          </p:nvGrpSpPr>
          <p:grpSpPr>
            <a:xfrm>
              <a:off x="685800" y="3526982"/>
              <a:ext cx="794882" cy="748123"/>
              <a:chOff x="2743126" y="2971800"/>
              <a:chExt cx="1295474" cy="121927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3AF5EA3-C10B-4C2F-8509-AEB9C9A953F9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hord 5">
                <a:extLst>
                  <a:ext uri="{FF2B5EF4-FFF2-40B4-BE49-F238E27FC236}">
                    <a16:creationId xmlns:a16="http://schemas.microsoft.com/office/drawing/2014/main" id="{0857B9BB-F05A-458D-AFA6-42EB28E4C3CC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7CE4DE-ECAC-404B-9CE7-3A30B434717B}"/>
                </a:ext>
              </a:extLst>
            </p:cNvPr>
            <p:cNvGrpSpPr/>
            <p:nvPr/>
          </p:nvGrpSpPr>
          <p:grpSpPr>
            <a:xfrm>
              <a:off x="2864418" y="3720714"/>
              <a:ext cx="742177" cy="554348"/>
              <a:chOff x="6682106" y="2528622"/>
              <a:chExt cx="742177" cy="554348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4ACAE12-1D35-45C8-BA17-AA21091C10F8}"/>
                  </a:ext>
                </a:extLst>
              </p:cNvPr>
              <p:cNvSpPr/>
              <p:nvPr/>
            </p:nvSpPr>
            <p:spPr>
              <a:xfrm>
                <a:off x="6683541" y="2528622"/>
                <a:ext cx="740742" cy="554305"/>
              </a:xfrm>
              <a:custGeom>
                <a:avLst/>
                <a:gdLst>
                  <a:gd name="connsiteX0" fmla="*/ 689516 w 740742"/>
                  <a:gd name="connsiteY0" fmla="*/ 0 h 554305"/>
                  <a:gd name="connsiteX1" fmla="*/ 709511 w 740742"/>
                  <a:gd name="connsiteY1" fmla="*/ 34672 h 554305"/>
                  <a:gd name="connsiteX2" fmla="*/ 740742 w 740742"/>
                  <a:gd name="connsiteY2" fmla="*/ 180265 h 554305"/>
                  <a:gd name="connsiteX3" fmla="*/ 343323 w 740742"/>
                  <a:gd name="connsiteY3" fmla="*/ 554305 h 554305"/>
                  <a:gd name="connsiteX4" fmla="*/ 13777 w 740742"/>
                  <a:gd name="connsiteY4" fmla="*/ 389395 h 554305"/>
                  <a:gd name="connsiteX5" fmla="*/ 0 w 740742"/>
                  <a:gd name="connsiteY5" fmla="*/ 365506 h 554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0742" h="554305">
                    <a:moveTo>
                      <a:pt x="689516" y="0"/>
                    </a:moveTo>
                    <a:lnTo>
                      <a:pt x="709511" y="34672"/>
                    </a:lnTo>
                    <a:cubicBezTo>
                      <a:pt x="729622" y="79421"/>
                      <a:pt x="740742" y="128621"/>
                      <a:pt x="740742" y="180265"/>
                    </a:cubicBezTo>
                    <a:cubicBezTo>
                      <a:pt x="740742" y="386842"/>
                      <a:pt x="562811" y="554305"/>
                      <a:pt x="343323" y="554305"/>
                    </a:cubicBezTo>
                    <a:cubicBezTo>
                      <a:pt x="206143" y="554305"/>
                      <a:pt x="85196" y="488890"/>
                      <a:pt x="13777" y="389395"/>
                    </a:cubicBezTo>
                    <a:lnTo>
                      <a:pt x="0" y="365506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CD69995-4013-4A71-A2B0-763165BF9519}"/>
                  </a:ext>
                </a:extLst>
              </p:cNvPr>
              <p:cNvSpPr/>
              <p:nvPr/>
            </p:nvSpPr>
            <p:spPr>
              <a:xfrm>
                <a:off x="6682106" y="2827911"/>
                <a:ext cx="448781" cy="255059"/>
              </a:xfrm>
              <a:custGeom>
                <a:avLst/>
                <a:gdLst>
                  <a:gd name="connsiteX0" fmla="*/ 122433 w 448781"/>
                  <a:gd name="connsiteY0" fmla="*/ 0 h 255059"/>
                  <a:gd name="connsiteX1" fmla="*/ 126545 w 448781"/>
                  <a:gd name="connsiteY1" fmla="*/ 10979 h 255059"/>
                  <a:gd name="connsiteX2" fmla="*/ 448781 w 448781"/>
                  <a:gd name="connsiteY2" fmla="*/ 241976 h 255059"/>
                  <a:gd name="connsiteX3" fmla="*/ 27594 w 448781"/>
                  <a:gd name="connsiteY3" fmla="*/ 106418 h 255059"/>
                  <a:gd name="connsiteX4" fmla="*/ 0 w 448781"/>
                  <a:gd name="connsiteY4" fmla="*/ 64901 h 25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781" h="255059">
                    <a:moveTo>
                      <a:pt x="122433" y="0"/>
                    </a:moveTo>
                    <a:lnTo>
                      <a:pt x="126545" y="10979"/>
                    </a:lnTo>
                    <a:cubicBezTo>
                      <a:pt x="187202" y="127720"/>
                      <a:pt x="301238" y="209394"/>
                      <a:pt x="448781" y="241976"/>
                    </a:cubicBezTo>
                    <a:cubicBezTo>
                      <a:pt x="290046" y="282493"/>
                      <a:pt x="123913" y="226580"/>
                      <a:pt x="27594" y="106418"/>
                    </a:cubicBezTo>
                    <a:lnTo>
                      <a:pt x="0" y="6490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E3603BE-DFC6-4713-8BAD-C2A2E2964333}"/>
                </a:ext>
              </a:extLst>
            </p:cNvPr>
            <p:cNvGrpSpPr/>
            <p:nvPr/>
          </p:nvGrpSpPr>
          <p:grpSpPr>
            <a:xfrm>
              <a:off x="2741703" y="3105150"/>
              <a:ext cx="741264" cy="555497"/>
              <a:chOff x="8027154" y="2238367"/>
              <a:chExt cx="741264" cy="555497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544F767-C855-4B58-A474-11681B95B427}"/>
                  </a:ext>
                </a:extLst>
              </p:cNvPr>
              <p:cNvSpPr/>
              <p:nvPr/>
            </p:nvSpPr>
            <p:spPr>
              <a:xfrm>
                <a:off x="8027199" y="2238367"/>
                <a:ext cx="741219" cy="555132"/>
              </a:xfrm>
              <a:custGeom>
                <a:avLst/>
                <a:gdLst>
                  <a:gd name="connsiteX0" fmla="*/ 397419 w 741219"/>
                  <a:gd name="connsiteY0" fmla="*/ 0 h 555132"/>
                  <a:gd name="connsiteX1" fmla="*/ 726965 w 741219"/>
                  <a:gd name="connsiteY1" fmla="*/ 164911 h 555132"/>
                  <a:gd name="connsiteX2" fmla="*/ 741219 w 741219"/>
                  <a:gd name="connsiteY2" fmla="*/ 189627 h 555132"/>
                  <a:gd name="connsiteX3" fmla="*/ 51704 w 741219"/>
                  <a:gd name="connsiteY3" fmla="*/ 555132 h 555132"/>
                  <a:gd name="connsiteX4" fmla="*/ 31231 w 741219"/>
                  <a:gd name="connsiteY4" fmla="*/ 519634 h 555132"/>
                  <a:gd name="connsiteX5" fmla="*/ 0 w 741219"/>
                  <a:gd name="connsiteY5" fmla="*/ 374040 h 555132"/>
                  <a:gd name="connsiteX6" fmla="*/ 397419 w 741219"/>
                  <a:gd name="connsiteY6" fmla="*/ 0 h 555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219" h="555132">
                    <a:moveTo>
                      <a:pt x="397419" y="0"/>
                    </a:moveTo>
                    <a:cubicBezTo>
                      <a:pt x="534599" y="0"/>
                      <a:pt x="655546" y="65415"/>
                      <a:pt x="726965" y="164911"/>
                    </a:cubicBezTo>
                    <a:lnTo>
                      <a:pt x="741219" y="189627"/>
                    </a:lnTo>
                    <a:lnTo>
                      <a:pt x="51704" y="555132"/>
                    </a:lnTo>
                    <a:lnTo>
                      <a:pt x="31231" y="519634"/>
                    </a:lnTo>
                    <a:cubicBezTo>
                      <a:pt x="11121" y="474884"/>
                      <a:pt x="0" y="425684"/>
                      <a:pt x="0" y="374040"/>
                    </a:cubicBezTo>
                    <a:cubicBezTo>
                      <a:pt x="0" y="167463"/>
                      <a:pt x="177931" y="0"/>
                      <a:pt x="3974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A1A66-E36E-45BF-9D19-F9E728DE2733}"/>
                  </a:ext>
                </a:extLst>
              </p:cNvPr>
              <p:cNvSpPr/>
              <p:nvPr/>
            </p:nvSpPr>
            <p:spPr>
              <a:xfrm>
                <a:off x="8027154" y="2301017"/>
                <a:ext cx="177287" cy="492847"/>
              </a:xfrm>
              <a:custGeom>
                <a:avLst/>
                <a:gdLst>
                  <a:gd name="connsiteX0" fmla="*/ 177287 w 177287"/>
                  <a:gd name="connsiteY0" fmla="*/ 0 h 492847"/>
                  <a:gd name="connsiteX1" fmla="*/ 144077 w 177287"/>
                  <a:gd name="connsiteY1" fmla="*/ 347483 h 492847"/>
                  <a:gd name="connsiteX2" fmla="*/ 174096 w 177287"/>
                  <a:gd name="connsiteY2" fmla="*/ 427629 h 492847"/>
                  <a:gd name="connsiteX3" fmla="*/ 51064 w 177287"/>
                  <a:gd name="connsiteY3" fmla="*/ 492847 h 492847"/>
                  <a:gd name="connsiteX4" fmla="*/ 43520 w 177287"/>
                  <a:gd name="connsiteY4" fmla="*/ 481495 h 492847"/>
                  <a:gd name="connsiteX5" fmla="*/ 177287 w 177287"/>
                  <a:gd name="connsiteY5" fmla="*/ 0 h 49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287" h="492847">
                    <a:moveTo>
                      <a:pt x="177287" y="0"/>
                    </a:moveTo>
                    <a:cubicBezTo>
                      <a:pt x="127809" y="129635"/>
                      <a:pt x="119533" y="247435"/>
                      <a:pt x="144077" y="347483"/>
                    </a:cubicBezTo>
                    <a:lnTo>
                      <a:pt x="174096" y="427629"/>
                    </a:lnTo>
                    <a:lnTo>
                      <a:pt x="51064" y="492847"/>
                    </a:lnTo>
                    <a:lnTo>
                      <a:pt x="43520" y="481495"/>
                    </a:lnTo>
                    <a:cubicBezTo>
                      <a:pt x="-48270" y="312313"/>
                      <a:pt x="9258" y="105242"/>
                      <a:pt x="17728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8E9A5A-EDAC-43E3-A29D-016070339B3E}"/>
                </a:ext>
              </a:extLst>
            </p:cNvPr>
            <p:cNvSpPr/>
            <p:nvPr/>
          </p:nvSpPr>
          <p:spPr>
            <a:xfrm>
              <a:off x="1384849" y="3222139"/>
              <a:ext cx="1290752" cy="247614"/>
            </a:xfrm>
            <a:custGeom>
              <a:avLst/>
              <a:gdLst>
                <a:gd name="connsiteX0" fmla="*/ 0 w 2141883"/>
                <a:gd name="connsiteY0" fmla="*/ 601959 h 601959"/>
                <a:gd name="connsiteX1" fmla="*/ 1088335 w 2141883"/>
                <a:gd name="connsiteY1" fmla="*/ 10581 h 601959"/>
                <a:gd name="connsiteX2" fmla="*/ 2141883 w 2141883"/>
                <a:gd name="connsiteY2" fmla="*/ 278937 h 601959"/>
                <a:gd name="connsiteX0" fmla="*/ 0 w 2350605"/>
                <a:gd name="connsiteY0" fmla="*/ 441051 h 441051"/>
                <a:gd name="connsiteX1" fmla="*/ 1297057 w 2350605"/>
                <a:gd name="connsiteY1" fmla="*/ 3730 h 441051"/>
                <a:gd name="connsiteX2" fmla="*/ 2350605 w 2350605"/>
                <a:gd name="connsiteY2" fmla="*/ 272086 h 441051"/>
                <a:gd name="connsiteX0" fmla="*/ 0 w 2613992"/>
                <a:gd name="connsiteY0" fmla="*/ 465762 h 465762"/>
                <a:gd name="connsiteX1" fmla="*/ 1297057 w 2613992"/>
                <a:gd name="connsiteY1" fmla="*/ 28441 h 465762"/>
                <a:gd name="connsiteX2" fmla="*/ 2613992 w 2613992"/>
                <a:gd name="connsiteY2" fmla="*/ 147710 h 465762"/>
                <a:gd name="connsiteX0" fmla="*/ 0 w 2613992"/>
                <a:gd name="connsiteY0" fmla="*/ 501450 h 501450"/>
                <a:gd name="connsiteX1" fmla="*/ 1237423 w 2613992"/>
                <a:gd name="connsiteY1" fmla="*/ 19403 h 501450"/>
                <a:gd name="connsiteX2" fmla="*/ 2613992 w 2613992"/>
                <a:gd name="connsiteY2" fmla="*/ 183398 h 5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3992" h="501450">
                  <a:moveTo>
                    <a:pt x="0" y="501450"/>
                  </a:moveTo>
                  <a:cubicBezTo>
                    <a:pt x="365677" y="232679"/>
                    <a:pt x="801758" y="72412"/>
                    <a:pt x="1237423" y="19403"/>
                  </a:cubicBezTo>
                  <a:cubicBezTo>
                    <a:pt x="1673088" y="-33606"/>
                    <a:pt x="2265708" y="22301"/>
                    <a:pt x="2613992" y="183398"/>
                  </a:cubicBezTo>
                </a:path>
              </a:pathLst>
            </a:custGeom>
            <a:noFill/>
            <a:ln w="28575"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BF6E3CA-E6D1-40D5-814B-07ECC3876F1C}"/>
                </a:ext>
              </a:extLst>
            </p:cNvPr>
            <p:cNvSpPr/>
            <p:nvPr/>
          </p:nvSpPr>
          <p:spPr>
            <a:xfrm rot="21111370" flipV="1">
              <a:off x="1508436" y="4179848"/>
              <a:ext cx="1290752" cy="247614"/>
            </a:xfrm>
            <a:custGeom>
              <a:avLst/>
              <a:gdLst>
                <a:gd name="connsiteX0" fmla="*/ 0 w 2141883"/>
                <a:gd name="connsiteY0" fmla="*/ 601959 h 601959"/>
                <a:gd name="connsiteX1" fmla="*/ 1088335 w 2141883"/>
                <a:gd name="connsiteY1" fmla="*/ 10581 h 601959"/>
                <a:gd name="connsiteX2" fmla="*/ 2141883 w 2141883"/>
                <a:gd name="connsiteY2" fmla="*/ 278937 h 601959"/>
                <a:gd name="connsiteX0" fmla="*/ 0 w 2350605"/>
                <a:gd name="connsiteY0" fmla="*/ 441051 h 441051"/>
                <a:gd name="connsiteX1" fmla="*/ 1297057 w 2350605"/>
                <a:gd name="connsiteY1" fmla="*/ 3730 h 441051"/>
                <a:gd name="connsiteX2" fmla="*/ 2350605 w 2350605"/>
                <a:gd name="connsiteY2" fmla="*/ 272086 h 441051"/>
                <a:gd name="connsiteX0" fmla="*/ 0 w 2613992"/>
                <a:gd name="connsiteY0" fmla="*/ 465762 h 465762"/>
                <a:gd name="connsiteX1" fmla="*/ 1297057 w 2613992"/>
                <a:gd name="connsiteY1" fmla="*/ 28441 h 465762"/>
                <a:gd name="connsiteX2" fmla="*/ 2613992 w 2613992"/>
                <a:gd name="connsiteY2" fmla="*/ 147710 h 465762"/>
                <a:gd name="connsiteX0" fmla="*/ 0 w 2613992"/>
                <a:gd name="connsiteY0" fmla="*/ 501450 h 501450"/>
                <a:gd name="connsiteX1" fmla="*/ 1237423 w 2613992"/>
                <a:gd name="connsiteY1" fmla="*/ 19403 h 501450"/>
                <a:gd name="connsiteX2" fmla="*/ 2613992 w 2613992"/>
                <a:gd name="connsiteY2" fmla="*/ 183398 h 5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3992" h="501450">
                  <a:moveTo>
                    <a:pt x="0" y="501450"/>
                  </a:moveTo>
                  <a:cubicBezTo>
                    <a:pt x="365677" y="232679"/>
                    <a:pt x="801758" y="72412"/>
                    <a:pt x="1237423" y="19403"/>
                  </a:cubicBezTo>
                  <a:cubicBezTo>
                    <a:pt x="1673088" y="-33606"/>
                    <a:pt x="2265708" y="22301"/>
                    <a:pt x="2613992" y="183398"/>
                  </a:cubicBezTo>
                </a:path>
              </a:pathLst>
            </a:custGeom>
            <a:noFill/>
            <a:ln w="28575"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35CE95A6-13C9-45BF-A56E-FDFABB94BAEF}"/>
              </a:ext>
            </a:extLst>
          </p:cNvPr>
          <p:cNvSpPr txBox="1">
            <a:spLocks/>
          </p:cNvSpPr>
          <p:nvPr/>
        </p:nvSpPr>
        <p:spPr>
          <a:xfrm>
            <a:off x="1095652" y="3069570"/>
            <a:ext cx="4314548" cy="632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Reducible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E6DB73-332C-4203-BA4E-54E00E76107B}"/>
              </a:ext>
            </a:extLst>
          </p:cNvPr>
          <p:cNvGrpSpPr/>
          <p:nvPr/>
        </p:nvGrpSpPr>
        <p:grpSpPr>
          <a:xfrm>
            <a:off x="5702076" y="1393382"/>
            <a:ext cx="2469183" cy="2043358"/>
            <a:chOff x="532638" y="1733550"/>
            <a:chExt cx="1805516" cy="149414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0B176E6-1E6A-4D68-96E4-4B85E8E92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38" y="1733551"/>
              <a:ext cx="1296162" cy="14813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672735C-C24A-4C49-BC13-69AEBF080BDF}"/>
                    </a:ext>
                  </a:extLst>
                </p:cNvPr>
                <p:cNvSpPr txBox="1"/>
                <p:nvPr/>
              </p:nvSpPr>
              <p:spPr>
                <a:xfrm>
                  <a:off x="875001" y="2272907"/>
                  <a:ext cx="354223" cy="247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𝝀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672735C-C24A-4C49-BC13-69AEBF080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001" y="2272907"/>
                  <a:ext cx="354223" cy="2475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783FFDD-D4D2-4F0F-86E3-ED069BC846B2}"/>
                    </a:ext>
                  </a:extLst>
                </p:cNvPr>
                <p:cNvSpPr txBox="1"/>
                <p:nvPr/>
              </p:nvSpPr>
              <p:spPr>
                <a:xfrm>
                  <a:off x="1023195" y="2980137"/>
                  <a:ext cx="529107" cy="247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𝑑𝑥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783FFDD-D4D2-4F0F-86E3-ED069BC8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95" y="2980137"/>
                  <a:ext cx="529107" cy="2475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B21949E-6405-4239-B83E-FD5EBDE569BD}"/>
                    </a:ext>
                  </a:extLst>
                </p:cNvPr>
                <p:cNvSpPr txBox="1"/>
                <p:nvPr/>
              </p:nvSpPr>
              <p:spPr>
                <a:xfrm>
                  <a:off x="1803982" y="2368372"/>
                  <a:ext cx="534172" cy="264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𝑑𝑦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B21949E-6405-4239-B83E-FD5EBDE56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982" y="2368372"/>
                  <a:ext cx="534172" cy="264062"/>
                </a:xfrm>
                <a:prstGeom prst="rect">
                  <a:avLst/>
                </a:prstGeom>
                <a:blipFill>
                  <a:blip r:embed="rId5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BA20308-7B50-4F84-9428-860EF0003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38" y="3214879"/>
              <a:ext cx="12961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DDD6FB7-629C-4502-AD80-52FE43EE6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733550"/>
              <a:ext cx="0" cy="1481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A5AB8DF-639D-47E2-8BA2-E1B0BC505462}"/>
              </a:ext>
            </a:extLst>
          </p:cNvPr>
          <p:cNvGrpSpPr/>
          <p:nvPr/>
        </p:nvGrpSpPr>
        <p:grpSpPr>
          <a:xfrm>
            <a:off x="2680511" y="3957227"/>
            <a:ext cx="794882" cy="748123"/>
            <a:chOff x="6610920" y="3430766"/>
            <a:chExt cx="794882" cy="74812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4832705-15B5-49E5-AD72-348580010CF8}"/>
                </a:ext>
              </a:extLst>
            </p:cNvPr>
            <p:cNvGrpSpPr/>
            <p:nvPr/>
          </p:nvGrpSpPr>
          <p:grpSpPr>
            <a:xfrm>
              <a:off x="6610920" y="3430766"/>
              <a:ext cx="794882" cy="748123"/>
              <a:chOff x="2743126" y="2971800"/>
              <a:chExt cx="1295474" cy="121927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FEE0B79-A533-40AF-9943-52EE4EDB7818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hord 5">
                <a:extLst>
                  <a:ext uri="{FF2B5EF4-FFF2-40B4-BE49-F238E27FC236}">
                    <a16:creationId xmlns:a16="http://schemas.microsoft.com/office/drawing/2014/main" id="{2CFA2BB6-2504-44DE-8E01-8E0DA6D57255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C7072BA-D6B3-4095-B863-8F06F43C2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749" y="3610993"/>
              <a:ext cx="678436" cy="40901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566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5CC-BAE1-4A7A-93BE-BD91418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0111-3A62-4E8C-ABDC-A59B0D5C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07" y="113191"/>
            <a:ext cx="4314548" cy="6325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Divisible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0C5D83-D045-4862-B6CF-64861908EB1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574220" y="779892"/>
            <a:ext cx="48073" cy="4363609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5C2D830C-0510-4D32-8B68-4EA1A8B9A49C}"/>
              </a:ext>
            </a:extLst>
          </p:cNvPr>
          <p:cNvSpPr txBox="1">
            <a:spLocks/>
          </p:cNvSpPr>
          <p:nvPr/>
        </p:nvSpPr>
        <p:spPr>
          <a:xfrm>
            <a:off x="4702945" y="113190"/>
            <a:ext cx="4314548" cy="632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Reducible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06C78E-F556-4E25-897B-55976974CABD}"/>
                  </a:ext>
                </a:extLst>
              </p:cNvPr>
              <p:cNvSpPr txBox="1"/>
              <p:nvPr/>
            </p:nvSpPr>
            <p:spPr>
              <a:xfrm>
                <a:off x="126508" y="774124"/>
                <a:ext cx="431454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There exists a process where the final state consists of two or more independent systems</a:t>
                </a:r>
                <a:br>
                  <a:rPr lang="en-US" sz="2400" dirty="0"/>
                </a:br>
                <a:r>
                  <a:rPr lang="en-US" sz="2400" dirty="0"/>
                  <a:t>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06C78E-F556-4E25-897B-55976974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08" y="774124"/>
                <a:ext cx="4314548" cy="1569660"/>
              </a:xfrm>
              <a:prstGeom prst="rect">
                <a:avLst/>
              </a:prstGeom>
              <a:blipFill>
                <a:blip r:embed="rId2"/>
                <a:stretch>
                  <a:fillRect l="-2260" t="-3113" b="-8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434D93-B865-4436-B507-88A4DCD18DAB}"/>
                  </a:ext>
                </a:extLst>
              </p:cNvPr>
              <p:cNvSpPr txBox="1"/>
              <p:nvPr/>
            </p:nvSpPr>
            <p:spPr>
              <a:xfrm>
                <a:off x="4702945" y="774911"/>
                <a:ext cx="431454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state of the whole can be expressed as the state of the parts at the same time</a:t>
                </a:r>
                <a:br>
                  <a:rPr lang="en-US" sz="2400" dirty="0"/>
                </a:br>
                <a:r>
                  <a:rPr lang="en-US" sz="2400" dirty="0"/>
                  <a:t>(e.g.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434D93-B865-4436-B507-88A4DCD18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945" y="774911"/>
                <a:ext cx="4314548" cy="1569660"/>
              </a:xfrm>
              <a:prstGeom prst="rect">
                <a:avLst/>
              </a:prstGeom>
              <a:blipFill>
                <a:blip r:embed="rId3"/>
                <a:stretch>
                  <a:fillRect l="-2119" t="-3101" b="-8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408905F7-355D-4C11-AEBE-F2E409386522}"/>
              </a:ext>
            </a:extLst>
          </p:cNvPr>
          <p:cNvSpPr txBox="1">
            <a:spLocks/>
          </p:cNvSpPr>
          <p:nvPr/>
        </p:nvSpPr>
        <p:spPr>
          <a:xfrm>
            <a:off x="4008268" y="147358"/>
            <a:ext cx="1131903" cy="632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dirty="0"/>
              <a:t>vs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EEA73D-96C1-4280-9D48-9A20EE68C509}"/>
              </a:ext>
            </a:extLst>
          </p:cNvPr>
          <p:cNvCxnSpPr>
            <a:cxnSpLocks/>
          </p:cNvCxnSpPr>
          <p:nvPr/>
        </p:nvCxnSpPr>
        <p:spPr>
          <a:xfrm>
            <a:off x="283299" y="4705350"/>
            <a:ext cx="39077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838E49A-F4B8-4C7D-B1E1-AE452AE8E0AB}"/>
              </a:ext>
            </a:extLst>
          </p:cNvPr>
          <p:cNvSpPr/>
          <p:nvPr/>
        </p:nvSpPr>
        <p:spPr>
          <a:xfrm>
            <a:off x="3687247" y="4400550"/>
            <a:ext cx="706475" cy="4149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6C0A14-4836-41F1-B44F-6D16CCD839FF}"/>
              </a:ext>
            </a:extLst>
          </p:cNvPr>
          <p:cNvGrpSpPr/>
          <p:nvPr/>
        </p:nvGrpSpPr>
        <p:grpSpPr>
          <a:xfrm>
            <a:off x="685800" y="3105150"/>
            <a:ext cx="2920795" cy="1322312"/>
            <a:chOff x="685800" y="3105150"/>
            <a:chExt cx="2920795" cy="13223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88A833-A26A-4D01-83F8-32A6CAB37F04}"/>
                </a:ext>
              </a:extLst>
            </p:cNvPr>
            <p:cNvGrpSpPr/>
            <p:nvPr/>
          </p:nvGrpSpPr>
          <p:grpSpPr>
            <a:xfrm>
              <a:off x="685800" y="3526982"/>
              <a:ext cx="794882" cy="748123"/>
              <a:chOff x="2743126" y="2971800"/>
              <a:chExt cx="1295474" cy="121927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3AF5EA3-C10B-4C2F-8509-AEB9C9A953F9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hord 5">
                <a:extLst>
                  <a:ext uri="{FF2B5EF4-FFF2-40B4-BE49-F238E27FC236}">
                    <a16:creationId xmlns:a16="http://schemas.microsoft.com/office/drawing/2014/main" id="{0857B9BB-F05A-458D-AFA6-42EB28E4C3CC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7CE4DE-ECAC-404B-9CE7-3A30B434717B}"/>
                </a:ext>
              </a:extLst>
            </p:cNvPr>
            <p:cNvGrpSpPr/>
            <p:nvPr/>
          </p:nvGrpSpPr>
          <p:grpSpPr>
            <a:xfrm>
              <a:off x="2864418" y="3720714"/>
              <a:ext cx="742177" cy="554348"/>
              <a:chOff x="6682106" y="2528622"/>
              <a:chExt cx="742177" cy="554348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4ACAE12-1D35-45C8-BA17-AA21091C10F8}"/>
                  </a:ext>
                </a:extLst>
              </p:cNvPr>
              <p:cNvSpPr/>
              <p:nvPr/>
            </p:nvSpPr>
            <p:spPr>
              <a:xfrm>
                <a:off x="6683541" y="2528622"/>
                <a:ext cx="740742" cy="554305"/>
              </a:xfrm>
              <a:custGeom>
                <a:avLst/>
                <a:gdLst>
                  <a:gd name="connsiteX0" fmla="*/ 689516 w 740742"/>
                  <a:gd name="connsiteY0" fmla="*/ 0 h 554305"/>
                  <a:gd name="connsiteX1" fmla="*/ 709511 w 740742"/>
                  <a:gd name="connsiteY1" fmla="*/ 34672 h 554305"/>
                  <a:gd name="connsiteX2" fmla="*/ 740742 w 740742"/>
                  <a:gd name="connsiteY2" fmla="*/ 180265 h 554305"/>
                  <a:gd name="connsiteX3" fmla="*/ 343323 w 740742"/>
                  <a:gd name="connsiteY3" fmla="*/ 554305 h 554305"/>
                  <a:gd name="connsiteX4" fmla="*/ 13777 w 740742"/>
                  <a:gd name="connsiteY4" fmla="*/ 389395 h 554305"/>
                  <a:gd name="connsiteX5" fmla="*/ 0 w 740742"/>
                  <a:gd name="connsiteY5" fmla="*/ 365506 h 554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0742" h="554305">
                    <a:moveTo>
                      <a:pt x="689516" y="0"/>
                    </a:moveTo>
                    <a:lnTo>
                      <a:pt x="709511" y="34672"/>
                    </a:lnTo>
                    <a:cubicBezTo>
                      <a:pt x="729622" y="79421"/>
                      <a:pt x="740742" y="128621"/>
                      <a:pt x="740742" y="180265"/>
                    </a:cubicBezTo>
                    <a:cubicBezTo>
                      <a:pt x="740742" y="386842"/>
                      <a:pt x="562811" y="554305"/>
                      <a:pt x="343323" y="554305"/>
                    </a:cubicBezTo>
                    <a:cubicBezTo>
                      <a:pt x="206143" y="554305"/>
                      <a:pt x="85196" y="488890"/>
                      <a:pt x="13777" y="389395"/>
                    </a:cubicBezTo>
                    <a:lnTo>
                      <a:pt x="0" y="365506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CD69995-4013-4A71-A2B0-763165BF9519}"/>
                  </a:ext>
                </a:extLst>
              </p:cNvPr>
              <p:cNvSpPr/>
              <p:nvPr/>
            </p:nvSpPr>
            <p:spPr>
              <a:xfrm>
                <a:off x="6682106" y="2827911"/>
                <a:ext cx="448781" cy="255059"/>
              </a:xfrm>
              <a:custGeom>
                <a:avLst/>
                <a:gdLst>
                  <a:gd name="connsiteX0" fmla="*/ 122433 w 448781"/>
                  <a:gd name="connsiteY0" fmla="*/ 0 h 255059"/>
                  <a:gd name="connsiteX1" fmla="*/ 126545 w 448781"/>
                  <a:gd name="connsiteY1" fmla="*/ 10979 h 255059"/>
                  <a:gd name="connsiteX2" fmla="*/ 448781 w 448781"/>
                  <a:gd name="connsiteY2" fmla="*/ 241976 h 255059"/>
                  <a:gd name="connsiteX3" fmla="*/ 27594 w 448781"/>
                  <a:gd name="connsiteY3" fmla="*/ 106418 h 255059"/>
                  <a:gd name="connsiteX4" fmla="*/ 0 w 448781"/>
                  <a:gd name="connsiteY4" fmla="*/ 64901 h 25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781" h="255059">
                    <a:moveTo>
                      <a:pt x="122433" y="0"/>
                    </a:moveTo>
                    <a:lnTo>
                      <a:pt x="126545" y="10979"/>
                    </a:lnTo>
                    <a:cubicBezTo>
                      <a:pt x="187202" y="127720"/>
                      <a:pt x="301238" y="209394"/>
                      <a:pt x="448781" y="241976"/>
                    </a:cubicBezTo>
                    <a:cubicBezTo>
                      <a:pt x="290046" y="282493"/>
                      <a:pt x="123913" y="226580"/>
                      <a:pt x="27594" y="106418"/>
                    </a:cubicBezTo>
                    <a:lnTo>
                      <a:pt x="0" y="6490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E3603BE-DFC6-4713-8BAD-C2A2E2964333}"/>
                </a:ext>
              </a:extLst>
            </p:cNvPr>
            <p:cNvGrpSpPr/>
            <p:nvPr/>
          </p:nvGrpSpPr>
          <p:grpSpPr>
            <a:xfrm>
              <a:off x="2741703" y="3105150"/>
              <a:ext cx="741264" cy="555497"/>
              <a:chOff x="8027154" y="2238367"/>
              <a:chExt cx="741264" cy="555497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544F767-C855-4B58-A474-11681B95B427}"/>
                  </a:ext>
                </a:extLst>
              </p:cNvPr>
              <p:cNvSpPr/>
              <p:nvPr/>
            </p:nvSpPr>
            <p:spPr>
              <a:xfrm>
                <a:off x="8027199" y="2238367"/>
                <a:ext cx="741219" cy="555132"/>
              </a:xfrm>
              <a:custGeom>
                <a:avLst/>
                <a:gdLst>
                  <a:gd name="connsiteX0" fmla="*/ 397419 w 741219"/>
                  <a:gd name="connsiteY0" fmla="*/ 0 h 555132"/>
                  <a:gd name="connsiteX1" fmla="*/ 726965 w 741219"/>
                  <a:gd name="connsiteY1" fmla="*/ 164911 h 555132"/>
                  <a:gd name="connsiteX2" fmla="*/ 741219 w 741219"/>
                  <a:gd name="connsiteY2" fmla="*/ 189627 h 555132"/>
                  <a:gd name="connsiteX3" fmla="*/ 51704 w 741219"/>
                  <a:gd name="connsiteY3" fmla="*/ 555132 h 555132"/>
                  <a:gd name="connsiteX4" fmla="*/ 31231 w 741219"/>
                  <a:gd name="connsiteY4" fmla="*/ 519634 h 555132"/>
                  <a:gd name="connsiteX5" fmla="*/ 0 w 741219"/>
                  <a:gd name="connsiteY5" fmla="*/ 374040 h 555132"/>
                  <a:gd name="connsiteX6" fmla="*/ 397419 w 741219"/>
                  <a:gd name="connsiteY6" fmla="*/ 0 h 555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219" h="555132">
                    <a:moveTo>
                      <a:pt x="397419" y="0"/>
                    </a:moveTo>
                    <a:cubicBezTo>
                      <a:pt x="534599" y="0"/>
                      <a:pt x="655546" y="65415"/>
                      <a:pt x="726965" y="164911"/>
                    </a:cubicBezTo>
                    <a:lnTo>
                      <a:pt x="741219" y="189627"/>
                    </a:lnTo>
                    <a:lnTo>
                      <a:pt x="51704" y="555132"/>
                    </a:lnTo>
                    <a:lnTo>
                      <a:pt x="31231" y="519634"/>
                    </a:lnTo>
                    <a:cubicBezTo>
                      <a:pt x="11121" y="474884"/>
                      <a:pt x="0" y="425684"/>
                      <a:pt x="0" y="374040"/>
                    </a:cubicBezTo>
                    <a:cubicBezTo>
                      <a:pt x="0" y="167463"/>
                      <a:pt x="177931" y="0"/>
                      <a:pt x="3974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A1A66-E36E-45BF-9D19-F9E728DE2733}"/>
                  </a:ext>
                </a:extLst>
              </p:cNvPr>
              <p:cNvSpPr/>
              <p:nvPr/>
            </p:nvSpPr>
            <p:spPr>
              <a:xfrm>
                <a:off x="8027154" y="2301017"/>
                <a:ext cx="177287" cy="492847"/>
              </a:xfrm>
              <a:custGeom>
                <a:avLst/>
                <a:gdLst>
                  <a:gd name="connsiteX0" fmla="*/ 177287 w 177287"/>
                  <a:gd name="connsiteY0" fmla="*/ 0 h 492847"/>
                  <a:gd name="connsiteX1" fmla="*/ 144077 w 177287"/>
                  <a:gd name="connsiteY1" fmla="*/ 347483 h 492847"/>
                  <a:gd name="connsiteX2" fmla="*/ 174096 w 177287"/>
                  <a:gd name="connsiteY2" fmla="*/ 427629 h 492847"/>
                  <a:gd name="connsiteX3" fmla="*/ 51064 w 177287"/>
                  <a:gd name="connsiteY3" fmla="*/ 492847 h 492847"/>
                  <a:gd name="connsiteX4" fmla="*/ 43520 w 177287"/>
                  <a:gd name="connsiteY4" fmla="*/ 481495 h 492847"/>
                  <a:gd name="connsiteX5" fmla="*/ 177287 w 177287"/>
                  <a:gd name="connsiteY5" fmla="*/ 0 h 49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287" h="492847">
                    <a:moveTo>
                      <a:pt x="177287" y="0"/>
                    </a:moveTo>
                    <a:cubicBezTo>
                      <a:pt x="127809" y="129635"/>
                      <a:pt x="119533" y="247435"/>
                      <a:pt x="144077" y="347483"/>
                    </a:cubicBezTo>
                    <a:lnTo>
                      <a:pt x="174096" y="427629"/>
                    </a:lnTo>
                    <a:lnTo>
                      <a:pt x="51064" y="492847"/>
                    </a:lnTo>
                    <a:lnTo>
                      <a:pt x="43520" y="481495"/>
                    </a:lnTo>
                    <a:cubicBezTo>
                      <a:pt x="-48270" y="312313"/>
                      <a:pt x="9258" y="105242"/>
                      <a:pt x="17728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8E9A5A-EDAC-43E3-A29D-016070339B3E}"/>
                </a:ext>
              </a:extLst>
            </p:cNvPr>
            <p:cNvSpPr/>
            <p:nvPr/>
          </p:nvSpPr>
          <p:spPr>
            <a:xfrm>
              <a:off x="1384849" y="3222139"/>
              <a:ext cx="1290752" cy="247614"/>
            </a:xfrm>
            <a:custGeom>
              <a:avLst/>
              <a:gdLst>
                <a:gd name="connsiteX0" fmla="*/ 0 w 2141883"/>
                <a:gd name="connsiteY0" fmla="*/ 601959 h 601959"/>
                <a:gd name="connsiteX1" fmla="*/ 1088335 w 2141883"/>
                <a:gd name="connsiteY1" fmla="*/ 10581 h 601959"/>
                <a:gd name="connsiteX2" fmla="*/ 2141883 w 2141883"/>
                <a:gd name="connsiteY2" fmla="*/ 278937 h 601959"/>
                <a:gd name="connsiteX0" fmla="*/ 0 w 2350605"/>
                <a:gd name="connsiteY0" fmla="*/ 441051 h 441051"/>
                <a:gd name="connsiteX1" fmla="*/ 1297057 w 2350605"/>
                <a:gd name="connsiteY1" fmla="*/ 3730 h 441051"/>
                <a:gd name="connsiteX2" fmla="*/ 2350605 w 2350605"/>
                <a:gd name="connsiteY2" fmla="*/ 272086 h 441051"/>
                <a:gd name="connsiteX0" fmla="*/ 0 w 2613992"/>
                <a:gd name="connsiteY0" fmla="*/ 465762 h 465762"/>
                <a:gd name="connsiteX1" fmla="*/ 1297057 w 2613992"/>
                <a:gd name="connsiteY1" fmla="*/ 28441 h 465762"/>
                <a:gd name="connsiteX2" fmla="*/ 2613992 w 2613992"/>
                <a:gd name="connsiteY2" fmla="*/ 147710 h 465762"/>
                <a:gd name="connsiteX0" fmla="*/ 0 w 2613992"/>
                <a:gd name="connsiteY0" fmla="*/ 501450 h 501450"/>
                <a:gd name="connsiteX1" fmla="*/ 1237423 w 2613992"/>
                <a:gd name="connsiteY1" fmla="*/ 19403 h 501450"/>
                <a:gd name="connsiteX2" fmla="*/ 2613992 w 2613992"/>
                <a:gd name="connsiteY2" fmla="*/ 183398 h 5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3992" h="501450">
                  <a:moveTo>
                    <a:pt x="0" y="501450"/>
                  </a:moveTo>
                  <a:cubicBezTo>
                    <a:pt x="365677" y="232679"/>
                    <a:pt x="801758" y="72412"/>
                    <a:pt x="1237423" y="19403"/>
                  </a:cubicBezTo>
                  <a:cubicBezTo>
                    <a:pt x="1673088" y="-33606"/>
                    <a:pt x="2265708" y="22301"/>
                    <a:pt x="2613992" y="183398"/>
                  </a:cubicBezTo>
                </a:path>
              </a:pathLst>
            </a:custGeom>
            <a:noFill/>
            <a:ln w="28575"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BF6E3CA-E6D1-40D5-814B-07ECC3876F1C}"/>
                </a:ext>
              </a:extLst>
            </p:cNvPr>
            <p:cNvSpPr/>
            <p:nvPr/>
          </p:nvSpPr>
          <p:spPr>
            <a:xfrm rot="21111370" flipV="1">
              <a:off x="1508436" y="4179848"/>
              <a:ext cx="1290752" cy="247614"/>
            </a:xfrm>
            <a:custGeom>
              <a:avLst/>
              <a:gdLst>
                <a:gd name="connsiteX0" fmla="*/ 0 w 2141883"/>
                <a:gd name="connsiteY0" fmla="*/ 601959 h 601959"/>
                <a:gd name="connsiteX1" fmla="*/ 1088335 w 2141883"/>
                <a:gd name="connsiteY1" fmla="*/ 10581 h 601959"/>
                <a:gd name="connsiteX2" fmla="*/ 2141883 w 2141883"/>
                <a:gd name="connsiteY2" fmla="*/ 278937 h 601959"/>
                <a:gd name="connsiteX0" fmla="*/ 0 w 2350605"/>
                <a:gd name="connsiteY0" fmla="*/ 441051 h 441051"/>
                <a:gd name="connsiteX1" fmla="*/ 1297057 w 2350605"/>
                <a:gd name="connsiteY1" fmla="*/ 3730 h 441051"/>
                <a:gd name="connsiteX2" fmla="*/ 2350605 w 2350605"/>
                <a:gd name="connsiteY2" fmla="*/ 272086 h 441051"/>
                <a:gd name="connsiteX0" fmla="*/ 0 w 2613992"/>
                <a:gd name="connsiteY0" fmla="*/ 465762 h 465762"/>
                <a:gd name="connsiteX1" fmla="*/ 1297057 w 2613992"/>
                <a:gd name="connsiteY1" fmla="*/ 28441 h 465762"/>
                <a:gd name="connsiteX2" fmla="*/ 2613992 w 2613992"/>
                <a:gd name="connsiteY2" fmla="*/ 147710 h 465762"/>
                <a:gd name="connsiteX0" fmla="*/ 0 w 2613992"/>
                <a:gd name="connsiteY0" fmla="*/ 501450 h 501450"/>
                <a:gd name="connsiteX1" fmla="*/ 1237423 w 2613992"/>
                <a:gd name="connsiteY1" fmla="*/ 19403 h 501450"/>
                <a:gd name="connsiteX2" fmla="*/ 2613992 w 2613992"/>
                <a:gd name="connsiteY2" fmla="*/ 183398 h 5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3992" h="501450">
                  <a:moveTo>
                    <a:pt x="0" y="501450"/>
                  </a:moveTo>
                  <a:cubicBezTo>
                    <a:pt x="365677" y="232679"/>
                    <a:pt x="801758" y="72412"/>
                    <a:pt x="1237423" y="19403"/>
                  </a:cubicBezTo>
                  <a:cubicBezTo>
                    <a:pt x="1673088" y="-33606"/>
                    <a:pt x="2265708" y="22301"/>
                    <a:pt x="2613992" y="183398"/>
                  </a:cubicBezTo>
                </a:path>
              </a:pathLst>
            </a:custGeom>
            <a:noFill/>
            <a:ln w="28575"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9C2CC8-8B07-4A7C-A7F9-2A1E80BF61CF}"/>
              </a:ext>
            </a:extLst>
          </p:cNvPr>
          <p:cNvCxnSpPr>
            <a:cxnSpLocks/>
          </p:cNvCxnSpPr>
          <p:nvPr/>
        </p:nvCxnSpPr>
        <p:spPr>
          <a:xfrm>
            <a:off x="4802791" y="4705350"/>
            <a:ext cx="39077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6AEFFE4-B597-4CEA-9B45-244A4A053A43}"/>
              </a:ext>
            </a:extLst>
          </p:cNvPr>
          <p:cNvSpPr/>
          <p:nvPr/>
        </p:nvSpPr>
        <p:spPr>
          <a:xfrm>
            <a:off x="8206739" y="4400550"/>
            <a:ext cx="706475" cy="4149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time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135CC2-9465-43A2-9F13-FACC44779F94}"/>
              </a:ext>
            </a:extLst>
          </p:cNvPr>
          <p:cNvGrpSpPr/>
          <p:nvPr/>
        </p:nvGrpSpPr>
        <p:grpSpPr>
          <a:xfrm>
            <a:off x="6277523" y="3393798"/>
            <a:ext cx="794882" cy="748123"/>
            <a:chOff x="6610920" y="3430766"/>
            <a:chExt cx="794882" cy="74812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19C0DDE-2C3B-444C-BB51-6DFC67078C12}"/>
                </a:ext>
              </a:extLst>
            </p:cNvPr>
            <p:cNvGrpSpPr/>
            <p:nvPr/>
          </p:nvGrpSpPr>
          <p:grpSpPr>
            <a:xfrm>
              <a:off x="6610920" y="3430766"/>
              <a:ext cx="794882" cy="748123"/>
              <a:chOff x="2743126" y="2971800"/>
              <a:chExt cx="1295474" cy="121927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BE8F641-DAF3-49A0-BD1E-537684D51AA5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hord 5">
                <a:extLst>
                  <a:ext uri="{FF2B5EF4-FFF2-40B4-BE49-F238E27FC236}">
                    <a16:creationId xmlns:a16="http://schemas.microsoft.com/office/drawing/2014/main" id="{2096353D-2715-4426-9431-9813669B2CB4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88FEF21-16E8-4861-9AFD-A0029AD96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749" y="3610993"/>
              <a:ext cx="678436" cy="40901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4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34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99E44B-09FD-48CF-8F92-A5C65A59E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85" y="1089827"/>
            <a:ext cx="3581400" cy="2820750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0C5D83-D045-4862-B6CF-64861908EB10}"/>
              </a:ext>
            </a:extLst>
          </p:cNvPr>
          <p:cNvCxnSpPr>
            <a:cxnSpLocks/>
          </p:cNvCxnSpPr>
          <p:nvPr/>
        </p:nvCxnSpPr>
        <p:spPr>
          <a:xfrm>
            <a:off x="4574220" y="779892"/>
            <a:ext cx="48073" cy="4363609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D15C5E-E0FA-49E2-941C-8F818E7ECDBF}"/>
              </a:ext>
            </a:extLst>
          </p:cNvPr>
          <p:cNvSpPr txBox="1"/>
          <p:nvPr/>
        </p:nvSpPr>
        <p:spPr>
          <a:xfrm>
            <a:off x="152401" y="170938"/>
            <a:ext cx="885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EE6C"/>
                </a:solidFill>
              </a:rPr>
              <a:t>Planarian worm is DIVISIBLE into three planaria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743D30-5428-48E6-A841-389B6B4A1175}"/>
              </a:ext>
            </a:extLst>
          </p:cNvPr>
          <p:cNvSpPr txBox="1"/>
          <p:nvPr/>
        </p:nvSpPr>
        <p:spPr>
          <a:xfrm>
            <a:off x="4267200" y="971550"/>
            <a:ext cx="46001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You start with a worm, chop it up, and end with three worms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03FC0F-DB72-4D10-AD25-1A3B09D4B1E1}"/>
              </a:ext>
            </a:extLst>
          </p:cNvPr>
          <p:cNvSpPr txBox="1"/>
          <p:nvPr/>
        </p:nvSpPr>
        <p:spPr>
          <a:xfrm>
            <a:off x="152401" y="4395341"/>
            <a:ext cx="885444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rgbClr val="FF0000"/>
                </a:solidFill>
              </a:rPr>
              <a:t>Planarian worm is NOT REDUCIBLE to three planaria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009CCA-E609-4D54-8683-CB8F878A3D22}"/>
              </a:ext>
            </a:extLst>
          </p:cNvPr>
          <p:cNvSpPr txBox="1"/>
          <p:nvPr/>
        </p:nvSpPr>
        <p:spPr>
          <a:xfrm>
            <a:off x="4343400" y="3264753"/>
            <a:ext cx="46001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Describing one worm does not mean describing three worms</a:t>
            </a:r>
          </a:p>
        </p:txBody>
      </p:sp>
    </p:spTree>
    <p:extLst>
      <p:ext uri="{BB962C8B-B14F-4D97-AF65-F5344CB8AC3E}">
        <p14:creationId xmlns:p14="http://schemas.microsoft.com/office/powerpoint/2010/main" val="116063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0C5D83-D045-4862-B6CF-64861908EB10}"/>
              </a:ext>
            </a:extLst>
          </p:cNvPr>
          <p:cNvCxnSpPr>
            <a:cxnSpLocks/>
          </p:cNvCxnSpPr>
          <p:nvPr/>
        </p:nvCxnSpPr>
        <p:spPr>
          <a:xfrm>
            <a:off x="4574220" y="779892"/>
            <a:ext cx="48073" cy="4363609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D15C5E-E0FA-49E2-941C-8F818E7ECDBF}"/>
              </a:ext>
            </a:extLst>
          </p:cNvPr>
          <p:cNvSpPr txBox="1"/>
          <p:nvPr/>
        </p:nvSpPr>
        <p:spPr>
          <a:xfrm>
            <a:off x="152401" y="170938"/>
            <a:ext cx="885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 magnet is NOT DIVISIBLE into N/S poles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743D30-5428-48E6-A841-389B6B4A1175}"/>
              </a:ext>
            </a:extLst>
          </p:cNvPr>
          <p:cNvSpPr txBox="1"/>
          <p:nvPr/>
        </p:nvSpPr>
        <p:spPr>
          <a:xfrm>
            <a:off x="381000" y="935818"/>
            <a:ext cx="46001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Breaking up a magnet does not give you separate north and south poles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03FC0F-DB72-4D10-AD25-1A3B09D4B1E1}"/>
              </a:ext>
            </a:extLst>
          </p:cNvPr>
          <p:cNvSpPr txBox="1"/>
          <p:nvPr/>
        </p:nvSpPr>
        <p:spPr>
          <a:xfrm>
            <a:off x="152401" y="4395341"/>
            <a:ext cx="885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EE6C"/>
                </a:solidFill>
              </a:rPr>
              <a:t>A magnet is REDUCIBLE to N/S poles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009CCA-E609-4D54-8683-CB8F878A3D22}"/>
              </a:ext>
            </a:extLst>
          </p:cNvPr>
          <p:cNvSpPr txBox="1"/>
          <p:nvPr/>
        </p:nvSpPr>
        <p:spPr>
          <a:xfrm>
            <a:off x="381000" y="3257550"/>
            <a:ext cx="518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Describing a magnet means describing the north and the south pole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A4E211-2B76-4E34-86E1-09216E21A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69" y="1095301"/>
            <a:ext cx="2875346" cy="28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1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0C5D83-D045-4862-B6CF-64861908EB10}"/>
              </a:ext>
            </a:extLst>
          </p:cNvPr>
          <p:cNvCxnSpPr>
            <a:cxnSpLocks/>
          </p:cNvCxnSpPr>
          <p:nvPr/>
        </p:nvCxnSpPr>
        <p:spPr>
          <a:xfrm>
            <a:off x="4574220" y="779892"/>
            <a:ext cx="48073" cy="4363609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D15C5E-E0FA-49E2-941C-8F818E7ECDBF}"/>
              </a:ext>
            </a:extLst>
          </p:cNvPr>
          <p:cNvSpPr txBox="1"/>
          <p:nvPr/>
        </p:nvSpPr>
        <p:spPr>
          <a:xfrm>
            <a:off x="152401" y="170938"/>
            <a:ext cx="885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EE6C"/>
                </a:solidFill>
              </a:rPr>
              <a:t>A muon is DIVISIBLE into three particles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743D30-5428-48E6-A841-389B6B4A1175}"/>
              </a:ext>
            </a:extLst>
          </p:cNvPr>
          <p:cNvSpPr txBox="1"/>
          <p:nvPr/>
        </p:nvSpPr>
        <p:spPr>
          <a:xfrm>
            <a:off x="4267200" y="971550"/>
            <a:ext cx="46001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Given enough time, a muon will decay into an electron, a neutrino and an anti-neutrino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03FC0F-DB72-4D10-AD25-1A3B09D4B1E1}"/>
              </a:ext>
            </a:extLst>
          </p:cNvPr>
          <p:cNvSpPr txBox="1"/>
          <p:nvPr/>
        </p:nvSpPr>
        <p:spPr>
          <a:xfrm>
            <a:off x="152401" y="4395341"/>
            <a:ext cx="885444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>
                <a:solidFill>
                  <a:srgbClr val="FF0000"/>
                </a:solidFill>
              </a:rPr>
              <a:t>A muon is NOT REDUCIBLE to three particles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009CCA-E609-4D54-8683-CB8F878A3D22}"/>
              </a:ext>
            </a:extLst>
          </p:cNvPr>
          <p:cNvSpPr txBox="1"/>
          <p:nvPr/>
        </p:nvSpPr>
        <p:spPr>
          <a:xfrm>
            <a:off x="4345577" y="3047821"/>
            <a:ext cx="46612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Describing one muon does not mean describing three particles: the muon is a fundamental particle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FCD803-B1BF-486D-98E2-F4D334C98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7" y="1352892"/>
            <a:ext cx="3712115" cy="22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0C5D83-D045-4862-B6CF-64861908EB10}"/>
              </a:ext>
            </a:extLst>
          </p:cNvPr>
          <p:cNvCxnSpPr>
            <a:cxnSpLocks/>
          </p:cNvCxnSpPr>
          <p:nvPr/>
        </p:nvCxnSpPr>
        <p:spPr>
          <a:xfrm>
            <a:off x="4574220" y="779892"/>
            <a:ext cx="48073" cy="4363609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D15C5E-E0FA-49E2-941C-8F818E7ECDBF}"/>
              </a:ext>
            </a:extLst>
          </p:cNvPr>
          <p:cNvSpPr txBox="1"/>
          <p:nvPr/>
        </p:nvSpPr>
        <p:spPr>
          <a:xfrm>
            <a:off x="152401" y="170938"/>
            <a:ext cx="885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 proton is NOT DIVISIBLE into quarks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743D30-5428-48E6-A841-389B6B4A1175}"/>
              </a:ext>
            </a:extLst>
          </p:cNvPr>
          <p:cNvSpPr txBox="1"/>
          <p:nvPr/>
        </p:nvSpPr>
        <p:spPr>
          <a:xfrm>
            <a:off x="381000" y="935818"/>
            <a:ext cx="46001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Because of QCD confinement, you cannot isolate quarks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03FC0F-DB72-4D10-AD25-1A3B09D4B1E1}"/>
              </a:ext>
            </a:extLst>
          </p:cNvPr>
          <p:cNvSpPr txBox="1"/>
          <p:nvPr/>
        </p:nvSpPr>
        <p:spPr>
          <a:xfrm>
            <a:off x="152401" y="4395341"/>
            <a:ext cx="885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EE6C"/>
                </a:solidFill>
              </a:rPr>
              <a:t>A proton is REDUCIBLE to quarks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009CCA-E609-4D54-8683-CB8F878A3D22}"/>
              </a:ext>
            </a:extLst>
          </p:cNvPr>
          <p:cNvSpPr txBox="1"/>
          <p:nvPr/>
        </p:nvSpPr>
        <p:spPr>
          <a:xfrm>
            <a:off x="381000" y="3257550"/>
            <a:ext cx="518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Describing a proton means describing its quarks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2617CD-C039-4B6D-9A7E-36939C2D6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095300"/>
            <a:ext cx="2795713" cy="27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2317F-4044-44B9-BB4F-A46CAC2DA88F}"/>
              </a:ext>
            </a:extLst>
          </p:cNvPr>
          <p:cNvSpPr txBox="1"/>
          <p:nvPr/>
        </p:nvSpPr>
        <p:spPr>
          <a:xfrm>
            <a:off x="1295400" y="895350"/>
            <a:ext cx="655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Quantum systems are irreducible, not indivisible!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226C83-DFB5-43E3-BCBC-B95E8F9EDBAF}"/>
              </a:ext>
            </a:extLst>
          </p:cNvPr>
          <p:cNvGrpSpPr/>
          <p:nvPr/>
        </p:nvGrpSpPr>
        <p:grpSpPr>
          <a:xfrm>
            <a:off x="914400" y="3028950"/>
            <a:ext cx="2920795" cy="1322312"/>
            <a:chOff x="685800" y="3105150"/>
            <a:chExt cx="2920795" cy="132231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0D3189E-3B81-432B-ADBC-6EFD0157E473}"/>
                </a:ext>
              </a:extLst>
            </p:cNvPr>
            <p:cNvGrpSpPr/>
            <p:nvPr/>
          </p:nvGrpSpPr>
          <p:grpSpPr>
            <a:xfrm>
              <a:off x="685800" y="3526982"/>
              <a:ext cx="794882" cy="748123"/>
              <a:chOff x="2743126" y="2971800"/>
              <a:chExt cx="1295474" cy="121927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3F1B0D4-C997-4D17-933C-8CC7A2D6BB85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hord 5">
                <a:extLst>
                  <a:ext uri="{FF2B5EF4-FFF2-40B4-BE49-F238E27FC236}">
                    <a16:creationId xmlns:a16="http://schemas.microsoft.com/office/drawing/2014/main" id="{55F00357-0859-42F7-880C-6A6A48578730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A52C07F-235F-42FA-9138-322032CC1C93}"/>
                </a:ext>
              </a:extLst>
            </p:cNvPr>
            <p:cNvGrpSpPr/>
            <p:nvPr/>
          </p:nvGrpSpPr>
          <p:grpSpPr>
            <a:xfrm>
              <a:off x="2864418" y="3720714"/>
              <a:ext cx="742177" cy="554348"/>
              <a:chOff x="6682106" y="2528622"/>
              <a:chExt cx="742177" cy="554348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C118D591-A228-45C0-831A-D5788D06F3A7}"/>
                  </a:ext>
                </a:extLst>
              </p:cNvPr>
              <p:cNvSpPr/>
              <p:nvPr/>
            </p:nvSpPr>
            <p:spPr>
              <a:xfrm>
                <a:off x="6683541" y="2528622"/>
                <a:ext cx="740742" cy="554305"/>
              </a:xfrm>
              <a:custGeom>
                <a:avLst/>
                <a:gdLst>
                  <a:gd name="connsiteX0" fmla="*/ 689516 w 740742"/>
                  <a:gd name="connsiteY0" fmla="*/ 0 h 554305"/>
                  <a:gd name="connsiteX1" fmla="*/ 709511 w 740742"/>
                  <a:gd name="connsiteY1" fmla="*/ 34672 h 554305"/>
                  <a:gd name="connsiteX2" fmla="*/ 740742 w 740742"/>
                  <a:gd name="connsiteY2" fmla="*/ 180265 h 554305"/>
                  <a:gd name="connsiteX3" fmla="*/ 343323 w 740742"/>
                  <a:gd name="connsiteY3" fmla="*/ 554305 h 554305"/>
                  <a:gd name="connsiteX4" fmla="*/ 13777 w 740742"/>
                  <a:gd name="connsiteY4" fmla="*/ 389395 h 554305"/>
                  <a:gd name="connsiteX5" fmla="*/ 0 w 740742"/>
                  <a:gd name="connsiteY5" fmla="*/ 365506 h 554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0742" h="554305">
                    <a:moveTo>
                      <a:pt x="689516" y="0"/>
                    </a:moveTo>
                    <a:lnTo>
                      <a:pt x="709511" y="34672"/>
                    </a:lnTo>
                    <a:cubicBezTo>
                      <a:pt x="729622" y="79421"/>
                      <a:pt x="740742" y="128621"/>
                      <a:pt x="740742" y="180265"/>
                    </a:cubicBezTo>
                    <a:cubicBezTo>
                      <a:pt x="740742" y="386842"/>
                      <a:pt x="562811" y="554305"/>
                      <a:pt x="343323" y="554305"/>
                    </a:cubicBezTo>
                    <a:cubicBezTo>
                      <a:pt x="206143" y="554305"/>
                      <a:pt x="85196" y="488890"/>
                      <a:pt x="13777" y="389395"/>
                    </a:cubicBezTo>
                    <a:lnTo>
                      <a:pt x="0" y="365506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11848DB-39AF-41CE-B429-B010DD49734A}"/>
                  </a:ext>
                </a:extLst>
              </p:cNvPr>
              <p:cNvSpPr/>
              <p:nvPr/>
            </p:nvSpPr>
            <p:spPr>
              <a:xfrm>
                <a:off x="6682106" y="2827911"/>
                <a:ext cx="448781" cy="255059"/>
              </a:xfrm>
              <a:custGeom>
                <a:avLst/>
                <a:gdLst>
                  <a:gd name="connsiteX0" fmla="*/ 122433 w 448781"/>
                  <a:gd name="connsiteY0" fmla="*/ 0 h 255059"/>
                  <a:gd name="connsiteX1" fmla="*/ 126545 w 448781"/>
                  <a:gd name="connsiteY1" fmla="*/ 10979 h 255059"/>
                  <a:gd name="connsiteX2" fmla="*/ 448781 w 448781"/>
                  <a:gd name="connsiteY2" fmla="*/ 241976 h 255059"/>
                  <a:gd name="connsiteX3" fmla="*/ 27594 w 448781"/>
                  <a:gd name="connsiteY3" fmla="*/ 106418 h 255059"/>
                  <a:gd name="connsiteX4" fmla="*/ 0 w 448781"/>
                  <a:gd name="connsiteY4" fmla="*/ 64901 h 25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781" h="255059">
                    <a:moveTo>
                      <a:pt x="122433" y="0"/>
                    </a:moveTo>
                    <a:lnTo>
                      <a:pt x="126545" y="10979"/>
                    </a:lnTo>
                    <a:cubicBezTo>
                      <a:pt x="187202" y="127720"/>
                      <a:pt x="301238" y="209394"/>
                      <a:pt x="448781" y="241976"/>
                    </a:cubicBezTo>
                    <a:cubicBezTo>
                      <a:pt x="290046" y="282493"/>
                      <a:pt x="123913" y="226580"/>
                      <a:pt x="27594" y="106418"/>
                    </a:cubicBezTo>
                    <a:lnTo>
                      <a:pt x="0" y="6490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E0A4B04-2887-4721-BB4C-F4F57E38A00E}"/>
                </a:ext>
              </a:extLst>
            </p:cNvPr>
            <p:cNvGrpSpPr/>
            <p:nvPr/>
          </p:nvGrpSpPr>
          <p:grpSpPr>
            <a:xfrm>
              <a:off x="2741703" y="3105150"/>
              <a:ext cx="741264" cy="555497"/>
              <a:chOff x="8027154" y="2238367"/>
              <a:chExt cx="741264" cy="555497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80F198E-63D9-4484-B910-DDF418BE8582}"/>
                  </a:ext>
                </a:extLst>
              </p:cNvPr>
              <p:cNvSpPr/>
              <p:nvPr/>
            </p:nvSpPr>
            <p:spPr>
              <a:xfrm>
                <a:off x="8027199" y="2238367"/>
                <a:ext cx="741219" cy="555132"/>
              </a:xfrm>
              <a:custGeom>
                <a:avLst/>
                <a:gdLst>
                  <a:gd name="connsiteX0" fmla="*/ 397419 w 741219"/>
                  <a:gd name="connsiteY0" fmla="*/ 0 h 555132"/>
                  <a:gd name="connsiteX1" fmla="*/ 726965 w 741219"/>
                  <a:gd name="connsiteY1" fmla="*/ 164911 h 555132"/>
                  <a:gd name="connsiteX2" fmla="*/ 741219 w 741219"/>
                  <a:gd name="connsiteY2" fmla="*/ 189627 h 555132"/>
                  <a:gd name="connsiteX3" fmla="*/ 51704 w 741219"/>
                  <a:gd name="connsiteY3" fmla="*/ 555132 h 555132"/>
                  <a:gd name="connsiteX4" fmla="*/ 31231 w 741219"/>
                  <a:gd name="connsiteY4" fmla="*/ 519634 h 555132"/>
                  <a:gd name="connsiteX5" fmla="*/ 0 w 741219"/>
                  <a:gd name="connsiteY5" fmla="*/ 374040 h 555132"/>
                  <a:gd name="connsiteX6" fmla="*/ 397419 w 741219"/>
                  <a:gd name="connsiteY6" fmla="*/ 0 h 555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219" h="555132">
                    <a:moveTo>
                      <a:pt x="397419" y="0"/>
                    </a:moveTo>
                    <a:cubicBezTo>
                      <a:pt x="534599" y="0"/>
                      <a:pt x="655546" y="65415"/>
                      <a:pt x="726965" y="164911"/>
                    </a:cubicBezTo>
                    <a:lnTo>
                      <a:pt x="741219" y="189627"/>
                    </a:lnTo>
                    <a:lnTo>
                      <a:pt x="51704" y="555132"/>
                    </a:lnTo>
                    <a:lnTo>
                      <a:pt x="31231" y="519634"/>
                    </a:lnTo>
                    <a:cubicBezTo>
                      <a:pt x="11121" y="474884"/>
                      <a:pt x="0" y="425684"/>
                      <a:pt x="0" y="374040"/>
                    </a:cubicBezTo>
                    <a:cubicBezTo>
                      <a:pt x="0" y="167463"/>
                      <a:pt x="177931" y="0"/>
                      <a:pt x="3974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1303BBA-EFD3-476D-A6D3-039393589417}"/>
                  </a:ext>
                </a:extLst>
              </p:cNvPr>
              <p:cNvSpPr/>
              <p:nvPr/>
            </p:nvSpPr>
            <p:spPr>
              <a:xfrm>
                <a:off x="8027154" y="2301017"/>
                <a:ext cx="177287" cy="492847"/>
              </a:xfrm>
              <a:custGeom>
                <a:avLst/>
                <a:gdLst>
                  <a:gd name="connsiteX0" fmla="*/ 177287 w 177287"/>
                  <a:gd name="connsiteY0" fmla="*/ 0 h 492847"/>
                  <a:gd name="connsiteX1" fmla="*/ 144077 w 177287"/>
                  <a:gd name="connsiteY1" fmla="*/ 347483 h 492847"/>
                  <a:gd name="connsiteX2" fmla="*/ 174096 w 177287"/>
                  <a:gd name="connsiteY2" fmla="*/ 427629 h 492847"/>
                  <a:gd name="connsiteX3" fmla="*/ 51064 w 177287"/>
                  <a:gd name="connsiteY3" fmla="*/ 492847 h 492847"/>
                  <a:gd name="connsiteX4" fmla="*/ 43520 w 177287"/>
                  <a:gd name="connsiteY4" fmla="*/ 481495 h 492847"/>
                  <a:gd name="connsiteX5" fmla="*/ 177287 w 177287"/>
                  <a:gd name="connsiteY5" fmla="*/ 0 h 49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287" h="492847">
                    <a:moveTo>
                      <a:pt x="177287" y="0"/>
                    </a:moveTo>
                    <a:cubicBezTo>
                      <a:pt x="127809" y="129635"/>
                      <a:pt x="119533" y="247435"/>
                      <a:pt x="144077" y="347483"/>
                    </a:cubicBezTo>
                    <a:lnTo>
                      <a:pt x="174096" y="427629"/>
                    </a:lnTo>
                    <a:lnTo>
                      <a:pt x="51064" y="492847"/>
                    </a:lnTo>
                    <a:lnTo>
                      <a:pt x="43520" y="481495"/>
                    </a:lnTo>
                    <a:cubicBezTo>
                      <a:pt x="-48270" y="312313"/>
                      <a:pt x="9258" y="105242"/>
                      <a:pt x="17728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5534804-BEC8-4E73-BBE5-0471ABF22DC6}"/>
                </a:ext>
              </a:extLst>
            </p:cNvPr>
            <p:cNvSpPr/>
            <p:nvPr/>
          </p:nvSpPr>
          <p:spPr>
            <a:xfrm>
              <a:off x="1384849" y="3222139"/>
              <a:ext cx="1290752" cy="247614"/>
            </a:xfrm>
            <a:custGeom>
              <a:avLst/>
              <a:gdLst>
                <a:gd name="connsiteX0" fmla="*/ 0 w 2141883"/>
                <a:gd name="connsiteY0" fmla="*/ 601959 h 601959"/>
                <a:gd name="connsiteX1" fmla="*/ 1088335 w 2141883"/>
                <a:gd name="connsiteY1" fmla="*/ 10581 h 601959"/>
                <a:gd name="connsiteX2" fmla="*/ 2141883 w 2141883"/>
                <a:gd name="connsiteY2" fmla="*/ 278937 h 601959"/>
                <a:gd name="connsiteX0" fmla="*/ 0 w 2350605"/>
                <a:gd name="connsiteY0" fmla="*/ 441051 h 441051"/>
                <a:gd name="connsiteX1" fmla="*/ 1297057 w 2350605"/>
                <a:gd name="connsiteY1" fmla="*/ 3730 h 441051"/>
                <a:gd name="connsiteX2" fmla="*/ 2350605 w 2350605"/>
                <a:gd name="connsiteY2" fmla="*/ 272086 h 441051"/>
                <a:gd name="connsiteX0" fmla="*/ 0 w 2613992"/>
                <a:gd name="connsiteY0" fmla="*/ 465762 h 465762"/>
                <a:gd name="connsiteX1" fmla="*/ 1297057 w 2613992"/>
                <a:gd name="connsiteY1" fmla="*/ 28441 h 465762"/>
                <a:gd name="connsiteX2" fmla="*/ 2613992 w 2613992"/>
                <a:gd name="connsiteY2" fmla="*/ 147710 h 465762"/>
                <a:gd name="connsiteX0" fmla="*/ 0 w 2613992"/>
                <a:gd name="connsiteY0" fmla="*/ 501450 h 501450"/>
                <a:gd name="connsiteX1" fmla="*/ 1237423 w 2613992"/>
                <a:gd name="connsiteY1" fmla="*/ 19403 h 501450"/>
                <a:gd name="connsiteX2" fmla="*/ 2613992 w 2613992"/>
                <a:gd name="connsiteY2" fmla="*/ 183398 h 5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3992" h="501450">
                  <a:moveTo>
                    <a:pt x="0" y="501450"/>
                  </a:moveTo>
                  <a:cubicBezTo>
                    <a:pt x="365677" y="232679"/>
                    <a:pt x="801758" y="72412"/>
                    <a:pt x="1237423" y="19403"/>
                  </a:cubicBezTo>
                  <a:cubicBezTo>
                    <a:pt x="1673088" y="-33606"/>
                    <a:pt x="2265708" y="22301"/>
                    <a:pt x="2613992" y="183398"/>
                  </a:cubicBezTo>
                </a:path>
              </a:pathLst>
            </a:custGeom>
            <a:noFill/>
            <a:ln w="28575"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41D78C5-71A7-443B-A3BA-C31CBA55C82A}"/>
                </a:ext>
              </a:extLst>
            </p:cNvPr>
            <p:cNvSpPr/>
            <p:nvPr/>
          </p:nvSpPr>
          <p:spPr>
            <a:xfrm rot="21111370" flipV="1">
              <a:off x="1508436" y="4179848"/>
              <a:ext cx="1290752" cy="247614"/>
            </a:xfrm>
            <a:custGeom>
              <a:avLst/>
              <a:gdLst>
                <a:gd name="connsiteX0" fmla="*/ 0 w 2141883"/>
                <a:gd name="connsiteY0" fmla="*/ 601959 h 601959"/>
                <a:gd name="connsiteX1" fmla="*/ 1088335 w 2141883"/>
                <a:gd name="connsiteY1" fmla="*/ 10581 h 601959"/>
                <a:gd name="connsiteX2" fmla="*/ 2141883 w 2141883"/>
                <a:gd name="connsiteY2" fmla="*/ 278937 h 601959"/>
                <a:gd name="connsiteX0" fmla="*/ 0 w 2350605"/>
                <a:gd name="connsiteY0" fmla="*/ 441051 h 441051"/>
                <a:gd name="connsiteX1" fmla="*/ 1297057 w 2350605"/>
                <a:gd name="connsiteY1" fmla="*/ 3730 h 441051"/>
                <a:gd name="connsiteX2" fmla="*/ 2350605 w 2350605"/>
                <a:gd name="connsiteY2" fmla="*/ 272086 h 441051"/>
                <a:gd name="connsiteX0" fmla="*/ 0 w 2613992"/>
                <a:gd name="connsiteY0" fmla="*/ 465762 h 465762"/>
                <a:gd name="connsiteX1" fmla="*/ 1297057 w 2613992"/>
                <a:gd name="connsiteY1" fmla="*/ 28441 h 465762"/>
                <a:gd name="connsiteX2" fmla="*/ 2613992 w 2613992"/>
                <a:gd name="connsiteY2" fmla="*/ 147710 h 465762"/>
                <a:gd name="connsiteX0" fmla="*/ 0 w 2613992"/>
                <a:gd name="connsiteY0" fmla="*/ 501450 h 501450"/>
                <a:gd name="connsiteX1" fmla="*/ 1237423 w 2613992"/>
                <a:gd name="connsiteY1" fmla="*/ 19403 h 501450"/>
                <a:gd name="connsiteX2" fmla="*/ 2613992 w 2613992"/>
                <a:gd name="connsiteY2" fmla="*/ 183398 h 5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3992" h="501450">
                  <a:moveTo>
                    <a:pt x="0" y="501450"/>
                  </a:moveTo>
                  <a:cubicBezTo>
                    <a:pt x="365677" y="232679"/>
                    <a:pt x="801758" y="72412"/>
                    <a:pt x="1237423" y="19403"/>
                  </a:cubicBezTo>
                  <a:cubicBezTo>
                    <a:pt x="1673088" y="-33606"/>
                    <a:pt x="2265708" y="22301"/>
                    <a:pt x="2613992" y="183398"/>
                  </a:cubicBezTo>
                </a:path>
              </a:pathLst>
            </a:custGeom>
            <a:noFill/>
            <a:ln w="28575"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0702A1-E6C8-4B83-A347-759F2054CC4A}"/>
              </a:ext>
            </a:extLst>
          </p:cNvPr>
          <p:cNvGrpSpPr/>
          <p:nvPr/>
        </p:nvGrpSpPr>
        <p:grpSpPr>
          <a:xfrm>
            <a:off x="6764346" y="3291788"/>
            <a:ext cx="794882" cy="748123"/>
            <a:chOff x="6610920" y="3430766"/>
            <a:chExt cx="794882" cy="74812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AF7A592-EE46-45E2-ABAF-9BDFD5D3F3BD}"/>
                </a:ext>
              </a:extLst>
            </p:cNvPr>
            <p:cNvGrpSpPr/>
            <p:nvPr/>
          </p:nvGrpSpPr>
          <p:grpSpPr>
            <a:xfrm>
              <a:off x="6610920" y="3430766"/>
              <a:ext cx="794882" cy="748123"/>
              <a:chOff x="2743126" y="2971800"/>
              <a:chExt cx="1295474" cy="1219270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67A0C3C-CFAB-4A9C-BE24-126084708A20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hord 5">
                <a:extLst>
                  <a:ext uri="{FF2B5EF4-FFF2-40B4-BE49-F238E27FC236}">
                    <a16:creationId xmlns:a16="http://schemas.microsoft.com/office/drawing/2014/main" id="{6CA5CC85-93E9-4D1D-BB63-B747885B9D76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6267117-5863-4A27-B091-3BE6FB6D6C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749" y="3610993"/>
              <a:ext cx="678436" cy="40901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77E396-E94F-4C0E-BCA7-EAE5204CBF53}"/>
              </a:ext>
            </a:extLst>
          </p:cNvPr>
          <p:cNvGrpSpPr/>
          <p:nvPr/>
        </p:nvGrpSpPr>
        <p:grpSpPr>
          <a:xfrm>
            <a:off x="6368800" y="3371004"/>
            <a:ext cx="1599186" cy="652339"/>
            <a:chOff x="2286000" y="1097528"/>
            <a:chExt cx="5029200" cy="157965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E89219-5F5B-4A5F-960D-8F3E43F7E796}"/>
                </a:ext>
              </a:extLst>
            </p:cNvPr>
            <p:cNvCxnSpPr/>
            <p:nvPr/>
          </p:nvCxnSpPr>
          <p:spPr>
            <a:xfrm>
              <a:off x="2286000" y="1100342"/>
              <a:ext cx="5029200" cy="157684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8FD7A75-96BB-4BE4-A522-1FD2FC517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097528"/>
              <a:ext cx="5029200" cy="1576843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6920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2317F-4044-44B9-BB4F-A46CAC2DA88F}"/>
              </a:ext>
            </a:extLst>
          </p:cNvPr>
          <p:cNvSpPr txBox="1"/>
          <p:nvPr/>
        </p:nvSpPr>
        <p:spPr>
          <a:xfrm>
            <a:off x="1295400" y="895350"/>
            <a:ext cx="655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Quantum systems are irreducible, not indivisible!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AA3C25-6DA3-4F15-9708-70D35FF0F1D4}"/>
              </a:ext>
            </a:extLst>
          </p:cNvPr>
          <p:cNvSpPr txBox="1"/>
          <p:nvPr/>
        </p:nvSpPr>
        <p:spPr>
          <a:xfrm>
            <a:off x="495299" y="2952750"/>
            <a:ext cx="81533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Quantum systems can absorb, radiate, decay, entangle, … All of these are forms of merging and splitting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3C133-F837-4201-9964-DC6F978F3632}"/>
              </a:ext>
            </a:extLst>
          </p:cNvPr>
          <p:cNvSpPr txBox="1"/>
          <p:nvPr/>
        </p:nvSpPr>
        <p:spPr>
          <a:xfrm>
            <a:off x="495299" y="4021836"/>
            <a:ext cx="8153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Fundamental particles are objects that can’t be further described (as far as we know!) in terms of others (i.e. reduced)</a:t>
            </a:r>
          </a:p>
        </p:txBody>
      </p:sp>
    </p:spTree>
    <p:extLst>
      <p:ext uri="{BB962C8B-B14F-4D97-AF65-F5344CB8AC3E}">
        <p14:creationId xmlns:p14="http://schemas.microsoft.com/office/powerpoint/2010/main" val="141180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1CCF6471-EF72-4C2A-93C0-885B25519082}"/>
              </a:ext>
            </a:extLst>
          </p:cNvPr>
          <p:cNvSpPr txBox="1">
            <a:spLocks/>
          </p:cNvSpPr>
          <p:nvPr/>
        </p:nvSpPr>
        <p:spPr>
          <a:xfrm>
            <a:off x="4697847" y="113978"/>
            <a:ext cx="4314548" cy="63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Decomposable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2201484-B0CD-4346-AA1D-D81CA7C5C838}"/>
                  </a:ext>
                </a:extLst>
              </p:cNvPr>
              <p:cNvSpPr txBox="1"/>
              <p:nvPr/>
            </p:nvSpPr>
            <p:spPr>
              <a:xfrm>
                <a:off x="4697848" y="774911"/>
                <a:ext cx="431454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can calculate a property by combining independent contributions (e.g.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+ 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𝒮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𝓈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𝓈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𝓈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𝓈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2201484-B0CD-4346-AA1D-D81CA7C5C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848" y="774911"/>
                <a:ext cx="4314548" cy="1938992"/>
              </a:xfrm>
              <a:prstGeom prst="rect">
                <a:avLst/>
              </a:prstGeom>
              <a:blipFill>
                <a:blip r:embed="rId2"/>
                <a:stretch>
                  <a:fillRect l="-2263" t="-2516" b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3770111-3A62-4E8C-ABDC-A59B0D5C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07" y="113191"/>
            <a:ext cx="4314548" cy="6325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Divisible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0C5D83-D045-4862-B6CF-64861908EB1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574220" y="779892"/>
            <a:ext cx="48073" cy="4363609"/>
          </a:xfrm>
          <a:prstGeom prst="line">
            <a:avLst/>
          </a:prstGeom>
          <a:ln w="381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408905F7-355D-4C11-AEBE-F2E409386522}"/>
              </a:ext>
            </a:extLst>
          </p:cNvPr>
          <p:cNvSpPr txBox="1">
            <a:spLocks/>
          </p:cNvSpPr>
          <p:nvPr/>
        </p:nvSpPr>
        <p:spPr>
          <a:xfrm>
            <a:off x="4008268" y="147358"/>
            <a:ext cx="1131903" cy="632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dirty="0"/>
              <a:t>vs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6C0A14-4836-41F1-B44F-6D16CCD839FF}"/>
              </a:ext>
            </a:extLst>
          </p:cNvPr>
          <p:cNvGrpSpPr/>
          <p:nvPr/>
        </p:nvGrpSpPr>
        <p:grpSpPr>
          <a:xfrm>
            <a:off x="762000" y="971550"/>
            <a:ext cx="2920795" cy="1322312"/>
            <a:chOff x="685800" y="3105150"/>
            <a:chExt cx="2920795" cy="13223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88A833-A26A-4D01-83F8-32A6CAB37F04}"/>
                </a:ext>
              </a:extLst>
            </p:cNvPr>
            <p:cNvGrpSpPr/>
            <p:nvPr/>
          </p:nvGrpSpPr>
          <p:grpSpPr>
            <a:xfrm>
              <a:off x="685800" y="3526982"/>
              <a:ext cx="794882" cy="748123"/>
              <a:chOff x="2743126" y="2971800"/>
              <a:chExt cx="1295474" cy="121927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3AF5EA3-C10B-4C2F-8509-AEB9C9A953F9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hord 5">
                <a:extLst>
                  <a:ext uri="{FF2B5EF4-FFF2-40B4-BE49-F238E27FC236}">
                    <a16:creationId xmlns:a16="http://schemas.microsoft.com/office/drawing/2014/main" id="{0857B9BB-F05A-458D-AFA6-42EB28E4C3CC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7CE4DE-ECAC-404B-9CE7-3A30B434717B}"/>
                </a:ext>
              </a:extLst>
            </p:cNvPr>
            <p:cNvGrpSpPr/>
            <p:nvPr/>
          </p:nvGrpSpPr>
          <p:grpSpPr>
            <a:xfrm>
              <a:off x="2864418" y="3720714"/>
              <a:ext cx="742177" cy="554348"/>
              <a:chOff x="6682106" y="2528622"/>
              <a:chExt cx="742177" cy="554348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4ACAE12-1D35-45C8-BA17-AA21091C10F8}"/>
                  </a:ext>
                </a:extLst>
              </p:cNvPr>
              <p:cNvSpPr/>
              <p:nvPr/>
            </p:nvSpPr>
            <p:spPr>
              <a:xfrm>
                <a:off x="6683541" y="2528622"/>
                <a:ext cx="740742" cy="554305"/>
              </a:xfrm>
              <a:custGeom>
                <a:avLst/>
                <a:gdLst>
                  <a:gd name="connsiteX0" fmla="*/ 689516 w 740742"/>
                  <a:gd name="connsiteY0" fmla="*/ 0 h 554305"/>
                  <a:gd name="connsiteX1" fmla="*/ 709511 w 740742"/>
                  <a:gd name="connsiteY1" fmla="*/ 34672 h 554305"/>
                  <a:gd name="connsiteX2" fmla="*/ 740742 w 740742"/>
                  <a:gd name="connsiteY2" fmla="*/ 180265 h 554305"/>
                  <a:gd name="connsiteX3" fmla="*/ 343323 w 740742"/>
                  <a:gd name="connsiteY3" fmla="*/ 554305 h 554305"/>
                  <a:gd name="connsiteX4" fmla="*/ 13777 w 740742"/>
                  <a:gd name="connsiteY4" fmla="*/ 389395 h 554305"/>
                  <a:gd name="connsiteX5" fmla="*/ 0 w 740742"/>
                  <a:gd name="connsiteY5" fmla="*/ 365506 h 554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0742" h="554305">
                    <a:moveTo>
                      <a:pt x="689516" y="0"/>
                    </a:moveTo>
                    <a:lnTo>
                      <a:pt x="709511" y="34672"/>
                    </a:lnTo>
                    <a:cubicBezTo>
                      <a:pt x="729622" y="79421"/>
                      <a:pt x="740742" y="128621"/>
                      <a:pt x="740742" y="180265"/>
                    </a:cubicBezTo>
                    <a:cubicBezTo>
                      <a:pt x="740742" y="386842"/>
                      <a:pt x="562811" y="554305"/>
                      <a:pt x="343323" y="554305"/>
                    </a:cubicBezTo>
                    <a:cubicBezTo>
                      <a:pt x="206143" y="554305"/>
                      <a:pt x="85196" y="488890"/>
                      <a:pt x="13777" y="389395"/>
                    </a:cubicBezTo>
                    <a:lnTo>
                      <a:pt x="0" y="365506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CD69995-4013-4A71-A2B0-763165BF9519}"/>
                  </a:ext>
                </a:extLst>
              </p:cNvPr>
              <p:cNvSpPr/>
              <p:nvPr/>
            </p:nvSpPr>
            <p:spPr>
              <a:xfrm>
                <a:off x="6682106" y="2827911"/>
                <a:ext cx="448781" cy="255059"/>
              </a:xfrm>
              <a:custGeom>
                <a:avLst/>
                <a:gdLst>
                  <a:gd name="connsiteX0" fmla="*/ 122433 w 448781"/>
                  <a:gd name="connsiteY0" fmla="*/ 0 h 255059"/>
                  <a:gd name="connsiteX1" fmla="*/ 126545 w 448781"/>
                  <a:gd name="connsiteY1" fmla="*/ 10979 h 255059"/>
                  <a:gd name="connsiteX2" fmla="*/ 448781 w 448781"/>
                  <a:gd name="connsiteY2" fmla="*/ 241976 h 255059"/>
                  <a:gd name="connsiteX3" fmla="*/ 27594 w 448781"/>
                  <a:gd name="connsiteY3" fmla="*/ 106418 h 255059"/>
                  <a:gd name="connsiteX4" fmla="*/ 0 w 448781"/>
                  <a:gd name="connsiteY4" fmla="*/ 64901 h 25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781" h="255059">
                    <a:moveTo>
                      <a:pt x="122433" y="0"/>
                    </a:moveTo>
                    <a:lnTo>
                      <a:pt x="126545" y="10979"/>
                    </a:lnTo>
                    <a:cubicBezTo>
                      <a:pt x="187202" y="127720"/>
                      <a:pt x="301238" y="209394"/>
                      <a:pt x="448781" y="241976"/>
                    </a:cubicBezTo>
                    <a:cubicBezTo>
                      <a:pt x="290046" y="282493"/>
                      <a:pt x="123913" y="226580"/>
                      <a:pt x="27594" y="106418"/>
                    </a:cubicBezTo>
                    <a:lnTo>
                      <a:pt x="0" y="6490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E3603BE-DFC6-4713-8BAD-C2A2E2964333}"/>
                </a:ext>
              </a:extLst>
            </p:cNvPr>
            <p:cNvGrpSpPr/>
            <p:nvPr/>
          </p:nvGrpSpPr>
          <p:grpSpPr>
            <a:xfrm>
              <a:off x="2741703" y="3105150"/>
              <a:ext cx="741264" cy="555497"/>
              <a:chOff x="8027154" y="2238367"/>
              <a:chExt cx="741264" cy="555497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544F767-C855-4B58-A474-11681B95B427}"/>
                  </a:ext>
                </a:extLst>
              </p:cNvPr>
              <p:cNvSpPr/>
              <p:nvPr/>
            </p:nvSpPr>
            <p:spPr>
              <a:xfrm>
                <a:off x="8027199" y="2238367"/>
                <a:ext cx="741219" cy="555132"/>
              </a:xfrm>
              <a:custGeom>
                <a:avLst/>
                <a:gdLst>
                  <a:gd name="connsiteX0" fmla="*/ 397419 w 741219"/>
                  <a:gd name="connsiteY0" fmla="*/ 0 h 555132"/>
                  <a:gd name="connsiteX1" fmla="*/ 726965 w 741219"/>
                  <a:gd name="connsiteY1" fmla="*/ 164911 h 555132"/>
                  <a:gd name="connsiteX2" fmla="*/ 741219 w 741219"/>
                  <a:gd name="connsiteY2" fmla="*/ 189627 h 555132"/>
                  <a:gd name="connsiteX3" fmla="*/ 51704 w 741219"/>
                  <a:gd name="connsiteY3" fmla="*/ 555132 h 555132"/>
                  <a:gd name="connsiteX4" fmla="*/ 31231 w 741219"/>
                  <a:gd name="connsiteY4" fmla="*/ 519634 h 555132"/>
                  <a:gd name="connsiteX5" fmla="*/ 0 w 741219"/>
                  <a:gd name="connsiteY5" fmla="*/ 374040 h 555132"/>
                  <a:gd name="connsiteX6" fmla="*/ 397419 w 741219"/>
                  <a:gd name="connsiteY6" fmla="*/ 0 h 555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219" h="555132">
                    <a:moveTo>
                      <a:pt x="397419" y="0"/>
                    </a:moveTo>
                    <a:cubicBezTo>
                      <a:pt x="534599" y="0"/>
                      <a:pt x="655546" y="65415"/>
                      <a:pt x="726965" y="164911"/>
                    </a:cubicBezTo>
                    <a:lnTo>
                      <a:pt x="741219" y="189627"/>
                    </a:lnTo>
                    <a:lnTo>
                      <a:pt x="51704" y="555132"/>
                    </a:lnTo>
                    <a:lnTo>
                      <a:pt x="31231" y="519634"/>
                    </a:lnTo>
                    <a:cubicBezTo>
                      <a:pt x="11121" y="474884"/>
                      <a:pt x="0" y="425684"/>
                      <a:pt x="0" y="374040"/>
                    </a:cubicBezTo>
                    <a:cubicBezTo>
                      <a:pt x="0" y="167463"/>
                      <a:pt x="177931" y="0"/>
                      <a:pt x="3974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A1A66-E36E-45BF-9D19-F9E728DE2733}"/>
                  </a:ext>
                </a:extLst>
              </p:cNvPr>
              <p:cNvSpPr/>
              <p:nvPr/>
            </p:nvSpPr>
            <p:spPr>
              <a:xfrm>
                <a:off x="8027154" y="2301017"/>
                <a:ext cx="177287" cy="492847"/>
              </a:xfrm>
              <a:custGeom>
                <a:avLst/>
                <a:gdLst>
                  <a:gd name="connsiteX0" fmla="*/ 177287 w 177287"/>
                  <a:gd name="connsiteY0" fmla="*/ 0 h 492847"/>
                  <a:gd name="connsiteX1" fmla="*/ 144077 w 177287"/>
                  <a:gd name="connsiteY1" fmla="*/ 347483 h 492847"/>
                  <a:gd name="connsiteX2" fmla="*/ 174096 w 177287"/>
                  <a:gd name="connsiteY2" fmla="*/ 427629 h 492847"/>
                  <a:gd name="connsiteX3" fmla="*/ 51064 w 177287"/>
                  <a:gd name="connsiteY3" fmla="*/ 492847 h 492847"/>
                  <a:gd name="connsiteX4" fmla="*/ 43520 w 177287"/>
                  <a:gd name="connsiteY4" fmla="*/ 481495 h 492847"/>
                  <a:gd name="connsiteX5" fmla="*/ 177287 w 177287"/>
                  <a:gd name="connsiteY5" fmla="*/ 0 h 49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287" h="492847">
                    <a:moveTo>
                      <a:pt x="177287" y="0"/>
                    </a:moveTo>
                    <a:cubicBezTo>
                      <a:pt x="127809" y="129635"/>
                      <a:pt x="119533" y="247435"/>
                      <a:pt x="144077" y="347483"/>
                    </a:cubicBezTo>
                    <a:lnTo>
                      <a:pt x="174096" y="427629"/>
                    </a:lnTo>
                    <a:lnTo>
                      <a:pt x="51064" y="492847"/>
                    </a:lnTo>
                    <a:lnTo>
                      <a:pt x="43520" y="481495"/>
                    </a:lnTo>
                    <a:cubicBezTo>
                      <a:pt x="-48270" y="312313"/>
                      <a:pt x="9258" y="105242"/>
                      <a:pt x="17728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8E9A5A-EDAC-43E3-A29D-016070339B3E}"/>
                </a:ext>
              </a:extLst>
            </p:cNvPr>
            <p:cNvSpPr/>
            <p:nvPr/>
          </p:nvSpPr>
          <p:spPr>
            <a:xfrm>
              <a:off x="1384849" y="3222139"/>
              <a:ext cx="1290752" cy="247614"/>
            </a:xfrm>
            <a:custGeom>
              <a:avLst/>
              <a:gdLst>
                <a:gd name="connsiteX0" fmla="*/ 0 w 2141883"/>
                <a:gd name="connsiteY0" fmla="*/ 601959 h 601959"/>
                <a:gd name="connsiteX1" fmla="*/ 1088335 w 2141883"/>
                <a:gd name="connsiteY1" fmla="*/ 10581 h 601959"/>
                <a:gd name="connsiteX2" fmla="*/ 2141883 w 2141883"/>
                <a:gd name="connsiteY2" fmla="*/ 278937 h 601959"/>
                <a:gd name="connsiteX0" fmla="*/ 0 w 2350605"/>
                <a:gd name="connsiteY0" fmla="*/ 441051 h 441051"/>
                <a:gd name="connsiteX1" fmla="*/ 1297057 w 2350605"/>
                <a:gd name="connsiteY1" fmla="*/ 3730 h 441051"/>
                <a:gd name="connsiteX2" fmla="*/ 2350605 w 2350605"/>
                <a:gd name="connsiteY2" fmla="*/ 272086 h 441051"/>
                <a:gd name="connsiteX0" fmla="*/ 0 w 2613992"/>
                <a:gd name="connsiteY0" fmla="*/ 465762 h 465762"/>
                <a:gd name="connsiteX1" fmla="*/ 1297057 w 2613992"/>
                <a:gd name="connsiteY1" fmla="*/ 28441 h 465762"/>
                <a:gd name="connsiteX2" fmla="*/ 2613992 w 2613992"/>
                <a:gd name="connsiteY2" fmla="*/ 147710 h 465762"/>
                <a:gd name="connsiteX0" fmla="*/ 0 w 2613992"/>
                <a:gd name="connsiteY0" fmla="*/ 501450 h 501450"/>
                <a:gd name="connsiteX1" fmla="*/ 1237423 w 2613992"/>
                <a:gd name="connsiteY1" fmla="*/ 19403 h 501450"/>
                <a:gd name="connsiteX2" fmla="*/ 2613992 w 2613992"/>
                <a:gd name="connsiteY2" fmla="*/ 183398 h 5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3992" h="501450">
                  <a:moveTo>
                    <a:pt x="0" y="501450"/>
                  </a:moveTo>
                  <a:cubicBezTo>
                    <a:pt x="365677" y="232679"/>
                    <a:pt x="801758" y="72412"/>
                    <a:pt x="1237423" y="19403"/>
                  </a:cubicBezTo>
                  <a:cubicBezTo>
                    <a:pt x="1673088" y="-33606"/>
                    <a:pt x="2265708" y="22301"/>
                    <a:pt x="2613992" y="183398"/>
                  </a:cubicBezTo>
                </a:path>
              </a:pathLst>
            </a:custGeom>
            <a:noFill/>
            <a:ln w="28575"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BF6E3CA-E6D1-40D5-814B-07ECC3876F1C}"/>
                </a:ext>
              </a:extLst>
            </p:cNvPr>
            <p:cNvSpPr/>
            <p:nvPr/>
          </p:nvSpPr>
          <p:spPr>
            <a:xfrm rot="21111370" flipV="1">
              <a:off x="1508436" y="4179848"/>
              <a:ext cx="1290752" cy="247614"/>
            </a:xfrm>
            <a:custGeom>
              <a:avLst/>
              <a:gdLst>
                <a:gd name="connsiteX0" fmla="*/ 0 w 2141883"/>
                <a:gd name="connsiteY0" fmla="*/ 601959 h 601959"/>
                <a:gd name="connsiteX1" fmla="*/ 1088335 w 2141883"/>
                <a:gd name="connsiteY1" fmla="*/ 10581 h 601959"/>
                <a:gd name="connsiteX2" fmla="*/ 2141883 w 2141883"/>
                <a:gd name="connsiteY2" fmla="*/ 278937 h 601959"/>
                <a:gd name="connsiteX0" fmla="*/ 0 w 2350605"/>
                <a:gd name="connsiteY0" fmla="*/ 441051 h 441051"/>
                <a:gd name="connsiteX1" fmla="*/ 1297057 w 2350605"/>
                <a:gd name="connsiteY1" fmla="*/ 3730 h 441051"/>
                <a:gd name="connsiteX2" fmla="*/ 2350605 w 2350605"/>
                <a:gd name="connsiteY2" fmla="*/ 272086 h 441051"/>
                <a:gd name="connsiteX0" fmla="*/ 0 w 2613992"/>
                <a:gd name="connsiteY0" fmla="*/ 465762 h 465762"/>
                <a:gd name="connsiteX1" fmla="*/ 1297057 w 2613992"/>
                <a:gd name="connsiteY1" fmla="*/ 28441 h 465762"/>
                <a:gd name="connsiteX2" fmla="*/ 2613992 w 2613992"/>
                <a:gd name="connsiteY2" fmla="*/ 147710 h 465762"/>
                <a:gd name="connsiteX0" fmla="*/ 0 w 2613992"/>
                <a:gd name="connsiteY0" fmla="*/ 501450 h 501450"/>
                <a:gd name="connsiteX1" fmla="*/ 1237423 w 2613992"/>
                <a:gd name="connsiteY1" fmla="*/ 19403 h 501450"/>
                <a:gd name="connsiteX2" fmla="*/ 2613992 w 2613992"/>
                <a:gd name="connsiteY2" fmla="*/ 183398 h 5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3992" h="501450">
                  <a:moveTo>
                    <a:pt x="0" y="501450"/>
                  </a:moveTo>
                  <a:cubicBezTo>
                    <a:pt x="365677" y="232679"/>
                    <a:pt x="801758" y="72412"/>
                    <a:pt x="1237423" y="19403"/>
                  </a:cubicBezTo>
                  <a:cubicBezTo>
                    <a:pt x="1673088" y="-33606"/>
                    <a:pt x="2265708" y="22301"/>
                    <a:pt x="2613992" y="183398"/>
                  </a:cubicBezTo>
                </a:path>
              </a:pathLst>
            </a:custGeom>
            <a:noFill/>
            <a:ln w="28575"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35CE95A6-13C9-45BF-A56E-FDFABB94BAEF}"/>
              </a:ext>
            </a:extLst>
          </p:cNvPr>
          <p:cNvSpPr txBox="1">
            <a:spLocks/>
          </p:cNvSpPr>
          <p:nvPr/>
        </p:nvSpPr>
        <p:spPr>
          <a:xfrm>
            <a:off x="126507" y="2860881"/>
            <a:ext cx="4314548" cy="632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Reducible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E6DB73-332C-4203-BA4E-54E00E76107B}"/>
              </a:ext>
            </a:extLst>
          </p:cNvPr>
          <p:cNvGrpSpPr/>
          <p:nvPr/>
        </p:nvGrpSpPr>
        <p:grpSpPr>
          <a:xfrm>
            <a:off x="5675271" y="2647950"/>
            <a:ext cx="2469183" cy="2043358"/>
            <a:chOff x="532638" y="1733550"/>
            <a:chExt cx="1805516" cy="1494144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0B176E6-1E6A-4D68-96E4-4B85E8E92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38" y="1733551"/>
              <a:ext cx="1296162" cy="14813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672735C-C24A-4C49-BC13-69AEBF080BDF}"/>
                    </a:ext>
                  </a:extLst>
                </p:cNvPr>
                <p:cNvSpPr txBox="1"/>
                <p:nvPr/>
              </p:nvSpPr>
              <p:spPr>
                <a:xfrm>
                  <a:off x="875001" y="2272907"/>
                  <a:ext cx="354223" cy="247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𝝀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672735C-C24A-4C49-BC13-69AEBF080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001" y="2272907"/>
                  <a:ext cx="354223" cy="2475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783FFDD-D4D2-4F0F-86E3-ED069BC846B2}"/>
                    </a:ext>
                  </a:extLst>
                </p:cNvPr>
                <p:cNvSpPr txBox="1"/>
                <p:nvPr/>
              </p:nvSpPr>
              <p:spPr>
                <a:xfrm>
                  <a:off x="1023195" y="2980137"/>
                  <a:ext cx="529107" cy="247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𝑑𝑥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783FFDD-D4D2-4F0F-86E3-ED069BC846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95" y="2980137"/>
                  <a:ext cx="529107" cy="2475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B21949E-6405-4239-B83E-FD5EBDE569BD}"/>
                    </a:ext>
                  </a:extLst>
                </p:cNvPr>
                <p:cNvSpPr txBox="1"/>
                <p:nvPr/>
              </p:nvSpPr>
              <p:spPr>
                <a:xfrm>
                  <a:off x="1803982" y="2368372"/>
                  <a:ext cx="534172" cy="2640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𝑑𝑦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B21949E-6405-4239-B83E-FD5EBDE56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3982" y="2368372"/>
                  <a:ext cx="534172" cy="264062"/>
                </a:xfrm>
                <a:prstGeom prst="rect">
                  <a:avLst/>
                </a:prstGeom>
                <a:blipFill>
                  <a:blip r:embed="rId5"/>
                  <a:stretch>
                    <a:fillRect b="-3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BA20308-7B50-4F84-9428-860EF0003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38" y="3214879"/>
              <a:ext cx="12961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DDD6FB7-629C-4502-AD80-52FE43EE6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733550"/>
              <a:ext cx="0" cy="1481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A5AB8DF-639D-47E2-8BA2-E1B0BC505462}"/>
              </a:ext>
            </a:extLst>
          </p:cNvPr>
          <p:cNvGrpSpPr/>
          <p:nvPr/>
        </p:nvGrpSpPr>
        <p:grpSpPr>
          <a:xfrm>
            <a:off x="1711366" y="3748538"/>
            <a:ext cx="794882" cy="748123"/>
            <a:chOff x="6610920" y="3430766"/>
            <a:chExt cx="794882" cy="74812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4832705-15B5-49E5-AD72-348580010CF8}"/>
                </a:ext>
              </a:extLst>
            </p:cNvPr>
            <p:cNvGrpSpPr/>
            <p:nvPr/>
          </p:nvGrpSpPr>
          <p:grpSpPr>
            <a:xfrm>
              <a:off x="6610920" y="3430766"/>
              <a:ext cx="794882" cy="748123"/>
              <a:chOff x="2743126" y="2971800"/>
              <a:chExt cx="1295474" cy="121927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FEE0B79-A533-40AF-9943-52EE4EDB7818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hord 5">
                <a:extLst>
                  <a:ext uri="{FF2B5EF4-FFF2-40B4-BE49-F238E27FC236}">
                    <a16:creationId xmlns:a16="http://schemas.microsoft.com/office/drawing/2014/main" id="{2CFA2BB6-2504-44DE-8E01-8E0DA6D57255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C7072BA-D6B3-4095-B863-8F06F43C21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749" y="3610993"/>
              <a:ext cx="678436" cy="40901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520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55921</TotalTime>
  <Words>590</Words>
  <Application>Microsoft Office PowerPoint</Application>
  <PresentationFormat>On-screen Show (16:9)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Alice</vt:lpstr>
      <vt:lpstr>Arial</vt:lpstr>
      <vt:lpstr>Bradley Hand ITC</vt:lpstr>
      <vt:lpstr>Calibri</vt:lpstr>
      <vt:lpstr>Cambria Math</vt:lpstr>
      <vt:lpstr>Office Theme</vt:lpstr>
      <vt:lpstr>Quantum Essentials</vt:lpstr>
      <vt:lpstr>Divisible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Divisible</vt:lpstr>
      <vt:lpstr>PowerPoint Presentation</vt:lpstr>
      <vt:lpstr>PowerPoint Presentation</vt:lpstr>
      <vt:lpstr>PowerPoint Presentation</vt:lpstr>
      <vt:lpstr>PowerPoint Presentation</vt:lpstr>
      <vt:lpstr>Divisible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514</cp:revision>
  <dcterms:created xsi:type="dcterms:W3CDTF">2013-05-30T18:30:29Z</dcterms:created>
  <dcterms:modified xsi:type="dcterms:W3CDTF">2024-01-12T19:44:44Z</dcterms:modified>
</cp:coreProperties>
</file>