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21" r:id="rId2"/>
    <p:sldId id="477" r:id="rId3"/>
    <p:sldId id="479" r:id="rId4"/>
    <p:sldId id="478" r:id="rId5"/>
    <p:sldId id="481" r:id="rId6"/>
    <p:sldId id="437" r:id="rId7"/>
    <p:sldId id="482" r:id="rId8"/>
    <p:sldId id="483" r:id="rId9"/>
    <p:sldId id="491" r:id="rId10"/>
    <p:sldId id="485" r:id="rId11"/>
    <p:sldId id="486" r:id="rId12"/>
    <p:sldId id="487" r:id="rId13"/>
    <p:sldId id="488" r:id="rId14"/>
    <p:sldId id="489" r:id="rId15"/>
    <p:sldId id="490" r:id="rId16"/>
    <p:sldId id="492" r:id="rId17"/>
    <p:sldId id="367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  <a:srgbClr val="0000C8"/>
    <a:srgbClr val="C80000"/>
    <a:srgbClr val="00C800"/>
    <a:srgbClr val="00EE6C"/>
    <a:srgbClr val="007434"/>
    <a:srgbClr val="4F81BD"/>
    <a:srgbClr val="4A7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618" autoAdjust="0"/>
  </p:normalViewPr>
  <p:slideViewPr>
    <p:cSldViewPr>
      <p:cViewPr varScale="1">
        <p:scale>
          <a:sx n="124" d="100"/>
          <a:sy n="124" d="100"/>
        </p:scale>
        <p:origin x="346" y="9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DE655-E7A8-42D8-8F27-29EDD4D4987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F8133-AC8B-4C32-AEE4-B3F8E13D5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0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123950"/>
            <a:ext cx="8534400" cy="11025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647950"/>
            <a:ext cx="85344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A5C901-480E-43E4-BB60-A45ABD0C06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0" y="4552950"/>
            <a:ext cx="537982" cy="488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144CCB-E9B1-41E4-B610-5A5BDC014CA1}"/>
              </a:ext>
            </a:extLst>
          </p:cNvPr>
          <p:cNvSpPr txBox="1"/>
          <p:nvPr userDrawn="1"/>
        </p:nvSpPr>
        <p:spPr>
          <a:xfrm>
            <a:off x="566530" y="4704130"/>
            <a:ext cx="2901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lice" panose="00000500000000000000" pitchFamily="2" charset="0"/>
              </a:rPr>
              <a:t>Assumptions of physics</a:t>
            </a:r>
          </a:p>
        </p:txBody>
      </p:sp>
    </p:spTree>
    <p:extLst>
      <p:ext uri="{BB962C8B-B14F-4D97-AF65-F5344CB8AC3E}">
        <p14:creationId xmlns:p14="http://schemas.microsoft.com/office/powerpoint/2010/main" val="367476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8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9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6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5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4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3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3DB-42F9-4BC5-AB5E-1B545080AAD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41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1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2.png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1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40.png"/><Relationship Id="rId5" Type="http://schemas.openxmlformats.org/officeDocument/2006/relationships/image" Target="../media/image33.png"/><Relationship Id="rId10" Type="http://schemas.openxmlformats.org/officeDocument/2006/relationships/image" Target="../media/image39.png"/><Relationship Id="rId4" Type="http://schemas.openxmlformats.org/officeDocument/2006/relationships/image" Target="../media/image32.pn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2.png"/><Relationship Id="rId7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3821-9B18-4FD1-B8B4-24FC6CC59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Quantum Essentials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A8FC7-AF59-4E78-A745-B7DD1379E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states are equilibria</a:t>
            </a:r>
          </a:p>
        </p:txBody>
      </p:sp>
    </p:spTree>
    <p:extLst>
      <p:ext uri="{BB962C8B-B14F-4D97-AF65-F5344CB8AC3E}">
        <p14:creationId xmlns:p14="http://schemas.microsoft.com/office/powerpoint/2010/main" val="2680148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CDD5AADC-7675-455D-A651-1AF7D410D45D}"/>
              </a:ext>
            </a:extLst>
          </p:cNvPr>
          <p:cNvSpPr/>
          <p:nvPr/>
        </p:nvSpPr>
        <p:spPr>
          <a:xfrm rot="3392616">
            <a:off x="2057400" y="1009657"/>
            <a:ext cx="457200" cy="228581"/>
          </a:xfrm>
          <a:prstGeom prst="leftRightArrow">
            <a:avLst/>
          </a:prstGeom>
          <a:solidFill>
            <a:srgbClr val="00EE6C"/>
          </a:solidFill>
          <a:ln>
            <a:solidFill>
              <a:srgbClr val="00743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243424C-A125-4A8E-829D-9FBD0543032B}"/>
              </a:ext>
            </a:extLst>
          </p:cNvPr>
          <p:cNvSpPr/>
          <p:nvPr/>
        </p:nvSpPr>
        <p:spPr>
          <a:xfrm>
            <a:off x="1447800" y="1123950"/>
            <a:ext cx="1676400" cy="1676400"/>
          </a:xfrm>
          <a:custGeom>
            <a:avLst/>
            <a:gdLst>
              <a:gd name="connsiteX0" fmla="*/ 0 w 1676400"/>
              <a:gd name="connsiteY0" fmla="*/ 0 h 1676400"/>
              <a:gd name="connsiteX1" fmla="*/ 228600 w 1676400"/>
              <a:gd name="connsiteY1" fmla="*/ 0 h 1676400"/>
              <a:gd name="connsiteX2" fmla="*/ 228600 w 1676400"/>
              <a:gd name="connsiteY2" fmla="*/ 1447800 h 1676400"/>
              <a:gd name="connsiteX3" fmla="*/ 1447800 w 1676400"/>
              <a:gd name="connsiteY3" fmla="*/ 1447800 h 1676400"/>
              <a:gd name="connsiteX4" fmla="*/ 1447800 w 1676400"/>
              <a:gd name="connsiteY4" fmla="*/ 0 h 1676400"/>
              <a:gd name="connsiteX5" fmla="*/ 1676400 w 1676400"/>
              <a:gd name="connsiteY5" fmla="*/ 0 h 1676400"/>
              <a:gd name="connsiteX6" fmla="*/ 1676400 w 1676400"/>
              <a:gd name="connsiteY6" fmla="*/ 1447800 h 1676400"/>
              <a:gd name="connsiteX7" fmla="*/ 1676400 w 1676400"/>
              <a:gd name="connsiteY7" fmla="*/ 1676400 h 1676400"/>
              <a:gd name="connsiteX8" fmla="*/ 1447800 w 1676400"/>
              <a:gd name="connsiteY8" fmla="*/ 1676400 h 1676400"/>
              <a:gd name="connsiteX9" fmla="*/ 228600 w 1676400"/>
              <a:gd name="connsiteY9" fmla="*/ 1676400 h 1676400"/>
              <a:gd name="connsiteX10" fmla="*/ 0 w 1676400"/>
              <a:gd name="connsiteY10" fmla="*/ 1676400 h 1676400"/>
              <a:gd name="connsiteX11" fmla="*/ 0 w 1676400"/>
              <a:gd name="connsiteY11" fmla="*/ 14478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6400" h="1676400">
                <a:moveTo>
                  <a:pt x="0" y="0"/>
                </a:moveTo>
                <a:lnTo>
                  <a:pt x="228600" y="0"/>
                </a:lnTo>
                <a:lnTo>
                  <a:pt x="228600" y="1447800"/>
                </a:lnTo>
                <a:lnTo>
                  <a:pt x="1447800" y="1447800"/>
                </a:lnTo>
                <a:lnTo>
                  <a:pt x="1447800" y="0"/>
                </a:lnTo>
                <a:lnTo>
                  <a:pt x="1676400" y="0"/>
                </a:lnTo>
                <a:lnTo>
                  <a:pt x="1676400" y="1447800"/>
                </a:lnTo>
                <a:lnTo>
                  <a:pt x="1676400" y="1676400"/>
                </a:lnTo>
                <a:lnTo>
                  <a:pt x="1447800" y="1676400"/>
                </a:lnTo>
                <a:lnTo>
                  <a:pt x="228600" y="1676400"/>
                </a:lnTo>
                <a:lnTo>
                  <a:pt x="0" y="1676400"/>
                </a:lnTo>
                <a:lnTo>
                  <a:pt x="0" y="14478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EA7134-0A6F-44E7-9273-080B6118E7C5}"/>
              </a:ext>
            </a:extLst>
          </p:cNvPr>
          <p:cNvCxnSpPr>
            <a:stCxn id="6" idx="1"/>
            <a:endCxn id="6" idx="4"/>
          </p:cNvCxnSpPr>
          <p:nvPr/>
        </p:nvCxnSpPr>
        <p:spPr>
          <a:xfrm>
            <a:off x="1676400" y="1123950"/>
            <a:ext cx="12192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362FB3A-62B1-4E9A-8827-EC65613EAD3C}"/>
              </a:ext>
            </a:extLst>
          </p:cNvPr>
          <p:cNvSpPr/>
          <p:nvPr/>
        </p:nvSpPr>
        <p:spPr>
          <a:xfrm>
            <a:off x="2431181" y="1875826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4BA71B-DC86-49F6-80B6-793EC72200C1}"/>
              </a:ext>
            </a:extLst>
          </p:cNvPr>
          <p:cNvSpPr/>
          <p:nvPr/>
        </p:nvSpPr>
        <p:spPr>
          <a:xfrm>
            <a:off x="2623010" y="1499809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5E860C-8181-40D4-A7AF-A75145862ADA}"/>
              </a:ext>
            </a:extLst>
          </p:cNvPr>
          <p:cNvSpPr/>
          <p:nvPr/>
        </p:nvSpPr>
        <p:spPr>
          <a:xfrm>
            <a:off x="1988419" y="1550801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5E28A7-D017-4D2C-8AE6-902DFD94DEE8}"/>
              </a:ext>
            </a:extLst>
          </p:cNvPr>
          <p:cNvSpPr/>
          <p:nvPr/>
        </p:nvSpPr>
        <p:spPr>
          <a:xfrm>
            <a:off x="1752600" y="1652209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35E067-2260-4A61-9D9A-32F65832123C}"/>
              </a:ext>
            </a:extLst>
          </p:cNvPr>
          <p:cNvSpPr/>
          <p:nvPr/>
        </p:nvSpPr>
        <p:spPr>
          <a:xfrm>
            <a:off x="2133600" y="219075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1E3453B-E6E8-4234-9195-E162734A1CFA}"/>
              </a:ext>
            </a:extLst>
          </p:cNvPr>
          <p:cNvSpPr/>
          <p:nvPr/>
        </p:nvSpPr>
        <p:spPr>
          <a:xfrm>
            <a:off x="2514600" y="219075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980F27-C9F3-48A5-A44D-EEEE19A964E5}"/>
              </a:ext>
            </a:extLst>
          </p:cNvPr>
          <p:cNvSpPr/>
          <p:nvPr/>
        </p:nvSpPr>
        <p:spPr>
          <a:xfrm>
            <a:off x="1981200" y="196215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1BE2416-BDB9-49FC-875C-BF05C7C4C20A}"/>
              </a:ext>
            </a:extLst>
          </p:cNvPr>
          <p:cNvSpPr/>
          <p:nvPr/>
        </p:nvSpPr>
        <p:spPr>
          <a:xfrm>
            <a:off x="2133600" y="127635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43E171F-4C8B-4763-A0FC-3CFB308BFD02}"/>
              </a:ext>
            </a:extLst>
          </p:cNvPr>
          <p:cNvSpPr/>
          <p:nvPr/>
        </p:nvSpPr>
        <p:spPr>
          <a:xfrm>
            <a:off x="2667000" y="120015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684DB47-48A3-47A5-9C9D-8C1F3D6BB50D}"/>
              </a:ext>
            </a:extLst>
          </p:cNvPr>
          <p:cNvSpPr/>
          <p:nvPr/>
        </p:nvSpPr>
        <p:spPr>
          <a:xfrm>
            <a:off x="2362200" y="150495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9A46C9-3334-4A90-9460-1FED356CFF18}"/>
              </a:ext>
            </a:extLst>
          </p:cNvPr>
          <p:cNvSpPr/>
          <p:nvPr/>
        </p:nvSpPr>
        <p:spPr>
          <a:xfrm>
            <a:off x="2209800" y="180975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49CB240-F75E-49BA-A7EE-EABB2A2725F8}"/>
              </a:ext>
            </a:extLst>
          </p:cNvPr>
          <p:cNvSpPr/>
          <p:nvPr/>
        </p:nvSpPr>
        <p:spPr>
          <a:xfrm>
            <a:off x="1828800" y="211455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98EDA84-E936-4688-9F96-D7AF602BDA3D}"/>
              </a:ext>
            </a:extLst>
          </p:cNvPr>
          <p:cNvSpPr/>
          <p:nvPr/>
        </p:nvSpPr>
        <p:spPr>
          <a:xfrm>
            <a:off x="1981200" y="241935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D36AE28-4DD5-414A-B4ED-74984BABA964}"/>
              </a:ext>
            </a:extLst>
          </p:cNvPr>
          <p:cNvSpPr/>
          <p:nvPr/>
        </p:nvSpPr>
        <p:spPr>
          <a:xfrm>
            <a:off x="2362200" y="234315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38269E3-D16A-4A97-BF1F-81A4B1EA7EF1}"/>
              </a:ext>
            </a:extLst>
          </p:cNvPr>
          <p:cNvSpPr/>
          <p:nvPr/>
        </p:nvSpPr>
        <p:spPr>
          <a:xfrm>
            <a:off x="2743200" y="203835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43073E2-6AC1-43FC-8338-1ED0F9F69A23}"/>
              </a:ext>
            </a:extLst>
          </p:cNvPr>
          <p:cNvCxnSpPr>
            <a:cxnSpLocks/>
          </p:cNvCxnSpPr>
          <p:nvPr/>
        </p:nvCxnSpPr>
        <p:spPr>
          <a:xfrm flipH="1">
            <a:off x="1905000" y="1444294"/>
            <a:ext cx="685800" cy="326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7A33FB-EF0F-433E-ACBB-552F2C3829AC}"/>
              </a:ext>
            </a:extLst>
          </p:cNvPr>
          <p:cNvCxnSpPr>
            <a:cxnSpLocks/>
          </p:cNvCxnSpPr>
          <p:nvPr/>
        </p:nvCxnSpPr>
        <p:spPr>
          <a:xfrm flipH="1" flipV="1">
            <a:off x="1946045" y="1976517"/>
            <a:ext cx="679910" cy="113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52C37F-88AB-4561-8B48-943B96C2EC28}"/>
              </a:ext>
            </a:extLst>
          </p:cNvPr>
          <p:cNvCxnSpPr>
            <a:cxnSpLocks/>
          </p:cNvCxnSpPr>
          <p:nvPr/>
        </p:nvCxnSpPr>
        <p:spPr>
          <a:xfrm flipV="1">
            <a:off x="2519210" y="1352549"/>
            <a:ext cx="197720" cy="581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F23AB4-5B02-49E0-8A2E-8E47C1E97774}"/>
              </a:ext>
            </a:extLst>
          </p:cNvPr>
          <p:cNvCxnSpPr>
            <a:cxnSpLocks/>
          </p:cNvCxnSpPr>
          <p:nvPr/>
        </p:nvCxnSpPr>
        <p:spPr>
          <a:xfrm flipH="1" flipV="1">
            <a:off x="2000251" y="1276351"/>
            <a:ext cx="819149" cy="139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E050D18-681E-4798-A540-7D3A9C2902E6}"/>
              </a:ext>
            </a:extLst>
          </p:cNvPr>
          <p:cNvCxnSpPr>
            <a:cxnSpLocks/>
          </p:cNvCxnSpPr>
          <p:nvPr/>
        </p:nvCxnSpPr>
        <p:spPr>
          <a:xfrm flipH="1" flipV="1">
            <a:off x="2507381" y="1004022"/>
            <a:ext cx="216769" cy="244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D22AD84-D63E-4689-9805-FB5A9454282F}"/>
              </a:ext>
            </a:extLst>
          </p:cNvPr>
          <p:cNvCxnSpPr>
            <a:cxnSpLocks/>
          </p:cNvCxnSpPr>
          <p:nvPr/>
        </p:nvCxnSpPr>
        <p:spPr>
          <a:xfrm flipH="1" flipV="1">
            <a:off x="1866900" y="2134352"/>
            <a:ext cx="216769" cy="244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8FDC24-728C-4430-8B4C-FECC0136364A}"/>
              </a:ext>
            </a:extLst>
          </p:cNvPr>
          <p:cNvCxnSpPr>
            <a:cxnSpLocks/>
          </p:cNvCxnSpPr>
          <p:nvPr/>
        </p:nvCxnSpPr>
        <p:spPr>
          <a:xfrm flipH="1" flipV="1">
            <a:off x="2495551" y="2161394"/>
            <a:ext cx="285749" cy="296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01FA018-1637-41BA-80BB-0FD2D2C953AC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2362200" y="2223321"/>
            <a:ext cx="457200" cy="157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55D6E05-B92D-451E-AC09-D35DD02C7FDD}"/>
              </a:ext>
            </a:extLst>
          </p:cNvPr>
          <p:cNvCxnSpPr>
            <a:cxnSpLocks/>
          </p:cNvCxnSpPr>
          <p:nvPr/>
        </p:nvCxnSpPr>
        <p:spPr>
          <a:xfrm flipV="1">
            <a:off x="2057400" y="2114550"/>
            <a:ext cx="457200" cy="157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A3167E1-3422-4B08-98FA-CC16AB30A770}"/>
              </a:ext>
            </a:extLst>
          </p:cNvPr>
          <p:cNvCxnSpPr>
            <a:cxnSpLocks/>
          </p:cNvCxnSpPr>
          <p:nvPr/>
        </p:nvCxnSpPr>
        <p:spPr>
          <a:xfrm flipV="1">
            <a:off x="1828800" y="1684781"/>
            <a:ext cx="581025" cy="567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0E1F5B9-A449-488F-A6FF-3F31E6FBCF32}"/>
                  </a:ext>
                </a:extLst>
              </p:cNvPr>
              <p:cNvSpPr txBox="1"/>
              <p:nvPr/>
            </p:nvSpPr>
            <p:spPr>
              <a:xfrm>
                <a:off x="7926467" y="2527665"/>
                <a:ext cx="417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0E1F5B9-A449-488F-A6FF-3F31E6FBC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467" y="2527665"/>
                <a:ext cx="41793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47ADB4A-E46A-4F1C-884A-4384E79BB5EE}"/>
              </a:ext>
            </a:extLst>
          </p:cNvPr>
          <p:cNvCxnSpPr>
            <a:cxnSpLocks/>
          </p:cNvCxnSpPr>
          <p:nvPr/>
        </p:nvCxnSpPr>
        <p:spPr>
          <a:xfrm>
            <a:off x="5170253" y="2525149"/>
            <a:ext cx="30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3D083A6-252F-49B3-9388-9BA5B91A4DDB}"/>
              </a:ext>
            </a:extLst>
          </p:cNvPr>
          <p:cNvSpPr/>
          <p:nvPr/>
        </p:nvSpPr>
        <p:spPr>
          <a:xfrm>
            <a:off x="5181600" y="1143394"/>
            <a:ext cx="3035031" cy="1332711"/>
          </a:xfrm>
          <a:custGeom>
            <a:avLst/>
            <a:gdLst>
              <a:gd name="connsiteX0" fmla="*/ 0 w 2918298"/>
              <a:gd name="connsiteY0" fmla="*/ 1493278 h 1614843"/>
              <a:gd name="connsiteX1" fmla="*/ 899809 w 2918298"/>
              <a:gd name="connsiteY1" fmla="*/ 1464095 h 1614843"/>
              <a:gd name="connsiteX2" fmla="*/ 1371600 w 2918298"/>
              <a:gd name="connsiteY2" fmla="*/ 82 h 1614843"/>
              <a:gd name="connsiteX3" fmla="*/ 1765571 w 2918298"/>
              <a:gd name="connsiteY3" fmla="*/ 1396002 h 1614843"/>
              <a:gd name="connsiteX4" fmla="*/ 2918298 w 2918298"/>
              <a:gd name="connsiteY4" fmla="*/ 1498142 h 1614843"/>
              <a:gd name="connsiteX0" fmla="*/ 0 w 2918298"/>
              <a:gd name="connsiteY0" fmla="*/ 1493278 h 1572106"/>
              <a:gd name="connsiteX1" fmla="*/ 899809 w 2918298"/>
              <a:gd name="connsiteY1" fmla="*/ 1464095 h 1572106"/>
              <a:gd name="connsiteX2" fmla="*/ 1371600 w 2918298"/>
              <a:gd name="connsiteY2" fmla="*/ 82 h 1572106"/>
              <a:gd name="connsiteX3" fmla="*/ 1765571 w 2918298"/>
              <a:gd name="connsiteY3" fmla="*/ 1396002 h 1572106"/>
              <a:gd name="connsiteX4" fmla="*/ 2918298 w 2918298"/>
              <a:gd name="connsiteY4" fmla="*/ 1498142 h 1572106"/>
              <a:gd name="connsiteX0" fmla="*/ 0 w 2918298"/>
              <a:gd name="connsiteY0" fmla="*/ 1493937 h 1569259"/>
              <a:gd name="connsiteX1" fmla="*/ 972767 w 2918298"/>
              <a:gd name="connsiteY1" fmla="*/ 1206971 h 1569259"/>
              <a:gd name="connsiteX2" fmla="*/ 1371600 w 2918298"/>
              <a:gd name="connsiteY2" fmla="*/ 741 h 1569259"/>
              <a:gd name="connsiteX3" fmla="*/ 1765571 w 2918298"/>
              <a:gd name="connsiteY3" fmla="*/ 1396661 h 1569259"/>
              <a:gd name="connsiteX4" fmla="*/ 2918298 w 2918298"/>
              <a:gd name="connsiteY4" fmla="*/ 1498801 h 1569259"/>
              <a:gd name="connsiteX0" fmla="*/ 0 w 2918298"/>
              <a:gd name="connsiteY0" fmla="*/ 1493940 h 1569262"/>
              <a:gd name="connsiteX1" fmla="*/ 972767 w 2918298"/>
              <a:gd name="connsiteY1" fmla="*/ 1206974 h 1569262"/>
              <a:gd name="connsiteX2" fmla="*/ 1371600 w 2918298"/>
              <a:gd name="connsiteY2" fmla="*/ 744 h 1569262"/>
              <a:gd name="connsiteX3" fmla="*/ 1765571 w 2918298"/>
              <a:gd name="connsiteY3" fmla="*/ 1396664 h 1569262"/>
              <a:gd name="connsiteX4" fmla="*/ 2918298 w 2918298"/>
              <a:gd name="connsiteY4" fmla="*/ 1498804 h 1569262"/>
              <a:gd name="connsiteX0" fmla="*/ 0 w 2918298"/>
              <a:gd name="connsiteY0" fmla="*/ 1493196 h 1520005"/>
              <a:gd name="connsiteX1" fmla="*/ 972767 w 2918298"/>
              <a:gd name="connsiteY1" fmla="*/ 1206230 h 1520005"/>
              <a:gd name="connsiteX2" fmla="*/ 1371600 w 2918298"/>
              <a:gd name="connsiteY2" fmla="*/ 0 h 1520005"/>
              <a:gd name="connsiteX3" fmla="*/ 1750979 w 2918298"/>
              <a:gd name="connsiteY3" fmla="*/ 1206231 h 1520005"/>
              <a:gd name="connsiteX4" fmla="*/ 2918298 w 2918298"/>
              <a:gd name="connsiteY4" fmla="*/ 1498060 h 1520005"/>
              <a:gd name="connsiteX0" fmla="*/ 0 w 2918298"/>
              <a:gd name="connsiteY0" fmla="*/ 1493196 h 1522010"/>
              <a:gd name="connsiteX1" fmla="*/ 972767 w 2918298"/>
              <a:gd name="connsiteY1" fmla="*/ 1206230 h 1522010"/>
              <a:gd name="connsiteX2" fmla="*/ 1371600 w 2918298"/>
              <a:gd name="connsiteY2" fmla="*/ 0 h 1522010"/>
              <a:gd name="connsiteX3" fmla="*/ 1750979 w 2918298"/>
              <a:gd name="connsiteY3" fmla="*/ 1206231 h 1522010"/>
              <a:gd name="connsiteX4" fmla="*/ 2918298 w 2918298"/>
              <a:gd name="connsiteY4" fmla="*/ 1498060 h 1522010"/>
              <a:gd name="connsiteX0" fmla="*/ 0 w 2918298"/>
              <a:gd name="connsiteY0" fmla="*/ 1493196 h 1522010"/>
              <a:gd name="connsiteX1" fmla="*/ 972767 w 2918298"/>
              <a:gd name="connsiteY1" fmla="*/ 1206230 h 1522010"/>
              <a:gd name="connsiteX2" fmla="*/ 1371600 w 2918298"/>
              <a:gd name="connsiteY2" fmla="*/ 0 h 1522010"/>
              <a:gd name="connsiteX3" fmla="*/ 1750979 w 2918298"/>
              <a:gd name="connsiteY3" fmla="*/ 1206231 h 1522010"/>
              <a:gd name="connsiteX4" fmla="*/ 2918298 w 2918298"/>
              <a:gd name="connsiteY4" fmla="*/ 1498060 h 1522010"/>
              <a:gd name="connsiteX0" fmla="*/ 0 w 2918298"/>
              <a:gd name="connsiteY0" fmla="*/ 1493196 h 1498060"/>
              <a:gd name="connsiteX1" fmla="*/ 972767 w 2918298"/>
              <a:gd name="connsiteY1" fmla="*/ 1206230 h 1498060"/>
              <a:gd name="connsiteX2" fmla="*/ 1371600 w 2918298"/>
              <a:gd name="connsiteY2" fmla="*/ 0 h 1498060"/>
              <a:gd name="connsiteX3" fmla="*/ 1750979 w 2918298"/>
              <a:gd name="connsiteY3" fmla="*/ 1206231 h 1498060"/>
              <a:gd name="connsiteX4" fmla="*/ 2918298 w 2918298"/>
              <a:gd name="connsiteY4" fmla="*/ 1498060 h 1498060"/>
              <a:gd name="connsiteX0" fmla="*/ 0 w 2991256"/>
              <a:gd name="connsiteY0" fmla="*/ 1493196 h 1517515"/>
              <a:gd name="connsiteX1" fmla="*/ 972767 w 2991256"/>
              <a:gd name="connsiteY1" fmla="*/ 1206230 h 1517515"/>
              <a:gd name="connsiteX2" fmla="*/ 1371600 w 2991256"/>
              <a:gd name="connsiteY2" fmla="*/ 0 h 1517515"/>
              <a:gd name="connsiteX3" fmla="*/ 1750979 w 2991256"/>
              <a:gd name="connsiteY3" fmla="*/ 1206231 h 1517515"/>
              <a:gd name="connsiteX4" fmla="*/ 2991256 w 2991256"/>
              <a:gd name="connsiteY4" fmla="*/ 1517515 h 1517515"/>
              <a:gd name="connsiteX0" fmla="*/ 0 w 3035031"/>
              <a:gd name="connsiteY0" fmla="*/ 1498060 h 1517515"/>
              <a:gd name="connsiteX1" fmla="*/ 1016542 w 3035031"/>
              <a:gd name="connsiteY1" fmla="*/ 1206230 h 1517515"/>
              <a:gd name="connsiteX2" fmla="*/ 1415375 w 3035031"/>
              <a:gd name="connsiteY2" fmla="*/ 0 h 1517515"/>
              <a:gd name="connsiteX3" fmla="*/ 1794754 w 3035031"/>
              <a:gd name="connsiteY3" fmla="*/ 1206231 h 1517515"/>
              <a:gd name="connsiteX4" fmla="*/ 3035031 w 3035031"/>
              <a:gd name="connsiteY4" fmla="*/ 1517515 h 1517515"/>
              <a:gd name="connsiteX0" fmla="*/ 0 w 3035031"/>
              <a:gd name="connsiteY0" fmla="*/ 1498060 h 1517515"/>
              <a:gd name="connsiteX1" fmla="*/ 1016542 w 3035031"/>
              <a:gd name="connsiteY1" fmla="*/ 1206230 h 1517515"/>
              <a:gd name="connsiteX2" fmla="*/ 1415375 w 3035031"/>
              <a:gd name="connsiteY2" fmla="*/ 0 h 1517515"/>
              <a:gd name="connsiteX3" fmla="*/ 1794754 w 3035031"/>
              <a:gd name="connsiteY3" fmla="*/ 1206231 h 1517515"/>
              <a:gd name="connsiteX4" fmla="*/ 3035031 w 3035031"/>
              <a:gd name="connsiteY4" fmla="*/ 1517515 h 1517515"/>
              <a:gd name="connsiteX0" fmla="*/ 0 w 3035031"/>
              <a:gd name="connsiteY0" fmla="*/ 1498078 h 1517533"/>
              <a:gd name="connsiteX1" fmla="*/ 1016542 w 3035031"/>
              <a:gd name="connsiteY1" fmla="*/ 1206248 h 1517533"/>
              <a:gd name="connsiteX2" fmla="*/ 1415375 w 3035031"/>
              <a:gd name="connsiteY2" fmla="*/ 18 h 1517533"/>
              <a:gd name="connsiteX3" fmla="*/ 1794754 w 3035031"/>
              <a:gd name="connsiteY3" fmla="*/ 1206249 h 1517533"/>
              <a:gd name="connsiteX4" fmla="*/ 3035031 w 3035031"/>
              <a:gd name="connsiteY4" fmla="*/ 1517533 h 1517533"/>
              <a:gd name="connsiteX0" fmla="*/ 0 w 3035031"/>
              <a:gd name="connsiteY0" fmla="*/ 1498132 h 1517587"/>
              <a:gd name="connsiteX1" fmla="*/ 1016542 w 3035031"/>
              <a:gd name="connsiteY1" fmla="*/ 1206302 h 1517587"/>
              <a:gd name="connsiteX2" fmla="*/ 1415375 w 3035031"/>
              <a:gd name="connsiteY2" fmla="*/ 72 h 1517587"/>
              <a:gd name="connsiteX3" fmla="*/ 1794754 w 3035031"/>
              <a:gd name="connsiteY3" fmla="*/ 1206303 h 1517587"/>
              <a:gd name="connsiteX4" fmla="*/ 3035031 w 3035031"/>
              <a:gd name="connsiteY4" fmla="*/ 1517587 h 1517587"/>
              <a:gd name="connsiteX0" fmla="*/ 0 w 3035031"/>
              <a:gd name="connsiteY0" fmla="*/ 1498079 h 1517534"/>
              <a:gd name="connsiteX1" fmla="*/ 1016542 w 3035031"/>
              <a:gd name="connsiteY1" fmla="*/ 1206249 h 1517534"/>
              <a:gd name="connsiteX2" fmla="*/ 1415375 w 3035031"/>
              <a:gd name="connsiteY2" fmla="*/ 19 h 1517534"/>
              <a:gd name="connsiteX3" fmla="*/ 1794754 w 3035031"/>
              <a:gd name="connsiteY3" fmla="*/ 1206250 h 1517534"/>
              <a:gd name="connsiteX4" fmla="*/ 3035031 w 3035031"/>
              <a:gd name="connsiteY4" fmla="*/ 1517534 h 1517534"/>
              <a:gd name="connsiteX0" fmla="*/ 0 w 3035031"/>
              <a:gd name="connsiteY0" fmla="*/ 1313256 h 1332711"/>
              <a:gd name="connsiteX1" fmla="*/ 1016542 w 3035031"/>
              <a:gd name="connsiteY1" fmla="*/ 1021426 h 1332711"/>
              <a:gd name="connsiteX2" fmla="*/ 1425102 w 3035031"/>
              <a:gd name="connsiteY2" fmla="*/ 22 h 1332711"/>
              <a:gd name="connsiteX3" fmla="*/ 1794754 w 3035031"/>
              <a:gd name="connsiteY3" fmla="*/ 1021427 h 1332711"/>
              <a:gd name="connsiteX4" fmla="*/ 3035031 w 3035031"/>
              <a:gd name="connsiteY4" fmla="*/ 1332711 h 133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5031" h="1332711">
                <a:moveTo>
                  <a:pt x="0" y="1313256"/>
                </a:moveTo>
                <a:cubicBezTo>
                  <a:pt x="393970" y="1296638"/>
                  <a:pt x="779025" y="1240298"/>
                  <a:pt x="1016542" y="1021426"/>
                </a:cubicBezTo>
                <a:cubicBezTo>
                  <a:pt x="1254059" y="802554"/>
                  <a:pt x="1232169" y="-4842"/>
                  <a:pt x="1425102" y="22"/>
                </a:cubicBezTo>
                <a:cubicBezTo>
                  <a:pt x="1618035" y="4886"/>
                  <a:pt x="1526433" y="799312"/>
                  <a:pt x="1794754" y="1021427"/>
                </a:cubicBezTo>
                <a:cubicBezTo>
                  <a:pt x="2063075" y="1243542"/>
                  <a:pt x="2597286" y="1328658"/>
                  <a:pt x="3035031" y="13327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F7921AF-C579-46C4-B86C-7E3CA0049B42}"/>
                  </a:ext>
                </a:extLst>
              </p:cNvPr>
              <p:cNvSpPr txBox="1"/>
              <p:nvPr/>
            </p:nvSpPr>
            <p:spPr>
              <a:xfrm>
                <a:off x="5261966" y="1098442"/>
                <a:ext cx="757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F7921AF-C579-46C4-B86C-7E3CA0049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966" y="1098442"/>
                <a:ext cx="75783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5DA84488-2C92-4716-A07C-4B315A09EA74}"/>
              </a:ext>
            </a:extLst>
          </p:cNvPr>
          <p:cNvSpPr txBox="1"/>
          <p:nvPr/>
        </p:nvSpPr>
        <p:spPr>
          <a:xfrm>
            <a:off x="1" y="4280769"/>
            <a:ext cx="9143999" cy="769441"/>
          </a:xfrm>
          <a:prstGeom prst="rect">
            <a:avLst/>
          </a:prstGeom>
          <a:noFill/>
        </p:spPr>
        <p:txBody>
          <a:bodyPr wrap="square" rtlCol="0" anchor="ctr">
            <a:normAutofit fontScale="55000" lnSpcReduction="20000"/>
          </a:bodyPr>
          <a:lstStyle/>
          <a:p>
            <a:pPr algn="ctr"/>
            <a:r>
              <a:rPr lang="en-US" sz="4400" dirty="0">
                <a:solidFill>
                  <a:srgbClr val="00EE6C"/>
                </a:solidFill>
              </a:rPr>
              <a:t>Equilibrium of an open system</a:t>
            </a:r>
            <a:br>
              <a:rPr lang="en-US" sz="4400" dirty="0">
                <a:solidFill>
                  <a:srgbClr val="00EE6C"/>
                </a:solidFill>
              </a:rPr>
            </a:br>
            <a:r>
              <a:rPr lang="en-US" sz="4400" dirty="0">
                <a:solidFill>
                  <a:srgbClr val="00EE6C"/>
                </a:solidFill>
              </a:rPr>
              <a:t>does not define a unique number of particles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84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4" grpId="0" animBg="1"/>
      <p:bldP spid="55" grpId="0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243424C-A125-4A8E-829D-9FBD0543032B}"/>
              </a:ext>
            </a:extLst>
          </p:cNvPr>
          <p:cNvSpPr/>
          <p:nvPr/>
        </p:nvSpPr>
        <p:spPr>
          <a:xfrm>
            <a:off x="1447800" y="1123950"/>
            <a:ext cx="1676400" cy="1676400"/>
          </a:xfrm>
          <a:custGeom>
            <a:avLst/>
            <a:gdLst>
              <a:gd name="connsiteX0" fmla="*/ 0 w 1676400"/>
              <a:gd name="connsiteY0" fmla="*/ 0 h 1676400"/>
              <a:gd name="connsiteX1" fmla="*/ 228600 w 1676400"/>
              <a:gd name="connsiteY1" fmla="*/ 0 h 1676400"/>
              <a:gd name="connsiteX2" fmla="*/ 228600 w 1676400"/>
              <a:gd name="connsiteY2" fmla="*/ 1447800 h 1676400"/>
              <a:gd name="connsiteX3" fmla="*/ 1447800 w 1676400"/>
              <a:gd name="connsiteY3" fmla="*/ 1447800 h 1676400"/>
              <a:gd name="connsiteX4" fmla="*/ 1447800 w 1676400"/>
              <a:gd name="connsiteY4" fmla="*/ 0 h 1676400"/>
              <a:gd name="connsiteX5" fmla="*/ 1676400 w 1676400"/>
              <a:gd name="connsiteY5" fmla="*/ 0 h 1676400"/>
              <a:gd name="connsiteX6" fmla="*/ 1676400 w 1676400"/>
              <a:gd name="connsiteY6" fmla="*/ 1447800 h 1676400"/>
              <a:gd name="connsiteX7" fmla="*/ 1676400 w 1676400"/>
              <a:gd name="connsiteY7" fmla="*/ 1676400 h 1676400"/>
              <a:gd name="connsiteX8" fmla="*/ 1447800 w 1676400"/>
              <a:gd name="connsiteY8" fmla="*/ 1676400 h 1676400"/>
              <a:gd name="connsiteX9" fmla="*/ 228600 w 1676400"/>
              <a:gd name="connsiteY9" fmla="*/ 1676400 h 1676400"/>
              <a:gd name="connsiteX10" fmla="*/ 0 w 1676400"/>
              <a:gd name="connsiteY10" fmla="*/ 1676400 h 1676400"/>
              <a:gd name="connsiteX11" fmla="*/ 0 w 1676400"/>
              <a:gd name="connsiteY11" fmla="*/ 14478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6400" h="1676400">
                <a:moveTo>
                  <a:pt x="0" y="0"/>
                </a:moveTo>
                <a:lnTo>
                  <a:pt x="228600" y="0"/>
                </a:lnTo>
                <a:lnTo>
                  <a:pt x="228600" y="1447800"/>
                </a:lnTo>
                <a:lnTo>
                  <a:pt x="1447800" y="1447800"/>
                </a:lnTo>
                <a:lnTo>
                  <a:pt x="1447800" y="0"/>
                </a:lnTo>
                <a:lnTo>
                  <a:pt x="1676400" y="0"/>
                </a:lnTo>
                <a:lnTo>
                  <a:pt x="1676400" y="1447800"/>
                </a:lnTo>
                <a:lnTo>
                  <a:pt x="1676400" y="1676400"/>
                </a:lnTo>
                <a:lnTo>
                  <a:pt x="1447800" y="1676400"/>
                </a:lnTo>
                <a:lnTo>
                  <a:pt x="228600" y="1676400"/>
                </a:lnTo>
                <a:lnTo>
                  <a:pt x="0" y="1676400"/>
                </a:lnTo>
                <a:lnTo>
                  <a:pt x="0" y="14478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362FB3A-62B1-4E9A-8827-EC65613EAD3C}"/>
              </a:ext>
            </a:extLst>
          </p:cNvPr>
          <p:cNvSpPr/>
          <p:nvPr/>
        </p:nvSpPr>
        <p:spPr>
          <a:xfrm>
            <a:off x="2431181" y="1875826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4BA71B-DC86-49F6-80B6-793EC72200C1}"/>
              </a:ext>
            </a:extLst>
          </p:cNvPr>
          <p:cNvSpPr/>
          <p:nvPr/>
        </p:nvSpPr>
        <p:spPr>
          <a:xfrm>
            <a:off x="2623010" y="1499809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5E860C-8181-40D4-A7AF-A75145862ADA}"/>
              </a:ext>
            </a:extLst>
          </p:cNvPr>
          <p:cNvSpPr/>
          <p:nvPr/>
        </p:nvSpPr>
        <p:spPr>
          <a:xfrm>
            <a:off x="1988419" y="1550801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5E28A7-D017-4D2C-8AE6-902DFD94DEE8}"/>
              </a:ext>
            </a:extLst>
          </p:cNvPr>
          <p:cNvSpPr/>
          <p:nvPr/>
        </p:nvSpPr>
        <p:spPr>
          <a:xfrm>
            <a:off x="1752600" y="1652209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35E067-2260-4A61-9D9A-32F65832123C}"/>
              </a:ext>
            </a:extLst>
          </p:cNvPr>
          <p:cNvSpPr/>
          <p:nvPr/>
        </p:nvSpPr>
        <p:spPr>
          <a:xfrm>
            <a:off x="2133600" y="219075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1E3453B-E6E8-4234-9195-E162734A1CFA}"/>
              </a:ext>
            </a:extLst>
          </p:cNvPr>
          <p:cNvSpPr/>
          <p:nvPr/>
        </p:nvSpPr>
        <p:spPr>
          <a:xfrm>
            <a:off x="2514600" y="219075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980F27-C9F3-48A5-A44D-EEEE19A964E5}"/>
              </a:ext>
            </a:extLst>
          </p:cNvPr>
          <p:cNvSpPr/>
          <p:nvPr/>
        </p:nvSpPr>
        <p:spPr>
          <a:xfrm>
            <a:off x="1981200" y="196215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1BE2416-BDB9-49FC-875C-BF05C7C4C20A}"/>
              </a:ext>
            </a:extLst>
          </p:cNvPr>
          <p:cNvSpPr/>
          <p:nvPr/>
        </p:nvSpPr>
        <p:spPr>
          <a:xfrm>
            <a:off x="2133600" y="127635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43E171F-4C8B-4763-A0FC-3CFB308BFD02}"/>
              </a:ext>
            </a:extLst>
          </p:cNvPr>
          <p:cNvSpPr/>
          <p:nvPr/>
        </p:nvSpPr>
        <p:spPr>
          <a:xfrm>
            <a:off x="2667000" y="120015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684DB47-48A3-47A5-9C9D-8C1F3D6BB50D}"/>
              </a:ext>
            </a:extLst>
          </p:cNvPr>
          <p:cNvSpPr/>
          <p:nvPr/>
        </p:nvSpPr>
        <p:spPr>
          <a:xfrm>
            <a:off x="2362200" y="150495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9A46C9-3334-4A90-9460-1FED356CFF18}"/>
              </a:ext>
            </a:extLst>
          </p:cNvPr>
          <p:cNvSpPr/>
          <p:nvPr/>
        </p:nvSpPr>
        <p:spPr>
          <a:xfrm>
            <a:off x="2209800" y="180975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49CB240-F75E-49BA-A7EE-EABB2A2725F8}"/>
              </a:ext>
            </a:extLst>
          </p:cNvPr>
          <p:cNvSpPr/>
          <p:nvPr/>
        </p:nvSpPr>
        <p:spPr>
          <a:xfrm>
            <a:off x="1828800" y="211455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98EDA84-E936-4688-9F96-D7AF602BDA3D}"/>
              </a:ext>
            </a:extLst>
          </p:cNvPr>
          <p:cNvSpPr/>
          <p:nvPr/>
        </p:nvSpPr>
        <p:spPr>
          <a:xfrm>
            <a:off x="1981200" y="241935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D36AE28-4DD5-414A-B4ED-74984BABA964}"/>
              </a:ext>
            </a:extLst>
          </p:cNvPr>
          <p:cNvSpPr/>
          <p:nvPr/>
        </p:nvSpPr>
        <p:spPr>
          <a:xfrm>
            <a:off x="2362200" y="234315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38269E3-D16A-4A97-BF1F-81A4B1EA7EF1}"/>
              </a:ext>
            </a:extLst>
          </p:cNvPr>
          <p:cNvSpPr/>
          <p:nvPr/>
        </p:nvSpPr>
        <p:spPr>
          <a:xfrm>
            <a:off x="2743200" y="2038350"/>
            <a:ext cx="76200" cy="76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43073E2-6AC1-43FC-8338-1ED0F9F69A23}"/>
              </a:ext>
            </a:extLst>
          </p:cNvPr>
          <p:cNvCxnSpPr>
            <a:cxnSpLocks/>
          </p:cNvCxnSpPr>
          <p:nvPr/>
        </p:nvCxnSpPr>
        <p:spPr>
          <a:xfrm flipH="1">
            <a:off x="1905000" y="1444294"/>
            <a:ext cx="685800" cy="326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7A33FB-EF0F-433E-ACBB-552F2C3829AC}"/>
              </a:ext>
            </a:extLst>
          </p:cNvPr>
          <p:cNvCxnSpPr>
            <a:cxnSpLocks/>
          </p:cNvCxnSpPr>
          <p:nvPr/>
        </p:nvCxnSpPr>
        <p:spPr>
          <a:xfrm flipH="1" flipV="1">
            <a:off x="1946045" y="1976517"/>
            <a:ext cx="679910" cy="113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52C37F-88AB-4561-8B48-943B96C2EC28}"/>
              </a:ext>
            </a:extLst>
          </p:cNvPr>
          <p:cNvCxnSpPr>
            <a:cxnSpLocks/>
          </p:cNvCxnSpPr>
          <p:nvPr/>
        </p:nvCxnSpPr>
        <p:spPr>
          <a:xfrm flipV="1">
            <a:off x="2519210" y="1352549"/>
            <a:ext cx="197720" cy="581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F23AB4-5B02-49E0-8A2E-8E47C1E97774}"/>
              </a:ext>
            </a:extLst>
          </p:cNvPr>
          <p:cNvCxnSpPr>
            <a:cxnSpLocks/>
          </p:cNvCxnSpPr>
          <p:nvPr/>
        </p:nvCxnSpPr>
        <p:spPr>
          <a:xfrm flipH="1" flipV="1">
            <a:off x="2000251" y="1276351"/>
            <a:ext cx="819149" cy="139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E050D18-681E-4798-A540-7D3A9C2902E6}"/>
              </a:ext>
            </a:extLst>
          </p:cNvPr>
          <p:cNvCxnSpPr>
            <a:cxnSpLocks/>
          </p:cNvCxnSpPr>
          <p:nvPr/>
        </p:nvCxnSpPr>
        <p:spPr>
          <a:xfrm flipH="1" flipV="1">
            <a:off x="2625955" y="1137613"/>
            <a:ext cx="98196" cy="110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D22AD84-D63E-4689-9805-FB5A9454282F}"/>
              </a:ext>
            </a:extLst>
          </p:cNvPr>
          <p:cNvCxnSpPr>
            <a:cxnSpLocks/>
          </p:cNvCxnSpPr>
          <p:nvPr/>
        </p:nvCxnSpPr>
        <p:spPr>
          <a:xfrm flipH="1" flipV="1">
            <a:off x="1866900" y="2134352"/>
            <a:ext cx="216769" cy="2442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8FDC24-728C-4430-8B4C-FECC0136364A}"/>
              </a:ext>
            </a:extLst>
          </p:cNvPr>
          <p:cNvCxnSpPr>
            <a:cxnSpLocks/>
          </p:cNvCxnSpPr>
          <p:nvPr/>
        </p:nvCxnSpPr>
        <p:spPr>
          <a:xfrm flipH="1" flipV="1">
            <a:off x="2495551" y="2161394"/>
            <a:ext cx="285749" cy="296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01FA018-1637-41BA-80BB-0FD2D2C953AC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2362200" y="2223321"/>
            <a:ext cx="457200" cy="157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55D6E05-B92D-451E-AC09-D35DD02C7FDD}"/>
              </a:ext>
            </a:extLst>
          </p:cNvPr>
          <p:cNvCxnSpPr>
            <a:cxnSpLocks/>
          </p:cNvCxnSpPr>
          <p:nvPr/>
        </p:nvCxnSpPr>
        <p:spPr>
          <a:xfrm flipV="1">
            <a:off x="2057400" y="2114550"/>
            <a:ext cx="457200" cy="157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A3167E1-3422-4B08-98FA-CC16AB30A770}"/>
              </a:ext>
            </a:extLst>
          </p:cNvPr>
          <p:cNvCxnSpPr>
            <a:cxnSpLocks/>
          </p:cNvCxnSpPr>
          <p:nvPr/>
        </p:nvCxnSpPr>
        <p:spPr>
          <a:xfrm flipV="1">
            <a:off x="1828800" y="1684781"/>
            <a:ext cx="581025" cy="567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0E1F5B9-A449-488F-A6FF-3F31E6FBCF32}"/>
                  </a:ext>
                </a:extLst>
              </p:cNvPr>
              <p:cNvSpPr txBox="1"/>
              <p:nvPr/>
            </p:nvSpPr>
            <p:spPr>
              <a:xfrm>
                <a:off x="7926467" y="2527665"/>
                <a:ext cx="417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0E1F5B9-A449-488F-A6FF-3F31E6FBC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467" y="2527665"/>
                <a:ext cx="41793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47ADB4A-E46A-4F1C-884A-4384E79BB5EE}"/>
              </a:ext>
            </a:extLst>
          </p:cNvPr>
          <p:cNvCxnSpPr>
            <a:cxnSpLocks/>
          </p:cNvCxnSpPr>
          <p:nvPr/>
        </p:nvCxnSpPr>
        <p:spPr>
          <a:xfrm>
            <a:off x="5170253" y="2525149"/>
            <a:ext cx="30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F7921AF-C579-46C4-B86C-7E3CA0049B42}"/>
                  </a:ext>
                </a:extLst>
              </p:cNvPr>
              <p:cNvSpPr txBox="1"/>
              <p:nvPr/>
            </p:nvSpPr>
            <p:spPr>
              <a:xfrm>
                <a:off x="5261966" y="1098442"/>
                <a:ext cx="757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F7921AF-C579-46C4-B86C-7E3CA0049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966" y="1098442"/>
                <a:ext cx="75783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5DA84488-2C92-4716-A07C-4B315A09EA74}"/>
              </a:ext>
            </a:extLst>
          </p:cNvPr>
          <p:cNvSpPr txBox="1"/>
          <p:nvPr/>
        </p:nvSpPr>
        <p:spPr>
          <a:xfrm>
            <a:off x="1" y="4280769"/>
            <a:ext cx="9143999" cy="769441"/>
          </a:xfrm>
          <a:prstGeom prst="rect">
            <a:avLst/>
          </a:prstGeom>
          <a:noFill/>
        </p:spPr>
        <p:txBody>
          <a:bodyPr wrap="square" rtlCol="0" anchor="ctr">
            <a:normAutofit fontScale="55000" lnSpcReduction="20000"/>
          </a:bodyPr>
          <a:lstStyle/>
          <a:p>
            <a:pPr algn="ctr"/>
            <a:r>
              <a:rPr lang="en-US" sz="4400" dirty="0">
                <a:solidFill>
                  <a:srgbClr val="00EE6C"/>
                </a:solidFill>
              </a:rPr>
              <a:t>Equilibrium of a closed system</a:t>
            </a:r>
            <a:br>
              <a:rPr lang="en-US" sz="4400" dirty="0">
                <a:solidFill>
                  <a:srgbClr val="00EE6C"/>
                </a:solidFill>
              </a:rPr>
            </a:br>
            <a:r>
              <a:rPr lang="en-US" sz="4400" dirty="0">
                <a:solidFill>
                  <a:srgbClr val="00EE6C"/>
                </a:solidFill>
              </a:rPr>
              <a:t>defines a unique number of particles</a:t>
            </a:r>
            <a:endParaRPr lang="en-US" sz="4400" dirty="0">
              <a:solidFill>
                <a:srgbClr val="FF0000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7C5460-1E9E-4A1B-97B4-554F03D0C883}"/>
              </a:ext>
            </a:extLst>
          </p:cNvPr>
          <p:cNvCxnSpPr>
            <a:cxnSpLocks/>
          </p:cNvCxnSpPr>
          <p:nvPr/>
        </p:nvCxnSpPr>
        <p:spPr>
          <a:xfrm flipH="1">
            <a:off x="2513362" y="1136476"/>
            <a:ext cx="103708" cy="116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716E624-7E07-4097-8F37-0A78D3C5642E}"/>
              </a:ext>
            </a:extLst>
          </p:cNvPr>
          <p:cNvSpPr/>
          <p:nvPr/>
        </p:nvSpPr>
        <p:spPr>
          <a:xfrm>
            <a:off x="1449572" y="901501"/>
            <a:ext cx="1676400" cy="223459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4C6B22-D766-4A08-AF75-D16403402919}"/>
              </a:ext>
            </a:extLst>
          </p:cNvPr>
          <p:cNvCxnSpPr>
            <a:cxnSpLocks/>
          </p:cNvCxnSpPr>
          <p:nvPr/>
        </p:nvCxnSpPr>
        <p:spPr>
          <a:xfrm flipV="1">
            <a:off x="6694253" y="742950"/>
            <a:ext cx="0" cy="1782200"/>
          </a:xfrm>
          <a:prstGeom prst="straightConnector1">
            <a:avLst/>
          </a:pr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9916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5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A7EC4D1-C26A-497B-997E-21143C360622}"/>
              </a:ext>
            </a:extLst>
          </p:cNvPr>
          <p:cNvGrpSpPr/>
          <p:nvPr/>
        </p:nvGrpSpPr>
        <p:grpSpPr>
          <a:xfrm>
            <a:off x="1332614" y="209550"/>
            <a:ext cx="1676400" cy="1905002"/>
            <a:chOff x="1447800" y="895348"/>
            <a:chExt cx="1676400" cy="1905002"/>
          </a:xfrm>
        </p:grpSpPr>
        <p:sp>
          <p:nvSpPr>
            <p:cNvPr id="9" name="Arrow: Left-Right 8">
              <a:extLst>
                <a:ext uri="{FF2B5EF4-FFF2-40B4-BE49-F238E27FC236}">
                  <a16:creationId xmlns:a16="http://schemas.microsoft.com/office/drawing/2014/main" id="{CDD5AADC-7675-455D-A651-1AF7D410D45D}"/>
                </a:ext>
              </a:extLst>
            </p:cNvPr>
            <p:cNvSpPr/>
            <p:nvPr/>
          </p:nvSpPr>
          <p:spPr>
            <a:xfrm rot="3392616">
              <a:off x="2057400" y="1009657"/>
              <a:ext cx="457200" cy="228581"/>
            </a:xfrm>
            <a:prstGeom prst="leftRightArrow">
              <a:avLst/>
            </a:prstGeom>
            <a:solidFill>
              <a:srgbClr val="00EE6C"/>
            </a:solidFill>
            <a:ln>
              <a:solidFill>
                <a:srgbClr val="007434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243424C-A125-4A8E-829D-9FBD0543032B}"/>
                </a:ext>
              </a:extLst>
            </p:cNvPr>
            <p:cNvSpPr/>
            <p:nvPr/>
          </p:nvSpPr>
          <p:spPr>
            <a:xfrm>
              <a:off x="1447800" y="1123950"/>
              <a:ext cx="1676400" cy="1676400"/>
            </a:xfrm>
            <a:custGeom>
              <a:avLst/>
              <a:gdLst>
                <a:gd name="connsiteX0" fmla="*/ 0 w 1676400"/>
                <a:gd name="connsiteY0" fmla="*/ 0 h 1676400"/>
                <a:gd name="connsiteX1" fmla="*/ 228600 w 1676400"/>
                <a:gd name="connsiteY1" fmla="*/ 0 h 1676400"/>
                <a:gd name="connsiteX2" fmla="*/ 228600 w 1676400"/>
                <a:gd name="connsiteY2" fmla="*/ 1447800 h 1676400"/>
                <a:gd name="connsiteX3" fmla="*/ 1447800 w 1676400"/>
                <a:gd name="connsiteY3" fmla="*/ 1447800 h 1676400"/>
                <a:gd name="connsiteX4" fmla="*/ 1447800 w 1676400"/>
                <a:gd name="connsiteY4" fmla="*/ 0 h 1676400"/>
                <a:gd name="connsiteX5" fmla="*/ 1676400 w 1676400"/>
                <a:gd name="connsiteY5" fmla="*/ 0 h 1676400"/>
                <a:gd name="connsiteX6" fmla="*/ 1676400 w 1676400"/>
                <a:gd name="connsiteY6" fmla="*/ 1447800 h 1676400"/>
                <a:gd name="connsiteX7" fmla="*/ 1676400 w 1676400"/>
                <a:gd name="connsiteY7" fmla="*/ 1676400 h 1676400"/>
                <a:gd name="connsiteX8" fmla="*/ 1447800 w 1676400"/>
                <a:gd name="connsiteY8" fmla="*/ 1676400 h 1676400"/>
                <a:gd name="connsiteX9" fmla="*/ 228600 w 1676400"/>
                <a:gd name="connsiteY9" fmla="*/ 1676400 h 1676400"/>
                <a:gd name="connsiteX10" fmla="*/ 0 w 1676400"/>
                <a:gd name="connsiteY10" fmla="*/ 1676400 h 1676400"/>
                <a:gd name="connsiteX11" fmla="*/ 0 w 1676400"/>
                <a:gd name="connsiteY11" fmla="*/ 144780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76400" h="1676400">
                  <a:moveTo>
                    <a:pt x="0" y="0"/>
                  </a:moveTo>
                  <a:lnTo>
                    <a:pt x="228600" y="0"/>
                  </a:lnTo>
                  <a:lnTo>
                    <a:pt x="228600" y="1447800"/>
                  </a:lnTo>
                  <a:lnTo>
                    <a:pt x="1447800" y="1447800"/>
                  </a:lnTo>
                  <a:lnTo>
                    <a:pt x="1447800" y="0"/>
                  </a:lnTo>
                  <a:lnTo>
                    <a:pt x="1676400" y="0"/>
                  </a:lnTo>
                  <a:lnTo>
                    <a:pt x="1676400" y="1447800"/>
                  </a:lnTo>
                  <a:lnTo>
                    <a:pt x="1676400" y="1676400"/>
                  </a:lnTo>
                  <a:lnTo>
                    <a:pt x="1447800" y="1676400"/>
                  </a:lnTo>
                  <a:lnTo>
                    <a:pt x="228600" y="1676400"/>
                  </a:lnTo>
                  <a:lnTo>
                    <a:pt x="0" y="1676400"/>
                  </a:lnTo>
                  <a:lnTo>
                    <a:pt x="0" y="144780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EA7134-0A6F-44E7-9273-080B6118E7C5}"/>
                </a:ext>
              </a:extLst>
            </p:cNvPr>
            <p:cNvCxnSpPr>
              <a:stCxn id="6" idx="1"/>
              <a:endCxn id="6" idx="4"/>
            </p:cNvCxnSpPr>
            <p:nvPr/>
          </p:nvCxnSpPr>
          <p:spPr>
            <a:xfrm>
              <a:off x="1676400" y="1123950"/>
              <a:ext cx="12192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362FB3A-62B1-4E9A-8827-EC65613EAD3C}"/>
                </a:ext>
              </a:extLst>
            </p:cNvPr>
            <p:cNvSpPr/>
            <p:nvPr/>
          </p:nvSpPr>
          <p:spPr>
            <a:xfrm>
              <a:off x="2431181" y="1875826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D4BA71B-DC86-49F6-80B6-793EC72200C1}"/>
                </a:ext>
              </a:extLst>
            </p:cNvPr>
            <p:cNvSpPr/>
            <p:nvPr/>
          </p:nvSpPr>
          <p:spPr>
            <a:xfrm>
              <a:off x="2623010" y="149980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5E860C-8181-40D4-A7AF-A75145862ADA}"/>
                </a:ext>
              </a:extLst>
            </p:cNvPr>
            <p:cNvSpPr/>
            <p:nvPr/>
          </p:nvSpPr>
          <p:spPr>
            <a:xfrm>
              <a:off x="1988419" y="1550801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5E28A7-D017-4D2C-8AE6-902DFD94DEE8}"/>
                </a:ext>
              </a:extLst>
            </p:cNvPr>
            <p:cNvSpPr/>
            <p:nvPr/>
          </p:nvSpPr>
          <p:spPr>
            <a:xfrm>
              <a:off x="1752600" y="165220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35E067-2260-4A61-9D9A-32F65832123C}"/>
                </a:ext>
              </a:extLst>
            </p:cNvPr>
            <p:cNvSpPr/>
            <p:nvPr/>
          </p:nvSpPr>
          <p:spPr>
            <a:xfrm>
              <a:off x="2133600" y="2190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1E3453B-E6E8-4234-9195-E162734A1CFA}"/>
                </a:ext>
              </a:extLst>
            </p:cNvPr>
            <p:cNvSpPr/>
            <p:nvPr/>
          </p:nvSpPr>
          <p:spPr>
            <a:xfrm>
              <a:off x="2514600" y="2190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B980F27-C9F3-48A5-A44D-EEEE19A964E5}"/>
                </a:ext>
              </a:extLst>
            </p:cNvPr>
            <p:cNvSpPr/>
            <p:nvPr/>
          </p:nvSpPr>
          <p:spPr>
            <a:xfrm>
              <a:off x="1981200" y="1962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1BE2416-BDB9-49FC-875C-BF05C7C4C20A}"/>
                </a:ext>
              </a:extLst>
            </p:cNvPr>
            <p:cNvSpPr/>
            <p:nvPr/>
          </p:nvSpPr>
          <p:spPr>
            <a:xfrm>
              <a:off x="2133600" y="1276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43E171F-4C8B-4763-A0FC-3CFB308BFD02}"/>
                </a:ext>
              </a:extLst>
            </p:cNvPr>
            <p:cNvSpPr/>
            <p:nvPr/>
          </p:nvSpPr>
          <p:spPr>
            <a:xfrm>
              <a:off x="2667000" y="1200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684DB47-48A3-47A5-9C9D-8C1F3D6BB50D}"/>
                </a:ext>
              </a:extLst>
            </p:cNvPr>
            <p:cNvSpPr/>
            <p:nvPr/>
          </p:nvSpPr>
          <p:spPr>
            <a:xfrm>
              <a:off x="2362200" y="15049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29A46C9-3334-4A90-9460-1FED356CFF18}"/>
                </a:ext>
              </a:extLst>
            </p:cNvPr>
            <p:cNvSpPr/>
            <p:nvPr/>
          </p:nvSpPr>
          <p:spPr>
            <a:xfrm>
              <a:off x="2209800" y="1809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9CB240-F75E-49BA-A7EE-EABB2A2725F8}"/>
                </a:ext>
              </a:extLst>
            </p:cNvPr>
            <p:cNvSpPr/>
            <p:nvPr/>
          </p:nvSpPr>
          <p:spPr>
            <a:xfrm>
              <a:off x="1828800" y="21145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98EDA84-E936-4688-9F96-D7AF602BDA3D}"/>
                </a:ext>
              </a:extLst>
            </p:cNvPr>
            <p:cNvSpPr/>
            <p:nvPr/>
          </p:nvSpPr>
          <p:spPr>
            <a:xfrm>
              <a:off x="1981200" y="2419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D36AE28-4DD5-414A-B4ED-74984BABA964}"/>
                </a:ext>
              </a:extLst>
            </p:cNvPr>
            <p:cNvSpPr/>
            <p:nvPr/>
          </p:nvSpPr>
          <p:spPr>
            <a:xfrm>
              <a:off x="2362200" y="2343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38269E3-D16A-4A97-BF1F-81A4B1EA7EF1}"/>
                </a:ext>
              </a:extLst>
            </p:cNvPr>
            <p:cNvSpPr/>
            <p:nvPr/>
          </p:nvSpPr>
          <p:spPr>
            <a:xfrm>
              <a:off x="2743200" y="2038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43073E2-6AC1-43FC-8338-1ED0F9F69A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5000" y="1444294"/>
              <a:ext cx="685800" cy="3268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F7A33FB-EF0F-433E-ACBB-552F2C3829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6045" y="1976517"/>
              <a:ext cx="679910" cy="113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852C37F-88AB-4561-8B48-943B96C2EC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9210" y="1352549"/>
              <a:ext cx="197720" cy="581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9F23AB4-5B02-49E0-8A2E-8E47C1E977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00251" y="1276351"/>
              <a:ext cx="819149" cy="139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E050D18-681E-4798-A540-7D3A9C2902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7381" y="1004022"/>
              <a:ext cx="216769" cy="244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22AD84-D63E-4689-9805-FB5A945428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6900" y="2134352"/>
              <a:ext cx="216769" cy="244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98FDC24-728C-4430-8B4C-FECC013636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5551" y="2161394"/>
              <a:ext cx="285749" cy="296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01FA018-1637-41BA-80BB-0FD2D2C953AC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 flipV="1">
              <a:off x="2362200" y="2223321"/>
              <a:ext cx="457200" cy="157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55D6E05-B92D-451E-AC09-D35DD02C7F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7400" y="2114550"/>
              <a:ext cx="457200" cy="157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A3167E1-3422-4B08-98FA-CC16AB30A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800" y="1684781"/>
              <a:ext cx="581025" cy="567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F273025-C523-4C26-AB4C-CB503DDD1B47}"/>
              </a:ext>
            </a:extLst>
          </p:cNvPr>
          <p:cNvGrpSpPr/>
          <p:nvPr/>
        </p:nvGrpSpPr>
        <p:grpSpPr>
          <a:xfrm>
            <a:off x="6133214" y="215703"/>
            <a:ext cx="1678172" cy="1898849"/>
            <a:chOff x="6248400" y="901501"/>
            <a:chExt cx="1678172" cy="1898849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7298F87-35F8-4C21-A6E1-F24280166373}"/>
                </a:ext>
              </a:extLst>
            </p:cNvPr>
            <p:cNvSpPr/>
            <p:nvPr/>
          </p:nvSpPr>
          <p:spPr>
            <a:xfrm>
              <a:off x="6248400" y="1123950"/>
              <a:ext cx="1676400" cy="1676400"/>
            </a:xfrm>
            <a:custGeom>
              <a:avLst/>
              <a:gdLst>
                <a:gd name="connsiteX0" fmla="*/ 0 w 1676400"/>
                <a:gd name="connsiteY0" fmla="*/ 0 h 1676400"/>
                <a:gd name="connsiteX1" fmla="*/ 228600 w 1676400"/>
                <a:gd name="connsiteY1" fmla="*/ 0 h 1676400"/>
                <a:gd name="connsiteX2" fmla="*/ 228600 w 1676400"/>
                <a:gd name="connsiteY2" fmla="*/ 1447800 h 1676400"/>
                <a:gd name="connsiteX3" fmla="*/ 1447800 w 1676400"/>
                <a:gd name="connsiteY3" fmla="*/ 1447800 h 1676400"/>
                <a:gd name="connsiteX4" fmla="*/ 1447800 w 1676400"/>
                <a:gd name="connsiteY4" fmla="*/ 0 h 1676400"/>
                <a:gd name="connsiteX5" fmla="*/ 1676400 w 1676400"/>
                <a:gd name="connsiteY5" fmla="*/ 0 h 1676400"/>
                <a:gd name="connsiteX6" fmla="*/ 1676400 w 1676400"/>
                <a:gd name="connsiteY6" fmla="*/ 1447800 h 1676400"/>
                <a:gd name="connsiteX7" fmla="*/ 1676400 w 1676400"/>
                <a:gd name="connsiteY7" fmla="*/ 1676400 h 1676400"/>
                <a:gd name="connsiteX8" fmla="*/ 1447800 w 1676400"/>
                <a:gd name="connsiteY8" fmla="*/ 1676400 h 1676400"/>
                <a:gd name="connsiteX9" fmla="*/ 228600 w 1676400"/>
                <a:gd name="connsiteY9" fmla="*/ 1676400 h 1676400"/>
                <a:gd name="connsiteX10" fmla="*/ 0 w 1676400"/>
                <a:gd name="connsiteY10" fmla="*/ 1676400 h 1676400"/>
                <a:gd name="connsiteX11" fmla="*/ 0 w 1676400"/>
                <a:gd name="connsiteY11" fmla="*/ 144780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76400" h="1676400">
                  <a:moveTo>
                    <a:pt x="0" y="0"/>
                  </a:moveTo>
                  <a:lnTo>
                    <a:pt x="228600" y="0"/>
                  </a:lnTo>
                  <a:lnTo>
                    <a:pt x="228600" y="1447800"/>
                  </a:lnTo>
                  <a:lnTo>
                    <a:pt x="1447800" y="1447800"/>
                  </a:lnTo>
                  <a:lnTo>
                    <a:pt x="1447800" y="0"/>
                  </a:lnTo>
                  <a:lnTo>
                    <a:pt x="1676400" y="0"/>
                  </a:lnTo>
                  <a:lnTo>
                    <a:pt x="1676400" y="1447800"/>
                  </a:lnTo>
                  <a:lnTo>
                    <a:pt x="1676400" y="1676400"/>
                  </a:lnTo>
                  <a:lnTo>
                    <a:pt x="1447800" y="1676400"/>
                  </a:lnTo>
                  <a:lnTo>
                    <a:pt x="228600" y="1676400"/>
                  </a:lnTo>
                  <a:lnTo>
                    <a:pt x="0" y="1676400"/>
                  </a:lnTo>
                  <a:lnTo>
                    <a:pt x="0" y="144780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4B5C4E8-D771-4E8A-A2C7-CCD1D5BDB5D2}"/>
                </a:ext>
              </a:extLst>
            </p:cNvPr>
            <p:cNvSpPr/>
            <p:nvPr/>
          </p:nvSpPr>
          <p:spPr>
            <a:xfrm>
              <a:off x="7231781" y="1875826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4EC0210-EF9D-4300-AB79-B0DE4067A506}"/>
                </a:ext>
              </a:extLst>
            </p:cNvPr>
            <p:cNvSpPr/>
            <p:nvPr/>
          </p:nvSpPr>
          <p:spPr>
            <a:xfrm>
              <a:off x="7423610" y="149980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44CEBE5-714A-4E96-BCDC-A65E0439EA5A}"/>
                </a:ext>
              </a:extLst>
            </p:cNvPr>
            <p:cNvSpPr/>
            <p:nvPr/>
          </p:nvSpPr>
          <p:spPr>
            <a:xfrm>
              <a:off x="6789019" y="1550801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457A2C6-60A7-4B7C-BD87-EA4059AE1C0E}"/>
                </a:ext>
              </a:extLst>
            </p:cNvPr>
            <p:cNvSpPr/>
            <p:nvPr/>
          </p:nvSpPr>
          <p:spPr>
            <a:xfrm>
              <a:off x="6553200" y="165220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901A7A3-69C1-4D17-95DA-88FD85B11100}"/>
                </a:ext>
              </a:extLst>
            </p:cNvPr>
            <p:cNvSpPr/>
            <p:nvPr/>
          </p:nvSpPr>
          <p:spPr>
            <a:xfrm>
              <a:off x="6934200" y="2190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0493576-0ABA-4D6C-9418-30C13A472DAF}"/>
                </a:ext>
              </a:extLst>
            </p:cNvPr>
            <p:cNvSpPr/>
            <p:nvPr/>
          </p:nvSpPr>
          <p:spPr>
            <a:xfrm>
              <a:off x="7315200" y="2190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07324EB-0A93-47A2-B268-F9288F7BBD3B}"/>
                </a:ext>
              </a:extLst>
            </p:cNvPr>
            <p:cNvSpPr/>
            <p:nvPr/>
          </p:nvSpPr>
          <p:spPr>
            <a:xfrm>
              <a:off x="6781800" y="1962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3369E89-2730-4C55-AB5F-055A937FE8A7}"/>
                </a:ext>
              </a:extLst>
            </p:cNvPr>
            <p:cNvSpPr/>
            <p:nvPr/>
          </p:nvSpPr>
          <p:spPr>
            <a:xfrm>
              <a:off x="6934200" y="1276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1080FDA-9A84-432E-891E-9E1054A54671}"/>
                </a:ext>
              </a:extLst>
            </p:cNvPr>
            <p:cNvSpPr/>
            <p:nvPr/>
          </p:nvSpPr>
          <p:spPr>
            <a:xfrm>
              <a:off x="7467600" y="1200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891396B-DEC3-4377-BFD3-2D9BAE0DD3FE}"/>
                </a:ext>
              </a:extLst>
            </p:cNvPr>
            <p:cNvSpPr/>
            <p:nvPr/>
          </p:nvSpPr>
          <p:spPr>
            <a:xfrm>
              <a:off x="7162800" y="15049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1E1EA27-1FD6-44B3-9D62-2DF830F23536}"/>
                </a:ext>
              </a:extLst>
            </p:cNvPr>
            <p:cNvSpPr/>
            <p:nvPr/>
          </p:nvSpPr>
          <p:spPr>
            <a:xfrm>
              <a:off x="7010400" y="1809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23E569-3995-4D61-B487-0374BFED1CD7}"/>
                </a:ext>
              </a:extLst>
            </p:cNvPr>
            <p:cNvSpPr/>
            <p:nvPr/>
          </p:nvSpPr>
          <p:spPr>
            <a:xfrm>
              <a:off x="6629400" y="21145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9D17C0F-D56F-4529-A1FE-2A78E6222D02}"/>
                </a:ext>
              </a:extLst>
            </p:cNvPr>
            <p:cNvSpPr/>
            <p:nvPr/>
          </p:nvSpPr>
          <p:spPr>
            <a:xfrm>
              <a:off x="6781800" y="2419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6DD7D6-BA03-413D-AA3C-249F1C09F2ED}"/>
                </a:ext>
              </a:extLst>
            </p:cNvPr>
            <p:cNvSpPr/>
            <p:nvPr/>
          </p:nvSpPr>
          <p:spPr>
            <a:xfrm>
              <a:off x="7162800" y="2343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A26BABA-5F74-4CA8-985C-4CF30EB8078C}"/>
                </a:ext>
              </a:extLst>
            </p:cNvPr>
            <p:cNvSpPr/>
            <p:nvPr/>
          </p:nvSpPr>
          <p:spPr>
            <a:xfrm>
              <a:off x="7543800" y="2038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A38F675-EFDF-4A38-921E-217DFE554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5600" y="1444294"/>
              <a:ext cx="685800" cy="3268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4453EAA-44BD-4E68-A6CF-1C95F8FC08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46645" y="1976517"/>
              <a:ext cx="679910" cy="113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9270565-96B5-4F46-BD9C-8843609EC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9810" y="1352549"/>
              <a:ext cx="197720" cy="581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548DBCC-8DD6-431C-80D5-498D25DBE6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0851" y="1276351"/>
              <a:ext cx="819149" cy="139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711DE8B-769F-4E3A-B59B-3AD95C7024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26555" y="1137613"/>
              <a:ext cx="98196" cy="110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9C73B0F-FFE9-4095-BC2C-2D58990FB1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67500" y="2134352"/>
              <a:ext cx="216769" cy="244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53127E1-B804-43BD-B8AB-1066ABC157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6151" y="2161394"/>
              <a:ext cx="285749" cy="296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62E4136-DC87-4E28-9B30-401CB2967746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 flipV="1">
              <a:off x="7162800" y="2223321"/>
              <a:ext cx="457200" cy="157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09410CD-3714-4CAC-9EBA-ACA943A44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8000" y="2114550"/>
              <a:ext cx="457200" cy="157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86498F4-ABDF-44B3-8F08-F4D7D2C7F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9400" y="1684781"/>
              <a:ext cx="581025" cy="567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8FA10E-5B06-472D-9BB3-3B540758A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3962" y="1136476"/>
              <a:ext cx="103708" cy="116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700806D-47A0-47D0-B276-D31C9316F373}"/>
                </a:ext>
              </a:extLst>
            </p:cNvPr>
            <p:cNvSpPr/>
            <p:nvPr/>
          </p:nvSpPr>
          <p:spPr>
            <a:xfrm>
              <a:off x="6250172" y="901501"/>
              <a:ext cx="1676400" cy="223459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E0631B61-D89B-4BE1-8EF6-A1D573784171}"/>
              </a:ext>
            </a:extLst>
          </p:cNvPr>
          <p:cNvSpPr/>
          <p:nvPr/>
        </p:nvSpPr>
        <p:spPr>
          <a:xfrm>
            <a:off x="4000500" y="1017401"/>
            <a:ext cx="1143000" cy="792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7108722-D547-418A-BD9C-8A7162BC385A}"/>
                  </a:ext>
                </a:extLst>
              </p:cNvPr>
              <p:cNvSpPr txBox="1"/>
              <p:nvPr/>
            </p:nvSpPr>
            <p:spPr>
              <a:xfrm>
                <a:off x="1967038" y="3863421"/>
                <a:ext cx="10047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7108722-D547-418A-BD9C-8A7162BC3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038" y="3863421"/>
                <a:ext cx="1004762" cy="369332"/>
              </a:xfrm>
              <a:prstGeom prst="rect">
                <a:avLst/>
              </a:prstGeom>
              <a:blipFill>
                <a:blip r:embed="rId2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DED61300-1461-410D-9E5B-47AAD1A421A0}"/>
              </a:ext>
            </a:extLst>
          </p:cNvPr>
          <p:cNvGrpSpPr/>
          <p:nvPr/>
        </p:nvGrpSpPr>
        <p:grpSpPr>
          <a:xfrm>
            <a:off x="6357281" y="3171787"/>
            <a:ext cx="1128386" cy="1762163"/>
            <a:chOff x="3363085" y="1736099"/>
            <a:chExt cx="1128386" cy="17621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FED6477-6A6A-4099-BDCF-D5186C337232}"/>
                    </a:ext>
                  </a:extLst>
                </p:cNvPr>
                <p:cNvSpPr txBox="1"/>
                <p:nvPr/>
              </p:nvSpPr>
              <p:spPr>
                <a:xfrm>
                  <a:off x="3363085" y="1736099"/>
                  <a:ext cx="11230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FED6477-6A6A-4099-BDCF-D5186C337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1736099"/>
                  <a:ext cx="112306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706A9B7-5B80-4711-9710-7423E6BFB106}"/>
                    </a:ext>
                  </a:extLst>
                </p:cNvPr>
                <p:cNvSpPr txBox="1"/>
                <p:nvPr/>
              </p:nvSpPr>
              <p:spPr>
                <a:xfrm>
                  <a:off x="3363085" y="2200376"/>
                  <a:ext cx="11283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706A9B7-5B80-4711-9710-7423E6BFB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200376"/>
                  <a:ext cx="112838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0B2F32E-2A77-497E-9AC3-9521BD3ED3B6}"/>
                    </a:ext>
                  </a:extLst>
                </p:cNvPr>
                <p:cNvSpPr txBox="1"/>
                <p:nvPr/>
              </p:nvSpPr>
              <p:spPr>
                <a:xfrm>
                  <a:off x="3363085" y="2664653"/>
                  <a:ext cx="11283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0B2F32E-2A77-497E-9AC3-9521BD3ED3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664653"/>
                  <a:ext cx="112838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B2106B2-2B24-4A4F-B1A3-9DA276539D1A}"/>
                    </a:ext>
                  </a:extLst>
                </p:cNvPr>
                <p:cNvSpPr txBox="1"/>
                <p:nvPr/>
              </p:nvSpPr>
              <p:spPr>
                <a:xfrm>
                  <a:off x="3363085" y="3128930"/>
                  <a:ext cx="11283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B2106B2-2B24-4A4F-B1A3-9DA276539D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3128930"/>
                  <a:ext cx="112838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FF64D3A-CB3F-4179-A06E-4ABCE3F335B6}"/>
                  </a:ext>
                </a:extLst>
              </p:cNvPr>
              <p:cNvSpPr txBox="1"/>
              <p:nvPr/>
            </p:nvSpPr>
            <p:spPr>
              <a:xfrm>
                <a:off x="5565994" y="2735818"/>
                <a:ext cx="7586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FF64D3A-CB3F-4179-A06E-4ABCE3F33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94" y="2735818"/>
                <a:ext cx="758606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EC105A3-F0C8-4D18-AB5A-6A46E2B3A96C}"/>
                  </a:ext>
                </a:extLst>
              </p:cNvPr>
              <p:cNvSpPr/>
              <p:nvPr/>
            </p:nvSpPr>
            <p:spPr>
              <a:xfrm>
                <a:off x="3618263" y="3253821"/>
                <a:ext cx="1752600" cy="15885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endParaRPr lang="en-US" sz="4800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EC105A3-F0C8-4D18-AB5A-6A46E2B3A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263" y="3253821"/>
                <a:ext cx="1752600" cy="15885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Arrow: Right 79">
            <a:extLst>
              <a:ext uri="{FF2B5EF4-FFF2-40B4-BE49-F238E27FC236}">
                <a16:creationId xmlns:a16="http://schemas.microsoft.com/office/drawing/2014/main" id="{64E3D089-0BC0-4839-8B80-2FC1BE9A90E1}"/>
              </a:ext>
            </a:extLst>
          </p:cNvPr>
          <p:cNvSpPr/>
          <p:nvPr/>
        </p:nvSpPr>
        <p:spPr>
          <a:xfrm>
            <a:off x="2932463" y="3966053"/>
            <a:ext cx="510711" cy="16406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2BB14D0C-6A44-4D2B-A282-2E07A1EA5038}"/>
              </a:ext>
            </a:extLst>
          </p:cNvPr>
          <p:cNvSpPr/>
          <p:nvPr/>
        </p:nvSpPr>
        <p:spPr>
          <a:xfrm rot="19309669">
            <a:off x="5587139" y="3499128"/>
            <a:ext cx="742204" cy="164068"/>
          </a:xfrm>
          <a:prstGeom prst="rightArrow">
            <a:avLst/>
          </a:prstGeom>
          <a:solidFill>
            <a:srgbClr val="4F81BD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305DAD84-0FFB-4384-891A-59DB6553EA63}"/>
              </a:ext>
            </a:extLst>
          </p:cNvPr>
          <p:cNvSpPr/>
          <p:nvPr/>
        </p:nvSpPr>
        <p:spPr>
          <a:xfrm rot="873763" flipV="1">
            <a:off x="5727229" y="4120813"/>
            <a:ext cx="552759" cy="172132"/>
          </a:xfrm>
          <a:prstGeom prst="rightArrow">
            <a:avLst/>
          </a:prstGeom>
          <a:solidFill>
            <a:srgbClr val="4F81BD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1E30C55E-1588-4362-B4FD-4D04B549418C}"/>
              </a:ext>
            </a:extLst>
          </p:cNvPr>
          <p:cNvSpPr/>
          <p:nvPr/>
        </p:nvSpPr>
        <p:spPr>
          <a:xfrm rot="20726237">
            <a:off x="5727230" y="3807422"/>
            <a:ext cx="552759" cy="172132"/>
          </a:xfrm>
          <a:prstGeom prst="rightArrow">
            <a:avLst/>
          </a:prstGeom>
          <a:solidFill>
            <a:srgbClr val="4F81BD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621196AE-8156-4509-91B2-8231420C1E57}"/>
              </a:ext>
            </a:extLst>
          </p:cNvPr>
          <p:cNvSpPr/>
          <p:nvPr/>
        </p:nvSpPr>
        <p:spPr>
          <a:xfrm rot="2290331" flipV="1">
            <a:off x="5586348" y="4432977"/>
            <a:ext cx="742204" cy="164068"/>
          </a:xfrm>
          <a:prstGeom prst="rightArrow">
            <a:avLst/>
          </a:prstGeom>
          <a:solidFill>
            <a:srgbClr val="4F81BD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AC097F6-8047-4123-8694-D47FBD0E9560}"/>
              </a:ext>
            </a:extLst>
          </p:cNvPr>
          <p:cNvSpPr txBox="1"/>
          <p:nvPr/>
        </p:nvSpPr>
        <p:spPr>
          <a:xfrm>
            <a:off x="4119738" y="397842"/>
            <a:ext cx="900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Close the lid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D6ED5ED-7A0F-44F4-83D0-75B85A624C0E}"/>
              </a:ext>
            </a:extLst>
          </p:cNvPr>
          <p:cNvSpPr txBox="1"/>
          <p:nvPr/>
        </p:nvSpPr>
        <p:spPr>
          <a:xfrm>
            <a:off x="1066801" y="3266233"/>
            <a:ext cx="1942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Grand-canonical ensemble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D26D234-2355-4EAC-865D-4D2FAAE560EE}"/>
              </a:ext>
            </a:extLst>
          </p:cNvPr>
          <p:cNvSpPr txBox="1"/>
          <p:nvPr/>
        </p:nvSpPr>
        <p:spPr>
          <a:xfrm>
            <a:off x="7384624" y="4336760"/>
            <a:ext cx="1447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Canonical ensemble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C37945-F8BC-4532-8CE4-72CB288657CF}"/>
              </a:ext>
            </a:extLst>
          </p:cNvPr>
          <p:cNvSpPr txBox="1"/>
          <p:nvPr/>
        </p:nvSpPr>
        <p:spPr>
          <a:xfrm>
            <a:off x="3065610" y="2285718"/>
            <a:ext cx="2229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Fluctuations within the initial equilibrium …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4A22661-EDAD-4373-8495-0783A73DE454}"/>
              </a:ext>
            </a:extLst>
          </p:cNvPr>
          <p:cNvSpPr txBox="1"/>
          <p:nvPr/>
        </p:nvSpPr>
        <p:spPr>
          <a:xfrm>
            <a:off x="6660698" y="2327806"/>
            <a:ext cx="2522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… become a probability distribution over final equilibria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812D8E5-42C2-4B35-99B1-D6B3E5E055CB}"/>
              </a:ext>
            </a:extLst>
          </p:cNvPr>
          <p:cNvCxnSpPr>
            <a:cxnSpLocks/>
          </p:cNvCxnSpPr>
          <p:nvPr/>
        </p:nvCxnSpPr>
        <p:spPr>
          <a:xfrm>
            <a:off x="5181600" y="2723706"/>
            <a:ext cx="434340" cy="14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7484969-D2CA-47EF-8D11-2CA77419EFFA}"/>
              </a:ext>
            </a:extLst>
          </p:cNvPr>
          <p:cNvCxnSpPr>
            <a:cxnSpLocks/>
          </p:cNvCxnSpPr>
          <p:nvPr/>
        </p:nvCxnSpPr>
        <p:spPr>
          <a:xfrm flipV="1">
            <a:off x="6271260" y="2724150"/>
            <a:ext cx="434340" cy="14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3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6" grpId="0"/>
      <p:bldP spid="78" grpId="0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94" grpId="0"/>
      <p:bldP spid="95" grpId="0"/>
      <p:bldP spid="96" grpId="0"/>
      <p:bldP spid="97" grpId="0"/>
      <p:bldP spid="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7108722-D547-418A-BD9C-8A7162BC385A}"/>
                  </a:ext>
                </a:extLst>
              </p:cNvPr>
              <p:cNvSpPr txBox="1"/>
              <p:nvPr/>
            </p:nvSpPr>
            <p:spPr>
              <a:xfrm>
                <a:off x="1967038" y="3863421"/>
                <a:ext cx="10047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7108722-D547-418A-BD9C-8A7162BC3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038" y="3863421"/>
                <a:ext cx="1004762" cy="369332"/>
              </a:xfrm>
              <a:prstGeom prst="rect">
                <a:avLst/>
              </a:prstGeom>
              <a:blipFill>
                <a:blip r:embed="rId2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DED61300-1461-410D-9E5B-47AAD1A421A0}"/>
              </a:ext>
            </a:extLst>
          </p:cNvPr>
          <p:cNvGrpSpPr/>
          <p:nvPr/>
        </p:nvGrpSpPr>
        <p:grpSpPr>
          <a:xfrm>
            <a:off x="6357281" y="3171787"/>
            <a:ext cx="1128386" cy="1762163"/>
            <a:chOff x="3363085" y="1736099"/>
            <a:chExt cx="1128386" cy="17621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FED6477-6A6A-4099-BDCF-D5186C337232}"/>
                    </a:ext>
                  </a:extLst>
                </p:cNvPr>
                <p:cNvSpPr txBox="1"/>
                <p:nvPr/>
              </p:nvSpPr>
              <p:spPr>
                <a:xfrm>
                  <a:off x="3363085" y="1736099"/>
                  <a:ext cx="11230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FED6477-6A6A-4099-BDCF-D5186C337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1736099"/>
                  <a:ext cx="112306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706A9B7-5B80-4711-9710-7423E6BFB106}"/>
                    </a:ext>
                  </a:extLst>
                </p:cNvPr>
                <p:cNvSpPr txBox="1"/>
                <p:nvPr/>
              </p:nvSpPr>
              <p:spPr>
                <a:xfrm>
                  <a:off x="3363085" y="2200376"/>
                  <a:ext cx="11283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706A9B7-5B80-4711-9710-7423E6BFB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200376"/>
                  <a:ext cx="112838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0B2F32E-2A77-497E-9AC3-9521BD3ED3B6}"/>
                    </a:ext>
                  </a:extLst>
                </p:cNvPr>
                <p:cNvSpPr txBox="1"/>
                <p:nvPr/>
              </p:nvSpPr>
              <p:spPr>
                <a:xfrm>
                  <a:off x="3363085" y="2664653"/>
                  <a:ext cx="11283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0B2F32E-2A77-497E-9AC3-9521BD3ED3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664653"/>
                  <a:ext cx="112838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B2106B2-2B24-4A4F-B1A3-9DA276539D1A}"/>
                    </a:ext>
                  </a:extLst>
                </p:cNvPr>
                <p:cNvSpPr txBox="1"/>
                <p:nvPr/>
              </p:nvSpPr>
              <p:spPr>
                <a:xfrm>
                  <a:off x="3363085" y="3128930"/>
                  <a:ext cx="11283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B2106B2-2B24-4A4F-B1A3-9DA276539D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3128930"/>
                  <a:ext cx="112838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EC105A3-F0C8-4D18-AB5A-6A46E2B3A96C}"/>
                  </a:ext>
                </a:extLst>
              </p:cNvPr>
              <p:cNvSpPr/>
              <p:nvPr/>
            </p:nvSpPr>
            <p:spPr>
              <a:xfrm>
                <a:off x="3618263" y="3253821"/>
                <a:ext cx="1752600" cy="15885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endParaRPr lang="en-US" sz="4800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EC105A3-F0C8-4D18-AB5A-6A46E2B3A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263" y="3253821"/>
                <a:ext cx="1752600" cy="15885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Arrow: Right 79">
            <a:extLst>
              <a:ext uri="{FF2B5EF4-FFF2-40B4-BE49-F238E27FC236}">
                <a16:creationId xmlns:a16="http://schemas.microsoft.com/office/drawing/2014/main" id="{64E3D089-0BC0-4839-8B80-2FC1BE9A90E1}"/>
              </a:ext>
            </a:extLst>
          </p:cNvPr>
          <p:cNvSpPr/>
          <p:nvPr/>
        </p:nvSpPr>
        <p:spPr>
          <a:xfrm>
            <a:off x="2932463" y="3966053"/>
            <a:ext cx="510711" cy="16406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2BB14D0C-6A44-4D2B-A282-2E07A1EA5038}"/>
              </a:ext>
            </a:extLst>
          </p:cNvPr>
          <p:cNvSpPr/>
          <p:nvPr/>
        </p:nvSpPr>
        <p:spPr>
          <a:xfrm rot="19309669">
            <a:off x="5587139" y="3499128"/>
            <a:ext cx="742204" cy="164068"/>
          </a:xfrm>
          <a:prstGeom prst="rightArrow">
            <a:avLst/>
          </a:prstGeom>
          <a:solidFill>
            <a:srgbClr val="4F81BD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305DAD84-0FFB-4384-891A-59DB6553EA63}"/>
              </a:ext>
            </a:extLst>
          </p:cNvPr>
          <p:cNvSpPr/>
          <p:nvPr/>
        </p:nvSpPr>
        <p:spPr>
          <a:xfrm rot="873763" flipV="1">
            <a:off x="5727229" y="4120813"/>
            <a:ext cx="552759" cy="172132"/>
          </a:xfrm>
          <a:prstGeom prst="rightArrow">
            <a:avLst/>
          </a:prstGeom>
          <a:solidFill>
            <a:srgbClr val="4F81BD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1E30C55E-1588-4362-B4FD-4D04B549418C}"/>
              </a:ext>
            </a:extLst>
          </p:cNvPr>
          <p:cNvSpPr/>
          <p:nvPr/>
        </p:nvSpPr>
        <p:spPr>
          <a:xfrm rot="20726237">
            <a:off x="5727230" y="3807422"/>
            <a:ext cx="552759" cy="172132"/>
          </a:xfrm>
          <a:prstGeom prst="rightArrow">
            <a:avLst/>
          </a:prstGeom>
          <a:solidFill>
            <a:srgbClr val="4F81BD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621196AE-8156-4509-91B2-8231420C1E57}"/>
              </a:ext>
            </a:extLst>
          </p:cNvPr>
          <p:cNvSpPr/>
          <p:nvPr/>
        </p:nvSpPr>
        <p:spPr>
          <a:xfrm rot="2290331" flipV="1">
            <a:off x="5586348" y="4432977"/>
            <a:ext cx="742204" cy="164068"/>
          </a:xfrm>
          <a:prstGeom prst="rightArrow">
            <a:avLst/>
          </a:prstGeom>
          <a:solidFill>
            <a:srgbClr val="4F81BD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C45DB6D-DAFA-4FC3-9288-C1C446F9425F}"/>
                  </a:ext>
                </a:extLst>
              </p:cNvPr>
              <p:cNvSpPr txBox="1"/>
              <p:nvPr/>
            </p:nvSpPr>
            <p:spPr>
              <a:xfrm>
                <a:off x="2331497" y="977384"/>
                <a:ext cx="640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C45DB6D-DAFA-4FC3-9288-C1C446F94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497" y="977384"/>
                <a:ext cx="64030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FE769F5A-6ABA-4FD2-8B72-FA8F717A90E4}"/>
              </a:ext>
            </a:extLst>
          </p:cNvPr>
          <p:cNvGrpSpPr/>
          <p:nvPr/>
        </p:nvGrpSpPr>
        <p:grpSpPr>
          <a:xfrm>
            <a:off x="6371443" y="285750"/>
            <a:ext cx="628505" cy="1762163"/>
            <a:chOff x="3363085" y="1736099"/>
            <a:chExt cx="628505" cy="17621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51BBA3B3-D3AC-40F9-B7E7-4481848C5AB7}"/>
                    </a:ext>
                  </a:extLst>
                </p:cNvPr>
                <p:cNvSpPr txBox="1"/>
                <p:nvPr/>
              </p:nvSpPr>
              <p:spPr>
                <a:xfrm>
                  <a:off x="3363085" y="1736099"/>
                  <a:ext cx="6231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51BBA3B3-D3AC-40F9-B7E7-4481848C5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1736099"/>
                  <a:ext cx="62318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E055FA14-B3C9-475B-BC58-5E9D31C746B4}"/>
                    </a:ext>
                  </a:extLst>
                </p:cNvPr>
                <p:cNvSpPr txBox="1"/>
                <p:nvPr/>
              </p:nvSpPr>
              <p:spPr>
                <a:xfrm>
                  <a:off x="3363085" y="2200376"/>
                  <a:ext cx="628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E055FA14-B3C9-475B-BC58-5E9D31C746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200376"/>
                  <a:ext cx="62850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9B9BE7B8-0D26-4C6D-998E-874A3D75AE99}"/>
                    </a:ext>
                  </a:extLst>
                </p:cNvPr>
                <p:cNvSpPr txBox="1"/>
                <p:nvPr/>
              </p:nvSpPr>
              <p:spPr>
                <a:xfrm>
                  <a:off x="3363085" y="2664653"/>
                  <a:ext cx="628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9B9BE7B8-0D26-4C6D-998E-874A3D75AE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664653"/>
                  <a:ext cx="62850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CE78B3FD-2868-4502-B97F-EF212ECB051F}"/>
                    </a:ext>
                  </a:extLst>
                </p:cNvPr>
                <p:cNvSpPr txBox="1"/>
                <p:nvPr/>
              </p:nvSpPr>
              <p:spPr>
                <a:xfrm>
                  <a:off x="3363085" y="3128930"/>
                  <a:ext cx="628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CE78B3FD-2868-4502-B97F-EF212ECB0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3128930"/>
                  <a:ext cx="62850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A4F1931-DA07-4BD3-BC43-F805277D3E1B}"/>
                  </a:ext>
                </a:extLst>
              </p:cNvPr>
              <p:cNvSpPr/>
              <p:nvPr/>
            </p:nvSpPr>
            <p:spPr>
              <a:xfrm>
                <a:off x="3632425" y="367784"/>
                <a:ext cx="1752600" cy="15885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endParaRPr lang="en-US" sz="4800" dirty="0"/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A4F1931-DA07-4BD3-BC43-F805277D3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425" y="367784"/>
                <a:ext cx="1752600" cy="15885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E9EB73FF-F1E6-4A2B-A8B6-118969489301}"/>
              </a:ext>
            </a:extLst>
          </p:cNvPr>
          <p:cNvSpPr/>
          <p:nvPr/>
        </p:nvSpPr>
        <p:spPr>
          <a:xfrm>
            <a:off x="2946625" y="1080016"/>
            <a:ext cx="510711" cy="16406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71064660-D4AF-400D-A28F-FFE3C82840F9}"/>
              </a:ext>
            </a:extLst>
          </p:cNvPr>
          <p:cNvSpPr/>
          <p:nvPr/>
        </p:nvSpPr>
        <p:spPr>
          <a:xfrm rot="19309669">
            <a:off x="5601301" y="613091"/>
            <a:ext cx="742204" cy="164068"/>
          </a:xfrm>
          <a:prstGeom prst="rightArrow">
            <a:avLst/>
          </a:prstGeom>
          <a:solidFill>
            <a:srgbClr val="4F81BD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374D4414-0883-43A5-A0A3-AC3B043F1A4B}"/>
              </a:ext>
            </a:extLst>
          </p:cNvPr>
          <p:cNvSpPr/>
          <p:nvPr/>
        </p:nvSpPr>
        <p:spPr>
          <a:xfrm rot="873763" flipV="1">
            <a:off x="5741391" y="1234776"/>
            <a:ext cx="552759" cy="172132"/>
          </a:xfrm>
          <a:prstGeom prst="rightArrow">
            <a:avLst/>
          </a:prstGeom>
          <a:solidFill>
            <a:srgbClr val="4F81BD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EEEDCB20-E2D2-4551-A3BA-C2F91602DEEE}"/>
              </a:ext>
            </a:extLst>
          </p:cNvPr>
          <p:cNvSpPr/>
          <p:nvPr/>
        </p:nvSpPr>
        <p:spPr>
          <a:xfrm rot="20726237">
            <a:off x="5741392" y="921385"/>
            <a:ext cx="552759" cy="172132"/>
          </a:xfrm>
          <a:prstGeom prst="rightArrow">
            <a:avLst/>
          </a:prstGeom>
          <a:solidFill>
            <a:srgbClr val="4F81BD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AB3E8743-F47E-4A98-9CC2-A44A602E9E55}"/>
              </a:ext>
            </a:extLst>
          </p:cNvPr>
          <p:cNvSpPr/>
          <p:nvPr/>
        </p:nvSpPr>
        <p:spPr>
          <a:xfrm rot="2290331" flipV="1">
            <a:off x="5600510" y="1546940"/>
            <a:ext cx="742204" cy="164068"/>
          </a:xfrm>
          <a:prstGeom prst="rightArrow">
            <a:avLst/>
          </a:prstGeom>
          <a:solidFill>
            <a:srgbClr val="4F81BD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DE5EBA2-0E3D-45B1-9E0E-CB417CACCF84}"/>
              </a:ext>
            </a:extLst>
          </p:cNvPr>
          <p:cNvSpPr txBox="1"/>
          <p:nvPr/>
        </p:nvSpPr>
        <p:spPr>
          <a:xfrm>
            <a:off x="1" y="2187030"/>
            <a:ext cx="9143999" cy="769441"/>
          </a:xfrm>
          <a:prstGeom prst="rect">
            <a:avLst/>
          </a:prstGeom>
          <a:noFill/>
        </p:spPr>
        <p:txBody>
          <a:bodyPr wrap="square" rtlCol="0" anchor="ctr">
            <a:normAutofit fontScale="55000" lnSpcReduction="20000"/>
          </a:bodyPr>
          <a:lstStyle/>
          <a:p>
            <a:pPr algn="ctr"/>
            <a:r>
              <a:rPr lang="en-US" sz="4400" dirty="0">
                <a:solidFill>
                  <a:srgbClr val="00EE6C"/>
                </a:solidFill>
              </a:rPr>
              <a:t>Think of quantum states as different ensembles</a:t>
            </a:r>
            <a:br>
              <a:rPr lang="en-US" sz="4400" dirty="0">
                <a:solidFill>
                  <a:srgbClr val="00EE6C"/>
                </a:solidFill>
              </a:rPr>
            </a:br>
            <a:r>
              <a:rPr lang="en-US" sz="4400" dirty="0">
                <a:solidFill>
                  <a:srgbClr val="00EE6C"/>
                </a:solidFill>
              </a:rPr>
              <a:t>identified by different quantities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08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7108722-D547-418A-BD9C-8A7162BC385A}"/>
                  </a:ext>
                </a:extLst>
              </p:cNvPr>
              <p:cNvSpPr txBox="1"/>
              <p:nvPr/>
            </p:nvSpPr>
            <p:spPr>
              <a:xfrm>
                <a:off x="1967038" y="3863421"/>
                <a:ext cx="10047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7108722-D547-418A-BD9C-8A7162BC3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7038" y="3863421"/>
                <a:ext cx="1004762" cy="369332"/>
              </a:xfrm>
              <a:prstGeom prst="rect">
                <a:avLst/>
              </a:prstGeom>
              <a:blipFill>
                <a:blip r:embed="rId2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DED61300-1461-410D-9E5B-47AAD1A421A0}"/>
              </a:ext>
            </a:extLst>
          </p:cNvPr>
          <p:cNvGrpSpPr/>
          <p:nvPr/>
        </p:nvGrpSpPr>
        <p:grpSpPr>
          <a:xfrm>
            <a:off x="6357281" y="3171787"/>
            <a:ext cx="1128386" cy="1762163"/>
            <a:chOff x="3363085" y="1736099"/>
            <a:chExt cx="1128386" cy="17621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FED6477-6A6A-4099-BDCF-D5186C337232}"/>
                    </a:ext>
                  </a:extLst>
                </p:cNvPr>
                <p:cNvSpPr txBox="1"/>
                <p:nvPr/>
              </p:nvSpPr>
              <p:spPr>
                <a:xfrm>
                  <a:off x="3363085" y="1736099"/>
                  <a:ext cx="11230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FED6477-6A6A-4099-BDCF-D5186C337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1736099"/>
                  <a:ext cx="112306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706A9B7-5B80-4711-9710-7423E6BFB106}"/>
                    </a:ext>
                  </a:extLst>
                </p:cNvPr>
                <p:cNvSpPr txBox="1"/>
                <p:nvPr/>
              </p:nvSpPr>
              <p:spPr>
                <a:xfrm>
                  <a:off x="3363085" y="2200376"/>
                  <a:ext cx="11283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706A9B7-5B80-4711-9710-7423E6BFB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200376"/>
                  <a:ext cx="112838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0B2F32E-2A77-497E-9AC3-9521BD3ED3B6}"/>
                    </a:ext>
                  </a:extLst>
                </p:cNvPr>
                <p:cNvSpPr txBox="1"/>
                <p:nvPr/>
              </p:nvSpPr>
              <p:spPr>
                <a:xfrm>
                  <a:off x="3363085" y="2664653"/>
                  <a:ext cx="11283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0B2F32E-2A77-497E-9AC3-9521BD3ED3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664653"/>
                  <a:ext cx="112838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B2106B2-2B24-4A4F-B1A3-9DA276539D1A}"/>
                    </a:ext>
                  </a:extLst>
                </p:cNvPr>
                <p:cNvSpPr txBox="1"/>
                <p:nvPr/>
              </p:nvSpPr>
              <p:spPr>
                <a:xfrm>
                  <a:off x="3363085" y="3128930"/>
                  <a:ext cx="11283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B2106B2-2B24-4A4F-B1A3-9DA276539D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3128930"/>
                  <a:ext cx="112838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EC105A3-F0C8-4D18-AB5A-6A46E2B3A96C}"/>
                  </a:ext>
                </a:extLst>
              </p:cNvPr>
              <p:cNvSpPr/>
              <p:nvPr/>
            </p:nvSpPr>
            <p:spPr>
              <a:xfrm>
                <a:off x="3618263" y="3253821"/>
                <a:ext cx="1752600" cy="15885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endParaRPr lang="en-US" sz="4800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EC105A3-F0C8-4D18-AB5A-6A46E2B3A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263" y="3253821"/>
                <a:ext cx="1752600" cy="15885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Arrow: Right 79">
            <a:extLst>
              <a:ext uri="{FF2B5EF4-FFF2-40B4-BE49-F238E27FC236}">
                <a16:creationId xmlns:a16="http://schemas.microsoft.com/office/drawing/2014/main" id="{64E3D089-0BC0-4839-8B80-2FC1BE9A90E1}"/>
              </a:ext>
            </a:extLst>
          </p:cNvPr>
          <p:cNvSpPr/>
          <p:nvPr/>
        </p:nvSpPr>
        <p:spPr>
          <a:xfrm>
            <a:off x="2932463" y="3966053"/>
            <a:ext cx="510711" cy="16406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2BB14D0C-6A44-4D2B-A282-2E07A1EA5038}"/>
              </a:ext>
            </a:extLst>
          </p:cNvPr>
          <p:cNvSpPr/>
          <p:nvPr/>
        </p:nvSpPr>
        <p:spPr>
          <a:xfrm rot="19309669">
            <a:off x="5587139" y="3499128"/>
            <a:ext cx="742204" cy="164068"/>
          </a:xfrm>
          <a:prstGeom prst="rightArrow">
            <a:avLst/>
          </a:prstGeom>
          <a:solidFill>
            <a:srgbClr val="4F81BD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305DAD84-0FFB-4384-891A-59DB6553EA63}"/>
              </a:ext>
            </a:extLst>
          </p:cNvPr>
          <p:cNvSpPr/>
          <p:nvPr/>
        </p:nvSpPr>
        <p:spPr>
          <a:xfrm rot="873763" flipV="1">
            <a:off x="5727229" y="4120813"/>
            <a:ext cx="552759" cy="172132"/>
          </a:xfrm>
          <a:prstGeom prst="rightArrow">
            <a:avLst/>
          </a:prstGeom>
          <a:solidFill>
            <a:srgbClr val="4F81BD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1E30C55E-1588-4362-B4FD-4D04B549418C}"/>
              </a:ext>
            </a:extLst>
          </p:cNvPr>
          <p:cNvSpPr/>
          <p:nvPr/>
        </p:nvSpPr>
        <p:spPr>
          <a:xfrm rot="20726237">
            <a:off x="5727230" y="3807422"/>
            <a:ext cx="552759" cy="172132"/>
          </a:xfrm>
          <a:prstGeom prst="rightArrow">
            <a:avLst/>
          </a:prstGeom>
          <a:solidFill>
            <a:srgbClr val="4F81BD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621196AE-8156-4509-91B2-8231420C1E57}"/>
              </a:ext>
            </a:extLst>
          </p:cNvPr>
          <p:cNvSpPr/>
          <p:nvPr/>
        </p:nvSpPr>
        <p:spPr>
          <a:xfrm rot="2290331" flipV="1">
            <a:off x="5586348" y="4432977"/>
            <a:ext cx="742204" cy="164068"/>
          </a:xfrm>
          <a:prstGeom prst="rightArrow">
            <a:avLst/>
          </a:prstGeom>
          <a:solidFill>
            <a:srgbClr val="4F81BD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C45DB6D-DAFA-4FC3-9288-C1C446F9425F}"/>
                  </a:ext>
                </a:extLst>
              </p:cNvPr>
              <p:cNvSpPr txBox="1"/>
              <p:nvPr/>
            </p:nvSpPr>
            <p:spPr>
              <a:xfrm>
                <a:off x="2331497" y="977384"/>
                <a:ext cx="6403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C45DB6D-DAFA-4FC3-9288-C1C446F94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497" y="977384"/>
                <a:ext cx="64030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FE769F5A-6ABA-4FD2-8B72-FA8F717A90E4}"/>
              </a:ext>
            </a:extLst>
          </p:cNvPr>
          <p:cNvGrpSpPr/>
          <p:nvPr/>
        </p:nvGrpSpPr>
        <p:grpSpPr>
          <a:xfrm>
            <a:off x="6371443" y="285750"/>
            <a:ext cx="628505" cy="1762163"/>
            <a:chOff x="3363085" y="1736099"/>
            <a:chExt cx="628505" cy="17621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51BBA3B3-D3AC-40F9-B7E7-4481848C5AB7}"/>
                    </a:ext>
                  </a:extLst>
                </p:cNvPr>
                <p:cNvSpPr txBox="1"/>
                <p:nvPr/>
              </p:nvSpPr>
              <p:spPr>
                <a:xfrm>
                  <a:off x="3363085" y="1736099"/>
                  <a:ext cx="6231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51BBA3B3-D3AC-40F9-B7E7-4481848C5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1736099"/>
                  <a:ext cx="62318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E055FA14-B3C9-475B-BC58-5E9D31C746B4}"/>
                    </a:ext>
                  </a:extLst>
                </p:cNvPr>
                <p:cNvSpPr txBox="1"/>
                <p:nvPr/>
              </p:nvSpPr>
              <p:spPr>
                <a:xfrm>
                  <a:off x="3363085" y="2200376"/>
                  <a:ext cx="628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E055FA14-B3C9-475B-BC58-5E9D31C746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200376"/>
                  <a:ext cx="62850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9B9BE7B8-0D26-4C6D-998E-874A3D75AE99}"/>
                    </a:ext>
                  </a:extLst>
                </p:cNvPr>
                <p:cNvSpPr txBox="1"/>
                <p:nvPr/>
              </p:nvSpPr>
              <p:spPr>
                <a:xfrm>
                  <a:off x="3363085" y="2664653"/>
                  <a:ext cx="628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9B9BE7B8-0D26-4C6D-998E-874A3D75AE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664653"/>
                  <a:ext cx="62850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CE78B3FD-2868-4502-B97F-EF212ECB051F}"/>
                    </a:ext>
                  </a:extLst>
                </p:cNvPr>
                <p:cNvSpPr txBox="1"/>
                <p:nvPr/>
              </p:nvSpPr>
              <p:spPr>
                <a:xfrm>
                  <a:off x="3363085" y="3128930"/>
                  <a:ext cx="6285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CE78B3FD-2868-4502-B97F-EF212ECB0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3128930"/>
                  <a:ext cx="62850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A4F1931-DA07-4BD3-BC43-F805277D3E1B}"/>
                  </a:ext>
                </a:extLst>
              </p:cNvPr>
              <p:cNvSpPr/>
              <p:nvPr/>
            </p:nvSpPr>
            <p:spPr>
              <a:xfrm>
                <a:off x="3632425" y="367784"/>
                <a:ext cx="1752600" cy="15885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endParaRPr lang="en-US" sz="4800" dirty="0"/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A4F1931-DA07-4BD3-BC43-F805277D3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425" y="367784"/>
                <a:ext cx="1752600" cy="15885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E9EB73FF-F1E6-4A2B-A8B6-118969489301}"/>
              </a:ext>
            </a:extLst>
          </p:cNvPr>
          <p:cNvSpPr/>
          <p:nvPr/>
        </p:nvSpPr>
        <p:spPr>
          <a:xfrm>
            <a:off x="2946625" y="1080016"/>
            <a:ext cx="510711" cy="16406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71064660-D4AF-400D-A28F-FFE3C82840F9}"/>
              </a:ext>
            </a:extLst>
          </p:cNvPr>
          <p:cNvSpPr/>
          <p:nvPr/>
        </p:nvSpPr>
        <p:spPr>
          <a:xfrm rot="19309669">
            <a:off x="5601301" y="613091"/>
            <a:ext cx="742204" cy="164068"/>
          </a:xfrm>
          <a:prstGeom prst="rightArrow">
            <a:avLst/>
          </a:prstGeom>
          <a:solidFill>
            <a:srgbClr val="4F81BD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374D4414-0883-43A5-A0A3-AC3B043F1A4B}"/>
              </a:ext>
            </a:extLst>
          </p:cNvPr>
          <p:cNvSpPr/>
          <p:nvPr/>
        </p:nvSpPr>
        <p:spPr>
          <a:xfrm rot="873763" flipV="1">
            <a:off x="5741391" y="1234776"/>
            <a:ext cx="552759" cy="172132"/>
          </a:xfrm>
          <a:prstGeom prst="rightArrow">
            <a:avLst/>
          </a:prstGeom>
          <a:solidFill>
            <a:srgbClr val="4F81BD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EEEDCB20-E2D2-4551-A3BA-C2F91602DEEE}"/>
              </a:ext>
            </a:extLst>
          </p:cNvPr>
          <p:cNvSpPr/>
          <p:nvPr/>
        </p:nvSpPr>
        <p:spPr>
          <a:xfrm rot="20726237">
            <a:off x="5741392" y="921385"/>
            <a:ext cx="552759" cy="172132"/>
          </a:xfrm>
          <a:prstGeom prst="rightArrow">
            <a:avLst/>
          </a:prstGeom>
          <a:solidFill>
            <a:srgbClr val="4F81BD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AB3E8743-F47E-4A98-9CC2-A44A602E9E55}"/>
              </a:ext>
            </a:extLst>
          </p:cNvPr>
          <p:cNvSpPr/>
          <p:nvPr/>
        </p:nvSpPr>
        <p:spPr>
          <a:xfrm rot="2290331" flipV="1">
            <a:off x="5600510" y="1546940"/>
            <a:ext cx="742204" cy="164068"/>
          </a:xfrm>
          <a:prstGeom prst="rightArrow">
            <a:avLst/>
          </a:prstGeom>
          <a:solidFill>
            <a:srgbClr val="4F81BD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DE5EBA2-0E3D-45B1-9E0E-CB417CACCF84}"/>
              </a:ext>
            </a:extLst>
          </p:cNvPr>
          <p:cNvSpPr txBox="1"/>
          <p:nvPr/>
        </p:nvSpPr>
        <p:spPr>
          <a:xfrm>
            <a:off x="1" y="2187030"/>
            <a:ext cx="9143999" cy="769441"/>
          </a:xfrm>
          <a:prstGeom prst="rect">
            <a:avLst/>
          </a:prstGeom>
          <a:noFill/>
        </p:spPr>
        <p:txBody>
          <a:bodyPr wrap="square" rtlCol="0" anchor="ctr">
            <a:normAutofit fontScale="55000" lnSpcReduction="20000"/>
          </a:bodyPr>
          <a:lstStyle/>
          <a:p>
            <a:pPr algn="ctr"/>
            <a:r>
              <a:rPr lang="en-US" sz="4400" dirty="0">
                <a:solidFill>
                  <a:srgbClr val="00EE6C"/>
                </a:solidFill>
              </a:rPr>
              <a:t>In both cases, we cannot describe the equilibration process:</a:t>
            </a:r>
            <a:br>
              <a:rPr lang="en-US" sz="4400" dirty="0">
                <a:solidFill>
                  <a:srgbClr val="00EE6C"/>
                </a:solidFill>
              </a:rPr>
            </a:br>
            <a:r>
              <a:rPr lang="en-US" sz="4400" dirty="0">
                <a:solidFill>
                  <a:srgbClr val="00EE6C"/>
                </a:solidFill>
              </a:rPr>
              <a:t>it is not in terms of equilibrium states!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377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D103638-1771-4FB8-B97A-1E763FE833D7}"/>
                  </a:ext>
                </a:extLst>
              </p:cNvPr>
              <p:cNvSpPr txBox="1"/>
              <p:nvPr/>
            </p:nvSpPr>
            <p:spPr>
              <a:xfrm>
                <a:off x="5257800" y="2311554"/>
                <a:ext cx="3006529" cy="3766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sPr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𝐻𝑒</m:t>
                          </m:r>
                        </m:e>
                      </m:sPr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Pre>
                        <m:sPre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sPr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𝐸𝑛𝑒𝑟𝑔𝑦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D103638-1771-4FB8-B97A-1E763FE83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311554"/>
                <a:ext cx="3006529" cy="376642"/>
              </a:xfrm>
              <a:prstGeom prst="rect">
                <a:avLst/>
              </a:prstGeom>
              <a:blipFill>
                <a:blip r:embed="rId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D18BD8-90A4-4939-B337-74DE9FED2F5A}"/>
                  </a:ext>
                </a:extLst>
              </p:cNvPr>
              <p:cNvSpPr txBox="1"/>
              <p:nvPr/>
            </p:nvSpPr>
            <p:spPr>
              <a:xfrm>
                <a:off x="5257800" y="734283"/>
                <a:ext cx="30871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𝐸𝑛𝑒𝑟𝑔𝑦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D18BD8-90A4-4939-B337-74DE9FED2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734283"/>
                <a:ext cx="3087192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E372D3-10FB-4DCE-A9F6-A662FA0506ED}"/>
                  </a:ext>
                </a:extLst>
              </p:cNvPr>
              <p:cNvSpPr txBox="1"/>
              <p:nvPr/>
            </p:nvSpPr>
            <p:spPr>
              <a:xfrm>
                <a:off x="5847353" y="3721067"/>
                <a:ext cx="1908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E372D3-10FB-4DCE-A9F6-A662FA050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353" y="3721067"/>
                <a:ext cx="1908086" cy="369332"/>
              </a:xfrm>
              <a:prstGeom prst="rect">
                <a:avLst/>
              </a:prstGeom>
              <a:blipFill>
                <a:blip r:embed="rId4"/>
                <a:stretch>
                  <a:fillRect r="-6390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94973BB5-8187-4659-8C87-4AE3309A43F3}"/>
              </a:ext>
            </a:extLst>
          </p:cNvPr>
          <p:cNvSpPr/>
          <p:nvPr/>
        </p:nvSpPr>
        <p:spPr>
          <a:xfrm rot="18016285">
            <a:off x="914400" y="233149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52BA30-C423-4CC6-AD99-78960D491843}"/>
              </a:ext>
            </a:extLst>
          </p:cNvPr>
          <p:cNvSpPr/>
          <p:nvPr/>
        </p:nvSpPr>
        <p:spPr>
          <a:xfrm rot="18016285">
            <a:off x="1650425" y="900679"/>
            <a:ext cx="228600" cy="2286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F4459F-D6BC-4980-BC37-1F0BF703B814}"/>
              </a:ext>
            </a:extLst>
          </p:cNvPr>
          <p:cNvSpPr/>
          <p:nvPr/>
        </p:nvSpPr>
        <p:spPr>
          <a:xfrm rot="18016285">
            <a:off x="1194817" y="1031786"/>
            <a:ext cx="228600" cy="22860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F94D87-E994-4295-ACDC-E289D2FC8A3D}"/>
              </a:ext>
            </a:extLst>
          </p:cNvPr>
          <p:cNvSpPr/>
          <p:nvPr/>
        </p:nvSpPr>
        <p:spPr>
          <a:xfrm rot="18016285">
            <a:off x="1540527" y="439497"/>
            <a:ext cx="228600" cy="22860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5A5CAF-11A8-4750-B2E6-1C5CD0CC59B0}"/>
                  </a:ext>
                </a:extLst>
              </p:cNvPr>
              <p:cNvSpPr txBox="1"/>
              <p:nvPr/>
            </p:nvSpPr>
            <p:spPr>
              <a:xfrm>
                <a:off x="1295400" y="233149"/>
                <a:ext cx="41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5A5CAF-11A8-4750-B2E6-1C5CD0CC5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33149"/>
                <a:ext cx="41902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0018AA-743D-4F09-9577-A64D7F506992}"/>
                  </a:ext>
                </a:extLst>
              </p:cNvPr>
              <p:cNvSpPr txBox="1"/>
              <p:nvPr/>
            </p:nvSpPr>
            <p:spPr>
              <a:xfrm>
                <a:off x="1728489" y="625817"/>
                <a:ext cx="4051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0018AA-743D-4F09-9577-A64D7F506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489" y="625817"/>
                <a:ext cx="40511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D99CD3-AC81-4356-883F-E6CEDECF0F65}"/>
                  </a:ext>
                </a:extLst>
              </p:cNvPr>
              <p:cNvSpPr txBox="1"/>
              <p:nvPr/>
            </p:nvSpPr>
            <p:spPr>
              <a:xfrm>
                <a:off x="990600" y="778217"/>
                <a:ext cx="41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D99CD3-AC81-4356-883F-E6CEDECF0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778217"/>
                <a:ext cx="41902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C00317-F2DD-4FD2-A745-4549B47BEEBE}"/>
              </a:ext>
            </a:extLst>
          </p:cNvPr>
          <p:cNvCxnSpPr>
            <a:cxnSpLocks/>
          </p:cNvCxnSpPr>
          <p:nvPr/>
        </p:nvCxnSpPr>
        <p:spPr>
          <a:xfrm>
            <a:off x="1838960" y="927839"/>
            <a:ext cx="2293620" cy="988060"/>
          </a:xfrm>
          <a:prstGeom prst="line">
            <a:avLst/>
          </a:prstGeom>
          <a:ln w="28575">
            <a:solidFill>
              <a:schemeClr val="tx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833879-D6F7-44D2-87A9-CDFE82F3DD35}"/>
              </a:ext>
            </a:extLst>
          </p:cNvPr>
          <p:cNvCxnSpPr>
            <a:cxnSpLocks/>
            <a:stCxn id="10" idx="2"/>
            <a:endCxn id="8" idx="3"/>
          </p:cNvCxnSpPr>
          <p:nvPr/>
        </p:nvCxnSpPr>
        <p:spPr>
          <a:xfrm>
            <a:off x="1707107" y="1113694"/>
            <a:ext cx="1617959" cy="1890389"/>
          </a:xfrm>
          <a:prstGeom prst="line">
            <a:avLst/>
          </a:prstGeom>
          <a:ln w="28575">
            <a:solidFill>
              <a:schemeClr val="tx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757CD19-1F2D-4A2A-90B2-D9623EB632CB}"/>
              </a:ext>
            </a:extLst>
          </p:cNvPr>
          <p:cNvSpPr/>
          <p:nvPr/>
        </p:nvSpPr>
        <p:spPr>
          <a:xfrm>
            <a:off x="3124200" y="1833349"/>
            <a:ext cx="1371600" cy="13716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2F088E2-DC8E-48E6-9986-FB97FF3AEA84}"/>
              </a:ext>
            </a:extLst>
          </p:cNvPr>
          <p:cNvGrpSpPr/>
          <p:nvPr/>
        </p:nvGrpSpPr>
        <p:grpSpPr>
          <a:xfrm>
            <a:off x="3554598" y="2217921"/>
            <a:ext cx="510804" cy="537116"/>
            <a:chOff x="3554598" y="2422922"/>
            <a:chExt cx="510804" cy="537116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C800116-6F82-413D-A9F8-0520DAD907C8}"/>
                </a:ext>
              </a:extLst>
            </p:cNvPr>
            <p:cNvSpPr/>
            <p:nvPr/>
          </p:nvSpPr>
          <p:spPr>
            <a:xfrm rot="18016285">
              <a:off x="3787375" y="270958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67B936-3420-43D0-9C67-B8DD927A3768}"/>
                </a:ext>
              </a:extLst>
            </p:cNvPr>
            <p:cNvSpPr/>
            <p:nvPr/>
          </p:nvSpPr>
          <p:spPr>
            <a:xfrm rot="18016285">
              <a:off x="3797714" y="248208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9096B05-F6B0-44DF-9D9B-B07BBEC057FD}"/>
                </a:ext>
              </a:extLst>
            </p:cNvPr>
            <p:cNvSpPr/>
            <p:nvPr/>
          </p:nvSpPr>
          <p:spPr>
            <a:xfrm rot="18016285">
              <a:off x="3685071" y="2422922"/>
              <a:ext cx="228600" cy="22860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A2AC490-E10A-4E95-B2E0-91B5A442E88D}"/>
                </a:ext>
              </a:extLst>
            </p:cNvPr>
            <p:cNvSpPr/>
            <p:nvPr/>
          </p:nvSpPr>
          <p:spPr>
            <a:xfrm rot="18016285">
              <a:off x="3624146" y="2731438"/>
              <a:ext cx="228600" cy="22860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CDF1F5A-49AE-407A-856D-635040319DEC}"/>
                </a:ext>
              </a:extLst>
            </p:cNvPr>
            <p:cNvSpPr/>
            <p:nvPr/>
          </p:nvSpPr>
          <p:spPr>
            <a:xfrm rot="18016285">
              <a:off x="3554598" y="2553255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EC55411-CEF9-400F-B703-9A63E69C9F5C}"/>
                </a:ext>
              </a:extLst>
            </p:cNvPr>
            <p:cNvSpPr/>
            <p:nvPr/>
          </p:nvSpPr>
          <p:spPr>
            <a:xfrm rot="18016285">
              <a:off x="3836802" y="2566946"/>
              <a:ext cx="228600" cy="22860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EC9D543-6624-4E33-8244-3374CB254807}"/>
                </a:ext>
              </a:extLst>
            </p:cNvPr>
            <p:cNvSpPr/>
            <p:nvPr/>
          </p:nvSpPr>
          <p:spPr>
            <a:xfrm rot="18016285">
              <a:off x="3705389" y="2523355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142A9F5-B790-4701-9954-8524E70C0E42}"/>
                </a:ext>
              </a:extLst>
            </p:cNvPr>
            <p:cNvSpPr/>
            <p:nvPr/>
          </p:nvSpPr>
          <p:spPr>
            <a:xfrm rot="18016285">
              <a:off x="3596271" y="2646911"/>
              <a:ext cx="228600" cy="22860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F45AAE6-F421-4026-978D-4F9452A5ED55}"/>
                </a:ext>
              </a:extLst>
            </p:cNvPr>
            <p:cNvSpPr/>
            <p:nvPr/>
          </p:nvSpPr>
          <p:spPr>
            <a:xfrm rot="18016285">
              <a:off x="3793245" y="26170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5D62EC-D765-48CA-891E-A6BD5F583665}"/>
              </a:ext>
            </a:extLst>
          </p:cNvPr>
          <p:cNvCxnSpPr>
            <a:cxnSpLocks/>
          </p:cNvCxnSpPr>
          <p:nvPr/>
        </p:nvCxnSpPr>
        <p:spPr>
          <a:xfrm flipH="1">
            <a:off x="1419861" y="2413739"/>
            <a:ext cx="2354579" cy="83312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7C18253-B43F-49A2-9809-9B626BCDBBB6}"/>
              </a:ext>
            </a:extLst>
          </p:cNvPr>
          <p:cNvSpPr/>
          <p:nvPr/>
        </p:nvSpPr>
        <p:spPr>
          <a:xfrm rot="18016285">
            <a:off x="3699517" y="2405536"/>
            <a:ext cx="228600" cy="2286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B7DC3F3-C6B0-4790-B0E6-BFF27F74CD7E}"/>
              </a:ext>
            </a:extLst>
          </p:cNvPr>
          <p:cNvCxnSpPr>
            <a:cxnSpLocks/>
            <a:stCxn id="27" idx="4"/>
            <a:endCxn id="9" idx="5"/>
          </p:cNvCxnSpPr>
          <p:nvPr/>
        </p:nvCxnSpPr>
        <p:spPr>
          <a:xfrm flipH="1">
            <a:off x="2085134" y="2577454"/>
            <a:ext cx="1827398" cy="1814621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B8B1E8B3-89B0-451E-86F2-2AA81404F62C}"/>
              </a:ext>
            </a:extLst>
          </p:cNvPr>
          <p:cNvSpPr txBox="1"/>
          <p:nvPr/>
        </p:nvSpPr>
        <p:spPr>
          <a:xfrm>
            <a:off x="2879912" y="4626816"/>
            <a:ext cx="6035488" cy="443879"/>
          </a:xfrm>
          <a:prstGeom prst="rect">
            <a:avLst/>
          </a:prstGeom>
          <a:noFill/>
        </p:spPr>
        <p:txBody>
          <a:bodyPr wrap="square" rtlCol="0" anchor="ctr">
            <a:normAutofit fontScale="55000" lnSpcReduction="20000"/>
          </a:bodyPr>
          <a:lstStyle/>
          <a:p>
            <a:pPr algn="ctr"/>
            <a:r>
              <a:rPr lang="en-US" sz="4400" dirty="0">
                <a:solidFill>
                  <a:srgbClr val="00EE6C"/>
                </a:solidFill>
              </a:rPr>
              <a:t>Every level is an equilibrium of the lower one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5389D9-F35A-4667-9FD5-A84E43118747}"/>
              </a:ext>
            </a:extLst>
          </p:cNvPr>
          <p:cNvSpPr/>
          <p:nvPr/>
        </p:nvSpPr>
        <p:spPr>
          <a:xfrm>
            <a:off x="914400" y="3221341"/>
            <a:ext cx="1371600" cy="1371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A3F0EB7-8A79-4BE7-AD9D-5F133EEBF6B6}"/>
              </a:ext>
            </a:extLst>
          </p:cNvPr>
          <p:cNvGrpSpPr/>
          <p:nvPr/>
        </p:nvGrpSpPr>
        <p:grpSpPr>
          <a:xfrm rot="21314464">
            <a:off x="1286921" y="3980437"/>
            <a:ext cx="666118" cy="132992"/>
            <a:chOff x="4495799" y="3667632"/>
            <a:chExt cx="2361813" cy="471543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7F9AD8D-C81D-4285-B04E-585FBCB4AD93}"/>
                </a:ext>
              </a:extLst>
            </p:cNvPr>
            <p:cNvSpPr/>
            <p:nvPr/>
          </p:nvSpPr>
          <p:spPr>
            <a:xfrm>
              <a:off x="4495799" y="3667632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4240952-13F8-4AD8-B7F1-06E9DFCC744D}"/>
                </a:ext>
              </a:extLst>
            </p:cNvPr>
            <p:cNvSpPr/>
            <p:nvPr/>
          </p:nvSpPr>
          <p:spPr>
            <a:xfrm>
              <a:off x="4790547" y="3670951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81B03D1-4D8D-4BCE-AFEA-B1858C7FF5F9}"/>
                </a:ext>
              </a:extLst>
            </p:cNvPr>
            <p:cNvSpPr/>
            <p:nvPr/>
          </p:nvSpPr>
          <p:spPr>
            <a:xfrm>
              <a:off x="5085295" y="3674270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550C8C7-88CD-44F2-A00B-8393E2CA76D6}"/>
                </a:ext>
              </a:extLst>
            </p:cNvPr>
            <p:cNvSpPr/>
            <p:nvPr/>
          </p:nvSpPr>
          <p:spPr>
            <a:xfrm>
              <a:off x="5380043" y="3677589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B0B530D-E4D5-4FEC-9860-74D4A3F47E9C}"/>
                </a:ext>
              </a:extLst>
            </p:cNvPr>
            <p:cNvSpPr/>
            <p:nvPr/>
          </p:nvSpPr>
          <p:spPr>
            <a:xfrm>
              <a:off x="5674791" y="3680908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D8D05CA-B34A-44BD-A67C-6A3BF2F66A79}"/>
                </a:ext>
              </a:extLst>
            </p:cNvPr>
            <p:cNvSpPr/>
            <p:nvPr/>
          </p:nvSpPr>
          <p:spPr>
            <a:xfrm>
              <a:off x="5969539" y="3684227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94DE028-E8A9-4235-8638-DD6B5727D10E}"/>
                </a:ext>
              </a:extLst>
            </p:cNvPr>
            <p:cNvSpPr/>
            <p:nvPr/>
          </p:nvSpPr>
          <p:spPr>
            <a:xfrm>
              <a:off x="6264287" y="3687546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505A59D-B26D-4DAF-BC98-0AD75AAB65D2}"/>
                </a:ext>
              </a:extLst>
            </p:cNvPr>
            <p:cNvSpPr/>
            <p:nvPr/>
          </p:nvSpPr>
          <p:spPr>
            <a:xfrm>
              <a:off x="6559035" y="3690865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FC2CDAA-E313-4460-88BC-F752836C1B9C}"/>
              </a:ext>
            </a:extLst>
          </p:cNvPr>
          <p:cNvGrpSpPr/>
          <p:nvPr/>
        </p:nvGrpSpPr>
        <p:grpSpPr>
          <a:xfrm rot="3310040">
            <a:off x="1411992" y="3763320"/>
            <a:ext cx="666118" cy="132992"/>
            <a:chOff x="4495799" y="3667632"/>
            <a:chExt cx="2361813" cy="471543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89A7668-111E-41EA-BEE5-7199ED9ED30C}"/>
                </a:ext>
              </a:extLst>
            </p:cNvPr>
            <p:cNvSpPr/>
            <p:nvPr/>
          </p:nvSpPr>
          <p:spPr>
            <a:xfrm>
              <a:off x="4495799" y="3667632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681489F-0583-438D-9AEB-74DCD358F8D6}"/>
                </a:ext>
              </a:extLst>
            </p:cNvPr>
            <p:cNvSpPr/>
            <p:nvPr/>
          </p:nvSpPr>
          <p:spPr>
            <a:xfrm>
              <a:off x="4790547" y="3670951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FF3D009-B36E-480B-B833-4B8F3AC94DBE}"/>
                </a:ext>
              </a:extLst>
            </p:cNvPr>
            <p:cNvSpPr/>
            <p:nvPr/>
          </p:nvSpPr>
          <p:spPr>
            <a:xfrm>
              <a:off x="5085295" y="3674270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D00BF3B-D533-44A4-B16D-E16AC79BCB7D}"/>
                </a:ext>
              </a:extLst>
            </p:cNvPr>
            <p:cNvSpPr/>
            <p:nvPr/>
          </p:nvSpPr>
          <p:spPr>
            <a:xfrm>
              <a:off x="5380043" y="3677589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1A4AA290-38DD-4DDF-A374-E5B87B450C82}"/>
                </a:ext>
              </a:extLst>
            </p:cNvPr>
            <p:cNvSpPr/>
            <p:nvPr/>
          </p:nvSpPr>
          <p:spPr>
            <a:xfrm>
              <a:off x="5674791" y="3680908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FBC3821-3633-4F1E-AC64-C4DF82D72980}"/>
                </a:ext>
              </a:extLst>
            </p:cNvPr>
            <p:cNvSpPr/>
            <p:nvPr/>
          </p:nvSpPr>
          <p:spPr>
            <a:xfrm>
              <a:off x="5969539" y="3684227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214E571-746E-4CEB-BD10-D63C16A17C76}"/>
                </a:ext>
              </a:extLst>
            </p:cNvPr>
            <p:cNvSpPr/>
            <p:nvPr/>
          </p:nvSpPr>
          <p:spPr>
            <a:xfrm>
              <a:off x="6264287" y="3687546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8B206C83-7C02-45EB-9B31-494DAA2616A3}"/>
                </a:ext>
              </a:extLst>
            </p:cNvPr>
            <p:cNvSpPr/>
            <p:nvPr/>
          </p:nvSpPr>
          <p:spPr>
            <a:xfrm>
              <a:off x="6559035" y="3690865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DFE57F5-9024-4555-9A59-ED58B9872191}"/>
              </a:ext>
            </a:extLst>
          </p:cNvPr>
          <p:cNvGrpSpPr/>
          <p:nvPr/>
        </p:nvGrpSpPr>
        <p:grpSpPr>
          <a:xfrm rot="17975139">
            <a:off x="1142644" y="3776319"/>
            <a:ext cx="666118" cy="132992"/>
            <a:chOff x="4495799" y="3667632"/>
            <a:chExt cx="2361813" cy="471543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7BA49F-27DF-4697-9E9E-A55B9A5B8A5D}"/>
                </a:ext>
              </a:extLst>
            </p:cNvPr>
            <p:cNvSpPr/>
            <p:nvPr/>
          </p:nvSpPr>
          <p:spPr>
            <a:xfrm>
              <a:off x="4495799" y="3667632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FEC89AA-E49C-419D-B5D2-AA05D889E223}"/>
                </a:ext>
              </a:extLst>
            </p:cNvPr>
            <p:cNvSpPr/>
            <p:nvPr/>
          </p:nvSpPr>
          <p:spPr>
            <a:xfrm>
              <a:off x="4790547" y="3670951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51C1E62-25C7-40D4-9EB2-775C93F03CCF}"/>
                </a:ext>
              </a:extLst>
            </p:cNvPr>
            <p:cNvSpPr/>
            <p:nvPr/>
          </p:nvSpPr>
          <p:spPr>
            <a:xfrm>
              <a:off x="5085295" y="3674270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66ECB2F-D173-4CFF-BE20-39D4CEE1920F}"/>
                </a:ext>
              </a:extLst>
            </p:cNvPr>
            <p:cNvSpPr/>
            <p:nvPr/>
          </p:nvSpPr>
          <p:spPr>
            <a:xfrm>
              <a:off x="5380043" y="3677589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77346C6-3B98-4D8E-B314-3F114282881C}"/>
                </a:ext>
              </a:extLst>
            </p:cNvPr>
            <p:cNvSpPr/>
            <p:nvPr/>
          </p:nvSpPr>
          <p:spPr>
            <a:xfrm>
              <a:off x="5674791" y="3680908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585C1B2-AD3F-4BC3-97C0-C12BBE7571B9}"/>
                </a:ext>
              </a:extLst>
            </p:cNvPr>
            <p:cNvSpPr/>
            <p:nvPr/>
          </p:nvSpPr>
          <p:spPr>
            <a:xfrm>
              <a:off x="5969539" y="3684227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9E1FE1C-28C4-414E-B4E2-44F75F7E3418}"/>
                </a:ext>
              </a:extLst>
            </p:cNvPr>
            <p:cNvSpPr/>
            <p:nvPr/>
          </p:nvSpPr>
          <p:spPr>
            <a:xfrm>
              <a:off x="6264287" y="3687546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D5E2A19-E11E-4F37-BD9C-E1ECFE01EF82}"/>
                </a:ext>
              </a:extLst>
            </p:cNvPr>
            <p:cNvSpPr/>
            <p:nvPr/>
          </p:nvSpPr>
          <p:spPr>
            <a:xfrm>
              <a:off x="6559035" y="3690865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58F250BA-FCF4-4C19-990E-519891F28EA5}"/>
              </a:ext>
            </a:extLst>
          </p:cNvPr>
          <p:cNvSpPr/>
          <p:nvPr/>
        </p:nvSpPr>
        <p:spPr>
          <a:xfrm rot="18016285">
            <a:off x="1481864" y="3507852"/>
            <a:ext cx="228600" cy="228600"/>
          </a:xfrm>
          <a:prstGeom prst="ellipse">
            <a:avLst/>
          </a:prstGeom>
          <a:solidFill>
            <a:srgbClr val="00FF00"/>
          </a:solidFill>
          <a:ln>
            <a:solidFill>
              <a:srgbClr val="00C8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B883780-04E4-479A-A653-6D57CE76E870}"/>
              </a:ext>
            </a:extLst>
          </p:cNvPr>
          <p:cNvSpPr/>
          <p:nvPr/>
        </p:nvSpPr>
        <p:spPr>
          <a:xfrm rot="18016285">
            <a:off x="1242145" y="3949175"/>
            <a:ext cx="228600" cy="228600"/>
          </a:xfrm>
          <a:prstGeom prst="ellipse">
            <a:avLst/>
          </a:prstGeom>
          <a:solidFill>
            <a:srgbClr val="0000FF"/>
          </a:solidFill>
          <a:ln>
            <a:solidFill>
              <a:srgbClr val="0000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94EBFCE-685E-4E2B-A2C2-2146EDCF85E0}"/>
              </a:ext>
            </a:extLst>
          </p:cNvPr>
          <p:cNvSpPr/>
          <p:nvPr/>
        </p:nvSpPr>
        <p:spPr>
          <a:xfrm rot="18016285">
            <a:off x="1770522" y="3915079"/>
            <a:ext cx="228600" cy="228600"/>
          </a:xfrm>
          <a:prstGeom prst="ellipse">
            <a:avLst/>
          </a:prstGeom>
          <a:solidFill>
            <a:srgbClr val="FF0000"/>
          </a:solidFill>
          <a:ln>
            <a:solidFill>
              <a:srgbClr val="C8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1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0" grpId="0" animBg="1"/>
      <p:bldP spid="11" grpId="0" animBg="1"/>
      <p:bldP spid="12" grpId="0" animBg="1"/>
      <p:bldP spid="16" grpId="0"/>
      <p:bldP spid="17" grpId="0"/>
      <p:bldP spid="18" grpId="0"/>
      <p:bldP spid="8" grpId="0" animBg="1"/>
      <p:bldP spid="27" grpId="0" animBg="1"/>
      <p:bldP spid="110" grpId="0"/>
      <p:bldP spid="9" grpId="0" animBg="1"/>
      <p:bldP spid="51" grpId="0" animBg="1"/>
      <p:bldP spid="52" grpId="0" animBg="1"/>
      <p:bldP spid="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DA9F3B-7B7F-424D-A182-9B6D7728F2CA}"/>
              </a:ext>
            </a:extLst>
          </p:cNvPr>
          <p:cNvSpPr txBox="1"/>
          <p:nvPr/>
        </p:nvSpPr>
        <p:spPr>
          <a:xfrm>
            <a:off x="304800" y="351532"/>
            <a:ext cx="845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00EE6C"/>
                </a:solidFill>
              </a:rPr>
              <a:t>Quantum states </a:t>
            </a:r>
            <a:r>
              <a:rPr lang="en-US" sz="3200" dirty="0">
                <a:solidFill>
                  <a:srgbClr val="00EE6C"/>
                </a:solidFill>
              </a:rPr>
              <a:t>as equilibria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ABE425-F5B1-4E73-86B5-8B30C7100D83}"/>
              </a:ext>
            </a:extLst>
          </p:cNvPr>
          <p:cNvSpPr txBox="1"/>
          <p:nvPr/>
        </p:nvSpPr>
        <p:spPr>
          <a:xfrm>
            <a:off x="381000" y="1276350"/>
            <a:ext cx="4628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Projections are black-box equilibration processes, eigenstates are equilibria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5EA08C-DC6B-4C75-B446-561AB2986737}"/>
              </a:ext>
            </a:extLst>
          </p:cNvPr>
          <p:cNvSpPr txBox="1"/>
          <p:nvPr/>
        </p:nvSpPr>
        <p:spPr>
          <a:xfrm>
            <a:off x="381000" y="2311380"/>
            <a:ext cx="4628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All states are eigenstates of some operator, all states are equilibria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83738D-708C-4620-A224-4129A79CF0CD}"/>
              </a:ext>
            </a:extLst>
          </p:cNvPr>
          <p:cNvSpPr txBox="1"/>
          <p:nvPr/>
        </p:nvSpPr>
        <p:spPr>
          <a:xfrm>
            <a:off x="381000" y="4381440"/>
            <a:ext cx="8038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Analogies with thermodynamics provide a more intuitive picture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0DF790-7E95-429A-8025-D8D9660794C6}"/>
              </a:ext>
            </a:extLst>
          </p:cNvPr>
          <p:cNvGrpSpPr/>
          <p:nvPr/>
        </p:nvGrpSpPr>
        <p:grpSpPr>
          <a:xfrm>
            <a:off x="5418970" y="1745483"/>
            <a:ext cx="3692189" cy="1809056"/>
            <a:chOff x="114573" y="1250852"/>
            <a:chExt cx="4664368" cy="22853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D037C63-0F1B-48C0-B04A-AC2EE87E87C4}"/>
                    </a:ext>
                  </a:extLst>
                </p:cNvPr>
                <p:cNvSpPr txBox="1"/>
                <p:nvPr/>
              </p:nvSpPr>
              <p:spPr>
                <a:xfrm>
                  <a:off x="114573" y="2377953"/>
                  <a:ext cx="661393" cy="4276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D037C63-0F1B-48C0-B04A-AC2EE87E87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73" y="2377953"/>
                  <a:ext cx="661393" cy="427698"/>
                </a:xfrm>
                <a:prstGeom prst="rect">
                  <a:avLst/>
                </a:prstGeom>
                <a:blipFill>
                  <a:blip r:embed="rId2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52C5062-7C77-4EAA-8CA2-30FC9F84B091}"/>
                </a:ext>
              </a:extLst>
            </p:cNvPr>
            <p:cNvGrpSpPr/>
            <p:nvPr/>
          </p:nvGrpSpPr>
          <p:grpSpPr>
            <a:xfrm>
              <a:off x="4007303" y="1715716"/>
              <a:ext cx="771638" cy="1820529"/>
              <a:chOff x="3259770" y="1715716"/>
              <a:chExt cx="771638" cy="18205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10C5C32-AC1A-4868-B766-CBE6FC6DB838}"/>
                      </a:ext>
                    </a:extLst>
                  </p:cNvPr>
                  <p:cNvSpPr txBox="1"/>
                  <p:nvPr/>
                </p:nvSpPr>
                <p:spPr>
                  <a:xfrm>
                    <a:off x="3259770" y="1715716"/>
                    <a:ext cx="765644" cy="4276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10C5C32-AC1A-4868-B766-CBE6FC6DB8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9770" y="1715716"/>
                    <a:ext cx="765644" cy="42769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7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4F2EF300-9ACD-45A0-A26A-92395AC1F178}"/>
                      </a:ext>
                    </a:extLst>
                  </p:cNvPr>
                  <p:cNvSpPr txBox="1"/>
                  <p:nvPr/>
                </p:nvSpPr>
                <p:spPr>
                  <a:xfrm>
                    <a:off x="3259770" y="2179993"/>
                    <a:ext cx="771638" cy="4276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4F2EF300-9ACD-45A0-A26A-92395AC1F1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9770" y="2179993"/>
                    <a:ext cx="771638" cy="42769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53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1E5038F3-F69D-4C05-B464-A337E17C9658}"/>
                      </a:ext>
                    </a:extLst>
                  </p:cNvPr>
                  <p:cNvSpPr txBox="1"/>
                  <p:nvPr/>
                </p:nvSpPr>
                <p:spPr>
                  <a:xfrm>
                    <a:off x="3259770" y="2644269"/>
                    <a:ext cx="771638" cy="4276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1E5038F3-F69D-4C05-B464-A337E17C96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9770" y="2644269"/>
                    <a:ext cx="771638" cy="42769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53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16750921-11B1-4802-8AC5-D3C895A1E387}"/>
                      </a:ext>
                    </a:extLst>
                  </p:cNvPr>
                  <p:cNvSpPr txBox="1"/>
                  <p:nvPr/>
                </p:nvSpPr>
                <p:spPr>
                  <a:xfrm>
                    <a:off x="3259770" y="3108547"/>
                    <a:ext cx="761514" cy="42769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16750921-11B1-4802-8AC5-D3C895A1E3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9770" y="3108547"/>
                    <a:ext cx="761514" cy="42769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7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8917B45-D5B9-41EF-9ADB-DEE2A322C4B0}"/>
                    </a:ext>
                  </a:extLst>
                </p:cNvPr>
                <p:cNvSpPr txBox="1"/>
                <p:nvPr/>
              </p:nvSpPr>
              <p:spPr>
                <a:xfrm>
                  <a:off x="3040057" y="1250852"/>
                  <a:ext cx="1299052" cy="4276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8917B45-D5B9-41EF-9ADB-DEE2A322C4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0057" y="1250852"/>
                  <a:ext cx="1299052" cy="427698"/>
                </a:xfrm>
                <a:prstGeom prst="rect">
                  <a:avLst/>
                </a:prstGeom>
                <a:blipFill>
                  <a:blip r:embed="rId7"/>
                  <a:stretch>
                    <a:fillRect b="-53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99FD7F7-4361-432F-B497-66C983670558}"/>
                    </a:ext>
                  </a:extLst>
                </p:cNvPr>
                <p:cNvSpPr/>
                <p:nvPr/>
              </p:nvSpPr>
              <p:spPr>
                <a:xfrm>
                  <a:off x="1371600" y="1818133"/>
                  <a:ext cx="1752600" cy="15885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𝒫</m:t>
                      </m:r>
                    </m:oMath>
                  </a14:m>
                  <a:endParaRPr lang="en-US" sz="4000" b="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99FD7F7-4361-432F-B497-66C9836705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1818133"/>
                  <a:ext cx="1752600" cy="15885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BFAE1A66-A994-44B2-AB7C-10099FA91A55}"/>
                </a:ext>
              </a:extLst>
            </p:cNvPr>
            <p:cNvSpPr/>
            <p:nvPr/>
          </p:nvSpPr>
          <p:spPr>
            <a:xfrm>
              <a:off x="685800" y="2530365"/>
              <a:ext cx="510711" cy="16406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AEB005C1-B44E-44D4-84CE-3306B2975CC5}"/>
                </a:ext>
              </a:extLst>
            </p:cNvPr>
            <p:cNvSpPr/>
            <p:nvPr/>
          </p:nvSpPr>
          <p:spPr>
            <a:xfrm rot="19309669">
              <a:off x="3340476" y="2063440"/>
              <a:ext cx="742204" cy="164068"/>
            </a:xfrm>
            <a:prstGeom prst="rightArrow">
              <a:avLst/>
            </a:prstGeom>
            <a:solidFill>
              <a:srgbClr val="4F81BD">
                <a:alpha val="7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E9CCEE63-F557-4CC4-B7AD-73910BE88746}"/>
                </a:ext>
              </a:extLst>
            </p:cNvPr>
            <p:cNvSpPr/>
            <p:nvPr/>
          </p:nvSpPr>
          <p:spPr>
            <a:xfrm rot="873763" flipV="1">
              <a:off x="3480566" y="2685125"/>
              <a:ext cx="552759" cy="172132"/>
            </a:xfrm>
            <a:prstGeom prst="rightArrow">
              <a:avLst/>
            </a:prstGeom>
            <a:solidFill>
              <a:srgbClr val="4F81B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FFC80FDD-72E8-45F2-836F-5FDCE37A06AD}"/>
                </a:ext>
              </a:extLst>
            </p:cNvPr>
            <p:cNvSpPr/>
            <p:nvPr/>
          </p:nvSpPr>
          <p:spPr>
            <a:xfrm rot="20726237">
              <a:off x="3480567" y="2371734"/>
              <a:ext cx="552759" cy="172132"/>
            </a:xfrm>
            <a:prstGeom prst="rightArrow">
              <a:avLst/>
            </a:prstGeom>
            <a:solidFill>
              <a:srgbClr val="4F81BD">
                <a:alpha val="8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6089685A-B46D-494B-B1C3-275797D36D50}"/>
                </a:ext>
              </a:extLst>
            </p:cNvPr>
            <p:cNvSpPr/>
            <p:nvPr/>
          </p:nvSpPr>
          <p:spPr>
            <a:xfrm rot="2290331" flipV="1">
              <a:off x="3339685" y="2997289"/>
              <a:ext cx="742204" cy="164068"/>
            </a:xfrm>
            <a:prstGeom prst="rightArrow">
              <a:avLst/>
            </a:prstGeom>
            <a:solidFill>
              <a:srgbClr val="4F81BD">
                <a:alpha val="2313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5327DEC-E67B-4F2A-96E0-50C56FBC9AE8}"/>
              </a:ext>
            </a:extLst>
          </p:cNvPr>
          <p:cNvSpPr txBox="1"/>
          <p:nvPr/>
        </p:nvSpPr>
        <p:spPr>
          <a:xfrm>
            <a:off x="381000" y="3346410"/>
            <a:ext cx="5239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Equilibrium means the lower/faster scale internal dynamics is decoupled/undetermined</a:t>
            </a:r>
          </a:p>
        </p:txBody>
      </p:sp>
    </p:spTree>
    <p:extLst>
      <p:ext uri="{BB962C8B-B14F-4D97-AF65-F5344CB8AC3E}">
        <p14:creationId xmlns:p14="http://schemas.microsoft.com/office/powerpoint/2010/main" val="200667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C631-913F-4D7A-80C2-B9054DDA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C5CC-BAE1-4A7A-93BE-BD914182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3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3D1EB08B-2BAF-4DA6-BAFD-022931EAD457}"/>
              </a:ext>
            </a:extLst>
          </p:cNvPr>
          <p:cNvGrpSpPr/>
          <p:nvPr/>
        </p:nvGrpSpPr>
        <p:grpSpPr>
          <a:xfrm>
            <a:off x="4110618" y="1736099"/>
            <a:ext cx="659090" cy="1762163"/>
            <a:chOff x="3363085" y="1736099"/>
            <a:chExt cx="659090" cy="17621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914146F-D3C6-47F6-851E-B06471E9CC25}"/>
                    </a:ext>
                  </a:extLst>
                </p:cNvPr>
                <p:cNvSpPr txBox="1"/>
                <p:nvPr/>
              </p:nvSpPr>
              <p:spPr>
                <a:xfrm>
                  <a:off x="3363085" y="1736099"/>
                  <a:ext cx="659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914146F-D3C6-47F6-851E-B06471E9CC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1736099"/>
                  <a:ext cx="65909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52CAC9F-60CC-4A1A-979D-14F1C184E53E}"/>
                    </a:ext>
                  </a:extLst>
                </p:cNvPr>
                <p:cNvSpPr txBox="1"/>
                <p:nvPr/>
              </p:nvSpPr>
              <p:spPr>
                <a:xfrm>
                  <a:off x="3363085" y="2200376"/>
                  <a:ext cx="659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52CAC9F-60CC-4A1A-979D-14F1C184E5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200376"/>
                  <a:ext cx="65909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8F8E39E-DF18-4E45-AE00-F038C275FCB3}"/>
                    </a:ext>
                  </a:extLst>
                </p:cNvPr>
                <p:cNvSpPr txBox="1"/>
                <p:nvPr/>
              </p:nvSpPr>
              <p:spPr>
                <a:xfrm>
                  <a:off x="3363085" y="2664653"/>
                  <a:ext cx="659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8F8E39E-DF18-4E45-AE00-F038C275FC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664653"/>
                  <a:ext cx="65909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4211C15-8A15-4CB4-89E0-14B4B74F61A4}"/>
                    </a:ext>
                  </a:extLst>
                </p:cNvPr>
                <p:cNvSpPr txBox="1"/>
                <p:nvPr/>
              </p:nvSpPr>
              <p:spPr>
                <a:xfrm>
                  <a:off x="3363085" y="3128930"/>
                  <a:ext cx="6553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4211C15-8A15-4CB4-89E0-14B4B74F61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3128930"/>
                  <a:ext cx="65537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B7431AD-03D2-4DE1-82C9-3CF4849CA838}"/>
              </a:ext>
            </a:extLst>
          </p:cNvPr>
          <p:cNvGrpSpPr/>
          <p:nvPr/>
        </p:nvGrpSpPr>
        <p:grpSpPr>
          <a:xfrm>
            <a:off x="5029200" y="1732520"/>
            <a:ext cx="467436" cy="1762163"/>
            <a:chOff x="3363085" y="1736099"/>
            <a:chExt cx="467436" cy="17621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F0264C4-2600-48FC-8439-28F6DD1018D5}"/>
                    </a:ext>
                  </a:extLst>
                </p:cNvPr>
                <p:cNvSpPr txBox="1"/>
                <p:nvPr/>
              </p:nvSpPr>
              <p:spPr>
                <a:xfrm>
                  <a:off x="3363085" y="1736099"/>
                  <a:ext cx="4621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F0264C4-2600-48FC-8439-28F6DD1018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1736099"/>
                  <a:ext cx="46211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CEE0FAD-43E3-41E3-AC7E-127193FE397C}"/>
                    </a:ext>
                  </a:extLst>
                </p:cNvPr>
                <p:cNvSpPr txBox="1"/>
                <p:nvPr/>
              </p:nvSpPr>
              <p:spPr>
                <a:xfrm>
                  <a:off x="3363085" y="2200376"/>
                  <a:ext cx="4674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CEE0FAD-43E3-41E3-AC7E-127193FE39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200376"/>
                  <a:ext cx="46743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5CCE3C6-1A92-4318-AF53-EDDDF0790F0A}"/>
                    </a:ext>
                  </a:extLst>
                </p:cNvPr>
                <p:cNvSpPr txBox="1"/>
                <p:nvPr/>
              </p:nvSpPr>
              <p:spPr>
                <a:xfrm>
                  <a:off x="3363085" y="2664653"/>
                  <a:ext cx="4674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5CCE3C6-1A92-4318-AF53-EDDDF0790F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664653"/>
                  <a:ext cx="46743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8584F5A-09E7-44C4-9041-609135F4D4D7}"/>
                    </a:ext>
                  </a:extLst>
                </p:cNvPr>
                <p:cNvSpPr txBox="1"/>
                <p:nvPr/>
              </p:nvSpPr>
              <p:spPr>
                <a:xfrm>
                  <a:off x="3363085" y="3128930"/>
                  <a:ext cx="465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8584F5A-09E7-44C4-9041-609135F4D4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3128930"/>
                  <a:ext cx="4657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14DBE27-2DEF-46D8-931D-2A2491A4B385}"/>
                  </a:ext>
                </a:extLst>
              </p:cNvPr>
              <p:cNvSpPr txBox="1"/>
              <p:nvPr/>
            </p:nvSpPr>
            <p:spPr>
              <a:xfrm>
                <a:off x="2971800" y="2245575"/>
                <a:ext cx="77354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14DBE27-2DEF-46D8-931D-2A2491A4B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245575"/>
                <a:ext cx="773545" cy="830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BC000759-8D18-4DCE-BF3A-31BC2456948A}"/>
              </a:ext>
            </a:extLst>
          </p:cNvPr>
          <p:cNvSpPr txBox="1"/>
          <p:nvPr/>
        </p:nvSpPr>
        <p:spPr>
          <a:xfrm>
            <a:off x="1556476" y="1649526"/>
            <a:ext cx="1802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Observable</a:t>
            </a:r>
            <a:br>
              <a:rPr lang="en-US" sz="1600" dirty="0"/>
            </a:br>
            <a:r>
              <a:rPr lang="en-US" sz="1600" dirty="0"/>
              <a:t>Hermitian operator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4D89DCE-D6E9-4B15-B6FF-06CEB9853875}"/>
              </a:ext>
            </a:extLst>
          </p:cNvPr>
          <p:cNvCxnSpPr/>
          <p:nvPr/>
        </p:nvCxnSpPr>
        <p:spPr>
          <a:xfrm>
            <a:off x="2696231" y="2238059"/>
            <a:ext cx="457200" cy="15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F0CE744-C055-4B37-8E13-DDF26D2C164D}"/>
              </a:ext>
            </a:extLst>
          </p:cNvPr>
          <p:cNvSpPr txBox="1"/>
          <p:nvPr/>
        </p:nvSpPr>
        <p:spPr>
          <a:xfrm>
            <a:off x="3012183" y="904949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Eigenstates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63896F3-D212-4A27-BEC0-2A85B54E6EEC}"/>
              </a:ext>
            </a:extLst>
          </p:cNvPr>
          <p:cNvCxnSpPr>
            <a:cxnSpLocks/>
          </p:cNvCxnSpPr>
          <p:nvPr/>
        </p:nvCxnSpPr>
        <p:spPr>
          <a:xfrm>
            <a:off x="3886200" y="1254777"/>
            <a:ext cx="301555" cy="40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DD53971-DDA3-4F65-B2E9-488ADB781FDF}"/>
              </a:ext>
            </a:extLst>
          </p:cNvPr>
          <p:cNvSpPr txBox="1"/>
          <p:nvPr/>
        </p:nvSpPr>
        <p:spPr>
          <a:xfrm>
            <a:off x="5029200" y="865892"/>
            <a:ext cx="1233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Eigenvalues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5E73214-22FD-4E5F-98DB-0193314B3403}"/>
              </a:ext>
            </a:extLst>
          </p:cNvPr>
          <p:cNvCxnSpPr>
            <a:cxnSpLocks/>
          </p:cNvCxnSpPr>
          <p:nvPr/>
        </p:nvCxnSpPr>
        <p:spPr>
          <a:xfrm flipH="1">
            <a:off x="5341370" y="1299391"/>
            <a:ext cx="221230" cy="426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746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80A5A0-5429-41A5-B455-F1BA27E48B06}"/>
                  </a:ext>
                </a:extLst>
              </p:cNvPr>
              <p:cNvSpPr txBox="1"/>
              <p:nvPr/>
            </p:nvSpPr>
            <p:spPr>
              <a:xfrm>
                <a:off x="199758" y="2427733"/>
                <a:ext cx="566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80A5A0-5429-41A5-B455-F1BA27E48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58" y="2427733"/>
                <a:ext cx="566374" cy="369332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3D1EB08B-2BAF-4DA6-BAFD-022931EAD457}"/>
              </a:ext>
            </a:extLst>
          </p:cNvPr>
          <p:cNvGrpSpPr/>
          <p:nvPr/>
        </p:nvGrpSpPr>
        <p:grpSpPr>
          <a:xfrm>
            <a:off x="4110618" y="1736099"/>
            <a:ext cx="659090" cy="1762163"/>
            <a:chOff x="3363085" y="1736099"/>
            <a:chExt cx="659090" cy="17621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914146F-D3C6-47F6-851E-B06471E9CC25}"/>
                    </a:ext>
                  </a:extLst>
                </p:cNvPr>
                <p:cNvSpPr txBox="1"/>
                <p:nvPr/>
              </p:nvSpPr>
              <p:spPr>
                <a:xfrm>
                  <a:off x="3363085" y="1736099"/>
                  <a:ext cx="659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914146F-D3C6-47F6-851E-B06471E9CC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1736099"/>
                  <a:ext cx="65909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52CAC9F-60CC-4A1A-979D-14F1C184E53E}"/>
                    </a:ext>
                  </a:extLst>
                </p:cNvPr>
                <p:cNvSpPr txBox="1"/>
                <p:nvPr/>
              </p:nvSpPr>
              <p:spPr>
                <a:xfrm>
                  <a:off x="3363085" y="2200376"/>
                  <a:ext cx="659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52CAC9F-60CC-4A1A-979D-14F1C184E5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200376"/>
                  <a:ext cx="65909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8F8E39E-DF18-4E45-AE00-F038C275FCB3}"/>
                    </a:ext>
                  </a:extLst>
                </p:cNvPr>
                <p:cNvSpPr txBox="1"/>
                <p:nvPr/>
              </p:nvSpPr>
              <p:spPr>
                <a:xfrm>
                  <a:off x="3363085" y="2664653"/>
                  <a:ext cx="659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8F8E39E-DF18-4E45-AE00-F038C275FC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664653"/>
                  <a:ext cx="65909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4211C15-8A15-4CB4-89E0-14B4B74F61A4}"/>
                    </a:ext>
                  </a:extLst>
                </p:cNvPr>
                <p:cNvSpPr txBox="1"/>
                <p:nvPr/>
              </p:nvSpPr>
              <p:spPr>
                <a:xfrm>
                  <a:off x="3363085" y="3128930"/>
                  <a:ext cx="6553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4211C15-8A15-4CB4-89E0-14B4B74F61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3128930"/>
                  <a:ext cx="65537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6ED4EB-A3A4-4AFD-832F-FCA550103731}"/>
                  </a:ext>
                </a:extLst>
              </p:cNvPr>
              <p:cNvSpPr txBox="1"/>
              <p:nvPr/>
            </p:nvSpPr>
            <p:spPr>
              <a:xfrm>
                <a:off x="3190251" y="1288018"/>
                <a:ext cx="1133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6ED4EB-A3A4-4AFD-832F-FCA550103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251" y="1288018"/>
                <a:ext cx="1133387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7F36671-0BF1-4069-8EA3-1B1A94F93AB7}"/>
                  </a:ext>
                </a:extLst>
              </p:cNvPr>
              <p:cNvSpPr/>
              <p:nvPr/>
            </p:nvSpPr>
            <p:spPr>
              <a:xfrm>
                <a:off x="1371600" y="1818133"/>
                <a:ext cx="1752600" cy="15885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sz="4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4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4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4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7F36671-0BF1-4069-8EA3-1B1A94F93A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818133"/>
                <a:ext cx="1752600" cy="15885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>
            <a:extLst>
              <a:ext uri="{FF2B5EF4-FFF2-40B4-BE49-F238E27FC236}">
                <a16:creationId xmlns:a16="http://schemas.microsoft.com/office/drawing/2014/main" id="{78361155-9187-474B-8F95-1FEE15032DF3}"/>
              </a:ext>
            </a:extLst>
          </p:cNvPr>
          <p:cNvSpPr/>
          <p:nvPr/>
        </p:nvSpPr>
        <p:spPr>
          <a:xfrm>
            <a:off x="685800" y="2530365"/>
            <a:ext cx="510711" cy="16406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577A9BD-6883-472A-9F95-7ACA2CE2ACB4}"/>
              </a:ext>
            </a:extLst>
          </p:cNvPr>
          <p:cNvSpPr/>
          <p:nvPr/>
        </p:nvSpPr>
        <p:spPr>
          <a:xfrm rot="19309669">
            <a:off x="3340476" y="2063440"/>
            <a:ext cx="742204" cy="164068"/>
          </a:xfrm>
          <a:prstGeom prst="rightArrow">
            <a:avLst/>
          </a:prstGeom>
          <a:solidFill>
            <a:srgbClr val="4F81BD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B7431AD-03D2-4DE1-82C9-3CF4849CA838}"/>
              </a:ext>
            </a:extLst>
          </p:cNvPr>
          <p:cNvGrpSpPr/>
          <p:nvPr/>
        </p:nvGrpSpPr>
        <p:grpSpPr>
          <a:xfrm>
            <a:off x="5029200" y="1732520"/>
            <a:ext cx="467436" cy="1762163"/>
            <a:chOff x="3363085" y="1736099"/>
            <a:chExt cx="467436" cy="17621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F0264C4-2600-48FC-8439-28F6DD1018D5}"/>
                    </a:ext>
                  </a:extLst>
                </p:cNvPr>
                <p:cNvSpPr txBox="1"/>
                <p:nvPr/>
              </p:nvSpPr>
              <p:spPr>
                <a:xfrm>
                  <a:off x="3363085" y="1736099"/>
                  <a:ext cx="4621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F0264C4-2600-48FC-8439-28F6DD1018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1736099"/>
                  <a:ext cx="46211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CEE0FAD-43E3-41E3-AC7E-127193FE397C}"/>
                    </a:ext>
                  </a:extLst>
                </p:cNvPr>
                <p:cNvSpPr txBox="1"/>
                <p:nvPr/>
              </p:nvSpPr>
              <p:spPr>
                <a:xfrm>
                  <a:off x="3363085" y="2200376"/>
                  <a:ext cx="4674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CEE0FAD-43E3-41E3-AC7E-127193FE39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200376"/>
                  <a:ext cx="46743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5CCE3C6-1A92-4318-AF53-EDDDF0790F0A}"/>
                    </a:ext>
                  </a:extLst>
                </p:cNvPr>
                <p:cNvSpPr txBox="1"/>
                <p:nvPr/>
              </p:nvSpPr>
              <p:spPr>
                <a:xfrm>
                  <a:off x="3363085" y="2664653"/>
                  <a:ext cx="4674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5CCE3C6-1A92-4318-AF53-EDDDF0790F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664653"/>
                  <a:ext cx="46743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8584F5A-09E7-44C4-9041-609135F4D4D7}"/>
                    </a:ext>
                  </a:extLst>
                </p:cNvPr>
                <p:cNvSpPr txBox="1"/>
                <p:nvPr/>
              </p:nvSpPr>
              <p:spPr>
                <a:xfrm>
                  <a:off x="3363085" y="3128930"/>
                  <a:ext cx="465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8584F5A-09E7-44C4-9041-609135F4D4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3128930"/>
                  <a:ext cx="46570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4FECD5DB-583F-43A5-BCE5-33FB88F1203B}"/>
              </a:ext>
            </a:extLst>
          </p:cNvPr>
          <p:cNvSpPr/>
          <p:nvPr/>
        </p:nvSpPr>
        <p:spPr>
          <a:xfrm rot="873763" flipV="1">
            <a:off x="3480566" y="2685125"/>
            <a:ext cx="552759" cy="172132"/>
          </a:xfrm>
          <a:prstGeom prst="rightArrow">
            <a:avLst/>
          </a:prstGeom>
          <a:solidFill>
            <a:srgbClr val="4F81BD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6C41EDDA-D901-453E-AF91-250BC66158AB}"/>
              </a:ext>
            </a:extLst>
          </p:cNvPr>
          <p:cNvSpPr/>
          <p:nvPr/>
        </p:nvSpPr>
        <p:spPr>
          <a:xfrm rot="20726237">
            <a:off x="3480567" y="2371734"/>
            <a:ext cx="552759" cy="172132"/>
          </a:xfrm>
          <a:prstGeom prst="rightArrow">
            <a:avLst/>
          </a:prstGeom>
          <a:solidFill>
            <a:srgbClr val="4F81BD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5724D290-9FBB-4B0F-96A0-A8C9CCDE8953}"/>
              </a:ext>
            </a:extLst>
          </p:cNvPr>
          <p:cNvSpPr/>
          <p:nvPr/>
        </p:nvSpPr>
        <p:spPr>
          <a:xfrm rot="2290331" flipV="1">
            <a:off x="3339685" y="2997289"/>
            <a:ext cx="742204" cy="164068"/>
          </a:xfrm>
          <a:prstGeom prst="rightArrow">
            <a:avLst/>
          </a:prstGeom>
          <a:solidFill>
            <a:srgbClr val="4F81BD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02F189-2FBA-49FB-98E6-DC0B2B92D9BF}"/>
              </a:ext>
            </a:extLst>
          </p:cNvPr>
          <p:cNvSpPr txBox="1"/>
          <p:nvPr/>
        </p:nvSpPr>
        <p:spPr>
          <a:xfrm>
            <a:off x="1066800" y="949464"/>
            <a:ext cx="10150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Projection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85D144E-737B-4E20-B129-5AF87ED5CB1E}"/>
              </a:ext>
            </a:extLst>
          </p:cNvPr>
          <p:cNvCxnSpPr>
            <a:cxnSpLocks/>
          </p:cNvCxnSpPr>
          <p:nvPr/>
        </p:nvCxnSpPr>
        <p:spPr>
          <a:xfrm>
            <a:off x="1788417" y="1299292"/>
            <a:ext cx="301555" cy="40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5CA0B52-15FD-41DB-AA78-00A1206A0A1E}"/>
              </a:ext>
            </a:extLst>
          </p:cNvPr>
          <p:cNvSpPr txBox="1"/>
          <p:nvPr/>
        </p:nvSpPr>
        <p:spPr>
          <a:xfrm>
            <a:off x="3578646" y="387801"/>
            <a:ext cx="1141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Probability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99DADD-48C3-406B-A087-22A08474B805}"/>
              </a:ext>
            </a:extLst>
          </p:cNvPr>
          <p:cNvCxnSpPr>
            <a:cxnSpLocks/>
          </p:cNvCxnSpPr>
          <p:nvPr/>
        </p:nvCxnSpPr>
        <p:spPr>
          <a:xfrm flipH="1">
            <a:off x="3832001" y="726355"/>
            <a:ext cx="214086" cy="501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82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80A5A0-5429-41A5-B455-F1BA27E48B06}"/>
                  </a:ext>
                </a:extLst>
              </p:cNvPr>
              <p:cNvSpPr txBox="1"/>
              <p:nvPr/>
            </p:nvSpPr>
            <p:spPr>
              <a:xfrm>
                <a:off x="199758" y="2427733"/>
                <a:ext cx="566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80A5A0-5429-41A5-B455-F1BA27E48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58" y="2427733"/>
                <a:ext cx="566374" cy="369332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3D1EB08B-2BAF-4DA6-BAFD-022931EAD457}"/>
              </a:ext>
            </a:extLst>
          </p:cNvPr>
          <p:cNvGrpSpPr/>
          <p:nvPr/>
        </p:nvGrpSpPr>
        <p:grpSpPr>
          <a:xfrm>
            <a:off x="4110618" y="1736099"/>
            <a:ext cx="659090" cy="1762163"/>
            <a:chOff x="3363085" y="1736099"/>
            <a:chExt cx="659090" cy="17621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914146F-D3C6-47F6-851E-B06471E9CC25}"/>
                    </a:ext>
                  </a:extLst>
                </p:cNvPr>
                <p:cNvSpPr txBox="1"/>
                <p:nvPr/>
              </p:nvSpPr>
              <p:spPr>
                <a:xfrm>
                  <a:off x="3363085" y="1736099"/>
                  <a:ext cx="659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914146F-D3C6-47F6-851E-B06471E9CC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1736099"/>
                  <a:ext cx="65909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52CAC9F-60CC-4A1A-979D-14F1C184E53E}"/>
                    </a:ext>
                  </a:extLst>
                </p:cNvPr>
                <p:cNvSpPr txBox="1"/>
                <p:nvPr/>
              </p:nvSpPr>
              <p:spPr>
                <a:xfrm>
                  <a:off x="3363085" y="2200376"/>
                  <a:ext cx="659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52CAC9F-60CC-4A1A-979D-14F1C184E5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200376"/>
                  <a:ext cx="65909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8F8E39E-DF18-4E45-AE00-F038C275FCB3}"/>
                    </a:ext>
                  </a:extLst>
                </p:cNvPr>
                <p:cNvSpPr txBox="1"/>
                <p:nvPr/>
              </p:nvSpPr>
              <p:spPr>
                <a:xfrm>
                  <a:off x="3363085" y="2664653"/>
                  <a:ext cx="659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8F8E39E-DF18-4E45-AE00-F038C275FC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664653"/>
                  <a:ext cx="65909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4211C15-8A15-4CB4-89E0-14B4B74F61A4}"/>
                    </a:ext>
                  </a:extLst>
                </p:cNvPr>
                <p:cNvSpPr txBox="1"/>
                <p:nvPr/>
              </p:nvSpPr>
              <p:spPr>
                <a:xfrm>
                  <a:off x="3363085" y="3128930"/>
                  <a:ext cx="6553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4211C15-8A15-4CB4-89E0-14B4B74F61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3128930"/>
                  <a:ext cx="65537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6ED4EB-A3A4-4AFD-832F-FCA550103731}"/>
                  </a:ext>
                </a:extLst>
              </p:cNvPr>
              <p:cNvSpPr txBox="1"/>
              <p:nvPr/>
            </p:nvSpPr>
            <p:spPr>
              <a:xfrm>
                <a:off x="3190251" y="1288018"/>
                <a:ext cx="1133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6ED4EB-A3A4-4AFD-832F-FCA550103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251" y="1288018"/>
                <a:ext cx="1133387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7F36671-0BF1-4069-8EA3-1B1A94F93AB7}"/>
                  </a:ext>
                </a:extLst>
              </p:cNvPr>
              <p:cNvSpPr/>
              <p:nvPr/>
            </p:nvSpPr>
            <p:spPr>
              <a:xfrm>
                <a:off x="1371600" y="1818133"/>
                <a:ext cx="1752600" cy="15885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endParaRPr lang="en-US" sz="4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7F36671-0BF1-4069-8EA3-1B1A94F93A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818133"/>
                <a:ext cx="1752600" cy="15885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>
            <a:extLst>
              <a:ext uri="{FF2B5EF4-FFF2-40B4-BE49-F238E27FC236}">
                <a16:creationId xmlns:a16="http://schemas.microsoft.com/office/drawing/2014/main" id="{78361155-9187-474B-8F95-1FEE15032DF3}"/>
              </a:ext>
            </a:extLst>
          </p:cNvPr>
          <p:cNvSpPr/>
          <p:nvPr/>
        </p:nvSpPr>
        <p:spPr>
          <a:xfrm>
            <a:off x="685800" y="2530365"/>
            <a:ext cx="510711" cy="16406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76D8097-7E65-4238-B097-730C8B4BC9FB}"/>
                  </a:ext>
                </a:extLst>
              </p:cNvPr>
              <p:cNvSpPr/>
              <p:nvPr/>
            </p:nvSpPr>
            <p:spPr>
              <a:xfrm>
                <a:off x="5565651" y="1818133"/>
                <a:ext cx="1752600" cy="15885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endParaRPr lang="en-US" sz="48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76D8097-7E65-4238-B097-730C8B4BC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651" y="1818133"/>
                <a:ext cx="1752600" cy="15885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74F6DB0-2734-4484-8A15-48A64D81EF59}"/>
              </a:ext>
            </a:extLst>
          </p:cNvPr>
          <p:cNvGrpSpPr/>
          <p:nvPr/>
        </p:nvGrpSpPr>
        <p:grpSpPr>
          <a:xfrm>
            <a:off x="4876800" y="1832753"/>
            <a:ext cx="510711" cy="1554813"/>
            <a:chOff x="3999833" y="1832753"/>
            <a:chExt cx="510711" cy="1554813"/>
          </a:xfrm>
        </p:grpSpPr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4F8E6C55-C3F3-4563-AEFF-DE1307289ADB}"/>
                </a:ext>
              </a:extLst>
            </p:cNvPr>
            <p:cNvSpPr/>
            <p:nvPr/>
          </p:nvSpPr>
          <p:spPr>
            <a:xfrm>
              <a:off x="3999833" y="1832753"/>
              <a:ext cx="510711" cy="16406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630C8F5C-C35F-40BE-BBB6-2F19C8407CB4}"/>
                </a:ext>
              </a:extLst>
            </p:cNvPr>
            <p:cNvSpPr/>
            <p:nvPr/>
          </p:nvSpPr>
          <p:spPr>
            <a:xfrm>
              <a:off x="3999833" y="3223498"/>
              <a:ext cx="510711" cy="16406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80D34FC6-B9EE-4435-807E-8627014F3C09}"/>
                </a:ext>
              </a:extLst>
            </p:cNvPr>
            <p:cNvSpPr/>
            <p:nvPr/>
          </p:nvSpPr>
          <p:spPr>
            <a:xfrm>
              <a:off x="3999833" y="2296335"/>
              <a:ext cx="510711" cy="16406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90A9A09C-84D3-4B74-8802-73132F1828A5}"/>
                </a:ext>
              </a:extLst>
            </p:cNvPr>
            <p:cNvSpPr/>
            <p:nvPr/>
          </p:nvSpPr>
          <p:spPr>
            <a:xfrm>
              <a:off x="3999833" y="2759917"/>
              <a:ext cx="510711" cy="16406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577A9BD-6883-472A-9F95-7ACA2CE2ACB4}"/>
              </a:ext>
            </a:extLst>
          </p:cNvPr>
          <p:cNvSpPr/>
          <p:nvPr/>
        </p:nvSpPr>
        <p:spPr>
          <a:xfrm rot="19309669">
            <a:off x="3340476" y="2063440"/>
            <a:ext cx="742204" cy="164068"/>
          </a:xfrm>
          <a:prstGeom prst="rightArrow">
            <a:avLst/>
          </a:prstGeom>
          <a:solidFill>
            <a:srgbClr val="4F81BD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B7431AD-03D2-4DE1-82C9-3CF4849CA838}"/>
              </a:ext>
            </a:extLst>
          </p:cNvPr>
          <p:cNvGrpSpPr/>
          <p:nvPr/>
        </p:nvGrpSpPr>
        <p:grpSpPr>
          <a:xfrm>
            <a:off x="8114195" y="1732520"/>
            <a:ext cx="659090" cy="1762163"/>
            <a:chOff x="3363085" y="1736099"/>
            <a:chExt cx="659090" cy="17621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F0264C4-2600-48FC-8439-28F6DD1018D5}"/>
                    </a:ext>
                  </a:extLst>
                </p:cNvPr>
                <p:cNvSpPr txBox="1"/>
                <p:nvPr/>
              </p:nvSpPr>
              <p:spPr>
                <a:xfrm>
                  <a:off x="3363085" y="1736099"/>
                  <a:ext cx="659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F0264C4-2600-48FC-8439-28F6DD1018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1736099"/>
                  <a:ext cx="65909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CEE0FAD-43E3-41E3-AC7E-127193FE397C}"/>
                    </a:ext>
                  </a:extLst>
                </p:cNvPr>
                <p:cNvSpPr txBox="1"/>
                <p:nvPr/>
              </p:nvSpPr>
              <p:spPr>
                <a:xfrm>
                  <a:off x="3363085" y="2200376"/>
                  <a:ext cx="659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CEE0FAD-43E3-41E3-AC7E-127193FE39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200376"/>
                  <a:ext cx="65909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5CCE3C6-1A92-4318-AF53-EDDDF0790F0A}"/>
                    </a:ext>
                  </a:extLst>
                </p:cNvPr>
                <p:cNvSpPr txBox="1"/>
                <p:nvPr/>
              </p:nvSpPr>
              <p:spPr>
                <a:xfrm>
                  <a:off x="3363085" y="2664653"/>
                  <a:ext cx="659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5CCE3C6-1A92-4318-AF53-EDDDF0790F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664653"/>
                  <a:ext cx="65909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8584F5A-09E7-44C4-9041-609135F4D4D7}"/>
                    </a:ext>
                  </a:extLst>
                </p:cNvPr>
                <p:cNvSpPr txBox="1"/>
                <p:nvPr/>
              </p:nvSpPr>
              <p:spPr>
                <a:xfrm>
                  <a:off x="3363085" y="3128930"/>
                  <a:ext cx="6553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8584F5A-09E7-44C4-9041-609135F4D4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3128930"/>
                  <a:ext cx="655371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89EC3F5-2C02-4ABA-8908-BFECCE5BD730}"/>
              </a:ext>
            </a:extLst>
          </p:cNvPr>
          <p:cNvGrpSpPr/>
          <p:nvPr/>
        </p:nvGrpSpPr>
        <p:grpSpPr>
          <a:xfrm>
            <a:off x="7490289" y="1837238"/>
            <a:ext cx="510711" cy="1554813"/>
            <a:chOff x="3999833" y="1832753"/>
            <a:chExt cx="510711" cy="1554813"/>
          </a:xfrm>
        </p:grpSpPr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7AE2AA75-CFA6-4027-9348-86135AFE2A0D}"/>
                </a:ext>
              </a:extLst>
            </p:cNvPr>
            <p:cNvSpPr/>
            <p:nvPr/>
          </p:nvSpPr>
          <p:spPr>
            <a:xfrm>
              <a:off x="3999833" y="1832753"/>
              <a:ext cx="510711" cy="16406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9B680791-F221-4E16-8EB5-70B359DE4143}"/>
                </a:ext>
              </a:extLst>
            </p:cNvPr>
            <p:cNvSpPr/>
            <p:nvPr/>
          </p:nvSpPr>
          <p:spPr>
            <a:xfrm>
              <a:off x="3999833" y="3223498"/>
              <a:ext cx="510711" cy="16406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66A0FA6D-B4EE-48B2-9D51-7A11B35261C7}"/>
                </a:ext>
              </a:extLst>
            </p:cNvPr>
            <p:cNvSpPr/>
            <p:nvPr/>
          </p:nvSpPr>
          <p:spPr>
            <a:xfrm>
              <a:off x="3999833" y="2296335"/>
              <a:ext cx="510711" cy="16406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103E1E12-15BA-4332-A3AF-EB867D246888}"/>
                </a:ext>
              </a:extLst>
            </p:cNvPr>
            <p:cNvSpPr/>
            <p:nvPr/>
          </p:nvSpPr>
          <p:spPr>
            <a:xfrm>
              <a:off x="3999833" y="2759917"/>
              <a:ext cx="510711" cy="16406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4FECD5DB-583F-43A5-BCE5-33FB88F1203B}"/>
              </a:ext>
            </a:extLst>
          </p:cNvPr>
          <p:cNvSpPr/>
          <p:nvPr/>
        </p:nvSpPr>
        <p:spPr>
          <a:xfrm rot="873763" flipV="1">
            <a:off x="3480566" y="2685125"/>
            <a:ext cx="552759" cy="172132"/>
          </a:xfrm>
          <a:prstGeom prst="rightArrow">
            <a:avLst/>
          </a:prstGeom>
          <a:solidFill>
            <a:srgbClr val="4F81BD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6C41EDDA-D901-453E-AF91-250BC66158AB}"/>
              </a:ext>
            </a:extLst>
          </p:cNvPr>
          <p:cNvSpPr/>
          <p:nvPr/>
        </p:nvSpPr>
        <p:spPr>
          <a:xfrm rot="20726237">
            <a:off x="3480567" y="2371734"/>
            <a:ext cx="552759" cy="172132"/>
          </a:xfrm>
          <a:prstGeom prst="rightArrow">
            <a:avLst/>
          </a:prstGeom>
          <a:solidFill>
            <a:srgbClr val="4F81BD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5724D290-9FBB-4B0F-96A0-A8C9CCDE8953}"/>
              </a:ext>
            </a:extLst>
          </p:cNvPr>
          <p:cNvSpPr/>
          <p:nvPr/>
        </p:nvSpPr>
        <p:spPr>
          <a:xfrm rot="2290331" flipV="1">
            <a:off x="3339685" y="2997289"/>
            <a:ext cx="742204" cy="164068"/>
          </a:xfrm>
          <a:prstGeom prst="rightArrow">
            <a:avLst/>
          </a:prstGeom>
          <a:solidFill>
            <a:srgbClr val="4F81BD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3A930A-B5B2-4CAE-9BE5-CF11A13264AD}"/>
              </a:ext>
            </a:extLst>
          </p:cNvPr>
          <p:cNvSpPr txBox="1"/>
          <p:nvPr/>
        </p:nvSpPr>
        <p:spPr>
          <a:xfrm>
            <a:off x="0" y="4210676"/>
            <a:ext cx="9143999" cy="769441"/>
          </a:xfrm>
          <a:prstGeom prst="rect">
            <a:avLst/>
          </a:prstGeom>
          <a:noFill/>
        </p:spPr>
        <p:txBody>
          <a:bodyPr wrap="square" rtlCol="0" anchor="ctr">
            <a:normAutofit fontScale="77500" lnSpcReduction="20000"/>
          </a:bodyPr>
          <a:lstStyle/>
          <a:p>
            <a:pPr algn="ctr"/>
            <a:r>
              <a:rPr lang="en-US" sz="4400" dirty="0">
                <a:solidFill>
                  <a:srgbClr val="00EE6C"/>
                </a:solidFill>
              </a:rPr>
              <a:t>Projections are black-box equilibration processes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75A5E9-59DE-4E03-BE58-44E042BC85D1}"/>
              </a:ext>
            </a:extLst>
          </p:cNvPr>
          <p:cNvSpPr txBox="1"/>
          <p:nvPr/>
        </p:nvSpPr>
        <p:spPr>
          <a:xfrm>
            <a:off x="5003611" y="873530"/>
            <a:ext cx="1393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Repeat process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9800A94-B507-4C98-A5F4-F48354B64CD1}"/>
              </a:ext>
            </a:extLst>
          </p:cNvPr>
          <p:cNvCxnSpPr>
            <a:cxnSpLocks/>
          </p:cNvCxnSpPr>
          <p:nvPr/>
        </p:nvCxnSpPr>
        <p:spPr>
          <a:xfrm>
            <a:off x="5979417" y="1223358"/>
            <a:ext cx="301555" cy="40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1AF4C2C-536F-4B3F-B12D-5AE059A1FE33}"/>
              </a:ext>
            </a:extLst>
          </p:cNvPr>
          <p:cNvSpPr txBox="1"/>
          <p:nvPr/>
        </p:nvSpPr>
        <p:spPr>
          <a:xfrm>
            <a:off x="7755335" y="676411"/>
            <a:ext cx="12282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Same result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B4AAD72-3C23-400A-BD3C-8D630185C343}"/>
              </a:ext>
            </a:extLst>
          </p:cNvPr>
          <p:cNvCxnSpPr>
            <a:cxnSpLocks/>
          </p:cNvCxnSpPr>
          <p:nvPr/>
        </p:nvCxnSpPr>
        <p:spPr>
          <a:xfrm flipH="1">
            <a:off x="8369445" y="1023750"/>
            <a:ext cx="72435" cy="56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3A9AFB2-E7C8-4ABF-9889-DE04E9EE5F21}"/>
              </a:ext>
            </a:extLst>
          </p:cNvPr>
          <p:cNvSpPr txBox="1"/>
          <p:nvPr/>
        </p:nvSpPr>
        <p:spPr>
          <a:xfrm>
            <a:off x="5815822" y="3765410"/>
            <a:ext cx="1252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Equilibria!!!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6189349-98DF-4DFF-AEE5-7A988D033E1C}"/>
              </a:ext>
            </a:extLst>
          </p:cNvPr>
          <p:cNvCxnSpPr>
            <a:cxnSpLocks/>
          </p:cNvCxnSpPr>
          <p:nvPr/>
        </p:nvCxnSpPr>
        <p:spPr>
          <a:xfrm rot="10800000">
            <a:off x="4438308" y="3562355"/>
            <a:ext cx="1317819" cy="372333"/>
          </a:xfrm>
          <a:prstGeom prst="bentConnector3">
            <a:avLst>
              <a:gd name="adj1" fmla="val 100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755598A-7F62-4DF0-B0DD-FE0731780C2D}"/>
              </a:ext>
            </a:extLst>
          </p:cNvPr>
          <p:cNvCxnSpPr>
            <a:cxnSpLocks/>
          </p:cNvCxnSpPr>
          <p:nvPr/>
        </p:nvCxnSpPr>
        <p:spPr>
          <a:xfrm rot="10800000" flipH="1">
            <a:off x="7129594" y="3556653"/>
            <a:ext cx="1317819" cy="372333"/>
          </a:xfrm>
          <a:prstGeom prst="bentConnector3">
            <a:avLst>
              <a:gd name="adj1" fmla="val 1000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01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3" grpId="0"/>
      <p:bldP spid="35" grpId="0"/>
      <p:bldP spid="50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80A5A0-5429-41A5-B455-F1BA27E48B06}"/>
                  </a:ext>
                </a:extLst>
              </p:cNvPr>
              <p:cNvSpPr txBox="1"/>
              <p:nvPr/>
            </p:nvSpPr>
            <p:spPr>
              <a:xfrm>
                <a:off x="199758" y="2427733"/>
                <a:ext cx="566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880A5A0-5429-41A5-B455-F1BA27E48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58" y="2427733"/>
                <a:ext cx="566374" cy="369332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3D1EB08B-2BAF-4DA6-BAFD-022931EAD457}"/>
              </a:ext>
            </a:extLst>
          </p:cNvPr>
          <p:cNvGrpSpPr/>
          <p:nvPr/>
        </p:nvGrpSpPr>
        <p:grpSpPr>
          <a:xfrm>
            <a:off x="4110618" y="1736099"/>
            <a:ext cx="659090" cy="1762163"/>
            <a:chOff x="3363085" y="1736099"/>
            <a:chExt cx="659090" cy="17621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914146F-D3C6-47F6-851E-B06471E9CC25}"/>
                    </a:ext>
                  </a:extLst>
                </p:cNvPr>
                <p:cNvSpPr txBox="1"/>
                <p:nvPr/>
              </p:nvSpPr>
              <p:spPr>
                <a:xfrm>
                  <a:off x="3363085" y="1736099"/>
                  <a:ext cx="659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914146F-D3C6-47F6-851E-B06471E9CC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1736099"/>
                  <a:ext cx="65909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52CAC9F-60CC-4A1A-979D-14F1C184E53E}"/>
                    </a:ext>
                  </a:extLst>
                </p:cNvPr>
                <p:cNvSpPr txBox="1"/>
                <p:nvPr/>
              </p:nvSpPr>
              <p:spPr>
                <a:xfrm>
                  <a:off x="3363085" y="2200376"/>
                  <a:ext cx="659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52CAC9F-60CC-4A1A-979D-14F1C184E5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200376"/>
                  <a:ext cx="65909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8F8E39E-DF18-4E45-AE00-F038C275FCB3}"/>
                    </a:ext>
                  </a:extLst>
                </p:cNvPr>
                <p:cNvSpPr txBox="1"/>
                <p:nvPr/>
              </p:nvSpPr>
              <p:spPr>
                <a:xfrm>
                  <a:off x="3363085" y="2664653"/>
                  <a:ext cx="659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8F8E39E-DF18-4E45-AE00-F038C275FC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664653"/>
                  <a:ext cx="65909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4211C15-8A15-4CB4-89E0-14B4B74F61A4}"/>
                    </a:ext>
                  </a:extLst>
                </p:cNvPr>
                <p:cNvSpPr txBox="1"/>
                <p:nvPr/>
              </p:nvSpPr>
              <p:spPr>
                <a:xfrm>
                  <a:off x="3363085" y="3128930"/>
                  <a:ext cx="6553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4211C15-8A15-4CB4-89E0-14B4B74F61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3128930"/>
                  <a:ext cx="65537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6ED4EB-A3A4-4AFD-832F-FCA550103731}"/>
                  </a:ext>
                </a:extLst>
              </p:cNvPr>
              <p:cNvSpPr txBox="1"/>
              <p:nvPr/>
            </p:nvSpPr>
            <p:spPr>
              <a:xfrm>
                <a:off x="3190251" y="1288018"/>
                <a:ext cx="1133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6ED4EB-A3A4-4AFD-832F-FCA550103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251" y="1288018"/>
                <a:ext cx="1133387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7F36671-0BF1-4069-8EA3-1B1A94F93AB7}"/>
                  </a:ext>
                </a:extLst>
              </p:cNvPr>
              <p:cNvSpPr/>
              <p:nvPr/>
            </p:nvSpPr>
            <p:spPr>
              <a:xfrm>
                <a:off x="1371600" y="1818133"/>
                <a:ext cx="1752600" cy="15885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endParaRPr lang="en-US" sz="4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7F36671-0BF1-4069-8EA3-1B1A94F93A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818133"/>
                <a:ext cx="1752600" cy="15885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>
            <a:extLst>
              <a:ext uri="{FF2B5EF4-FFF2-40B4-BE49-F238E27FC236}">
                <a16:creationId xmlns:a16="http://schemas.microsoft.com/office/drawing/2014/main" id="{78361155-9187-474B-8F95-1FEE15032DF3}"/>
              </a:ext>
            </a:extLst>
          </p:cNvPr>
          <p:cNvSpPr/>
          <p:nvPr/>
        </p:nvSpPr>
        <p:spPr>
          <a:xfrm>
            <a:off x="685800" y="2530365"/>
            <a:ext cx="510711" cy="164068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76D8097-7E65-4238-B097-730C8B4BC9FB}"/>
                  </a:ext>
                </a:extLst>
              </p:cNvPr>
              <p:cNvSpPr/>
              <p:nvPr/>
            </p:nvSpPr>
            <p:spPr>
              <a:xfrm>
                <a:off x="5565651" y="1818133"/>
                <a:ext cx="1752600" cy="15885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white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endParaRPr lang="en-US" sz="48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76D8097-7E65-4238-B097-730C8B4BC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651" y="1818133"/>
                <a:ext cx="1752600" cy="15885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74F6DB0-2734-4484-8A15-48A64D81EF59}"/>
              </a:ext>
            </a:extLst>
          </p:cNvPr>
          <p:cNvGrpSpPr/>
          <p:nvPr/>
        </p:nvGrpSpPr>
        <p:grpSpPr>
          <a:xfrm>
            <a:off x="4876800" y="1832753"/>
            <a:ext cx="510711" cy="1554813"/>
            <a:chOff x="3999833" y="1832753"/>
            <a:chExt cx="510711" cy="1554813"/>
          </a:xfrm>
        </p:grpSpPr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4F8E6C55-C3F3-4563-AEFF-DE1307289ADB}"/>
                </a:ext>
              </a:extLst>
            </p:cNvPr>
            <p:cNvSpPr/>
            <p:nvPr/>
          </p:nvSpPr>
          <p:spPr>
            <a:xfrm>
              <a:off x="3999833" y="1832753"/>
              <a:ext cx="510711" cy="16406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630C8F5C-C35F-40BE-BBB6-2F19C8407CB4}"/>
                </a:ext>
              </a:extLst>
            </p:cNvPr>
            <p:cNvSpPr/>
            <p:nvPr/>
          </p:nvSpPr>
          <p:spPr>
            <a:xfrm>
              <a:off x="3999833" y="3223498"/>
              <a:ext cx="510711" cy="16406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80D34FC6-B9EE-4435-807E-8627014F3C09}"/>
                </a:ext>
              </a:extLst>
            </p:cNvPr>
            <p:cNvSpPr/>
            <p:nvPr/>
          </p:nvSpPr>
          <p:spPr>
            <a:xfrm>
              <a:off x="3999833" y="2296335"/>
              <a:ext cx="510711" cy="16406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90A9A09C-84D3-4B74-8802-73132F1828A5}"/>
                </a:ext>
              </a:extLst>
            </p:cNvPr>
            <p:cNvSpPr/>
            <p:nvPr/>
          </p:nvSpPr>
          <p:spPr>
            <a:xfrm>
              <a:off x="3999833" y="2759917"/>
              <a:ext cx="510711" cy="16406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577A9BD-6883-472A-9F95-7ACA2CE2ACB4}"/>
              </a:ext>
            </a:extLst>
          </p:cNvPr>
          <p:cNvSpPr/>
          <p:nvPr/>
        </p:nvSpPr>
        <p:spPr>
          <a:xfrm rot="19309669">
            <a:off x="3340476" y="2063440"/>
            <a:ext cx="742204" cy="164068"/>
          </a:xfrm>
          <a:prstGeom prst="rightArrow">
            <a:avLst/>
          </a:prstGeom>
          <a:solidFill>
            <a:srgbClr val="4F81BD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B7431AD-03D2-4DE1-82C9-3CF4849CA838}"/>
              </a:ext>
            </a:extLst>
          </p:cNvPr>
          <p:cNvGrpSpPr/>
          <p:nvPr/>
        </p:nvGrpSpPr>
        <p:grpSpPr>
          <a:xfrm>
            <a:off x="8114195" y="1732520"/>
            <a:ext cx="659090" cy="1762163"/>
            <a:chOff x="3363085" y="1736099"/>
            <a:chExt cx="659090" cy="17621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F0264C4-2600-48FC-8439-28F6DD1018D5}"/>
                    </a:ext>
                  </a:extLst>
                </p:cNvPr>
                <p:cNvSpPr txBox="1"/>
                <p:nvPr/>
              </p:nvSpPr>
              <p:spPr>
                <a:xfrm>
                  <a:off x="3363085" y="1736099"/>
                  <a:ext cx="659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F0264C4-2600-48FC-8439-28F6DD1018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1736099"/>
                  <a:ext cx="65909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CEE0FAD-43E3-41E3-AC7E-127193FE397C}"/>
                    </a:ext>
                  </a:extLst>
                </p:cNvPr>
                <p:cNvSpPr txBox="1"/>
                <p:nvPr/>
              </p:nvSpPr>
              <p:spPr>
                <a:xfrm>
                  <a:off x="3363085" y="2200376"/>
                  <a:ext cx="659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CEE0FAD-43E3-41E3-AC7E-127193FE39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200376"/>
                  <a:ext cx="65909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5CCE3C6-1A92-4318-AF53-EDDDF0790F0A}"/>
                    </a:ext>
                  </a:extLst>
                </p:cNvPr>
                <p:cNvSpPr txBox="1"/>
                <p:nvPr/>
              </p:nvSpPr>
              <p:spPr>
                <a:xfrm>
                  <a:off x="3363085" y="2664653"/>
                  <a:ext cx="659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5CCE3C6-1A92-4318-AF53-EDDDF0790F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664653"/>
                  <a:ext cx="65909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8584F5A-09E7-44C4-9041-609135F4D4D7}"/>
                    </a:ext>
                  </a:extLst>
                </p:cNvPr>
                <p:cNvSpPr txBox="1"/>
                <p:nvPr/>
              </p:nvSpPr>
              <p:spPr>
                <a:xfrm>
                  <a:off x="3363085" y="3128930"/>
                  <a:ext cx="6553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8584F5A-09E7-44C4-9041-609135F4D4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3128930"/>
                  <a:ext cx="655371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89EC3F5-2C02-4ABA-8908-BFECCE5BD730}"/>
              </a:ext>
            </a:extLst>
          </p:cNvPr>
          <p:cNvGrpSpPr/>
          <p:nvPr/>
        </p:nvGrpSpPr>
        <p:grpSpPr>
          <a:xfrm>
            <a:off x="7490289" y="1837238"/>
            <a:ext cx="510711" cy="1554813"/>
            <a:chOff x="3999833" y="1832753"/>
            <a:chExt cx="510711" cy="1554813"/>
          </a:xfrm>
        </p:grpSpPr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7AE2AA75-CFA6-4027-9348-86135AFE2A0D}"/>
                </a:ext>
              </a:extLst>
            </p:cNvPr>
            <p:cNvSpPr/>
            <p:nvPr/>
          </p:nvSpPr>
          <p:spPr>
            <a:xfrm>
              <a:off x="3999833" y="1832753"/>
              <a:ext cx="510711" cy="16406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9B680791-F221-4E16-8EB5-70B359DE4143}"/>
                </a:ext>
              </a:extLst>
            </p:cNvPr>
            <p:cNvSpPr/>
            <p:nvPr/>
          </p:nvSpPr>
          <p:spPr>
            <a:xfrm>
              <a:off x="3999833" y="3223498"/>
              <a:ext cx="510711" cy="16406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66A0FA6D-B4EE-48B2-9D51-7A11B35261C7}"/>
                </a:ext>
              </a:extLst>
            </p:cNvPr>
            <p:cNvSpPr/>
            <p:nvPr/>
          </p:nvSpPr>
          <p:spPr>
            <a:xfrm>
              <a:off x="3999833" y="2296335"/>
              <a:ext cx="510711" cy="16406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103E1E12-15BA-4332-A3AF-EB867D246888}"/>
                </a:ext>
              </a:extLst>
            </p:cNvPr>
            <p:cNvSpPr/>
            <p:nvPr/>
          </p:nvSpPr>
          <p:spPr>
            <a:xfrm>
              <a:off x="3999833" y="2759917"/>
              <a:ext cx="510711" cy="16406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4FECD5DB-583F-43A5-BCE5-33FB88F1203B}"/>
              </a:ext>
            </a:extLst>
          </p:cNvPr>
          <p:cNvSpPr/>
          <p:nvPr/>
        </p:nvSpPr>
        <p:spPr>
          <a:xfrm rot="873763" flipV="1">
            <a:off x="3480566" y="2685125"/>
            <a:ext cx="552759" cy="172132"/>
          </a:xfrm>
          <a:prstGeom prst="rightArrow">
            <a:avLst/>
          </a:prstGeom>
          <a:solidFill>
            <a:srgbClr val="4F81BD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6C41EDDA-D901-453E-AF91-250BC66158AB}"/>
              </a:ext>
            </a:extLst>
          </p:cNvPr>
          <p:cNvSpPr/>
          <p:nvPr/>
        </p:nvSpPr>
        <p:spPr>
          <a:xfrm rot="20726237">
            <a:off x="3480567" y="2371734"/>
            <a:ext cx="552759" cy="172132"/>
          </a:xfrm>
          <a:prstGeom prst="rightArrow">
            <a:avLst/>
          </a:prstGeom>
          <a:solidFill>
            <a:srgbClr val="4F81BD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5724D290-9FBB-4B0F-96A0-A8C9CCDE8953}"/>
              </a:ext>
            </a:extLst>
          </p:cNvPr>
          <p:cNvSpPr/>
          <p:nvPr/>
        </p:nvSpPr>
        <p:spPr>
          <a:xfrm rot="2290331" flipV="1">
            <a:off x="3339685" y="2997289"/>
            <a:ext cx="742204" cy="164068"/>
          </a:xfrm>
          <a:prstGeom prst="rightArrow">
            <a:avLst/>
          </a:prstGeom>
          <a:solidFill>
            <a:srgbClr val="4F81BD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3A930A-B5B2-4CAE-9BE5-CF11A13264AD}"/>
              </a:ext>
            </a:extLst>
          </p:cNvPr>
          <p:cNvSpPr txBox="1"/>
          <p:nvPr/>
        </p:nvSpPr>
        <p:spPr>
          <a:xfrm>
            <a:off x="0" y="4210676"/>
            <a:ext cx="9143999" cy="769441"/>
          </a:xfrm>
          <a:prstGeom prst="rect">
            <a:avLst/>
          </a:prstGeom>
          <a:noFill/>
        </p:spPr>
        <p:txBody>
          <a:bodyPr wrap="square" rtlCol="0" anchor="ctr">
            <a:normAutofit fontScale="70000" lnSpcReduction="20000"/>
          </a:bodyPr>
          <a:lstStyle/>
          <a:p>
            <a:pPr algn="ctr"/>
            <a:r>
              <a:rPr lang="en-US" sz="4400" dirty="0">
                <a:solidFill>
                  <a:srgbClr val="00EE6C"/>
                </a:solidFill>
              </a:rPr>
              <a:t>All black-box equilibration processes are projections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EA8F1A-E19F-4F83-89E5-94C8C715CE2A}"/>
              </a:ext>
            </a:extLst>
          </p:cNvPr>
          <p:cNvSpPr txBox="1"/>
          <p:nvPr/>
        </p:nvSpPr>
        <p:spPr>
          <a:xfrm>
            <a:off x="3793715" y="3660926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Idempotent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2F5345-E301-4939-88EE-EB4CB73F1179}"/>
              </a:ext>
            </a:extLst>
          </p:cNvPr>
          <p:cNvCxnSpPr>
            <a:cxnSpLocks/>
          </p:cNvCxnSpPr>
          <p:nvPr/>
        </p:nvCxnSpPr>
        <p:spPr>
          <a:xfrm flipH="1" flipV="1">
            <a:off x="3124200" y="3562350"/>
            <a:ext cx="652960" cy="22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A33CAB-8295-4DFD-A0EA-28422BE09CAC}"/>
              </a:ext>
            </a:extLst>
          </p:cNvPr>
          <p:cNvCxnSpPr>
            <a:cxnSpLocks/>
          </p:cNvCxnSpPr>
          <p:nvPr/>
        </p:nvCxnSpPr>
        <p:spPr>
          <a:xfrm flipV="1">
            <a:off x="4955561" y="3584024"/>
            <a:ext cx="652960" cy="22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EED0CE4-B73D-4A2E-A16B-32F975B0511B}"/>
              </a:ext>
            </a:extLst>
          </p:cNvPr>
          <p:cNvSpPr txBox="1"/>
          <p:nvPr/>
        </p:nvSpPr>
        <p:spPr>
          <a:xfrm>
            <a:off x="4769533" y="904915"/>
            <a:ext cx="1124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Linear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1E0F131-B26E-4165-9AAC-DF251C56BDEE}"/>
              </a:ext>
            </a:extLst>
          </p:cNvPr>
          <p:cNvCxnSpPr>
            <a:cxnSpLocks/>
          </p:cNvCxnSpPr>
          <p:nvPr/>
        </p:nvCxnSpPr>
        <p:spPr>
          <a:xfrm flipH="1">
            <a:off x="5029201" y="1288018"/>
            <a:ext cx="228599" cy="444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B569DDA-72AD-4D6B-98D8-E131ACD0C5AE}"/>
                  </a:ext>
                </a:extLst>
              </p:cNvPr>
              <p:cNvSpPr txBox="1"/>
              <p:nvPr/>
            </p:nvSpPr>
            <p:spPr>
              <a:xfrm>
                <a:off x="228600" y="209550"/>
                <a:ext cx="8686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Linear and idempotent operator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3200" dirty="0"/>
                  <a:t> Projection!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B569DDA-72AD-4D6B-98D8-E131ACD0C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09550"/>
                <a:ext cx="8686800" cy="584775"/>
              </a:xfrm>
              <a:prstGeom prst="rect">
                <a:avLst/>
              </a:prstGeom>
              <a:blipFill>
                <a:blip r:embed="rId14"/>
                <a:stretch>
                  <a:fillRect t="-10417" b="-36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54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50" grpId="0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ABE425-F5B1-4E73-86B5-8B30C7100D83}"/>
                  </a:ext>
                </a:extLst>
              </p:cNvPr>
              <p:cNvSpPr txBox="1"/>
              <p:nvPr/>
            </p:nvSpPr>
            <p:spPr>
              <a:xfrm>
                <a:off x="5181600" y="1352550"/>
                <a:ext cx="381000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/>
                  <a:t>Repeating a measurement must yield the same value</a:t>
                </a:r>
                <a:br>
                  <a:rPr lang="en-US" sz="2000" dirty="0"/>
                </a:b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measurements are projections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ABE425-F5B1-4E73-86B5-8B30C7100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1352550"/>
                <a:ext cx="3810000" cy="1015663"/>
              </a:xfrm>
              <a:prstGeom prst="rect">
                <a:avLst/>
              </a:prstGeom>
              <a:blipFill>
                <a:blip r:embed="rId2"/>
                <a:stretch>
                  <a:fillRect t="-3614" r="-3200" b="-11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91CCE179-4F5F-4E5E-8663-09FF454C919E}"/>
              </a:ext>
            </a:extLst>
          </p:cNvPr>
          <p:cNvSpPr txBox="1"/>
          <p:nvPr/>
        </p:nvSpPr>
        <p:spPr>
          <a:xfrm>
            <a:off x="0" y="133350"/>
            <a:ext cx="9143999" cy="769441"/>
          </a:xfrm>
          <a:prstGeom prst="rect">
            <a:avLst/>
          </a:prstGeom>
          <a:noFill/>
        </p:spPr>
        <p:txBody>
          <a:bodyPr wrap="square" rtlCol="0" anchor="ctr">
            <a:normAutofit fontScale="55000" lnSpcReduction="20000"/>
          </a:bodyPr>
          <a:lstStyle/>
          <a:p>
            <a:pPr algn="ctr"/>
            <a:r>
              <a:rPr lang="en-US" sz="4400" dirty="0">
                <a:solidFill>
                  <a:srgbClr val="00EE6C"/>
                </a:solidFill>
              </a:rPr>
              <a:t>Don’t think of projections as measurements,</a:t>
            </a:r>
            <a:br>
              <a:rPr lang="en-US" sz="4400" dirty="0">
                <a:solidFill>
                  <a:srgbClr val="00EE6C"/>
                </a:solidFill>
              </a:rPr>
            </a:br>
            <a:r>
              <a:rPr lang="en-US" sz="4400" dirty="0">
                <a:solidFill>
                  <a:srgbClr val="00EE6C"/>
                </a:solidFill>
              </a:rPr>
              <a:t>but as black-box equilibration processes</a:t>
            </a:r>
            <a:endParaRPr lang="en-US" sz="4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F498995-4683-4864-A616-63B52D9D3E0E}"/>
                  </a:ext>
                </a:extLst>
              </p:cNvPr>
              <p:cNvSpPr txBox="1"/>
              <p:nvPr/>
            </p:nvSpPr>
            <p:spPr>
              <a:xfrm>
                <a:off x="4834239" y="2876550"/>
                <a:ext cx="415736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/>
                  <a:t>Preparations should do nothing if we already prepared the state we want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preparations are projections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F498995-4683-4864-A616-63B52D9D3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239" y="2876550"/>
                <a:ext cx="4157361" cy="1015663"/>
              </a:xfrm>
              <a:prstGeom prst="rect">
                <a:avLst/>
              </a:prstGeom>
              <a:blipFill>
                <a:blip r:embed="rId3"/>
                <a:stretch>
                  <a:fillRect t="-3614" r="-3079" b="-11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172ED97-4C98-4CD1-AA99-EC0F7F65E2F7}"/>
              </a:ext>
            </a:extLst>
          </p:cNvPr>
          <p:cNvGrpSpPr/>
          <p:nvPr/>
        </p:nvGrpSpPr>
        <p:grpSpPr>
          <a:xfrm>
            <a:off x="199758" y="1288018"/>
            <a:ext cx="4569950" cy="2210244"/>
            <a:chOff x="199758" y="1288018"/>
            <a:chExt cx="4569950" cy="22102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C100201-691A-453A-B916-060040392E14}"/>
                    </a:ext>
                  </a:extLst>
                </p:cNvPr>
                <p:cNvSpPr txBox="1"/>
                <p:nvPr/>
              </p:nvSpPr>
              <p:spPr>
                <a:xfrm>
                  <a:off x="199758" y="2427733"/>
                  <a:ext cx="5663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C100201-691A-453A-B916-060040392E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58" y="2427733"/>
                  <a:ext cx="56637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0B9FA60-9FB7-4B1D-9F1B-E47392958E0B}"/>
                </a:ext>
              </a:extLst>
            </p:cNvPr>
            <p:cNvGrpSpPr/>
            <p:nvPr/>
          </p:nvGrpSpPr>
          <p:grpSpPr>
            <a:xfrm>
              <a:off x="4110618" y="1736099"/>
              <a:ext cx="659090" cy="1762163"/>
              <a:chOff x="3363085" y="1736099"/>
              <a:chExt cx="659090" cy="176216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0312D89-6B53-4530-BEBB-B116855A404D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1736099"/>
                    <a:ext cx="659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0312D89-6B53-4530-BEBB-B116855A40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1736099"/>
                    <a:ext cx="65909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DBF9482A-BCCD-4C28-A08C-795D7EA6787F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2200376"/>
                    <a:ext cx="659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DBF9482A-BCCD-4C28-A08C-795D7EA678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2200376"/>
                    <a:ext cx="65909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220E783C-BCF2-410D-833E-C759211663DB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2664653"/>
                    <a:ext cx="659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220E783C-BCF2-410D-833E-C759211663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2664653"/>
                    <a:ext cx="65909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79D97097-0922-40BC-8C1A-6F7E508FFCEB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3128930"/>
                    <a:ext cx="6553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79D97097-0922-40BC-8C1A-6F7E508FFC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3128930"/>
                    <a:ext cx="655371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2CF9CBA-B851-4F26-8B78-34FC6FB16793}"/>
                    </a:ext>
                  </a:extLst>
                </p:cNvPr>
                <p:cNvSpPr txBox="1"/>
                <p:nvPr/>
              </p:nvSpPr>
              <p:spPr>
                <a:xfrm>
                  <a:off x="3190251" y="1288018"/>
                  <a:ext cx="1133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2CF9CBA-B851-4F26-8B78-34FC6FB167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0251" y="1288018"/>
                  <a:ext cx="113338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B72477F-985D-4D15-8C37-41D346CD0ED6}"/>
                    </a:ext>
                  </a:extLst>
                </p:cNvPr>
                <p:cNvSpPr/>
                <p:nvPr/>
              </p:nvSpPr>
              <p:spPr>
                <a:xfrm>
                  <a:off x="1371600" y="1818133"/>
                  <a:ext cx="1752600" cy="15885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𝒫</m:t>
                      </m:r>
                    </m:oMath>
                  </a14:m>
                  <a:endParaRPr lang="en-US" sz="4800" b="0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1B72477F-985D-4D15-8C37-41D346CD0E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1818133"/>
                  <a:ext cx="1752600" cy="15885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CE61C050-B72F-4EC2-85E6-4431D75C6BBB}"/>
                </a:ext>
              </a:extLst>
            </p:cNvPr>
            <p:cNvSpPr/>
            <p:nvPr/>
          </p:nvSpPr>
          <p:spPr>
            <a:xfrm>
              <a:off x="685800" y="2530365"/>
              <a:ext cx="510711" cy="164068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row: Right 41">
              <a:extLst>
                <a:ext uri="{FF2B5EF4-FFF2-40B4-BE49-F238E27FC236}">
                  <a16:creationId xmlns:a16="http://schemas.microsoft.com/office/drawing/2014/main" id="{F0845770-C944-4EB5-918E-9291D85B9420}"/>
                </a:ext>
              </a:extLst>
            </p:cNvPr>
            <p:cNvSpPr/>
            <p:nvPr/>
          </p:nvSpPr>
          <p:spPr>
            <a:xfrm rot="19309669">
              <a:off x="3340476" y="2063440"/>
              <a:ext cx="742204" cy="164068"/>
            </a:xfrm>
            <a:prstGeom prst="rightArrow">
              <a:avLst/>
            </a:prstGeom>
            <a:solidFill>
              <a:srgbClr val="4F81BD">
                <a:alpha val="7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DFDED471-C899-46EA-91D1-B73DB6E8BD70}"/>
                </a:ext>
              </a:extLst>
            </p:cNvPr>
            <p:cNvSpPr/>
            <p:nvPr/>
          </p:nvSpPr>
          <p:spPr>
            <a:xfrm rot="873763" flipV="1">
              <a:off x="3480566" y="2685125"/>
              <a:ext cx="552759" cy="172132"/>
            </a:xfrm>
            <a:prstGeom prst="rightArrow">
              <a:avLst/>
            </a:prstGeom>
            <a:solidFill>
              <a:srgbClr val="4F81B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8917DBED-BEB2-432C-9AEC-BC6B7084DBB7}"/>
                </a:ext>
              </a:extLst>
            </p:cNvPr>
            <p:cNvSpPr/>
            <p:nvPr/>
          </p:nvSpPr>
          <p:spPr>
            <a:xfrm rot="20726237">
              <a:off x="3480567" y="2371734"/>
              <a:ext cx="552759" cy="172132"/>
            </a:xfrm>
            <a:prstGeom prst="rightArrow">
              <a:avLst/>
            </a:prstGeom>
            <a:solidFill>
              <a:srgbClr val="4F81BD">
                <a:alpha val="8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1F67F9DE-2F96-4EB2-AAB1-6AEA334A8438}"/>
                </a:ext>
              </a:extLst>
            </p:cNvPr>
            <p:cNvSpPr/>
            <p:nvPr/>
          </p:nvSpPr>
          <p:spPr>
            <a:xfrm rot="2290331" flipV="1">
              <a:off x="3339685" y="2997289"/>
              <a:ext cx="742204" cy="164068"/>
            </a:xfrm>
            <a:prstGeom prst="rightArrow">
              <a:avLst/>
            </a:prstGeom>
            <a:solidFill>
              <a:srgbClr val="4F81BD">
                <a:alpha val="2313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78C7ACB-013F-46AB-8378-CEF77C7C87FB}"/>
              </a:ext>
            </a:extLst>
          </p:cNvPr>
          <p:cNvSpPr txBox="1"/>
          <p:nvPr/>
        </p:nvSpPr>
        <p:spPr>
          <a:xfrm>
            <a:off x="0" y="4316909"/>
            <a:ext cx="9143999" cy="769441"/>
          </a:xfrm>
          <a:prstGeom prst="rect">
            <a:avLst/>
          </a:prstGeom>
          <a:noFill/>
        </p:spPr>
        <p:txBody>
          <a:bodyPr wrap="square" rtlCol="0" anchor="ctr">
            <a:normAutofit fontScale="55000" lnSpcReduction="20000"/>
          </a:bodyPr>
          <a:lstStyle/>
          <a:p>
            <a:pPr algn="ctr"/>
            <a:r>
              <a:rPr lang="en-US" sz="4400" dirty="0">
                <a:solidFill>
                  <a:srgbClr val="00EE6C"/>
                </a:solidFill>
              </a:rPr>
              <a:t>Black-box equilibration processes are “suitable”</a:t>
            </a:r>
            <a:br>
              <a:rPr lang="en-US" sz="4400" dirty="0">
                <a:solidFill>
                  <a:srgbClr val="00EE6C"/>
                </a:solidFill>
              </a:rPr>
            </a:br>
            <a:r>
              <a:rPr lang="en-US" sz="4400" dirty="0">
                <a:solidFill>
                  <a:srgbClr val="00EE6C"/>
                </a:solidFill>
              </a:rPr>
              <a:t>for measurements and preparations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75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2" grpId="0"/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CDE22-37E8-4515-A8C4-4BAAF729728C}"/>
              </a:ext>
            </a:extLst>
          </p:cNvPr>
          <p:cNvSpPr txBox="1"/>
          <p:nvPr/>
        </p:nvSpPr>
        <p:spPr>
          <a:xfrm>
            <a:off x="0" y="163383"/>
            <a:ext cx="9143999" cy="769441"/>
          </a:xfrm>
          <a:prstGeom prst="rect">
            <a:avLst/>
          </a:prstGeom>
          <a:noFill/>
        </p:spPr>
        <p:txBody>
          <a:bodyPr wrap="square" rtlCol="0" anchor="ctr">
            <a:normAutofit fontScale="77500" lnSpcReduction="20000"/>
          </a:bodyPr>
          <a:lstStyle/>
          <a:p>
            <a:pPr algn="ctr"/>
            <a:r>
              <a:rPr lang="en-US" sz="4400" dirty="0">
                <a:solidFill>
                  <a:srgbClr val="00EE6C"/>
                </a:solidFill>
              </a:rPr>
              <a:t>All quantum states are the output of a projection</a:t>
            </a:r>
            <a:endParaRPr lang="en-US" sz="4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CB2812-0996-415D-A8A5-952C4C9D426A}"/>
                  </a:ext>
                </a:extLst>
              </p:cNvPr>
              <p:cNvSpPr txBox="1"/>
              <p:nvPr/>
            </p:nvSpPr>
            <p:spPr>
              <a:xfrm>
                <a:off x="609600" y="1885950"/>
                <a:ext cx="111607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CB2812-0996-415D-A8A5-952C4C9D4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85950"/>
                <a:ext cx="111607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ADB64E-CD3E-42E9-9BD8-F7622FE0675B}"/>
                  </a:ext>
                </a:extLst>
              </p:cNvPr>
              <p:cNvSpPr txBox="1"/>
              <p:nvPr/>
            </p:nvSpPr>
            <p:spPr>
              <a:xfrm>
                <a:off x="2438400" y="1885950"/>
                <a:ext cx="303352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ADB64E-CD3E-42E9-9BD8-F7622FE06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885950"/>
                <a:ext cx="303352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DDC176-AEF0-4890-869D-2C97F6124E6B}"/>
                  </a:ext>
                </a:extLst>
              </p:cNvPr>
              <p:cNvSpPr txBox="1"/>
              <p:nvPr/>
            </p:nvSpPr>
            <p:spPr>
              <a:xfrm>
                <a:off x="6320388" y="1501228"/>
                <a:ext cx="111607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DDC176-AEF0-4890-869D-2C97F6124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388" y="1501228"/>
                <a:ext cx="1116075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526B4B-85C2-419F-A6EF-DF889AC876CE}"/>
                  </a:ext>
                </a:extLst>
              </p:cNvPr>
              <p:cNvSpPr txBox="1"/>
              <p:nvPr/>
            </p:nvSpPr>
            <p:spPr>
              <a:xfrm>
                <a:off x="7804322" y="1501229"/>
                <a:ext cx="64152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526B4B-85C2-419F-A6EF-DF889AC87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322" y="1501229"/>
                <a:ext cx="641522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3AA1C2-9F5E-48F8-8271-A5ACCF747974}"/>
                  </a:ext>
                </a:extLst>
              </p:cNvPr>
              <p:cNvSpPr txBox="1"/>
              <p:nvPr/>
            </p:nvSpPr>
            <p:spPr>
              <a:xfrm>
                <a:off x="7804322" y="2714052"/>
                <a:ext cx="641522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3AA1C2-9F5E-48F8-8271-A5ACCF747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322" y="2714052"/>
                <a:ext cx="641522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7E16693-E3CF-4B8C-8CCB-E9DD2104C3F5}"/>
              </a:ext>
            </a:extLst>
          </p:cNvPr>
          <p:cNvSpPr txBox="1"/>
          <p:nvPr/>
        </p:nvSpPr>
        <p:spPr>
          <a:xfrm>
            <a:off x="6096000" y="2560164"/>
            <a:ext cx="15648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all other</a:t>
            </a:r>
            <a:br>
              <a:rPr lang="en-US" sz="3200" dirty="0"/>
            </a:br>
            <a:r>
              <a:rPr lang="en-US" sz="3200" dirty="0"/>
              <a:t>cases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3E13C2-39F5-4AFA-BC66-D667DBB9675C}"/>
              </a:ext>
            </a:extLst>
          </p:cNvPr>
          <p:cNvSpPr txBox="1"/>
          <p:nvPr/>
        </p:nvSpPr>
        <p:spPr>
          <a:xfrm>
            <a:off x="1" y="4280769"/>
            <a:ext cx="9143999" cy="76944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/>
            <a:r>
              <a:rPr lang="en-US" sz="4400" dirty="0">
                <a:solidFill>
                  <a:srgbClr val="00EE6C"/>
                </a:solidFill>
              </a:rPr>
              <a:t>All quantum states are equilibria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19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5" grpId="0"/>
      <p:bldP spid="16" grpId="0"/>
      <p:bldP spid="17" grpId="0"/>
      <p:bldP spid="18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C12866-52A9-4615-8C40-136B5BF68B6B}"/>
              </a:ext>
            </a:extLst>
          </p:cNvPr>
          <p:cNvSpPr txBox="1"/>
          <p:nvPr/>
        </p:nvSpPr>
        <p:spPr>
          <a:xfrm>
            <a:off x="228600" y="438150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Hilbert spaces are precisely the Banach spaces where we have a projection for each subspace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8B7348-5285-4861-86D1-510F2035953C}"/>
              </a:ext>
            </a:extLst>
          </p:cNvPr>
          <p:cNvSpPr txBox="1"/>
          <p:nvPr/>
        </p:nvSpPr>
        <p:spPr>
          <a:xfrm>
            <a:off x="228600" y="290709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 system to be assigned a state must exist in a stable way for some finite time (even if it may be very short)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0F5BC-7D39-4052-AE6F-49FDE87D4187}"/>
              </a:ext>
            </a:extLst>
          </p:cNvPr>
          <p:cNvSpPr txBox="1"/>
          <p:nvPr/>
        </p:nvSpPr>
        <p:spPr>
          <a:xfrm>
            <a:off x="3352800" y="165735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00EE6C"/>
                </a:solidFill>
              </a:rPr>
              <a:t>Mathematically, it makes sense that quantum states are equilibria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5F7E8D-E2A4-4C40-877B-EAC81E9756D6}"/>
              </a:ext>
            </a:extLst>
          </p:cNvPr>
          <p:cNvSpPr txBox="1"/>
          <p:nvPr/>
        </p:nvSpPr>
        <p:spPr>
          <a:xfrm>
            <a:off x="3581400" y="4171950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00EE6C"/>
                </a:solidFill>
              </a:rPr>
              <a:t>Physically, it makes sense that quantum states are equilibria</a:t>
            </a:r>
          </a:p>
        </p:txBody>
      </p:sp>
    </p:spTree>
    <p:extLst>
      <p:ext uri="{BB962C8B-B14F-4D97-AF65-F5344CB8AC3E}">
        <p14:creationId xmlns:p14="http://schemas.microsoft.com/office/powerpoint/2010/main" val="135593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EB2510-6C75-4C73-8A80-5F764CE54ED4}"/>
              </a:ext>
            </a:extLst>
          </p:cNvPr>
          <p:cNvSpPr txBox="1"/>
          <p:nvPr/>
        </p:nvSpPr>
        <p:spPr>
          <a:xfrm>
            <a:off x="304800" y="2035321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Why can’t we describe what happens during a projection?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8C49F8-3095-48E7-9394-EB494C69E4EA}"/>
              </a:ext>
            </a:extLst>
          </p:cNvPr>
          <p:cNvSpPr txBox="1"/>
          <p:nvPr/>
        </p:nvSpPr>
        <p:spPr>
          <a:xfrm>
            <a:off x="304800" y="270947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Why aren’t all quantities always well defined?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46B98-B3BE-493B-817C-0BF853DEFADE}"/>
              </a:ext>
            </a:extLst>
          </p:cNvPr>
          <p:cNvSpPr txBox="1"/>
          <p:nvPr/>
        </p:nvSpPr>
        <p:spPr>
          <a:xfrm>
            <a:off x="304800" y="1153134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Why are some observables incompatible?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A9F29-BEF0-46F1-9EC5-3ECE9F4238E4}"/>
              </a:ext>
            </a:extLst>
          </p:cNvPr>
          <p:cNvSpPr txBox="1"/>
          <p:nvPr/>
        </p:nvSpPr>
        <p:spPr>
          <a:xfrm>
            <a:off x="304800" y="340995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Why are different objects at different scales (molecule, atom, particle) describable as a single quantum object?</a:t>
            </a:r>
          </a:p>
        </p:txBody>
      </p:sp>
    </p:spTree>
    <p:extLst>
      <p:ext uri="{BB962C8B-B14F-4D97-AF65-F5344CB8AC3E}">
        <p14:creationId xmlns:p14="http://schemas.microsoft.com/office/powerpoint/2010/main" val="322532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radley Hand ITC">
      <a:majorFont>
        <a:latin typeface="Bradley Hand ITC"/>
        <a:ea typeface=""/>
        <a:cs typeface=""/>
      </a:majorFont>
      <a:minorFont>
        <a:latin typeface="Bradley Hand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71651</TotalTime>
  <Words>593</Words>
  <Application>Microsoft Office PowerPoint</Application>
  <PresentationFormat>On-screen Show (16:9)</PresentationFormat>
  <Paragraphs>149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Alice</vt:lpstr>
      <vt:lpstr>Arial</vt:lpstr>
      <vt:lpstr>Bradley Hand ITC</vt:lpstr>
      <vt:lpstr>Calibri</vt:lpstr>
      <vt:lpstr>Cambria Math</vt:lpstr>
      <vt:lpstr>Office Theme</vt:lpstr>
      <vt:lpstr>Quantum Essentials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classical Hamiltonian mechanics</dc:title>
  <dc:creator>carcassi</dc:creator>
  <cp:lastModifiedBy>Gabriele Carcassi</cp:lastModifiedBy>
  <cp:revision>610</cp:revision>
  <dcterms:created xsi:type="dcterms:W3CDTF">2013-05-30T18:30:29Z</dcterms:created>
  <dcterms:modified xsi:type="dcterms:W3CDTF">2021-09-20T19:22:17Z</dcterms:modified>
</cp:coreProperties>
</file>