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1" r:id="rId2"/>
    <p:sldId id="422" r:id="rId3"/>
    <p:sldId id="428" r:id="rId4"/>
    <p:sldId id="426" r:id="rId5"/>
    <p:sldId id="429" r:id="rId6"/>
    <p:sldId id="430" r:id="rId7"/>
    <p:sldId id="431" r:id="rId8"/>
    <p:sldId id="419" r:id="rId9"/>
    <p:sldId id="424" r:id="rId10"/>
    <p:sldId id="432" r:id="rId11"/>
    <p:sldId id="434" r:id="rId12"/>
    <p:sldId id="435" r:id="rId13"/>
    <p:sldId id="438" r:id="rId14"/>
    <p:sldId id="437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007434"/>
    <a:srgbClr val="4A7EBB"/>
    <a:srgbClr val="102540"/>
    <a:srgbClr val="10253F"/>
    <a:srgbClr val="F796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22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Quantum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quantum states are equally undetermined</a:t>
            </a:r>
          </a:p>
        </p:txBody>
      </p:sp>
    </p:spTree>
    <p:extLst>
      <p:ext uri="{BB962C8B-B14F-4D97-AF65-F5344CB8AC3E}">
        <p14:creationId xmlns:p14="http://schemas.microsoft.com/office/powerpoint/2010/main" val="26801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D49C2-AEDB-474E-A1BB-48AC84BB4449}"/>
              </a:ext>
            </a:extLst>
          </p:cNvPr>
          <p:cNvSpPr txBox="1"/>
          <p:nvPr/>
        </p:nvSpPr>
        <p:spPr>
          <a:xfrm>
            <a:off x="0" y="163383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Let’s set up a classical analogue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8A3BD-AD48-494F-8231-DC07311C920E}"/>
                  </a:ext>
                </a:extLst>
              </p:cNvPr>
              <p:cNvSpPr txBox="1"/>
              <p:nvPr/>
            </p:nvSpPr>
            <p:spPr>
              <a:xfrm>
                <a:off x="473978" y="1089030"/>
                <a:ext cx="7603221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be a distribution over classical phase space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8A3BD-AD48-494F-8231-DC07311C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8" y="1089030"/>
                <a:ext cx="7603221" cy="461665"/>
              </a:xfrm>
              <a:prstGeom prst="rect">
                <a:avLst/>
              </a:prstGeom>
              <a:blipFill>
                <a:blip r:embed="rId2"/>
                <a:stretch>
                  <a:fillRect l="-1283" t="-8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5E60C-E722-4A35-BE0E-08385633AED8}"/>
                  </a:ext>
                </a:extLst>
              </p:cNvPr>
              <p:cNvSpPr txBox="1"/>
              <p:nvPr/>
            </p:nvSpPr>
            <p:spPr>
              <a:xfrm>
                <a:off x="473978" y="1700088"/>
                <a:ext cx="7298422" cy="47564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The Shannon/Gibbs entropy is given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𝑑𝑥𝑑𝑝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25E60C-E722-4A35-BE0E-08385633A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8" y="1700088"/>
                <a:ext cx="7298422" cy="475643"/>
              </a:xfrm>
              <a:prstGeom prst="rect">
                <a:avLst/>
              </a:prstGeom>
              <a:blipFill>
                <a:blip r:embed="rId3"/>
                <a:stretch>
                  <a:fillRect l="-1337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E8383-7D87-490E-AE1D-0D6C2C44FA32}"/>
                  </a:ext>
                </a:extLst>
              </p:cNvPr>
              <p:cNvSpPr txBox="1"/>
              <p:nvPr/>
            </p:nvSpPr>
            <p:spPr>
              <a:xfrm>
                <a:off x="457899" y="2311146"/>
                <a:ext cx="6456576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Fix the entropy to a particular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E8383-7D87-490E-AE1D-0D6C2C44F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9" y="2311146"/>
                <a:ext cx="6456576" cy="461665"/>
              </a:xfrm>
              <a:prstGeom prst="rect">
                <a:avLst/>
              </a:prstGeom>
              <a:blipFill>
                <a:blip r:embed="rId4"/>
                <a:stretch>
                  <a:fillRect l="-1416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74CADB-D86E-4B21-B842-115B514EC1F6}"/>
              </a:ext>
            </a:extLst>
          </p:cNvPr>
          <p:cNvSpPr txBox="1"/>
          <p:nvPr/>
        </p:nvSpPr>
        <p:spPr>
          <a:xfrm>
            <a:off x="457899" y="2922204"/>
            <a:ext cx="807650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Intuitively, we expect we cannot reach arbitrarily low spreads: at some point we would have to decrease entropy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4180-D1C7-4617-9729-2268F57DAFE0}"/>
              </a:ext>
            </a:extLst>
          </p:cNvPr>
          <p:cNvSpPr txBox="1"/>
          <p:nvPr/>
        </p:nvSpPr>
        <p:spPr>
          <a:xfrm>
            <a:off x="0" y="4210676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1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What is the minimum spread we can have?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1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D49C2-AEDB-474E-A1BB-48AC84BB4449}"/>
              </a:ext>
            </a:extLst>
          </p:cNvPr>
          <p:cNvSpPr txBox="1"/>
          <p:nvPr/>
        </p:nvSpPr>
        <p:spPr>
          <a:xfrm>
            <a:off x="0" y="163383"/>
            <a:ext cx="9143999" cy="475643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To find out, we use Lagrange multipliers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8A3BD-AD48-494F-8231-DC07311C920E}"/>
                  </a:ext>
                </a:extLst>
              </p:cNvPr>
              <p:cNvSpPr txBox="1"/>
              <p:nvPr/>
            </p:nvSpPr>
            <p:spPr>
              <a:xfrm>
                <a:off x="473978" y="1089030"/>
                <a:ext cx="8289022" cy="51661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𝑑𝑥𝑑𝑝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−∫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𝑑𝑥𝑑𝑝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48A3BD-AD48-494F-8231-DC07311C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8" y="1089030"/>
                <a:ext cx="8289022" cy="516616"/>
              </a:xfrm>
              <a:prstGeom prst="rect">
                <a:avLst/>
              </a:prstGeom>
              <a:blipFill>
                <a:blip r:embed="rId2"/>
                <a:stretch>
                  <a:fillRect t="-1190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22CCE4-604D-4F46-85F5-2574242ACE5B}"/>
                  </a:ext>
                </a:extLst>
              </p:cNvPr>
              <p:cNvSpPr txBox="1"/>
              <p:nvPr/>
            </p:nvSpPr>
            <p:spPr>
              <a:xfrm>
                <a:off x="473978" y="1733550"/>
                <a:ext cx="828902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22CCE4-604D-4F46-85F5-2574242AC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8" y="1733550"/>
                <a:ext cx="828902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28A2A-0ED4-4B98-A5C4-4370541DB666}"/>
                  </a:ext>
                </a:extLst>
              </p:cNvPr>
              <p:cNvSpPr txBox="1"/>
              <p:nvPr/>
            </p:nvSpPr>
            <p:spPr>
              <a:xfrm>
                <a:off x="0" y="2222219"/>
                <a:ext cx="9144000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𝑑𝑥𝑑𝑝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E28A2A-0ED4-4B98-A5C4-4370541DB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2219"/>
                <a:ext cx="9144000" cy="512704"/>
              </a:xfrm>
              <a:prstGeom prst="rect">
                <a:avLst/>
              </a:prstGeom>
              <a:blipFill>
                <a:blip r:embed="rId4"/>
                <a:stretch>
                  <a:fillRect t="-1190" b="-1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6EB82-F031-411A-847B-8CDD6B404968}"/>
                  </a:ext>
                </a:extLst>
              </p:cNvPr>
              <p:cNvSpPr txBox="1"/>
              <p:nvPr/>
            </p:nvSpPr>
            <p:spPr>
              <a:xfrm>
                <a:off x="0" y="2800350"/>
                <a:ext cx="9144000" cy="1006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𝑑𝑥𝑑𝑝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𝑑𝑥𝑑𝑝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𝑑𝑥𝑑𝑝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∫(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𝛿𝜌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𝜌𝛿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6EB82-F031-411A-847B-8CDD6B404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00350"/>
                <a:ext cx="9144000" cy="1006429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31A64C-A03E-46E1-B9F6-EFC9A731B610}"/>
                  </a:ext>
                </a:extLst>
              </p:cNvPr>
              <p:cNvSpPr txBox="1"/>
              <p:nvPr/>
            </p:nvSpPr>
            <p:spPr>
              <a:xfrm>
                <a:off x="0" y="3851321"/>
                <a:ext cx="91440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31A64C-A03E-46E1-B9F6-EFC9A731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51321"/>
                <a:ext cx="9144000" cy="648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3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1D49C2-AEDB-474E-A1BB-48AC84BB4449}"/>
              </a:ext>
            </a:extLst>
          </p:cNvPr>
          <p:cNvSpPr txBox="1"/>
          <p:nvPr/>
        </p:nvSpPr>
        <p:spPr>
          <a:xfrm>
            <a:off x="0" y="163383"/>
            <a:ext cx="9143999" cy="475643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To find out, we use Lagrange multipliers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31A64C-A03E-46E1-B9F6-EFC9A731B610}"/>
                  </a:ext>
                </a:extLst>
              </p:cNvPr>
              <p:cNvSpPr txBox="1"/>
              <p:nvPr/>
            </p:nvSpPr>
            <p:spPr>
              <a:xfrm>
                <a:off x="0" y="895350"/>
                <a:ext cx="9144000" cy="589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31A64C-A03E-46E1-B9F6-EFC9A731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5350"/>
                <a:ext cx="9144000" cy="589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4C3D9A-C506-425C-BF41-C57094CE1D43}"/>
                  </a:ext>
                </a:extLst>
              </p:cNvPr>
              <p:cNvSpPr txBox="1"/>
              <p:nvPr/>
            </p:nvSpPr>
            <p:spPr>
              <a:xfrm>
                <a:off x="31459" y="1833123"/>
                <a:ext cx="9144000" cy="589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4C3D9A-C506-425C-BF41-C57094CE1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" y="1833123"/>
                <a:ext cx="9144000" cy="589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D73997-23EC-42BA-B8F5-4BCE83211CEF}"/>
                  </a:ext>
                </a:extLst>
              </p:cNvPr>
              <p:cNvSpPr txBox="1"/>
              <p:nvPr/>
            </p:nvSpPr>
            <p:spPr>
              <a:xfrm>
                <a:off x="0" y="2647950"/>
                <a:ext cx="9144000" cy="836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D73997-23EC-42BA-B8F5-4BCE83211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47950"/>
                <a:ext cx="9144000" cy="83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7B00B14-02E0-4D58-8A5E-7FAE7705A5A4}"/>
              </a:ext>
            </a:extLst>
          </p:cNvPr>
          <p:cNvSpPr txBox="1"/>
          <p:nvPr/>
        </p:nvSpPr>
        <p:spPr>
          <a:xfrm>
            <a:off x="0" y="3867150"/>
            <a:ext cx="9143999" cy="1112967"/>
          </a:xfrm>
          <a:prstGeom prst="rect">
            <a:avLst/>
          </a:prstGeom>
          <a:noFill/>
        </p:spPr>
        <p:txBody>
          <a:bodyPr wrap="square" rtlCol="0" anchor="ctr">
            <a:normAutofit fontScale="8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The gaussian is the distribution that, once entropy is fixed, minimizes the spread!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5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31A64C-A03E-46E1-B9F6-EFC9A731B610}"/>
                  </a:ext>
                </a:extLst>
              </p:cNvPr>
              <p:cNvSpPr txBox="1"/>
              <p:nvPr/>
            </p:nvSpPr>
            <p:spPr>
              <a:xfrm>
                <a:off x="0" y="2697227"/>
                <a:ext cx="9144000" cy="1139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31A64C-A03E-46E1-B9F6-EFC9A731B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7227"/>
                <a:ext cx="9144000" cy="11398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B822065-51EF-408A-88CA-0BC436225837}"/>
              </a:ext>
            </a:extLst>
          </p:cNvPr>
          <p:cNvSpPr txBox="1"/>
          <p:nvPr/>
        </p:nvSpPr>
        <p:spPr>
          <a:xfrm>
            <a:off x="304800" y="557551"/>
            <a:ext cx="670559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/>
              <a:t>The entropy of the 2D gaussian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4658B5-4199-4631-B146-5726321A329B}"/>
                  </a:ext>
                </a:extLst>
              </p:cNvPr>
              <p:cNvSpPr txBox="1"/>
              <p:nvPr/>
            </p:nvSpPr>
            <p:spPr>
              <a:xfrm>
                <a:off x="228600" y="2083162"/>
                <a:ext cx="6705599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Any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entropy satisfies: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4658B5-4199-4631-B146-5726321A3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83162"/>
                <a:ext cx="6705599" cy="461665"/>
              </a:xfrm>
              <a:prstGeom prst="rect">
                <a:avLst/>
              </a:prstGeom>
              <a:blipFill>
                <a:blip r:embed="rId3"/>
                <a:stretch>
                  <a:fillRect l="-1456" t="-8000" r="-45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DDC7EC-D16D-4F3C-A8FE-C8CAD782CB79}"/>
                  </a:ext>
                </a:extLst>
              </p:cNvPr>
              <p:cNvSpPr txBox="1"/>
              <p:nvPr/>
            </p:nvSpPr>
            <p:spPr>
              <a:xfrm>
                <a:off x="0" y="1166478"/>
                <a:ext cx="9144000" cy="4901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DDC7EC-D16D-4F3C-A8FE-C8CAD782C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6478"/>
                <a:ext cx="9144000" cy="490199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16A78E-0B41-417B-818E-E1C68A7E4529}"/>
                  </a:ext>
                </a:extLst>
              </p:cNvPr>
              <p:cNvSpPr txBox="1"/>
              <p:nvPr/>
            </p:nvSpPr>
            <p:spPr>
              <a:xfrm>
                <a:off x="0" y="1167151"/>
                <a:ext cx="9144000" cy="5184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16A78E-0B41-417B-818E-E1C68A7E4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7151"/>
                <a:ext cx="9144000" cy="518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AB9746B-18C7-421A-AE41-E95A1E0502B0}"/>
              </a:ext>
            </a:extLst>
          </p:cNvPr>
          <p:cNvSpPr txBox="1"/>
          <p:nvPr/>
        </p:nvSpPr>
        <p:spPr>
          <a:xfrm>
            <a:off x="0" y="3943350"/>
            <a:ext cx="9143999" cy="1112967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The idea that a set of equally well-specified states obeys an inequality is also true in classical mechanics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91DB00-71CE-43E1-8708-B8752CE9BB89}"/>
                  </a:ext>
                </a:extLst>
              </p:cNvPr>
              <p:cNvSpPr txBox="1"/>
              <p:nvPr/>
            </p:nvSpPr>
            <p:spPr>
              <a:xfrm>
                <a:off x="6019800" y="851759"/>
                <a:ext cx="3062712" cy="1339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The constant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en-US" sz="2000" dirty="0"/>
                  <a:t> is needed to fix the physical dimension; it also fixes the zero entropy (the scale)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91DB00-71CE-43E1-8708-B8752CE9B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851759"/>
                <a:ext cx="3062712" cy="1339919"/>
              </a:xfrm>
              <a:prstGeom prst="rect">
                <a:avLst/>
              </a:prstGeom>
              <a:blipFill>
                <a:blip r:embed="rId6"/>
                <a:stretch>
                  <a:fillRect l="-2191" t="-4091" r="-3984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79B19F-CE67-4907-AF0D-62BACA786B75}"/>
              </a:ext>
            </a:extLst>
          </p:cNvPr>
          <p:cNvCxnSpPr>
            <a:cxnSpLocks/>
          </p:cNvCxnSpPr>
          <p:nvPr/>
        </p:nvCxnSpPr>
        <p:spPr>
          <a:xfrm flipH="1">
            <a:off x="5715001" y="1203644"/>
            <a:ext cx="1523999" cy="25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  <p:bldP spid="12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304800" y="351532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</a:rPr>
              <a:t>All quantum states are equally undetermined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BE425-F5B1-4E73-86B5-8B30C7100D83}"/>
              </a:ext>
            </a:extLst>
          </p:cNvPr>
          <p:cNvSpPr txBox="1"/>
          <p:nvPr/>
        </p:nvSpPr>
        <p:spPr>
          <a:xfrm>
            <a:off x="552672" y="1276350"/>
            <a:ext cx="462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always a pair of observables that saturates the uncertainty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60F9BB-CD14-4150-9C06-E635AE4CF60D}"/>
                  </a:ext>
                </a:extLst>
              </p:cNvPr>
              <p:cNvSpPr txBox="1"/>
              <p:nvPr/>
            </p:nvSpPr>
            <p:spPr>
              <a:xfrm>
                <a:off x="8301164" y="342262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60F9BB-CD14-4150-9C06-E635AE4C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64" y="3422621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0C0D41-3926-4435-98A4-4FA1561BF426}"/>
              </a:ext>
            </a:extLst>
          </p:cNvPr>
          <p:cNvCxnSpPr>
            <a:cxnSpLocks/>
          </p:cNvCxnSpPr>
          <p:nvPr/>
        </p:nvCxnSpPr>
        <p:spPr>
          <a:xfrm>
            <a:off x="5544950" y="3420105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8243577-76E6-43E4-8D03-CC8AED768FFC}"/>
              </a:ext>
            </a:extLst>
          </p:cNvPr>
          <p:cNvSpPr/>
          <p:nvPr/>
        </p:nvSpPr>
        <p:spPr>
          <a:xfrm>
            <a:off x="5556297" y="2038350"/>
            <a:ext cx="3035031" cy="1332711"/>
          </a:xfrm>
          <a:custGeom>
            <a:avLst/>
            <a:gdLst>
              <a:gd name="connsiteX0" fmla="*/ 0 w 2918298"/>
              <a:gd name="connsiteY0" fmla="*/ 1493278 h 1614843"/>
              <a:gd name="connsiteX1" fmla="*/ 899809 w 2918298"/>
              <a:gd name="connsiteY1" fmla="*/ 1464095 h 1614843"/>
              <a:gd name="connsiteX2" fmla="*/ 1371600 w 2918298"/>
              <a:gd name="connsiteY2" fmla="*/ 82 h 1614843"/>
              <a:gd name="connsiteX3" fmla="*/ 1765571 w 2918298"/>
              <a:gd name="connsiteY3" fmla="*/ 1396002 h 1614843"/>
              <a:gd name="connsiteX4" fmla="*/ 2918298 w 2918298"/>
              <a:gd name="connsiteY4" fmla="*/ 1498142 h 1614843"/>
              <a:gd name="connsiteX0" fmla="*/ 0 w 2918298"/>
              <a:gd name="connsiteY0" fmla="*/ 1493278 h 1572106"/>
              <a:gd name="connsiteX1" fmla="*/ 899809 w 2918298"/>
              <a:gd name="connsiteY1" fmla="*/ 1464095 h 1572106"/>
              <a:gd name="connsiteX2" fmla="*/ 1371600 w 2918298"/>
              <a:gd name="connsiteY2" fmla="*/ 82 h 1572106"/>
              <a:gd name="connsiteX3" fmla="*/ 1765571 w 2918298"/>
              <a:gd name="connsiteY3" fmla="*/ 1396002 h 1572106"/>
              <a:gd name="connsiteX4" fmla="*/ 2918298 w 2918298"/>
              <a:gd name="connsiteY4" fmla="*/ 1498142 h 1572106"/>
              <a:gd name="connsiteX0" fmla="*/ 0 w 2918298"/>
              <a:gd name="connsiteY0" fmla="*/ 1493937 h 1569259"/>
              <a:gd name="connsiteX1" fmla="*/ 972767 w 2918298"/>
              <a:gd name="connsiteY1" fmla="*/ 1206971 h 1569259"/>
              <a:gd name="connsiteX2" fmla="*/ 1371600 w 2918298"/>
              <a:gd name="connsiteY2" fmla="*/ 741 h 1569259"/>
              <a:gd name="connsiteX3" fmla="*/ 1765571 w 2918298"/>
              <a:gd name="connsiteY3" fmla="*/ 1396661 h 1569259"/>
              <a:gd name="connsiteX4" fmla="*/ 2918298 w 2918298"/>
              <a:gd name="connsiteY4" fmla="*/ 1498801 h 1569259"/>
              <a:gd name="connsiteX0" fmla="*/ 0 w 2918298"/>
              <a:gd name="connsiteY0" fmla="*/ 1493940 h 1569262"/>
              <a:gd name="connsiteX1" fmla="*/ 972767 w 2918298"/>
              <a:gd name="connsiteY1" fmla="*/ 1206974 h 1569262"/>
              <a:gd name="connsiteX2" fmla="*/ 1371600 w 2918298"/>
              <a:gd name="connsiteY2" fmla="*/ 744 h 1569262"/>
              <a:gd name="connsiteX3" fmla="*/ 1765571 w 2918298"/>
              <a:gd name="connsiteY3" fmla="*/ 1396664 h 1569262"/>
              <a:gd name="connsiteX4" fmla="*/ 2918298 w 2918298"/>
              <a:gd name="connsiteY4" fmla="*/ 1498804 h 1569262"/>
              <a:gd name="connsiteX0" fmla="*/ 0 w 2918298"/>
              <a:gd name="connsiteY0" fmla="*/ 1493196 h 1520005"/>
              <a:gd name="connsiteX1" fmla="*/ 972767 w 2918298"/>
              <a:gd name="connsiteY1" fmla="*/ 1206230 h 1520005"/>
              <a:gd name="connsiteX2" fmla="*/ 1371600 w 2918298"/>
              <a:gd name="connsiteY2" fmla="*/ 0 h 1520005"/>
              <a:gd name="connsiteX3" fmla="*/ 1750979 w 2918298"/>
              <a:gd name="connsiteY3" fmla="*/ 1206231 h 1520005"/>
              <a:gd name="connsiteX4" fmla="*/ 2918298 w 2918298"/>
              <a:gd name="connsiteY4" fmla="*/ 1498060 h 1520005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498060"/>
              <a:gd name="connsiteX1" fmla="*/ 972767 w 2918298"/>
              <a:gd name="connsiteY1" fmla="*/ 1206230 h 1498060"/>
              <a:gd name="connsiteX2" fmla="*/ 1371600 w 2918298"/>
              <a:gd name="connsiteY2" fmla="*/ 0 h 1498060"/>
              <a:gd name="connsiteX3" fmla="*/ 1750979 w 2918298"/>
              <a:gd name="connsiteY3" fmla="*/ 1206231 h 1498060"/>
              <a:gd name="connsiteX4" fmla="*/ 2918298 w 2918298"/>
              <a:gd name="connsiteY4" fmla="*/ 1498060 h 1498060"/>
              <a:gd name="connsiteX0" fmla="*/ 0 w 2991256"/>
              <a:gd name="connsiteY0" fmla="*/ 1493196 h 1517515"/>
              <a:gd name="connsiteX1" fmla="*/ 972767 w 2991256"/>
              <a:gd name="connsiteY1" fmla="*/ 1206230 h 1517515"/>
              <a:gd name="connsiteX2" fmla="*/ 1371600 w 2991256"/>
              <a:gd name="connsiteY2" fmla="*/ 0 h 1517515"/>
              <a:gd name="connsiteX3" fmla="*/ 1750979 w 2991256"/>
              <a:gd name="connsiteY3" fmla="*/ 1206231 h 1517515"/>
              <a:gd name="connsiteX4" fmla="*/ 2991256 w 2991256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78 h 1517533"/>
              <a:gd name="connsiteX1" fmla="*/ 1016542 w 3035031"/>
              <a:gd name="connsiteY1" fmla="*/ 1206248 h 1517533"/>
              <a:gd name="connsiteX2" fmla="*/ 1415375 w 3035031"/>
              <a:gd name="connsiteY2" fmla="*/ 18 h 1517533"/>
              <a:gd name="connsiteX3" fmla="*/ 1794754 w 3035031"/>
              <a:gd name="connsiteY3" fmla="*/ 1206249 h 1517533"/>
              <a:gd name="connsiteX4" fmla="*/ 3035031 w 3035031"/>
              <a:gd name="connsiteY4" fmla="*/ 1517533 h 1517533"/>
              <a:gd name="connsiteX0" fmla="*/ 0 w 3035031"/>
              <a:gd name="connsiteY0" fmla="*/ 1498132 h 1517587"/>
              <a:gd name="connsiteX1" fmla="*/ 1016542 w 3035031"/>
              <a:gd name="connsiteY1" fmla="*/ 1206302 h 1517587"/>
              <a:gd name="connsiteX2" fmla="*/ 1415375 w 3035031"/>
              <a:gd name="connsiteY2" fmla="*/ 72 h 1517587"/>
              <a:gd name="connsiteX3" fmla="*/ 1794754 w 3035031"/>
              <a:gd name="connsiteY3" fmla="*/ 1206303 h 1517587"/>
              <a:gd name="connsiteX4" fmla="*/ 3035031 w 3035031"/>
              <a:gd name="connsiteY4" fmla="*/ 1517587 h 1517587"/>
              <a:gd name="connsiteX0" fmla="*/ 0 w 3035031"/>
              <a:gd name="connsiteY0" fmla="*/ 1498079 h 1517534"/>
              <a:gd name="connsiteX1" fmla="*/ 1016542 w 3035031"/>
              <a:gd name="connsiteY1" fmla="*/ 1206249 h 1517534"/>
              <a:gd name="connsiteX2" fmla="*/ 1415375 w 3035031"/>
              <a:gd name="connsiteY2" fmla="*/ 19 h 1517534"/>
              <a:gd name="connsiteX3" fmla="*/ 1794754 w 3035031"/>
              <a:gd name="connsiteY3" fmla="*/ 1206250 h 1517534"/>
              <a:gd name="connsiteX4" fmla="*/ 3035031 w 3035031"/>
              <a:gd name="connsiteY4" fmla="*/ 1517534 h 1517534"/>
              <a:gd name="connsiteX0" fmla="*/ 0 w 3035031"/>
              <a:gd name="connsiteY0" fmla="*/ 1313256 h 1332711"/>
              <a:gd name="connsiteX1" fmla="*/ 1016542 w 3035031"/>
              <a:gd name="connsiteY1" fmla="*/ 1021426 h 1332711"/>
              <a:gd name="connsiteX2" fmla="*/ 1425102 w 3035031"/>
              <a:gd name="connsiteY2" fmla="*/ 22 h 1332711"/>
              <a:gd name="connsiteX3" fmla="*/ 1794754 w 3035031"/>
              <a:gd name="connsiteY3" fmla="*/ 1021427 h 1332711"/>
              <a:gd name="connsiteX4" fmla="*/ 3035031 w 3035031"/>
              <a:gd name="connsiteY4" fmla="*/ 1332711 h 133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5031" h="1332711">
                <a:moveTo>
                  <a:pt x="0" y="1313256"/>
                </a:moveTo>
                <a:cubicBezTo>
                  <a:pt x="393970" y="1296638"/>
                  <a:pt x="779025" y="1240298"/>
                  <a:pt x="1016542" y="1021426"/>
                </a:cubicBezTo>
                <a:cubicBezTo>
                  <a:pt x="1254059" y="802554"/>
                  <a:pt x="1232169" y="-4842"/>
                  <a:pt x="1425102" y="22"/>
                </a:cubicBezTo>
                <a:cubicBezTo>
                  <a:pt x="1618035" y="4886"/>
                  <a:pt x="1526433" y="799312"/>
                  <a:pt x="1794754" y="1021427"/>
                </a:cubicBezTo>
                <a:cubicBezTo>
                  <a:pt x="2063075" y="1243542"/>
                  <a:pt x="2597286" y="1328658"/>
                  <a:pt x="3035031" y="13327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01B5C-1749-4DFF-877B-A65753A0E29A}"/>
                  </a:ext>
                </a:extLst>
              </p:cNvPr>
              <p:cNvSpPr txBox="1"/>
              <p:nvPr/>
            </p:nvSpPr>
            <p:spPr>
              <a:xfrm>
                <a:off x="6002150" y="1978938"/>
                <a:ext cx="815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301B5C-1749-4DFF-877B-A65753A0E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150" y="1978938"/>
                <a:ext cx="81548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45EA08C-DC6B-4C75-B446-561AB2986737}"/>
              </a:ext>
            </a:extLst>
          </p:cNvPr>
          <p:cNvSpPr txBox="1"/>
          <p:nvPr/>
        </p:nvSpPr>
        <p:spPr>
          <a:xfrm>
            <a:off x="552672" y="2724150"/>
            <a:ext cx="462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states have the same entropy, so they are equally undetermined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3738D-708C-4620-A224-4129A79CF0CD}"/>
              </a:ext>
            </a:extLst>
          </p:cNvPr>
          <p:cNvSpPr txBox="1"/>
          <p:nvPr/>
        </p:nvSpPr>
        <p:spPr>
          <a:xfrm>
            <a:off x="552672" y="4226064"/>
            <a:ext cx="8038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space of classical probability distributions with fixed entropy also satisfies a similar uncertainty relationship</a:t>
            </a:r>
          </a:p>
        </p:txBody>
      </p:sp>
    </p:spTree>
    <p:extLst>
      <p:ext uri="{BB962C8B-B14F-4D97-AF65-F5344CB8AC3E}">
        <p14:creationId xmlns:p14="http://schemas.microsoft.com/office/powerpoint/2010/main" val="353475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/>
              <p:nvPr/>
            </p:nvSpPr>
            <p:spPr>
              <a:xfrm>
                <a:off x="3454130" y="1733550"/>
                <a:ext cx="2146677" cy="1140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130" y="1733550"/>
                <a:ext cx="2146677" cy="114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8A1764A-DBED-427D-9734-D0D5660F4245}"/>
              </a:ext>
            </a:extLst>
          </p:cNvPr>
          <p:cNvSpPr txBox="1"/>
          <p:nvPr/>
        </p:nvSpPr>
        <p:spPr>
          <a:xfrm>
            <a:off x="2057400" y="858619"/>
            <a:ext cx="4533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Uncertainty principle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9F5A21-A40A-494B-99B5-716C2EF5F8BC}"/>
              </a:ext>
            </a:extLst>
          </p:cNvPr>
          <p:cNvGrpSpPr/>
          <p:nvPr/>
        </p:nvGrpSpPr>
        <p:grpSpPr>
          <a:xfrm>
            <a:off x="2057400" y="934820"/>
            <a:ext cx="2514600" cy="457200"/>
            <a:chOff x="2286000" y="1097528"/>
            <a:chExt cx="5029200" cy="15796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3BEF21-6B3A-4444-B913-24B499D3447A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1DBDE72-F3A2-454D-9D29-8A9AB511BA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F8E78F8-4D04-4620-A6A2-BE48FA1842B0}"/>
              </a:ext>
            </a:extLst>
          </p:cNvPr>
          <p:cNvSpPr txBox="1"/>
          <p:nvPr/>
        </p:nvSpPr>
        <p:spPr>
          <a:xfrm rot="21156551">
            <a:off x="783166" y="341617"/>
            <a:ext cx="3049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Indeterminacy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4EB52-9CC2-41B8-A4BC-4574A8642DC4}"/>
              </a:ext>
            </a:extLst>
          </p:cNvPr>
          <p:cNvSpPr txBox="1"/>
          <p:nvPr/>
        </p:nvSpPr>
        <p:spPr>
          <a:xfrm>
            <a:off x="228600" y="3790950"/>
            <a:ext cx="907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Some states are more determined than others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BF6D3-DB88-4CFF-94EC-46E4D91FB63D}"/>
              </a:ext>
            </a:extLst>
          </p:cNvPr>
          <p:cNvGrpSpPr/>
          <p:nvPr/>
        </p:nvGrpSpPr>
        <p:grpSpPr>
          <a:xfrm>
            <a:off x="341392" y="3897236"/>
            <a:ext cx="8574008" cy="457200"/>
            <a:chOff x="2286000" y="1097528"/>
            <a:chExt cx="5029200" cy="157965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33C2EA-5DFE-43F9-BA21-3186779A9710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F1A089-F128-4C1A-9C0E-2960F8AAD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85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E81880-2DBE-4D4D-A684-8F56E0C04C80}"/>
                  </a:ext>
                </a:extLst>
              </p:cNvPr>
              <p:cNvSpPr txBox="1"/>
              <p:nvPr/>
            </p:nvSpPr>
            <p:spPr>
              <a:xfrm>
                <a:off x="228601" y="163383"/>
                <a:ext cx="8686800" cy="16134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dirty="0"/>
                  <a:t>Useful trick: given any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3200" dirty="0"/>
                  <a:t>, we can always find a unitary transformation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 that changes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E81880-2DBE-4D4D-A684-8F56E0C04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163383"/>
                <a:ext cx="8686800" cy="1613455"/>
              </a:xfrm>
              <a:prstGeom prst="rect">
                <a:avLst/>
              </a:prstGeom>
              <a:blipFill>
                <a:blip r:embed="rId2"/>
                <a:stretch>
                  <a:fillRect l="-1825" t="-3788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1164BF-B9F9-4161-A9A5-6ED0C9AA5858}"/>
                  </a:ext>
                </a:extLst>
              </p:cNvPr>
              <p:cNvSpPr txBox="1"/>
              <p:nvPr/>
            </p:nvSpPr>
            <p:spPr>
              <a:xfrm>
                <a:off x="6363860" y="3455971"/>
                <a:ext cx="565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1164BF-B9F9-4161-A9A5-6ED0C9AA5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860" y="3455971"/>
                <a:ext cx="56528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658FA7-C83D-4104-9699-B8D63FF488E7}"/>
              </a:ext>
            </a:extLst>
          </p:cNvPr>
          <p:cNvCxnSpPr>
            <a:cxnSpLocks/>
          </p:cNvCxnSpPr>
          <p:nvPr/>
        </p:nvCxnSpPr>
        <p:spPr>
          <a:xfrm flipH="1">
            <a:off x="5401961" y="2322985"/>
            <a:ext cx="2675239" cy="140394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E955B7-4943-48B4-B5F4-86BA1CD44550}"/>
              </a:ext>
            </a:extLst>
          </p:cNvPr>
          <p:cNvCxnSpPr>
            <a:cxnSpLocks/>
          </p:cNvCxnSpPr>
          <p:nvPr/>
        </p:nvCxnSpPr>
        <p:spPr>
          <a:xfrm>
            <a:off x="5486400" y="2724658"/>
            <a:ext cx="2756214" cy="13716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ABE212-433D-4327-AA9B-54495F2529D3}"/>
                  </a:ext>
                </a:extLst>
              </p:cNvPr>
              <p:cNvSpPr txBox="1"/>
              <p:nvPr/>
            </p:nvSpPr>
            <p:spPr>
              <a:xfrm>
                <a:off x="6367130" y="2571750"/>
                <a:ext cx="562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ABE212-433D-4327-AA9B-54495F252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130" y="2571750"/>
                <a:ext cx="56201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3BA40A-39C7-4E75-9133-E23EFDE06991}"/>
              </a:ext>
            </a:extLst>
          </p:cNvPr>
          <p:cNvCxnSpPr>
            <a:cxnSpLocks/>
          </p:cNvCxnSpPr>
          <p:nvPr/>
        </p:nvCxnSpPr>
        <p:spPr>
          <a:xfrm flipV="1">
            <a:off x="6427470" y="2800350"/>
            <a:ext cx="735330" cy="3886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3ECA9E-D516-4542-84DB-0991B4A82B3A}"/>
              </a:ext>
            </a:extLst>
          </p:cNvPr>
          <p:cNvCxnSpPr>
            <a:cxnSpLocks/>
          </p:cNvCxnSpPr>
          <p:nvPr/>
        </p:nvCxnSpPr>
        <p:spPr>
          <a:xfrm>
            <a:off x="6422692" y="3188970"/>
            <a:ext cx="744885" cy="369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41F09BF8-DD43-4318-847B-0130498F9AB4}"/>
              </a:ext>
            </a:extLst>
          </p:cNvPr>
          <p:cNvSpPr/>
          <p:nvPr/>
        </p:nvSpPr>
        <p:spPr>
          <a:xfrm>
            <a:off x="5588446" y="2350770"/>
            <a:ext cx="1668492" cy="1668492"/>
          </a:xfrm>
          <a:prstGeom prst="arc">
            <a:avLst>
              <a:gd name="adj1" fmla="val 19992758"/>
              <a:gd name="adj2" fmla="val 15651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6F93AA-CCFE-41A6-9697-52744975ABBB}"/>
                  </a:ext>
                </a:extLst>
              </p:cNvPr>
              <p:cNvSpPr txBox="1"/>
              <p:nvPr/>
            </p:nvSpPr>
            <p:spPr>
              <a:xfrm>
                <a:off x="6637714" y="2994660"/>
                <a:ext cx="388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6F93AA-CCFE-41A6-9697-52744975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714" y="2994660"/>
                <a:ext cx="3888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83A28F-0D2C-4C7B-AF85-A1E6C1900B0F}"/>
                  </a:ext>
                </a:extLst>
              </p:cNvPr>
              <p:cNvSpPr txBox="1"/>
              <p:nvPr/>
            </p:nvSpPr>
            <p:spPr>
              <a:xfrm>
                <a:off x="457201" y="2419350"/>
                <a:ext cx="4724399" cy="12003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For example, on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400" dirty="0"/>
                  <a:t>-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400" dirty="0"/>
                  <a:t>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rotates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and leaves unchanged all other components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883A28F-0D2C-4C7B-AF85-A1E6C190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419350"/>
                <a:ext cx="4724399" cy="1200329"/>
              </a:xfrm>
              <a:prstGeom prst="rect">
                <a:avLst/>
              </a:prstGeom>
              <a:blipFill>
                <a:blip r:embed="rId6"/>
                <a:stretch>
                  <a:fillRect l="-1935" t="-3046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32" grpId="0" animBg="1"/>
      <p:bldP spid="33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0" y="163383"/>
                <a:ext cx="9143999" cy="769441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0000" lnSpcReduction="20000"/>
              </a:bodyPr>
              <a:lstStyle/>
              <a:p>
                <a:pPr algn="ctr"/>
                <a:r>
                  <a:rPr lang="en-US" sz="4400" dirty="0">
                    <a:solidFill>
                      <a:srgbClr val="00EE6C"/>
                    </a:solidFill>
                  </a:rPr>
                  <a:t>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4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 is an eigenstate of some observable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383"/>
                <a:ext cx="9143999" cy="769441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38A8E-1A67-4FEC-B8FE-B25A31957A23}"/>
                  </a:ext>
                </a:extLst>
              </p:cNvPr>
              <p:cNvSpPr txBox="1"/>
              <p:nvPr/>
            </p:nvSpPr>
            <p:spPr>
              <a:xfrm>
                <a:off x="473979" y="1089030"/>
                <a:ext cx="2883610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Take an observable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38A8E-1A67-4FEC-B8FE-B25A31957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9" y="1089030"/>
                <a:ext cx="2883610" cy="461665"/>
              </a:xfrm>
              <a:prstGeom prst="rect">
                <a:avLst/>
              </a:prstGeom>
              <a:blipFill>
                <a:blip r:embed="rId3"/>
                <a:stretch>
                  <a:fillRect l="-3383" t="-8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/>
              <p:nvPr/>
            </p:nvSpPr>
            <p:spPr>
              <a:xfrm>
                <a:off x="473978" y="1700088"/>
                <a:ext cx="729842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400" dirty="0"/>
                  <a:t> be an eigenstate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400" dirty="0"/>
                  <a:t> with eigenvalue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8" y="1700088"/>
                <a:ext cx="7298422" cy="461665"/>
              </a:xfrm>
              <a:prstGeom prst="rect">
                <a:avLst/>
              </a:prstGeom>
              <a:blipFill>
                <a:blip r:embed="rId4"/>
                <a:stretch>
                  <a:fillRect l="-1337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/>
              <p:nvPr/>
            </p:nvSpPr>
            <p:spPr>
              <a:xfrm>
                <a:off x="457899" y="2311146"/>
                <a:ext cx="6456576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be a unitary operator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9" y="2311146"/>
                <a:ext cx="6456576" cy="461665"/>
              </a:xfrm>
              <a:prstGeom prst="rect">
                <a:avLst/>
              </a:prstGeom>
              <a:blipFill>
                <a:blip r:embed="rId5"/>
                <a:stretch>
                  <a:fillRect l="-1416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/>
              <p:nvPr/>
            </p:nvSpPr>
            <p:spPr>
              <a:xfrm>
                <a:off x="457899" y="2922204"/>
                <a:ext cx="3990323" cy="47397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𝑂𝑈</m:t>
                    </m:r>
                  </m:oMath>
                </a14:m>
                <a:r>
                  <a:rPr lang="en-US" sz="2400" dirty="0"/>
                  <a:t>, we have: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9" y="2922204"/>
                <a:ext cx="3990323" cy="473976"/>
              </a:xfrm>
              <a:prstGeom prst="rect">
                <a:avLst/>
              </a:prstGeom>
              <a:blipFill>
                <a:blip r:embed="rId6"/>
                <a:stretch>
                  <a:fillRect l="-2290" t="-5128" r="-1069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/>
              <p:nvPr/>
            </p:nvSpPr>
            <p:spPr>
              <a:xfrm>
                <a:off x="395803" y="3545574"/>
                <a:ext cx="2530180" cy="4739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𝑂𝑈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03" y="3545574"/>
                <a:ext cx="2530180" cy="473976"/>
              </a:xfrm>
              <a:prstGeom prst="rect">
                <a:avLst/>
              </a:prstGeom>
              <a:blipFill>
                <a:blip r:embed="rId7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/>
              <p:nvPr/>
            </p:nvSpPr>
            <p:spPr>
              <a:xfrm>
                <a:off x="2773108" y="3546953"/>
                <a:ext cx="1585498" cy="4712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108" y="3546953"/>
                <a:ext cx="1585498" cy="471219"/>
              </a:xfrm>
              <a:prstGeom prst="rect">
                <a:avLst/>
              </a:prstGeom>
              <a:blipFill>
                <a:blip r:embed="rId8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/>
              <p:nvPr/>
            </p:nvSpPr>
            <p:spPr>
              <a:xfrm>
                <a:off x="4170668" y="3546953"/>
                <a:ext cx="1539845" cy="4712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0668" y="3546953"/>
                <a:ext cx="1539845" cy="471219"/>
              </a:xfrm>
              <a:prstGeom prst="rect">
                <a:avLst/>
              </a:prstGeom>
              <a:blipFill>
                <a:blip r:embed="rId9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/>
              <p:nvPr/>
            </p:nvSpPr>
            <p:spPr>
              <a:xfrm>
                <a:off x="5528548" y="3551730"/>
                <a:ext cx="117705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548" y="3551730"/>
                <a:ext cx="1177052" cy="461665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5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0" y="163383"/>
                <a:ext cx="9143999" cy="974337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4400" dirty="0">
                    <a:solidFill>
                      <a:srgbClr val="00EE6C"/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4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4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383"/>
                <a:ext cx="9143999" cy="974337"/>
              </a:xfrm>
              <a:prstGeom prst="rect">
                <a:avLst/>
              </a:prstGeom>
              <a:blipFill>
                <a:blip r:embed="rId2"/>
                <a:stretch>
                  <a:fillRect t="-137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/>
              <p:nvPr/>
            </p:nvSpPr>
            <p:spPr>
              <a:xfrm>
                <a:off x="473978" y="1352550"/>
                <a:ext cx="7298422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400" dirty="0"/>
                  <a:t> be a gaussian wave packet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8" y="1352550"/>
                <a:ext cx="7298422" cy="461665"/>
              </a:xfrm>
              <a:prstGeom prst="rect">
                <a:avLst/>
              </a:prstGeom>
              <a:blipFill>
                <a:blip r:embed="rId3"/>
                <a:stretch>
                  <a:fillRect l="-1337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/>
              <p:nvPr/>
            </p:nvSpPr>
            <p:spPr>
              <a:xfrm>
                <a:off x="457899" y="1959455"/>
                <a:ext cx="6456576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be a unitary operator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9" y="1959455"/>
                <a:ext cx="6456576" cy="461665"/>
              </a:xfrm>
              <a:prstGeom prst="rect">
                <a:avLst/>
              </a:prstGeom>
              <a:blipFill>
                <a:blip r:embed="rId4"/>
                <a:stretch>
                  <a:fillRect l="-1416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/>
              <p:nvPr/>
            </p:nvSpPr>
            <p:spPr>
              <a:xfrm>
                <a:off x="457899" y="2566360"/>
                <a:ext cx="7771701" cy="4712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, we have: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99" y="2566360"/>
                <a:ext cx="7771701" cy="471219"/>
              </a:xfrm>
              <a:prstGeom prst="rect">
                <a:avLst/>
              </a:prstGeom>
              <a:blipFill>
                <a:blip r:embed="rId5"/>
                <a:stretch>
                  <a:fillRect l="-1176" t="-5195" b="-32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/>
              <p:nvPr/>
            </p:nvSpPr>
            <p:spPr>
              <a:xfrm>
                <a:off x="405707" y="3182819"/>
                <a:ext cx="2333523" cy="4945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7" y="3182819"/>
                <a:ext cx="2333523" cy="494559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/>
              <p:nvPr/>
            </p:nvSpPr>
            <p:spPr>
              <a:xfrm>
                <a:off x="2514600" y="3164572"/>
                <a:ext cx="2219197" cy="5091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164572"/>
                <a:ext cx="2219197" cy="509178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/>
              <p:nvPr/>
            </p:nvSpPr>
            <p:spPr>
              <a:xfrm>
                <a:off x="4538804" y="3204814"/>
                <a:ext cx="163339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804" y="3204814"/>
                <a:ext cx="1633396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/>
              <p:nvPr/>
            </p:nvSpPr>
            <p:spPr>
              <a:xfrm>
                <a:off x="5943600" y="3184526"/>
                <a:ext cx="1194493" cy="4945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184526"/>
                <a:ext cx="1194493" cy="494559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9D1AF-6E49-4A7F-AA53-BEA97741EDBE}"/>
                  </a:ext>
                </a:extLst>
              </p:cNvPr>
              <p:cNvSpPr txBox="1"/>
              <p:nvPr/>
            </p:nvSpPr>
            <p:spPr>
              <a:xfrm>
                <a:off x="405707" y="3822618"/>
                <a:ext cx="2665666" cy="501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9D1AF-6E49-4A7F-AA53-BEA97741E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7" y="3822618"/>
                <a:ext cx="2665666" cy="501997"/>
              </a:xfrm>
              <a:prstGeom prst="rect">
                <a:avLst/>
              </a:prstGeom>
              <a:blipFill>
                <a:blip r:embed="rId10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19F2E-B659-4251-85A1-68CE364118CF}"/>
                  </a:ext>
                </a:extLst>
              </p:cNvPr>
              <p:cNvSpPr txBox="1"/>
              <p:nvPr/>
            </p:nvSpPr>
            <p:spPr>
              <a:xfrm>
                <a:off x="2837261" y="3816117"/>
                <a:ext cx="3002681" cy="5091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19F2E-B659-4251-85A1-68CE3641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261" y="3816117"/>
                <a:ext cx="3002681" cy="509178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F7200-1E9A-4FE6-B225-953FDA6B4295}"/>
                  </a:ext>
                </a:extLst>
              </p:cNvPr>
              <p:cNvSpPr txBox="1"/>
              <p:nvPr/>
            </p:nvSpPr>
            <p:spPr>
              <a:xfrm>
                <a:off x="5657569" y="3856359"/>
                <a:ext cx="1832168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F7200-1E9A-4FE6-B225-953FDA6B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69" y="3856359"/>
                <a:ext cx="1832168" cy="461665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543C30-6D83-45A2-BCF6-7B41BC0259E9}"/>
                  </a:ext>
                </a:extLst>
              </p:cNvPr>
              <p:cNvSpPr txBox="1"/>
              <p:nvPr/>
            </p:nvSpPr>
            <p:spPr>
              <a:xfrm>
                <a:off x="7266258" y="3836071"/>
                <a:ext cx="1344342" cy="501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543C30-6D83-45A2-BCF6-7B41BC02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258" y="3836071"/>
                <a:ext cx="1344342" cy="501997"/>
              </a:xfrm>
              <a:prstGeom prst="rect">
                <a:avLst/>
              </a:prstGeom>
              <a:blipFill>
                <a:blip r:embed="rId13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1151B2-20CA-4201-ADF5-DA560685A8A9}"/>
              </a:ext>
            </a:extLst>
          </p:cNvPr>
          <p:cNvGrpSpPr/>
          <p:nvPr/>
        </p:nvGrpSpPr>
        <p:grpSpPr>
          <a:xfrm>
            <a:off x="1998455" y="4469854"/>
            <a:ext cx="4690587" cy="501997"/>
            <a:chOff x="1143000" y="4477741"/>
            <a:chExt cx="4690587" cy="501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97378" cy="49455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97378" cy="494559"/>
                </a:xfrm>
                <a:prstGeom prst="rect">
                  <a:avLst/>
                </a:prstGeom>
                <a:blipFill>
                  <a:blip r:embed="rId14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82585" cy="501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82585" cy="501997"/>
                </a:xfrm>
                <a:prstGeom prst="rect">
                  <a:avLst/>
                </a:prstGeom>
                <a:blipFill>
                  <a:blip r:embed="rId15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65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0" y="163383"/>
                <a:ext cx="9143999" cy="974337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4400" dirty="0">
                    <a:solidFill>
                      <a:srgbClr val="00EE6C"/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4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4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383"/>
                <a:ext cx="9143999" cy="974337"/>
              </a:xfrm>
              <a:prstGeom prst="rect">
                <a:avLst/>
              </a:prstGeom>
              <a:blipFill>
                <a:blip r:embed="rId2"/>
                <a:stretch>
                  <a:fillRect t="-137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1151B2-20CA-4201-ADF5-DA560685A8A9}"/>
              </a:ext>
            </a:extLst>
          </p:cNvPr>
          <p:cNvGrpSpPr/>
          <p:nvPr/>
        </p:nvGrpSpPr>
        <p:grpSpPr>
          <a:xfrm>
            <a:off x="1998455" y="1885950"/>
            <a:ext cx="4690587" cy="501997"/>
            <a:chOff x="1143000" y="4477741"/>
            <a:chExt cx="4690587" cy="501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97378" cy="49455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97378" cy="494559"/>
                </a:xfrm>
                <a:prstGeom prst="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82585" cy="501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82585" cy="501997"/>
                </a:xfrm>
                <a:prstGeom prst="rect">
                  <a:avLst/>
                </a:prstGeom>
                <a:blipFill>
                  <a:blip r:embed="rId4"/>
                  <a:stretch>
                    <a:fillRect b="-9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4A63C-B9B4-4B7F-BCE8-F36197FFD952}"/>
              </a:ext>
            </a:extLst>
          </p:cNvPr>
          <p:cNvGrpSpPr/>
          <p:nvPr/>
        </p:nvGrpSpPr>
        <p:grpSpPr>
          <a:xfrm>
            <a:off x="1998235" y="1231553"/>
            <a:ext cx="4688151" cy="501997"/>
            <a:chOff x="1143000" y="4477741"/>
            <a:chExt cx="4688151" cy="501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B2E32D-EA2A-43BA-942C-EBFB21FC50B9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93724" cy="494559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B2E32D-EA2A-43BA-942C-EBFB21FC5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93724" cy="494559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49F011-B927-4F8A-B5B6-FE146B3AECA1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80149" cy="501997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49F011-B927-4F8A-B5B6-FE146B3A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80149" cy="501997"/>
                </a:xfrm>
                <a:prstGeom prst="rect">
                  <a:avLst/>
                </a:prstGeom>
                <a:blipFill>
                  <a:blip r:embed="rId6"/>
                  <a:stretch>
                    <a:fillRect b="-1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/>
              <p:nvPr/>
            </p:nvSpPr>
            <p:spPr>
              <a:xfrm>
                <a:off x="304800" y="2571750"/>
                <a:ext cx="6493251" cy="8438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571750"/>
                <a:ext cx="6493251" cy="843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C05E7-7CBC-4816-83F8-434D73D795F4}"/>
                  </a:ext>
                </a:extLst>
              </p:cNvPr>
              <p:cNvSpPr txBox="1"/>
              <p:nvPr/>
            </p:nvSpPr>
            <p:spPr>
              <a:xfrm>
                <a:off x="6997132" y="2775183"/>
                <a:ext cx="1765868" cy="49455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C05E7-7CBC-4816-83F8-434D73D7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32" y="2775183"/>
                <a:ext cx="1765868" cy="494559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/>
              <p:nvPr/>
            </p:nvSpPr>
            <p:spPr>
              <a:xfrm>
                <a:off x="2286000" y="3599438"/>
                <a:ext cx="4572000" cy="1024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599438"/>
                <a:ext cx="4572000" cy="10241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8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0" y="163383"/>
                <a:ext cx="9143999" cy="974337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4400" dirty="0">
                    <a:solidFill>
                      <a:srgbClr val="00EE6C"/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4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4400" dirty="0">
                    <a:solidFill>
                      <a:srgbClr val="00EE6C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4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4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383"/>
                <a:ext cx="9143999" cy="974337"/>
              </a:xfrm>
              <a:prstGeom prst="rect">
                <a:avLst/>
              </a:prstGeom>
              <a:blipFill>
                <a:blip r:embed="rId2"/>
                <a:stretch>
                  <a:fillRect t="-1375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/>
              <p:nvPr/>
            </p:nvSpPr>
            <p:spPr>
              <a:xfrm>
                <a:off x="1523581" y="3169445"/>
                <a:ext cx="6554038" cy="8501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𝑋𝑈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𝑋𝑈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ℏ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581" y="3169445"/>
                <a:ext cx="6554038" cy="850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/>
              <p:nvPr/>
            </p:nvSpPr>
            <p:spPr>
              <a:xfrm>
                <a:off x="2514600" y="1291703"/>
                <a:ext cx="4572000" cy="1024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291703"/>
                <a:ext cx="4572000" cy="10241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79FEB71-F562-4576-8DB9-35C8F40B8C00}"/>
              </a:ext>
            </a:extLst>
          </p:cNvPr>
          <p:cNvSpPr txBox="1"/>
          <p:nvPr/>
        </p:nvSpPr>
        <p:spPr>
          <a:xfrm>
            <a:off x="0" y="4130012"/>
            <a:ext cx="9143999" cy="850105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Every state is a Gaussian state for some pair of operators!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3697F-5C9E-4CC0-A198-B7AAEBF0B23B}"/>
                  </a:ext>
                </a:extLst>
              </p:cNvPr>
              <p:cNvSpPr txBox="1"/>
              <p:nvPr/>
            </p:nvSpPr>
            <p:spPr>
              <a:xfrm>
                <a:off x="2514600" y="2433345"/>
                <a:ext cx="4572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3697F-5C9E-4CC0-A198-B7AAEBF0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3345"/>
                <a:ext cx="45720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73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2317F-4044-44B9-BB4F-A46CAC2DA88F}"/>
              </a:ext>
            </a:extLst>
          </p:cNvPr>
          <p:cNvSpPr txBox="1"/>
          <p:nvPr/>
        </p:nvSpPr>
        <p:spPr>
          <a:xfrm>
            <a:off x="0" y="163383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What is the entropy of a (pure) state?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6550E1-07A7-4F1F-A61A-9609A382697C}"/>
                  </a:ext>
                </a:extLst>
              </p:cNvPr>
              <p:cNvSpPr txBox="1"/>
              <p:nvPr/>
            </p:nvSpPr>
            <p:spPr>
              <a:xfrm>
                <a:off x="2057400" y="1468811"/>
                <a:ext cx="42331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6550E1-07A7-4F1F-A61A-9609A382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468811"/>
                <a:ext cx="423314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8F38B2-1796-45EA-ACD7-4CF3964CD5A4}"/>
              </a:ext>
            </a:extLst>
          </p:cNvPr>
          <p:cNvSpPr txBox="1"/>
          <p:nvPr/>
        </p:nvSpPr>
        <p:spPr>
          <a:xfrm>
            <a:off x="5923104" y="1099480"/>
            <a:ext cx="2326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Entropy 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4D9-907F-4B7A-822B-B35800CD6840}"/>
                  </a:ext>
                </a:extLst>
              </p:cNvPr>
              <p:cNvSpPr txBox="1"/>
              <p:nvPr/>
            </p:nvSpPr>
            <p:spPr>
              <a:xfrm>
                <a:off x="1447800" y="2724150"/>
                <a:ext cx="24580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4D9-907F-4B7A-822B-B35800CD6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724150"/>
                <a:ext cx="24580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BA3D3B-BBB3-4F54-AB72-8970DA249130}"/>
                  </a:ext>
                </a:extLst>
              </p:cNvPr>
              <p:cNvSpPr txBox="1"/>
              <p:nvPr/>
            </p:nvSpPr>
            <p:spPr>
              <a:xfrm>
                <a:off x="3610950" y="2724150"/>
                <a:ext cx="42923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BA3D3B-BBB3-4F54-AB72-8970DA24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950" y="2724150"/>
                <a:ext cx="429239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2F1978-27C2-478A-9D4E-E5843254E71E}"/>
              </a:ext>
            </a:extLst>
          </p:cNvPr>
          <p:cNvSpPr txBox="1"/>
          <p:nvPr/>
        </p:nvSpPr>
        <p:spPr>
          <a:xfrm>
            <a:off x="457200" y="2623418"/>
            <a:ext cx="1107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Pure</a:t>
            </a:r>
            <a:br>
              <a:rPr lang="en-US" sz="2800" dirty="0"/>
            </a:br>
            <a:r>
              <a:rPr lang="en-US" sz="28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15274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1B612E-CC13-4BB0-A6B0-1BAE6568DBE8}"/>
                  </a:ext>
                </a:extLst>
              </p:cNvPr>
              <p:cNvSpPr txBox="1"/>
              <p:nvPr/>
            </p:nvSpPr>
            <p:spPr>
              <a:xfrm>
                <a:off x="381000" y="1660088"/>
                <a:ext cx="4231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func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1B612E-CC13-4BB0-A6B0-1BAE6568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660088"/>
                <a:ext cx="423160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9DE76A-6DFC-4D63-8065-A055C093CBB6}"/>
                  </a:ext>
                </a:extLst>
              </p:cNvPr>
              <p:cNvSpPr txBox="1"/>
              <p:nvPr/>
            </p:nvSpPr>
            <p:spPr>
              <a:xfrm>
                <a:off x="4327261" y="1660088"/>
                <a:ext cx="34197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9DE76A-6DFC-4D63-8065-A055C093C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261" y="1660088"/>
                <a:ext cx="341978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21199F-878E-40EA-AA18-F6284A945F41}"/>
                  </a:ext>
                </a:extLst>
              </p:cNvPr>
              <p:cNvSpPr txBox="1"/>
              <p:nvPr/>
            </p:nvSpPr>
            <p:spPr>
              <a:xfrm>
                <a:off x="398477" y="2306419"/>
                <a:ext cx="3455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func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E21199F-878E-40EA-AA18-F6284A945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77" y="2306419"/>
                <a:ext cx="345543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4E6041-EE67-480F-98EF-D1D0933D9992}"/>
                  </a:ext>
                </a:extLst>
              </p:cNvPr>
              <p:cNvSpPr txBox="1"/>
              <p:nvPr/>
            </p:nvSpPr>
            <p:spPr>
              <a:xfrm>
                <a:off x="3641461" y="2306419"/>
                <a:ext cx="34554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func>
                            <m:func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acc>
                            </m:e>
                          </m:func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4E6041-EE67-480F-98EF-D1D0933D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461" y="2306419"/>
                <a:ext cx="345543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3B996F-994A-4F77-90DF-7007E298DE8C}"/>
                  </a:ext>
                </a:extLst>
              </p:cNvPr>
              <p:cNvSpPr txBox="1"/>
              <p:nvPr/>
            </p:nvSpPr>
            <p:spPr>
              <a:xfrm>
                <a:off x="6834041" y="2306418"/>
                <a:ext cx="19322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3B996F-994A-4F77-90DF-7007E298D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041" y="2306418"/>
                <a:ext cx="1932259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F3103-0539-4EF4-BAFC-072DB430B5B8}"/>
                  </a:ext>
                </a:extLst>
              </p:cNvPr>
              <p:cNvSpPr txBox="1"/>
              <p:nvPr/>
            </p:nvSpPr>
            <p:spPr>
              <a:xfrm>
                <a:off x="3541750" y="3275915"/>
                <a:ext cx="20604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AF3103-0539-4EF4-BAFC-072DB430B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50" y="3275915"/>
                <a:ext cx="206049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F867A0-653F-4B54-9A5D-BA897FF54C3D}"/>
                  </a:ext>
                </a:extLst>
              </p:cNvPr>
              <p:cNvSpPr txBox="1"/>
              <p:nvPr/>
            </p:nvSpPr>
            <p:spPr>
              <a:xfrm>
                <a:off x="611495" y="306333"/>
                <a:ext cx="42331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F867A0-653F-4B54-9A5D-BA897FF5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95" y="306333"/>
                <a:ext cx="423314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55F653-040B-4684-AACB-E296879DDAC1}"/>
                  </a:ext>
                </a:extLst>
              </p:cNvPr>
              <p:cNvSpPr txBox="1"/>
              <p:nvPr/>
            </p:nvSpPr>
            <p:spPr>
              <a:xfrm>
                <a:off x="6400800" y="306332"/>
                <a:ext cx="1655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55F653-040B-4684-AACB-E296879DD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06332"/>
                <a:ext cx="165590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8458324-C801-41B6-BF7C-C4F35853213C}"/>
              </a:ext>
            </a:extLst>
          </p:cNvPr>
          <p:cNvSpPr txBox="1"/>
          <p:nvPr/>
        </p:nvSpPr>
        <p:spPr>
          <a:xfrm>
            <a:off x="0" y="4210676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All (pure) states have the same entropy!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8" grpId="0"/>
      <p:bldP spid="9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64237</TotalTime>
  <Words>744</Words>
  <Application>Microsoft Office PowerPoint</Application>
  <PresentationFormat>On-screen Show (16:9)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Alice</vt:lpstr>
      <vt:lpstr>Arial</vt:lpstr>
      <vt:lpstr>Bradley Hand ITC</vt:lpstr>
      <vt:lpstr>Calibri</vt:lpstr>
      <vt:lpstr>Cambria Math</vt:lpstr>
      <vt:lpstr>Office Theme</vt:lpstr>
      <vt:lpstr>Quantum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588</cp:revision>
  <dcterms:created xsi:type="dcterms:W3CDTF">2013-05-30T18:30:29Z</dcterms:created>
  <dcterms:modified xsi:type="dcterms:W3CDTF">2024-01-12T19:45:14Z</dcterms:modified>
</cp:coreProperties>
</file>