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1" r:id="rId2"/>
    <p:sldId id="454" r:id="rId3"/>
    <p:sldId id="465" r:id="rId4"/>
    <p:sldId id="455" r:id="rId5"/>
    <p:sldId id="464" r:id="rId6"/>
    <p:sldId id="460" r:id="rId7"/>
    <p:sldId id="459" r:id="rId8"/>
    <p:sldId id="470" r:id="rId9"/>
    <p:sldId id="472" r:id="rId10"/>
    <p:sldId id="471" r:id="rId11"/>
    <p:sldId id="462" r:id="rId12"/>
    <p:sldId id="467" r:id="rId13"/>
    <p:sldId id="473" r:id="rId14"/>
    <p:sldId id="475" r:id="rId15"/>
    <p:sldId id="437" r:id="rId16"/>
    <p:sldId id="3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007434"/>
    <a:srgbClr val="4A7EBB"/>
    <a:srgbClr val="102540"/>
    <a:srgbClr val="10253F"/>
    <a:srgbClr val="F796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18" autoAdjust="0"/>
  </p:normalViewPr>
  <p:slideViewPr>
    <p:cSldViewPr>
      <p:cViewPr varScale="1">
        <p:scale>
          <a:sx n="107" d="100"/>
          <a:sy n="107" d="100"/>
        </p:scale>
        <p:origin x="84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3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0" Type="http://schemas.openxmlformats.org/officeDocument/2006/relationships/image" Target="../media/image2.emf"/><Relationship Id="rId9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4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0" Type="http://schemas.openxmlformats.org/officeDocument/2006/relationships/image" Target="../media/image7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2.e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Variance, correlation and quantum interference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CC2C24D-7CF3-4F2E-A764-AFA9C533C178}"/>
              </a:ext>
            </a:extLst>
          </p:cNvPr>
          <p:cNvSpPr txBox="1"/>
          <p:nvPr/>
        </p:nvSpPr>
        <p:spPr>
          <a:xfrm>
            <a:off x="231475" y="20955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How does the signal strength combine?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A3499-620A-4FF1-9BA7-C867980FD410}"/>
                  </a:ext>
                </a:extLst>
              </p:cNvPr>
              <p:cNvSpPr txBox="1"/>
              <p:nvPr/>
            </p:nvSpPr>
            <p:spPr>
              <a:xfrm>
                <a:off x="381000" y="907018"/>
                <a:ext cx="4896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- multiple distinct signals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A3499-620A-4FF1-9BA7-C867980F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07018"/>
                <a:ext cx="4896725" cy="369332"/>
              </a:xfrm>
              <a:prstGeom prst="rect">
                <a:avLst/>
              </a:prstGeom>
              <a:blipFill>
                <a:blip r:embed="rId2"/>
                <a:stretch>
                  <a:fillRect t="-6667" r="-49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F8D95-2CE0-4C38-932F-0B08194E5FAE}"/>
                  </a:ext>
                </a:extLst>
              </p:cNvPr>
              <p:cNvSpPr txBox="1"/>
              <p:nvPr/>
            </p:nvSpPr>
            <p:spPr>
              <a:xfrm>
                <a:off x="381000" y="1504950"/>
                <a:ext cx="64851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energy/strength/power sums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F8D95-2CE0-4C38-932F-0B08194E5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04950"/>
                <a:ext cx="6485173" cy="646331"/>
              </a:xfrm>
              <a:prstGeom prst="rect">
                <a:avLst/>
              </a:prstGeom>
              <a:blipFill>
                <a:blip r:embed="rId3"/>
                <a:stretch>
                  <a:fillRect l="-84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D3BDA2-32E6-456D-8994-670766DE6BEA}"/>
              </a:ext>
            </a:extLst>
          </p:cNvPr>
          <p:cNvCxnSpPr>
            <a:cxnSpLocks/>
          </p:cNvCxnSpPr>
          <p:nvPr/>
        </p:nvCxnSpPr>
        <p:spPr>
          <a:xfrm>
            <a:off x="6819900" y="13525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59ACAB-3BC7-4E85-87CB-7A73AA763157}"/>
              </a:ext>
            </a:extLst>
          </p:cNvPr>
          <p:cNvCxnSpPr>
            <a:cxnSpLocks/>
          </p:cNvCxnSpPr>
          <p:nvPr/>
        </p:nvCxnSpPr>
        <p:spPr>
          <a:xfrm>
            <a:off x="6819900" y="15049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F53B97-708E-4914-8C95-675AFC2B6F0F}"/>
              </a:ext>
            </a:extLst>
          </p:cNvPr>
          <p:cNvCxnSpPr>
            <a:cxnSpLocks/>
          </p:cNvCxnSpPr>
          <p:nvPr/>
        </p:nvCxnSpPr>
        <p:spPr>
          <a:xfrm>
            <a:off x="6819900" y="16573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7BA16E-6635-4089-B674-F3555F9072AC}"/>
              </a:ext>
            </a:extLst>
          </p:cNvPr>
          <p:cNvCxnSpPr>
            <a:cxnSpLocks/>
          </p:cNvCxnSpPr>
          <p:nvPr/>
        </p:nvCxnSpPr>
        <p:spPr>
          <a:xfrm>
            <a:off x="6819900" y="21145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20504E-8D54-438F-94B8-694C4B8BBB13}"/>
                  </a:ext>
                </a:extLst>
              </p:cNvPr>
              <p:cNvSpPr txBox="1"/>
              <p:nvPr/>
            </p:nvSpPr>
            <p:spPr>
              <a:xfrm>
                <a:off x="7391400" y="163675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20504E-8D54-438F-94B8-694C4B8B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636752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E04989-B130-44D4-BD86-1141AD5628DF}"/>
                  </a:ext>
                </a:extLst>
              </p:cNvPr>
              <p:cNvSpPr txBox="1"/>
              <p:nvPr/>
            </p:nvSpPr>
            <p:spPr>
              <a:xfrm>
                <a:off x="8305800" y="1075983"/>
                <a:ext cx="609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E04989-B130-44D4-BD86-1141AD562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075983"/>
                <a:ext cx="6096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E77B71-F771-4681-8734-7F0C7C293A44}"/>
                  </a:ext>
                </a:extLst>
              </p:cNvPr>
              <p:cNvSpPr txBox="1"/>
              <p:nvPr/>
            </p:nvSpPr>
            <p:spPr>
              <a:xfrm>
                <a:off x="8305800" y="1838934"/>
                <a:ext cx="609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E77B71-F771-4681-8734-7F0C7C29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838934"/>
                <a:ext cx="6096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0F4FDB48-34BB-44D2-BDEB-25D2184D30B8}"/>
              </a:ext>
            </a:extLst>
          </p:cNvPr>
          <p:cNvSpPr txBox="1"/>
          <p:nvPr/>
        </p:nvSpPr>
        <p:spPr>
          <a:xfrm>
            <a:off x="228600" y="2952750"/>
            <a:ext cx="868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Strength of distinct signals combines</a:t>
            </a:r>
            <a:br>
              <a:rPr lang="en-US" sz="2800" dirty="0">
                <a:solidFill>
                  <a:srgbClr val="00EE6C"/>
                </a:solidFill>
              </a:rPr>
            </a:br>
            <a:r>
              <a:rPr lang="en-US" sz="2800" dirty="0">
                <a:solidFill>
                  <a:srgbClr val="00EE6C"/>
                </a:solidFill>
              </a:rPr>
              <a:t>as uncorrelated signals</a:t>
            </a:r>
          </a:p>
        </p:txBody>
      </p:sp>
    </p:spTree>
    <p:extLst>
      <p:ext uri="{BB962C8B-B14F-4D97-AF65-F5344CB8AC3E}">
        <p14:creationId xmlns:p14="http://schemas.microsoft.com/office/powerpoint/2010/main" val="15924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39CEE6-0F11-4A2E-BAB4-6CE860C6A376}"/>
                  </a:ext>
                </a:extLst>
              </p:cNvPr>
              <p:cNvSpPr txBox="1"/>
              <p:nvPr/>
            </p:nvSpPr>
            <p:spPr>
              <a:xfrm>
                <a:off x="132019" y="1003615"/>
                <a:ext cx="88595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39CEE6-0F11-4A2E-BAB4-6CE860C6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9" y="1003615"/>
                <a:ext cx="8859578" cy="461665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18E330-C8E0-448F-9586-41F445982B43}"/>
                  </a:ext>
                </a:extLst>
              </p:cNvPr>
              <p:cNvSpPr txBox="1"/>
              <p:nvPr/>
            </p:nvSpPr>
            <p:spPr>
              <a:xfrm>
                <a:off x="132020" y="3175179"/>
                <a:ext cx="8859579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18E330-C8E0-448F-9586-41F44598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0" y="3175179"/>
                <a:ext cx="8859579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12F4C3-3B8B-4785-ACCB-F5740B16A9DD}"/>
                  </a:ext>
                </a:extLst>
              </p:cNvPr>
              <p:cNvSpPr txBox="1"/>
              <p:nvPr/>
            </p:nvSpPr>
            <p:spPr>
              <a:xfrm>
                <a:off x="152401" y="2565579"/>
                <a:ext cx="8859578" cy="478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12F4C3-3B8B-4785-ACCB-F5740B16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565579"/>
                <a:ext cx="8859578" cy="478529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C39B26-A417-44F3-A3E7-19970F04C5E6}"/>
                  </a:ext>
                </a:extLst>
              </p:cNvPr>
              <p:cNvSpPr txBox="1"/>
              <p:nvPr/>
            </p:nvSpPr>
            <p:spPr>
              <a:xfrm>
                <a:off x="132020" y="1571053"/>
                <a:ext cx="8859578" cy="887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rad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C39B26-A417-44F3-A3E7-19970F04C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0" y="1571053"/>
                <a:ext cx="8859578" cy="887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7AFC23D-92EC-446A-965A-201728A9E6CC}"/>
              </a:ext>
            </a:extLst>
          </p:cNvPr>
          <p:cNvSpPr txBox="1"/>
          <p:nvPr/>
        </p:nvSpPr>
        <p:spPr>
          <a:xfrm>
            <a:off x="231475" y="20955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Let’s go back to the quantum inner product</a:t>
            </a:r>
          </a:p>
        </p:txBody>
      </p:sp>
    </p:spTree>
    <p:extLst>
      <p:ext uri="{BB962C8B-B14F-4D97-AF65-F5344CB8AC3E}">
        <p14:creationId xmlns:p14="http://schemas.microsoft.com/office/powerpoint/2010/main" val="17500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FB3AD1-69C8-44F6-9E2E-0A3238F350DA}"/>
                  </a:ext>
                </a:extLst>
              </p:cNvPr>
              <p:cNvSpPr txBox="1"/>
              <p:nvPr/>
            </p:nvSpPr>
            <p:spPr>
              <a:xfrm>
                <a:off x="233690" y="2483345"/>
                <a:ext cx="87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𝑝𝑐𝑐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FB3AD1-69C8-44F6-9E2E-0A3238F3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0" y="2483345"/>
                <a:ext cx="8757910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587881C-3227-41D7-8715-84ABD54622F7}"/>
              </a:ext>
            </a:extLst>
          </p:cNvPr>
          <p:cNvSpPr txBox="1"/>
          <p:nvPr/>
        </p:nvSpPr>
        <p:spPr>
          <a:xfrm>
            <a:off x="132021" y="19621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30E20-3B7C-4646-9317-F4BCAD480550}"/>
              </a:ext>
            </a:extLst>
          </p:cNvPr>
          <p:cNvCxnSpPr>
            <a:cxnSpLocks/>
          </p:cNvCxnSpPr>
          <p:nvPr/>
        </p:nvCxnSpPr>
        <p:spPr>
          <a:xfrm>
            <a:off x="1219200" y="2173490"/>
            <a:ext cx="381000" cy="30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6B9D32-E81E-4999-8C84-C0A0EB4733DD}"/>
              </a:ext>
            </a:extLst>
          </p:cNvPr>
          <p:cNvSpPr txBox="1"/>
          <p:nvPr/>
        </p:nvSpPr>
        <p:spPr>
          <a:xfrm>
            <a:off x="281763" y="4468341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How can we understand this connection?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39CEE6-0F11-4A2E-BAB4-6CE860C6A376}"/>
                  </a:ext>
                </a:extLst>
              </p:cNvPr>
              <p:cNvSpPr txBox="1"/>
              <p:nvPr/>
            </p:nvSpPr>
            <p:spPr>
              <a:xfrm>
                <a:off x="435935" y="510697"/>
                <a:ext cx="8534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39CEE6-0F11-4A2E-BAB4-6CE860C6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5" y="510697"/>
                <a:ext cx="8534397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91FDB0-91BB-4E0A-A447-4BA5CED6862B}"/>
                  </a:ext>
                </a:extLst>
              </p:cNvPr>
              <p:cNvSpPr txBox="1"/>
              <p:nvPr/>
            </p:nvSpPr>
            <p:spPr>
              <a:xfrm>
                <a:off x="132020" y="1002486"/>
                <a:ext cx="8859579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91FDB0-91BB-4E0A-A447-4BA5CED6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0" y="1002486"/>
                <a:ext cx="8859579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17269DF-011F-42C3-9960-6A96B72CED31}"/>
              </a:ext>
            </a:extLst>
          </p:cNvPr>
          <p:cNvSpPr txBox="1"/>
          <p:nvPr/>
        </p:nvSpPr>
        <p:spPr>
          <a:xfrm>
            <a:off x="2133600" y="-1905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product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EC1A51-BDA0-4415-BA8B-6051D4828E73}"/>
              </a:ext>
            </a:extLst>
          </p:cNvPr>
          <p:cNvCxnSpPr>
            <a:cxnSpLocks/>
          </p:cNvCxnSpPr>
          <p:nvPr/>
        </p:nvCxnSpPr>
        <p:spPr>
          <a:xfrm flipH="1">
            <a:off x="1752600" y="299035"/>
            <a:ext cx="381000" cy="25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D86EEC-8228-4030-8660-291945860EBC}"/>
                  </a:ext>
                </a:extLst>
              </p:cNvPr>
              <p:cNvSpPr txBox="1"/>
              <p:nvPr/>
            </p:nvSpPr>
            <p:spPr>
              <a:xfrm>
                <a:off x="7615307" y="1690246"/>
                <a:ext cx="1353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−1≤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D86EEC-8228-4030-8660-29194586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07" y="1690246"/>
                <a:ext cx="13532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83474-9137-43EB-91A8-686FC2BCDC78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1514152"/>
            <a:ext cx="616102" cy="31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9456CC-FF4F-4F26-B0D4-6EE3F2E824A2}"/>
              </a:ext>
            </a:extLst>
          </p:cNvPr>
          <p:cNvCxnSpPr>
            <a:cxnSpLocks/>
          </p:cNvCxnSpPr>
          <p:nvPr/>
        </p:nvCxnSpPr>
        <p:spPr>
          <a:xfrm flipH="1">
            <a:off x="8082891" y="1983050"/>
            <a:ext cx="304800" cy="4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B16EC5-AB53-45CA-B81D-B87DED1D1940}"/>
                  </a:ext>
                </a:extLst>
              </p:cNvPr>
              <p:cNvSpPr txBox="1"/>
              <p:nvPr/>
            </p:nvSpPr>
            <p:spPr>
              <a:xfrm>
                <a:off x="457200" y="3783240"/>
                <a:ext cx="446744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B16EC5-AB53-45CA-B81D-B87DED1D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83240"/>
                <a:ext cx="4467448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E409AD3-8789-47A2-A049-6ED3C4F4B554}"/>
              </a:ext>
            </a:extLst>
          </p:cNvPr>
          <p:cNvSpPr txBox="1"/>
          <p:nvPr/>
        </p:nvSpPr>
        <p:spPr>
          <a:xfrm>
            <a:off x="435935" y="3413908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Formally, we have the following correspondence: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1FEC88-5192-45BE-83C0-EED55D1114CF}"/>
                  </a:ext>
                </a:extLst>
              </p:cNvPr>
              <p:cNvSpPr txBox="1"/>
              <p:nvPr/>
            </p:nvSpPr>
            <p:spPr>
              <a:xfrm>
                <a:off x="5222823" y="3799147"/>
                <a:ext cx="37814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𝑝𝑐𝑐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1FEC88-5192-45BE-83C0-EED55D111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23" y="3799147"/>
                <a:ext cx="3781407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2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  <p:bldP spid="24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7662A-52A2-47F7-87B2-D137E0AF7909}"/>
              </a:ext>
            </a:extLst>
          </p:cNvPr>
          <p:cNvSpPr txBox="1"/>
          <p:nvPr/>
        </p:nvSpPr>
        <p:spPr>
          <a:xfrm>
            <a:off x="281763" y="209550"/>
            <a:ext cx="868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Think of a state as a set of signals that can (potentially) hit different detectors at different 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2B4448-4714-425E-B0DE-31FEB84902DA}"/>
                  </a:ext>
                </a:extLst>
              </p:cNvPr>
              <p:cNvSpPr txBox="1"/>
              <p:nvPr/>
            </p:nvSpPr>
            <p:spPr>
              <a:xfrm>
                <a:off x="2338276" y="2534408"/>
                <a:ext cx="446744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2B4448-4714-425E-B0DE-31FEB8490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276" y="2534408"/>
                <a:ext cx="4467448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7AF6-2BF3-4A8B-AF53-9D9B98307BB3}"/>
                  </a:ext>
                </a:extLst>
              </p:cNvPr>
              <p:cNvSpPr txBox="1"/>
              <p:nvPr/>
            </p:nvSpPr>
            <p:spPr>
              <a:xfrm>
                <a:off x="152401" y="1428750"/>
                <a:ext cx="88161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400" dirty="0"/>
                  <a:t> - norm is the strength (the variance) of the signals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7AF6-2BF3-4A8B-AF53-9D9B9830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1428750"/>
                <a:ext cx="8816162" cy="461665"/>
              </a:xfrm>
              <a:prstGeom prst="rect">
                <a:avLst/>
              </a:prstGeom>
              <a:blipFill>
                <a:blip r:embed="rId3"/>
                <a:stretch>
                  <a:fillRect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665BA-7ABE-40CB-AC11-858E055E66DC}"/>
                  </a:ext>
                </a:extLst>
              </p:cNvPr>
              <p:cNvSpPr txBox="1"/>
              <p:nvPr/>
            </p:nvSpPr>
            <p:spPr>
              <a:xfrm>
                <a:off x="155735" y="3463126"/>
                <a:ext cx="5546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/>
                  <a:t> - How distinct are the signals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665BA-7ABE-40CB-AC11-858E055E6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5" y="3463126"/>
                <a:ext cx="5546134" cy="461665"/>
              </a:xfrm>
              <a:prstGeom prst="rect">
                <a:avLst/>
              </a:prstGeom>
              <a:blipFill>
                <a:blip r:embed="rId4"/>
                <a:stretch>
                  <a:fillRect l="-330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1AB26B-C935-4C91-8142-95C0A605E1A5}"/>
              </a:ext>
            </a:extLst>
          </p:cNvPr>
          <p:cNvCxnSpPr>
            <a:cxnSpLocks/>
          </p:cNvCxnSpPr>
          <p:nvPr/>
        </p:nvCxnSpPr>
        <p:spPr>
          <a:xfrm flipV="1">
            <a:off x="3886200" y="3068032"/>
            <a:ext cx="153700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707CC7-5B7B-445D-ADC8-04915F521D02}"/>
                  </a:ext>
                </a:extLst>
              </p:cNvPr>
              <p:cNvSpPr txBox="1"/>
              <p:nvPr/>
            </p:nvSpPr>
            <p:spPr>
              <a:xfrm>
                <a:off x="3123954" y="4015085"/>
                <a:ext cx="6020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How are they correlated 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707CC7-5B7B-445D-ADC8-04915F52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54" y="4015085"/>
                <a:ext cx="6020046" cy="461665"/>
              </a:xfrm>
              <a:prstGeom prst="rect">
                <a:avLst/>
              </a:prstGeom>
              <a:blipFill>
                <a:blip r:embed="rId5"/>
                <a:stretch>
                  <a:fillRect l="-1518"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56802D-158D-4353-A393-C54D51613B9C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870486"/>
            <a:ext cx="1600200" cy="114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2317F-4044-44B9-BB4F-A46CAC2DA88F}"/>
              </a:ext>
            </a:extLst>
          </p:cNvPr>
          <p:cNvSpPr txBox="1"/>
          <p:nvPr/>
        </p:nvSpPr>
        <p:spPr>
          <a:xfrm>
            <a:off x="0" y="163383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But the inner product gives us probability, not the variance!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70E03-9BC6-421F-A995-4B2A2AC3555A}"/>
              </a:ext>
            </a:extLst>
          </p:cNvPr>
          <p:cNvSpPr txBox="1"/>
          <p:nvPr/>
        </p:nvSpPr>
        <p:spPr>
          <a:xfrm>
            <a:off x="266699" y="4210612"/>
            <a:ext cx="8610600" cy="726390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The probability in quantum mechanics is the strength of the signal, which combines “quadratically”</a:t>
            </a:r>
            <a:endParaRPr lang="en-US" sz="44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93CA85-5E7B-4D7A-98EF-75C2F38E4B36}"/>
              </a:ext>
            </a:extLst>
          </p:cNvPr>
          <p:cNvGrpSpPr/>
          <p:nvPr/>
        </p:nvGrpSpPr>
        <p:grpSpPr>
          <a:xfrm>
            <a:off x="609600" y="1236700"/>
            <a:ext cx="4000633" cy="1851515"/>
            <a:chOff x="609600" y="1236700"/>
            <a:chExt cx="4000633" cy="1851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C3082F-9B3D-4F54-93E8-123619B2D1E0}"/>
                </a:ext>
              </a:extLst>
            </p:cNvPr>
            <p:cNvSpPr/>
            <p:nvPr/>
          </p:nvSpPr>
          <p:spPr>
            <a:xfrm>
              <a:off x="2400433" y="1390647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70D68E-5D40-4B09-961C-6DE1784DA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3633" y="1657350"/>
              <a:ext cx="28194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0AB770-9D16-472E-ACA3-C966F3FA8174}"/>
                </a:ext>
              </a:extLst>
            </p:cNvPr>
            <p:cNvCxnSpPr>
              <a:cxnSpLocks/>
            </p:cNvCxnSpPr>
            <p:nvPr/>
          </p:nvCxnSpPr>
          <p:spPr>
            <a:xfrm>
              <a:off x="2667133" y="1657347"/>
              <a:ext cx="0" cy="951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8E0E59-0D9E-4E90-B5CC-060EA49305D9}"/>
                </a:ext>
              </a:extLst>
            </p:cNvPr>
            <p:cNvCxnSpPr/>
            <p:nvPr/>
          </p:nvCxnSpPr>
          <p:spPr>
            <a:xfrm>
              <a:off x="2400433" y="1390647"/>
              <a:ext cx="533400" cy="53340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Flowchart: Direct Access Storage 12">
              <a:extLst>
                <a:ext uri="{FF2B5EF4-FFF2-40B4-BE49-F238E27FC236}">
                  <a16:creationId xmlns:a16="http://schemas.microsoft.com/office/drawing/2014/main" id="{44E64AA3-6023-459A-A0CF-98729061D749}"/>
                </a:ext>
              </a:extLst>
            </p:cNvPr>
            <p:cNvSpPr/>
            <p:nvPr/>
          </p:nvSpPr>
          <p:spPr>
            <a:xfrm rot="10800000">
              <a:off x="4229233" y="1352551"/>
              <a:ext cx="381000" cy="60959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irect Access Storage 13">
              <a:extLst>
                <a:ext uri="{FF2B5EF4-FFF2-40B4-BE49-F238E27FC236}">
                  <a16:creationId xmlns:a16="http://schemas.microsoft.com/office/drawing/2014/main" id="{2020C1E5-550D-47EE-92E2-7EE3ABC82A9D}"/>
                </a:ext>
              </a:extLst>
            </p:cNvPr>
            <p:cNvSpPr/>
            <p:nvPr/>
          </p:nvSpPr>
          <p:spPr>
            <a:xfrm rot="16200000">
              <a:off x="2476633" y="2592919"/>
              <a:ext cx="381000" cy="60959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93A56CEB-2899-4B82-B334-7174923FA321}"/>
                </a:ext>
              </a:extLst>
            </p:cNvPr>
            <p:cNvSpPr/>
            <p:nvPr/>
          </p:nvSpPr>
          <p:spPr>
            <a:xfrm rot="5400000">
              <a:off x="742945" y="1352550"/>
              <a:ext cx="342901" cy="60959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FFE626-9F93-4847-BAF4-5BC4F2887AC9}"/>
                    </a:ext>
                  </a:extLst>
                </p:cNvPr>
                <p:cNvSpPr txBox="1"/>
                <p:nvPr/>
              </p:nvSpPr>
              <p:spPr>
                <a:xfrm>
                  <a:off x="1301750" y="1236700"/>
                  <a:ext cx="565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FFE626-9F93-4847-BAF4-5BC4F2887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750" y="1236700"/>
                  <a:ext cx="56528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9A1C0A-0EDE-4D04-9A0D-18782EBE4E43}"/>
                    </a:ext>
                  </a:extLst>
                </p:cNvPr>
                <p:cNvSpPr txBox="1"/>
                <p:nvPr/>
              </p:nvSpPr>
              <p:spPr>
                <a:xfrm>
                  <a:off x="3543433" y="124115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9A1C0A-0EDE-4D04-9A0D-18782EBE4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433" y="1241156"/>
                  <a:ext cx="659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1B0B21-85A3-4DBA-9C9C-830396F228A8}"/>
                    </a:ext>
                  </a:extLst>
                </p:cNvPr>
                <p:cNvSpPr txBox="1"/>
                <p:nvPr/>
              </p:nvSpPr>
              <p:spPr>
                <a:xfrm>
                  <a:off x="2642384" y="2288885"/>
                  <a:ext cx="664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1B0B21-85A3-4DBA-9C9C-830396F22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2384" y="2288885"/>
                  <a:ext cx="6644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39D886-5B7D-4E28-8893-8E43E7903D8A}"/>
                  </a:ext>
                </a:extLst>
              </p:cNvPr>
              <p:cNvSpPr txBox="1"/>
              <p:nvPr/>
            </p:nvSpPr>
            <p:spPr>
              <a:xfrm>
                <a:off x="5546791" y="1495214"/>
                <a:ext cx="2544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39D886-5B7D-4E28-8893-8E43E790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91" y="1495214"/>
                <a:ext cx="2544992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CA621F3-D330-4E77-B79A-B365FD036BED}"/>
              </a:ext>
            </a:extLst>
          </p:cNvPr>
          <p:cNvSpPr txBox="1"/>
          <p:nvPr/>
        </p:nvSpPr>
        <p:spPr>
          <a:xfrm>
            <a:off x="4926570" y="90911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evolution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498DBE-3793-44E6-A8EF-E467D6BE9FF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32240" y="1278445"/>
            <a:ext cx="81580" cy="2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291223-D73F-4FB9-B1B4-9D0BBE2DB090}"/>
              </a:ext>
            </a:extLst>
          </p:cNvPr>
          <p:cNvSpPr txBox="1"/>
          <p:nvPr/>
        </p:nvSpPr>
        <p:spPr>
          <a:xfrm>
            <a:off x="4926570" y="207664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the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284A2-2209-409D-A10E-1BA16B44963A}"/>
              </a:ext>
            </a:extLst>
          </p:cNvPr>
          <p:cNvSpPr txBox="1"/>
          <p:nvPr/>
        </p:nvSpPr>
        <p:spPr>
          <a:xfrm>
            <a:off x="7490220" y="819522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is the linear</a:t>
            </a:r>
            <a:br>
              <a:rPr lang="en-US" dirty="0"/>
            </a:br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D4BAAD-B636-4598-B81E-47C09A660443}"/>
                  </a:ext>
                </a:extLst>
              </p:cNvPr>
              <p:cNvSpPr txBox="1"/>
              <p:nvPr/>
            </p:nvSpPr>
            <p:spPr>
              <a:xfrm>
                <a:off x="7332029" y="216245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D4BAAD-B636-4598-B81E-47C09A660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29" y="2162452"/>
                <a:ext cx="1436099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8D15E87-7A8D-457A-B74F-4CD429304690}"/>
              </a:ext>
            </a:extLst>
          </p:cNvPr>
          <p:cNvSpPr txBox="1"/>
          <p:nvPr/>
        </p:nvSpPr>
        <p:spPr>
          <a:xfrm>
            <a:off x="6144043" y="264502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of two distinct signals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3502BB-3536-466B-BDD3-E77F7A0C2438}"/>
              </a:ext>
            </a:extLst>
          </p:cNvPr>
          <p:cNvCxnSpPr>
            <a:cxnSpLocks/>
          </p:cNvCxnSpPr>
          <p:nvPr/>
        </p:nvCxnSpPr>
        <p:spPr>
          <a:xfrm flipV="1">
            <a:off x="5764622" y="1836103"/>
            <a:ext cx="331378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EF3DBC-A52C-449D-A737-1DE626C25434}"/>
              </a:ext>
            </a:extLst>
          </p:cNvPr>
          <p:cNvCxnSpPr>
            <a:cxnSpLocks/>
          </p:cNvCxnSpPr>
          <p:nvPr/>
        </p:nvCxnSpPr>
        <p:spPr>
          <a:xfrm flipH="1">
            <a:off x="7234581" y="1161735"/>
            <a:ext cx="255639" cy="30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B2B416-1309-418D-B7D3-9D6A4D6146B0}"/>
              </a:ext>
            </a:extLst>
          </p:cNvPr>
          <p:cNvCxnSpPr>
            <a:cxnSpLocks/>
          </p:cNvCxnSpPr>
          <p:nvPr/>
        </p:nvCxnSpPr>
        <p:spPr>
          <a:xfrm flipV="1">
            <a:off x="7010400" y="2473551"/>
            <a:ext cx="352000" cy="15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3C99A32-D633-47B3-94B5-CD9B0F0E1BE4}"/>
                  </a:ext>
                </a:extLst>
              </p:cNvPr>
              <p:cNvSpPr txBox="1"/>
              <p:nvPr/>
            </p:nvSpPr>
            <p:spPr>
              <a:xfrm>
                <a:off x="381000" y="3314640"/>
                <a:ext cx="8458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Variance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signal strength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proportional to the number of particles in the detector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proportional to the probability of a single particle going towards the detector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3C99A32-D633-47B3-94B5-CD9B0F0E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14640"/>
                <a:ext cx="8458200" cy="1015663"/>
              </a:xfrm>
              <a:prstGeom prst="rect">
                <a:avLst/>
              </a:prstGeom>
              <a:blipFill>
                <a:blip r:embed="rId7"/>
                <a:stretch>
                  <a:fillRect l="-793" t="-2410" r="-129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7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4" grpId="0"/>
      <p:bldP spid="25" grpId="0"/>
      <p:bldP spid="29" grpId="0"/>
      <p:bldP spid="3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304800" y="20955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The inner product in quantum mechanics characterizes covariance and correlations of stochastic signals (states)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BE425-F5B1-4E73-86B5-8B30C7100D83}"/>
              </a:ext>
            </a:extLst>
          </p:cNvPr>
          <p:cNvSpPr txBox="1"/>
          <p:nvPr/>
        </p:nvSpPr>
        <p:spPr>
          <a:xfrm>
            <a:off x="552672" y="2092464"/>
            <a:ext cx="462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 is why it’s bilinear (like the covariance)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EA08C-DC6B-4C75-B446-561AB2986737}"/>
              </a:ext>
            </a:extLst>
          </p:cNvPr>
          <p:cNvSpPr txBox="1"/>
          <p:nvPr/>
        </p:nvSpPr>
        <p:spPr>
          <a:xfrm>
            <a:off x="552672" y="3105150"/>
            <a:ext cx="462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magnitude characterizes how similar the two signals (states) 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3738D-708C-4620-A224-4129A79CF0CD}"/>
              </a:ext>
            </a:extLst>
          </p:cNvPr>
          <p:cNvSpPr txBox="1"/>
          <p:nvPr/>
        </p:nvSpPr>
        <p:spPr>
          <a:xfrm>
            <a:off x="552672" y="4226064"/>
            <a:ext cx="8038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(relative) phase characterizes the (relative) correlation</a:t>
            </a:r>
          </a:p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D8D2E-5C84-460C-B93A-3D9EE762F9A1}"/>
              </a:ext>
            </a:extLst>
          </p:cNvPr>
          <p:cNvGrpSpPr/>
          <p:nvPr/>
        </p:nvGrpSpPr>
        <p:grpSpPr>
          <a:xfrm>
            <a:off x="5503488" y="2301223"/>
            <a:ext cx="3677726" cy="1588225"/>
            <a:chOff x="304800" y="613554"/>
            <a:chExt cx="4744526" cy="204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844EB-CDBF-4A04-BF32-70EC7491FC69}"/>
                    </a:ext>
                  </a:extLst>
                </p:cNvPr>
                <p:cNvSpPr txBox="1"/>
                <p:nvPr/>
              </p:nvSpPr>
              <p:spPr>
                <a:xfrm>
                  <a:off x="4207161" y="1502306"/>
                  <a:ext cx="3409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9F63C6-FC9E-486A-9CA1-453B0A22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161" y="1502306"/>
                  <a:ext cx="3409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BC0B26-DD3E-416E-907A-6B62A2AE3D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502306"/>
              <a:ext cx="411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40EB68FC-CEE5-47F8-8865-B6F90BACEBC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50118893"/>
                    </p:ext>
                  </p:extLst>
                </p:nvPr>
              </p:nvGraphicFramePr>
              <p:xfrm>
                <a:off x="381000" y="613554"/>
                <a:ext cx="4668326" cy="204892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7" imgW="7379080" imgH="3238935" progId="CorelDraw.Graphic.16">
                        <p:embed/>
                      </p:oleObj>
                    </mc:Choice>
                    <mc:Fallback>
                      <p:oleObj name="CorelDRAW" r:id="rId7" imgW="7379080" imgH="3238935" progId="CorelDraw.Graphic.16">
                        <p:embed/>
                        <p:pic>
                          <p:nvPicPr>
                            <p:cNvPr id="20" name="Object 19">
                              <a:extLst>
                                <a:ext uri="{FF2B5EF4-FFF2-40B4-BE49-F238E27FC236}">
                                  <a16:creationId xmlns:a16="http://schemas.microsoft.com/office/drawing/2014/main" id="{A540077C-85FD-4DE4-B27F-37F349FD7C7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000" y="613554"/>
                              <a:ext cx="4668326" cy="204892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40EB68FC-CEE5-47F8-8865-B6F90BACEBC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50118893"/>
                    </p:ext>
                  </p:extLst>
                </p:nvPr>
              </p:nvGraphicFramePr>
              <p:xfrm>
                <a:off x="381000" y="613554"/>
                <a:ext cx="4668326" cy="204892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9" imgW="7379080" imgH="3238935" progId="CorelDraw.Graphic.16">
                        <p:embed/>
                      </p:oleObj>
                    </mc:Choice>
                    <mc:Fallback>
                      <p:oleObj name="CorelDRAW" r:id="rId9" imgW="7379080" imgH="3238935" progId="CorelDraw.Graphic.16">
                        <p:embed/>
                        <p:pic>
                          <p:nvPicPr>
                            <p:cNvPr id="20" name="Object 19">
                              <a:extLst>
                                <a:ext uri="{FF2B5EF4-FFF2-40B4-BE49-F238E27FC236}">
                                  <a16:creationId xmlns:a16="http://schemas.microsoft.com/office/drawing/2014/main" id="{A540077C-85FD-4DE4-B27F-37F349FD7C7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000" y="613554"/>
                              <a:ext cx="4668326" cy="204892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53475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754ED-66EF-4576-AC5E-24371AF404D8}"/>
                  </a:ext>
                </a:extLst>
              </p:cNvPr>
              <p:cNvSpPr txBox="1"/>
              <p:nvPr/>
            </p:nvSpPr>
            <p:spPr>
              <a:xfrm>
                <a:off x="457200" y="303881"/>
                <a:ext cx="2174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random variable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754ED-66EF-4576-AC5E-24371AF4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3881"/>
                <a:ext cx="2174826" cy="369332"/>
              </a:xfrm>
              <a:prstGeom prst="rect">
                <a:avLst/>
              </a:prstGeom>
              <a:blipFill>
                <a:blip r:embed="rId2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9309C-3DA0-4E30-B783-FC2AEA2CD3E8}"/>
                  </a:ext>
                </a:extLst>
              </p:cNvPr>
              <p:cNvSpPr txBox="1"/>
              <p:nvPr/>
            </p:nvSpPr>
            <p:spPr>
              <a:xfrm>
                <a:off x="457200" y="2114550"/>
                <a:ext cx="5925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- probability that the value is in some range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9309C-3DA0-4E30-B783-FC2AEA2CD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14550"/>
                <a:ext cx="5925276" cy="369332"/>
              </a:xfrm>
              <a:prstGeom prst="rect">
                <a:avLst/>
              </a:prstGeom>
              <a:blipFill>
                <a:blip r:embed="rId3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6FAA17-FAAE-46F7-A30E-367EFD796520}"/>
                  </a:ext>
                </a:extLst>
              </p:cNvPr>
              <p:cNvSpPr txBox="1"/>
              <p:nvPr/>
            </p:nvSpPr>
            <p:spPr>
              <a:xfrm>
                <a:off x="457200" y="4124704"/>
                <a:ext cx="5374228" cy="65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average value</a:t>
                </a: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- average value (continuous case)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6FAA17-FAAE-46F7-A30E-367EFD79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24704"/>
                <a:ext cx="5374228" cy="656846"/>
              </a:xfrm>
              <a:prstGeom prst="rect">
                <a:avLst/>
              </a:prstGeom>
              <a:blipFill>
                <a:blip r:embed="rId4"/>
                <a:stretch>
                  <a:fillRect t="-3738" r="-113"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BEF76-D0BA-4379-8584-7F7572BFCBFF}"/>
                  </a:ext>
                </a:extLst>
              </p:cNvPr>
              <p:cNvSpPr txBox="1"/>
              <p:nvPr/>
            </p:nvSpPr>
            <p:spPr>
              <a:xfrm>
                <a:off x="8471214" y="172943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BEF76-D0BA-4379-8584-7F7572BF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214" y="1729433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36A4C9-5206-422B-B840-E37DD7DAED55}"/>
              </a:ext>
            </a:extLst>
          </p:cNvPr>
          <p:cNvCxnSpPr>
            <a:cxnSpLocks/>
          </p:cNvCxnSpPr>
          <p:nvPr/>
        </p:nvCxnSpPr>
        <p:spPr>
          <a:xfrm>
            <a:off x="5715000" y="1726917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46C35F-29AE-4174-AC5F-5E9ACFA2200D}"/>
              </a:ext>
            </a:extLst>
          </p:cNvPr>
          <p:cNvSpPr/>
          <p:nvPr/>
        </p:nvSpPr>
        <p:spPr>
          <a:xfrm>
            <a:off x="5726347" y="345162"/>
            <a:ext cx="3035031" cy="1332711"/>
          </a:xfrm>
          <a:custGeom>
            <a:avLst/>
            <a:gdLst>
              <a:gd name="connsiteX0" fmla="*/ 0 w 2918298"/>
              <a:gd name="connsiteY0" fmla="*/ 1493278 h 1614843"/>
              <a:gd name="connsiteX1" fmla="*/ 899809 w 2918298"/>
              <a:gd name="connsiteY1" fmla="*/ 1464095 h 1614843"/>
              <a:gd name="connsiteX2" fmla="*/ 1371600 w 2918298"/>
              <a:gd name="connsiteY2" fmla="*/ 82 h 1614843"/>
              <a:gd name="connsiteX3" fmla="*/ 1765571 w 2918298"/>
              <a:gd name="connsiteY3" fmla="*/ 1396002 h 1614843"/>
              <a:gd name="connsiteX4" fmla="*/ 2918298 w 2918298"/>
              <a:gd name="connsiteY4" fmla="*/ 1498142 h 1614843"/>
              <a:gd name="connsiteX0" fmla="*/ 0 w 2918298"/>
              <a:gd name="connsiteY0" fmla="*/ 1493278 h 1572106"/>
              <a:gd name="connsiteX1" fmla="*/ 899809 w 2918298"/>
              <a:gd name="connsiteY1" fmla="*/ 1464095 h 1572106"/>
              <a:gd name="connsiteX2" fmla="*/ 1371600 w 2918298"/>
              <a:gd name="connsiteY2" fmla="*/ 82 h 1572106"/>
              <a:gd name="connsiteX3" fmla="*/ 1765571 w 2918298"/>
              <a:gd name="connsiteY3" fmla="*/ 1396002 h 1572106"/>
              <a:gd name="connsiteX4" fmla="*/ 2918298 w 2918298"/>
              <a:gd name="connsiteY4" fmla="*/ 1498142 h 1572106"/>
              <a:gd name="connsiteX0" fmla="*/ 0 w 2918298"/>
              <a:gd name="connsiteY0" fmla="*/ 1493937 h 1569259"/>
              <a:gd name="connsiteX1" fmla="*/ 972767 w 2918298"/>
              <a:gd name="connsiteY1" fmla="*/ 1206971 h 1569259"/>
              <a:gd name="connsiteX2" fmla="*/ 1371600 w 2918298"/>
              <a:gd name="connsiteY2" fmla="*/ 741 h 1569259"/>
              <a:gd name="connsiteX3" fmla="*/ 1765571 w 2918298"/>
              <a:gd name="connsiteY3" fmla="*/ 1396661 h 1569259"/>
              <a:gd name="connsiteX4" fmla="*/ 2918298 w 2918298"/>
              <a:gd name="connsiteY4" fmla="*/ 1498801 h 1569259"/>
              <a:gd name="connsiteX0" fmla="*/ 0 w 2918298"/>
              <a:gd name="connsiteY0" fmla="*/ 1493940 h 1569262"/>
              <a:gd name="connsiteX1" fmla="*/ 972767 w 2918298"/>
              <a:gd name="connsiteY1" fmla="*/ 1206974 h 1569262"/>
              <a:gd name="connsiteX2" fmla="*/ 1371600 w 2918298"/>
              <a:gd name="connsiteY2" fmla="*/ 744 h 1569262"/>
              <a:gd name="connsiteX3" fmla="*/ 1765571 w 2918298"/>
              <a:gd name="connsiteY3" fmla="*/ 1396664 h 1569262"/>
              <a:gd name="connsiteX4" fmla="*/ 2918298 w 2918298"/>
              <a:gd name="connsiteY4" fmla="*/ 1498804 h 1569262"/>
              <a:gd name="connsiteX0" fmla="*/ 0 w 2918298"/>
              <a:gd name="connsiteY0" fmla="*/ 1493196 h 1520005"/>
              <a:gd name="connsiteX1" fmla="*/ 972767 w 2918298"/>
              <a:gd name="connsiteY1" fmla="*/ 1206230 h 1520005"/>
              <a:gd name="connsiteX2" fmla="*/ 1371600 w 2918298"/>
              <a:gd name="connsiteY2" fmla="*/ 0 h 1520005"/>
              <a:gd name="connsiteX3" fmla="*/ 1750979 w 2918298"/>
              <a:gd name="connsiteY3" fmla="*/ 1206231 h 1520005"/>
              <a:gd name="connsiteX4" fmla="*/ 2918298 w 2918298"/>
              <a:gd name="connsiteY4" fmla="*/ 1498060 h 1520005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498060"/>
              <a:gd name="connsiteX1" fmla="*/ 972767 w 2918298"/>
              <a:gd name="connsiteY1" fmla="*/ 1206230 h 1498060"/>
              <a:gd name="connsiteX2" fmla="*/ 1371600 w 2918298"/>
              <a:gd name="connsiteY2" fmla="*/ 0 h 1498060"/>
              <a:gd name="connsiteX3" fmla="*/ 1750979 w 2918298"/>
              <a:gd name="connsiteY3" fmla="*/ 1206231 h 1498060"/>
              <a:gd name="connsiteX4" fmla="*/ 2918298 w 2918298"/>
              <a:gd name="connsiteY4" fmla="*/ 1498060 h 1498060"/>
              <a:gd name="connsiteX0" fmla="*/ 0 w 2991256"/>
              <a:gd name="connsiteY0" fmla="*/ 1493196 h 1517515"/>
              <a:gd name="connsiteX1" fmla="*/ 972767 w 2991256"/>
              <a:gd name="connsiteY1" fmla="*/ 1206230 h 1517515"/>
              <a:gd name="connsiteX2" fmla="*/ 1371600 w 2991256"/>
              <a:gd name="connsiteY2" fmla="*/ 0 h 1517515"/>
              <a:gd name="connsiteX3" fmla="*/ 1750979 w 2991256"/>
              <a:gd name="connsiteY3" fmla="*/ 1206231 h 1517515"/>
              <a:gd name="connsiteX4" fmla="*/ 2991256 w 2991256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78 h 1517533"/>
              <a:gd name="connsiteX1" fmla="*/ 1016542 w 3035031"/>
              <a:gd name="connsiteY1" fmla="*/ 1206248 h 1517533"/>
              <a:gd name="connsiteX2" fmla="*/ 1415375 w 3035031"/>
              <a:gd name="connsiteY2" fmla="*/ 18 h 1517533"/>
              <a:gd name="connsiteX3" fmla="*/ 1794754 w 3035031"/>
              <a:gd name="connsiteY3" fmla="*/ 1206249 h 1517533"/>
              <a:gd name="connsiteX4" fmla="*/ 3035031 w 3035031"/>
              <a:gd name="connsiteY4" fmla="*/ 1517533 h 1517533"/>
              <a:gd name="connsiteX0" fmla="*/ 0 w 3035031"/>
              <a:gd name="connsiteY0" fmla="*/ 1498132 h 1517587"/>
              <a:gd name="connsiteX1" fmla="*/ 1016542 w 3035031"/>
              <a:gd name="connsiteY1" fmla="*/ 1206302 h 1517587"/>
              <a:gd name="connsiteX2" fmla="*/ 1415375 w 3035031"/>
              <a:gd name="connsiteY2" fmla="*/ 72 h 1517587"/>
              <a:gd name="connsiteX3" fmla="*/ 1794754 w 3035031"/>
              <a:gd name="connsiteY3" fmla="*/ 1206303 h 1517587"/>
              <a:gd name="connsiteX4" fmla="*/ 3035031 w 3035031"/>
              <a:gd name="connsiteY4" fmla="*/ 1517587 h 1517587"/>
              <a:gd name="connsiteX0" fmla="*/ 0 w 3035031"/>
              <a:gd name="connsiteY0" fmla="*/ 1498079 h 1517534"/>
              <a:gd name="connsiteX1" fmla="*/ 1016542 w 3035031"/>
              <a:gd name="connsiteY1" fmla="*/ 1206249 h 1517534"/>
              <a:gd name="connsiteX2" fmla="*/ 1415375 w 3035031"/>
              <a:gd name="connsiteY2" fmla="*/ 19 h 1517534"/>
              <a:gd name="connsiteX3" fmla="*/ 1794754 w 3035031"/>
              <a:gd name="connsiteY3" fmla="*/ 1206250 h 1517534"/>
              <a:gd name="connsiteX4" fmla="*/ 3035031 w 3035031"/>
              <a:gd name="connsiteY4" fmla="*/ 1517534 h 1517534"/>
              <a:gd name="connsiteX0" fmla="*/ 0 w 3035031"/>
              <a:gd name="connsiteY0" fmla="*/ 1313256 h 1332711"/>
              <a:gd name="connsiteX1" fmla="*/ 1016542 w 3035031"/>
              <a:gd name="connsiteY1" fmla="*/ 1021426 h 1332711"/>
              <a:gd name="connsiteX2" fmla="*/ 1425102 w 3035031"/>
              <a:gd name="connsiteY2" fmla="*/ 22 h 1332711"/>
              <a:gd name="connsiteX3" fmla="*/ 1794754 w 3035031"/>
              <a:gd name="connsiteY3" fmla="*/ 1021427 h 1332711"/>
              <a:gd name="connsiteX4" fmla="*/ 3035031 w 3035031"/>
              <a:gd name="connsiteY4" fmla="*/ 1332711 h 13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5031" h="1332711">
                <a:moveTo>
                  <a:pt x="0" y="1313256"/>
                </a:moveTo>
                <a:cubicBezTo>
                  <a:pt x="393970" y="1296638"/>
                  <a:pt x="779025" y="1240298"/>
                  <a:pt x="1016542" y="1021426"/>
                </a:cubicBezTo>
                <a:cubicBezTo>
                  <a:pt x="1254059" y="802554"/>
                  <a:pt x="1232169" y="-4842"/>
                  <a:pt x="1425102" y="22"/>
                </a:cubicBezTo>
                <a:cubicBezTo>
                  <a:pt x="1618035" y="4886"/>
                  <a:pt x="1526433" y="799312"/>
                  <a:pt x="1794754" y="1021427"/>
                </a:cubicBezTo>
                <a:cubicBezTo>
                  <a:pt x="2063075" y="1243542"/>
                  <a:pt x="2597286" y="1328658"/>
                  <a:pt x="3035031" y="13327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16020-F942-46DC-8E0D-70FB5EE05994}"/>
                  </a:ext>
                </a:extLst>
              </p:cNvPr>
              <p:cNvSpPr txBox="1"/>
              <p:nvPr/>
            </p:nvSpPr>
            <p:spPr>
              <a:xfrm>
                <a:off x="6172200" y="285750"/>
                <a:ext cx="815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16020-F942-46DC-8E0D-70FB5EE05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5750"/>
                <a:ext cx="81548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1E7625-72DD-4BC4-AAEB-D51DC200DBEB}"/>
                  </a:ext>
                </a:extLst>
              </p:cNvPr>
              <p:cNvSpPr txBox="1"/>
              <p:nvPr/>
            </p:nvSpPr>
            <p:spPr>
              <a:xfrm>
                <a:off x="457200" y="2743949"/>
                <a:ext cx="6044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cumulative distribution function (CDF)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1E7625-72DD-4BC4-AAEB-D51DC200D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949"/>
                <a:ext cx="6044860" cy="369332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35DEBD-EA8B-4339-B25B-12614F3A4870}"/>
                  </a:ext>
                </a:extLst>
              </p:cNvPr>
              <p:cNvSpPr txBox="1"/>
              <p:nvPr/>
            </p:nvSpPr>
            <p:spPr>
              <a:xfrm>
                <a:off x="457200" y="3373348"/>
                <a:ext cx="5484450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probability density function (PDF)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35DEBD-EA8B-4339-B25B-12614F3A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3348"/>
                <a:ext cx="5484450" cy="491288"/>
              </a:xfrm>
              <a:prstGeom prst="rect">
                <a:avLst/>
              </a:prstGeom>
              <a:blipFill>
                <a:blip r:embed="rId8"/>
                <a:stretch>
                  <a:fillRect r="-111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4DB7EC-8CD9-4ABD-977B-5314CEC5346F}"/>
                  </a:ext>
                </a:extLst>
              </p:cNvPr>
              <p:cNvSpPr txBox="1"/>
              <p:nvPr/>
            </p:nvSpPr>
            <p:spPr>
              <a:xfrm>
                <a:off x="229048" y="401996"/>
                <a:ext cx="5793766" cy="667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4DB7EC-8CD9-4ABD-977B-5314CEC53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8" y="401996"/>
                <a:ext cx="5793766" cy="667362"/>
              </a:xfrm>
              <a:prstGeom prst="rect">
                <a:avLst/>
              </a:prstGeom>
              <a:blipFill>
                <a:blip r:embed="rId2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34CB18-A9AA-48EA-B5EF-50ABE1220889}"/>
                  </a:ext>
                </a:extLst>
              </p:cNvPr>
              <p:cNvSpPr txBox="1"/>
              <p:nvPr/>
            </p:nvSpPr>
            <p:spPr>
              <a:xfrm>
                <a:off x="228600" y="1370988"/>
                <a:ext cx="4997394" cy="667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34CB18-A9AA-48EA-B5EF-50ABE122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0988"/>
                <a:ext cx="4997394" cy="667362"/>
              </a:xfrm>
              <a:prstGeom prst="rect">
                <a:avLst/>
              </a:prstGeom>
              <a:blipFill>
                <a:blip r:embed="rId3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4F3990C-8639-4FE4-9CB5-A5893EA9FB88}"/>
              </a:ext>
            </a:extLst>
          </p:cNvPr>
          <p:cNvSpPr txBox="1"/>
          <p:nvPr/>
        </p:nvSpPr>
        <p:spPr>
          <a:xfrm>
            <a:off x="6641162" y="685621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EE6C"/>
                </a:solidFill>
              </a:rPr>
              <a:t>Classical mechanics:</a:t>
            </a:r>
            <a:br>
              <a:rPr lang="en-US" dirty="0">
                <a:solidFill>
                  <a:srgbClr val="00EE6C"/>
                </a:solidFill>
              </a:rPr>
            </a:br>
            <a:r>
              <a:rPr lang="en-US" dirty="0">
                <a:solidFill>
                  <a:srgbClr val="00EE6C"/>
                </a:solidFill>
              </a:rPr>
              <a:t>Expectation is linear</a:t>
            </a:r>
            <a:br>
              <a:rPr lang="en-US" dirty="0">
                <a:solidFill>
                  <a:srgbClr val="00EE6C"/>
                </a:solidFill>
              </a:rPr>
            </a:br>
            <a:r>
              <a:rPr lang="en-US" dirty="0">
                <a:solidFill>
                  <a:srgbClr val="00EE6C"/>
                </a:solidFill>
              </a:rPr>
              <a:t>for variables and</a:t>
            </a:r>
            <a:br>
              <a:rPr lang="en-US" dirty="0">
                <a:solidFill>
                  <a:srgbClr val="00EE6C"/>
                </a:solidFill>
              </a:rPr>
            </a:br>
            <a:r>
              <a:rPr lang="en-US" dirty="0">
                <a:solidFill>
                  <a:srgbClr val="00EE6C"/>
                </a:solidFill>
              </a:rPr>
              <a:t>for distributions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74C57-29B3-493A-9AA6-BD33F717C3A0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1069358"/>
            <a:ext cx="12954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5BD73F-51C3-4F86-B4E3-9557A9F3AC7D}"/>
              </a:ext>
            </a:extLst>
          </p:cNvPr>
          <p:cNvCxnSpPr>
            <a:cxnSpLocks/>
          </p:cNvCxnSpPr>
          <p:nvPr/>
        </p:nvCxnSpPr>
        <p:spPr>
          <a:xfrm flipH="1">
            <a:off x="5257800" y="1637688"/>
            <a:ext cx="1295400" cy="17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C9D6FC-46B8-4721-8F4A-BA677DAD16C2}"/>
                  </a:ext>
                </a:extLst>
              </p:cNvPr>
              <p:cNvSpPr txBox="1"/>
              <p:nvPr/>
            </p:nvSpPr>
            <p:spPr>
              <a:xfrm>
                <a:off x="228600" y="2883753"/>
                <a:ext cx="5944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C9D6FC-46B8-4721-8F4A-BA677DAD1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83753"/>
                <a:ext cx="5944048" cy="646331"/>
              </a:xfrm>
              <a:prstGeom prst="rect">
                <a:avLst/>
              </a:prstGeom>
              <a:blipFill>
                <a:blip r:embed="rId4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F3A68-C211-4987-AD0A-2C16DA2D20F9}"/>
                  </a:ext>
                </a:extLst>
              </p:cNvPr>
              <p:cNvSpPr txBox="1"/>
              <p:nvPr/>
            </p:nvSpPr>
            <p:spPr>
              <a:xfrm>
                <a:off x="228600" y="3943350"/>
                <a:ext cx="7696647" cy="689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F3A68-C211-4987-AD0A-2C16DA2D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43350"/>
                <a:ext cx="7696647" cy="689099"/>
              </a:xfrm>
              <a:prstGeom prst="rect">
                <a:avLst/>
              </a:prstGeom>
              <a:blipFill>
                <a:blip r:embed="rId5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193BE16-135C-4B97-80CD-C2DFEF5C2BF2}"/>
              </a:ext>
            </a:extLst>
          </p:cNvPr>
          <p:cNvSpPr txBox="1"/>
          <p:nvPr/>
        </p:nvSpPr>
        <p:spPr>
          <a:xfrm>
            <a:off x="6552997" y="2343150"/>
            <a:ext cx="2286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Quantum mechanics: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Expectation is linear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 variables but not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 distributions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890FA3-45BF-48AF-9977-A33CD6D6E9F6}"/>
              </a:ext>
            </a:extLst>
          </p:cNvPr>
          <p:cNvCxnSpPr>
            <a:cxnSpLocks/>
          </p:cNvCxnSpPr>
          <p:nvPr/>
        </p:nvCxnSpPr>
        <p:spPr>
          <a:xfrm flipH="1">
            <a:off x="5943600" y="2731353"/>
            <a:ext cx="609398" cy="29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0D8962-74C6-493C-BDA2-5AF070858C26}"/>
              </a:ext>
            </a:extLst>
          </p:cNvPr>
          <p:cNvCxnSpPr>
            <a:cxnSpLocks/>
          </p:cNvCxnSpPr>
          <p:nvPr/>
        </p:nvCxnSpPr>
        <p:spPr>
          <a:xfrm flipH="1">
            <a:off x="5943601" y="3286214"/>
            <a:ext cx="609395" cy="65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A104D6-CDCB-48D2-9BC3-0010BAEB1D75}"/>
              </a:ext>
            </a:extLst>
          </p:cNvPr>
          <p:cNvSpPr txBox="1"/>
          <p:nvPr/>
        </p:nvSpPr>
        <p:spPr>
          <a:xfrm>
            <a:off x="7658809" y="4268849"/>
            <a:ext cx="1196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5964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7" grpId="0"/>
      <p:bldP spid="19" grpId="0"/>
      <p:bldP spid="22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636E52-E77F-42AE-8AEE-42771A21ADB9}"/>
                  </a:ext>
                </a:extLst>
              </p:cNvPr>
              <p:cNvSpPr txBox="1"/>
              <p:nvPr/>
            </p:nvSpPr>
            <p:spPr>
              <a:xfrm>
                <a:off x="381000" y="361950"/>
                <a:ext cx="524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𝑜𝑣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- covariance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636E52-E77F-42AE-8AEE-42771A21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1950"/>
                <a:ext cx="5244064" cy="369332"/>
              </a:xfrm>
              <a:prstGeom prst="rect">
                <a:avLst/>
              </a:prstGeom>
              <a:blipFill>
                <a:blip r:embed="rId2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35820-C876-4F99-AB24-F683821172D4}"/>
                  </a:ext>
                </a:extLst>
              </p:cNvPr>
              <p:cNvSpPr txBox="1"/>
              <p:nvPr/>
            </p:nvSpPr>
            <p:spPr>
              <a:xfrm>
                <a:off x="381000" y="1206031"/>
                <a:ext cx="5090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variance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35820-C876-4F99-AB24-F6838211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06031"/>
                <a:ext cx="5090111" cy="369332"/>
              </a:xfrm>
              <a:prstGeom prst="rect">
                <a:avLst/>
              </a:prstGeom>
              <a:blipFill>
                <a:blip r:embed="rId3"/>
                <a:stretch>
                  <a:fillRect t="-6667" r="-48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9F702-83F6-40D7-A757-33A03D59DF7C}"/>
                  </a:ext>
                </a:extLst>
              </p:cNvPr>
              <p:cNvSpPr txBox="1"/>
              <p:nvPr/>
            </p:nvSpPr>
            <p:spPr>
              <a:xfrm>
                <a:off x="381000" y="2050112"/>
                <a:ext cx="390151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- standard deviation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9F702-83F6-40D7-A757-33A03D59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50112"/>
                <a:ext cx="3901517" cy="427746"/>
              </a:xfrm>
              <a:prstGeom prst="rect">
                <a:avLst/>
              </a:prstGeom>
              <a:blipFill>
                <a:blip r:embed="rId4"/>
                <a:stretch>
                  <a:fillRect r="-781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CAD21E-4687-4CD4-80DA-4F2ED8643D6C}"/>
                  </a:ext>
                </a:extLst>
              </p:cNvPr>
              <p:cNvSpPr txBox="1"/>
              <p:nvPr/>
            </p:nvSpPr>
            <p:spPr>
              <a:xfrm>
                <a:off x="8484183" y="26504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CAD21E-4687-4CD4-80DA-4F2ED864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83" y="265046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451BC5-A40D-4DFA-8238-8A6895373A15}"/>
              </a:ext>
            </a:extLst>
          </p:cNvPr>
          <p:cNvCxnSpPr>
            <a:cxnSpLocks/>
          </p:cNvCxnSpPr>
          <p:nvPr/>
        </p:nvCxnSpPr>
        <p:spPr>
          <a:xfrm>
            <a:off x="5880369" y="361950"/>
            <a:ext cx="0" cy="243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E69FDD-E6E8-4B55-8EC2-A2B68D826972}"/>
                  </a:ext>
                </a:extLst>
              </p:cNvPr>
              <p:cNvSpPr txBox="1"/>
              <p:nvPr/>
            </p:nvSpPr>
            <p:spPr>
              <a:xfrm>
                <a:off x="5911832" y="133350"/>
                <a:ext cx="377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E69FDD-E6E8-4B55-8EC2-A2B68D82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32" y="133350"/>
                <a:ext cx="37779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B98606-54F5-42C0-8ED8-4F32F9FAB65D}"/>
              </a:ext>
            </a:extLst>
          </p:cNvPr>
          <p:cNvCxnSpPr>
            <a:cxnSpLocks/>
          </p:cNvCxnSpPr>
          <p:nvPr/>
        </p:nvCxnSpPr>
        <p:spPr>
          <a:xfrm>
            <a:off x="5727969" y="2647950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DB4713-7FE6-4214-B79B-AF6C792ED8E5}"/>
                  </a:ext>
                </a:extLst>
              </p:cNvPr>
              <p:cNvSpPr txBox="1"/>
              <p:nvPr/>
            </p:nvSpPr>
            <p:spPr>
              <a:xfrm>
                <a:off x="381000" y="2952606"/>
                <a:ext cx="5233227" cy="53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𝑝𝑐𝑐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𝑜𝑣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- Pearson correlation coefficient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DB4713-7FE6-4214-B79B-AF6C792E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2606"/>
                <a:ext cx="5233227" cy="533544"/>
              </a:xfrm>
              <a:prstGeom prst="rect">
                <a:avLst/>
              </a:prstGeom>
              <a:blipFill>
                <a:blip r:embed="rId7"/>
                <a:stretch>
                  <a:fillRect r="-35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55CE61-EFAD-44A8-82F2-FF579DD6D25A}"/>
                  </a:ext>
                </a:extLst>
              </p:cNvPr>
              <p:cNvSpPr txBox="1"/>
              <p:nvPr/>
            </p:nvSpPr>
            <p:spPr>
              <a:xfrm>
                <a:off x="1967844" y="3562350"/>
                <a:ext cx="2202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𝑝𝑐𝑐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55CE61-EFAD-44A8-82F2-FF579DD6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44" y="3562350"/>
                <a:ext cx="2202206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61FC36C-181E-4312-8E46-73AAEFA9A158}"/>
              </a:ext>
            </a:extLst>
          </p:cNvPr>
          <p:cNvSpPr/>
          <p:nvPr/>
        </p:nvSpPr>
        <p:spPr>
          <a:xfrm>
            <a:off x="6405537" y="775836"/>
            <a:ext cx="1835539" cy="1606161"/>
          </a:xfrm>
          <a:custGeom>
            <a:avLst/>
            <a:gdLst>
              <a:gd name="connsiteX0" fmla="*/ 1089086 w 1848350"/>
              <a:gd name="connsiteY0" fmla="*/ 6292 h 1606161"/>
              <a:gd name="connsiteX1" fmla="*/ 381720 w 1848350"/>
              <a:gd name="connsiteY1" fmla="*/ 339847 h 1606161"/>
              <a:gd name="connsiteX2" fmla="*/ 381720 w 1848350"/>
              <a:gd name="connsiteY2" fmla="*/ 1150730 h 1606161"/>
              <a:gd name="connsiteX3" fmla="*/ 25162 w 1848350"/>
              <a:gd name="connsiteY3" fmla="*/ 1421024 h 1606161"/>
              <a:gd name="connsiteX4" fmla="*/ 1175351 w 1848350"/>
              <a:gd name="connsiteY4" fmla="*/ 1587802 h 1606161"/>
              <a:gd name="connsiteX5" fmla="*/ 1158098 w 1848350"/>
              <a:gd name="connsiteY5" fmla="*/ 978202 h 1606161"/>
              <a:gd name="connsiteX6" fmla="*/ 1848211 w 1848350"/>
              <a:gd name="connsiteY6" fmla="*/ 598639 h 1606161"/>
              <a:gd name="connsiteX7" fmla="*/ 1089086 w 1848350"/>
              <a:gd name="connsiteY7" fmla="*/ 6292 h 1606161"/>
              <a:gd name="connsiteX0" fmla="*/ 1076275 w 1835539"/>
              <a:gd name="connsiteY0" fmla="*/ 6292 h 1606161"/>
              <a:gd name="connsiteX1" fmla="*/ 368909 w 1835539"/>
              <a:gd name="connsiteY1" fmla="*/ 339847 h 1606161"/>
              <a:gd name="connsiteX2" fmla="*/ 368909 w 1835539"/>
              <a:gd name="connsiteY2" fmla="*/ 1150730 h 1606161"/>
              <a:gd name="connsiteX3" fmla="*/ 12351 w 1835539"/>
              <a:gd name="connsiteY3" fmla="*/ 1421024 h 1606161"/>
              <a:gd name="connsiteX4" fmla="*/ 880744 w 1835539"/>
              <a:gd name="connsiteY4" fmla="*/ 1587802 h 1606161"/>
              <a:gd name="connsiteX5" fmla="*/ 1145287 w 1835539"/>
              <a:gd name="connsiteY5" fmla="*/ 978202 h 1606161"/>
              <a:gd name="connsiteX6" fmla="*/ 1835400 w 1835539"/>
              <a:gd name="connsiteY6" fmla="*/ 598639 h 1606161"/>
              <a:gd name="connsiteX7" fmla="*/ 1076275 w 1835539"/>
              <a:gd name="connsiteY7" fmla="*/ 6292 h 160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539" h="1606161">
                <a:moveTo>
                  <a:pt x="1076275" y="6292"/>
                </a:moveTo>
                <a:cubicBezTo>
                  <a:pt x="831860" y="-36840"/>
                  <a:pt x="486803" y="149107"/>
                  <a:pt x="368909" y="339847"/>
                </a:cubicBezTo>
                <a:cubicBezTo>
                  <a:pt x="251015" y="530587"/>
                  <a:pt x="428335" y="970534"/>
                  <a:pt x="368909" y="1150730"/>
                </a:cubicBezTo>
                <a:cubicBezTo>
                  <a:pt x="309483" y="1330926"/>
                  <a:pt x="-72955" y="1348179"/>
                  <a:pt x="12351" y="1421024"/>
                </a:cubicBezTo>
                <a:cubicBezTo>
                  <a:pt x="97657" y="1493869"/>
                  <a:pt x="691921" y="1661606"/>
                  <a:pt x="880744" y="1587802"/>
                </a:cubicBezTo>
                <a:cubicBezTo>
                  <a:pt x="1069567" y="1513998"/>
                  <a:pt x="1033144" y="1143063"/>
                  <a:pt x="1145287" y="978202"/>
                </a:cubicBezTo>
                <a:cubicBezTo>
                  <a:pt x="1257430" y="813342"/>
                  <a:pt x="1845943" y="757748"/>
                  <a:pt x="1835400" y="598639"/>
                </a:cubicBezTo>
                <a:cubicBezTo>
                  <a:pt x="1824857" y="439530"/>
                  <a:pt x="1320690" y="49424"/>
                  <a:pt x="1076275" y="629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7CEA16-BA93-41C4-AD80-3536DD566F9C}"/>
              </a:ext>
            </a:extLst>
          </p:cNvPr>
          <p:cNvSpPr/>
          <p:nvPr/>
        </p:nvSpPr>
        <p:spPr>
          <a:xfrm>
            <a:off x="7041889" y="1071710"/>
            <a:ext cx="850649" cy="1047145"/>
          </a:xfrm>
          <a:custGeom>
            <a:avLst/>
            <a:gdLst>
              <a:gd name="connsiteX0" fmla="*/ 261644 w 850649"/>
              <a:gd name="connsiteY0" fmla="*/ 72728 h 1047145"/>
              <a:gd name="connsiteX1" fmla="*/ 8603 w 850649"/>
              <a:gd name="connsiteY1" fmla="*/ 383279 h 1047145"/>
              <a:gd name="connsiteX2" fmla="*/ 83365 w 850649"/>
              <a:gd name="connsiteY2" fmla="*/ 1021633 h 1047145"/>
              <a:gd name="connsiteX3" fmla="*/ 319154 w 850649"/>
              <a:gd name="connsiteY3" fmla="*/ 883611 h 1047145"/>
              <a:gd name="connsiteX4" fmla="*/ 388165 w 850649"/>
              <a:gd name="connsiteY4" fmla="*/ 538554 h 1047145"/>
              <a:gd name="connsiteX5" fmla="*/ 807984 w 850649"/>
              <a:gd name="connsiteY5" fmla="*/ 366026 h 1047145"/>
              <a:gd name="connsiteX6" fmla="*/ 773478 w 850649"/>
              <a:gd name="connsiteY6" fmla="*/ 20969 h 1047145"/>
              <a:gd name="connsiteX7" fmla="*/ 261644 w 850649"/>
              <a:gd name="connsiteY7" fmla="*/ 72728 h 10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649" h="1047145">
                <a:moveTo>
                  <a:pt x="261644" y="72728"/>
                </a:moveTo>
                <a:cubicBezTo>
                  <a:pt x="134165" y="133113"/>
                  <a:pt x="38316" y="225128"/>
                  <a:pt x="8603" y="383279"/>
                </a:cubicBezTo>
                <a:cubicBezTo>
                  <a:pt x="-21110" y="541430"/>
                  <a:pt x="31607" y="938244"/>
                  <a:pt x="83365" y="1021633"/>
                </a:cubicBezTo>
                <a:cubicBezTo>
                  <a:pt x="135123" y="1105022"/>
                  <a:pt x="268354" y="964124"/>
                  <a:pt x="319154" y="883611"/>
                </a:cubicBezTo>
                <a:cubicBezTo>
                  <a:pt x="369954" y="803098"/>
                  <a:pt x="306693" y="624818"/>
                  <a:pt x="388165" y="538554"/>
                </a:cubicBezTo>
                <a:cubicBezTo>
                  <a:pt x="469637" y="452290"/>
                  <a:pt x="743765" y="452290"/>
                  <a:pt x="807984" y="366026"/>
                </a:cubicBezTo>
                <a:cubicBezTo>
                  <a:pt x="872203" y="279762"/>
                  <a:pt x="866452" y="67935"/>
                  <a:pt x="773478" y="20969"/>
                </a:cubicBezTo>
                <a:cubicBezTo>
                  <a:pt x="680504" y="-25997"/>
                  <a:pt x="389123" y="12343"/>
                  <a:pt x="261644" y="727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BB66A2-57D4-4C99-9EF2-3C05575E313C}"/>
              </a:ext>
            </a:extLst>
          </p:cNvPr>
          <p:cNvSpPr/>
          <p:nvPr/>
        </p:nvSpPr>
        <p:spPr>
          <a:xfrm>
            <a:off x="7187518" y="1235779"/>
            <a:ext cx="418335" cy="461942"/>
          </a:xfrm>
          <a:custGeom>
            <a:avLst/>
            <a:gdLst>
              <a:gd name="connsiteX0" fmla="*/ 328965 w 418335"/>
              <a:gd name="connsiteY0" fmla="*/ 674 h 461942"/>
              <a:gd name="connsiteX1" fmla="*/ 24165 w 418335"/>
              <a:gd name="connsiteY1" fmla="*/ 138696 h 461942"/>
              <a:gd name="connsiteX2" fmla="*/ 29916 w 418335"/>
              <a:gd name="connsiteY2" fmla="*/ 460749 h 461942"/>
              <a:gd name="connsiteX3" fmla="*/ 116180 w 418335"/>
              <a:gd name="connsiteY3" fmla="*/ 242213 h 461942"/>
              <a:gd name="connsiteX4" fmla="*/ 409478 w 418335"/>
              <a:gd name="connsiteY4" fmla="*/ 92689 h 461942"/>
              <a:gd name="connsiteX5" fmla="*/ 328965 w 418335"/>
              <a:gd name="connsiteY5" fmla="*/ 674 h 46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35" h="461942">
                <a:moveTo>
                  <a:pt x="328965" y="674"/>
                </a:moveTo>
                <a:cubicBezTo>
                  <a:pt x="264746" y="8342"/>
                  <a:pt x="74006" y="62017"/>
                  <a:pt x="24165" y="138696"/>
                </a:cubicBezTo>
                <a:cubicBezTo>
                  <a:pt x="-25676" y="215375"/>
                  <a:pt x="14580" y="443496"/>
                  <a:pt x="29916" y="460749"/>
                </a:cubicBezTo>
                <a:cubicBezTo>
                  <a:pt x="45252" y="478002"/>
                  <a:pt x="52920" y="303556"/>
                  <a:pt x="116180" y="242213"/>
                </a:cubicBezTo>
                <a:cubicBezTo>
                  <a:pt x="179440" y="180870"/>
                  <a:pt x="380723" y="132945"/>
                  <a:pt x="409478" y="92689"/>
                </a:cubicBezTo>
                <a:cubicBezTo>
                  <a:pt x="438233" y="52433"/>
                  <a:pt x="393184" y="-6994"/>
                  <a:pt x="328965" y="67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CC75FC-AC27-42CB-8CA3-6D2857FB91F7}"/>
                  </a:ext>
                </a:extLst>
              </p:cNvPr>
              <p:cNvSpPr txBox="1"/>
              <p:nvPr/>
            </p:nvSpPr>
            <p:spPr>
              <a:xfrm>
                <a:off x="398773" y="1142821"/>
                <a:ext cx="615700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𝑝𝑐𝑐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CC75FC-AC27-42CB-8CA3-6D2857FB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3" y="1142821"/>
                <a:ext cx="6157006" cy="1200329"/>
              </a:xfrm>
              <a:prstGeom prst="rect">
                <a:avLst/>
              </a:prstGeom>
              <a:blipFill>
                <a:blip r:embed="rId2"/>
                <a:stretch>
                  <a:fillRect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F560D6-6D72-4405-A1A1-1D9E8DAA9DAC}"/>
                  </a:ext>
                </a:extLst>
              </p:cNvPr>
              <p:cNvSpPr txBox="1"/>
              <p:nvPr/>
            </p:nvSpPr>
            <p:spPr>
              <a:xfrm>
                <a:off x="249391" y="3638550"/>
                <a:ext cx="769664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F560D6-6D72-4405-A1A1-1D9E8DAA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1" y="3638550"/>
                <a:ext cx="7696647" cy="404983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149E6A-6E00-4B2E-B914-45EF7DD89109}"/>
              </a:ext>
            </a:extLst>
          </p:cNvPr>
          <p:cNvSpPr txBox="1"/>
          <p:nvPr/>
        </p:nvSpPr>
        <p:spPr>
          <a:xfrm>
            <a:off x="0" y="163383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Variance/std dev under linear combination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31D15-6706-4B90-AC2A-6455417F1F06}"/>
              </a:ext>
            </a:extLst>
          </p:cNvPr>
          <p:cNvSpPr txBox="1"/>
          <p:nvPr/>
        </p:nvSpPr>
        <p:spPr>
          <a:xfrm>
            <a:off x="231475" y="425833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Connection to the inner product?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2F3E6-75A1-43AC-85E8-20821197860C}"/>
              </a:ext>
            </a:extLst>
          </p:cNvPr>
          <p:cNvSpPr txBox="1"/>
          <p:nvPr/>
        </p:nvSpPr>
        <p:spPr>
          <a:xfrm>
            <a:off x="231475" y="280035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Standard deviation combines “quadratically”</a:t>
            </a:r>
          </a:p>
        </p:txBody>
      </p:sp>
    </p:spTree>
    <p:extLst>
      <p:ext uri="{BB962C8B-B14F-4D97-AF65-F5344CB8AC3E}">
        <p14:creationId xmlns:p14="http://schemas.microsoft.com/office/powerpoint/2010/main" val="39280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9AEE1-4625-42EF-904E-A03A5FC07FA6}"/>
              </a:ext>
            </a:extLst>
          </p:cNvPr>
          <p:cNvSpPr txBox="1"/>
          <p:nvPr/>
        </p:nvSpPr>
        <p:spPr>
          <a:xfrm>
            <a:off x="228600" y="196155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Variance for correlated/uncorrelated/anti-correlated case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764731-6369-4459-BE77-509933301A92}"/>
              </a:ext>
            </a:extLst>
          </p:cNvPr>
          <p:cNvGrpSpPr/>
          <p:nvPr/>
        </p:nvGrpSpPr>
        <p:grpSpPr>
          <a:xfrm>
            <a:off x="326121" y="2419350"/>
            <a:ext cx="8435879" cy="459678"/>
            <a:chOff x="326121" y="2571750"/>
            <a:chExt cx="8435879" cy="459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54976F-D48C-4DA0-A378-871DAB17542C}"/>
                    </a:ext>
                  </a:extLst>
                </p:cNvPr>
                <p:cNvSpPr txBox="1"/>
                <p:nvPr/>
              </p:nvSpPr>
              <p:spPr>
                <a:xfrm>
                  <a:off x="2501312" y="2571750"/>
                  <a:ext cx="6260688" cy="4596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54976F-D48C-4DA0-A378-871DAB175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12" y="2571750"/>
                  <a:ext cx="6260688" cy="45967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32A774A-17AA-4D63-B9A2-9DF0D399FD3A}"/>
                    </a:ext>
                  </a:extLst>
                </p:cNvPr>
                <p:cNvSpPr txBox="1"/>
                <p:nvPr/>
              </p:nvSpPr>
              <p:spPr>
                <a:xfrm>
                  <a:off x="326121" y="2649913"/>
                  <a:ext cx="1772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𝑝𝑐𝑐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32A774A-17AA-4D63-B9A2-9DF0D399F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21" y="2649913"/>
                  <a:ext cx="177260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8CFF10-F1B9-4DA6-A704-967B1108FEFF}"/>
              </a:ext>
            </a:extLst>
          </p:cNvPr>
          <p:cNvGrpSpPr/>
          <p:nvPr/>
        </p:nvGrpSpPr>
        <p:grpSpPr>
          <a:xfrm>
            <a:off x="326121" y="1809750"/>
            <a:ext cx="5215821" cy="405035"/>
            <a:chOff x="326121" y="1885950"/>
            <a:chExt cx="5215821" cy="405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D3E38D5-36AF-44B9-8E7B-CD2ED5AAB3E9}"/>
                    </a:ext>
                  </a:extLst>
                </p:cNvPr>
                <p:cNvSpPr txBox="1"/>
                <p:nvPr/>
              </p:nvSpPr>
              <p:spPr>
                <a:xfrm>
                  <a:off x="2504187" y="1885950"/>
                  <a:ext cx="3037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D3E38D5-36AF-44B9-8E7B-CD2ED5AAB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187" y="1885950"/>
                  <a:ext cx="303775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459E24C-520D-462C-B912-F21F03A24C7B}"/>
                    </a:ext>
                  </a:extLst>
                </p:cNvPr>
                <p:cNvSpPr txBox="1"/>
                <p:nvPr/>
              </p:nvSpPr>
              <p:spPr>
                <a:xfrm>
                  <a:off x="326121" y="1921653"/>
                  <a:ext cx="1599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𝑝𝑐𝑐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459E24C-520D-462C-B912-F21F03A24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21" y="1921653"/>
                  <a:ext cx="159947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E8E140-2CC4-4DFE-B390-D6F854DFF10C}"/>
              </a:ext>
            </a:extLst>
          </p:cNvPr>
          <p:cNvGrpSpPr/>
          <p:nvPr/>
        </p:nvGrpSpPr>
        <p:grpSpPr>
          <a:xfrm>
            <a:off x="326121" y="1047750"/>
            <a:ext cx="8438754" cy="459678"/>
            <a:chOff x="326121" y="1047750"/>
            <a:chExt cx="8438754" cy="459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4A605A-4896-494A-A2A1-6B8430B559B1}"/>
                    </a:ext>
                  </a:extLst>
                </p:cNvPr>
                <p:cNvSpPr txBox="1"/>
                <p:nvPr/>
              </p:nvSpPr>
              <p:spPr>
                <a:xfrm>
                  <a:off x="2504187" y="1047750"/>
                  <a:ext cx="6260688" cy="4596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4A605A-4896-494A-A2A1-6B8430B55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187" y="1047750"/>
                  <a:ext cx="6260688" cy="45967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F331346-D13D-4AC2-B5D3-F7C02620C37F}"/>
                    </a:ext>
                  </a:extLst>
                </p:cNvPr>
                <p:cNvSpPr txBox="1"/>
                <p:nvPr/>
              </p:nvSpPr>
              <p:spPr>
                <a:xfrm>
                  <a:off x="326121" y="1131338"/>
                  <a:ext cx="1599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𝑝𝑐𝑐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F331346-D13D-4AC2-B5D3-F7C02620C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21" y="1131338"/>
                  <a:ext cx="159947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77B95D-C6A4-4845-85F0-3D042AAAD630}"/>
              </a:ext>
            </a:extLst>
          </p:cNvPr>
          <p:cNvSpPr txBox="1"/>
          <p:nvPr/>
        </p:nvSpPr>
        <p:spPr>
          <a:xfrm>
            <a:off x="231475" y="318135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Variance sums only in the uncorrelated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903EC5-D078-4D73-B2B1-2B05D065393B}"/>
                  </a:ext>
                </a:extLst>
              </p:cNvPr>
              <p:cNvSpPr txBox="1"/>
              <p:nvPr/>
            </p:nvSpPr>
            <p:spPr>
              <a:xfrm>
                <a:off x="1231628" y="4471458"/>
                <a:ext cx="6680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903EC5-D078-4D73-B2B1-2B05D0653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28" y="4471458"/>
                <a:ext cx="66807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551438-4404-4928-AB66-136FB812131E}"/>
                  </a:ext>
                </a:extLst>
              </p:cNvPr>
              <p:cNvSpPr txBox="1"/>
              <p:nvPr/>
            </p:nvSpPr>
            <p:spPr>
              <a:xfrm>
                <a:off x="2492819" y="3873242"/>
                <a:ext cx="1766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551438-4404-4928-AB66-136FB8121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19" y="3873242"/>
                <a:ext cx="1766830" cy="369332"/>
              </a:xfrm>
              <a:prstGeom prst="rect">
                <a:avLst/>
              </a:prstGeom>
              <a:blipFill>
                <a:blip r:embed="rId9"/>
                <a:stretch>
                  <a:fillRect l="-3103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E8176E-A403-42D6-B3A6-E9E00CDA3D2E}"/>
                  </a:ext>
                </a:extLst>
              </p:cNvPr>
              <p:cNvSpPr txBox="1"/>
              <p:nvPr/>
            </p:nvSpPr>
            <p:spPr>
              <a:xfrm>
                <a:off x="5464619" y="3867150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𝑝𝑐𝑐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E8176E-A403-42D6-B3A6-E9E00CDA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19" y="3867150"/>
                <a:ext cx="1772601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4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454A0-40DA-48E0-9D0E-1EB4C22AB5A9}"/>
                  </a:ext>
                </a:extLst>
              </p:cNvPr>
              <p:cNvSpPr txBox="1"/>
              <p:nvPr/>
            </p:nvSpPr>
            <p:spPr>
              <a:xfrm>
                <a:off x="4207161" y="1502306"/>
                <a:ext cx="34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454A0-40DA-48E0-9D0E-1EB4C22A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61" y="1502306"/>
                <a:ext cx="3409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CEDA45-0AF2-407A-9B50-4E8CC38FA3BF}"/>
              </a:ext>
            </a:extLst>
          </p:cNvPr>
          <p:cNvCxnSpPr>
            <a:cxnSpLocks/>
          </p:cNvCxnSpPr>
          <p:nvPr/>
        </p:nvCxnSpPr>
        <p:spPr>
          <a:xfrm>
            <a:off x="304800" y="1502306"/>
            <a:ext cx="411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E85066-31BA-4786-BBA7-7455576E3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13554"/>
          <a:ext cx="4668326" cy="204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379080" imgH="3238935" progId="CorelDraw.Graphic.16">
                  <p:embed/>
                </p:oleObj>
              </mc:Choice>
              <mc:Fallback>
                <p:oleObj name="CorelDRAW" r:id="rId4" imgW="7379080" imgH="3238935" progId="CorelDraw.Graphic.16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E85066-31BA-4786-BBA7-7455576E36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613554"/>
                        <a:ext cx="4668326" cy="2048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29970-F207-4FA3-B288-CD1AA402C2D9}"/>
              </a:ext>
            </a:extLst>
          </p:cNvPr>
          <p:cNvCxnSpPr>
            <a:cxnSpLocks/>
          </p:cNvCxnSpPr>
          <p:nvPr/>
        </p:nvCxnSpPr>
        <p:spPr>
          <a:xfrm>
            <a:off x="277483" y="3407306"/>
            <a:ext cx="41421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3297D5-6FA6-4D99-A3C4-47541E239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647950"/>
          <a:ext cx="4668328" cy="204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379080" imgH="3238935" progId="CorelDraw.Graphic.16">
                  <p:embed/>
                </p:oleObj>
              </mc:Choice>
              <mc:Fallback>
                <p:oleObj name="CorelDRAW" r:id="rId6" imgW="7379080" imgH="3238935" progId="CorelDraw.Graphic.16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93297D5-6FA6-4D99-A3C4-47541E239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2647950"/>
                        <a:ext cx="4668328" cy="2048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8CC4C5-A5BE-441B-9DC4-2A85CDC154FC}"/>
                  </a:ext>
                </a:extLst>
              </p:cNvPr>
              <p:cNvSpPr txBox="1"/>
              <p:nvPr/>
            </p:nvSpPr>
            <p:spPr>
              <a:xfrm>
                <a:off x="4207160" y="3407305"/>
                <a:ext cx="34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8CC4C5-A5BE-441B-9DC4-2A85CDC1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60" y="3407305"/>
                <a:ext cx="3409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0A442-5841-4BEA-B279-413A1C70CEFD}"/>
              </a:ext>
            </a:extLst>
          </p:cNvPr>
          <p:cNvCxnSpPr/>
          <p:nvPr/>
        </p:nvCxnSpPr>
        <p:spPr>
          <a:xfrm>
            <a:off x="4648200" y="1807106"/>
            <a:ext cx="457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41D98-A879-4CB4-AAC1-3FF26D691530}"/>
              </a:ext>
            </a:extLst>
          </p:cNvPr>
          <p:cNvCxnSpPr/>
          <p:nvPr/>
        </p:nvCxnSpPr>
        <p:spPr>
          <a:xfrm flipV="1">
            <a:off x="4595850" y="2797706"/>
            <a:ext cx="47546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5A00C2-0D40-455F-9B94-7197B3F409DD}"/>
                  </a:ext>
                </a:extLst>
              </p:cNvPr>
              <p:cNvSpPr txBox="1"/>
              <p:nvPr/>
            </p:nvSpPr>
            <p:spPr>
              <a:xfrm>
                <a:off x="4996897" y="2284041"/>
                <a:ext cx="4171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5A00C2-0D40-455F-9B94-7197B3F40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97" y="2284041"/>
                <a:ext cx="4171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C70C9-B996-4244-BCF9-3AD1F7056F15}"/>
              </a:ext>
            </a:extLst>
          </p:cNvPr>
          <p:cNvCxnSpPr>
            <a:cxnSpLocks/>
          </p:cNvCxnSpPr>
          <p:nvPr/>
        </p:nvCxnSpPr>
        <p:spPr>
          <a:xfrm>
            <a:off x="5638800" y="2607206"/>
            <a:ext cx="33801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200C6-57C2-46E9-9B74-C64361EFE93F}"/>
                  </a:ext>
                </a:extLst>
              </p:cNvPr>
              <p:cNvSpPr txBox="1"/>
              <p:nvPr/>
            </p:nvSpPr>
            <p:spPr>
              <a:xfrm>
                <a:off x="8803009" y="2234684"/>
                <a:ext cx="34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200C6-57C2-46E9-9B74-C64361EF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009" y="2234684"/>
                <a:ext cx="3409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D7AC5C-E337-460D-BC0A-4C647D981B15}"/>
              </a:ext>
            </a:extLst>
          </p:cNvPr>
          <p:cNvCxnSpPr/>
          <p:nvPr/>
        </p:nvCxnSpPr>
        <p:spPr>
          <a:xfrm>
            <a:off x="5815045" y="2607206"/>
            <a:ext cx="27955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814FDF-1635-4D96-9912-605C70F74C52}"/>
              </a:ext>
            </a:extLst>
          </p:cNvPr>
          <p:cNvSpPr txBox="1"/>
          <p:nvPr/>
        </p:nvSpPr>
        <p:spPr>
          <a:xfrm>
            <a:off x="5815045" y="232207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Noise cancellation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C60FF0-80C1-4254-8CB0-CD53F4D03EBA}"/>
              </a:ext>
            </a:extLst>
          </p:cNvPr>
          <p:cNvSpPr txBox="1"/>
          <p:nvPr/>
        </p:nvSpPr>
        <p:spPr>
          <a:xfrm>
            <a:off x="1676400" y="39364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sound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49487-1D75-4839-9958-C1DD22474C2B}"/>
              </a:ext>
            </a:extLst>
          </p:cNvPr>
          <p:cNvSpPr txBox="1"/>
          <p:nvPr/>
        </p:nvSpPr>
        <p:spPr>
          <a:xfrm>
            <a:off x="1891466" y="418361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426665-9FBF-4007-B747-965D8BB2439C}"/>
              </a:ext>
            </a:extLst>
          </p:cNvPr>
          <p:cNvSpPr txBox="1"/>
          <p:nvPr/>
        </p:nvSpPr>
        <p:spPr>
          <a:xfrm>
            <a:off x="5428375" y="189422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them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5F18CB-84B2-4E12-9265-24A05D010E14}"/>
              </a:ext>
            </a:extLst>
          </p:cNvPr>
          <p:cNvSpPr txBox="1"/>
          <p:nvPr/>
        </p:nvSpPr>
        <p:spPr>
          <a:xfrm>
            <a:off x="4174074" y="4075896"/>
            <a:ext cx="49149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00EE6C"/>
                </a:solidFill>
              </a:rPr>
              <a:t>Opposite signals from the same source will cancel out</a:t>
            </a:r>
          </a:p>
        </p:txBody>
      </p:sp>
    </p:spTree>
    <p:extLst>
      <p:ext uri="{BB962C8B-B14F-4D97-AF65-F5344CB8AC3E}">
        <p14:creationId xmlns:p14="http://schemas.microsoft.com/office/powerpoint/2010/main" val="24205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8" grpId="0"/>
      <p:bldP spid="22" grpId="0"/>
      <p:bldP spid="29" grpId="0"/>
      <p:bldP spid="31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754ED-66EF-4576-AC5E-24371AF404D8}"/>
                  </a:ext>
                </a:extLst>
              </p:cNvPr>
              <p:cNvSpPr txBox="1"/>
              <p:nvPr/>
            </p:nvSpPr>
            <p:spPr>
              <a:xfrm>
                <a:off x="457200" y="303881"/>
                <a:ext cx="143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signal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754ED-66EF-4576-AC5E-24371AF4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3881"/>
                <a:ext cx="1434816" cy="369332"/>
              </a:xfrm>
              <a:prstGeom prst="rect">
                <a:avLst/>
              </a:prstGeom>
              <a:blipFill>
                <a:blip r:embed="rId2"/>
                <a:stretch>
                  <a:fillRect t="-6667" r="-383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9309C-3DA0-4E30-B783-FC2AEA2CD3E8}"/>
                  </a:ext>
                </a:extLst>
              </p:cNvPr>
              <p:cNvSpPr txBox="1"/>
              <p:nvPr/>
            </p:nvSpPr>
            <p:spPr>
              <a:xfrm>
                <a:off x="457200" y="2114550"/>
                <a:ext cx="5856988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– energy/strength/power of the signal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9309C-3DA0-4E30-B783-FC2AEA2CD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14550"/>
                <a:ext cx="5856988" cy="379848"/>
              </a:xfrm>
              <a:prstGeom prst="rect">
                <a:avLst/>
              </a:prstGeom>
              <a:blipFill>
                <a:blip r:embed="rId3"/>
                <a:stretch>
                  <a:fillRect t="-3226" r="-104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1E7625-72DD-4BC4-AAEB-D51DC200DBEB}"/>
                  </a:ext>
                </a:extLst>
              </p:cNvPr>
              <p:cNvSpPr txBox="1"/>
              <p:nvPr/>
            </p:nvSpPr>
            <p:spPr>
              <a:xfrm>
                <a:off x="457200" y="3287010"/>
                <a:ext cx="6900992" cy="380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– energy/strength/power for stationary process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1E7625-72DD-4BC4-AAEB-D51DC200D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87010"/>
                <a:ext cx="6900992" cy="380169"/>
              </a:xfrm>
              <a:prstGeom prst="rect">
                <a:avLst/>
              </a:prstGeom>
              <a:blipFill>
                <a:blip r:embed="rId4"/>
                <a:stretch>
                  <a:fillRect l="-530" t="-317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35DEBD-EA8B-4339-B25B-12614F3A4870}"/>
                  </a:ext>
                </a:extLst>
              </p:cNvPr>
              <p:cNvSpPr txBox="1"/>
              <p:nvPr/>
            </p:nvSpPr>
            <p:spPr>
              <a:xfrm>
                <a:off x="457200" y="3878818"/>
                <a:ext cx="6901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energy/strength/power of the random part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35DEBD-EA8B-4339-B25B-12614F3A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78818"/>
                <a:ext cx="6901056" cy="369332"/>
              </a:xfrm>
              <a:prstGeom prst="rect">
                <a:avLst/>
              </a:prstGeom>
              <a:blipFill>
                <a:blip r:embed="rId5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2827202-879F-4147-BC7E-49E9361998A6}"/>
              </a:ext>
            </a:extLst>
          </p:cNvPr>
          <p:cNvGrpSpPr/>
          <p:nvPr/>
        </p:nvGrpSpPr>
        <p:grpSpPr>
          <a:xfrm>
            <a:off x="4648200" y="369421"/>
            <a:ext cx="4744526" cy="2048922"/>
            <a:chOff x="304800" y="613554"/>
            <a:chExt cx="4744526" cy="204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9F63C6-FC9E-486A-9CA1-453B0A2216F9}"/>
                    </a:ext>
                  </a:extLst>
                </p:cNvPr>
                <p:cNvSpPr txBox="1"/>
                <p:nvPr/>
              </p:nvSpPr>
              <p:spPr>
                <a:xfrm>
                  <a:off x="4207161" y="1502306"/>
                  <a:ext cx="3409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9F63C6-FC9E-486A-9CA1-453B0A22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161" y="1502306"/>
                  <a:ext cx="3409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0D7713-2835-48D3-A2F7-B322857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502306"/>
              <a:ext cx="411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Object 19">
                  <a:extLst>
                    <a:ext uri="{FF2B5EF4-FFF2-40B4-BE49-F238E27FC236}">
                      <a16:creationId xmlns:a16="http://schemas.microsoft.com/office/drawing/2014/main" id="{A540077C-85FD-4DE4-B27F-37F349FD7C7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8063315"/>
                    </p:ext>
                  </p:extLst>
                </p:nvPr>
              </p:nvGraphicFramePr>
              <p:xfrm>
                <a:off x="381000" y="613554"/>
                <a:ext cx="4668326" cy="204892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7" imgW="7379080" imgH="3238935" progId="CorelDraw.Graphic.16">
                        <p:embed/>
                      </p:oleObj>
                    </mc:Choice>
                    <mc:Fallback>
                      <p:oleObj name="CorelDRAW" r:id="rId7" imgW="7379080" imgH="3238935" progId="CorelDraw.Graphic.16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61231C20-492B-432A-94BD-0451B5C016F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000" y="613554"/>
                              <a:ext cx="4668326" cy="204892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" name="Object 19">
                  <a:extLst>
                    <a:ext uri="{FF2B5EF4-FFF2-40B4-BE49-F238E27FC236}">
                      <a16:creationId xmlns:a16="http://schemas.microsoft.com/office/drawing/2014/main" id="{A540077C-85FD-4DE4-B27F-37F349FD7C7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8063315"/>
                    </p:ext>
                  </p:extLst>
                </p:nvPr>
              </p:nvGraphicFramePr>
              <p:xfrm>
                <a:off x="381000" y="613554"/>
                <a:ext cx="4668326" cy="204892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9" imgW="7379080" imgH="3238935" progId="CorelDraw.Graphic.16">
                        <p:embed/>
                      </p:oleObj>
                    </mc:Choice>
                    <mc:Fallback>
                      <p:oleObj name="CorelDRAW" r:id="rId9" imgW="7379080" imgH="3238935" progId="CorelDraw.Graphic.16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61231C20-492B-432A-94BD-0451B5C016F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000" y="613554"/>
                              <a:ext cx="4668326" cy="204892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0A1D7-0944-4CA5-869F-6369D8382B5E}"/>
                  </a:ext>
                </a:extLst>
              </p:cNvPr>
              <p:cNvSpPr txBox="1"/>
              <p:nvPr/>
            </p:nvSpPr>
            <p:spPr>
              <a:xfrm>
                <a:off x="4240114" y="217131"/>
                <a:ext cx="6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0A1D7-0944-4CA5-869F-6369D838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114" y="217131"/>
                <a:ext cx="663771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CC2C24D-7CF3-4F2E-A764-AFA9C533C178}"/>
              </a:ext>
            </a:extLst>
          </p:cNvPr>
          <p:cNvSpPr txBox="1"/>
          <p:nvPr/>
        </p:nvSpPr>
        <p:spPr>
          <a:xfrm>
            <a:off x="231475" y="441073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Variance is the strength of a purely random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F544F7-C4E6-4884-B288-0C9C924BD9D9}"/>
                  </a:ext>
                </a:extLst>
              </p:cNvPr>
              <p:cNvSpPr txBox="1"/>
              <p:nvPr/>
            </p:nvSpPr>
            <p:spPr>
              <a:xfrm>
                <a:off x="457200" y="2706038"/>
                <a:ext cx="8474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– random signal (stochastic process), stationary if distribution does not change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F544F7-C4E6-4884-B288-0C9C924B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06038"/>
                <a:ext cx="8474692" cy="369332"/>
              </a:xfrm>
              <a:prstGeom prst="rect">
                <a:avLst/>
              </a:prstGeom>
              <a:blipFill>
                <a:blip r:embed="rId12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CC2C24D-7CF3-4F2E-A764-AFA9C533C178}"/>
              </a:ext>
            </a:extLst>
          </p:cNvPr>
          <p:cNvSpPr txBox="1"/>
          <p:nvPr/>
        </p:nvSpPr>
        <p:spPr>
          <a:xfrm>
            <a:off x="231475" y="20955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How does the signal strength combine?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B082A-D2F2-4911-9BCF-2F747817EB45}"/>
              </a:ext>
            </a:extLst>
          </p:cNvPr>
          <p:cNvGrpSpPr/>
          <p:nvPr/>
        </p:nvGrpSpPr>
        <p:grpSpPr>
          <a:xfrm>
            <a:off x="7377619" y="1662033"/>
            <a:ext cx="304800" cy="400110"/>
            <a:chOff x="5562600" y="3307563"/>
            <a:chExt cx="304800" cy="4001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CEC8B5-9E8E-4E2C-A8D5-8826FEA560EE}"/>
                </a:ext>
              </a:extLst>
            </p:cNvPr>
            <p:cNvSpPr/>
            <p:nvPr/>
          </p:nvSpPr>
          <p:spPr>
            <a:xfrm>
              <a:off x="5562600" y="333375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444100-44E6-48BA-A4E6-AB1B2B5B71A1}"/>
                </a:ext>
              </a:extLst>
            </p:cNvPr>
            <p:cNvSpPr txBox="1"/>
            <p:nvPr/>
          </p:nvSpPr>
          <p:spPr>
            <a:xfrm>
              <a:off x="5562600" y="330756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</a:rPr>
                <a:t>+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981393-B03D-4071-9463-6BB9753A9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25170" y="1307220"/>
            <a:ext cx="704849" cy="354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34F980-3F7E-4C3B-926E-25D721FE0AF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806119" y="2062143"/>
            <a:ext cx="723900" cy="388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35C8E7-AD75-4B5C-98DD-83A84BAD2AF1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682419" y="184062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204728-635E-4496-B492-645D8A8D1199}"/>
                  </a:ext>
                </a:extLst>
              </p:cNvPr>
              <p:cNvSpPr txBox="1"/>
              <p:nvPr/>
            </p:nvSpPr>
            <p:spPr>
              <a:xfrm>
                <a:off x="6768019" y="998765"/>
                <a:ext cx="609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204728-635E-4496-B492-645D8A8D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9" y="998765"/>
                <a:ext cx="60960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4EBA3-6153-4267-9446-FEA0093B7B0B}"/>
                  </a:ext>
                </a:extLst>
              </p:cNvPr>
              <p:cNvSpPr txBox="1"/>
              <p:nvPr/>
            </p:nvSpPr>
            <p:spPr>
              <a:xfrm>
                <a:off x="6768019" y="2159199"/>
                <a:ext cx="609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4EBA3-6153-4267-9446-FEA0093B7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9" y="2159199"/>
                <a:ext cx="6096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488574-F410-4375-8D80-2AF9803E2985}"/>
                  </a:ext>
                </a:extLst>
              </p:cNvPr>
              <p:cNvSpPr txBox="1"/>
              <p:nvPr/>
            </p:nvSpPr>
            <p:spPr>
              <a:xfrm>
                <a:off x="7924800" y="1537707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488574-F410-4375-8D80-2AF9803E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537707"/>
                <a:ext cx="114300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A82AF48-6E96-4963-AF57-C3F302F20207}"/>
                  </a:ext>
                </a:extLst>
              </p:cNvPr>
              <p:cNvSpPr txBox="1"/>
              <p:nvPr/>
            </p:nvSpPr>
            <p:spPr>
              <a:xfrm>
                <a:off x="367219" y="819150"/>
                <a:ext cx="5684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- two incoming signals that combine linearly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A82AF48-6E96-4963-AF57-C3F302F20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9" y="819150"/>
                <a:ext cx="5684761" cy="369332"/>
              </a:xfrm>
              <a:prstGeom prst="rect">
                <a:avLst/>
              </a:prstGeom>
              <a:blipFill>
                <a:blip r:embed="rId5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8D2610-BEA9-4023-99A7-E34E3D215044}"/>
                  </a:ext>
                </a:extLst>
              </p:cNvPr>
              <p:cNvSpPr txBox="1"/>
              <p:nvPr/>
            </p:nvSpPr>
            <p:spPr>
              <a:xfrm>
                <a:off x="367219" y="1231020"/>
                <a:ext cx="4565289" cy="40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8D2610-BEA9-4023-99A7-E34E3D21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9" y="1231020"/>
                <a:ext cx="4565289" cy="408125"/>
              </a:xfrm>
              <a:prstGeom prst="rect">
                <a:avLst/>
              </a:prstGeom>
              <a:blipFill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65059E-5B71-4EF6-81AE-DAABAA18ADF7}"/>
                  </a:ext>
                </a:extLst>
              </p:cNvPr>
              <p:cNvSpPr txBox="1"/>
              <p:nvPr/>
            </p:nvSpPr>
            <p:spPr>
              <a:xfrm>
                <a:off x="377355" y="1907890"/>
                <a:ext cx="623826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purely random stationary signals: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𝑝𝑐𝑐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65059E-5B71-4EF6-81AE-DAABAA18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5" y="1907890"/>
                <a:ext cx="6238264" cy="923330"/>
              </a:xfrm>
              <a:prstGeom prst="rect">
                <a:avLst/>
              </a:prstGeom>
              <a:blipFill>
                <a:blip r:embed="rId7"/>
                <a:stretch>
                  <a:fillRect l="-880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E8303C0-745E-47FB-A997-04B7098C3B18}"/>
              </a:ext>
            </a:extLst>
          </p:cNvPr>
          <p:cNvSpPr txBox="1"/>
          <p:nvPr/>
        </p:nvSpPr>
        <p:spPr>
          <a:xfrm>
            <a:off x="228600" y="2952750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Correlation affects strength of combined signal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3B70E-1FA3-49ED-870E-2B1978336EE1}"/>
              </a:ext>
            </a:extLst>
          </p:cNvPr>
          <p:cNvSpPr txBox="1"/>
          <p:nvPr/>
        </p:nvSpPr>
        <p:spPr>
          <a:xfrm>
            <a:off x="380999" y="3562350"/>
            <a:ext cx="617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strength sums only if incoming signals are uncorrelated</a:t>
            </a:r>
          </a:p>
        </p:txBody>
      </p:sp>
    </p:spTree>
    <p:extLst>
      <p:ext uri="{BB962C8B-B14F-4D97-AF65-F5344CB8AC3E}">
        <p14:creationId xmlns:p14="http://schemas.microsoft.com/office/powerpoint/2010/main" val="17309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65624</TotalTime>
  <Words>1046</Words>
  <Application>Microsoft Office PowerPoint</Application>
  <PresentationFormat>On-screen Show (16:9)</PresentationFormat>
  <Paragraphs>112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Alice</vt:lpstr>
      <vt:lpstr>Arial</vt:lpstr>
      <vt:lpstr>Bradley Hand ITC</vt:lpstr>
      <vt:lpstr>Calibri</vt:lpstr>
      <vt:lpstr>Cambria Math</vt:lpstr>
      <vt:lpstr>Office Theme</vt:lpstr>
      <vt:lpstr>CorelDRAW</vt:lpstr>
      <vt:lpstr>Quantum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569</cp:revision>
  <dcterms:created xsi:type="dcterms:W3CDTF">2013-05-30T18:30:29Z</dcterms:created>
  <dcterms:modified xsi:type="dcterms:W3CDTF">2024-01-12T19:45:35Z</dcterms:modified>
</cp:coreProperties>
</file>