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1072" r:id="rId2"/>
    <p:sldId id="1259" r:id="rId3"/>
    <p:sldId id="1280" r:id="rId4"/>
    <p:sldId id="1268" r:id="rId5"/>
    <p:sldId id="1261" r:id="rId6"/>
    <p:sldId id="1269" r:id="rId7"/>
    <p:sldId id="1270" r:id="rId8"/>
    <p:sldId id="1267" r:id="rId9"/>
    <p:sldId id="1271" r:id="rId10"/>
    <p:sldId id="1266" r:id="rId11"/>
    <p:sldId id="1272" r:id="rId12"/>
    <p:sldId id="1273" r:id="rId13"/>
    <p:sldId id="1274" r:id="rId14"/>
    <p:sldId id="1277" r:id="rId15"/>
    <p:sldId id="1275" r:id="rId16"/>
    <p:sldId id="1276" r:id="rId17"/>
    <p:sldId id="1279" r:id="rId18"/>
    <p:sldId id="1282" r:id="rId19"/>
    <p:sldId id="1284" r:id="rId20"/>
    <p:sldId id="1283" r:id="rId21"/>
    <p:sldId id="1285" r:id="rId22"/>
    <p:sldId id="1288" r:id="rId23"/>
    <p:sldId id="1286" r:id="rId24"/>
    <p:sldId id="1263" r:id="rId25"/>
    <p:sldId id="1287" r:id="rId26"/>
    <p:sldId id="1262" r:id="rId27"/>
    <p:sldId id="1289" r:id="rId28"/>
    <p:sldId id="1229" r:id="rId29"/>
    <p:sldId id="1265" r:id="rId30"/>
    <p:sldId id="1264" r:id="rId31"/>
    <p:sldId id="1281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472C4"/>
    <a:srgbClr val="000000"/>
    <a:srgbClr val="C28446"/>
    <a:srgbClr val="38BABF"/>
    <a:srgbClr val="7F7F7F"/>
    <a:srgbClr val="FFFFFF"/>
    <a:srgbClr val="4C216D"/>
    <a:srgbClr val="A469D1"/>
    <a:srgbClr val="9752CA"/>
    <a:srgbClr val="B686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14" autoAdjust="0"/>
    <p:restoredTop sz="85229" autoAdjust="0"/>
  </p:normalViewPr>
  <p:slideViewPr>
    <p:cSldViewPr snapToGrid="0">
      <p:cViewPr varScale="1">
        <p:scale>
          <a:sx n="105" d="100"/>
          <a:sy n="105" d="100"/>
        </p:scale>
        <p:origin x="732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3/26/2025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You may have heard of the use of negative probability, or pseud-probability, in quantum mechanics. Quantum states can be described by a “probability density” over position and momentum… The Wigner function, or the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Husimi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Q representation, or Glauber–Sudarshan P representation… except that the “probability” can be negative. And you may have wondered, like me, what is negative probability? Does it represent something physical or is it just a useful mathematical tool? And why can we do it? Is it something specific to quantum mechanics?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Three months ago, while working on a generalized theory of ensembles for my Assumptions of Physics project, I realized that, actually, you should always expect “pseudo-probability” representation for any physical theory, and that the classical case is the special case. So, I though I’d make a video right away, partly because making these videos forces me to </a:t>
            </a:r>
            <a:r>
              <a:rPr lang="en-US" sz="1800" dirty="0" err="1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reunderstand</a:t>
            </a:r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the complex stuff in the simplest terms I can. In fact, I’ll even try the multiple level of explanation thing. I’ll give you a “basic explanation,” with pictures and little math, and then an “advanced explanation” that talks a bit more about density matrices and Wigner function.</a:t>
            </a:r>
          </a:p>
          <a:p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1800" dirty="0">
                <a:effectLst/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Though I have to warn you: if you are expecting some mysterious and fascinating metaphysical insight you’ll be disappointed. There is no such thing. It’s just that the space of ensemble is always a vector spaces, and vector spaces admit affine coordinates. But that also means that we can fully understand the thing without metaphysical mumbo-jumbo! Let’s get start.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54F452-85BD-4268-B680-C313DBFDCEB3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3953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6C1A2-D2A5-4F7B-9B0E-4CAB01C17923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3AF2D39E-1CF2-6C35-A74E-C2E85F817FF0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803588DA-AF3D-0538-FED6-B91B80D9B03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41405" y="4365482"/>
            <a:ext cx="1676403" cy="15237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4EEE5F5B-B632-2F49-E623-5C0F89CE0E7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64754" y="5933727"/>
            <a:ext cx="2229706" cy="75685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9AE0316C-62B2-770F-A578-C8D4BEA5ED2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2032" y="4433212"/>
            <a:ext cx="1676403" cy="152372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730B28FF-2283-988B-15E2-3907B103BE7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5381" y="6001457"/>
            <a:ext cx="2229706" cy="756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9" grpId="1" animBg="1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FEDF14-E232-404D-BBA5-03D9E389DB67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99257-16C3-41A8-8F94-B83161C61A0F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D5C4E5BC-ABCF-47B3-9B57-89BAD7D63AE0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ACEEB1-A335-4A82-A216-A800BAE9956A}" type="datetime1">
              <a:rPr lang="en-US" smtClean="0"/>
              <a:t>3/26/2025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2C42A6-6A1C-4B64-871D-EE688997E6FF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0CF25-A90C-44B1-BD5F-DBEDF7A4B9BA}" type="datetime1">
              <a:rPr lang="en-US" smtClean="0"/>
              <a:t>3/26/2025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EEEE81-DE2A-4B5C-A94D-0E8064877688}" type="datetime1">
              <a:rPr lang="en-US" smtClean="0"/>
              <a:t>3/26/2025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BB7C59B-7138-4EFB-8BC0-D4E88BCD985E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ADA6E0-8BA6-4DB1-A4B5-CE4500EB044E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D488A6-CCD0-47C5-92D9-822408EF6A21}" type="datetime1">
              <a:rPr lang="en-US" smtClean="0"/>
              <a:t>3/26/2025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Gabriele Carcassi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C8DCF9-AEB9-4D1E-B4FA-002AB26CBCD2}" type="datetime1">
              <a:rPr lang="en-US" smtClean="0"/>
              <a:t>3/26/2025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Gabriele Carcassi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12EABDBC-29F5-54A5-0B74-DE652EDCED65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72"/>
            <a:ext cx="755811" cy="686976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90CDCAE5-166F-5A8D-47B6-2316E82EF1EA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4150" y="6274104"/>
            <a:ext cx="1313865" cy="4459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34776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</p:bldLst>
  </p:timing>
  <p:hf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12" Type="http://schemas.openxmlformats.org/officeDocument/2006/relationships/image" Target="../media/image35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5.png"/><Relationship Id="rId11" Type="http://schemas.openxmlformats.org/officeDocument/2006/relationships/image" Target="../media/image34.png"/><Relationship Id="rId5" Type="http://schemas.openxmlformats.org/officeDocument/2006/relationships/image" Target="../media/image24.png"/><Relationship Id="rId10" Type="http://schemas.openxmlformats.org/officeDocument/2006/relationships/image" Target="../media/image33.png"/><Relationship Id="rId4" Type="http://schemas.openxmlformats.org/officeDocument/2006/relationships/image" Target="../media/image23.png"/><Relationship Id="rId9" Type="http://schemas.openxmlformats.org/officeDocument/2006/relationships/image" Target="../media/image32.png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png"/><Relationship Id="rId3" Type="http://schemas.openxmlformats.org/officeDocument/2006/relationships/image" Target="../media/image37.pn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80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1.png"/><Relationship Id="rId3" Type="http://schemas.openxmlformats.org/officeDocument/2006/relationships/image" Target="../media/image46.png"/><Relationship Id="rId7" Type="http://schemas.openxmlformats.org/officeDocument/2006/relationships/image" Target="../media/image50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9.png"/><Relationship Id="rId5" Type="http://schemas.openxmlformats.org/officeDocument/2006/relationships/image" Target="../media/image48.png"/><Relationship Id="rId4" Type="http://schemas.openxmlformats.org/officeDocument/2006/relationships/image" Target="../media/image47.png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pn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png"/><Relationship Id="rId5" Type="http://schemas.openxmlformats.org/officeDocument/2006/relationships/image" Target="../media/image55.png"/><Relationship Id="rId4" Type="http://schemas.openxmlformats.org/officeDocument/2006/relationships/image" Target="../media/image54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8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80.png"/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7" Type="http://schemas.openxmlformats.org/officeDocument/2006/relationships/image" Target="../media/image30.png"/><Relationship Id="rId2" Type="http://schemas.openxmlformats.org/officeDocument/2006/relationships/image" Target="../media/image6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1.png"/><Relationship Id="rId13" Type="http://schemas.openxmlformats.org/officeDocument/2006/relationships/image" Target="../media/image241.png"/><Relationship Id="rId3" Type="http://schemas.openxmlformats.org/officeDocument/2006/relationships/image" Target="../media/image101.png"/><Relationship Id="rId7" Type="http://schemas.openxmlformats.org/officeDocument/2006/relationships/image" Target="../media/image141.png"/><Relationship Id="rId12" Type="http://schemas.openxmlformats.org/officeDocument/2006/relationships/image" Target="../media/image231.png"/><Relationship Id="rId2" Type="http://schemas.openxmlformats.org/officeDocument/2006/relationships/image" Target="../media/image9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31.png"/><Relationship Id="rId11" Type="http://schemas.openxmlformats.org/officeDocument/2006/relationships/image" Target="../media/image221.png"/><Relationship Id="rId5" Type="http://schemas.openxmlformats.org/officeDocument/2006/relationships/image" Target="../media/image121.png"/><Relationship Id="rId15" Type="http://schemas.openxmlformats.org/officeDocument/2006/relationships/image" Target="../media/image261.png"/><Relationship Id="rId10" Type="http://schemas.openxmlformats.org/officeDocument/2006/relationships/image" Target="../media/image211.png"/><Relationship Id="rId4" Type="http://schemas.openxmlformats.org/officeDocument/2006/relationships/image" Target="../media/image111.png"/><Relationship Id="rId9" Type="http://schemas.openxmlformats.org/officeDocument/2006/relationships/image" Target="../media/image201.png"/><Relationship Id="rId14" Type="http://schemas.openxmlformats.org/officeDocument/2006/relationships/image" Target="../media/image251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90.png"/><Relationship Id="rId13" Type="http://schemas.openxmlformats.org/officeDocument/2006/relationships/image" Target="../media/image540.png"/><Relationship Id="rId18" Type="http://schemas.openxmlformats.org/officeDocument/2006/relationships/image" Target="../media/image590.png"/><Relationship Id="rId3" Type="http://schemas.openxmlformats.org/officeDocument/2006/relationships/image" Target="../media/image430.png"/><Relationship Id="rId7" Type="http://schemas.openxmlformats.org/officeDocument/2006/relationships/image" Target="../media/image470.png"/><Relationship Id="rId12" Type="http://schemas.openxmlformats.org/officeDocument/2006/relationships/image" Target="../media/image530.png"/><Relationship Id="rId17" Type="http://schemas.openxmlformats.org/officeDocument/2006/relationships/image" Target="../media/image580.png"/><Relationship Id="rId2" Type="http://schemas.openxmlformats.org/officeDocument/2006/relationships/image" Target="../media/image420.png"/><Relationship Id="rId16" Type="http://schemas.openxmlformats.org/officeDocument/2006/relationships/image" Target="../media/image5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60.png"/><Relationship Id="rId11" Type="http://schemas.openxmlformats.org/officeDocument/2006/relationships/image" Target="../media/image520.png"/><Relationship Id="rId5" Type="http://schemas.openxmlformats.org/officeDocument/2006/relationships/image" Target="../media/image450.png"/><Relationship Id="rId15" Type="http://schemas.openxmlformats.org/officeDocument/2006/relationships/image" Target="../media/image560.png"/><Relationship Id="rId10" Type="http://schemas.openxmlformats.org/officeDocument/2006/relationships/image" Target="../media/image510.png"/><Relationship Id="rId19" Type="http://schemas.openxmlformats.org/officeDocument/2006/relationships/image" Target="../media/image600.png"/><Relationship Id="rId4" Type="http://schemas.openxmlformats.org/officeDocument/2006/relationships/image" Target="../media/image440.png"/><Relationship Id="rId9" Type="http://schemas.openxmlformats.org/officeDocument/2006/relationships/image" Target="../media/image500.png"/><Relationship Id="rId14" Type="http://schemas.openxmlformats.org/officeDocument/2006/relationships/image" Target="../media/image55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1">
            <a:extLst>
              <a:ext uri="{FF2B5EF4-FFF2-40B4-BE49-F238E27FC236}">
                <a16:creationId xmlns:a16="http://schemas.microsoft.com/office/drawing/2014/main" id="{99CB09A4-A438-3C2F-7385-A9C475B839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>
            <a:normAutofit/>
          </a:bodyPr>
          <a:lstStyle/>
          <a:p>
            <a:r>
              <a:rPr lang="en-US" dirty="0"/>
              <a:t>Negative probability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id="{F7526EB5-6349-1B82-B5F3-D13CA153F9B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dirty="0"/>
              <a:t>Gabriele </a:t>
            </a:r>
            <a:r>
              <a:rPr lang="en-US" dirty="0" err="1"/>
              <a:t>Carcassi</a:t>
            </a:r>
            <a:endParaRPr lang="en-US" dirty="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BF0A78B-FC8E-B65A-804E-44A964E4AA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53089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D6D3A7-A114-357A-6401-789965CF75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0E87B02-2638-48D0-AE68-FE6E0F2F0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10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80BE8EAE-B8B2-8C96-B757-00F5DE798343}"/>
              </a:ext>
            </a:extLst>
          </p:cNvPr>
          <p:cNvGrpSpPr/>
          <p:nvPr/>
        </p:nvGrpSpPr>
        <p:grpSpPr>
          <a:xfrm>
            <a:off x="1690438" y="899075"/>
            <a:ext cx="5325620" cy="4668631"/>
            <a:chOff x="1690438" y="899075"/>
            <a:chExt cx="5325620" cy="466863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8EE31F7-29C5-7AB7-D50C-C79780D67219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080072B-34E4-EFF4-FCA6-913095C53118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80CE0CC-818D-259D-A7BE-3743C155FE7D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D2026606-91F1-9CE7-3679-EFA2B5567317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31CB4CED-178D-ED80-951E-015917A0CB17}"/>
                  </a:ext>
                </a:extLst>
              </p:cNvPr>
              <p:cNvCxnSpPr>
                <a:stCxn id="28" idx="3"/>
                <a:endCxn id="28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188B7460-E2DD-3071-C0DE-671EB8BBA570}"/>
                  </a:ext>
                </a:extLst>
              </p:cNvPr>
              <p:cNvCxnSpPr>
                <a:cxnSpLocks/>
                <a:stCxn id="28" idx="0"/>
                <a:endCxn id="28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207C9497-98AB-A8E2-4113-2E59E9BBFE0B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7193CD51-DDAF-0758-6C48-87E04D78F9EF}"/>
                </a:ext>
              </a:extLst>
            </p:cNvPr>
            <p:cNvGrpSpPr/>
            <p:nvPr/>
          </p:nvGrpSpPr>
          <p:grpSpPr>
            <a:xfrm>
              <a:off x="1690438" y="899075"/>
              <a:ext cx="5325620" cy="4668631"/>
              <a:chOff x="8866556" y="911557"/>
              <a:chExt cx="3093067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0F124817-206B-2991-05D9-3B68DCFB2C00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5228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0EF1B97-CC14-F7EC-F2E7-696419E190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52289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A7CCD38E-B363-96E1-1B19-BB341ACE8F4D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1840" y="2049522"/>
                    <a:ext cx="567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660D49F-EC72-33A2-8BC5-2D5DB6762E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1840" y="2049522"/>
                    <a:ext cx="56778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4EF2B52F-3DAF-CB76-3DE0-1FBA6AE7334C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556" y="2049522"/>
                    <a:ext cx="567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5E67CF-0541-62A9-849D-64002CC3FA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556" y="2049522"/>
                    <a:ext cx="56778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B95D380-46EB-73EF-667E-1470C17F40D6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5228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D3CAC5B-610F-7D5F-1391-DE455CC49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52289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9C1D01F-3DBB-1227-1C4F-1DCEC3B496E9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05C4B7B1-4AC1-62AF-21A3-0D0F3F019AA2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F7A4E9C-9CAD-4FF0-0134-3E8010F5DF3E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93E3BDEE-CE53-DEB6-164B-24C62BB98FBF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11FF8454-A5B3-06E4-B45C-15CC68327781}"/>
              </a:ext>
            </a:extLst>
          </p:cNvPr>
          <p:cNvSpPr txBox="1"/>
          <p:nvPr/>
        </p:nvSpPr>
        <p:spPr>
          <a:xfrm>
            <a:off x="7268680" y="285592"/>
            <a:ext cx="45494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Embedding classical space</a:t>
            </a:r>
            <a:br>
              <a:rPr lang="en-US" sz="3200" dirty="0"/>
            </a:br>
            <a:r>
              <a:rPr lang="en-US" sz="3200" dirty="0"/>
              <a:t>inside a quantum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7BB5182-2C5B-D696-EAB7-D3B9E8EF6825}"/>
              </a:ext>
            </a:extLst>
          </p:cNvPr>
          <p:cNvSpPr txBox="1"/>
          <p:nvPr/>
        </p:nvSpPr>
        <p:spPr>
          <a:xfrm>
            <a:off x="553485" y="1124005"/>
            <a:ext cx="252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Distinguishable cases are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quantum states!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A775B69-6DA2-EE09-988A-373E9C8D2784}"/>
              </a:ext>
            </a:extLst>
          </p:cNvPr>
          <p:cNvCxnSpPr>
            <a:cxnSpLocks/>
          </p:cNvCxnSpPr>
          <p:nvPr/>
        </p:nvCxnSpPr>
        <p:spPr>
          <a:xfrm>
            <a:off x="1517723" y="1821180"/>
            <a:ext cx="1393116" cy="177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DEB7DE9-3B6D-10D0-B94E-4C2597FB2C19}"/>
              </a:ext>
            </a:extLst>
          </p:cNvPr>
          <p:cNvCxnSpPr>
            <a:cxnSpLocks/>
          </p:cNvCxnSpPr>
          <p:nvPr/>
        </p:nvCxnSpPr>
        <p:spPr>
          <a:xfrm>
            <a:off x="3108960" y="1424940"/>
            <a:ext cx="1211580" cy="18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083E1F8-BF8D-6500-8B5F-277338C0129A}"/>
              </a:ext>
            </a:extLst>
          </p:cNvPr>
          <p:cNvSpPr txBox="1"/>
          <p:nvPr/>
        </p:nvSpPr>
        <p:spPr>
          <a:xfrm>
            <a:off x="6713215" y="2077881"/>
            <a:ext cx="3100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 probability distributions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correspond to quantum states!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BEA7C8C2-3EAD-B001-15A0-D7C3D3CC25E0}"/>
              </a:ext>
            </a:extLst>
          </p:cNvPr>
          <p:cNvCxnSpPr>
            <a:cxnSpLocks/>
          </p:cNvCxnSpPr>
          <p:nvPr/>
        </p:nvCxnSpPr>
        <p:spPr>
          <a:xfrm flipH="1">
            <a:off x="5059680" y="2446020"/>
            <a:ext cx="1531620" cy="60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F49B0F9E-867E-D2F3-B567-A354342CA827}"/>
              </a:ext>
            </a:extLst>
          </p:cNvPr>
          <p:cNvSpPr txBox="1"/>
          <p:nvPr/>
        </p:nvSpPr>
        <p:spPr>
          <a:xfrm>
            <a:off x="6918488" y="3013741"/>
            <a:ext cx="3888244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Not all quantum states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correspond to probability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distributions!</a:t>
            </a:r>
          </a:p>
        </p:txBody>
      </p:sp>
    </p:spTree>
    <p:extLst>
      <p:ext uri="{BB962C8B-B14F-4D97-AF65-F5344CB8AC3E}">
        <p14:creationId xmlns:p14="http://schemas.microsoft.com/office/powerpoint/2010/main" val="16797601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760B0E3-9BB0-4EBE-AA0D-2C544FFEC9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11</a:t>
            </a:fld>
            <a:endParaRPr lang="en-US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15DAB2F-47FB-98CA-FFAE-0BB662931DDC}"/>
              </a:ext>
            </a:extLst>
          </p:cNvPr>
          <p:cNvCxnSpPr/>
          <p:nvPr/>
        </p:nvCxnSpPr>
        <p:spPr>
          <a:xfrm flipV="1">
            <a:off x="3011290" y="1961184"/>
            <a:ext cx="752669" cy="70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252D78-C5B1-66F8-8E12-FE198188F210}"/>
                  </a:ext>
                </a:extLst>
              </p:cNvPr>
              <p:cNvSpPr txBox="1"/>
              <p:nvPr/>
            </p:nvSpPr>
            <p:spPr>
              <a:xfrm>
                <a:off x="3788309" y="1529855"/>
                <a:ext cx="1047273" cy="620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7252D78-C5B1-66F8-8E12-FE198188F2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88309" y="1529855"/>
                <a:ext cx="1047273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AA6D83-8D3E-0E7B-D1B6-7F86E052D11F}"/>
              </a:ext>
            </a:extLst>
          </p:cNvPr>
          <p:cNvCxnSpPr>
            <a:cxnSpLocks/>
            <a:stCxn id="7" idx="1"/>
          </p:cNvCxnSpPr>
          <p:nvPr/>
        </p:nvCxnSpPr>
        <p:spPr>
          <a:xfrm flipH="1">
            <a:off x="3206954" y="832035"/>
            <a:ext cx="664968" cy="21617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72EBD2-7811-BDE2-ECAD-F36A00A5F947}"/>
                  </a:ext>
                </a:extLst>
              </p:cNvPr>
              <p:cNvSpPr txBox="1"/>
              <p:nvPr/>
            </p:nvSpPr>
            <p:spPr>
              <a:xfrm>
                <a:off x="3871922" y="647369"/>
                <a:ext cx="88004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1,0,0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E272EBD2-7811-BDE2-ECAD-F36A00A5F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1922" y="647369"/>
                <a:ext cx="880049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>
            <a:extLst>
              <a:ext uri="{FF2B5EF4-FFF2-40B4-BE49-F238E27FC236}">
                <a16:creationId xmlns:a16="http://schemas.microsoft.com/office/drawing/2014/main" id="{AC829387-3FF8-F2E9-6732-A0586B064CB0}"/>
              </a:ext>
            </a:extLst>
          </p:cNvPr>
          <p:cNvGrpSpPr/>
          <p:nvPr/>
        </p:nvGrpSpPr>
        <p:grpSpPr>
          <a:xfrm>
            <a:off x="1013971" y="582472"/>
            <a:ext cx="3922570" cy="3404275"/>
            <a:chOff x="4751806" y="1418826"/>
            <a:chExt cx="2554768" cy="2217204"/>
          </a:xfrm>
        </p:grpSpPr>
        <p:sp>
          <p:nvSpPr>
            <p:cNvPr id="3" name="Isosceles Triangle 2">
              <a:extLst>
                <a:ext uri="{FF2B5EF4-FFF2-40B4-BE49-F238E27FC236}">
                  <a16:creationId xmlns:a16="http://schemas.microsoft.com/office/drawing/2014/main" id="{ED098707-DEEF-83D7-385D-604A45462959}"/>
                </a:ext>
              </a:extLst>
            </p:cNvPr>
            <p:cNvSpPr/>
            <p:nvPr/>
          </p:nvSpPr>
          <p:spPr>
            <a:xfrm>
              <a:off x="5017710" y="1744382"/>
              <a:ext cx="2045644" cy="1763486"/>
            </a:xfrm>
            <a:prstGeom prst="triangle">
              <a:avLst/>
            </a:pr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00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698B0F-D5A8-4167-CFB6-B1FEBF1186AA}"/>
                    </a:ext>
                  </a:extLst>
                </p:cNvPr>
                <p:cNvSpPr txBox="1"/>
                <p:nvPr/>
              </p:nvSpPr>
              <p:spPr>
                <a:xfrm>
                  <a:off x="5925224" y="1418826"/>
                  <a:ext cx="254871" cy="2605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CD698B0F-D5A8-4167-CFB6-B1FEBF1186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25224" y="1418826"/>
                  <a:ext cx="254871" cy="26059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AE7ADB-3025-839F-4734-0998E24B124A}"/>
                    </a:ext>
                  </a:extLst>
                </p:cNvPr>
                <p:cNvSpPr txBox="1"/>
                <p:nvPr/>
              </p:nvSpPr>
              <p:spPr>
                <a:xfrm>
                  <a:off x="4751806" y="3375438"/>
                  <a:ext cx="251320" cy="2605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DAE7ADB-3025-839F-4734-0998E24B12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51806" y="3375438"/>
                  <a:ext cx="251320" cy="26059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50B085-E039-C7D7-BFDD-0994FF4DAEBC}"/>
                    </a:ext>
                  </a:extLst>
                </p:cNvPr>
                <p:cNvSpPr txBox="1"/>
                <p:nvPr/>
              </p:nvSpPr>
              <p:spPr>
                <a:xfrm>
                  <a:off x="7066154" y="3360359"/>
                  <a:ext cx="240420" cy="26059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4650B085-E039-C7D7-BFDD-0994FF4DAEB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66154" y="3360359"/>
                  <a:ext cx="240420" cy="26059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E9C0916-2860-EDBB-8F2E-C1CE689644A5}"/>
              </a:ext>
            </a:extLst>
          </p:cNvPr>
          <p:cNvCxnSpPr>
            <a:stCxn id="3" idx="0"/>
          </p:cNvCxnSpPr>
          <p:nvPr/>
        </p:nvCxnSpPr>
        <p:spPr>
          <a:xfrm>
            <a:off x="2992671" y="1082328"/>
            <a:ext cx="18619" cy="3848487"/>
          </a:xfrm>
          <a:prstGeom prst="line">
            <a:avLst/>
          </a:prstGeom>
          <a:ln w="28575">
            <a:solidFill>
              <a:schemeClr val="tx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DF3FFC-8DCB-1B83-3B8F-37DAF43C552D}"/>
                  </a:ext>
                </a:extLst>
              </p:cNvPr>
              <p:cNvSpPr txBox="1"/>
              <p:nvPr/>
            </p:nvSpPr>
            <p:spPr>
              <a:xfrm>
                <a:off x="3595313" y="3927378"/>
                <a:ext cx="1008802" cy="620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1DF3FFC-8DCB-1B83-3B8F-37DAF43C552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13" y="3927378"/>
                <a:ext cx="1008802" cy="62023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819D148F-2D19-5BE7-1A28-A9FBCC05E830}"/>
              </a:ext>
            </a:extLst>
          </p:cNvPr>
          <p:cNvCxnSpPr>
            <a:cxnSpLocks/>
            <a:endCxn id="18" idx="1"/>
          </p:cNvCxnSpPr>
          <p:nvPr/>
        </p:nvCxnSpPr>
        <p:spPr>
          <a:xfrm>
            <a:off x="3113592" y="3889713"/>
            <a:ext cx="481721" cy="34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D5F5149D-799C-9C11-30B1-32A487E617E2}"/>
              </a:ext>
            </a:extLst>
          </p:cNvPr>
          <p:cNvCxnSpPr>
            <a:cxnSpLocks/>
          </p:cNvCxnSpPr>
          <p:nvPr/>
        </p:nvCxnSpPr>
        <p:spPr>
          <a:xfrm>
            <a:off x="3096705" y="4936294"/>
            <a:ext cx="481721" cy="347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87909-4E64-7D6E-26D3-56BCECAF4047}"/>
                  </a:ext>
                </a:extLst>
              </p:cNvPr>
              <p:cNvSpPr txBox="1"/>
              <p:nvPr/>
            </p:nvSpPr>
            <p:spPr>
              <a:xfrm>
                <a:off x="3595313" y="4973959"/>
                <a:ext cx="1258870" cy="620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C7A87909-4E64-7D6E-26D3-56BCECAF40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95313" y="4973959"/>
                <a:ext cx="1258870" cy="62023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93994FAA-1AAB-A604-6287-B5EBF9794EA4}"/>
              </a:ext>
            </a:extLst>
          </p:cNvPr>
          <p:cNvSpPr txBox="1"/>
          <p:nvPr/>
        </p:nvSpPr>
        <p:spPr>
          <a:xfrm>
            <a:off x="6664529" y="488361"/>
            <a:ext cx="452258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/>
              <a:t>Lower probability</a:t>
            </a:r>
            <a:br>
              <a:rPr lang="en-US" sz="3600" dirty="0"/>
            </a:br>
            <a:r>
              <a:rPr lang="en-US" sz="3600" dirty="0"/>
              <a:t> means</a:t>
            </a:r>
            <a:br>
              <a:rPr lang="en-US" sz="3600" b="0" dirty="0"/>
            </a:br>
            <a:r>
              <a:rPr lang="en-US" sz="3600" dirty="0"/>
              <a:t>further from the vertex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25ECDA7-A184-15F5-824F-1C445AAD7773}"/>
              </a:ext>
            </a:extLst>
          </p:cNvPr>
          <p:cNvSpPr txBox="1"/>
          <p:nvPr/>
        </p:nvSpPr>
        <p:spPr>
          <a:xfrm>
            <a:off x="6043645" y="2697716"/>
            <a:ext cx="571470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600" dirty="0">
                <a:solidFill>
                  <a:srgbClr val="C00000"/>
                </a:solidFill>
              </a:rPr>
              <a:t>Negative probability</a:t>
            </a:r>
            <a:br>
              <a:rPr lang="en-US" sz="3600" dirty="0">
                <a:solidFill>
                  <a:srgbClr val="C00000"/>
                </a:solidFill>
              </a:rPr>
            </a:br>
            <a:r>
              <a:rPr lang="en-US" sz="3600" dirty="0">
                <a:solidFill>
                  <a:srgbClr val="C00000"/>
                </a:solidFill>
              </a:rPr>
              <a:t>goes “outside” classical space</a:t>
            </a:r>
          </a:p>
        </p:txBody>
      </p:sp>
    </p:spTree>
    <p:extLst>
      <p:ext uri="{BB962C8B-B14F-4D97-AF65-F5344CB8AC3E}">
        <p14:creationId xmlns:p14="http://schemas.microsoft.com/office/powerpoint/2010/main" val="274335624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FD3C47-66A8-AE68-89E0-0ABDDFE7071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A9596AD2-C3C8-B5BA-137C-1AB5398545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12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F8E0709F-22FF-8465-A378-109F15042059}"/>
              </a:ext>
            </a:extLst>
          </p:cNvPr>
          <p:cNvGrpSpPr/>
          <p:nvPr/>
        </p:nvGrpSpPr>
        <p:grpSpPr>
          <a:xfrm>
            <a:off x="1690438" y="899075"/>
            <a:ext cx="5325620" cy="4668631"/>
            <a:chOff x="1690438" y="899075"/>
            <a:chExt cx="5325620" cy="466863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FD56BE00-E19D-DAEB-A695-5F4C2827BC1B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CED9AA01-CF8F-0922-CB1C-6861E840AB4F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2330A642-797D-F4A2-5C2D-CF4B02A87428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30047915-0C6D-CA04-AA08-896F05AC7F78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692595F2-47F9-1F18-0EF0-436EDD89DD91}"/>
                  </a:ext>
                </a:extLst>
              </p:cNvPr>
              <p:cNvCxnSpPr>
                <a:stCxn id="28" idx="3"/>
                <a:endCxn id="28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CE5B5128-15C1-5C8C-4C32-6777689367C5}"/>
                  </a:ext>
                </a:extLst>
              </p:cNvPr>
              <p:cNvCxnSpPr>
                <a:cxnSpLocks/>
                <a:stCxn id="28" idx="0"/>
                <a:endCxn id="28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9BA6A0D0-E6E9-6045-99AD-EA80F6784595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8A99FE2-4490-F1BB-47AD-F8C53C568079}"/>
                </a:ext>
              </a:extLst>
            </p:cNvPr>
            <p:cNvGrpSpPr/>
            <p:nvPr/>
          </p:nvGrpSpPr>
          <p:grpSpPr>
            <a:xfrm>
              <a:off x="1690438" y="899075"/>
              <a:ext cx="5325620" cy="4668631"/>
              <a:chOff x="8866556" y="911557"/>
              <a:chExt cx="3093067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B4B0FA44-DDC4-6653-D40E-D0C519921873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5228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0EF1B97-CC14-F7EC-F2E7-696419E190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52289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363D5BFA-7211-1854-A466-46495ABD35C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1840" y="2049522"/>
                    <a:ext cx="567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660D49F-EC72-33A2-8BC5-2D5DB6762E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1840" y="2049522"/>
                    <a:ext cx="56778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0983810E-141A-DC19-DED5-2C68CBB6E8DC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556" y="2049522"/>
                    <a:ext cx="567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5E67CF-0541-62A9-849D-64002CC3FA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556" y="2049522"/>
                    <a:ext cx="56778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4285096C-9D0B-F20F-49FE-3B6F5E31F639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5228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D3CAC5B-610F-7D5F-1391-DE455CC49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52289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F2CC872E-A595-1C70-6BA5-D0E94B222C4A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8C08124F-57FB-04DE-CCF6-905903ADD581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620E5731-6404-952B-1535-4E2561B1576F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79941972-F870-53F1-20B4-3C85EDD243C6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95BAA875-68FA-2517-79DB-485BB7F9AE7C}"/>
              </a:ext>
            </a:extLst>
          </p:cNvPr>
          <p:cNvSpPr txBox="1"/>
          <p:nvPr/>
        </p:nvSpPr>
        <p:spPr>
          <a:xfrm>
            <a:off x="7268680" y="285592"/>
            <a:ext cx="454945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Embedding classical space</a:t>
            </a:r>
            <a:br>
              <a:rPr lang="en-US" sz="3200" dirty="0"/>
            </a:br>
            <a:r>
              <a:rPr lang="en-US" sz="3200" dirty="0"/>
              <a:t>inside a quantum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24F26-7239-8E81-ECBF-09AE11803E0B}"/>
              </a:ext>
            </a:extLst>
          </p:cNvPr>
          <p:cNvSpPr txBox="1"/>
          <p:nvPr/>
        </p:nvSpPr>
        <p:spPr>
          <a:xfrm>
            <a:off x="553485" y="1124005"/>
            <a:ext cx="25255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Distinguishable cases are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quantum states!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81CB4671-5FAF-7836-4F61-BCEC9D2F47B2}"/>
              </a:ext>
            </a:extLst>
          </p:cNvPr>
          <p:cNvCxnSpPr>
            <a:cxnSpLocks/>
          </p:cNvCxnSpPr>
          <p:nvPr/>
        </p:nvCxnSpPr>
        <p:spPr>
          <a:xfrm>
            <a:off x="1517723" y="1821180"/>
            <a:ext cx="1393116" cy="17736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D21C0433-82DA-099E-3EF2-817DFF4CC8BC}"/>
              </a:ext>
            </a:extLst>
          </p:cNvPr>
          <p:cNvCxnSpPr>
            <a:cxnSpLocks/>
          </p:cNvCxnSpPr>
          <p:nvPr/>
        </p:nvCxnSpPr>
        <p:spPr>
          <a:xfrm>
            <a:off x="3108960" y="1424940"/>
            <a:ext cx="1211580" cy="1884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614BC24-C6F7-1DBA-1FF3-B3200AE922F0}"/>
              </a:ext>
            </a:extLst>
          </p:cNvPr>
          <p:cNvSpPr txBox="1"/>
          <p:nvPr/>
        </p:nvSpPr>
        <p:spPr>
          <a:xfrm>
            <a:off x="6713215" y="2077881"/>
            <a:ext cx="3100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All probability distributions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correspond to quantum states!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7E25C385-E34B-C4B0-072B-D6CE2B6A1038}"/>
              </a:ext>
            </a:extLst>
          </p:cNvPr>
          <p:cNvCxnSpPr>
            <a:cxnSpLocks/>
          </p:cNvCxnSpPr>
          <p:nvPr/>
        </p:nvCxnSpPr>
        <p:spPr>
          <a:xfrm flipH="1">
            <a:off x="5059680" y="2446020"/>
            <a:ext cx="1531620" cy="601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2F6D22FC-D6EA-23B7-7B42-C67E20E2213D}"/>
              </a:ext>
            </a:extLst>
          </p:cNvPr>
          <p:cNvSpPr txBox="1"/>
          <p:nvPr/>
        </p:nvSpPr>
        <p:spPr>
          <a:xfrm>
            <a:off x="6918488" y="3013741"/>
            <a:ext cx="5072735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Some quantum states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correspond to pseudo-probability</a:t>
            </a:r>
            <a:br>
              <a:rPr lang="en-US" sz="2800" dirty="0">
                <a:solidFill>
                  <a:srgbClr val="C00000"/>
                </a:solidFill>
              </a:rPr>
            </a:br>
            <a:r>
              <a:rPr lang="en-US" sz="2800" dirty="0">
                <a:solidFill>
                  <a:srgbClr val="C00000"/>
                </a:solidFill>
              </a:rPr>
              <a:t>distributions!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C1B0BCE-9956-2BE6-899A-1105C6280505}"/>
              </a:ext>
            </a:extLst>
          </p:cNvPr>
          <p:cNvSpPr txBox="1"/>
          <p:nvPr/>
        </p:nvSpPr>
        <p:spPr>
          <a:xfrm>
            <a:off x="6555305" y="4492765"/>
            <a:ext cx="27397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Those outside the simplex</a:t>
            </a:r>
            <a:br>
              <a:rPr lang="en-US" sz="1600" dirty="0"/>
            </a:br>
            <a:r>
              <a:rPr lang="en-US" sz="1600" dirty="0"/>
              <a:t>will have some negative values</a:t>
            </a:r>
          </a:p>
        </p:txBody>
      </p:sp>
    </p:spTree>
    <p:extLst>
      <p:ext uri="{BB962C8B-B14F-4D97-AF65-F5344CB8AC3E}">
        <p14:creationId xmlns:p14="http://schemas.microsoft.com/office/powerpoint/2010/main" val="39734448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55A49-D30D-45F6-66AA-CE460A8492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F0C686D4-5BFA-D448-1C16-4A54E22B6A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13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39D998A6-375C-20D4-6603-54D0F9B637B5}"/>
              </a:ext>
            </a:extLst>
          </p:cNvPr>
          <p:cNvGrpSpPr/>
          <p:nvPr/>
        </p:nvGrpSpPr>
        <p:grpSpPr>
          <a:xfrm rot="3672991">
            <a:off x="1099401" y="706900"/>
            <a:ext cx="3299411" cy="3299413"/>
            <a:chOff x="2789303" y="1586577"/>
            <a:chExt cx="3299411" cy="329941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049CFB3F-BDFE-4877-8431-A38A38381200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D41585B2-A290-CD90-B7C3-95E37A786B95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CBA890F8-13B6-BC5A-2D6C-963506E3D9E7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1C969A10-EA4C-77CA-4913-D1601FA12210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DF6299AF-9BEE-4CA3-F5D4-BAB6C5C2858D}"/>
                  </a:ext>
                </a:extLst>
              </p:cNvPr>
              <p:cNvCxnSpPr>
                <a:stCxn id="28" idx="3"/>
                <a:endCxn id="28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3EBE97F1-1FDA-12C2-1DFF-00D32E868E6C}"/>
                  </a:ext>
                </a:extLst>
              </p:cNvPr>
              <p:cNvCxnSpPr>
                <a:cxnSpLocks/>
                <a:stCxn id="28" idx="0"/>
                <a:endCxn id="28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A18F8CDB-E418-C7B7-20CA-630FD1830710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60B0D576-126A-463C-6C34-0B5E4C9A2020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5A71ACB8-E6C1-A4C4-BDB1-CBBBAFDCC38F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878791F4-6C0A-D351-002F-61258B5ECD7F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16518E67-838E-82D6-C93B-DDF145B7806C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EDF935B-682C-A280-8174-60B1E6369D6F}"/>
              </a:ext>
            </a:extLst>
          </p:cNvPr>
          <p:cNvSpPr txBox="1"/>
          <p:nvPr/>
        </p:nvSpPr>
        <p:spPr>
          <a:xfrm>
            <a:off x="7221361" y="285592"/>
            <a:ext cx="4596771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Does negative probability</a:t>
            </a:r>
            <a:br>
              <a:rPr lang="en-US" sz="3200" dirty="0"/>
            </a:br>
            <a:r>
              <a:rPr lang="en-US" sz="3200" dirty="0"/>
              <a:t>mean something physical?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54F578B-A6A0-2CF1-B4B5-8912D4A50DCA}"/>
              </a:ext>
            </a:extLst>
          </p:cNvPr>
          <p:cNvSpPr txBox="1"/>
          <p:nvPr/>
        </p:nvSpPr>
        <p:spPr>
          <a:xfrm>
            <a:off x="6967961" y="1362810"/>
            <a:ext cx="490416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In general, NO!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3D769BC1-D4AD-F3E1-7838-C2F0E1C37B1B}"/>
              </a:ext>
            </a:extLst>
          </p:cNvPr>
          <p:cNvSpPr txBox="1"/>
          <p:nvPr/>
        </p:nvSpPr>
        <p:spPr>
          <a:xfrm>
            <a:off x="5045371" y="2843851"/>
            <a:ext cx="667909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We could pick a different tetrahedron, and now the states with negative probability are different</a:t>
            </a:r>
          </a:p>
        </p:txBody>
      </p:sp>
    </p:spTree>
    <p:extLst>
      <p:ext uri="{BB962C8B-B14F-4D97-AF65-F5344CB8AC3E}">
        <p14:creationId xmlns:p14="http://schemas.microsoft.com/office/powerpoint/2010/main" val="17400834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E46B6C-6F78-8683-C466-F2CA44815BE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9E41F37-8D91-E399-7FD1-3CE1FE7C1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14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44D6BB46-C21F-C351-3BA3-7BC352F38328}"/>
              </a:ext>
            </a:extLst>
          </p:cNvPr>
          <p:cNvGrpSpPr/>
          <p:nvPr/>
        </p:nvGrpSpPr>
        <p:grpSpPr>
          <a:xfrm>
            <a:off x="1099401" y="706900"/>
            <a:ext cx="3299411" cy="3299413"/>
            <a:chOff x="2789303" y="1586577"/>
            <a:chExt cx="3299411" cy="329941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A14A8ED9-06E0-CBFF-B7E9-D504E6C2E4A4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32553F7F-AB43-9614-75D1-01F641010739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AE2346C6-8B99-8A78-9E42-6CA43196C081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6E4F4802-0988-B748-0812-24F7A43446A5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CA45D0A4-26B4-0CE1-50A4-72963EE914D2}"/>
                  </a:ext>
                </a:extLst>
              </p:cNvPr>
              <p:cNvCxnSpPr>
                <a:stCxn id="28" idx="3"/>
                <a:endCxn id="28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BB6EE8A2-87E0-BC89-6DD9-E43122AAC5C4}"/>
                  </a:ext>
                </a:extLst>
              </p:cNvPr>
              <p:cNvCxnSpPr>
                <a:cxnSpLocks/>
                <a:stCxn id="28" idx="0"/>
                <a:endCxn id="28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C2353A53-296D-68C6-5352-30EBBF9630F5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7B371C9-A26B-05C9-FB32-721D9651A7D2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BD002561-ADFB-8855-98B0-98E9DBDCE294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7BEAA881-F7EB-D1BD-0E61-6BF1A41E8C62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DE8FDED8-6EC5-DCA4-B857-5FBD1A5E5E1D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F386886B-0296-ADE9-4453-AD54B29E9C03}"/>
              </a:ext>
            </a:extLst>
          </p:cNvPr>
          <p:cNvSpPr txBox="1"/>
          <p:nvPr/>
        </p:nvSpPr>
        <p:spPr>
          <a:xfrm>
            <a:off x="5239473" y="285592"/>
            <a:ext cx="6578659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Do all pseudo-probability distributions</a:t>
            </a:r>
            <a:br>
              <a:rPr lang="en-US" sz="3200" dirty="0"/>
            </a:br>
            <a:r>
              <a:rPr lang="en-US" sz="3200" dirty="0"/>
              <a:t>correspond to quantum states?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18717F4-1DB5-65D8-F93B-17FB29DB76F4}"/>
              </a:ext>
            </a:extLst>
          </p:cNvPr>
          <p:cNvSpPr txBox="1"/>
          <p:nvPr/>
        </p:nvSpPr>
        <p:spPr>
          <a:xfrm>
            <a:off x="8544102" y="1362810"/>
            <a:ext cx="144142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NO!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9F3420-FFB2-8402-DD13-4A4DC0578946}"/>
              </a:ext>
            </a:extLst>
          </p:cNvPr>
          <p:cNvSpPr txBox="1"/>
          <p:nvPr/>
        </p:nvSpPr>
        <p:spPr>
          <a:xfrm>
            <a:off x="5045371" y="2843851"/>
            <a:ext cx="667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At some point, you go out of the sphere as well. In fact, it is difficult (in general) to characterize which pseudo-probability distributions are valid.</a:t>
            </a:r>
          </a:p>
        </p:txBody>
      </p:sp>
    </p:spTree>
    <p:extLst>
      <p:ext uri="{BB962C8B-B14F-4D97-AF65-F5344CB8AC3E}">
        <p14:creationId xmlns:p14="http://schemas.microsoft.com/office/powerpoint/2010/main" val="112261402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BEC1E65-9151-510E-77EA-D22F929E8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DCB03F5F-F0D0-A26C-B455-BB222EF00D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15</a:t>
            </a:fld>
            <a:endParaRPr lang="en-US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F89360BC-276D-76C3-582D-8AC4D1809FF2}"/>
              </a:ext>
            </a:extLst>
          </p:cNvPr>
          <p:cNvSpPr/>
          <p:nvPr/>
        </p:nvSpPr>
        <p:spPr>
          <a:xfrm rot="16200000">
            <a:off x="2321373" y="1410788"/>
            <a:ext cx="862365" cy="3063237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FE6C5ADF-9DC7-61A0-04BA-5B86F1622A3C}"/>
              </a:ext>
            </a:extLst>
          </p:cNvPr>
          <p:cNvSpPr/>
          <p:nvPr/>
        </p:nvSpPr>
        <p:spPr>
          <a:xfrm>
            <a:off x="1791333" y="706900"/>
            <a:ext cx="1915541" cy="3299410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2D86A642-CDB4-4FF9-A1A6-7952A6E7B695}"/>
              </a:ext>
            </a:extLst>
          </p:cNvPr>
          <p:cNvCxnSpPr>
            <a:stCxn id="28" idx="3"/>
            <a:endCxn id="28" idx="1"/>
          </p:cNvCxnSpPr>
          <p:nvPr/>
        </p:nvCxnSpPr>
        <p:spPr>
          <a:xfrm flipV="1">
            <a:off x="1324738" y="2715123"/>
            <a:ext cx="2696625" cy="63450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FF3E6170-C920-033D-AF0A-769BFD950F4E}"/>
              </a:ext>
            </a:extLst>
          </p:cNvPr>
          <p:cNvSpPr/>
          <p:nvPr/>
        </p:nvSpPr>
        <p:spPr>
          <a:xfrm>
            <a:off x="1099401" y="706900"/>
            <a:ext cx="3299409" cy="329941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31">
            <a:extLst>
              <a:ext uri="{FF2B5EF4-FFF2-40B4-BE49-F238E27FC236}">
                <a16:creationId xmlns:a16="http://schemas.microsoft.com/office/drawing/2014/main" id="{233D1070-CCE2-D511-82E7-CD3C077A7DBE}"/>
              </a:ext>
            </a:extLst>
          </p:cNvPr>
          <p:cNvSpPr/>
          <p:nvPr/>
        </p:nvSpPr>
        <p:spPr>
          <a:xfrm>
            <a:off x="1099401" y="706902"/>
            <a:ext cx="3299409" cy="1649705"/>
          </a:xfrm>
          <a:custGeom>
            <a:avLst/>
            <a:gdLst>
              <a:gd name="connsiteX0" fmla="*/ 0 w 1916264"/>
              <a:gd name="connsiteY0" fmla="*/ 958132 h 1916264"/>
              <a:gd name="connsiteX1" fmla="*/ 958132 w 1916264"/>
              <a:gd name="connsiteY1" fmla="*/ 0 h 1916264"/>
              <a:gd name="connsiteX2" fmla="*/ 1916264 w 1916264"/>
              <a:gd name="connsiteY2" fmla="*/ 958132 h 1916264"/>
              <a:gd name="connsiteX3" fmla="*/ 958132 w 1916264"/>
              <a:gd name="connsiteY3" fmla="*/ 1916264 h 1916264"/>
              <a:gd name="connsiteX4" fmla="*/ 0 w 1916264"/>
              <a:gd name="connsiteY4" fmla="*/ 958132 h 1916264"/>
              <a:gd name="connsiteX0" fmla="*/ 958132 w 1916264"/>
              <a:gd name="connsiteY0" fmla="*/ 1916264 h 2007704"/>
              <a:gd name="connsiteX1" fmla="*/ 0 w 1916264"/>
              <a:gd name="connsiteY1" fmla="*/ 958132 h 2007704"/>
              <a:gd name="connsiteX2" fmla="*/ 958132 w 1916264"/>
              <a:gd name="connsiteY2" fmla="*/ 0 h 2007704"/>
              <a:gd name="connsiteX3" fmla="*/ 1916264 w 1916264"/>
              <a:gd name="connsiteY3" fmla="*/ 958132 h 2007704"/>
              <a:gd name="connsiteX4" fmla="*/ 1049572 w 1916264"/>
              <a:gd name="connsiteY4" fmla="*/ 2007704 h 2007704"/>
              <a:gd name="connsiteX0" fmla="*/ 958132 w 1916264"/>
              <a:gd name="connsiteY0" fmla="*/ 1916264 h 1916264"/>
              <a:gd name="connsiteX1" fmla="*/ 0 w 1916264"/>
              <a:gd name="connsiteY1" fmla="*/ 958132 h 1916264"/>
              <a:gd name="connsiteX2" fmla="*/ 958132 w 1916264"/>
              <a:gd name="connsiteY2" fmla="*/ 0 h 1916264"/>
              <a:gd name="connsiteX3" fmla="*/ 1916264 w 1916264"/>
              <a:gd name="connsiteY3" fmla="*/ 958132 h 1916264"/>
              <a:gd name="connsiteX0" fmla="*/ 0 w 1916264"/>
              <a:gd name="connsiteY0" fmla="*/ 958132 h 958132"/>
              <a:gd name="connsiteX1" fmla="*/ 958132 w 1916264"/>
              <a:gd name="connsiteY1" fmla="*/ 0 h 958132"/>
              <a:gd name="connsiteX2" fmla="*/ 1916264 w 1916264"/>
              <a:gd name="connsiteY2" fmla="*/ 958132 h 95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264" h="958132">
                <a:moveTo>
                  <a:pt x="0" y="958132"/>
                </a:moveTo>
                <a:cubicBezTo>
                  <a:pt x="0" y="428970"/>
                  <a:pt x="428970" y="0"/>
                  <a:pt x="958132" y="0"/>
                </a:cubicBezTo>
                <a:cubicBezTo>
                  <a:pt x="1487294" y="0"/>
                  <a:pt x="1916264" y="428970"/>
                  <a:pt x="1916264" y="958132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70D266C0-5F01-FBE0-2764-EC8D213A5F7C}"/>
              </a:ext>
            </a:extLst>
          </p:cNvPr>
          <p:cNvSpPr/>
          <p:nvPr/>
        </p:nvSpPr>
        <p:spPr>
          <a:xfrm>
            <a:off x="1099401" y="706900"/>
            <a:ext cx="3299411" cy="329941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4DEB376-0DB0-EB85-2063-49F7503C8697}"/>
              </a:ext>
            </a:extLst>
          </p:cNvPr>
          <p:cNvSpPr txBox="1"/>
          <p:nvPr/>
        </p:nvSpPr>
        <p:spPr>
          <a:xfrm>
            <a:off x="8663294" y="285592"/>
            <a:ext cx="315483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Is it a probability?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D4A7525-15DC-A526-F8D0-BAA9982FAC1E}"/>
              </a:ext>
            </a:extLst>
          </p:cNvPr>
          <p:cNvSpPr txBox="1"/>
          <p:nvPr/>
        </p:nvSpPr>
        <p:spPr>
          <a:xfrm>
            <a:off x="8055983" y="1362810"/>
            <a:ext cx="3564950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dirty="0">
                <a:solidFill>
                  <a:srgbClr val="C00000"/>
                </a:solidFill>
              </a:rPr>
              <a:t>NO, never!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00028876-1F29-D8B8-0A96-D3D4D408D83F}"/>
              </a:ext>
            </a:extLst>
          </p:cNvPr>
          <p:cNvSpPr txBox="1"/>
          <p:nvPr/>
        </p:nvSpPr>
        <p:spPr>
          <a:xfrm>
            <a:off x="5045371" y="2843851"/>
            <a:ext cx="66790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It does not correspond to probability of outcomes, only actual classical contexts correspond to measured probability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53F0CEEC-5912-3D34-B7C0-53337738C157}"/>
              </a:ext>
            </a:extLst>
          </p:cNvPr>
          <p:cNvCxnSpPr>
            <a:cxnSpLocks/>
            <a:stCxn id="18" idx="0"/>
            <a:endCxn id="12" idx="4"/>
          </p:cNvCxnSpPr>
          <p:nvPr/>
        </p:nvCxnSpPr>
        <p:spPr>
          <a:xfrm>
            <a:off x="2749103" y="706900"/>
            <a:ext cx="4" cy="3299410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Oval 9">
            <a:extLst>
              <a:ext uri="{FF2B5EF4-FFF2-40B4-BE49-F238E27FC236}">
                <a16:creationId xmlns:a16="http://schemas.microsoft.com/office/drawing/2014/main" id="{5D7CB712-482B-6209-9CB8-B86B98B4EF4B}"/>
              </a:ext>
            </a:extLst>
          </p:cNvPr>
          <p:cNvSpPr/>
          <p:nvPr/>
        </p:nvSpPr>
        <p:spPr>
          <a:xfrm rot="16200000" flipH="1">
            <a:off x="2536966" y="1626378"/>
            <a:ext cx="431183" cy="3063240"/>
          </a:xfrm>
          <a:custGeom>
            <a:avLst/>
            <a:gdLst>
              <a:gd name="connsiteX0" fmla="*/ 0 w 687355"/>
              <a:gd name="connsiteY0" fmla="*/ 555172 h 1110343"/>
              <a:gd name="connsiteX1" fmla="*/ 343678 w 687355"/>
              <a:gd name="connsiteY1" fmla="*/ 0 h 1110343"/>
              <a:gd name="connsiteX2" fmla="*/ 687356 w 687355"/>
              <a:gd name="connsiteY2" fmla="*/ 555172 h 1110343"/>
              <a:gd name="connsiteX3" fmla="*/ 343678 w 687355"/>
              <a:gd name="connsiteY3" fmla="*/ 1110344 h 1110343"/>
              <a:gd name="connsiteX4" fmla="*/ 0 w 687355"/>
              <a:gd name="connsiteY4" fmla="*/ 555172 h 1110343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4" fmla="*/ 91440 w 687356"/>
              <a:gd name="connsiteY4" fmla="*/ 646612 h 1110344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0" fmla="*/ 0 w 343678"/>
              <a:gd name="connsiteY0" fmla="*/ 0 h 1110344"/>
              <a:gd name="connsiteX1" fmla="*/ 343678 w 343678"/>
              <a:gd name="connsiteY1" fmla="*/ 555172 h 1110344"/>
              <a:gd name="connsiteX2" fmla="*/ 0 w 343678"/>
              <a:gd name="connsiteY2" fmla="*/ 1110344 h 11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678" h="1110344">
                <a:moveTo>
                  <a:pt x="0" y="0"/>
                </a:moveTo>
                <a:cubicBezTo>
                  <a:pt x="189808" y="0"/>
                  <a:pt x="343678" y="248559"/>
                  <a:pt x="343678" y="555172"/>
                </a:cubicBezTo>
                <a:cubicBezTo>
                  <a:pt x="343678" y="861785"/>
                  <a:pt x="189808" y="1110344"/>
                  <a:pt x="0" y="1110344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95EF318A-682C-E4E3-8880-95BBE556FF0F}"/>
              </a:ext>
            </a:extLst>
          </p:cNvPr>
          <p:cNvSpPr/>
          <p:nvPr/>
        </p:nvSpPr>
        <p:spPr>
          <a:xfrm>
            <a:off x="1324738" y="733753"/>
            <a:ext cx="2696625" cy="2612985"/>
          </a:xfrm>
          <a:custGeom>
            <a:avLst/>
            <a:gdLst>
              <a:gd name="connsiteX0" fmla="*/ 2371725 w 4438650"/>
              <a:gd name="connsiteY0" fmla="*/ 0 h 4310062"/>
              <a:gd name="connsiteX1" fmla="*/ 4438650 w 4438650"/>
              <a:gd name="connsiteY1" fmla="*/ 3252787 h 4310062"/>
              <a:gd name="connsiteX2" fmla="*/ 2700337 w 4438650"/>
              <a:gd name="connsiteY2" fmla="*/ 4310062 h 4310062"/>
              <a:gd name="connsiteX3" fmla="*/ 0 w 4438650"/>
              <a:gd name="connsiteY3" fmla="*/ 3371850 h 4310062"/>
              <a:gd name="connsiteX4" fmla="*/ 2371725 w 4438650"/>
              <a:gd name="connsiteY4" fmla="*/ 0 h 4310062"/>
              <a:gd name="connsiteX0" fmla="*/ 2386013 w 4438650"/>
              <a:gd name="connsiteY0" fmla="*/ 0 h 4319587"/>
              <a:gd name="connsiteX1" fmla="*/ 4438650 w 4438650"/>
              <a:gd name="connsiteY1" fmla="*/ 3262312 h 4319587"/>
              <a:gd name="connsiteX2" fmla="*/ 2700337 w 4438650"/>
              <a:gd name="connsiteY2" fmla="*/ 4319587 h 4319587"/>
              <a:gd name="connsiteX3" fmla="*/ 0 w 4438650"/>
              <a:gd name="connsiteY3" fmla="*/ 3381375 h 4319587"/>
              <a:gd name="connsiteX4" fmla="*/ 2386013 w 4438650"/>
              <a:gd name="connsiteY4" fmla="*/ 0 h 4319587"/>
              <a:gd name="connsiteX0" fmla="*/ 2386013 w 4457700"/>
              <a:gd name="connsiteY0" fmla="*/ 0 h 4319587"/>
              <a:gd name="connsiteX1" fmla="*/ 4457700 w 4457700"/>
              <a:gd name="connsiteY1" fmla="*/ 3281362 h 4319587"/>
              <a:gd name="connsiteX2" fmla="*/ 2700337 w 4457700"/>
              <a:gd name="connsiteY2" fmla="*/ 4319587 h 4319587"/>
              <a:gd name="connsiteX3" fmla="*/ 0 w 4457700"/>
              <a:gd name="connsiteY3" fmla="*/ 3381375 h 4319587"/>
              <a:gd name="connsiteX4" fmla="*/ 2386013 w 4457700"/>
              <a:gd name="connsiteY4" fmla="*/ 0 h 4319587"/>
              <a:gd name="connsiteX0" fmla="*/ 2386013 w 4443412"/>
              <a:gd name="connsiteY0" fmla="*/ 0 h 4319587"/>
              <a:gd name="connsiteX1" fmla="*/ 4443412 w 4443412"/>
              <a:gd name="connsiteY1" fmla="*/ 3295649 h 4319587"/>
              <a:gd name="connsiteX2" fmla="*/ 2700337 w 4443412"/>
              <a:gd name="connsiteY2" fmla="*/ 4319587 h 4319587"/>
              <a:gd name="connsiteX3" fmla="*/ 0 w 4443412"/>
              <a:gd name="connsiteY3" fmla="*/ 3381375 h 4319587"/>
              <a:gd name="connsiteX4" fmla="*/ 2386013 w 4443412"/>
              <a:gd name="connsiteY4" fmla="*/ 0 h 4319587"/>
              <a:gd name="connsiteX0" fmla="*/ 2386013 w 4457700"/>
              <a:gd name="connsiteY0" fmla="*/ 0 h 4319587"/>
              <a:gd name="connsiteX1" fmla="*/ 4457700 w 4457700"/>
              <a:gd name="connsiteY1" fmla="*/ 3276599 h 4319587"/>
              <a:gd name="connsiteX2" fmla="*/ 2700337 w 4457700"/>
              <a:gd name="connsiteY2" fmla="*/ 4319587 h 4319587"/>
              <a:gd name="connsiteX3" fmla="*/ 0 w 4457700"/>
              <a:gd name="connsiteY3" fmla="*/ 3381375 h 4319587"/>
              <a:gd name="connsiteX4" fmla="*/ 2386013 w 4457700"/>
              <a:gd name="connsiteY4" fmla="*/ 0 h 4319587"/>
              <a:gd name="connsiteX0" fmla="*/ 2386013 w 4448175"/>
              <a:gd name="connsiteY0" fmla="*/ 0 h 4319587"/>
              <a:gd name="connsiteX1" fmla="*/ 4448175 w 4448175"/>
              <a:gd name="connsiteY1" fmla="*/ 3290887 h 4319587"/>
              <a:gd name="connsiteX2" fmla="*/ 2700337 w 4448175"/>
              <a:gd name="connsiteY2" fmla="*/ 4319587 h 4319587"/>
              <a:gd name="connsiteX3" fmla="*/ 0 w 4448175"/>
              <a:gd name="connsiteY3" fmla="*/ 3381375 h 4319587"/>
              <a:gd name="connsiteX4" fmla="*/ 2386013 w 4448175"/>
              <a:gd name="connsiteY4" fmla="*/ 0 h 4319587"/>
              <a:gd name="connsiteX0" fmla="*/ 2386013 w 4314825"/>
              <a:gd name="connsiteY0" fmla="*/ 0 h 4319587"/>
              <a:gd name="connsiteX1" fmla="*/ 4314825 w 4314825"/>
              <a:gd name="connsiteY1" fmla="*/ 3333750 h 4319587"/>
              <a:gd name="connsiteX2" fmla="*/ 2700337 w 4314825"/>
              <a:gd name="connsiteY2" fmla="*/ 4319587 h 4319587"/>
              <a:gd name="connsiteX3" fmla="*/ 0 w 4314825"/>
              <a:gd name="connsiteY3" fmla="*/ 3381375 h 4319587"/>
              <a:gd name="connsiteX4" fmla="*/ 2386013 w 4314825"/>
              <a:gd name="connsiteY4" fmla="*/ 0 h 4319587"/>
              <a:gd name="connsiteX0" fmla="*/ 2386013 w 4452938"/>
              <a:gd name="connsiteY0" fmla="*/ 0 h 4319587"/>
              <a:gd name="connsiteX1" fmla="*/ 4452938 w 4452938"/>
              <a:gd name="connsiteY1" fmla="*/ 3276600 h 4319587"/>
              <a:gd name="connsiteX2" fmla="*/ 2700337 w 4452938"/>
              <a:gd name="connsiteY2" fmla="*/ 4319587 h 4319587"/>
              <a:gd name="connsiteX3" fmla="*/ 0 w 4452938"/>
              <a:gd name="connsiteY3" fmla="*/ 3381375 h 4319587"/>
              <a:gd name="connsiteX4" fmla="*/ 2386013 w 4452938"/>
              <a:gd name="connsiteY4" fmla="*/ 0 h 4319587"/>
              <a:gd name="connsiteX0" fmla="*/ 2290763 w 4452938"/>
              <a:gd name="connsiteY0" fmla="*/ 0 h 4414837"/>
              <a:gd name="connsiteX1" fmla="*/ 4452938 w 4452938"/>
              <a:gd name="connsiteY1" fmla="*/ 3371850 h 4414837"/>
              <a:gd name="connsiteX2" fmla="*/ 2700337 w 4452938"/>
              <a:gd name="connsiteY2" fmla="*/ 4414837 h 4414837"/>
              <a:gd name="connsiteX3" fmla="*/ 0 w 4452938"/>
              <a:gd name="connsiteY3" fmla="*/ 3476625 h 4414837"/>
              <a:gd name="connsiteX4" fmla="*/ 2290763 w 4452938"/>
              <a:gd name="connsiteY4" fmla="*/ 0 h 4414837"/>
              <a:gd name="connsiteX0" fmla="*/ 2376488 w 4452938"/>
              <a:gd name="connsiteY0" fmla="*/ 0 h 4314824"/>
              <a:gd name="connsiteX1" fmla="*/ 4452938 w 4452938"/>
              <a:gd name="connsiteY1" fmla="*/ 3271837 h 4314824"/>
              <a:gd name="connsiteX2" fmla="*/ 2700337 w 4452938"/>
              <a:gd name="connsiteY2" fmla="*/ 4314824 h 4314824"/>
              <a:gd name="connsiteX3" fmla="*/ 0 w 4452938"/>
              <a:gd name="connsiteY3" fmla="*/ 3376612 h 4314824"/>
              <a:gd name="connsiteX4" fmla="*/ 2376488 w 4452938"/>
              <a:gd name="connsiteY4" fmla="*/ 0 h 431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2938" h="4314824">
                <a:moveTo>
                  <a:pt x="2376488" y="0"/>
                </a:moveTo>
                <a:lnTo>
                  <a:pt x="4452938" y="3271837"/>
                </a:lnTo>
                <a:lnTo>
                  <a:pt x="2700337" y="4314824"/>
                </a:lnTo>
                <a:lnTo>
                  <a:pt x="0" y="3376612"/>
                </a:lnTo>
                <a:lnTo>
                  <a:pt x="2376488" y="0"/>
                </a:lnTo>
                <a:close/>
              </a:path>
            </a:pathLst>
          </a:custGeom>
          <a:noFill/>
          <a:ln w="28575">
            <a:solidFill>
              <a:schemeClr val="accent3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7515C8CB-D616-1C18-F4C8-BD7FBB1BD035}"/>
              </a:ext>
            </a:extLst>
          </p:cNvPr>
          <p:cNvCxnSpPr>
            <a:cxnSpLocks/>
            <a:stCxn id="28" idx="0"/>
            <a:endCxn id="28" idx="2"/>
          </p:cNvCxnSpPr>
          <p:nvPr/>
        </p:nvCxnSpPr>
        <p:spPr>
          <a:xfrm>
            <a:off x="2763900" y="733753"/>
            <a:ext cx="196118" cy="2612985"/>
          </a:xfrm>
          <a:prstGeom prst="line">
            <a:avLst/>
          </a:prstGeom>
          <a:ln w="28575">
            <a:solidFill>
              <a:schemeClr val="accent3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Oval 9">
            <a:extLst>
              <a:ext uri="{FF2B5EF4-FFF2-40B4-BE49-F238E27FC236}">
                <a16:creationId xmlns:a16="http://schemas.microsoft.com/office/drawing/2014/main" id="{DD241E4D-7FE5-F6C9-23BD-25E074784A39}"/>
              </a:ext>
            </a:extLst>
          </p:cNvPr>
          <p:cNvSpPr/>
          <p:nvPr/>
        </p:nvSpPr>
        <p:spPr>
          <a:xfrm flipH="1">
            <a:off x="1791331" y="706900"/>
            <a:ext cx="957772" cy="3299413"/>
          </a:xfrm>
          <a:custGeom>
            <a:avLst/>
            <a:gdLst>
              <a:gd name="connsiteX0" fmla="*/ 0 w 687355"/>
              <a:gd name="connsiteY0" fmla="*/ 555172 h 1110343"/>
              <a:gd name="connsiteX1" fmla="*/ 343678 w 687355"/>
              <a:gd name="connsiteY1" fmla="*/ 0 h 1110343"/>
              <a:gd name="connsiteX2" fmla="*/ 687356 w 687355"/>
              <a:gd name="connsiteY2" fmla="*/ 555172 h 1110343"/>
              <a:gd name="connsiteX3" fmla="*/ 343678 w 687355"/>
              <a:gd name="connsiteY3" fmla="*/ 1110344 h 1110343"/>
              <a:gd name="connsiteX4" fmla="*/ 0 w 687355"/>
              <a:gd name="connsiteY4" fmla="*/ 555172 h 1110343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4" fmla="*/ 91440 w 687356"/>
              <a:gd name="connsiteY4" fmla="*/ 646612 h 1110344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0" fmla="*/ 0 w 343678"/>
              <a:gd name="connsiteY0" fmla="*/ 0 h 1110344"/>
              <a:gd name="connsiteX1" fmla="*/ 343678 w 343678"/>
              <a:gd name="connsiteY1" fmla="*/ 555172 h 1110344"/>
              <a:gd name="connsiteX2" fmla="*/ 0 w 343678"/>
              <a:gd name="connsiteY2" fmla="*/ 1110344 h 11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678" h="1110344">
                <a:moveTo>
                  <a:pt x="0" y="0"/>
                </a:moveTo>
                <a:cubicBezTo>
                  <a:pt x="189808" y="0"/>
                  <a:pt x="343678" y="248559"/>
                  <a:pt x="343678" y="555172"/>
                </a:cubicBezTo>
                <a:cubicBezTo>
                  <a:pt x="343678" y="861785"/>
                  <a:pt x="189808" y="1110344"/>
                  <a:pt x="0" y="1110344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30890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9A71E4-0A23-7CD0-5BAA-A0898667B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192551F2-A1C5-535A-B429-5FAEF6845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16</a:t>
            </a:fld>
            <a:endParaRPr lang="en-US"/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DFE18FB9-2C4F-247A-11AF-184AAD0910F4}"/>
              </a:ext>
            </a:extLst>
          </p:cNvPr>
          <p:cNvGrpSpPr/>
          <p:nvPr/>
        </p:nvGrpSpPr>
        <p:grpSpPr>
          <a:xfrm>
            <a:off x="1099401" y="706900"/>
            <a:ext cx="3299411" cy="3299413"/>
            <a:chOff x="2789303" y="1586577"/>
            <a:chExt cx="3299411" cy="3299413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49459694-CE62-1CFC-81F8-AB089E9719C1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B73CD2FF-17A5-148B-85F8-39FD3B9727E9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07D83A14-A807-1E1F-E9B0-BB1FBD75AFB5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274D8508-AA9A-7FA3-B800-13B1D30686A7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0BEC9FC6-527B-973E-59F5-C10EF8781816}"/>
                  </a:ext>
                </a:extLst>
              </p:cNvPr>
              <p:cNvCxnSpPr>
                <a:stCxn id="28" idx="3"/>
                <a:endCxn id="28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2DBD7EB9-3A74-0760-B749-E8F27C204667}"/>
                  </a:ext>
                </a:extLst>
              </p:cNvPr>
              <p:cNvCxnSpPr>
                <a:cxnSpLocks/>
                <a:stCxn id="28" idx="0"/>
                <a:endCxn id="28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18B6F834-35DB-CE4E-8CD8-7531D52DE159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E390F80D-DA8B-DA55-0955-13FDB863E92F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0EB2BCA5-CC86-5A36-6B48-4A6EE0A5678A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0633131C-6BC0-FC55-A13D-03892B4AA4B9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39F53DF6-54D0-B362-1C58-89F1ABE4476E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4B0A21A-88D5-B666-323E-D3FCD9294CA8}"/>
              </a:ext>
            </a:extLst>
          </p:cNvPr>
          <p:cNvSpPr txBox="1"/>
          <p:nvPr/>
        </p:nvSpPr>
        <p:spPr>
          <a:xfrm>
            <a:off x="3931998" y="285592"/>
            <a:ext cx="788613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So, what are pseudo-probability distributions?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71F8BFA-0470-75A7-9043-4FD583E1A238}"/>
              </a:ext>
            </a:extLst>
          </p:cNvPr>
          <p:cNvSpPr txBox="1"/>
          <p:nvPr/>
        </p:nvSpPr>
        <p:spPr>
          <a:xfrm>
            <a:off x="7107872" y="1136304"/>
            <a:ext cx="4572662" cy="258532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A very useful</a:t>
            </a:r>
            <a:br>
              <a:rPr lang="en-US" sz="5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mathematical</a:t>
            </a:r>
            <a:br>
              <a:rPr lang="en-US" sz="5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5400" dirty="0">
                <a:solidFill>
                  <a:schemeClr val="accent6">
                    <a:lumMod val="75000"/>
                  </a:schemeClr>
                </a:solidFill>
              </a:rPr>
              <a:t>representation!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192E19-8634-5A90-21DE-A49268749A75}"/>
              </a:ext>
            </a:extLst>
          </p:cNvPr>
          <p:cNvSpPr txBox="1"/>
          <p:nvPr/>
        </p:nvSpPr>
        <p:spPr>
          <a:xfrm>
            <a:off x="363894" y="4600643"/>
            <a:ext cx="879876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“Negative probability” or “pseudo-probability” distribution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is simply misleading</a:t>
            </a:r>
            <a:br>
              <a:rPr lang="en-US" sz="24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“Affine representation” would be more precise and less misleading</a:t>
            </a:r>
          </a:p>
        </p:txBody>
      </p:sp>
    </p:spTree>
    <p:extLst>
      <p:ext uri="{BB962C8B-B14F-4D97-AF65-F5344CB8AC3E}">
        <p14:creationId xmlns:p14="http://schemas.microsoft.com/office/powerpoint/2010/main" val="329766938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4F764-BA4A-4EB0-EC4C-2EE674818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Advanced explanation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796822A-070D-0817-8BD4-C1008BFF7AB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9E46171-3B02-C790-CA1F-530143E513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65707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F8349B2-76CC-665B-4FCE-BB1A4AC1C2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17F043B8-B007-99BF-8FEB-3D7423822B05}"/>
              </a:ext>
            </a:extLst>
          </p:cNvPr>
          <p:cNvSpPr/>
          <p:nvPr/>
        </p:nvSpPr>
        <p:spPr>
          <a:xfrm>
            <a:off x="6708733" y="288034"/>
            <a:ext cx="5098582" cy="3515101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7B42C55-1D4D-2ACB-7361-7E9025F99F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18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957BC43-8791-05B3-9F6C-D297768830AA}"/>
              </a:ext>
            </a:extLst>
          </p:cNvPr>
          <p:cNvSpPr txBox="1"/>
          <p:nvPr/>
        </p:nvSpPr>
        <p:spPr>
          <a:xfrm>
            <a:off x="372637" y="296333"/>
            <a:ext cx="4898457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Linear vs affine vs convex</a:t>
            </a:r>
            <a:br>
              <a:rPr lang="en-US" sz="3600" dirty="0"/>
            </a:br>
            <a:r>
              <a:rPr lang="en-US" sz="3600" dirty="0"/>
              <a:t>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F556F1-B154-C06A-D293-324D60D61498}"/>
                  </a:ext>
                </a:extLst>
              </p:cNvPr>
              <p:cNvSpPr txBox="1"/>
              <p:nvPr/>
            </p:nvSpPr>
            <p:spPr>
              <a:xfrm>
                <a:off x="10150716" y="439232"/>
                <a:ext cx="1510991" cy="120032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r"/>
                <a:r>
                  <a:rPr lang="en-US" sz="2400" dirty="0"/>
                  <a:t>Start with</a:t>
                </a:r>
              </a:p>
              <a:p>
                <a:pPr algn="r"/>
                <a:r>
                  <a:rPr lang="en-US" sz="2400" dirty="0"/>
                  <a:t>two points</a:t>
                </a:r>
                <a:br>
                  <a:rPr lang="en-US" sz="2400" dirty="0"/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sz="2400" dirty="0"/>
                  <a:t> and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89F556F1-B154-C06A-D293-324D60D614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50716" y="439232"/>
                <a:ext cx="1510991" cy="1200329"/>
              </a:xfrm>
              <a:prstGeom prst="rect">
                <a:avLst/>
              </a:prstGeom>
              <a:blipFill>
                <a:blip r:embed="rId2"/>
                <a:stretch>
                  <a:fillRect l="-4839" t="-4061" r="-6452" b="-106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TextBox 13">
            <a:extLst>
              <a:ext uri="{FF2B5EF4-FFF2-40B4-BE49-F238E27FC236}">
                <a16:creationId xmlns:a16="http://schemas.microsoft.com/office/drawing/2014/main" id="{6B6FD2F3-98D1-C9C7-7601-95B3D491F5F1}"/>
              </a:ext>
            </a:extLst>
          </p:cNvPr>
          <p:cNvSpPr txBox="1"/>
          <p:nvPr/>
        </p:nvSpPr>
        <p:spPr>
          <a:xfrm>
            <a:off x="482024" y="2197629"/>
            <a:ext cx="271516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>
                    <a:lumMod val="75000"/>
                  </a:schemeClr>
                </a:solidFill>
              </a:rPr>
              <a:t>Linear combinations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8AFF5A5-C4C7-3227-252A-BE109EF531D7}"/>
              </a:ext>
            </a:extLst>
          </p:cNvPr>
          <p:cNvSpPr txBox="1"/>
          <p:nvPr/>
        </p:nvSpPr>
        <p:spPr>
          <a:xfrm>
            <a:off x="482024" y="3465998"/>
            <a:ext cx="26945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7030A0"/>
                </a:solidFill>
              </a:rPr>
              <a:t>Affine 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7D298-2144-FDF8-7860-5325AC5A5D64}"/>
                  </a:ext>
                </a:extLst>
              </p:cNvPr>
              <p:cNvSpPr txBox="1"/>
              <p:nvPr/>
            </p:nvSpPr>
            <p:spPr>
              <a:xfrm>
                <a:off x="806355" y="2663952"/>
                <a:ext cx="2912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Plane spanned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657D298-2144-FDF8-7860-5325AC5A5D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55" y="2663952"/>
                <a:ext cx="2912464" cy="369332"/>
              </a:xfrm>
              <a:prstGeom prst="rect">
                <a:avLst/>
              </a:prstGeom>
              <a:blipFill>
                <a:blip r:embed="rId3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FF9013-225B-7F95-A83E-BD791DB4695A}"/>
                  </a:ext>
                </a:extLst>
              </p:cNvPr>
              <p:cNvSpPr txBox="1"/>
              <p:nvPr/>
            </p:nvSpPr>
            <p:spPr>
              <a:xfrm>
                <a:off x="806355" y="3929992"/>
                <a:ext cx="2735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Line connecting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31FF9013-225B-7F95-A83E-BD791DB469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55" y="3929992"/>
                <a:ext cx="2735364" cy="369332"/>
              </a:xfrm>
              <a:prstGeom prst="rect">
                <a:avLst/>
              </a:prstGeom>
              <a:blipFill>
                <a:blip r:embed="rId4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3963EB8-9FAE-5FE5-E3DC-09900CBD4871}"/>
              </a:ext>
            </a:extLst>
          </p:cNvPr>
          <p:cNvSpPr txBox="1"/>
          <p:nvPr/>
        </p:nvSpPr>
        <p:spPr>
          <a:xfrm>
            <a:off x="482024" y="4734367"/>
            <a:ext cx="272478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6"/>
                </a:solidFill>
              </a:rPr>
              <a:t>Convex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E8420AE-8A31-9CEA-8B78-C6A6BF40C130}"/>
                  </a:ext>
                </a:extLst>
              </p:cNvPr>
              <p:cNvSpPr txBox="1"/>
              <p:nvPr/>
            </p:nvSpPr>
            <p:spPr>
              <a:xfrm>
                <a:off x="806355" y="5196032"/>
                <a:ext cx="3174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Segment connecting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E8420AE-8A31-9CEA-8B78-C6A6BF40C1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6355" y="5196032"/>
                <a:ext cx="3174074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F0DF1CE-6204-1773-E8C4-9780146AF8BB}"/>
              </a:ext>
            </a:extLst>
          </p:cNvPr>
          <p:cNvCxnSpPr>
            <a:cxnSpLocks/>
          </p:cNvCxnSpPr>
          <p:nvPr/>
        </p:nvCxnSpPr>
        <p:spPr>
          <a:xfrm>
            <a:off x="7796538" y="296333"/>
            <a:ext cx="3126663" cy="3451567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8D8D05AC-8B14-53D1-37AF-D4B54CC05338}"/>
              </a:ext>
            </a:extLst>
          </p:cNvPr>
          <p:cNvSpPr/>
          <p:nvPr/>
        </p:nvSpPr>
        <p:spPr>
          <a:xfrm>
            <a:off x="7473941" y="3243498"/>
            <a:ext cx="116287" cy="1162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701330-8B4D-2337-8FEC-9EB104153BD4}"/>
                  </a:ext>
                </a:extLst>
              </p:cNvPr>
              <p:cNvSpPr txBox="1"/>
              <p:nvPr/>
            </p:nvSpPr>
            <p:spPr>
              <a:xfrm>
                <a:off x="7055252" y="3101586"/>
                <a:ext cx="42178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F0701330-8B4D-2337-8FEC-9EB104153B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5252" y="3101586"/>
                <a:ext cx="421782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D6C16D05-8770-DF10-0622-A8E65A158BCA}"/>
              </a:ext>
            </a:extLst>
          </p:cNvPr>
          <p:cNvSpPr/>
          <p:nvPr/>
        </p:nvSpPr>
        <p:spPr>
          <a:xfrm>
            <a:off x="8671190" y="1266956"/>
            <a:ext cx="116287" cy="1162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F02AC853-B761-CE8B-20BF-B1EF37FF2303}"/>
              </a:ext>
            </a:extLst>
          </p:cNvPr>
          <p:cNvSpPr/>
          <p:nvPr/>
        </p:nvSpPr>
        <p:spPr>
          <a:xfrm>
            <a:off x="10092573" y="2836564"/>
            <a:ext cx="116287" cy="1162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E856A16-E0D8-72BC-3947-A84F40BA3A38}"/>
                  </a:ext>
                </a:extLst>
              </p:cNvPr>
              <p:cNvSpPr txBox="1"/>
              <p:nvPr/>
            </p:nvSpPr>
            <p:spPr>
              <a:xfrm>
                <a:off x="8592808" y="839342"/>
                <a:ext cx="389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6E856A16-E0D8-72BC-3947-A84F40BA3A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92808" y="839342"/>
                <a:ext cx="389337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8CC61F-2A0C-8BAD-0ABC-C5891EA02CB7}"/>
                  </a:ext>
                </a:extLst>
              </p:cNvPr>
              <p:cNvSpPr txBox="1"/>
              <p:nvPr/>
            </p:nvSpPr>
            <p:spPr>
              <a:xfrm>
                <a:off x="10195655" y="2659294"/>
                <a:ext cx="439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808CC61F-2A0C-8BAD-0ABC-C5891EA02C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95655" y="2659294"/>
                <a:ext cx="439030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32D4B57-E397-919C-CC07-033349F61D99}"/>
                  </a:ext>
                </a:extLst>
              </p:cNvPr>
              <p:cNvSpPr txBox="1"/>
              <p:nvPr/>
            </p:nvSpPr>
            <p:spPr>
              <a:xfrm>
                <a:off x="4262721" y="2160232"/>
                <a:ext cx="179311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732D4B57-E397-919C-CC07-033349F61D9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62721" y="2160232"/>
                <a:ext cx="1793119" cy="95410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DF65A4-1FD0-A1B4-B601-F58749F4AE09}"/>
                  </a:ext>
                </a:extLst>
              </p:cNvPr>
              <p:cNvSpPr txBox="1"/>
              <p:nvPr/>
            </p:nvSpPr>
            <p:spPr>
              <a:xfrm>
                <a:off x="3854169" y="1073912"/>
                <a:ext cx="2558906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𝑎𝑣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𝑏𝑤</m:t>
                      </m:r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CBDF65A4-1FD0-A1B4-B601-F58749F4AE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54169" y="1073912"/>
                <a:ext cx="2558906" cy="83099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873A9F6-856D-E703-8063-7D3865723D6A}"/>
                  </a:ext>
                </a:extLst>
              </p:cNvPr>
              <p:cNvSpPr txBox="1"/>
              <p:nvPr/>
            </p:nvSpPr>
            <p:spPr>
              <a:xfrm>
                <a:off x="4275545" y="3440339"/>
                <a:ext cx="176747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873A9F6-856D-E703-8063-7D3865723D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5545" y="3440339"/>
                <a:ext cx="1767471" cy="95410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AFA2218-CF03-18B0-7CCA-4612DAD99BA5}"/>
                  </a:ext>
                </a:extLst>
              </p:cNvPr>
              <p:cNvSpPr txBox="1"/>
              <p:nvPr/>
            </p:nvSpPr>
            <p:spPr>
              <a:xfrm>
                <a:off x="4141694" y="4720445"/>
                <a:ext cx="203517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5AFA2218-CF03-18B0-7CCA-4612DAD99B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1694" y="4720445"/>
                <a:ext cx="2035173" cy="95410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BA50C4DC-95E3-6CA8-FA67-FEE90BC736B7}"/>
              </a:ext>
            </a:extLst>
          </p:cNvPr>
          <p:cNvGrpSpPr/>
          <p:nvPr/>
        </p:nvGrpSpPr>
        <p:grpSpPr>
          <a:xfrm>
            <a:off x="7517662" y="1317457"/>
            <a:ext cx="2639509" cy="1985271"/>
            <a:chOff x="5684454" y="1593158"/>
            <a:chExt cx="1426464" cy="1072896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3FDFBCF2-C04B-92ED-EC98-55FF0615AED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5684454" y="1593158"/>
              <a:ext cx="654917" cy="1072896"/>
            </a:xfrm>
            <a:prstGeom prst="straightConnector1">
              <a:avLst/>
            </a:prstGeom>
            <a:ln>
              <a:solidFill>
                <a:srgbClr val="4472C4">
                  <a:alpha val="25098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8E0965E0-A19C-2C9F-7AE4-DCFFD7568E5D}"/>
                </a:ext>
              </a:extLst>
            </p:cNvPr>
            <p:cNvCxnSpPr/>
            <p:nvPr/>
          </p:nvCxnSpPr>
          <p:spPr>
            <a:xfrm flipV="1">
              <a:off x="5684454" y="2445164"/>
              <a:ext cx="1426464" cy="220890"/>
            </a:xfrm>
            <a:prstGeom prst="straightConnector1">
              <a:avLst/>
            </a:prstGeom>
            <a:ln>
              <a:solidFill>
                <a:srgbClr val="4472C4">
                  <a:alpha val="25098"/>
                </a:srgb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0181D8-E5DD-105B-8717-EFBFC94C1B7E}"/>
              </a:ext>
            </a:extLst>
          </p:cNvPr>
          <p:cNvCxnSpPr>
            <a:cxnSpLocks/>
          </p:cNvCxnSpPr>
          <p:nvPr/>
        </p:nvCxnSpPr>
        <p:spPr>
          <a:xfrm>
            <a:off x="8742977" y="1341120"/>
            <a:ext cx="1408153" cy="155448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945933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2D390A2-892E-E0A9-F75B-2130FB0501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19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E91E7D7-051B-2A88-2A66-92A9BCFCC065}"/>
              </a:ext>
            </a:extLst>
          </p:cNvPr>
          <p:cNvSpPr txBox="1"/>
          <p:nvPr/>
        </p:nvSpPr>
        <p:spPr>
          <a:xfrm>
            <a:off x="372637" y="223181"/>
            <a:ext cx="90565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6"/>
                </a:solidFill>
              </a:rPr>
              <a:t>Vector spaces always allow affine “coordinates”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F8E967-40B0-867A-4D8E-7A6E830F77AE}"/>
                  </a:ext>
                </a:extLst>
              </p:cNvPr>
              <p:cNvSpPr txBox="1"/>
              <p:nvPr/>
            </p:nvSpPr>
            <p:spPr>
              <a:xfrm>
                <a:off x="1428883" y="1201632"/>
                <a:ext cx="2610073" cy="613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4F8E967-40B0-867A-4D8E-7A6E830F77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883" y="1201632"/>
                <a:ext cx="2610073" cy="613822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CA2A48-D941-4D82-722F-2A7FB621717E}"/>
                  </a:ext>
                </a:extLst>
              </p:cNvPr>
              <p:cNvSpPr txBox="1"/>
              <p:nvPr/>
            </p:nvSpPr>
            <p:spPr>
              <a:xfrm>
                <a:off x="6199149" y="1213292"/>
                <a:ext cx="2752035" cy="61382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32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32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sz="32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32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3200" dirty="0"/>
                  <a:t> </a:t>
                </a:r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82CA2A48-D941-4D82-722F-2A7FB62171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99149" y="1213292"/>
                <a:ext cx="2752035" cy="61382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DE4AD8-9F90-8F3E-AF5D-B3573407668D}"/>
                  </a:ext>
                </a:extLst>
              </p:cNvPr>
              <p:cNvSpPr txBox="1"/>
              <p:nvPr/>
            </p:nvSpPr>
            <p:spPr>
              <a:xfrm>
                <a:off x="453029" y="3565151"/>
                <a:ext cx="6672661" cy="9260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1=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sz="2400" i="1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i="1" dirty="0">
                    <a:latin typeface="Cambria Math" panose="02040503050406030204" pitchFamily="18" charset="0"/>
                  </a:rPr>
                  <a:t> </a:t>
                </a:r>
                <a:br>
                  <a:rPr lang="en-US" sz="2400" i="1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i="1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1−</m:t>
                        </m:r>
                        <m:nary>
                          <m:naryPr>
                            <m:chr m:val="∑"/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sz="2400" i="1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2CDE4AD8-9F90-8F3E-AF5D-B35734076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3029" y="3565151"/>
                <a:ext cx="6672661" cy="926023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499D9D-7ADB-92A2-02A1-5717A97D028D}"/>
                  </a:ext>
                </a:extLst>
              </p:cNvPr>
              <p:cNvSpPr txBox="1"/>
              <p:nvPr/>
            </p:nvSpPr>
            <p:spPr>
              <a:xfrm>
                <a:off x="502636" y="2331829"/>
                <a:ext cx="10277685" cy="50917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sSub>
                          <m:sSub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400" b="0" i="1" smtClean="0"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4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400" dirty="0"/>
                  <a:t> </a:t>
                </a: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7499D9D-7ADB-92A2-02A1-5717A97D02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36" y="2331829"/>
                <a:ext cx="10277685" cy="50917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4F26C9-7169-07B4-3306-98C345911C88}"/>
                  </a:ext>
                </a:extLst>
              </p:cNvPr>
              <p:cNvSpPr txBox="1"/>
              <p:nvPr/>
            </p:nvSpPr>
            <p:spPr>
              <a:xfrm>
                <a:off x="5796706" y="4724549"/>
                <a:ext cx="2633670" cy="107555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𝜆</m:t>
                      </m:r>
                      <m:r>
                        <a:rPr lang="en-US" sz="2800" b="0" i="1" smtClean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num>
                        <m:den>
                          <m:r>
                            <a:rPr lang="en-US" sz="2800" i="1">
                              <a:solidFill>
                                <a:schemeClr val="accent6"/>
                              </a:solidFill>
                              <a:latin typeface="Cambria Math" panose="02040503050406030204" pitchFamily="18" charset="0"/>
                            </a:rPr>
                            <m:t>1−</m:t>
                          </m:r>
                          <m:nary>
                            <m:naryPr>
                              <m:chr m:val="∑"/>
                              <m:ctrlP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=1</m:t>
                              </m:r>
                            </m:sub>
                            <m:sup>
                              <m:r>
                                <a:rPr lang="en-US" sz="2800" i="1">
                                  <a:solidFill>
                                    <a:schemeClr val="accent6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p>
                            <m:e>
                              <m:sSup>
                                <m:sSupPr>
                                  <m:ctrlP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</m:e>
                                <m:sup>
                                  <m:r>
                                    <a:rPr lang="en-US" sz="2800" i="1">
                                      <a:solidFill>
                                        <a:schemeClr val="accent6"/>
                                      </a:solidFill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p>
                            </m:e>
                          </m:nary>
                        </m:den>
                      </m:f>
                    </m:oMath>
                  </m:oMathPara>
                </a14:m>
                <a:endParaRPr lang="en-US" sz="2800" dirty="0">
                  <a:solidFill>
                    <a:schemeClr val="accent6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244F26C9-7169-07B4-3306-98C345911C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96706" y="4724549"/>
                <a:ext cx="2633670" cy="10755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TextBox 15">
            <a:extLst>
              <a:ext uri="{FF2B5EF4-FFF2-40B4-BE49-F238E27FC236}">
                <a16:creationId xmlns:a16="http://schemas.microsoft.com/office/drawing/2014/main" id="{93601651-1015-8783-DD0C-096193D2256B}"/>
              </a:ext>
            </a:extLst>
          </p:cNvPr>
          <p:cNvSpPr txBox="1"/>
          <p:nvPr/>
        </p:nvSpPr>
        <p:spPr>
          <a:xfrm>
            <a:off x="502636" y="998902"/>
            <a:ext cx="7764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FE9FB6C-4EEF-3DC1-8DC8-154F2D53A9EE}"/>
              </a:ext>
            </a:extLst>
          </p:cNvPr>
          <p:cNvSpPr txBox="1"/>
          <p:nvPr/>
        </p:nvSpPr>
        <p:spPr>
          <a:xfrm>
            <a:off x="3852257" y="907278"/>
            <a:ext cx="129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vector basis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FC717BC-C1E1-6995-047B-4E4EE0011AE9}"/>
              </a:ext>
            </a:extLst>
          </p:cNvPr>
          <p:cNvSpPr txBox="1"/>
          <p:nvPr/>
        </p:nvSpPr>
        <p:spPr>
          <a:xfrm>
            <a:off x="5796706" y="956268"/>
            <a:ext cx="13043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vector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EC6D19-98B8-FF22-C4D7-98096282C4BF}"/>
                  </a:ext>
                </a:extLst>
              </p:cNvPr>
              <p:cNvSpPr txBox="1"/>
              <p:nvPr/>
            </p:nvSpPr>
            <p:spPr>
              <a:xfrm>
                <a:off x="1428883" y="2024052"/>
                <a:ext cx="82824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/>
                  <a:t>for any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66EC6D19-98B8-FF22-C4D7-98096282C4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8883" y="2024052"/>
                <a:ext cx="828240" cy="307777"/>
              </a:xfrm>
              <a:prstGeom prst="rect">
                <a:avLst/>
              </a:prstGeom>
              <a:blipFill>
                <a:blip r:embed="rId7"/>
                <a:stretch>
                  <a:fillRect l="-2206" t="-3922" b="-196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777080CE-3913-3BFF-0DF6-A9015C44826D}"/>
              </a:ext>
            </a:extLst>
          </p:cNvPr>
          <p:cNvSpPr txBox="1"/>
          <p:nvPr/>
        </p:nvSpPr>
        <p:spPr>
          <a:xfrm>
            <a:off x="372637" y="3018413"/>
            <a:ext cx="25137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Want affine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D3BDE5-A3C5-638D-DCED-2FDEC67C3D4C}"/>
                  </a:ext>
                </a:extLst>
              </p:cNvPr>
              <p:cNvSpPr txBox="1"/>
              <p:nvPr/>
            </p:nvSpPr>
            <p:spPr>
              <a:xfrm>
                <a:off x="594076" y="4972983"/>
                <a:ext cx="4460837" cy="57868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𝜆</m:t>
                    </m:r>
                    <m:sSub>
                      <m:sSubPr>
                        <m:ctrlPr>
                          <a:rPr lang="en-US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sz="2800" b="0" i="1" smtClean="0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800" b="0" i="1" smtClean="0">
                        <a:solidFill>
                          <a:schemeClr val="accent6"/>
                        </a:solidFill>
                        <a:latin typeface="Cambria Math" panose="02040503050406030204" pitchFamily="18" charset="0"/>
                      </a:rPr>
                      <m:t>+</m:t>
                    </m:r>
                    <m:nary>
                      <m:naryPr>
                        <m:chr m:val="∑"/>
                        <m:ctrlP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i="1">
                            <a:solidFill>
                              <a:schemeClr val="accent6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d>
                          <m:dPr>
                            <m:ctrlPr>
                              <a:rPr lang="en-US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  <m:r>
                              <a:rPr lang="en-US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𝜆</m:t>
                            </m:r>
                            <m:sSup>
                              <m:sSupPr>
                                <m:ctrlPr>
                                  <a:rPr lang="en-US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sz="2800" b="0" i="1" smtClean="0">
                                    <a:solidFill>
                                      <a:schemeClr val="accent6"/>
                                    </a:solidFill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p>
                            </m:sSup>
                          </m:e>
                        </m:d>
                        <m:sSub>
                          <m:sSubPr>
                            <m:ctrlP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chemeClr val="accent6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>
                    <a:solidFill>
                      <a:schemeClr val="accent6"/>
                    </a:solidFill>
                  </a:rPr>
                  <a:t> 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3D3BDE5-A3C5-638D-DCED-2FDEC67C3D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4076" y="4972983"/>
                <a:ext cx="4460837" cy="57868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127962A-984B-EE04-1F44-BDE0CD97134E}"/>
              </a:ext>
            </a:extLst>
          </p:cNvPr>
          <p:cNvCxnSpPr>
            <a:cxnSpLocks/>
          </p:cNvCxnSpPr>
          <p:nvPr/>
        </p:nvCxnSpPr>
        <p:spPr>
          <a:xfrm flipH="1">
            <a:off x="8425879" y="4132825"/>
            <a:ext cx="481584" cy="10242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C170DF-2559-9F4B-9BA1-4466FC151FEE}"/>
                  </a:ext>
                </a:extLst>
              </p:cNvPr>
              <p:cNvSpPr txBox="1"/>
              <p:nvPr/>
            </p:nvSpPr>
            <p:spPr>
              <a:xfrm>
                <a:off x="7436250" y="3654427"/>
                <a:ext cx="3705502" cy="38561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solidFill>
                      <a:srgbClr val="C00000"/>
                    </a:solidFill>
                  </a:rPr>
                  <a:t>Why must we have </a:t>
                </a: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1−</m:t>
                    </m:r>
                    <m:nary>
                      <m:naryPr>
                        <m:chr m:val="∑"/>
                        <m:ctrlP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sSup>
                          <m:sSupPr>
                            <m:ctrlP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C00000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p>
                        </m:sSup>
                      </m:e>
                    </m:nary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≠0</m:t>
                    </m:r>
                  </m:oMath>
                </a14:m>
                <a:r>
                  <a:rPr lang="en-US" dirty="0">
                    <a:solidFill>
                      <a:srgbClr val="C00000"/>
                    </a:solidFill>
                  </a:rPr>
                  <a:t> ?</a:t>
                </a:r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1C170DF-2559-9F4B-9BA1-4466FC151F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36250" y="3654427"/>
                <a:ext cx="3705502" cy="385618"/>
              </a:xfrm>
              <a:prstGeom prst="rect">
                <a:avLst/>
              </a:prstGeom>
              <a:blipFill>
                <a:blip r:embed="rId9"/>
                <a:stretch>
                  <a:fillRect l="-1480" t="-109375" r="-493" b="-17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B8D2399-240D-1325-D12B-AA40D25CFBB0}"/>
              </a:ext>
            </a:extLst>
          </p:cNvPr>
          <p:cNvCxnSpPr>
            <a:endCxn id="4" idx="1"/>
          </p:cNvCxnSpPr>
          <p:nvPr/>
        </p:nvCxnSpPr>
        <p:spPr>
          <a:xfrm>
            <a:off x="1127760" y="1325600"/>
            <a:ext cx="301123" cy="1829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1CD15A2-0567-0269-B4D5-61AE402F205B}"/>
              </a:ext>
            </a:extLst>
          </p:cNvPr>
          <p:cNvCxnSpPr>
            <a:cxnSpLocks/>
          </p:cNvCxnSpPr>
          <p:nvPr/>
        </p:nvCxnSpPr>
        <p:spPr>
          <a:xfrm flipH="1">
            <a:off x="3795293" y="1272712"/>
            <a:ext cx="302662" cy="2319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61AB080-B97E-4047-7CBE-4C598801C0A4}"/>
              </a:ext>
            </a:extLst>
          </p:cNvPr>
          <p:cNvCxnSpPr/>
          <p:nvPr/>
        </p:nvCxnSpPr>
        <p:spPr>
          <a:xfrm>
            <a:off x="6096000" y="1306332"/>
            <a:ext cx="231648" cy="1476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9489CE-2D1A-04AF-4845-57112AD9430C}"/>
                  </a:ext>
                </a:extLst>
              </p:cNvPr>
              <p:cNvSpPr txBox="1"/>
              <p:nvPr/>
            </p:nvSpPr>
            <p:spPr>
              <a:xfrm>
                <a:off x="1065847" y="5688406"/>
                <a:ext cx="2924262" cy="5246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Sup>
                      <m:sSubSup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𝑒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=1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bSup>
                  </m:oMath>
                </a14:m>
                <a:r>
                  <a:rPr lang="en-US" sz="2800" dirty="0"/>
                  <a:t> affine basis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A89489CE-2D1A-04AF-4845-57112AD943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847" y="5688406"/>
                <a:ext cx="2924262" cy="524631"/>
              </a:xfrm>
              <a:prstGeom prst="rect">
                <a:avLst/>
              </a:prstGeom>
              <a:blipFill>
                <a:blip r:embed="rId10"/>
                <a:stretch>
                  <a:fillRect t="-10465" r="-312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44230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A0E630D-7465-87AA-B2CD-63B401A850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39867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44453-391C-0B2A-FC39-BF9F73B477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Rectangle 20">
            <a:extLst>
              <a:ext uri="{FF2B5EF4-FFF2-40B4-BE49-F238E27FC236}">
                <a16:creationId xmlns:a16="http://schemas.microsoft.com/office/drawing/2014/main" id="{F775B8E1-A630-AA40-65F1-512CEC96B3B6}"/>
              </a:ext>
            </a:extLst>
          </p:cNvPr>
          <p:cNvSpPr/>
          <p:nvPr/>
        </p:nvSpPr>
        <p:spPr>
          <a:xfrm>
            <a:off x="6708733" y="288034"/>
            <a:ext cx="5098582" cy="3515101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F9CC04D-1B45-E3AE-BB1E-17981D6058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633950E-EDE8-2E71-8E3A-9E881A6D8B89}"/>
              </a:ext>
            </a:extLst>
          </p:cNvPr>
          <p:cNvSpPr txBox="1"/>
          <p:nvPr/>
        </p:nvSpPr>
        <p:spPr>
          <a:xfrm>
            <a:off x="372637" y="296333"/>
            <a:ext cx="27094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Convex space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722B8D9E-CE78-CF73-558E-478669D5EF91}"/>
              </a:ext>
            </a:extLst>
          </p:cNvPr>
          <p:cNvSpPr/>
          <p:nvPr/>
        </p:nvSpPr>
        <p:spPr>
          <a:xfrm>
            <a:off x="7817091" y="721128"/>
            <a:ext cx="2881865" cy="2367562"/>
          </a:xfrm>
          <a:custGeom>
            <a:avLst/>
            <a:gdLst>
              <a:gd name="connsiteX0" fmla="*/ 1815827 w 3874208"/>
              <a:gd name="connsiteY0" fmla="*/ 28361 h 3056349"/>
              <a:gd name="connsiteX1" fmla="*/ 751032 w 3874208"/>
              <a:gd name="connsiteY1" fmla="*/ 112582 h 3056349"/>
              <a:gd name="connsiteX2" fmla="*/ 5075 w 3874208"/>
              <a:gd name="connsiteY2" fmla="*/ 996903 h 3056349"/>
              <a:gd name="connsiteX3" fmla="*/ 528448 w 3874208"/>
              <a:gd name="connsiteY3" fmla="*/ 2554992 h 3056349"/>
              <a:gd name="connsiteX4" fmla="*/ 2375296 w 3874208"/>
              <a:gd name="connsiteY4" fmla="*/ 3042271 h 3056349"/>
              <a:gd name="connsiteX5" fmla="*/ 3873227 w 3874208"/>
              <a:gd name="connsiteY5" fmla="*/ 2115840 h 3056349"/>
              <a:gd name="connsiteX6" fmla="*/ 2591864 w 3874208"/>
              <a:gd name="connsiteY6" fmla="*/ 262976 h 3056349"/>
              <a:gd name="connsiteX7" fmla="*/ 1815827 w 3874208"/>
              <a:gd name="connsiteY7" fmla="*/ 28361 h 3056349"/>
              <a:gd name="connsiteX0" fmla="*/ 1815827 w 3874208"/>
              <a:gd name="connsiteY0" fmla="*/ 28361 h 3056349"/>
              <a:gd name="connsiteX1" fmla="*/ 751032 w 3874208"/>
              <a:gd name="connsiteY1" fmla="*/ 112582 h 3056349"/>
              <a:gd name="connsiteX2" fmla="*/ 5075 w 3874208"/>
              <a:gd name="connsiteY2" fmla="*/ 996903 h 3056349"/>
              <a:gd name="connsiteX3" fmla="*/ 528448 w 3874208"/>
              <a:gd name="connsiteY3" fmla="*/ 2554992 h 3056349"/>
              <a:gd name="connsiteX4" fmla="*/ 2375296 w 3874208"/>
              <a:gd name="connsiteY4" fmla="*/ 3042271 h 3056349"/>
              <a:gd name="connsiteX5" fmla="*/ 3873227 w 3874208"/>
              <a:gd name="connsiteY5" fmla="*/ 2115840 h 3056349"/>
              <a:gd name="connsiteX6" fmla="*/ 2591864 w 3874208"/>
              <a:gd name="connsiteY6" fmla="*/ 262976 h 3056349"/>
              <a:gd name="connsiteX7" fmla="*/ 1815827 w 3874208"/>
              <a:gd name="connsiteY7" fmla="*/ 28361 h 3056349"/>
              <a:gd name="connsiteX0" fmla="*/ 1839890 w 3874199"/>
              <a:gd name="connsiteY0" fmla="*/ 3220 h 3043240"/>
              <a:gd name="connsiteX1" fmla="*/ 751032 w 3874199"/>
              <a:gd name="connsiteY1" fmla="*/ 99473 h 3043240"/>
              <a:gd name="connsiteX2" fmla="*/ 5075 w 3874199"/>
              <a:gd name="connsiteY2" fmla="*/ 983794 h 3043240"/>
              <a:gd name="connsiteX3" fmla="*/ 528448 w 3874199"/>
              <a:gd name="connsiteY3" fmla="*/ 2541883 h 3043240"/>
              <a:gd name="connsiteX4" fmla="*/ 2375296 w 3874199"/>
              <a:gd name="connsiteY4" fmla="*/ 3029162 h 3043240"/>
              <a:gd name="connsiteX5" fmla="*/ 3873227 w 3874199"/>
              <a:gd name="connsiteY5" fmla="*/ 2102731 h 3043240"/>
              <a:gd name="connsiteX6" fmla="*/ 2591864 w 3874199"/>
              <a:gd name="connsiteY6" fmla="*/ 249867 h 3043240"/>
              <a:gd name="connsiteX7" fmla="*/ 1839890 w 3874199"/>
              <a:gd name="connsiteY7" fmla="*/ 3220 h 3043240"/>
              <a:gd name="connsiteX0" fmla="*/ 2591864 w 3874411"/>
              <a:gd name="connsiteY0" fmla="*/ 247949 h 3041322"/>
              <a:gd name="connsiteX1" fmla="*/ 751032 w 3874411"/>
              <a:gd name="connsiteY1" fmla="*/ 97555 h 3041322"/>
              <a:gd name="connsiteX2" fmla="*/ 5075 w 3874411"/>
              <a:gd name="connsiteY2" fmla="*/ 981876 h 3041322"/>
              <a:gd name="connsiteX3" fmla="*/ 528448 w 3874411"/>
              <a:gd name="connsiteY3" fmla="*/ 2539965 h 3041322"/>
              <a:gd name="connsiteX4" fmla="*/ 2375296 w 3874411"/>
              <a:gd name="connsiteY4" fmla="*/ 3027244 h 3041322"/>
              <a:gd name="connsiteX5" fmla="*/ 3873227 w 3874411"/>
              <a:gd name="connsiteY5" fmla="*/ 2100813 h 3041322"/>
              <a:gd name="connsiteX6" fmla="*/ 2591864 w 3874411"/>
              <a:gd name="connsiteY6" fmla="*/ 247949 h 3041322"/>
              <a:gd name="connsiteX0" fmla="*/ 2591864 w 3670181"/>
              <a:gd name="connsiteY0" fmla="*/ 243656 h 3040999"/>
              <a:gd name="connsiteX1" fmla="*/ 751032 w 3670181"/>
              <a:gd name="connsiteY1" fmla="*/ 93262 h 3040999"/>
              <a:gd name="connsiteX2" fmla="*/ 5075 w 3670181"/>
              <a:gd name="connsiteY2" fmla="*/ 977583 h 3040999"/>
              <a:gd name="connsiteX3" fmla="*/ 528448 w 3670181"/>
              <a:gd name="connsiteY3" fmla="*/ 2535672 h 3040999"/>
              <a:gd name="connsiteX4" fmla="*/ 2375296 w 3670181"/>
              <a:gd name="connsiteY4" fmla="*/ 3022951 h 3040999"/>
              <a:gd name="connsiteX5" fmla="*/ 3668690 w 3670181"/>
              <a:gd name="connsiteY5" fmla="*/ 2018314 h 3040999"/>
              <a:gd name="connsiteX6" fmla="*/ 2591864 w 3670181"/>
              <a:gd name="connsiteY6" fmla="*/ 243656 h 3040999"/>
              <a:gd name="connsiteX0" fmla="*/ 2591864 w 3670181"/>
              <a:gd name="connsiteY0" fmla="*/ 243656 h 3040999"/>
              <a:gd name="connsiteX1" fmla="*/ 751032 w 3670181"/>
              <a:gd name="connsiteY1" fmla="*/ 93262 h 3040999"/>
              <a:gd name="connsiteX2" fmla="*/ 5075 w 3670181"/>
              <a:gd name="connsiteY2" fmla="*/ 977583 h 3040999"/>
              <a:gd name="connsiteX3" fmla="*/ 528448 w 3670181"/>
              <a:gd name="connsiteY3" fmla="*/ 2535672 h 3040999"/>
              <a:gd name="connsiteX4" fmla="*/ 2375296 w 3670181"/>
              <a:gd name="connsiteY4" fmla="*/ 3022951 h 3040999"/>
              <a:gd name="connsiteX5" fmla="*/ 3668690 w 3670181"/>
              <a:gd name="connsiteY5" fmla="*/ 2018314 h 3040999"/>
              <a:gd name="connsiteX6" fmla="*/ 2591864 w 3670181"/>
              <a:gd name="connsiteY6" fmla="*/ 243656 h 3040999"/>
              <a:gd name="connsiteX0" fmla="*/ 2591864 w 3670181"/>
              <a:gd name="connsiteY0" fmla="*/ 243656 h 3040999"/>
              <a:gd name="connsiteX1" fmla="*/ 751032 w 3670181"/>
              <a:gd name="connsiteY1" fmla="*/ 93262 h 3040999"/>
              <a:gd name="connsiteX2" fmla="*/ 5075 w 3670181"/>
              <a:gd name="connsiteY2" fmla="*/ 977583 h 3040999"/>
              <a:gd name="connsiteX3" fmla="*/ 528448 w 3670181"/>
              <a:gd name="connsiteY3" fmla="*/ 2535672 h 3040999"/>
              <a:gd name="connsiteX4" fmla="*/ 2375296 w 3670181"/>
              <a:gd name="connsiteY4" fmla="*/ 3022951 h 3040999"/>
              <a:gd name="connsiteX5" fmla="*/ 3668690 w 3670181"/>
              <a:gd name="connsiteY5" fmla="*/ 2018314 h 3040999"/>
              <a:gd name="connsiteX6" fmla="*/ 2591864 w 3670181"/>
              <a:gd name="connsiteY6" fmla="*/ 243656 h 3040999"/>
              <a:gd name="connsiteX0" fmla="*/ 2591864 w 3676815"/>
              <a:gd name="connsiteY0" fmla="*/ 243656 h 3040999"/>
              <a:gd name="connsiteX1" fmla="*/ 751032 w 3676815"/>
              <a:gd name="connsiteY1" fmla="*/ 93262 h 3040999"/>
              <a:gd name="connsiteX2" fmla="*/ 5075 w 3676815"/>
              <a:gd name="connsiteY2" fmla="*/ 977583 h 3040999"/>
              <a:gd name="connsiteX3" fmla="*/ 528448 w 3676815"/>
              <a:gd name="connsiteY3" fmla="*/ 2535672 h 3040999"/>
              <a:gd name="connsiteX4" fmla="*/ 2375296 w 3676815"/>
              <a:gd name="connsiteY4" fmla="*/ 3022951 h 3040999"/>
              <a:gd name="connsiteX5" fmla="*/ 3668690 w 3676815"/>
              <a:gd name="connsiteY5" fmla="*/ 2018314 h 3040999"/>
              <a:gd name="connsiteX6" fmla="*/ 2591864 w 3676815"/>
              <a:gd name="connsiteY6" fmla="*/ 243656 h 3040999"/>
              <a:gd name="connsiteX0" fmla="*/ 2591864 w 3528022"/>
              <a:gd name="connsiteY0" fmla="*/ 241070 h 3040965"/>
              <a:gd name="connsiteX1" fmla="*/ 751032 w 3528022"/>
              <a:gd name="connsiteY1" fmla="*/ 90676 h 3040965"/>
              <a:gd name="connsiteX2" fmla="*/ 5075 w 3528022"/>
              <a:gd name="connsiteY2" fmla="*/ 974997 h 3040965"/>
              <a:gd name="connsiteX3" fmla="*/ 528448 w 3528022"/>
              <a:gd name="connsiteY3" fmla="*/ 2533086 h 3040965"/>
              <a:gd name="connsiteX4" fmla="*/ 2375296 w 3528022"/>
              <a:gd name="connsiteY4" fmla="*/ 3020365 h 3040965"/>
              <a:gd name="connsiteX5" fmla="*/ 3518295 w 3528022"/>
              <a:gd name="connsiteY5" fmla="*/ 1967602 h 3040965"/>
              <a:gd name="connsiteX6" fmla="*/ 2591864 w 3528022"/>
              <a:gd name="connsiteY6" fmla="*/ 241070 h 3040965"/>
              <a:gd name="connsiteX0" fmla="*/ 2591626 w 3521081"/>
              <a:gd name="connsiteY0" fmla="*/ 241070 h 2978696"/>
              <a:gd name="connsiteX1" fmla="*/ 750794 w 3521081"/>
              <a:gd name="connsiteY1" fmla="*/ 90676 h 2978696"/>
              <a:gd name="connsiteX2" fmla="*/ 4837 w 3521081"/>
              <a:gd name="connsiteY2" fmla="*/ 974997 h 2978696"/>
              <a:gd name="connsiteX3" fmla="*/ 528210 w 3521081"/>
              <a:gd name="connsiteY3" fmla="*/ 2533086 h 2978696"/>
              <a:gd name="connsiteX4" fmla="*/ 2308884 w 3521081"/>
              <a:gd name="connsiteY4" fmla="*/ 2954191 h 2978696"/>
              <a:gd name="connsiteX5" fmla="*/ 3518057 w 3521081"/>
              <a:gd name="connsiteY5" fmla="*/ 1967602 h 2978696"/>
              <a:gd name="connsiteX6" fmla="*/ 2591626 w 3521081"/>
              <a:gd name="connsiteY6" fmla="*/ 241070 h 297869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521081" h="2978696">
                <a:moveTo>
                  <a:pt x="2591626" y="241070"/>
                </a:moveTo>
                <a:cubicBezTo>
                  <a:pt x="2130416" y="-71751"/>
                  <a:pt x="1181925" y="-31645"/>
                  <a:pt x="750794" y="90676"/>
                </a:cubicBezTo>
                <a:cubicBezTo>
                  <a:pt x="319663" y="212997"/>
                  <a:pt x="41934" y="567929"/>
                  <a:pt x="4837" y="974997"/>
                </a:cubicBezTo>
                <a:cubicBezTo>
                  <a:pt x="-32260" y="1382065"/>
                  <a:pt x="144202" y="2203220"/>
                  <a:pt x="528210" y="2533086"/>
                </a:cubicBezTo>
                <a:cubicBezTo>
                  <a:pt x="912218" y="2862952"/>
                  <a:pt x="1810576" y="3048438"/>
                  <a:pt x="2308884" y="2954191"/>
                </a:cubicBezTo>
                <a:cubicBezTo>
                  <a:pt x="2807192" y="2859944"/>
                  <a:pt x="3470933" y="2419789"/>
                  <a:pt x="3518057" y="1967602"/>
                </a:cubicBezTo>
                <a:cubicBezTo>
                  <a:pt x="3565181" y="1515415"/>
                  <a:pt x="3052837" y="553891"/>
                  <a:pt x="2591626" y="241070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A889639D-4FB0-5A1C-D1F0-BABA0FFDFD3B}"/>
              </a:ext>
            </a:extLst>
          </p:cNvPr>
          <p:cNvSpPr/>
          <p:nvPr/>
        </p:nvSpPr>
        <p:spPr>
          <a:xfrm>
            <a:off x="9199879" y="1015769"/>
            <a:ext cx="116287" cy="1162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0B84C6A-F3B3-16EB-3CF1-E8F847D126E5}"/>
              </a:ext>
            </a:extLst>
          </p:cNvPr>
          <p:cNvSpPr/>
          <p:nvPr/>
        </p:nvSpPr>
        <p:spPr>
          <a:xfrm>
            <a:off x="8711538" y="2621731"/>
            <a:ext cx="116287" cy="116286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5EA701-CE3D-5AF8-A8C1-B6DBAD669927}"/>
                  </a:ext>
                </a:extLst>
              </p:cNvPr>
              <p:cNvSpPr txBox="1"/>
              <p:nvPr/>
            </p:nvSpPr>
            <p:spPr>
              <a:xfrm>
                <a:off x="9258022" y="731945"/>
                <a:ext cx="389337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535EA701-CE3D-5AF8-A8C1-B6DBAD6699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58022" y="731945"/>
                <a:ext cx="389337" cy="40011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2CA6261-6F6B-BDBA-75A5-FF1CD3D92DC0}"/>
                  </a:ext>
                </a:extLst>
              </p:cNvPr>
              <p:cNvSpPr txBox="1"/>
              <p:nvPr/>
            </p:nvSpPr>
            <p:spPr>
              <a:xfrm>
                <a:off x="8769681" y="2537962"/>
                <a:ext cx="439030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72CA6261-6F6B-BDBA-75A5-FF1CD3D92D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9681" y="2537962"/>
                <a:ext cx="439030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51B659D-9163-4855-9D95-B1C5E03641A3}"/>
              </a:ext>
            </a:extLst>
          </p:cNvPr>
          <p:cNvCxnSpPr>
            <a:cxnSpLocks/>
          </p:cNvCxnSpPr>
          <p:nvPr/>
        </p:nvCxnSpPr>
        <p:spPr>
          <a:xfrm flipH="1">
            <a:off x="8765005" y="1073912"/>
            <a:ext cx="493017" cy="160311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AD95285C-7C31-F430-1519-891C1558FA27}"/>
              </a:ext>
            </a:extLst>
          </p:cNvPr>
          <p:cNvSpPr txBox="1"/>
          <p:nvPr/>
        </p:nvSpPr>
        <p:spPr>
          <a:xfrm>
            <a:off x="812224" y="1032888"/>
            <a:ext cx="561115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Set that always allows convex combinations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EBDA5FC-8063-6ED7-026C-EE247BD7C7B4}"/>
              </a:ext>
            </a:extLst>
          </p:cNvPr>
          <p:cNvSpPr txBox="1"/>
          <p:nvPr/>
        </p:nvSpPr>
        <p:spPr>
          <a:xfrm>
            <a:off x="384685" y="1784238"/>
            <a:ext cx="44252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Statistical mixtures are</a:t>
            </a:r>
            <a:br>
              <a:rPr lang="en-US" sz="3600" dirty="0"/>
            </a:br>
            <a:r>
              <a:rPr lang="en-US" sz="3600" dirty="0"/>
              <a:t>convex 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BA8FEE-82BA-9CF6-A0F4-786F94752E36}"/>
                  </a:ext>
                </a:extLst>
              </p:cNvPr>
              <p:cNvSpPr txBox="1"/>
              <p:nvPr/>
            </p:nvSpPr>
            <p:spPr>
              <a:xfrm>
                <a:off x="1808801" y="3084337"/>
                <a:ext cx="4477251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48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sSub>
                        <m:sSubPr>
                          <m:ctrlPr>
                            <a:rPr lang="en-US" sz="4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4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48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BBA8FEE-82BA-9CF6-A0F4-786F94752E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08801" y="3084337"/>
                <a:ext cx="4477251" cy="83099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TextBox 16">
            <a:extLst>
              <a:ext uri="{FF2B5EF4-FFF2-40B4-BE49-F238E27FC236}">
                <a16:creationId xmlns:a16="http://schemas.microsoft.com/office/drawing/2014/main" id="{B9C6444C-11E3-82D8-C2F0-49F432FA814B}"/>
              </a:ext>
            </a:extLst>
          </p:cNvPr>
          <p:cNvSpPr txBox="1"/>
          <p:nvPr/>
        </p:nvSpPr>
        <p:spPr>
          <a:xfrm>
            <a:off x="591185" y="4319853"/>
            <a:ext cx="8437503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Space of statistical ensembles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is a convex subset of a real vector space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DC3619B-BCDE-3203-0744-B185277D116A}"/>
              </a:ext>
            </a:extLst>
          </p:cNvPr>
          <p:cNvSpPr txBox="1"/>
          <p:nvPr/>
        </p:nvSpPr>
        <p:spPr>
          <a:xfrm rot="19213934">
            <a:off x="1311981" y="4262775"/>
            <a:ext cx="5389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Also</a:t>
            </a:r>
          </a:p>
        </p:txBody>
      </p:sp>
    </p:spTree>
    <p:extLst>
      <p:ext uri="{BB962C8B-B14F-4D97-AF65-F5344CB8AC3E}">
        <p14:creationId xmlns:p14="http://schemas.microsoft.com/office/powerpoint/2010/main" val="36540709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094BAF5-ADB7-78EE-8BE0-50F0F3DCD1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21EDE55-0E9E-F094-5FA0-8C4EC269A6B1}"/>
              </a:ext>
            </a:extLst>
          </p:cNvPr>
          <p:cNvSpPr txBox="1"/>
          <p:nvPr/>
        </p:nvSpPr>
        <p:spPr>
          <a:xfrm>
            <a:off x="1877249" y="213796"/>
            <a:ext cx="8437502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Space of quantum ensembles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(i.e. density matrices/operators)</a:t>
            </a:r>
            <a:br>
              <a:rPr lang="en-US" sz="40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4000" dirty="0">
                <a:solidFill>
                  <a:schemeClr val="accent6">
                    <a:lumMod val="75000"/>
                  </a:schemeClr>
                </a:solidFill>
              </a:rPr>
              <a:t>is a convex subset of a real vector space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D50D46C5-FA8F-6A86-281C-40B2EF1D9A88}"/>
              </a:ext>
            </a:extLst>
          </p:cNvPr>
          <p:cNvGrpSpPr/>
          <p:nvPr/>
        </p:nvGrpSpPr>
        <p:grpSpPr>
          <a:xfrm>
            <a:off x="786579" y="2643989"/>
            <a:ext cx="3299411" cy="3299413"/>
            <a:chOff x="2789303" y="1586577"/>
            <a:chExt cx="3299411" cy="3299413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A49DE89C-A966-1108-FC97-8859FE023115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011B12C2-4DAD-F75E-A131-6442599656FF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597B0AE-ABFD-D08C-BC3D-03707C96C815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13" name="Freeform: Shape 12">
                <a:extLst>
                  <a:ext uri="{FF2B5EF4-FFF2-40B4-BE49-F238E27FC236}">
                    <a16:creationId xmlns:a16="http://schemas.microsoft.com/office/drawing/2014/main" id="{08703DFD-7DCD-029D-7D38-BD22A04AA88E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99C9B200-D97C-2E12-6BF1-EE5CC189E24E}"/>
                  </a:ext>
                </a:extLst>
              </p:cNvPr>
              <p:cNvCxnSpPr>
                <a:stCxn id="13" idx="3"/>
                <a:endCxn id="13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729E773D-BD59-3BCF-DCF4-19BD148C8E10}"/>
                  </a:ext>
                </a:extLst>
              </p:cNvPr>
              <p:cNvCxnSpPr>
                <a:cxnSpLocks/>
                <a:stCxn id="13" idx="0"/>
                <a:endCxn id="13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" name="Oval 9">
              <a:extLst>
                <a:ext uri="{FF2B5EF4-FFF2-40B4-BE49-F238E27FC236}">
                  <a16:creationId xmlns:a16="http://schemas.microsoft.com/office/drawing/2014/main" id="{5C1F971E-8B60-83E9-2618-55ADA6210D7C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862B295E-16F7-5677-008E-288A7C36B1AE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31">
              <a:extLst>
                <a:ext uri="{FF2B5EF4-FFF2-40B4-BE49-F238E27FC236}">
                  <a16:creationId xmlns:a16="http://schemas.microsoft.com/office/drawing/2014/main" id="{DBBF528F-803A-E88A-130E-7366CF1A14D0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F89C083E-1CB7-5523-0D1C-172A862095BC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2" name="Oval 9">
              <a:extLst>
                <a:ext uri="{FF2B5EF4-FFF2-40B4-BE49-F238E27FC236}">
                  <a16:creationId xmlns:a16="http://schemas.microsoft.com/office/drawing/2014/main" id="{851F426B-2579-DA6F-4B70-7803F601515B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9B366A-2E90-C65F-D09C-8885DB03C626}"/>
                  </a:ext>
                </a:extLst>
              </p:cNvPr>
              <p:cNvSpPr txBox="1"/>
              <p:nvPr/>
            </p:nvSpPr>
            <p:spPr>
              <a:xfrm>
                <a:off x="2259333" y="2349639"/>
                <a:ext cx="38786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2F9B366A-2E90-C65F-D09C-8885DB03C6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9333" y="2349639"/>
                <a:ext cx="387863" cy="307777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95AA31-432C-61BB-D2D4-1522FEE26409}"/>
                  </a:ext>
                </a:extLst>
              </p:cNvPr>
              <p:cNvSpPr txBox="1"/>
              <p:nvPr/>
            </p:nvSpPr>
            <p:spPr>
              <a:xfrm>
                <a:off x="793478" y="4376160"/>
                <a:ext cx="392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195AA31-432C-61BB-D2D4-1522FEE264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478" y="4376160"/>
                <a:ext cx="392030" cy="30777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71F14F-65E0-DC99-28F0-3881D8FC89AF}"/>
                  </a:ext>
                </a:extLst>
              </p:cNvPr>
              <p:cNvSpPr txBox="1"/>
              <p:nvPr/>
            </p:nvSpPr>
            <p:spPr>
              <a:xfrm>
                <a:off x="2515011" y="5270400"/>
                <a:ext cx="392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B071F14F-65E0-DC99-28F0-3881D8FC89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011" y="5270400"/>
                <a:ext cx="392030" cy="30777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DA7F19-B127-65D8-1FFC-1174E7CA9C1E}"/>
                  </a:ext>
                </a:extLst>
              </p:cNvPr>
              <p:cNvSpPr txBox="1"/>
              <p:nvPr/>
            </p:nvSpPr>
            <p:spPr>
              <a:xfrm>
                <a:off x="3617846" y="4383269"/>
                <a:ext cx="39203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b>
                      </m:sSub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2DA7F19-B127-65D8-1FFC-1174E7CA9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17846" y="4383269"/>
                <a:ext cx="392030" cy="307777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3803FE-3EBE-0583-C0C0-021CD233C840}"/>
                  </a:ext>
                </a:extLst>
              </p:cNvPr>
              <p:cNvSpPr txBox="1"/>
              <p:nvPr/>
            </p:nvSpPr>
            <p:spPr>
              <a:xfrm>
                <a:off x="5408195" y="3014297"/>
                <a:ext cx="2004395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sSub>
                        <m:sSub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FB3803FE-3EBE-0583-C0C0-021CD233C8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08195" y="3014297"/>
                <a:ext cx="2004395" cy="60080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TextBox 20">
            <a:extLst>
              <a:ext uri="{FF2B5EF4-FFF2-40B4-BE49-F238E27FC236}">
                <a16:creationId xmlns:a16="http://schemas.microsoft.com/office/drawing/2014/main" id="{CB01E5FF-D7C0-E187-78BE-E97D6541F7DC}"/>
              </a:ext>
            </a:extLst>
          </p:cNvPr>
          <p:cNvSpPr txBox="1"/>
          <p:nvPr/>
        </p:nvSpPr>
        <p:spPr>
          <a:xfrm>
            <a:off x="4866806" y="2549078"/>
            <a:ext cx="23715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Finite dimensional case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691C65F7-5AC4-57FF-08F0-3AC0FBE426EF}"/>
              </a:ext>
            </a:extLst>
          </p:cNvPr>
          <p:cNvCxnSpPr/>
          <p:nvPr/>
        </p:nvCxnSpPr>
        <p:spPr>
          <a:xfrm flipH="1" flipV="1">
            <a:off x="6888078" y="3686502"/>
            <a:ext cx="457200" cy="68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5B5865-2FF1-9C04-AB3C-F7F826140497}"/>
                  </a:ext>
                </a:extLst>
              </p:cNvPr>
              <p:cNvSpPr txBox="1"/>
              <p:nvPr/>
            </p:nvSpPr>
            <p:spPr>
              <a:xfrm>
                <a:off x="4866806" y="4452124"/>
                <a:ext cx="4289258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/>
                  <a:t> Every ensemble is an affine combination of an affine basis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A5B5865-2FF1-9C04-AB3C-F7F82614049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6806" y="4452124"/>
                <a:ext cx="4289258" cy="830997"/>
              </a:xfrm>
              <a:prstGeom prst="rect">
                <a:avLst/>
              </a:prstGeom>
              <a:blipFill>
                <a:blip r:embed="rId7"/>
                <a:stretch>
                  <a:fillRect l="-2131" t="-583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4B3EDE-B1DF-E4DF-B177-FB61D6C1BFB8}"/>
                  </a:ext>
                </a:extLst>
              </p:cNvPr>
              <p:cNvSpPr txBox="1"/>
              <p:nvPr/>
            </p:nvSpPr>
            <p:spPr>
              <a:xfrm>
                <a:off x="7760368" y="3014297"/>
                <a:ext cx="1669881" cy="600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∑</m:t>
                      </m:r>
                      <m:sSup>
                        <m:sSupPr>
                          <m:ctrlPr>
                            <a:rPr lang="en-US" sz="32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𝜆</m:t>
                          </m:r>
                        </m:e>
                        <m:sup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84B3EDE-B1DF-E4DF-B177-FB61D6C1B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60368" y="3014297"/>
                <a:ext cx="1669881" cy="600805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626F4A9-B9C9-34AB-9B20-57F9DB615CBB}"/>
              </a:ext>
            </a:extLst>
          </p:cNvPr>
          <p:cNvCxnSpPr/>
          <p:nvPr/>
        </p:nvCxnSpPr>
        <p:spPr>
          <a:xfrm flipV="1">
            <a:off x="7609974" y="3686502"/>
            <a:ext cx="535405" cy="6824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404944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C17C5A-3238-5997-BE81-DE7464A0BB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C920F3F-6A8A-21B4-221F-07BB9B5F7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22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FDB8EA4-DA15-6E12-076B-5144EABF539D}"/>
              </a:ext>
            </a:extLst>
          </p:cNvPr>
          <p:cNvSpPr txBox="1"/>
          <p:nvPr/>
        </p:nvSpPr>
        <p:spPr>
          <a:xfrm>
            <a:off x="671598" y="234616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Infinite dimensional case: Wigner quasi-probability distributions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2A1E0D-A571-027A-1C47-F487C0A051F3}"/>
                  </a:ext>
                </a:extLst>
              </p:cNvPr>
              <p:cNvSpPr txBox="1"/>
              <p:nvPr/>
            </p:nvSpPr>
            <p:spPr>
              <a:xfrm>
                <a:off x="998621" y="1262660"/>
                <a:ext cx="8789522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For each state (mixed or pure), we want a function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/>
                  <a:t> such that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12A1E0D-A571-027A-1C47-F487C0A051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8621" y="1262660"/>
                <a:ext cx="8789522" cy="461665"/>
              </a:xfrm>
              <a:prstGeom prst="rect">
                <a:avLst/>
              </a:prstGeom>
              <a:blipFill>
                <a:blip r:embed="rId2"/>
                <a:stretch>
                  <a:fillRect l="-1110" t="-10526" r="-139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69B09A6B-6F36-C2A1-5076-FBA1D7DA162B}"/>
              </a:ext>
            </a:extLst>
          </p:cNvPr>
          <p:cNvGrpSpPr/>
          <p:nvPr/>
        </p:nvGrpSpPr>
        <p:grpSpPr>
          <a:xfrm>
            <a:off x="1635951" y="2011594"/>
            <a:ext cx="8339274" cy="1285059"/>
            <a:chOff x="1732204" y="2301734"/>
            <a:chExt cx="8339274" cy="128505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BA2F8A-1AFF-497C-ECA0-E4888C0263AB}"/>
                    </a:ext>
                  </a:extLst>
                </p:cNvPr>
                <p:cNvSpPr txBox="1"/>
                <p:nvPr/>
              </p:nvSpPr>
              <p:spPr>
                <a:xfrm>
                  <a:off x="2698592" y="3002018"/>
                  <a:ext cx="2525500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d>
                          <m:dPr>
                            <m:begChr m:val="⟨"/>
                            <m:endChr m:val="⟩"/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𝐴</m:t>
                                </m:r>
                              </m:e>
                            </m:d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5" name="TextBox 4">
                  <a:extLst>
                    <a:ext uri="{FF2B5EF4-FFF2-40B4-BE49-F238E27FC236}">
                      <a16:creationId xmlns:a16="http://schemas.microsoft.com/office/drawing/2014/main" id="{96BA2F8A-1AFF-497C-ECA0-E4888C0263A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98592" y="3002018"/>
                  <a:ext cx="2525500" cy="584775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258ED04-DACB-C1A2-770F-DF0A236076C6}"/>
                    </a:ext>
                  </a:extLst>
                </p:cNvPr>
                <p:cNvSpPr txBox="1"/>
                <p:nvPr/>
              </p:nvSpPr>
              <p:spPr>
                <a:xfrm>
                  <a:off x="1732204" y="2591205"/>
                  <a:ext cx="916981" cy="64633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d>
                          <m:dPr>
                            <m:begChr m:val="⟨"/>
                            <m:endChr m:val="⟩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d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D258ED04-DACB-C1A2-770F-DF0A236076C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732204" y="2591205"/>
                  <a:ext cx="916981" cy="646331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CF64A8D-E932-E89C-AAA2-B097EA395464}"/>
                    </a:ext>
                  </a:extLst>
                </p:cNvPr>
                <p:cNvSpPr txBox="1"/>
                <p:nvPr/>
              </p:nvSpPr>
              <p:spPr>
                <a:xfrm>
                  <a:off x="2800222" y="2329596"/>
                  <a:ext cx="2322239" cy="58477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𝑡𝑟</m:t>
                        </m:r>
                        <m:d>
                          <m:dPr>
                            <m:ctrlP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𝜌</m:t>
                            </m:r>
                          </m:e>
                        </m:d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=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8CF64A8D-E932-E89C-AAA2-B097EA39546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00222" y="2329596"/>
                  <a:ext cx="2322239" cy="584775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68EB1E-809A-906D-D07C-71BB58AA5CD2}"/>
                    </a:ext>
                  </a:extLst>
                </p:cNvPr>
                <p:cNvSpPr txBox="1"/>
                <p:nvPr/>
              </p:nvSpPr>
              <p:spPr>
                <a:xfrm>
                  <a:off x="5273498" y="2301734"/>
                  <a:ext cx="4797980" cy="122527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nary>
                          <m:naryPr>
                            <m:chr m:val="∬"/>
                            <m:subHide m:val="on"/>
                            <m:supHide m:val="on"/>
                            <m:ctrlP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/>
                          <m:sup/>
                          <m:e>
                            <m:r>
                              <a:rPr lang="en-US" sz="3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𝑊</m:t>
                            </m:r>
                            <m:d>
                              <m:dPr>
                                <m:ctrl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</m:d>
                            <m:r>
                              <a:rPr lang="en-US" sz="3600" i="1">
                                <a:latin typeface="Cambria Math" panose="02040503050406030204" pitchFamily="18" charset="0"/>
                              </a:rPr>
                              <m:t>𝑑𝑥𝑑𝑝</m:t>
                            </m:r>
                          </m:e>
                        </m:nary>
                      </m:oMath>
                    </m:oMathPara>
                  </a14:m>
                  <a:endParaRPr lang="en-US" sz="3600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2568EB1E-809A-906D-D07C-71BB58AA5CD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73498" y="2301734"/>
                  <a:ext cx="4797980" cy="122527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A6C032-EACD-1410-5EB8-8707E8FC2C02}"/>
                  </a:ext>
                </a:extLst>
              </p:cNvPr>
              <p:cNvSpPr txBox="1"/>
              <p:nvPr/>
            </p:nvSpPr>
            <p:spPr>
              <a:xfrm>
                <a:off x="884321" y="3500695"/>
                <a:ext cx="6365653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Since both trace and integral are linear operators,</a:t>
                </a:r>
                <a:br>
                  <a:rPr lang="en-US" sz="2400" dirty="0"/>
                </a:br>
                <a:r>
                  <a:rPr lang="en-US" sz="2400" dirty="0"/>
                  <a:t>the map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↦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2400" dirty="0"/>
                  <a:t> must be linear</a:t>
                </a:r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1A6C032-EACD-1410-5EB8-8707E8FC2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4321" y="3500695"/>
                <a:ext cx="6365653" cy="830997"/>
              </a:xfrm>
              <a:prstGeom prst="rect">
                <a:avLst/>
              </a:prstGeom>
              <a:blipFill>
                <a:blip r:embed="rId7"/>
                <a:stretch>
                  <a:fillRect l="-1437" t="-5839" r="-479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6B04BB-4411-45B3-3C0A-670343296165}"/>
                  </a:ext>
                </a:extLst>
              </p:cNvPr>
              <p:cNvSpPr txBox="1"/>
              <p:nvPr/>
            </p:nvSpPr>
            <p:spPr>
              <a:xfrm>
                <a:off x="1410827" y="4723766"/>
                <a:ext cx="7230762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36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sz="3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3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3600" b="0" i="1" dirty="0" smtClean="0">
                            <a:solidFill>
                              <a:schemeClr val="accent6">
                                <a:lumMod val="75000"/>
                              </a:schemeClr>
                            </a:solidFill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</m:oMath>
                </a14:m>
                <a:r>
                  <a:rPr lang="en-US" sz="3600" dirty="0">
                    <a:solidFill>
                      <a:schemeClr val="accent6">
                        <a:lumMod val="75000"/>
                      </a:schemeClr>
                    </a:solidFill>
                  </a:rPr>
                  <a:t> is an affine representation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CD6B04BB-4411-45B3-3C0A-6703432961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10827" y="4723766"/>
                <a:ext cx="7230762" cy="646331"/>
              </a:xfrm>
              <a:prstGeom prst="rect">
                <a:avLst/>
              </a:prstGeom>
              <a:blipFill>
                <a:blip r:embed="rId8"/>
                <a:stretch>
                  <a:fillRect t="-15094" r="-1348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TextBox 10">
            <a:extLst>
              <a:ext uri="{FF2B5EF4-FFF2-40B4-BE49-F238E27FC236}">
                <a16:creationId xmlns:a16="http://schemas.microsoft.com/office/drawing/2014/main" id="{54E9997F-6BA4-33FE-8E2C-B43C1E0EFE79}"/>
              </a:ext>
            </a:extLst>
          </p:cNvPr>
          <p:cNvSpPr txBox="1"/>
          <p:nvPr/>
        </p:nvSpPr>
        <p:spPr>
          <a:xfrm>
            <a:off x="2320852" y="5439005"/>
            <a:ext cx="541071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rgbClr val="C00000"/>
                </a:solidFill>
              </a:rPr>
              <a:t>Many such representations!</a:t>
            </a:r>
          </a:p>
        </p:txBody>
      </p:sp>
    </p:spTree>
    <p:extLst>
      <p:ext uri="{BB962C8B-B14F-4D97-AF65-F5344CB8AC3E}">
        <p14:creationId xmlns:p14="http://schemas.microsoft.com/office/powerpoint/2010/main" val="6474657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CBF93CA-AADF-6835-A682-C6CD63BAA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23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CCA74D-10E1-8F10-DD02-04C7E0D631B2}"/>
              </a:ext>
            </a:extLst>
          </p:cNvPr>
          <p:cNvSpPr txBox="1"/>
          <p:nvPr/>
        </p:nvSpPr>
        <p:spPr>
          <a:xfrm>
            <a:off x="671598" y="234616"/>
            <a:ext cx="10848804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/>
              <a:t>Infinite dimensional case: Wigner quasi-probability distributions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7FAA167-09A4-FF22-9906-48A2264F0191}"/>
              </a:ext>
            </a:extLst>
          </p:cNvPr>
          <p:cNvSpPr txBox="1"/>
          <p:nvPr/>
        </p:nvSpPr>
        <p:spPr>
          <a:xfrm>
            <a:off x="540761" y="1244938"/>
            <a:ext cx="111104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Wigner representation requires products correspond to </a:t>
            </a:r>
            <a:r>
              <a:rPr lang="en-US" sz="2400" dirty="0">
                <a:solidFill>
                  <a:schemeClr val="accent6">
                    <a:lumMod val="75000"/>
                  </a:schemeClr>
                </a:solidFill>
              </a:rPr>
              <a:t>symmetrized operator averages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872565-9247-9DC8-DC90-82FC6092C0CC}"/>
                  </a:ext>
                </a:extLst>
              </p:cNvPr>
              <p:cNvSpPr txBox="1"/>
              <p:nvPr/>
            </p:nvSpPr>
            <p:spPr>
              <a:xfrm>
                <a:off x="828146" y="2152758"/>
                <a:ext cx="10535705" cy="103143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∬"/>
                          <m:subHide m:val="on"/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/>
                        <m:sup/>
                        <m:e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𝑊</m:t>
                          </m:r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</m:d>
                          <m:r>
                            <a:rPr lang="en-US" sz="2400" i="1">
                              <a:latin typeface="Cambria Math" panose="02040503050406030204" pitchFamily="18" charset="0"/>
                            </a:rPr>
                            <m:t>𝑑𝑥𝑑𝑝</m:t>
                          </m:r>
                        </m:e>
                      </m:nary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⟨"/>
                          <m:endChr m:val="⟩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den>
                          </m:f>
                          <m:d>
                            <m:dPr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𝑋𝑃𝑋𝑃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𝑋𝑃𝑃𝑋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𝑃𝑋𝑋𝑃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𝑃𝑋𝑃𝑋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sSup>
                                <m:sSupPr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𝑋</m:t>
                                  </m:r>
                                </m:e>
                                <m:sup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</m:e>
                      </m:d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C872565-9247-9DC8-DC90-82FC6092C0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8146" y="2152758"/>
                <a:ext cx="10535705" cy="103143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89085762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D10DA-7C37-1CC6-4651-24E9F0F3B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B2FE9F4-023B-9046-7690-DFE5428EF1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064" y="296333"/>
            <a:ext cx="1697290" cy="3632199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2150D5F-A8F0-0AFB-9F88-2367ECA8FFC1}"/>
              </a:ext>
            </a:extLst>
          </p:cNvPr>
          <p:cNvSpPr txBox="1"/>
          <p:nvPr/>
        </p:nvSpPr>
        <p:spPr>
          <a:xfrm>
            <a:off x="372637" y="296333"/>
            <a:ext cx="57921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Quasi-probability distribution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18770C-C19C-FF41-D2AF-B36AF2BF4A3C}"/>
                  </a:ext>
                </a:extLst>
              </p:cNvPr>
              <p:cNvSpPr txBox="1"/>
              <p:nvPr/>
            </p:nvSpPr>
            <p:spPr>
              <a:xfrm>
                <a:off x="1503546" y="1522573"/>
                <a:ext cx="5683800" cy="8690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𝜋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ℏ</m:t>
                          </m:r>
                        </m:den>
                      </m:f>
                      <m:nary>
                        <m:naryPr>
                          <m:supHide m:val="on"/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𝑋</m:t>
                          </m:r>
                        </m:sub>
                        <m:sup/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sz="2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i="1">
                                      <a:latin typeface="Cambria Math" panose="02040503050406030204" pitchFamily="18" charset="0"/>
                                    </a:rPr>
                                    <m:t>𝜌</m:t>
                                  </m:r>
                                </m:e>
                              </m:d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𝑒</m:t>
                              </m:r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𝚤𝑝𝑦</m:t>
                              </m:r>
                              <m:r>
                                <a:rPr lang="en-US" sz="2400" i="1">
                                  <a:latin typeface="Cambria Math" panose="02040503050406030204" pitchFamily="18" charset="0"/>
                                </a:rPr>
                                <m:t>/ℏ</m:t>
                              </m:r>
                            </m:sup>
                          </m:s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𝑑𝑦</m:t>
                          </m:r>
                        </m:e>
                      </m:nary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E518770C-C19C-FF41-D2AF-B36AF2BF4A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3546" y="1522573"/>
                <a:ext cx="5683800" cy="86908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95C203-2E38-2768-9664-9F5DD7C12AC4}"/>
                  </a:ext>
                </a:extLst>
              </p:cNvPr>
              <p:cNvSpPr txBox="1"/>
              <p:nvPr/>
            </p:nvSpPr>
            <p:spPr>
              <a:xfrm>
                <a:off x="1637982" y="3203333"/>
                <a:ext cx="4283673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 smtClean="0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𝑑𝑝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995C203-2E38-2768-9664-9F5DD7C12AC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37982" y="3203333"/>
                <a:ext cx="4283673" cy="475643"/>
              </a:xfrm>
              <a:prstGeom prst="rect">
                <a:avLst/>
              </a:prstGeom>
              <a:blipFill>
                <a:blip r:embed="rId4"/>
                <a:stretch>
                  <a:fillRect b="-2025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00ED6D-1A66-C507-55BE-BDD24C296BF4}"/>
                  </a:ext>
                </a:extLst>
              </p:cNvPr>
              <p:cNvSpPr txBox="1"/>
              <p:nvPr/>
            </p:nvSpPr>
            <p:spPr>
              <a:xfrm>
                <a:off x="1669144" y="3814576"/>
                <a:ext cx="4221348" cy="47564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𝜌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⟨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𝜌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|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sz="2400" i="1">
                          <a:latin typeface="Cambria Math" panose="02040503050406030204" pitchFamily="18" charset="0"/>
                        </a:rPr>
                        <m:t>⟩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=∫</m:t>
                      </m:r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𝑊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𝑑𝑥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4E00ED6D-1A66-C507-55BE-BDD24C296BF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69144" y="3814576"/>
                <a:ext cx="4221348" cy="475643"/>
              </a:xfrm>
              <a:prstGeom prst="rect">
                <a:avLst/>
              </a:prstGeom>
              <a:blipFill>
                <a:blip r:embed="rId5"/>
                <a:stretch>
                  <a:fillRect t="-1282" b="-217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9C77FDC5-AEA0-3845-D5DE-1E6D0608E3CA}"/>
              </a:ext>
            </a:extLst>
          </p:cNvPr>
          <p:cNvSpPr txBox="1"/>
          <p:nvPr/>
        </p:nvSpPr>
        <p:spPr>
          <a:xfrm>
            <a:off x="707440" y="1194392"/>
            <a:ext cx="170751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Wigner function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F6AF491-39A0-A109-8EDF-3EDF63F65020}"/>
              </a:ext>
            </a:extLst>
          </p:cNvPr>
          <p:cNvSpPr txBox="1"/>
          <p:nvPr/>
        </p:nvSpPr>
        <p:spPr>
          <a:xfrm>
            <a:off x="7446054" y="296333"/>
            <a:ext cx="27135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Wigner function for first three solutions of the harmonic oscillator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9BC0F3B-C6F4-30BD-4D28-B272092BEE51}"/>
              </a:ext>
            </a:extLst>
          </p:cNvPr>
          <p:cNvSpPr txBox="1"/>
          <p:nvPr/>
        </p:nvSpPr>
        <p:spPr>
          <a:xfrm>
            <a:off x="2022882" y="2798743"/>
            <a:ext cx="31248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Recovers marginal distributions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9309B2-614E-6D36-E474-62E3DBDABC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24</a:t>
            </a:fld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FD078AC1-EFCB-5756-7B73-7B8239EE6B9E}"/>
              </a:ext>
            </a:extLst>
          </p:cNvPr>
          <p:cNvSpPr txBox="1"/>
          <p:nvPr/>
        </p:nvSpPr>
        <p:spPr>
          <a:xfrm>
            <a:off x="11210907" y="3928532"/>
            <a:ext cx="91723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Wikipedia</a:t>
            </a:r>
          </a:p>
        </p:txBody>
      </p:sp>
    </p:spTree>
    <p:extLst>
      <p:ext uri="{BB962C8B-B14F-4D97-AF65-F5344CB8AC3E}">
        <p14:creationId xmlns:p14="http://schemas.microsoft.com/office/powerpoint/2010/main" val="383920159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567FB48-C50A-A885-E427-864DD0334E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25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0BA8456B-BE28-5660-A248-BF1DBB31412F}"/>
              </a:ext>
            </a:extLst>
          </p:cNvPr>
          <p:cNvGrpSpPr/>
          <p:nvPr/>
        </p:nvGrpSpPr>
        <p:grpSpPr>
          <a:xfrm>
            <a:off x="8552514" y="481263"/>
            <a:ext cx="3142180" cy="3350597"/>
            <a:chOff x="2518144" y="1132335"/>
            <a:chExt cx="3689618" cy="375365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F1E2DB2F-D026-B127-3271-80260944E3CC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B0A81B16-51CE-0B8F-F328-ADB92083B3D9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7B1DF250-5EA8-9E5B-8047-FEA6E185C2A9}"/>
                </a:ext>
              </a:extLst>
            </p:cNvPr>
            <p:cNvGrpSpPr/>
            <p:nvPr/>
          </p:nvGrpSpPr>
          <p:grpSpPr>
            <a:xfrm>
              <a:off x="2518144" y="1132335"/>
              <a:ext cx="3689618" cy="3575176"/>
              <a:chOff x="2573882" y="766689"/>
              <a:chExt cx="6092668" cy="5903691"/>
            </a:xfrm>
          </p:grpSpPr>
          <p:sp>
            <p:nvSpPr>
              <p:cNvPr id="12" name="Freeform: Shape 11">
                <a:extLst>
                  <a:ext uri="{FF2B5EF4-FFF2-40B4-BE49-F238E27FC236}">
                    <a16:creationId xmlns:a16="http://schemas.microsoft.com/office/drawing/2014/main" id="{11790E70-9056-47D1-7AE2-F34FB9E794D8}"/>
                  </a:ext>
                </a:extLst>
              </p:cNvPr>
              <p:cNvSpPr/>
              <p:nvPr/>
            </p:nvSpPr>
            <p:spPr>
              <a:xfrm>
                <a:off x="2573882" y="766689"/>
                <a:ext cx="6092668" cy="5903691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CD34841D-B4EC-27F4-1B8B-4E775D2D5356}"/>
                  </a:ext>
                </a:extLst>
              </p:cNvPr>
              <p:cNvCxnSpPr>
                <a:cxnSpLocks/>
                <a:stCxn id="12" idx="3"/>
                <a:endCxn id="12" idx="1"/>
              </p:cNvCxnSpPr>
              <p:nvPr/>
            </p:nvCxnSpPr>
            <p:spPr>
              <a:xfrm flipV="1">
                <a:off x="2573882" y="5243329"/>
                <a:ext cx="6092668" cy="143356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171CF80E-1560-CDFA-32D3-E07364A713F8}"/>
                  </a:ext>
                </a:extLst>
              </p:cNvPr>
              <p:cNvCxnSpPr>
                <a:cxnSpLocks/>
                <a:stCxn id="12" idx="0"/>
                <a:endCxn id="12" idx="2"/>
              </p:cNvCxnSpPr>
              <p:nvPr/>
            </p:nvCxnSpPr>
            <p:spPr>
              <a:xfrm>
                <a:off x="5825478" y="766689"/>
                <a:ext cx="443102" cy="5903691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7" name="Oval 9">
              <a:extLst>
                <a:ext uri="{FF2B5EF4-FFF2-40B4-BE49-F238E27FC236}">
                  <a16:creationId xmlns:a16="http://schemas.microsoft.com/office/drawing/2014/main" id="{1C73047A-9379-5DA3-9A42-21F38D2631C9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EC01E17-052E-EAAF-38A2-9D2D506B5753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31">
              <a:extLst>
                <a:ext uri="{FF2B5EF4-FFF2-40B4-BE49-F238E27FC236}">
                  <a16:creationId xmlns:a16="http://schemas.microsoft.com/office/drawing/2014/main" id="{930F6A6B-C9BE-6A9B-A1A9-54A40B7D1E53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5E02998-85FF-46F3-1823-541E04704E25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1" name="Oval 9">
              <a:extLst>
                <a:ext uri="{FF2B5EF4-FFF2-40B4-BE49-F238E27FC236}">
                  <a16:creationId xmlns:a16="http://schemas.microsoft.com/office/drawing/2014/main" id="{AF01EBEA-7FFA-CBD1-B3B4-CD6E47EAA8BC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7" name="TextBox 16">
            <a:extLst>
              <a:ext uri="{FF2B5EF4-FFF2-40B4-BE49-F238E27FC236}">
                <a16:creationId xmlns:a16="http://schemas.microsoft.com/office/drawing/2014/main" id="{226E4069-689F-BC6F-C113-A8E2082C9E28}"/>
              </a:ext>
            </a:extLst>
          </p:cNvPr>
          <p:cNvSpPr txBox="1"/>
          <p:nvPr/>
        </p:nvSpPr>
        <p:spPr>
          <a:xfrm>
            <a:off x="167142" y="250482"/>
            <a:ext cx="93492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 all functions that integrate to one are valid quantum states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437990A-AF36-C2BE-FB95-9148AB0C4A47}"/>
              </a:ext>
            </a:extLst>
          </p:cNvPr>
          <p:cNvSpPr txBox="1"/>
          <p:nvPr/>
        </p:nvSpPr>
        <p:spPr>
          <a:xfrm>
            <a:off x="636948" y="908487"/>
            <a:ext cx="7353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To be expected: ensembles are a bounded convex subset of the vector space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F9925FB-01DC-80CE-D72A-F485B745EA5B}"/>
              </a:ext>
            </a:extLst>
          </p:cNvPr>
          <p:cNvSpPr txBox="1"/>
          <p:nvPr/>
        </p:nvSpPr>
        <p:spPr>
          <a:xfrm>
            <a:off x="167142" y="1551707"/>
            <a:ext cx="8385372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 all non-negative functions that integrate to one</a:t>
            </a:r>
            <a:br>
              <a:rPr lang="en-US" sz="2800" dirty="0"/>
            </a:br>
            <a:r>
              <a:rPr lang="en-US" sz="2800" dirty="0"/>
              <a:t>(i.e. “probability distributions”) are valid quantum states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BD563A7-6E5E-89E5-8785-DE8578E3FCE5}"/>
              </a:ext>
            </a:extLst>
          </p:cNvPr>
          <p:cNvSpPr txBox="1"/>
          <p:nvPr/>
        </p:nvSpPr>
        <p:spPr>
          <a:xfrm>
            <a:off x="636948" y="2724593"/>
            <a:ext cx="73271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To be expected: a Gaussian that violates the uncertainty principle cannot correspond to a valid quantum state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8F887CB-6266-9FF8-1E5D-DADB6AAC5B4B}"/>
              </a:ext>
            </a:extLst>
          </p:cNvPr>
          <p:cNvSpPr txBox="1"/>
          <p:nvPr/>
        </p:nvSpPr>
        <p:spPr>
          <a:xfrm>
            <a:off x="167142" y="3542448"/>
            <a:ext cx="9061711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Not all quantum states correspond to non-negative functions</a:t>
            </a:r>
            <a:br>
              <a:rPr lang="en-US" sz="2800" dirty="0"/>
            </a:br>
            <a:r>
              <a:rPr lang="en-US" sz="2800" dirty="0"/>
              <a:t>that integrate to one (i.e. “probability distributions”)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29E064-6363-A938-600D-820B3D3EFD78}"/>
                  </a:ext>
                </a:extLst>
              </p:cNvPr>
              <p:cNvSpPr txBox="1"/>
              <p:nvPr/>
            </p:nvSpPr>
            <p:spPr>
              <a:xfrm>
                <a:off x="636948" y="4693216"/>
                <a:ext cx="8344399" cy="4071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b="0" dirty="0"/>
                  <a:t>For pure states,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𝑊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≥0</m:t>
                    </m:r>
                  </m:oMath>
                </a14:m>
                <a:r>
                  <a:rPr lang="en-US" dirty="0"/>
                  <a:t> if and only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sup>
                    </m:sSup>
                  </m:oMath>
                </a14:m>
                <a:r>
                  <a:rPr lang="en-US" dirty="0"/>
                  <a:t> (i.e. Gaussian wave-packet)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5929E064-6363-A938-600D-820B3D3EFD7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6948" y="4693216"/>
                <a:ext cx="8344399" cy="407163"/>
              </a:xfrm>
              <a:prstGeom prst="rect">
                <a:avLst/>
              </a:prstGeom>
              <a:blipFill>
                <a:blip r:embed="rId2"/>
                <a:stretch>
                  <a:fillRect l="-584" b="-2388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TextBox 22">
            <a:extLst>
              <a:ext uri="{FF2B5EF4-FFF2-40B4-BE49-F238E27FC236}">
                <a16:creationId xmlns:a16="http://schemas.microsoft.com/office/drawing/2014/main" id="{040C0F43-CD4A-E4C2-5ADA-6C5F94ED50A7}"/>
              </a:ext>
            </a:extLst>
          </p:cNvPr>
          <p:cNvSpPr txBox="1"/>
          <p:nvPr/>
        </p:nvSpPr>
        <p:spPr>
          <a:xfrm>
            <a:off x="1064373" y="5303874"/>
            <a:ext cx="7489551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Not all states are “probabilities” (i.e. convex combinations)</a:t>
            </a:r>
            <a:br>
              <a:rPr lang="en-US" sz="2400" dirty="0">
                <a:solidFill>
                  <a:srgbClr val="C00000"/>
                </a:solidFill>
              </a:rPr>
            </a:br>
            <a:r>
              <a:rPr lang="en-US" sz="2400" dirty="0">
                <a:solidFill>
                  <a:srgbClr val="C00000"/>
                </a:solidFill>
              </a:rPr>
              <a:t>Not all “probabilities” (i.e. convex combinations) are states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970DC3E2-67CD-1FF3-C735-DCDE80AB41BD}"/>
              </a:ext>
            </a:extLst>
          </p:cNvPr>
          <p:cNvCxnSpPr/>
          <p:nvPr/>
        </p:nvCxnSpPr>
        <p:spPr>
          <a:xfrm flipV="1">
            <a:off x="8454988" y="3831858"/>
            <a:ext cx="859700" cy="1502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00205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48B0FC9D-024E-A442-C083-C7999CEA80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5344DA-CBC8-FFCE-FE5E-B60A0D0664A6}"/>
              </a:ext>
            </a:extLst>
          </p:cNvPr>
          <p:cNvSpPr txBox="1"/>
          <p:nvPr/>
        </p:nvSpPr>
        <p:spPr>
          <a:xfrm>
            <a:off x="4192626" y="168442"/>
            <a:ext cx="3806748" cy="11079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600" dirty="0"/>
              <a:t>Takeaways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F48A3D3-0DF3-B5FD-2F1A-274C1BEBE6A5}"/>
              </a:ext>
            </a:extLst>
          </p:cNvPr>
          <p:cNvSpPr txBox="1"/>
          <p:nvPr/>
        </p:nvSpPr>
        <p:spPr>
          <a:xfrm>
            <a:off x="239813" y="1492397"/>
            <a:ext cx="790562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Negative probabilities are simply affine combinations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67BD4-125D-BC89-2C7D-300565E73722}"/>
              </a:ext>
            </a:extLst>
          </p:cNvPr>
          <p:cNvSpPr txBox="1"/>
          <p:nvPr/>
        </p:nvSpPr>
        <p:spPr>
          <a:xfrm>
            <a:off x="1321468" y="2091368"/>
            <a:ext cx="974446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ALL vector spaces allow affine combinations</a:t>
            </a:r>
            <a:br>
              <a:rPr lang="en-US" dirty="0"/>
            </a:br>
            <a:r>
              <a:rPr lang="en-US" dirty="0"/>
              <a:t>The only physical requirement is that ensembles are subsets of a vector space (which is ALWAYS true)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33E9383-DED8-A755-79C7-179364840973}"/>
              </a:ext>
            </a:extLst>
          </p:cNvPr>
          <p:cNvSpPr txBox="1"/>
          <p:nvPr/>
        </p:nvSpPr>
        <p:spPr>
          <a:xfrm>
            <a:off x="239813" y="3167390"/>
            <a:ext cx="96632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Infinitely many ways to represent states with affine combinations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4C42AA1-1082-4087-8D40-286CC5F7918F}"/>
              </a:ext>
            </a:extLst>
          </p:cNvPr>
          <p:cNvSpPr txBox="1"/>
          <p:nvPr/>
        </p:nvSpPr>
        <p:spPr>
          <a:xfrm>
            <a:off x="1321468" y="3828728"/>
            <a:ext cx="674274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No intrinsic meaning to negative probability</a:t>
            </a:r>
          </a:p>
          <a:p>
            <a:r>
              <a:rPr lang="en-US" dirty="0"/>
              <a:t>One can choose the representation more useful for a specific problem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37D705B-5CEE-A06E-0EE9-A56FE2AC2EA3}"/>
              </a:ext>
            </a:extLst>
          </p:cNvPr>
          <p:cNvSpPr txBox="1"/>
          <p:nvPr/>
        </p:nvSpPr>
        <p:spPr>
          <a:xfrm>
            <a:off x="239813" y="5057150"/>
            <a:ext cx="3862660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dirty="0"/>
              <a:t>No “best” representation</a:t>
            </a:r>
          </a:p>
        </p:txBody>
      </p:sp>
    </p:spTree>
    <p:extLst>
      <p:ext uri="{BB962C8B-B14F-4D97-AF65-F5344CB8AC3E}">
        <p14:creationId xmlns:p14="http://schemas.microsoft.com/office/powerpoint/2010/main" val="30958068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2DA3F9-525C-4445-5E30-E8B3FEFC6C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89375BC9-B078-696F-31D0-B0294E2FA1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033472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B152710B-75AE-3A53-B032-5F16D89A40FA}"/>
              </a:ext>
            </a:extLst>
          </p:cNvPr>
          <p:cNvGrpSpPr/>
          <p:nvPr/>
        </p:nvGrpSpPr>
        <p:grpSpPr>
          <a:xfrm>
            <a:off x="3922990" y="899076"/>
            <a:ext cx="3093067" cy="2711494"/>
            <a:chOff x="5576873" y="3733497"/>
            <a:chExt cx="3093067" cy="2711494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96ECF87-DBC0-D6A4-AACD-71035C36EEBD}"/>
                </a:ext>
              </a:extLst>
            </p:cNvPr>
            <p:cNvGrpSpPr/>
            <p:nvPr/>
          </p:nvGrpSpPr>
          <p:grpSpPr>
            <a:xfrm>
              <a:off x="5576873" y="3733497"/>
              <a:ext cx="3093067" cy="2711494"/>
              <a:chOff x="8866556" y="911557"/>
              <a:chExt cx="3093067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0EF1B97-CC14-F7EC-F2E7-696419E1901A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5228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0EF1B97-CC14-F7EC-F2E7-696419E190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522899" cy="369332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660D49F-EC72-33A2-8BC5-2D5DB6762E4B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1840" y="2049522"/>
                    <a:ext cx="567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660D49F-EC72-33A2-8BC5-2D5DB6762E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1840" y="2049522"/>
                    <a:ext cx="567783" cy="369332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5E67CF-0541-62A9-849D-64002CC3FA7E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556" y="2049522"/>
                    <a:ext cx="567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5E67CF-0541-62A9-849D-64002CC3FA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556" y="2049522"/>
                    <a:ext cx="567783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D3CAC5B-610F-7D5F-1391-DE455CC4994C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5228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D3CAC5B-610F-7D5F-1391-DE455CC49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522899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DDB7BB2A-3AD6-62AE-8750-21C7B1327E2D}"/>
                </a:ext>
              </a:extLst>
            </p:cNvPr>
            <p:cNvGrpSpPr/>
            <p:nvPr/>
          </p:nvGrpSpPr>
          <p:grpSpPr>
            <a:xfrm>
              <a:off x="6215083" y="4132791"/>
              <a:ext cx="1916430" cy="1916266"/>
              <a:chOff x="2521889" y="2808131"/>
              <a:chExt cx="1916430" cy="1916266"/>
            </a:xfrm>
          </p:grpSpPr>
          <p:sp>
            <p:nvSpPr>
              <p:cNvPr id="10" name="Oval 9">
                <a:extLst>
                  <a:ext uri="{FF2B5EF4-FFF2-40B4-BE49-F238E27FC236}">
                    <a16:creationId xmlns:a16="http://schemas.microsoft.com/office/drawing/2014/main" id="{C67EEA20-9AA5-C924-88D0-332EBD5DE94B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4" cy="1916264"/>
              </a:xfrm>
              <a:prstGeom prst="ellips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1" name="Oval 31">
                <a:extLst>
                  <a:ext uri="{FF2B5EF4-FFF2-40B4-BE49-F238E27FC236}">
                    <a16:creationId xmlns:a16="http://schemas.microsoft.com/office/drawing/2014/main" id="{5057C3F9-6C19-1604-BFDB-F72FBA6B6473}"/>
                  </a:ext>
                </a:extLst>
              </p:cNvPr>
              <p:cNvSpPr/>
              <p:nvPr/>
            </p:nvSpPr>
            <p:spPr>
              <a:xfrm>
                <a:off x="2521889" y="2808132"/>
                <a:ext cx="1916264" cy="958132"/>
              </a:xfrm>
              <a:custGeom>
                <a:avLst/>
                <a:gdLst>
                  <a:gd name="connsiteX0" fmla="*/ 0 w 1916264"/>
                  <a:gd name="connsiteY0" fmla="*/ 958132 h 1916264"/>
                  <a:gd name="connsiteX1" fmla="*/ 958132 w 1916264"/>
                  <a:gd name="connsiteY1" fmla="*/ 0 h 1916264"/>
                  <a:gd name="connsiteX2" fmla="*/ 1916264 w 1916264"/>
                  <a:gd name="connsiteY2" fmla="*/ 958132 h 1916264"/>
                  <a:gd name="connsiteX3" fmla="*/ 958132 w 1916264"/>
                  <a:gd name="connsiteY3" fmla="*/ 1916264 h 1916264"/>
                  <a:gd name="connsiteX4" fmla="*/ 0 w 1916264"/>
                  <a:gd name="connsiteY4" fmla="*/ 958132 h 1916264"/>
                  <a:gd name="connsiteX0" fmla="*/ 958132 w 1916264"/>
                  <a:gd name="connsiteY0" fmla="*/ 1916264 h 2007704"/>
                  <a:gd name="connsiteX1" fmla="*/ 0 w 1916264"/>
                  <a:gd name="connsiteY1" fmla="*/ 958132 h 2007704"/>
                  <a:gd name="connsiteX2" fmla="*/ 958132 w 1916264"/>
                  <a:gd name="connsiteY2" fmla="*/ 0 h 2007704"/>
                  <a:gd name="connsiteX3" fmla="*/ 1916264 w 1916264"/>
                  <a:gd name="connsiteY3" fmla="*/ 958132 h 2007704"/>
                  <a:gd name="connsiteX4" fmla="*/ 1049572 w 1916264"/>
                  <a:gd name="connsiteY4" fmla="*/ 2007704 h 2007704"/>
                  <a:gd name="connsiteX0" fmla="*/ 958132 w 1916264"/>
                  <a:gd name="connsiteY0" fmla="*/ 1916264 h 1916264"/>
                  <a:gd name="connsiteX1" fmla="*/ 0 w 1916264"/>
                  <a:gd name="connsiteY1" fmla="*/ 958132 h 1916264"/>
                  <a:gd name="connsiteX2" fmla="*/ 958132 w 1916264"/>
                  <a:gd name="connsiteY2" fmla="*/ 0 h 1916264"/>
                  <a:gd name="connsiteX3" fmla="*/ 1916264 w 1916264"/>
                  <a:gd name="connsiteY3" fmla="*/ 958132 h 1916264"/>
                  <a:gd name="connsiteX0" fmla="*/ 0 w 1916264"/>
                  <a:gd name="connsiteY0" fmla="*/ 958132 h 958132"/>
                  <a:gd name="connsiteX1" fmla="*/ 958132 w 1916264"/>
                  <a:gd name="connsiteY1" fmla="*/ 0 h 958132"/>
                  <a:gd name="connsiteX2" fmla="*/ 1916264 w 1916264"/>
                  <a:gd name="connsiteY2" fmla="*/ 958132 h 958132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916264" h="958132">
                    <a:moveTo>
                      <a:pt x="0" y="958132"/>
                    </a:moveTo>
                    <a:cubicBezTo>
                      <a:pt x="0" y="428970"/>
                      <a:pt x="428970" y="0"/>
                      <a:pt x="958132" y="0"/>
                    </a:cubicBezTo>
                    <a:cubicBezTo>
                      <a:pt x="1487294" y="0"/>
                      <a:pt x="1916264" y="428970"/>
                      <a:pt x="1916264" y="958132"/>
                    </a:cubicBezTo>
                  </a:path>
                </a:pathLst>
              </a:cu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1237119D-6F6F-68C7-D405-E8DB1F9A8202}"/>
                  </a:ext>
                </a:extLst>
              </p:cNvPr>
              <p:cNvSpPr/>
              <p:nvPr/>
            </p:nvSpPr>
            <p:spPr>
              <a:xfrm>
                <a:off x="2521889" y="2808131"/>
                <a:ext cx="1916265" cy="1916264"/>
              </a:xfrm>
              <a:prstGeom prst="ellipse">
                <a:avLst/>
              </a:prstGeom>
              <a:noFill/>
              <a:ln w="28575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schemeClr val="lt1"/>
                  </a:solidFill>
                </a:endParaRPr>
              </a:p>
            </p:txBody>
          </p:sp>
          <p:grpSp>
            <p:nvGrpSpPr>
              <p:cNvPr id="13" name="Group 12">
                <a:extLst>
                  <a:ext uri="{FF2B5EF4-FFF2-40B4-BE49-F238E27FC236}">
                    <a16:creationId xmlns:a16="http://schemas.microsoft.com/office/drawing/2014/main" id="{8126A767-A2E4-136E-9E2C-8CF3D461B4C5}"/>
                  </a:ext>
                </a:extLst>
              </p:cNvPr>
              <p:cNvGrpSpPr/>
              <p:nvPr/>
            </p:nvGrpSpPr>
            <p:grpSpPr>
              <a:xfrm>
                <a:off x="2923755" y="2808131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7" name="Oval 16">
                  <a:extLst>
                    <a:ext uri="{FF2B5EF4-FFF2-40B4-BE49-F238E27FC236}">
                      <a16:creationId xmlns:a16="http://schemas.microsoft.com/office/drawing/2014/main" id="{6E39044D-91E0-9EC6-D012-86E93D609AE0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8" name="Oval 9">
                  <a:extLst>
                    <a:ext uri="{FF2B5EF4-FFF2-40B4-BE49-F238E27FC236}">
                      <a16:creationId xmlns:a16="http://schemas.microsoft.com/office/drawing/2014/main" id="{25F49161-B01B-6421-34AE-F4FA3DB15A55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  <p:grpSp>
            <p:nvGrpSpPr>
              <p:cNvPr id="14" name="Group 13">
                <a:extLst>
                  <a:ext uri="{FF2B5EF4-FFF2-40B4-BE49-F238E27FC236}">
                    <a16:creationId xmlns:a16="http://schemas.microsoft.com/office/drawing/2014/main" id="{1C662545-38FB-9D3D-20F1-0A6D4D5CF591}"/>
                  </a:ext>
                </a:extLst>
              </p:cNvPr>
              <p:cNvGrpSpPr/>
              <p:nvPr/>
            </p:nvGrpSpPr>
            <p:grpSpPr>
              <a:xfrm rot="16200000">
                <a:off x="2923922" y="2810085"/>
                <a:ext cx="1112528" cy="1916266"/>
                <a:chOff x="2734489" y="2655731"/>
                <a:chExt cx="1186260" cy="1916266"/>
              </a:xfrm>
            </p:grpSpPr>
            <p:sp>
              <p:nvSpPr>
                <p:cNvPr id="15" name="Oval 14">
                  <a:extLst>
                    <a:ext uri="{FF2B5EF4-FFF2-40B4-BE49-F238E27FC236}">
                      <a16:creationId xmlns:a16="http://schemas.microsoft.com/office/drawing/2014/main" id="{91B67EDF-735B-023B-D360-134EED0B57E1}"/>
                    </a:ext>
                  </a:extLst>
                </p:cNvPr>
                <p:cNvSpPr/>
                <p:nvPr/>
              </p:nvSpPr>
              <p:spPr>
                <a:xfrm>
                  <a:off x="2734490" y="2655731"/>
                  <a:ext cx="1186259" cy="1916264"/>
                </a:xfrm>
                <a:prstGeom prst="ellipse">
                  <a:avLst/>
                </a:prstGeom>
                <a:noFill/>
                <a:ln w="28575">
                  <a:solidFill>
                    <a:schemeClr val="accent1"/>
                  </a:solidFill>
                  <a:prstDash val="dash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>
                    <a:solidFill>
                      <a:schemeClr val="lt1"/>
                    </a:solidFill>
                  </a:endParaRPr>
                </a:p>
              </p:txBody>
            </p:sp>
            <p:sp>
              <p:nvSpPr>
                <p:cNvPr id="16" name="Oval 9">
                  <a:extLst>
                    <a:ext uri="{FF2B5EF4-FFF2-40B4-BE49-F238E27FC236}">
                      <a16:creationId xmlns:a16="http://schemas.microsoft.com/office/drawing/2014/main" id="{E9E5B81A-57B0-FE7D-5B58-2309B0E03E61}"/>
                    </a:ext>
                  </a:extLst>
                </p:cNvPr>
                <p:cNvSpPr/>
                <p:nvPr/>
              </p:nvSpPr>
              <p:spPr>
                <a:xfrm flipH="1">
                  <a:off x="2734489" y="2655731"/>
                  <a:ext cx="593130" cy="1916266"/>
                </a:xfrm>
                <a:custGeom>
                  <a:avLst/>
                  <a:gdLst>
                    <a:gd name="connsiteX0" fmla="*/ 0 w 687355"/>
                    <a:gd name="connsiteY0" fmla="*/ 555172 h 1110343"/>
                    <a:gd name="connsiteX1" fmla="*/ 343678 w 687355"/>
                    <a:gd name="connsiteY1" fmla="*/ 0 h 1110343"/>
                    <a:gd name="connsiteX2" fmla="*/ 687356 w 687355"/>
                    <a:gd name="connsiteY2" fmla="*/ 555172 h 1110343"/>
                    <a:gd name="connsiteX3" fmla="*/ 343678 w 687355"/>
                    <a:gd name="connsiteY3" fmla="*/ 1110344 h 1110343"/>
                    <a:gd name="connsiteX4" fmla="*/ 0 w 687355"/>
                    <a:gd name="connsiteY4" fmla="*/ 555172 h 1110343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4" fmla="*/ 91440 w 687356"/>
                    <a:gd name="connsiteY4" fmla="*/ 646612 h 1110344"/>
                    <a:gd name="connsiteX0" fmla="*/ 0 w 687356"/>
                    <a:gd name="connsiteY0" fmla="*/ 555172 h 1110344"/>
                    <a:gd name="connsiteX1" fmla="*/ 343678 w 687356"/>
                    <a:gd name="connsiteY1" fmla="*/ 0 h 1110344"/>
                    <a:gd name="connsiteX2" fmla="*/ 687356 w 687356"/>
                    <a:gd name="connsiteY2" fmla="*/ 555172 h 1110344"/>
                    <a:gd name="connsiteX3" fmla="*/ 343678 w 687356"/>
                    <a:gd name="connsiteY3" fmla="*/ 1110344 h 1110344"/>
                    <a:gd name="connsiteX0" fmla="*/ 0 w 343678"/>
                    <a:gd name="connsiteY0" fmla="*/ 0 h 1110344"/>
                    <a:gd name="connsiteX1" fmla="*/ 343678 w 343678"/>
                    <a:gd name="connsiteY1" fmla="*/ 555172 h 1110344"/>
                    <a:gd name="connsiteX2" fmla="*/ 0 w 343678"/>
                    <a:gd name="connsiteY2" fmla="*/ 1110344 h 111034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</a:cxnLst>
                  <a:rect l="l" t="t" r="r" b="b"/>
                  <a:pathLst>
                    <a:path w="343678" h="1110344">
                      <a:moveTo>
                        <a:pt x="0" y="0"/>
                      </a:moveTo>
                      <a:cubicBezTo>
                        <a:pt x="189808" y="0"/>
                        <a:pt x="343678" y="248559"/>
                        <a:pt x="343678" y="555172"/>
                      </a:cubicBezTo>
                      <a:cubicBezTo>
                        <a:pt x="343678" y="861785"/>
                        <a:pt x="189808" y="1110344"/>
                        <a:pt x="0" y="1110344"/>
                      </a:cubicBezTo>
                    </a:path>
                  </a:pathLst>
                </a:custGeom>
                <a:noFill/>
                <a:ln w="28575">
                  <a:solidFill>
                    <a:schemeClr val="accent1"/>
                  </a:solidFill>
                  <a:prstDash val="solid"/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schemeClr val="lt1"/>
                    </a:solidFill>
                  </a:endParaRPr>
                </a:p>
              </p:txBody>
            </p:sp>
          </p:grpSp>
        </p:grpSp>
      </p:grp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A7648166-6659-59BB-0CF2-97115B908566}"/>
              </a:ext>
            </a:extLst>
          </p:cNvPr>
          <p:cNvCxnSpPr/>
          <p:nvPr/>
        </p:nvCxnSpPr>
        <p:spPr>
          <a:xfrm flipV="1">
            <a:off x="10423552" y="1315274"/>
            <a:ext cx="343520" cy="73763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A460E0A3-C27E-BE6F-0E8F-19D6C05260AC}"/>
              </a:ext>
            </a:extLst>
          </p:cNvPr>
          <p:cNvCxnSpPr>
            <a:cxnSpLocks/>
          </p:cNvCxnSpPr>
          <p:nvPr/>
        </p:nvCxnSpPr>
        <p:spPr>
          <a:xfrm>
            <a:off x="10423552" y="2052912"/>
            <a:ext cx="556264" cy="40382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Arc 28">
            <a:extLst>
              <a:ext uri="{FF2B5EF4-FFF2-40B4-BE49-F238E27FC236}">
                <a16:creationId xmlns:a16="http://schemas.microsoft.com/office/drawing/2014/main" id="{FAB26F76-F569-2FE8-8BE8-B2F462D4E4AC}"/>
              </a:ext>
            </a:extLst>
          </p:cNvPr>
          <p:cNvSpPr/>
          <p:nvPr/>
        </p:nvSpPr>
        <p:spPr>
          <a:xfrm>
            <a:off x="10316050" y="1866901"/>
            <a:ext cx="237650" cy="440522"/>
          </a:xfrm>
          <a:prstGeom prst="arc">
            <a:avLst>
              <a:gd name="adj1" fmla="val 17264705"/>
              <a:gd name="adj2" fmla="val 182287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7BA46A-C675-362B-63D6-B6B4A5552A0E}"/>
                  </a:ext>
                </a:extLst>
              </p:cNvPr>
              <p:cNvSpPr txBox="1"/>
              <p:nvPr/>
            </p:nvSpPr>
            <p:spPr>
              <a:xfrm>
                <a:off x="10466457" y="1741118"/>
                <a:ext cx="37414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𝜃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2E7BA46A-C675-362B-63D6-B6B4A5552A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6457" y="1741118"/>
                <a:ext cx="374141" cy="369332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40D38BBD-8B58-7DD9-5FF3-0E0789D283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28</a:t>
            </a:fld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2AF001A7-F168-50AB-5C5A-CE4C84E8E98B}"/>
              </a:ext>
            </a:extLst>
          </p:cNvPr>
          <p:cNvCxnSpPr/>
          <p:nvPr/>
        </p:nvCxnSpPr>
        <p:spPr>
          <a:xfrm flipH="1">
            <a:off x="2033337" y="3994484"/>
            <a:ext cx="727910" cy="517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589D724-F305-5390-0770-3104A959AB8C}"/>
              </a:ext>
            </a:extLst>
          </p:cNvPr>
          <p:cNvCxnSpPr/>
          <p:nvPr/>
        </p:nvCxnSpPr>
        <p:spPr>
          <a:xfrm>
            <a:off x="2027321" y="4511842"/>
            <a:ext cx="1010653" cy="10828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43A970FF-6AE5-218C-0CE1-8B33960FD161}"/>
              </a:ext>
            </a:extLst>
          </p:cNvPr>
          <p:cNvCxnSpPr/>
          <p:nvPr/>
        </p:nvCxnSpPr>
        <p:spPr>
          <a:xfrm>
            <a:off x="2761247" y="3994484"/>
            <a:ext cx="282742" cy="6316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15DB9569-6643-A208-382F-FF9B5F8F8DAE}"/>
              </a:ext>
            </a:extLst>
          </p:cNvPr>
          <p:cNvCxnSpPr/>
          <p:nvPr/>
        </p:nvCxnSpPr>
        <p:spPr>
          <a:xfrm>
            <a:off x="2388268" y="3610570"/>
            <a:ext cx="649706" cy="100955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3" name="Group 52">
            <a:extLst>
              <a:ext uri="{FF2B5EF4-FFF2-40B4-BE49-F238E27FC236}">
                <a16:creationId xmlns:a16="http://schemas.microsoft.com/office/drawing/2014/main" id="{67D3EB98-E20E-B65B-BB33-E4F09818A9D7}"/>
              </a:ext>
            </a:extLst>
          </p:cNvPr>
          <p:cNvGrpSpPr/>
          <p:nvPr/>
        </p:nvGrpSpPr>
        <p:grpSpPr>
          <a:xfrm>
            <a:off x="3554084" y="429635"/>
            <a:ext cx="3694941" cy="3953476"/>
            <a:chOff x="1494629" y="1386117"/>
            <a:chExt cx="2437795" cy="2608367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BE0ED30-30DE-6B39-8CFB-14D0CDE4591A}"/>
                </a:ext>
              </a:extLst>
            </p:cNvPr>
            <p:cNvSpPr/>
            <p:nvPr/>
          </p:nvSpPr>
          <p:spPr>
            <a:xfrm>
              <a:off x="1504154" y="2875755"/>
              <a:ext cx="2411415" cy="189707"/>
            </a:xfrm>
            <a:custGeom>
              <a:avLst/>
              <a:gdLst>
                <a:gd name="connsiteX0" fmla="*/ 571500 w 826294"/>
                <a:gd name="connsiteY0" fmla="*/ 0 h 473869"/>
                <a:gd name="connsiteX1" fmla="*/ 0 w 826294"/>
                <a:gd name="connsiteY1" fmla="*/ 459581 h 473869"/>
                <a:gd name="connsiteX2" fmla="*/ 826294 w 826294"/>
                <a:gd name="connsiteY2" fmla="*/ 473869 h 473869"/>
                <a:gd name="connsiteX3" fmla="*/ 571500 w 826294"/>
                <a:gd name="connsiteY3" fmla="*/ 0 h 473869"/>
                <a:gd name="connsiteX0" fmla="*/ 411956 w 826294"/>
                <a:gd name="connsiteY0" fmla="*/ 0 h 500063"/>
                <a:gd name="connsiteX1" fmla="*/ 0 w 826294"/>
                <a:gd name="connsiteY1" fmla="*/ 485775 h 500063"/>
                <a:gd name="connsiteX2" fmla="*/ 826294 w 826294"/>
                <a:gd name="connsiteY2" fmla="*/ 500063 h 500063"/>
                <a:gd name="connsiteX3" fmla="*/ 411956 w 826294"/>
                <a:gd name="connsiteY3" fmla="*/ 0 h 500063"/>
                <a:gd name="connsiteX0" fmla="*/ 411956 w 711994"/>
                <a:gd name="connsiteY0" fmla="*/ 0 h 488157"/>
                <a:gd name="connsiteX1" fmla="*/ 0 w 711994"/>
                <a:gd name="connsiteY1" fmla="*/ 485775 h 488157"/>
                <a:gd name="connsiteX2" fmla="*/ 711994 w 711994"/>
                <a:gd name="connsiteY2" fmla="*/ 488157 h 488157"/>
                <a:gd name="connsiteX3" fmla="*/ 411956 w 711994"/>
                <a:gd name="connsiteY3" fmla="*/ 0 h 488157"/>
                <a:gd name="connsiteX0" fmla="*/ 723900 w 723900"/>
                <a:gd name="connsiteY0" fmla="*/ 0 h 488157"/>
                <a:gd name="connsiteX1" fmla="*/ 0 w 723900"/>
                <a:gd name="connsiteY1" fmla="*/ 485775 h 488157"/>
                <a:gd name="connsiteX2" fmla="*/ 711994 w 723900"/>
                <a:gd name="connsiteY2" fmla="*/ 488157 h 488157"/>
                <a:gd name="connsiteX3" fmla="*/ 723900 w 723900"/>
                <a:gd name="connsiteY3" fmla="*/ 0 h 488157"/>
                <a:gd name="connsiteX0" fmla="*/ 797719 w 797719"/>
                <a:gd name="connsiteY0" fmla="*/ 0 h 411957"/>
                <a:gd name="connsiteX1" fmla="*/ 0 w 797719"/>
                <a:gd name="connsiteY1" fmla="*/ 409575 h 411957"/>
                <a:gd name="connsiteX2" fmla="*/ 711994 w 797719"/>
                <a:gd name="connsiteY2" fmla="*/ 411957 h 411957"/>
                <a:gd name="connsiteX3" fmla="*/ 797719 w 797719"/>
                <a:gd name="connsiteY3" fmla="*/ 0 h 411957"/>
                <a:gd name="connsiteX0" fmla="*/ 688182 w 688182"/>
                <a:gd name="connsiteY0" fmla="*/ 130969 h 542926"/>
                <a:gd name="connsiteX1" fmla="*/ 0 w 688182"/>
                <a:gd name="connsiteY1" fmla="*/ 0 h 542926"/>
                <a:gd name="connsiteX2" fmla="*/ 602457 w 688182"/>
                <a:gd name="connsiteY2" fmla="*/ 542926 h 542926"/>
                <a:gd name="connsiteX3" fmla="*/ 688182 w 688182"/>
                <a:gd name="connsiteY3" fmla="*/ 130969 h 542926"/>
                <a:gd name="connsiteX0" fmla="*/ 688182 w 688182"/>
                <a:gd name="connsiteY0" fmla="*/ 130969 h 395288"/>
                <a:gd name="connsiteX1" fmla="*/ 0 w 688182"/>
                <a:gd name="connsiteY1" fmla="*/ 0 h 395288"/>
                <a:gd name="connsiteX2" fmla="*/ 100014 w 688182"/>
                <a:gd name="connsiteY2" fmla="*/ 395288 h 395288"/>
                <a:gd name="connsiteX3" fmla="*/ 688182 w 688182"/>
                <a:gd name="connsiteY3" fmla="*/ 130969 h 395288"/>
                <a:gd name="connsiteX0" fmla="*/ 688182 w 688182"/>
                <a:gd name="connsiteY0" fmla="*/ 130969 h 390526"/>
                <a:gd name="connsiteX1" fmla="*/ 0 w 688182"/>
                <a:gd name="connsiteY1" fmla="*/ 0 h 390526"/>
                <a:gd name="connsiteX2" fmla="*/ 80964 w 688182"/>
                <a:gd name="connsiteY2" fmla="*/ 390526 h 390526"/>
                <a:gd name="connsiteX3" fmla="*/ 688182 w 688182"/>
                <a:gd name="connsiteY3" fmla="*/ 130969 h 390526"/>
                <a:gd name="connsiteX0" fmla="*/ 688182 w 688182"/>
                <a:gd name="connsiteY0" fmla="*/ 130969 h 397670"/>
                <a:gd name="connsiteX1" fmla="*/ 0 w 688182"/>
                <a:gd name="connsiteY1" fmla="*/ 0 h 397670"/>
                <a:gd name="connsiteX2" fmla="*/ 69058 w 688182"/>
                <a:gd name="connsiteY2" fmla="*/ 397670 h 397670"/>
                <a:gd name="connsiteX3" fmla="*/ 688182 w 688182"/>
                <a:gd name="connsiteY3" fmla="*/ 130969 h 397670"/>
                <a:gd name="connsiteX0" fmla="*/ 2577307 w 2577307"/>
                <a:gd name="connsiteY0" fmla="*/ 0 h 793751"/>
                <a:gd name="connsiteX1" fmla="*/ 0 w 2577307"/>
                <a:gd name="connsiteY1" fmla="*/ 396081 h 793751"/>
                <a:gd name="connsiteX2" fmla="*/ 69058 w 2577307"/>
                <a:gd name="connsiteY2" fmla="*/ 793751 h 793751"/>
                <a:gd name="connsiteX3" fmla="*/ 2577307 w 2577307"/>
                <a:gd name="connsiteY3" fmla="*/ 0 h 793751"/>
                <a:gd name="connsiteX0" fmla="*/ 2508249 w 2508249"/>
                <a:gd name="connsiteY0" fmla="*/ 0 h 793751"/>
                <a:gd name="connsiteX1" fmla="*/ 70642 w 2508249"/>
                <a:gd name="connsiteY1" fmla="*/ 189706 h 793751"/>
                <a:gd name="connsiteX2" fmla="*/ 0 w 2508249"/>
                <a:gd name="connsiteY2" fmla="*/ 793751 h 793751"/>
                <a:gd name="connsiteX3" fmla="*/ 2508249 w 2508249"/>
                <a:gd name="connsiteY3" fmla="*/ 0 h 793751"/>
                <a:gd name="connsiteX0" fmla="*/ 2437607 w 2437607"/>
                <a:gd name="connsiteY0" fmla="*/ 0 h 666751"/>
                <a:gd name="connsiteX1" fmla="*/ 0 w 2437607"/>
                <a:gd name="connsiteY1" fmla="*/ 189706 h 666751"/>
                <a:gd name="connsiteX2" fmla="*/ 1542258 w 2437607"/>
                <a:gd name="connsiteY2" fmla="*/ 666751 h 666751"/>
                <a:gd name="connsiteX3" fmla="*/ 2437607 w 2437607"/>
                <a:gd name="connsiteY3" fmla="*/ 0 h 666751"/>
                <a:gd name="connsiteX0" fmla="*/ 2449514 w 2449514"/>
                <a:gd name="connsiteY0" fmla="*/ 0 h 666751"/>
                <a:gd name="connsiteX1" fmla="*/ 0 w 2449514"/>
                <a:gd name="connsiteY1" fmla="*/ 192088 h 666751"/>
                <a:gd name="connsiteX2" fmla="*/ 1554165 w 2449514"/>
                <a:gd name="connsiteY2" fmla="*/ 666751 h 666751"/>
                <a:gd name="connsiteX3" fmla="*/ 2449514 w 2449514"/>
                <a:gd name="connsiteY3" fmla="*/ 0 h 666751"/>
                <a:gd name="connsiteX0" fmla="*/ 2449514 w 2449514"/>
                <a:gd name="connsiteY0" fmla="*/ 0 h 659607"/>
                <a:gd name="connsiteX1" fmla="*/ 0 w 2449514"/>
                <a:gd name="connsiteY1" fmla="*/ 192088 h 659607"/>
                <a:gd name="connsiteX2" fmla="*/ 1554165 w 2449514"/>
                <a:gd name="connsiteY2" fmla="*/ 659607 h 659607"/>
                <a:gd name="connsiteX3" fmla="*/ 2449514 w 2449514"/>
                <a:gd name="connsiteY3" fmla="*/ 0 h 659607"/>
                <a:gd name="connsiteX0" fmla="*/ 2449514 w 2449514"/>
                <a:gd name="connsiteY0" fmla="*/ 0 h 666751"/>
                <a:gd name="connsiteX1" fmla="*/ 0 w 2449514"/>
                <a:gd name="connsiteY1" fmla="*/ 192088 h 666751"/>
                <a:gd name="connsiteX2" fmla="*/ 1554165 w 2449514"/>
                <a:gd name="connsiteY2" fmla="*/ 666751 h 666751"/>
                <a:gd name="connsiteX3" fmla="*/ 2449514 w 2449514"/>
                <a:gd name="connsiteY3" fmla="*/ 0 h 666751"/>
                <a:gd name="connsiteX0" fmla="*/ 2461421 w 2461421"/>
                <a:gd name="connsiteY0" fmla="*/ 0 h 666751"/>
                <a:gd name="connsiteX1" fmla="*/ 0 w 2461421"/>
                <a:gd name="connsiteY1" fmla="*/ 194470 h 666751"/>
                <a:gd name="connsiteX2" fmla="*/ 1566072 w 2461421"/>
                <a:gd name="connsiteY2" fmla="*/ 666751 h 666751"/>
                <a:gd name="connsiteX3" fmla="*/ 2461421 w 2461421"/>
                <a:gd name="connsiteY3" fmla="*/ 0 h 666751"/>
                <a:gd name="connsiteX0" fmla="*/ 2451896 w 2451896"/>
                <a:gd name="connsiteY0" fmla="*/ 0 h 666751"/>
                <a:gd name="connsiteX1" fmla="*/ 0 w 2451896"/>
                <a:gd name="connsiteY1" fmla="*/ 192088 h 666751"/>
                <a:gd name="connsiteX2" fmla="*/ 1556547 w 2451896"/>
                <a:gd name="connsiteY2" fmla="*/ 666751 h 666751"/>
                <a:gd name="connsiteX3" fmla="*/ 2451896 w 2451896"/>
                <a:gd name="connsiteY3" fmla="*/ 0 h 666751"/>
                <a:gd name="connsiteX0" fmla="*/ 2430465 w 2430465"/>
                <a:gd name="connsiteY0" fmla="*/ 0 h 666751"/>
                <a:gd name="connsiteX1" fmla="*/ 0 w 2430465"/>
                <a:gd name="connsiteY1" fmla="*/ 192088 h 666751"/>
                <a:gd name="connsiteX2" fmla="*/ 1535116 w 2430465"/>
                <a:gd name="connsiteY2" fmla="*/ 666751 h 666751"/>
                <a:gd name="connsiteX3" fmla="*/ 2430465 w 2430465"/>
                <a:gd name="connsiteY3" fmla="*/ 0 h 666751"/>
                <a:gd name="connsiteX0" fmla="*/ 2418558 w 2418558"/>
                <a:gd name="connsiteY0" fmla="*/ 0 h 664370"/>
                <a:gd name="connsiteX1" fmla="*/ 0 w 2418558"/>
                <a:gd name="connsiteY1" fmla="*/ 189707 h 664370"/>
                <a:gd name="connsiteX2" fmla="*/ 1535116 w 2418558"/>
                <a:gd name="connsiteY2" fmla="*/ 664370 h 664370"/>
                <a:gd name="connsiteX3" fmla="*/ 2418558 w 2418558"/>
                <a:gd name="connsiteY3" fmla="*/ 0 h 664370"/>
                <a:gd name="connsiteX0" fmla="*/ 2411415 w 2411415"/>
                <a:gd name="connsiteY0" fmla="*/ 0 h 664370"/>
                <a:gd name="connsiteX1" fmla="*/ 0 w 2411415"/>
                <a:gd name="connsiteY1" fmla="*/ 189707 h 664370"/>
                <a:gd name="connsiteX2" fmla="*/ 1535116 w 2411415"/>
                <a:gd name="connsiteY2" fmla="*/ 664370 h 664370"/>
                <a:gd name="connsiteX3" fmla="*/ 2411415 w 2411415"/>
                <a:gd name="connsiteY3" fmla="*/ 0 h 664370"/>
                <a:gd name="connsiteX0" fmla="*/ 1535116 w 2411415"/>
                <a:gd name="connsiteY0" fmla="*/ 664370 h 755810"/>
                <a:gd name="connsiteX1" fmla="*/ 2411415 w 2411415"/>
                <a:gd name="connsiteY1" fmla="*/ 0 h 755810"/>
                <a:gd name="connsiteX2" fmla="*/ 0 w 2411415"/>
                <a:gd name="connsiteY2" fmla="*/ 189707 h 755810"/>
                <a:gd name="connsiteX3" fmla="*/ 1626556 w 2411415"/>
                <a:gd name="connsiteY3" fmla="*/ 755810 h 755810"/>
                <a:gd name="connsiteX0" fmla="*/ 1535116 w 2411415"/>
                <a:gd name="connsiteY0" fmla="*/ 664370 h 664370"/>
                <a:gd name="connsiteX1" fmla="*/ 2411415 w 2411415"/>
                <a:gd name="connsiteY1" fmla="*/ 0 h 664370"/>
                <a:gd name="connsiteX2" fmla="*/ 0 w 2411415"/>
                <a:gd name="connsiteY2" fmla="*/ 189707 h 664370"/>
                <a:gd name="connsiteX0" fmla="*/ 2411415 w 2411415"/>
                <a:gd name="connsiteY0" fmla="*/ 0 h 189707"/>
                <a:gd name="connsiteX1" fmla="*/ 0 w 2411415"/>
                <a:gd name="connsiteY1" fmla="*/ 189707 h 18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1415" h="189707">
                  <a:moveTo>
                    <a:pt x="2411415" y="0"/>
                  </a:moveTo>
                  <a:lnTo>
                    <a:pt x="0" y="18970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BD4CB1AE-DB45-28D8-5343-717CA599D07B}"/>
                </a:ext>
              </a:extLst>
            </p:cNvPr>
            <p:cNvCxnSpPr/>
            <p:nvPr/>
          </p:nvCxnSpPr>
          <p:spPr>
            <a:xfrm>
              <a:off x="2388268" y="3610570"/>
              <a:ext cx="372979" cy="38391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1CBD204B-C20C-97DA-EC90-D3CC5DD03ABC}"/>
                </a:ext>
              </a:extLst>
            </p:cNvPr>
            <p:cNvSpPr/>
            <p:nvPr/>
          </p:nvSpPr>
          <p:spPr>
            <a:xfrm>
              <a:off x="1497994" y="1386117"/>
              <a:ext cx="2434430" cy="1679577"/>
            </a:xfrm>
            <a:custGeom>
              <a:avLst/>
              <a:gdLst>
                <a:gd name="connsiteX0" fmla="*/ 0 w 683419"/>
                <a:gd name="connsiteY0" fmla="*/ 416719 h 552450"/>
                <a:gd name="connsiteX1" fmla="*/ 326231 w 683419"/>
                <a:gd name="connsiteY1" fmla="*/ 0 h 552450"/>
                <a:gd name="connsiteX2" fmla="*/ 683419 w 683419"/>
                <a:gd name="connsiteY2" fmla="*/ 552450 h 552450"/>
                <a:gd name="connsiteX0" fmla="*/ 0 w 683419"/>
                <a:gd name="connsiteY0" fmla="*/ 321469 h 457200"/>
                <a:gd name="connsiteX1" fmla="*/ 297656 w 683419"/>
                <a:gd name="connsiteY1" fmla="*/ 0 h 457200"/>
                <a:gd name="connsiteX2" fmla="*/ 683419 w 683419"/>
                <a:gd name="connsiteY2" fmla="*/ 457200 h 457200"/>
                <a:gd name="connsiteX0" fmla="*/ 0 w 683419"/>
                <a:gd name="connsiteY0" fmla="*/ 321469 h 457200"/>
                <a:gd name="connsiteX1" fmla="*/ 297656 w 683419"/>
                <a:gd name="connsiteY1" fmla="*/ 0 h 457200"/>
                <a:gd name="connsiteX2" fmla="*/ 683419 w 683419"/>
                <a:gd name="connsiteY2" fmla="*/ 457200 h 457200"/>
                <a:gd name="connsiteX0" fmla="*/ 0 w 683419"/>
                <a:gd name="connsiteY0" fmla="*/ 276225 h 411956"/>
                <a:gd name="connsiteX1" fmla="*/ 297656 w 683419"/>
                <a:gd name="connsiteY1" fmla="*/ 0 h 411956"/>
                <a:gd name="connsiteX2" fmla="*/ 683419 w 683419"/>
                <a:gd name="connsiteY2" fmla="*/ 411956 h 411956"/>
                <a:gd name="connsiteX0" fmla="*/ 0 w 683419"/>
                <a:gd name="connsiteY0" fmla="*/ 660400 h 796131"/>
                <a:gd name="connsiteX1" fmla="*/ 351631 w 683419"/>
                <a:gd name="connsiteY1" fmla="*/ 0 h 796131"/>
                <a:gd name="connsiteX2" fmla="*/ 683419 w 683419"/>
                <a:gd name="connsiteY2" fmla="*/ 796131 h 796131"/>
                <a:gd name="connsiteX0" fmla="*/ 0 w 1515269"/>
                <a:gd name="connsiteY0" fmla="*/ 660400 h 1478756"/>
                <a:gd name="connsiteX1" fmla="*/ 351631 w 1515269"/>
                <a:gd name="connsiteY1" fmla="*/ 0 h 1478756"/>
                <a:gd name="connsiteX2" fmla="*/ 1515269 w 1515269"/>
                <a:gd name="connsiteY2" fmla="*/ 1478756 h 1478756"/>
                <a:gd name="connsiteX0" fmla="*/ 0 w 2439194"/>
                <a:gd name="connsiteY0" fmla="*/ 1651000 h 1651000"/>
                <a:gd name="connsiteX1" fmla="*/ 1275556 w 2439194"/>
                <a:gd name="connsiteY1" fmla="*/ 0 h 1651000"/>
                <a:gd name="connsiteX2" fmla="*/ 2439194 w 2439194"/>
                <a:gd name="connsiteY2" fmla="*/ 1478756 h 1651000"/>
                <a:gd name="connsiteX0" fmla="*/ 0 w 2448719"/>
                <a:gd name="connsiteY0" fmla="*/ 1662907 h 1662907"/>
                <a:gd name="connsiteX1" fmla="*/ 1285081 w 2448719"/>
                <a:gd name="connsiteY1" fmla="*/ 0 h 1662907"/>
                <a:gd name="connsiteX2" fmla="*/ 2448719 w 2448719"/>
                <a:gd name="connsiteY2" fmla="*/ 1478756 h 1662907"/>
                <a:gd name="connsiteX0" fmla="*/ 0 w 2448719"/>
                <a:gd name="connsiteY0" fmla="*/ 1670051 h 1670051"/>
                <a:gd name="connsiteX1" fmla="*/ 1285081 w 2448719"/>
                <a:gd name="connsiteY1" fmla="*/ 0 h 1670051"/>
                <a:gd name="connsiteX2" fmla="*/ 2448719 w 2448719"/>
                <a:gd name="connsiteY2" fmla="*/ 1478756 h 1670051"/>
                <a:gd name="connsiteX0" fmla="*/ 0 w 2455863"/>
                <a:gd name="connsiteY0" fmla="*/ 1670051 h 1670051"/>
                <a:gd name="connsiteX1" fmla="*/ 1292225 w 2455863"/>
                <a:gd name="connsiteY1" fmla="*/ 0 h 1670051"/>
                <a:gd name="connsiteX2" fmla="*/ 2455863 w 2455863"/>
                <a:gd name="connsiteY2" fmla="*/ 1478756 h 1670051"/>
                <a:gd name="connsiteX0" fmla="*/ 0 w 2455863"/>
                <a:gd name="connsiteY0" fmla="*/ 1677195 h 1677195"/>
                <a:gd name="connsiteX1" fmla="*/ 1292225 w 2455863"/>
                <a:gd name="connsiteY1" fmla="*/ 0 h 1677195"/>
                <a:gd name="connsiteX2" fmla="*/ 2455863 w 2455863"/>
                <a:gd name="connsiteY2" fmla="*/ 1485900 h 1677195"/>
                <a:gd name="connsiteX0" fmla="*/ 0 w 2465388"/>
                <a:gd name="connsiteY0" fmla="*/ 1674814 h 1674814"/>
                <a:gd name="connsiteX1" fmla="*/ 1301750 w 2465388"/>
                <a:gd name="connsiteY1" fmla="*/ 0 h 1674814"/>
                <a:gd name="connsiteX2" fmla="*/ 2465388 w 2465388"/>
                <a:gd name="connsiteY2" fmla="*/ 1485900 h 1674814"/>
                <a:gd name="connsiteX0" fmla="*/ 0 w 2460625"/>
                <a:gd name="connsiteY0" fmla="*/ 1681958 h 1681958"/>
                <a:gd name="connsiteX1" fmla="*/ 1296987 w 2460625"/>
                <a:gd name="connsiteY1" fmla="*/ 0 h 1681958"/>
                <a:gd name="connsiteX2" fmla="*/ 2460625 w 2460625"/>
                <a:gd name="connsiteY2" fmla="*/ 1485900 h 1681958"/>
                <a:gd name="connsiteX0" fmla="*/ 0 w 2446337"/>
                <a:gd name="connsiteY0" fmla="*/ 1681958 h 1681958"/>
                <a:gd name="connsiteX1" fmla="*/ 1296987 w 2446337"/>
                <a:gd name="connsiteY1" fmla="*/ 0 h 1681958"/>
                <a:gd name="connsiteX2" fmla="*/ 2446337 w 2446337"/>
                <a:gd name="connsiteY2" fmla="*/ 1478756 h 1681958"/>
                <a:gd name="connsiteX0" fmla="*/ 0 w 2458243"/>
                <a:gd name="connsiteY0" fmla="*/ 1681958 h 1681958"/>
                <a:gd name="connsiteX1" fmla="*/ 1296987 w 2458243"/>
                <a:gd name="connsiteY1" fmla="*/ 0 h 1681958"/>
                <a:gd name="connsiteX2" fmla="*/ 2458243 w 2458243"/>
                <a:gd name="connsiteY2" fmla="*/ 1490662 h 1681958"/>
                <a:gd name="connsiteX0" fmla="*/ 0 w 2434430"/>
                <a:gd name="connsiteY0" fmla="*/ 1679577 h 1679577"/>
                <a:gd name="connsiteX1" fmla="*/ 1273174 w 2434430"/>
                <a:gd name="connsiteY1" fmla="*/ 0 h 1679577"/>
                <a:gd name="connsiteX2" fmla="*/ 2434430 w 2434430"/>
                <a:gd name="connsiteY2" fmla="*/ 1490662 h 167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4430" h="1679577">
                  <a:moveTo>
                    <a:pt x="0" y="1679577"/>
                  </a:moveTo>
                  <a:lnTo>
                    <a:pt x="1273174" y="0"/>
                  </a:lnTo>
                  <a:lnTo>
                    <a:pt x="2434430" y="149066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F321A337-8588-4F8E-8654-0AB9D50AC38A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2771168" y="1386117"/>
              <a:ext cx="268102" cy="2154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4C20805E-D111-7997-81AB-43D98D076949}"/>
                </a:ext>
              </a:extLst>
            </p:cNvPr>
            <p:cNvSpPr/>
            <p:nvPr/>
          </p:nvSpPr>
          <p:spPr>
            <a:xfrm>
              <a:off x="1494629" y="2868612"/>
              <a:ext cx="2425702" cy="671514"/>
            </a:xfrm>
            <a:custGeom>
              <a:avLst/>
              <a:gdLst>
                <a:gd name="connsiteX0" fmla="*/ 571500 w 826294"/>
                <a:gd name="connsiteY0" fmla="*/ 0 h 473869"/>
                <a:gd name="connsiteX1" fmla="*/ 0 w 826294"/>
                <a:gd name="connsiteY1" fmla="*/ 459581 h 473869"/>
                <a:gd name="connsiteX2" fmla="*/ 826294 w 826294"/>
                <a:gd name="connsiteY2" fmla="*/ 473869 h 473869"/>
                <a:gd name="connsiteX3" fmla="*/ 571500 w 826294"/>
                <a:gd name="connsiteY3" fmla="*/ 0 h 473869"/>
                <a:gd name="connsiteX0" fmla="*/ 411956 w 826294"/>
                <a:gd name="connsiteY0" fmla="*/ 0 h 500063"/>
                <a:gd name="connsiteX1" fmla="*/ 0 w 826294"/>
                <a:gd name="connsiteY1" fmla="*/ 485775 h 500063"/>
                <a:gd name="connsiteX2" fmla="*/ 826294 w 826294"/>
                <a:gd name="connsiteY2" fmla="*/ 500063 h 500063"/>
                <a:gd name="connsiteX3" fmla="*/ 411956 w 826294"/>
                <a:gd name="connsiteY3" fmla="*/ 0 h 500063"/>
                <a:gd name="connsiteX0" fmla="*/ 411956 w 711994"/>
                <a:gd name="connsiteY0" fmla="*/ 0 h 488157"/>
                <a:gd name="connsiteX1" fmla="*/ 0 w 711994"/>
                <a:gd name="connsiteY1" fmla="*/ 485775 h 488157"/>
                <a:gd name="connsiteX2" fmla="*/ 711994 w 711994"/>
                <a:gd name="connsiteY2" fmla="*/ 488157 h 488157"/>
                <a:gd name="connsiteX3" fmla="*/ 411956 w 711994"/>
                <a:gd name="connsiteY3" fmla="*/ 0 h 488157"/>
                <a:gd name="connsiteX0" fmla="*/ 723900 w 723900"/>
                <a:gd name="connsiteY0" fmla="*/ 0 h 488157"/>
                <a:gd name="connsiteX1" fmla="*/ 0 w 723900"/>
                <a:gd name="connsiteY1" fmla="*/ 485775 h 488157"/>
                <a:gd name="connsiteX2" fmla="*/ 711994 w 723900"/>
                <a:gd name="connsiteY2" fmla="*/ 488157 h 488157"/>
                <a:gd name="connsiteX3" fmla="*/ 723900 w 723900"/>
                <a:gd name="connsiteY3" fmla="*/ 0 h 488157"/>
                <a:gd name="connsiteX0" fmla="*/ 797719 w 797719"/>
                <a:gd name="connsiteY0" fmla="*/ 0 h 411957"/>
                <a:gd name="connsiteX1" fmla="*/ 0 w 797719"/>
                <a:gd name="connsiteY1" fmla="*/ 409575 h 411957"/>
                <a:gd name="connsiteX2" fmla="*/ 711994 w 797719"/>
                <a:gd name="connsiteY2" fmla="*/ 411957 h 411957"/>
                <a:gd name="connsiteX3" fmla="*/ 797719 w 797719"/>
                <a:gd name="connsiteY3" fmla="*/ 0 h 411957"/>
                <a:gd name="connsiteX0" fmla="*/ 688182 w 688182"/>
                <a:gd name="connsiteY0" fmla="*/ 130969 h 542926"/>
                <a:gd name="connsiteX1" fmla="*/ 0 w 688182"/>
                <a:gd name="connsiteY1" fmla="*/ 0 h 542926"/>
                <a:gd name="connsiteX2" fmla="*/ 602457 w 688182"/>
                <a:gd name="connsiteY2" fmla="*/ 542926 h 542926"/>
                <a:gd name="connsiteX3" fmla="*/ 688182 w 688182"/>
                <a:gd name="connsiteY3" fmla="*/ 130969 h 542926"/>
                <a:gd name="connsiteX0" fmla="*/ 688182 w 688182"/>
                <a:gd name="connsiteY0" fmla="*/ 130969 h 395288"/>
                <a:gd name="connsiteX1" fmla="*/ 0 w 688182"/>
                <a:gd name="connsiteY1" fmla="*/ 0 h 395288"/>
                <a:gd name="connsiteX2" fmla="*/ 100014 w 688182"/>
                <a:gd name="connsiteY2" fmla="*/ 395288 h 395288"/>
                <a:gd name="connsiteX3" fmla="*/ 688182 w 688182"/>
                <a:gd name="connsiteY3" fmla="*/ 130969 h 395288"/>
                <a:gd name="connsiteX0" fmla="*/ 688182 w 688182"/>
                <a:gd name="connsiteY0" fmla="*/ 130969 h 390526"/>
                <a:gd name="connsiteX1" fmla="*/ 0 w 688182"/>
                <a:gd name="connsiteY1" fmla="*/ 0 h 390526"/>
                <a:gd name="connsiteX2" fmla="*/ 80964 w 688182"/>
                <a:gd name="connsiteY2" fmla="*/ 390526 h 390526"/>
                <a:gd name="connsiteX3" fmla="*/ 688182 w 688182"/>
                <a:gd name="connsiteY3" fmla="*/ 130969 h 390526"/>
                <a:gd name="connsiteX0" fmla="*/ 688182 w 688182"/>
                <a:gd name="connsiteY0" fmla="*/ 130969 h 397670"/>
                <a:gd name="connsiteX1" fmla="*/ 0 w 688182"/>
                <a:gd name="connsiteY1" fmla="*/ 0 h 397670"/>
                <a:gd name="connsiteX2" fmla="*/ 69058 w 688182"/>
                <a:gd name="connsiteY2" fmla="*/ 397670 h 397670"/>
                <a:gd name="connsiteX3" fmla="*/ 688182 w 688182"/>
                <a:gd name="connsiteY3" fmla="*/ 130969 h 397670"/>
                <a:gd name="connsiteX0" fmla="*/ 2577307 w 2577307"/>
                <a:gd name="connsiteY0" fmla="*/ 0 h 793751"/>
                <a:gd name="connsiteX1" fmla="*/ 0 w 2577307"/>
                <a:gd name="connsiteY1" fmla="*/ 396081 h 793751"/>
                <a:gd name="connsiteX2" fmla="*/ 69058 w 2577307"/>
                <a:gd name="connsiteY2" fmla="*/ 793751 h 793751"/>
                <a:gd name="connsiteX3" fmla="*/ 2577307 w 2577307"/>
                <a:gd name="connsiteY3" fmla="*/ 0 h 793751"/>
                <a:gd name="connsiteX0" fmla="*/ 2508249 w 2508249"/>
                <a:gd name="connsiteY0" fmla="*/ 0 h 793751"/>
                <a:gd name="connsiteX1" fmla="*/ 70642 w 2508249"/>
                <a:gd name="connsiteY1" fmla="*/ 189706 h 793751"/>
                <a:gd name="connsiteX2" fmla="*/ 0 w 2508249"/>
                <a:gd name="connsiteY2" fmla="*/ 793751 h 793751"/>
                <a:gd name="connsiteX3" fmla="*/ 2508249 w 2508249"/>
                <a:gd name="connsiteY3" fmla="*/ 0 h 793751"/>
                <a:gd name="connsiteX0" fmla="*/ 2437607 w 2437607"/>
                <a:gd name="connsiteY0" fmla="*/ 0 h 666751"/>
                <a:gd name="connsiteX1" fmla="*/ 0 w 2437607"/>
                <a:gd name="connsiteY1" fmla="*/ 189706 h 666751"/>
                <a:gd name="connsiteX2" fmla="*/ 1542258 w 2437607"/>
                <a:gd name="connsiteY2" fmla="*/ 666751 h 666751"/>
                <a:gd name="connsiteX3" fmla="*/ 2437607 w 2437607"/>
                <a:gd name="connsiteY3" fmla="*/ 0 h 666751"/>
                <a:gd name="connsiteX0" fmla="*/ 2449514 w 2449514"/>
                <a:gd name="connsiteY0" fmla="*/ 0 h 666751"/>
                <a:gd name="connsiteX1" fmla="*/ 0 w 2449514"/>
                <a:gd name="connsiteY1" fmla="*/ 192088 h 666751"/>
                <a:gd name="connsiteX2" fmla="*/ 1554165 w 2449514"/>
                <a:gd name="connsiteY2" fmla="*/ 666751 h 666751"/>
                <a:gd name="connsiteX3" fmla="*/ 2449514 w 2449514"/>
                <a:gd name="connsiteY3" fmla="*/ 0 h 666751"/>
                <a:gd name="connsiteX0" fmla="*/ 2449514 w 2449514"/>
                <a:gd name="connsiteY0" fmla="*/ 0 h 659607"/>
                <a:gd name="connsiteX1" fmla="*/ 0 w 2449514"/>
                <a:gd name="connsiteY1" fmla="*/ 192088 h 659607"/>
                <a:gd name="connsiteX2" fmla="*/ 1554165 w 2449514"/>
                <a:gd name="connsiteY2" fmla="*/ 659607 h 659607"/>
                <a:gd name="connsiteX3" fmla="*/ 2449514 w 2449514"/>
                <a:gd name="connsiteY3" fmla="*/ 0 h 659607"/>
                <a:gd name="connsiteX0" fmla="*/ 2449514 w 2449514"/>
                <a:gd name="connsiteY0" fmla="*/ 0 h 666751"/>
                <a:gd name="connsiteX1" fmla="*/ 0 w 2449514"/>
                <a:gd name="connsiteY1" fmla="*/ 192088 h 666751"/>
                <a:gd name="connsiteX2" fmla="*/ 1554165 w 2449514"/>
                <a:gd name="connsiteY2" fmla="*/ 666751 h 666751"/>
                <a:gd name="connsiteX3" fmla="*/ 2449514 w 2449514"/>
                <a:gd name="connsiteY3" fmla="*/ 0 h 666751"/>
                <a:gd name="connsiteX0" fmla="*/ 2461421 w 2461421"/>
                <a:gd name="connsiteY0" fmla="*/ 0 h 666751"/>
                <a:gd name="connsiteX1" fmla="*/ 0 w 2461421"/>
                <a:gd name="connsiteY1" fmla="*/ 194470 h 666751"/>
                <a:gd name="connsiteX2" fmla="*/ 1566072 w 2461421"/>
                <a:gd name="connsiteY2" fmla="*/ 666751 h 666751"/>
                <a:gd name="connsiteX3" fmla="*/ 2461421 w 2461421"/>
                <a:gd name="connsiteY3" fmla="*/ 0 h 666751"/>
                <a:gd name="connsiteX0" fmla="*/ 2451896 w 2451896"/>
                <a:gd name="connsiteY0" fmla="*/ 0 h 666751"/>
                <a:gd name="connsiteX1" fmla="*/ 0 w 2451896"/>
                <a:gd name="connsiteY1" fmla="*/ 192088 h 666751"/>
                <a:gd name="connsiteX2" fmla="*/ 1556547 w 2451896"/>
                <a:gd name="connsiteY2" fmla="*/ 666751 h 666751"/>
                <a:gd name="connsiteX3" fmla="*/ 2451896 w 2451896"/>
                <a:gd name="connsiteY3" fmla="*/ 0 h 666751"/>
                <a:gd name="connsiteX0" fmla="*/ 2430465 w 2430465"/>
                <a:gd name="connsiteY0" fmla="*/ 0 h 666751"/>
                <a:gd name="connsiteX1" fmla="*/ 0 w 2430465"/>
                <a:gd name="connsiteY1" fmla="*/ 192088 h 666751"/>
                <a:gd name="connsiteX2" fmla="*/ 1535116 w 2430465"/>
                <a:gd name="connsiteY2" fmla="*/ 666751 h 666751"/>
                <a:gd name="connsiteX3" fmla="*/ 2430465 w 2430465"/>
                <a:gd name="connsiteY3" fmla="*/ 0 h 666751"/>
                <a:gd name="connsiteX0" fmla="*/ 2418558 w 2418558"/>
                <a:gd name="connsiteY0" fmla="*/ 0 h 664370"/>
                <a:gd name="connsiteX1" fmla="*/ 0 w 2418558"/>
                <a:gd name="connsiteY1" fmla="*/ 189707 h 664370"/>
                <a:gd name="connsiteX2" fmla="*/ 1535116 w 2418558"/>
                <a:gd name="connsiteY2" fmla="*/ 664370 h 664370"/>
                <a:gd name="connsiteX3" fmla="*/ 2418558 w 2418558"/>
                <a:gd name="connsiteY3" fmla="*/ 0 h 664370"/>
                <a:gd name="connsiteX0" fmla="*/ 2411415 w 2411415"/>
                <a:gd name="connsiteY0" fmla="*/ 0 h 664370"/>
                <a:gd name="connsiteX1" fmla="*/ 0 w 2411415"/>
                <a:gd name="connsiteY1" fmla="*/ 189707 h 664370"/>
                <a:gd name="connsiteX2" fmla="*/ 1535116 w 2411415"/>
                <a:gd name="connsiteY2" fmla="*/ 664370 h 664370"/>
                <a:gd name="connsiteX3" fmla="*/ 2411415 w 2411415"/>
                <a:gd name="connsiteY3" fmla="*/ 0 h 664370"/>
                <a:gd name="connsiteX0" fmla="*/ 2411415 w 2411415"/>
                <a:gd name="connsiteY0" fmla="*/ 0 h 664370"/>
                <a:gd name="connsiteX1" fmla="*/ 1336677 w 2411415"/>
                <a:gd name="connsiteY1" fmla="*/ 88900 h 664370"/>
                <a:gd name="connsiteX2" fmla="*/ 0 w 2411415"/>
                <a:gd name="connsiteY2" fmla="*/ 189707 h 664370"/>
                <a:gd name="connsiteX3" fmla="*/ 1535116 w 2411415"/>
                <a:gd name="connsiteY3" fmla="*/ 664370 h 664370"/>
                <a:gd name="connsiteX4" fmla="*/ 2411415 w 2411415"/>
                <a:gd name="connsiteY4" fmla="*/ 0 h 664370"/>
                <a:gd name="connsiteX0" fmla="*/ 2411415 w 2411415"/>
                <a:gd name="connsiteY0" fmla="*/ 123031 h 787401"/>
                <a:gd name="connsiteX1" fmla="*/ 1300958 w 2411415"/>
                <a:gd name="connsiteY1" fmla="*/ 0 h 787401"/>
                <a:gd name="connsiteX2" fmla="*/ 0 w 2411415"/>
                <a:gd name="connsiteY2" fmla="*/ 312738 h 787401"/>
                <a:gd name="connsiteX3" fmla="*/ 1535116 w 2411415"/>
                <a:gd name="connsiteY3" fmla="*/ 787401 h 787401"/>
                <a:gd name="connsiteX4" fmla="*/ 2411415 w 2411415"/>
                <a:gd name="connsiteY4" fmla="*/ 123031 h 787401"/>
                <a:gd name="connsiteX0" fmla="*/ 1300958 w 2411415"/>
                <a:gd name="connsiteY0" fmla="*/ 0 h 787401"/>
                <a:gd name="connsiteX1" fmla="*/ 0 w 2411415"/>
                <a:gd name="connsiteY1" fmla="*/ 312738 h 787401"/>
                <a:gd name="connsiteX2" fmla="*/ 1535116 w 2411415"/>
                <a:gd name="connsiteY2" fmla="*/ 787401 h 787401"/>
                <a:gd name="connsiteX3" fmla="*/ 2411415 w 2411415"/>
                <a:gd name="connsiteY3" fmla="*/ 123031 h 787401"/>
                <a:gd name="connsiteX4" fmla="*/ 1392398 w 2411415"/>
                <a:gd name="connsiteY4" fmla="*/ 91440 h 787401"/>
                <a:gd name="connsiteX0" fmla="*/ 1300958 w 2411415"/>
                <a:gd name="connsiteY0" fmla="*/ 0 h 787401"/>
                <a:gd name="connsiteX1" fmla="*/ 0 w 2411415"/>
                <a:gd name="connsiteY1" fmla="*/ 312738 h 787401"/>
                <a:gd name="connsiteX2" fmla="*/ 1535116 w 2411415"/>
                <a:gd name="connsiteY2" fmla="*/ 787401 h 787401"/>
                <a:gd name="connsiteX3" fmla="*/ 2411415 w 2411415"/>
                <a:gd name="connsiteY3" fmla="*/ 123031 h 787401"/>
                <a:gd name="connsiteX0" fmla="*/ 0 w 2411415"/>
                <a:gd name="connsiteY0" fmla="*/ 189707 h 664370"/>
                <a:gd name="connsiteX1" fmla="*/ 1535116 w 2411415"/>
                <a:gd name="connsiteY1" fmla="*/ 664370 h 664370"/>
                <a:gd name="connsiteX2" fmla="*/ 2411415 w 2411415"/>
                <a:gd name="connsiteY2" fmla="*/ 0 h 664370"/>
                <a:gd name="connsiteX0" fmla="*/ 0 w 2416177"/>
                <a:gd name="connsiteY0" fmla="*/ 196851 h 671514"/>
                <a:gd name="connsiteX1" fmla="*/ 1535116 w 2416177"/>
                <a:gd name="connsiteY1" fmla="*/ 671514 h 671514"/>
                <a:gd name="connsiteX2" fmla="*/ 2416177 w 2416177"/>
                <a:gd name="connsiteY2" fmla="*/ 0 h 671514"/>
                <a:gd name="connsiteX0" fmla="*/ 0 w 2425702"/>
                <a:gd name="connsiteY0" fmla="*/ 196851 h 671514"/>
                <a:gd name="connsiteX1" fmla="*/ 1544641 w 2425702"/>
                <a:gd name="connsiteY1" fmla="*/ 671514 h 671514"/>
                <a:gd name="connsiteX2" fmla="*/ 2425702 w 2425702"/>
                <a:gd name="connsiteY2" fmla="*/ 0 h 67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5702" h="671514">
                  <a:moveTo>
                    <a:pt x="0" y="196851"/>
                  </a:moveTo>
                  <a:lnTo>
                    <a:pt x="1544641" y="671514"/>
                  </a:lnTo>
                  <a:lnTo>
                    <a:pt x="242570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59883933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4E0E0F-A56D-69F8-8651-81BDD37B7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FE0A63E-8503-8467-3789-62FBE89B18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0974" y="4181020"/>
            <a:ext cx="4223760" cy="3845586"/>
          </a:xfrm>
          <a:prstGeom prst="rect">
            <a:avLst/>
          </a:prstGeom>
        </p:spPr>
      </p:pic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BF629994-DEFE-2663-EA40-A3F2E3AA1A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29</a:t>
            </a:fld>
            <a:endParaRPr lang="en-US"/>
          </a:p>
        </p:txBody>
      </p:sp>
      <p:grpSp>
        <p:nvGrpSpPr>
          <p:cNvPr id="53" name="Group 52">
            <a:extLst>
              <a:ext uri="{FF2B5EF4-FFF2-40B4-BE49-F238E27FC236}">
                <a16:creationId xmlns:a16="http://schemas.microsoft.com/office/drawing/2014/main" id="{945F259E-9C15-7F31-6862-FBD7A68FE417}"/>
              </a:ext>
            </a:extLst>
          </p:cNvPr>
          <p:cNvGrpSpPr/>
          <p:nvPr/>
        </p:nvGrpSpPr>
        <p:grpSpPr>
          <a:xfrm>
            <a:off x="8677310" y="549880"/>
            <a:ext cx="3087346" cy="2727946"/>
            <a:chOff x="1494629" y="1386117"/>
            <a:chExt cx="2437795" cy="2154009"/>
          </a:xfrm>
        </p:grpSpPr>
        <p:sp>
          <p:nvSpPr>
            <p:cNvPr id="44" name="Freeform: Shape 43">
              <a:extLst>
                <a:ext uri="{FF2B5EF4-FFF2-40B4-BE49-F238E27FC236}">
                  <a16:creationId xmlns:a16="http://schemas.microsoft.com/office/drawing/2014/main" id="{19F602F2-4F6F-BC6F-5D8C-8ADBC3BEEA0C}"/>
                </a:ext>
              </a:extLst>
            </p:cNvPr>
            <p:cNvSpPr/>
            <p:nvPr/>
          </p:nvSpPr>
          <p:spPr>
            <a:xfrm>
              <a:off x="1504154" y="2875755"/>
              <a:ext cx="2411415" cy="189707"/>
            </a:xfrm>
            <a:custGeom>
              <a:avLst/>
              <a:gdLst>
                <a:gd name="connsiteX0" fmla="*/ 571500 w 826294"/>
                <a:gd name="connsiteY0" fmla="*/ 0 h 473869"/>
                <a:gd name="connsiteX1" fmla="*/ 0 w 826294"/>
                <a:gd name="connsiteY1" fmla="*/ 459581 h 473869"/>
                <a:gd name="connsiteX2" fmla="*/ 826294 w 826294"/>
                <a:gd name="connsiteY2" fmla="*/ 473869 h 473869"/>
                <a:gd name="connsiteX3" fmla="*/ 571500 w 826294"/>
                <a:gd name="connsiteY3" fmla="*/ 0 h 473869"/>
                <a:gd name="connsiteX0" fmla="*/ 411956 w 826294"/>
                <a:gd name="connsiteY0" fmla="*/ 0 h 500063"/>
                <a:gd name="connsiteX1" fmla="*/ 0 w 826294"/>
                <a:gd name="connsiteY1" fmla="*/ 485775 h 500063"/>
                <a:gd name="connsiteX2" fmla="*/ 826294 w 826294"/>
                <a:gd name="connsiteY2" fmla="*/ 500063 h 500063"/>
                <a:gd name="connsiteX3" fmla="*/ 411956 w 826294"/>
                <a:gd name="connsiteY3" fmla="*/ 0 h 500063"/>
                <a:gd name="connsiteX0" fmla="*/ 411956 w 711994"/>
                <a:gd name="connsiteY0" fmla="*/ 0 h 488157"/>
                <a:gd name="connsiteX1" fmla="*/ 0 w 711994"/>
                <a:gd name="connsiteY1" fmla="*/ 485775 h 488157"/>
                <a:gd name="connsiteX2" fmla="*/ 711994 w 711994"/>
                <a:gd name="connsiteY2" fmla="*/ 488157 h 488157"/>
                <a:gd name="connsiteX3" fmla="*/ 411956 w 711994"/>
                <a:gd name="connsiteY3" fmla="*/ 0 h 488157"/>
                <a:gd name="connsiteX0" fmla="*/ 723900 w 723900"/>
                <a:gd name="connsiteY0" fmla="*/ 0 h 488157"/>
                <a:gd name="connsiteX1" fmla="*/ 0 w 723900"/>
                <a:gd name="connsiteY1" fmla="*/ 485775 h 488157"/>
                <a:gd name="connsiteX2" fmla="*/ 711994 w 723900"/>
                <a:gd name="connsiteY2" fmla="*/ 488157 h 488157"/>
                <a:gd name="connsiteX3" fmla="*/ 723900 w 723900"/>
                <a:gd name="connsiteY3" fmla="*/ 0 h 488157"/>
                <a:gd name="connsiteX0" fmla="*/ 797719 w 797719"/>
                <a:gd name="connsiteY0" fmla="*/ 0 h 411957"/>
                <a:gd name="connsiteX1" fmla="*/ 0 w 797719"/>
                <a:gd name="connsiteY1" fmla="*/ 409575 h 411957"/>
                <a:gd name="connsiteX2" fmla="*/ 711994 w 797719"/>
                <a:gd name="connsiteY2" fmla="*/ 411957 h 411957"/>
                <a:gd name="connsiteX3" fmla="*/ 797719 w 797719"/>
                <a:gd name="connsiteY3" fmla="*/ 0 h 411957"/>
                <a:gd name="connsiteX0" fmla="*/ 688182 w 688182"/>
                <a:gd name="connsiteY0" fmla="*/ 130969 h 542926"/>
                <a:gd name="connsiteX1" fmla="*/ 0 w 688182"/>
                <a:gd name="connsiteY1" fmla="*/ 0 h 542926"/>
                <a:gd name="connsiteX2" fmla="*/ 602457 w 688182"/>
                <a:gd name="connsiteY2" fmla="*/ 542926 h 542926"/>
                <a:gd name="connsiteX3" fmla="*/ 688182 w 688182"/>
                <a:gd name="connsiteY3" fmla="*/ 130969 h 542926"/>
                <a:gd name="connsiteX0" fmla="*/ 688182 w 688182"/>
                <a:gd name="connsiteY0" fmla="*/ 130969 h 395288"/>
                <a:gd name="connsiteX1" fmla="*/ 0 w 688182"/>
                <a:gd name="connsiteY1" fmla="*/ 0 h 395288"/>
                <a:gd name="connsiteX2" fmla="*/ 100014 w 688182"/>
                <a:gd name="connsiteY2" fmla="*/ 395288 h 395288"/>
                <a:gd name="connsiteX3" fmla="*/ 688182 w 688182"/>
                <a:gd name="connsiteY3" fmla="*/ 130969 h 395288"/>
                <a:gd name="connsiteX0" fmla="*/ 688182 w 688182"/>
                <a:gd name="connsiteY0" fmla="*/ 130969 h 390526"/>
                <a:gd name="connsiteX1" fmla="*/ 0 w 688182"/>
                <a:gd name="connsiteY1" fmla="*/ 0 h 390526"/>
                <a:gd name="connsiteX2" fmla="*/ 80964 w 688182"/>
                <a:gd name="connsiteY2" fmla="*/ 390526 h 390526"/>
                <a:gd name="connsiteX3" fmla="*/ 688182 w 688182"/>
                <a:gd name="connsiteY3" fmla="*/ 130969 h 390526"/>
                <a:gd name="connsiteX0" fmla="*/ 688182 w 688182"/>
                <a:gd name="connsiteY0" fmla="*/ 130969 h 397670"/>
                <a:gd name="connsiteX1" fmla="*/ 0 w 688182"/>
                <a:gd name="connsiteY1" fmla="*/ 0 h 397670"/>
                <a:gd name="connsiteX2" fmla="*/ 69058 w 688182"/>
                <a:gd name="connsiteY2" fmla="*/ 397670 h 397670"/>
                <a:gd name="connsiteX3" fmla="*/ 688182 w 688182"/>
                <a:gd name="connsiteY3" fmla="*/ 130969 h 397670"/>
                <a:gd name="connsiteX0" fmla="*/ 2577307 w 2577307"/>
                <a:gd name="connsiteY0" fmla="*/ 0 h 793751"/>
                <a:gd name="connsiteX1" fmla="*/ 0 w 2577307"/>
                <a:gd name="connsiteY1" fmla="*/ 396081 h 793751"/>
                <a:gd name="connsiteX2" fmla="*/ 69058 w 2577307"/>
                <a:gd name="connsiteY2" fmla="*/ 793751 h 793751"/>
                <a:gd name="connsiteX3" fmla="*/ 2577307 w 2577307"/>
                <a:gd name="connsiteY3" fmla="*/ 0 h 793751"/>
                <a:gd name="connsiteX0" fmla="*/ 2508249 w 2508249"/>
                <a:gd name="connsiteY0" fmla="*/ 0 h 793751"/>
                <a:gd name="connsiteX1" fmla="*/ 70642 w 2508249"/>
                <a:gd name="connsiteY1" fmla="*/ 189706 h 793751"/>
                <a:gd name="connsiteX2" fmla="*/ 0 w 2508249"/>
                <a:gd name="connsiteY2" fmla="*/ 793751 h 793751"/>
                <a:gd name="connsiteX3" fmla="*/ 2508249 w 2508249"/>
                <a:gd name="connsiteY3" fmla="*/ 0 h 793751"/>
                <a:gd name="connsiteX0" fmla="*/ 2437607 w 2437607"/>
                <a:gd name="connsiteY0" fmla="*/ 0 h 666751"/>
                <a:gd name="connsiteX1" fmla="*/ 0 w 2437607"/>
                <a:gd name="connsiteY1" fmla="*/ 189706 h 666751"/>
                <a:gd name="connsiteX2" fmla="*/ 1542258 w 2437607"/>
                <a:gd name="connsiteY2" fmla="*/ 666751 h 666751"/>
                <a:gd name="connsiteX3" fmla="*/ 2437607 w 2437607"/>
                <a:gd name="connsiteY3" fmla="*/ 0 h 666751"/>
                <a:gd name="connsiteX0" fmla="*/ 2449514 w 2449514"/>
                <a:gd name="connsiteY0" fmla="*/ 0 h 666751"/>
                <a:gd name="connsiteX1" fmla="*/ 0 w 2449514"/>
                <a:gd name="connsiteY1" fmla="*/ 192088 h 666751"/>
                <a:gd name="connsiteX2" fmla="*/ 1554165 w 2449514"/>
                <a:gd name="connsiteY2" fmla="*/ 666751 h 666751"/>
                <a:gd name="connsiteX3" fmla="*/ 2449514 w 2449514"/>
                <a:gd name="connsiteY3" fmla="*/ 0 h 666751"/>
                <a:gd name="connsiteX0" fmla="*/ 2449514 w 2449514"/>
                <a:gd name="connsiteY0" fmla="*/ 0 h 659607"/>
                <a:gd name="connsiteX1" fmla="*/ 0 w 2449514"/>
                <a:gd name="connsiteY1" fmla="*/ 192088 h 659607"/>
                <a:gd name="connsiteX2" fmla="*/ 1554165 w 2449514"/>
                <a:gd name="connsiteY2" fmla="*/ 659607 h 659607"/>
                <a:gd name="connsiteX3" fmla="*/ 2449514 w 2449514"/>
                <a:gd name="connsiteY3" fmla="*/ 0 h 659607"/>
                <a:gd name="connsiteX0" fmla="*/ 2449514 w 2449514"/>
                <a:gd name="connsiteY0" fmla="*/ 0 h 666751"/>
                <a:gd name="connsiteX1" fmla="*/ 0 w 2449514"/>
                <a:gd name="connsiteY1" fmla="*/ 192088 h 666751"/>
                <a:gd name="connsiteX2" fmla="*/ 1554165 w 2449514"/>
                <a:gd name="connsiteY2" fmla="*/ 666751 h 666751"/>
                <a:gd name="connsiteX3" fmla="*/ 2449514 w 2449514"/>
                <a:gd name="connsiteY3" fmla="*/ 0 h 666751"/>
                <a:gd name="connsiteX0" fmla="*/ 2461421 w 2461421"/>
                <a:gd name="connsiteY0" fmla="*/ 0 h 666751"/>
                <a:gd name="connsiteX1" fmla="*/ 0 w 2461421"/>
                <a:gd name="connsiteY1" fmla="*/ 194470 h 666751"/>
                <a:gd name="connsiteX2" fmla="*/ 1566072 w 2461421"/>
                <a:gd name="connsiteY2" fmla="*/ 666751 h 666751"/>
                <a:gd name="connsiteX3" fmla="*/ 2461421 w 2461421"/>
                <a:gd name="connsiteY3" fmla="*/ 0 h 666751"/>
                <a:gd name="connsiteX0" fmla="*/ 2451896 w 2451896"/>
                <a:gd name="connsiteY0" fmla="*/ 0 h 666751"/>
                <a:gd name="connsiteX1" fmla="*/ 0 w 2451896"/>
                <a:gd name="connsiteY1" fmla="*/ 192088 h 666751"/>
                <a:gd name="connsiteX2" fmla="*/ 1556547 w 2451896"/>
                <a:gd name="connsiteY2" fmla="*/ 666751 h 666751"/>
                <a:gd name="connsiteX3" fmla="*/ 2451896 w 2451896"/>
                <a:gd name="connsiteY3" fmla="*/ 0 h 666751"/>
                <a:gd name="connsiteX0" fmla="*/ 2430465 w 2430465"/>
                <a:gd name="connsiteY0" fmla="*/ 0 h 666751"/>
                <a:gd name="connsiteX1" fmla="*/ 0 w 2430465"/>
                <a:gd name="connsiteY1" fmla="*/ 192088 h 666751"/>
                <a:gd name="connsiteX2" fmla="*/ 1535116 w 2430465"/>
                <a:gd name="connsiteY2" fmla="*/ 666751 h 666751"/>
                <a:gd name="connsiteX3" fmla="*/ 2430465 w 2430465"/>
                <a:gd name="connsiteY3" fmla="*/ 0 h 666751"/>
                <a:gd name="connsiteX0" fmla="*/ 2418558 w 2418558"/>
                <a:gd name="connsiteY0" fmla="*/ 0 h 664370"/>
                <a:gd name="connsiteX1" fmla="*/ 0 w 2418558"/>
                <a:gd name="connsiteY1" fmla="*/ 189707 h 664370"/>
                <a:gd name="connsiteX2" fmla="*/ 1535116 w 2418558"/>
                <a:gd name="connsiteY2" fmla="*/ 664370 h 664370"/>
                <a:gd name="connsiteX3" fmla="*/ 2418558 w 2418558"/>
                <a:gd name="connsiteY3" fmla="*/ 0 h 664370"/>
                <a:gd name="connsiteX0" fmla="*/ 2411415 w 2411415"/>
                <a:gd name="connsiteY0" fmla="*/ 0 h 664370"/>
                <a:gd name="connsiteX1" fmla="*/ 0 w 2411415"/>
                <a:gd name="connsiteY1" fmla="*/ 189707 h 664370"/>
                <a:gd name="connsiteX2" fmla="*/ 1535116 w 2411415"/>
                <a:gd name="connsiteY2" fmla="*/ 664370 h 664370"/>
                <a:gd name="connsiteX3" fmla="*/ 2411415 w 2411415"/>
                <a:gd name="connsiteY3" fmla="*/ 0 h 664370"/>
                <a:gd name="connsiteX0" fmla="*/ 1535116 w 2411415"/>
                <a:gd name="connsiteY0" fmla="*/ 664370 h 755810"/>
                <a:gd name="connsiteX1" fmla="*/ 2411415 w 2411415"/>
                <a:gd name="connsiteY1" fmla="*/ 0 h 755810"/>
                <a:gd name="connsiteX2" fmla="*/ 0 w 2411415"/>
                <a:gd name="connsiteY2" fmla="*/ 189707 h 755810"/>
                <a:gd name="connsiteX3" fmla="*/ 1626556 w 2411415"/>
                <a:gd name="connsiteY3" fmla="*/ 755810 h 755810"/>
                <a:gd name="connsiteX0" fmla="*/ 1535116 w 2411415"/>
                <a:gd name="connsiteY0" fmla="*/ 664370 h 664370"/>
                <a:gd name="connsiteX1" fmla="*/ 2411415 w 2411415"/>
                <a:gd name="connsiteY1" fmla="*/ 0 h 664370"/>
                <a:gd name="connsiteX2" fmla="*/ 0 w 2411415"/>
                <a:gd name="connsiteY2" fmla="*/ 189707 h 664370"/>
                <a:gd name="connsiteX0" fmla="*/ 2411415 w 2411415"/>
                <a:gd name="connsiteY0" fmla="*/ 0 h 189707"/>
                <a:gd name="connsiteX1" fmla="*/ 0 w 2411415"/>
                <a:gd name="connsiteY1" fmla="*/ 189707 h 18970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411415" h="189707">
                  <a:moveTo>
                    <a:pt x="2411415" y="0"/>
                  </a:moveTo>
                  <a:lnTo>
                    <a:pt x="0" y="189707"/>
                  </a:lnTo>
                </a:path>
              </a:pathLst>
            </a:custGeom>
            <a:noFill/>
            <a:ln w="19050">
              <a:solidFill>
                <a:schemeClr val="tx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8" name="Freeform: Shape 37">
              <a:extLst>
                <a:ext uri="{FF2B5EF4-FFF2-40B4-BE49-F238E27FC236}">
                  <a16:creationId xmlns:a16="http://schemas.microsoft.com/office/drawing/2014/main" id="{0431D7EC-7033-C86B-8909-68955EEDB5E8}"/>
                </a:ext>
              </a:extLst>
            </p:cNvPr>
            <p:cNvSpPr/>
            <p:nvPr/>
          </p:nvSpPr>
          <p:spPr>
            <a:xfrm>
              <a:off x="1497994" y="1386117"/>
              <a:ext cx="2434430" cy="1679577"/>
            </a:xfrm>
            <a:custGeom>
              <a:avLst/>
              <a:gdLst>
                <a:gd name="connsiteX0" fmla="*/ 0 w 683419"/>
                <a:gd name="connsiteY0" fmla="*/ 416719 h 552450"/>
                <a:gd name="connsiteX1" fmla="*/ 326231 w 683419"/>
                <a:gd name="connsiteY1" fmla="*/ 0 h 552450"/>
                <a:gd name="connsiteX2" fmla="*/ 683419 w 683419"/>
                <a:gd name="connsiteY2" fmla="*/ 552450 h 552450"/>
                <a:gd name="connsiteX0" fmla="*/ 0 w 683419"/>
                <a:gd name="connsiteY0" fmla="*/ 321469 h 457200"/>
                <a:gd name="connsiteX1" fmla="*/ 297656 w 683419"/>
                <a:gd name="connsiteY1" fmla="*/ 0 h 457200"/>
                <a:gd name="connsiteX2" fmla="*/ 683419 w 683419"/>
                <a:gd name="connsiteY2" fmla="*/ 457200 h 457200"/>
                <a:gd name="connsiteX0" fmla="*/ 0 w 683419"/>
                <a:gd name="connsiteY0" fmla="*/ 321469 h 457200"/>
                <a:gd name="connsiteX1" fmla="*/ 297656 w 683419"/>
                <a:gd name="connsiteY1" fmla="*/ 0 h 457200"/>
                <a:gd name="connsiteX2" fmla="*/ 683419 w 683419"/>
                <a:gd name="connsiteY2" fmla="*/ 457200 h 457200"/>
                <a:gd name="connsiteX0" fmla="*/ 0 w 683419"/>
                <a:gd name="connsiteY0" fmla="*/ 276225 h 411956"/>
                <a:gd name="connsiteX1" fmla="*/ 297656 w 683419"/>
                <a:gd name="connsiteY1" fmla="*/ 0 h 411956"/>
                <a:gd name="connsiteX2" fmla="*/ 683419 w 683419"/>
                <a:gd name="connsiteY2" fmla="*/ 411956 h 411956"/>
                <a:gd name="connsiteX0" fmla="*/ 0 w 683419"/>
                <a:gd name="connsiteY0" fmla="*/ 660400 h 796131"/>
                <a:gd name="connsiteX1" fmla="*/ 351631 w 683419"/>
                <a:gd name="connsiteY1" fmla="*/ 0 h 796131"/>
                <a:gd name="connsiteX2" fmla="*/ 683419 w 683419"/>
                <a:gd name="connsiteY2" fmla="*/ 796131 h 796131"/>
                <a:gd name="connsiteX0" fmla="*/ 0 w 1515269"/>
                <a:gd name="connsiteY0" fmla="*/ 660400 h 1478756"/>
                <a:gd name="connsiteX1" fmla="*/ 351631 w 1515269"/>
                <a:gd name="connsiteY1" fmla="*/ 0 h 1478756"/>
                <a:gd name="connsiteX2" fmla="*/ 1515269 w 1515269"/>
                <a:gd name="connsiteY2" fmla="*/ 1478756 h 1478756"/>
                <a:gd name="connsiteX0" fmla="*/ 0 w 2439194"/>
                <a:gd name="connsiteY0" fmla="*/ 1651000 h 1651000"/>
                <a:gd name="connsiteX1" fmla="*/ 1275556 w 2439194"/>
                <a:gd name="connsiteY1" fmla="*/ 0 h 1651000"/>
                <a:gd name="connsiteX2" fmla="*/ 2439194 w 2439194"/>
                <a:gd name="connsiteY2" fmla="*/ 1478756 h 1651000"/>
                <a:gd name="connsiteX0" fmla="*/ 0 w 2448719"/>
                <a:gd name="connsiteY0" fmla="*/ 1662907 h 1662907"/>
                <a:gd name="connsiteX1" fmla="*/ 1285081 w 2448719"/>
                <a:gd name="connsiteY1" fmla="*/ 0 h 1662907"/>
                <a:gd name="connsiteX2" fmla="*/ 2448719 w 2448719"/>
                <a:gd name="connsiteY2" fmla="*/ 1478756 h 1662907"/>
                <a:gd name="connsiteX0" fmla="*/ 0 w 2448719"/>
                <a:gd name="connsiteY0" fmla="*/ 1670051 h 1670051"/>
                <a:gd name="connsiteX1" fmla="*/ 1285081 w 2448719"/>
                <a:gd name="connsiteY1" fmla="*/ 0 h 1670051"/>
                <a:gd name="connsiteX2" fmla="*/ 2448719 w 2448719"/>
                <a:gd name="connsiteY2" fmla="*/ 1478756 h 1670051"/>
                <a:gd name="connsiteX0" fmla="*/ 0 w 2455863"/>
                <a:gd name="connsiteY0" fmla="*/ 1670051 h 1670051"/>
                <a:gd name="connsiteX1" fmla="*/ 1292225 w 2455863"/>
                <a:gd name="connsiteY1" fmla="*/ 0 h 1670051"/>
                <a:gd name="connsiteX2" fmla="*/ 2455863 w 2455863"/>
                <a:gd name="connsiteY2" fmla="*/ 1478756 h 1670051"/>
                <a:gd name="connsiteX0" fmla="*/ 0 w 2455863"/>
                <a:gd name="connsiteY0" fmla="*/ 1677195 h 1677195"/>
                <a:gd name="connsiteX1" fmla="*/ 1292225 w 2455863"/>
                <a:gd name="connsiteY1" fmla="*/ 0 h 1677195"/>
                <a:gd name="connsiteX2" fmla="*/ 2455863 w 2455863"/>
                <a:gd name="connsiteY2" fmla="*/ 1485900 h 1677195"/>
                <a:gd name="connsiteX0" fmla="*/ 0 w 2465388"/>
                <a:gd name="connsiteY0" fmla="*/ 1674814 h 1674814"/>
                <a:gd name="connsiteX1" fmla="*/ 1301750 w 2465388"/>
                <a:gd name="connsiteY1" fmla="*/ 0 h 1674814"/>
                <a:gd name="connsiteX2" fmla="*/ 2465388 w 2465388"/>
                <a:gd name="connsiteY2" fmla="*/ 1485900 h 1674814"/>
                <a:gd name="connsiteX0" fmla="*/ 0 w 2460625"/>
                <a:gd name="connsiteY0" fmla="*/ 1681958 h 1681958"/>
                <a:gd name="connsiteX1" fmla="*/ 1296987 w 2460625"/>
                <a:gd name="connsiteY1" fmla="*/ 0 h 1681958"/>
                <a:gd name="connsiteX2" fmla="*/ 2460625 w 2460625"/>
                <a:gd name="connsiteY2" fmla="*/ 1485900 h 1681958"/>
                <a:gd name="connsiteX0" fmla="*/ 0 w 2446337"/>
                <a:gd name="connsiteY0" fmla="*/ 1681958 h 1681958"/>
                <a:gd name="connsiteX1" fmla="*/ 1296987 w 2446337"/>
                <a:gd name="connsiteY1" fmla="*/ 0 h 1681958"/>
                <a:gd name="connsiteX2" fmla="*/ 2446337 w 2446337"/>
                <a:gd name="connsiteY2" fmla="*/ 1478756 h 1681958"/>
                <a:gd name="connsiteX0" fmla="*/ 0 w 2458243"/>
                <a:gd name="connsiteY0" fmla="*/ 1681958 h 1681958"/>
                <a:gd name="connsiteX1" fmla="*/ 1296987 w 2458243"/>
                <a:gd name="connsiteY1" fmla="*/ 0 h 1681958"/>
                <a:gd name="connsiteX2" fmla="*/ 2458243 w 2458243"/>
                <a:gd name="connsiteY2" fmla="*/ 1490662 h 1681958"/>
                <a:gd name="connsiteX0" fmla="*/ 0 w 2434430"/>
                <a:gd name="connsiteY0" fmla="*/ 1679577 h 1679577"/>
                <a:gd name="connsiteX1" fmla="*/ 1273174 w 2434430"/>
                <a:gd name="connsiteY1" fmla="*/ 0 h 1679577"/>
                <a:gd name="connsiteX2" fmla="*/ 2434430 w 2434430"/>
                <a:gd name="connsiteY2" fmla="*/ 1490662 h 167957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34430" h="1679577">
                  <a:moveTo>
                    <a:pt x="0" y="1679577"/>
                  </a:moveTo>
                  <a:lnTo>
                    <a:pt x="1273174" y="0"/>
                  </a:lnTo>
                  <a:lnTo>
                    <a:pt x="2434430" y="1490662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6BCD05DA-3187-B39C-81A6-F80D2F0C8356}"/>
                </a:ext>
              </a:extLst>
            </p:cNvPr>
            <p:cNvCxnSpPr>
              <a:cxnSpLocks/>
              <a:stCxn id="38" idx="1"/>
            </p:cNvCxnSpPr>
            <p:nvPr/>
          </p:nvCxnSpPr>
          <p:spPr>
            <a:xfrm>
              <a:off x="2771168" y="1386117"/>
              <a:ext cx="268102" cy="2154009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3" name="Freeform: Shape 42">
              <a:extLst>
                <a:ext uri="{FF2B5EF4-FFF2-40B4-BE49-F238E27FC236}">
                  <a16:creationId xmlns:a16="http://schemas.microsoft.com/office/drawing/2014/main" id="{3C03DA36-BAED-2739-2B2F-8EAF3CD3659C}"/>
                </a:ext>
              </a:extLst>
            </p:cNvPr>
            <p:cNvSpPr/>
            <p:nvPr/>
          </p:nvSpPr>
          <p:spPr>
            <a:xfrm>
              <a:off x="1494629" y="2868612"/>
              <a:ext cx="2425702" cy="671514"/>
            </a:xfrm>
            <a:custGeom>
              <a:avLst/>
              <a:gdLst>
                <a:gd name="connsiteX0" fmla="*/ 571500 w 826294"/>
                <a:gd name="connsiteY0" fmla="*/ 0 h 473869"/>
                <a:gd name="connsiteX1" fmla="*/ 0 w 826294"/>
                <a:gd name="connsiteY1" fmla="*/ 459581 h 473869"/>
                <a:gd name="connsiteX2" fmla="*/ 826294 w 826294"/>
                <a:gd name="connsiteY2" fmla="*/ 473869 h 473869"/>
                <a:gd name="connsiteX3" fmla="*/ 571500 w 826294"/>
                <a:gd name="connsiteY3" fmla="*/ 0 h 473869"/>
                <a:gd name="connsiteX0" fmla="*/ 411956 w 826294"/>
                <a:gd name="connsiteY0" fmla="*/ 0 h 500063"/>
                <a:gd name="connsiteX1" fmla="*/ 0 w 826294"/>
                <a:gd name="connsiteY1" fmla="*/ 485775 h 500063"/>
                <a:gd name="connsiteX2" fmla="*/ 826294 w 826294"/>
                <a:gd name="connsiteY2" fmla="*/ 500063 h 500063"/>
                <a:gd name="connsiteX3" fmla="*/ 411956 w 826294"/>
                <a:gd name="connsiteY3" fmla="*/ 0 h 500063"/>
                <a:gd name="connsiteX0" fmla="*/ 411956 w 711994"/>
                <a:gd name="connsiteY0" fmla="*/ 0 h 488157"/>
                <a:gd name="connsiteX1" fmla="*/ 0 w 711994"/>
                <a:gd name="connsiteY1" fmla="*/ 485775 h 488157"/>
                <a:gd name="connsiteX2" fmla="*/ 711994 w 711994"/>
                <a:gd name="connsiteY2" fmla="*/ 488157 h 488157"/>
                <a:gd name="connsiteX3" fmla="*/ 411956 w 711994"/>
                <a:gd name="connsiteY3" fmla="*/ 0 h 488157"/>
                <a:gd name="connsiteX0" fmla="*/ 723900 w 723900"/>
                <a:gd name="connsiteY0" fmla="*/ 0 h 488157"/>
                <a:gd name="connsiteX1" fmla="*/ 0 w 723900"/>
                <a:gd name="connsiteY1" fmla="*/ 485775 h 488157"/>
                <a:gd name="connsiteX2" fmla="*/ 711994 w 723900"/>
                <a:gd name="connsiteY2" fmla="*/ 488157 h 488157"/>
                <a:gd name="connsiteX3" fmla="*/ 723900 w 723900"/>
                <a:gd name="connsiteY3" fmla="*/ 0 h 488157"/>
                <a:gd name="connsiteX0" fmla="*/ 797719 w 797719"/>
                <a:gd name="connsiteY0" fmla="*/ 0 h 411957"/>
                <a:gd name="connsiteX1" fmla="*/ 0 w 797719"/>
                <a:gd name="connsiteY1" fmla="*/ 409575 h 411957"/>
                <a:gd name="connsiteX2" fmla="*/ 711994 w 797719"/>
                <a:gd name="connsiteY2" fmla="*/ 411957 h 411957"/>
                <a:gd name="connsiteX3" fmla="*/ 797719 w 797719"/>
                <a:gd name="connsiteY3" fmla="*/ 0 h 411957"/>
                <a:gd name="connsiteX0" fmla="*/ 688182 w 688182"/>
                <a:gd name="connsiteY0" fmla="*/ 130969 h 542926"/>
                <a:gd name="connsiteX1" fmla="*/ 0 w 688182"/>
                <a:gd name="connsiteY1" fmla="*/ 0 h 542926"/>
                <a:gd name="connsiteX2" fmla="*/ 602457 w 688182"/>
                <a:gd name="connsiteY2" fmla="*/ 542926 h 542926"/>
                <a:gd name="connsiteX3" fmla="*/ 688182 w 688182"/>
                <a:gd name="connsiteY3" fmla="*/ 130969 h 542926"/>
                <a:gd name="connsiteX0" fmla="*/ 688182 w 688182"/>
                <a:gd name="connsiteY0" fmla="*/ 130969 h 395288"/>
                <a:gd name="connsiteX1" fmla="*/ 0 w 688182"/>
                <a:gd name="connsiteY1" fmla="*/ 0 h 395288"/>
                <a:gd name="connsiteX2" fmla="*/ 100014 w 688182"/>
                <a:gd name="connsiteY2" fmla="*/ 395288 h 395288"/>
                <a:gd name="connsiteX3" fmla="*/ 688182 w 688182"/>
                <a:gd name="connsiteY3" fmla="*/ 130969 h 395288"/>
                <a:gd name="connsiteX0" fmla="*/ 688182 w 688182"/>
                <a:gd name="connsiteY0" fmla="*/ 130969 h 390526"/>
                <a:gd name="connsiteX1" fmla="*/ 0 w 688182"/>
                <a:gd name="connsiteY1" fmla="*/ 0 h 390526"/>
                <a:gd name="connsiteX2" fmla="*/ 80964 w 688182"/>
                <a:gd name="connsiteY2" fmla="*/ 390526 h 390526"/>
                <a:gd name="connsiteX3" fmla="*/ 688182 w 688182"/>
                <a:gd name="connsiteY3" fmla="*/ 130969 h 390526"/>
                <a:gd name="connsiteX0" fmla="*/ 688182 w 688182"/>
                <a:gd name="connsiteY0" fmla="*/ 130969 h 397670"/>
                <a:gd name="connsiteX1" fmla="*/ 0 w 688182"/>
                <a:gd name="connsiteY1" fmla="*/ 0 h 397670"/>
                <a:gd name="connsiteX2" fmla="*/ 69058 w 688182"/>
                <a:gd name="connsiteY2" fmla="*/ 397670 h 397670"/>
                <a:gd name="connsiteX3" fmla="*/ 688182 w 688182"/>
                <a:gd name="connsiteY3" fmla="*/ 130969 h 397670"/>
                <a:gd name="connsiteX0" fmla="*/ 2577307 w 2577307"/>
                <a:gd name="connsiteY0" fmla="*/ 0 h 793751"/>
                <a:gd name="connsiteX1" fmla="*/ 0 w 2577307"/>
                <a:gd name="connsiteY1" fmla="*/ 396081 h 793751"/>
                <a:gd name="connsiteX2" fmla="*/ 69058 w 2577307"/>
                <a:gd name="connsiteY2" fmla="*/ 793751 h 793751"/>
                <a:gd name="connsiteX3" fmla="*/ 2577307 w 2577307"/>
                <a:gd name="connsiteY3" fmla="*/ 0 h 793751"/>
                <a:gd name="connsiteX0" fmla="*/ 2508249 w 2508249"/>
                <a:gd name="connsiteY0" fmla="*/ 0 h 793751"/>
                <a:gd name="connsiteX1" fmla="*/ 70642 w 2508249"/>
                <a:gd name="connsiteY1" fmla="*/ 189706 h 793751"/>
                <a:gd name="connsiteX2" fmla="*/ 0 w 2508249"/>
                <a:gd name="connsiteY2" fmla="*/ 793751 h 793751"/>
                <a:gd name="connsiteX3" fmla="*/ 2508249 w 2508249"/>
                <a:gd name="connsiteY3" fmla="*/ 0 h 793751"/>
                <a:gd name="connsiteX0" fmla="*/ 2437607 w 2437607"/>
                <a:gd name="connsiteY0" fmla="*/ 0 h 666751"/>
                <a:gd name="connsiteX1" fmla="*/ 0 w 2437607"/>
                <a:gd name="connsiteY1" fmla="*/ 189706 h 666751"/>
                <a:gd name="connsiteX2" fmla="*/ 1542258 w 2437607"/>
                <a:gd name="connsiteY2" fmla="*/ 666751 h 666751"/>
                <a:gd name="connsiteX3" fmla="*/ 2437607 w 2437607"/>
                <a:gd name="connsiteY3" fmla="*/ 0 h 666751"/>
                <a:gd name="connsiteX0" fmla="*/ 2449514 w 2449514"/>
                <a:gd name="connsiteY0" fmla="*/ 0 h 666751"/>
                <a:gd name="connsiteX1" fmla="*/ 0 w 2449514"/>
                <a:gd name="connsiteY1" fmla="*/ 192088 h 666751"/>
                <a:gd name="connsiteX2" fmla="*/ 1554165 w 2449514"/>
                <a:gd name="connsiteY2" fmla="*/ 666751 h 666751"/>
                <a:gd name="connsiteX3" fmla="*/ 2449514 w 2449514"/>
                <a:gd name="connsiteY3" fmla="*/ 0 h 666751"/>
                <a:gd name="connsiteX0" fmla="*/ 2449514 w 2449514"/>
                <a:gd name="connsiteY0" fmla="*/ 0 h 659607"/>
                <a:gd name="connsiteX1" fmla="*/ 0 w 2449514"/>
                <a:gd name="connsiteY1" fmla="*/ 192088 h 659607"/>
                <a:gd name="connsiteX2" fmla="*/ 1554165 w 2449514"/>
                <a:gd name="connsiteY2" fmla="*/ 659607 h 659607"/>
                <a:gd name="connsiteX3" fmla="*/ 2449514 w 2449514"/>
                <a:gd name="connsiteY3" fmla="*/ 0 h 659607"/>
                <a:gd name="connsiteX0" fmla="*/ 2449514 w 2449514"/>
                <a:gd name="connsiteY0" fmla="*/ 0 h 666751"/>
                <a:gd name="connsiteX1" fmla="*/ 0 w 2449514"/>
                <a:gd name="connsiteY1" fmla="*/ 192088 h 666751"/>
                <a:gd name="connsiteX2" fmla="*/ 1554165 w 2449514"/>
                <a:gd name="connsiteY2" fmla="*/ 666751 h 666751"/>
                <a:gd name="connsiteX3" fmla="*/ 2449514 w 2449514"/>
                <a:gd name="connsiteY3" fmla="*/ 0 h 666751"/>
                <a:gd name="connsiteX0" fmla="*/ 2461421 w 2461421"/>
                <a:gd name="connsiteY0" fmla="*/ 0 h 666751"/>
                <a:gd name="connsiteX1" fmla="*/ 0 w 2461421"/>
                <a:gd name="connsiteY1" fmla="*/ 194470 h 666751"/>
                <a:gd name="connsiteX2" fmla="*/ 1566072 w 2461421"/>
                <a:gd name="connsiteY2" fmla="*/ 666751 h 666751"/>
                <a:gd name="connsiteX3" fmla="*/ 2461421 w 2461421"/>
                <a:gd name="connsiteY3" fmla="*/ 0 h 666751"/>
                <a:gd name="connsiteX0" fmla="*/ 2451896 w 2451896"/>
                <a:gd name="connsiteY0" fmla="*/ 0 h 666751"/>
                <a:gd name="connsiteX1" fmla="*/ 0 w 2451896"/>
                <a:gd name="connsiteY1" fmla="*/ 192088 h 666751"/>
                <a:gd name="connsiteX2" fmla="*/ 1556547 w 2451896"/>
                <a:gd name="connsiteY2" fmla="*/ 666751 h 666751"/>
                <a:gd name="connsiteX3" fmla="*/ 2451896 w 2451896"/>
                <a:gd name="connsiteY3" fmla="*/ 0 h 666751"/>
                <a:gd name="connsiteX0" fmla="*/ 2430465 w 2430465"/>
                <a:gd name="connsiteY0" fmla="*/ 0 h 666751"/>
                <a:gd name="connsiteX1" fmla="*/ 0 w 2430465"/>
                <a:gd name="connsiteY1" fmla="*/ 192088 h 666751"/>
                <a:gd name="connsiteX2" fmla="*/ 1535116 w 2430465"/>
                <a:gd name="connsiteY2" fmla="*/ 666751 h 666751"/>
                <a:gd name="connsiteX3" fmla="*/ 2430465 w 2430465"/>
                <a:gd name="connsiteY3" fmla="*/ 0 h 666751"/>
                <a:gd name="connsiteX0" fmla="*/ 2418558 w 2418558"/>
                <a:gd name="connsiteY0" fmla="*/ 0 h 664370"/>
                <a:gd name="connsiteX1" fmla="*/ 0 w 2418558"/>
                <a:gd name="connsiteY1" fmla="*/ 189707 h 664370"/>
                <a:gd name="connsiteX2" fmla="*/ 1535116 w 2418558"/>
                <a:gd name="connsiteY2" fmla="*/ 664370 h 664370"/>
                <a:gd name="connsiteX3" fmla="*/ 2418558 w 2418558"/>
                <a:gd name="connsiteY3" fmla="*/ 0 h 664370"/>
                <a:gd name="connsiteX0" fmla="*/ 2411415 w 2411415"/>
                <a:gd name="connsiteY0" fmla="*/ 0 h 664370"/>
                <a:gd name="connsiteX1" fmla="*/ 0 w 2411415"/>
                <a:gd name="connsiteY1" fmla="*/ 189707 h 664370"/>
                <a:gd name="connsiteX2" fmla="*/ 1535116 w 2411415"/>
                <a:gd name="connsiteY2" fmla="*/ 664370 h 664370"/>
                <a:gd name="connsiteX3" fmla="*/ 2411415 w 2411415"/>
                <a:gd name="connsiteY3" fmla="*/ 0 h 664370"/>
                <a:gd name="connsiteX0" fmla="*/ 2411415 w 2411415"/>
                <a:gd name="connsiteY0" fmla="*/ 0 h 664370"/>
                <a:gd name="connsiteX1" fmla="*/ 1336677 w 2411415"/>
                <a:gd name="connsiteY1" fmla="*/ 88900 h 664370"/>
                <a:gd name="connsiteX2" fmla="*/ 0 w 2411415"/>
                <a:gd name="connsiteY2" fmla="*/ 189707 h 664370"/>
                <a:gd name="connsiteX3" fmla="*/ 1535116 w 2411415"/>
                <a:gd name="connsiteY3" fmla="*/ 664370 h 664370"/>
                <a:gd name="connsiteX4" fmla="*/ 2411415 w 2411415"/>
                <a:gd name="connsiteY4" fmla="*/ 0 h 664370"/>
                <a:gd name="connsiteX0" fmla="*/ 2411415 w 2411415"/>
                <a:gd name="connsiteY0" fmla="*/ 123031 h 787401"/>
                <a:gd name="connsiteX1" fmla="*/ 1300958 w 2411415"/>
                <a:gd name="connsiteY1" fmla="*/ 0 h 787401"/>
                <a:gd name="connsiteX2" fmla="*/ 0 w 2411415"/>
                <a:gd name="connsiteY2" fmla="*/ 312738 h 787401"/>
                <a:gd name="connsiteX3" fmla="*/ 1535116 w 2411415"/>
                <a:gd name="connsiteY3" fmla="*/ 787401 h 787401"/>
                <a:gd name="connsiteX4" fmla="*/ 2411415 w 2411415"/>
                <a:gd name="connsiteY4" fmla="*/ 123031 h 787401"/>
                <a:gd name="connsiteX0" fmla="*/ 1300958 w 2411415"/>
                <a:gd name="connsiteY0" fmla="*/ 0 h 787401"/>
                <a:gd name="connsiteX1" fmla="*/ 0 w 2411415"/>
                <a:gd name="connsiteY1" fmla="*/ 312738 h 787401"/>
                <a:gd name="connsiteX2" fmla="*/ 1535116 w 2411415"/>
                <a:gd name="connsiteY2" fmla="*/ 787401 h 787401"/>
                <a:gd name="connsiteX3" fmla="*/ 2411415 w 2411415"/>
                <a:gd name="connsiteY3" fmla="*/ 123031 h 787401"/>
                <a:gd name="connsiteX4" fmla="*/ 1392398 w 2411415"/>
                <a:gd name="connsiteY4" fmla="*/ 91440 h 787401"/>
                <a:gd name="connsiteX0" fmla="*/ 1300958 w 2411415"/>
                <a:gd name="connsiteY0" fmla="*/ 0 h 787401"/>
                <a:gd name="connsiteX1" fmla="*/ 0 w 2411415"/>
                <a:gd name="connsiteY1" fmla="*/ 312738 h 787401"/>
                <a:gd name="connsiteX2" fmla="*/ 1535116 w 2411415"/>
                <a:gd name="connsiteY2" fmla="*/ 787401 h 787401"/>
                <a:gd name="connsiteX3" fmla="*/ 2411415 w 2411415"/>
                <a:gd name="connsiteY3" fmla="*/ 123031 h 787401"/>
                <a:gd name="connsiteX0" fmla="*/ 0 w 2411415"/>
                <a:gd name="connsiteY0" fmla="*/ 189707 h 664370"/>
                <a:gd name="connsiteX1" fmla="*/ 1535116 w 2411415"/>
                <a:gd name="connsiteY1" fmla="*/ 664370 h 664370"/>
                <a:gd name="connsiteX2" fmla="*/ 2411415 w 2411415"/>
                <a:gd name="connsiteY2" fmla="*/ 0 h 664370"/>
                <a:gd name="connsiteX0" fmla="*/ 0 w 2416177"/>
                <a:gd name="connsiteY0" fmla="*/ 196851 h 671514"/>
                <a:gd name="connsiteX1" fmla="*/ 1535116 w 2416177"/>
                <a:gd name="connsiteY1" fmla="*/ 671514 h 671514"/>
                <a:gd name="connsiteX2" fmla="*/ 2416177 w 2416177"/>
                <a:gd name="connsiteY2" fmla="*/ 0 h 671514"/>
                <a:gd name="connsiteX0" fmla="*/ 0 w 2425702"/>
                <a:gd name="connsiteY0" fmla="*/ 196851 h 671514"/>
                <a:gd name="connsiteX1" fmla="*/ 1544641 w 2425702"/>
                <a:gd name="connsiteY1" fmla="*/ 671514 h 671514"/>
                <a:gd name="connsiteX2" fmla="*/ 2425702 w 2425702"/>
                <a:gd name="connsiteY2" fmla="*/ 0 h 67151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425702" h="671514">
                  <a:moveTo>
                    <a:pt x="0" y="196851"/>
                  </a:moveTo>
                  <a:lnTo>
                    <a:pt x="1544641" y="671514"/>
                  </a:lnTo>
                  <a:lnTo>
                    <a:pt x="2425702" y="0"/>
                  </a:lnTo>
                </a:path>
              </a:pathLst>
            </a:cu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pic>
        <p:nvPicPr>
          <p:cNvPr id="24" name="Picture 23">
            <a:extLst>
              <a:ext uri="{FF2B5EF4-FFF2-40B4-BE49-F238E27FC236}">
                <a16:creationId xmlns:a16="http://schemas.microsoft.com/office/drawing/2014/main" id="{E43BDDE4-A716-52DB-E226-0AB6B91F2A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5903" y="4319624"/>
            <a:ext cx="7681959" cy="6858000"/>
          </a:xfrm>
          <a:prstGeom prst="rect">
            <a:avLst/>
          </a:prstGeom>
        </p:spPr>
      </p:pic>
      <p:grpSp>
        <p:nvGrpSpPr>
          <p:cNvPr id="46" name="Group 45">
            <a:extLst>
              <a:ext uri="{FF2B5EF4-FFF2-40B4-BE49-F238E27FC236}">
                <a16:creationId xmlns:a16="http://schemas.microsoft.com/office/drawing/2014/main" id="{6295F58E-C95E-2A3D-8FDB-BC108D06F10D}"/>
              </a:ext>
            </a:extLst>
          </p:cNvPr>
          <p:cNvGrpSpPr/>
          <p:nvPr/>
        </p:nvGrpSpPr>
        <p:grpSpPr>
          <a:xfrm>
            <a:off x="1690438" y="899075"/>
            <a:ext cx="5325620" cy="4668631"/>
            <a:chOff x="1690438" y="899075"/>
            <a:chExt cx="5325620" cy="4668631"/>
          </a:xfrm>
        </p:grpSpPr>
        <p:sp>
          <p:nvSpPr>
            <p:cNvPr id="54" name="Oval 53">
              <a:extLst>
                <a:ext uri="{FF2B5EF4-FFF2-40B4-BE49-F238E27FC236}">
                  <a16:creationId xmlns:a16="http://schemas.microsoft.com/office/drawing/2014/main" id="{8301E853-E095-48E6-B475-05DD11BAC4E8}"/>
                </a:ext>
              </a:extLst>
            </p:cNvPr>
            <p:cNvSpPr/>
            <p:nvPr/>
          </p:nvSpPr>
          <p:spPr>
            <a:xfrm rot="16200000">
              <a:off x="4011275" y="2290465"/>
              <a:ext cx="862365" cy="3063237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6A6B2FDB-12CF-6933-8CEE-26071740B958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FDBC0BDC-0EF3-611E-5FD8-40115BB4A45A}"/>
                </a:ext>
              </a:extLst>
            </p:cNvPr>
            <p:cNvGrpSpPr/>
            <p:nvPr/>
          </p:nvGrpSpPr>
          <p:grpSpPr>
            <a:xfrm>
              <a:off x="3014640" y="1613430"/>
              <a:ext cx="2696625" cy="2612985"/>
              <a:chOff x="3393746" y="1561122"/>
              <a:chExt cx="4452938" cy="4314824"/>
            </a:xfrm>
          </p:grpSpPr>
          <p:sp>
            <p:nvSpPr>
              <p:cNvPr id="28" name="Freeform: Shape 27">
                <a:extLst>
                  <a:ext uri="{FF2B5EF4-FFF2-40B4-BE49-F238E27FC236}">
                    <a16:creationId xmlns:a16="http://schemas.microsoft.com/office/drawing/2014/main" id="{7AED664C-CF33-E704-A11E-781D1FFCB7D7}"/>
                  </a:ext>
                </a:extLst>
              </p:cNvPr>
              <p:cNvSpPr/>
              <p:nvPr/>
            </p:nvSpPr>
            <p:spPr>
              <a:xfrm>
                <a:off x="3393746" y="1561122"/>
                <a:ext cx="4452938" cy="4314824"/>
              </a:xfrm>
              <a:custGeom>
                <a:avLst/>
                <a:gdLst>
                  <a:gd name="connsiteX0" fmla="*/ 2371725 w 4438650"/>
                  <a:gd name="connsiteY0" fmla="*/ 0 h 4310062"/>
                  <a:gd name="connsiteX1" fmla="*/ 4438650 w 4438650"/>
                  <a:gd name="connsiteY1" fmla="*/ 3252787 h 4310062"/>
                  <a:gd name="connsiteX2" fmla="*/ 2700337 w 4438650"/>
                  <a:gd name="connsiteY2" fmla="*/ 4310062 h 4310062"/>
                  <a:gd name="connsiteX3" fmla="*/ 0 w 4438650"/>
                  <a:gd name="connsiteY3" fmla="*/ 3371850 h 4310062"/>
                  <a:gd name="connsiteX4" fmla="*/ 2371725 w 4438650"/>
                  <a:gd name="connsiteY4" fmla="*/ 0 h 4310062"/>
                  <a:gd name="connsiteX0" fmla="*/ 2386013 w 4438650"/>
                  <a:gd name="connsiteY0" fmla="*/ 0 h 4319587"/>
                  <a:gd name="connsiteX1" fmla="*/ 4438650 w 4438650"/>
                  <a:gd name="connsiteY1" fmla="*/ 3262312 h 4319587"/>
                  <a:gd name="connsiteX2" fmla="*/ 2700337 w 4438650"/>
                  <a:gd name="connsiteY2" fmla="*/ 4319587 h 4319587"/>
                  <a:gd name="connsiteX3" fmla="*/ 0 w 4438650"/>
                  <a:gd name="connsiteY3" fmla="*/ 3381375 h 4319587"/>
                  <a:gd name="connsiteX4" fmla="*/ 2386013 w 4438650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81362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3412"/>
                  <a:gd name="connsiteY0" fmla="*/ 0 h 4319587"/>
                  <a:gd name="connsiteX1" fmla="*/ 4443412 w 4443412"/>
                  <a:gd name="connsiteY1" fmla="*/ 3295649 h 4319587"/>
                  <a:gd name="connsiteX2" fmla="*/ 2700337 w 4443412"/>
                  <a:gd name="connsiteY2" fmla="*/ 4319587 h 4319587"/>
                  <a:gd name="connsiteX3" fmla="*/ 0 w 4443412"/>
                  <a:gd name="connsiteY3" fmla="*/ 3381375 h 4319587"/>
                  <a:gd name="connsiteX4" fmla="*/ 2386013 w 4443412"/>
                  <a:gd name="connsiteY4" fmla="*/ 0 h 4319587"/>
                  <a:gd name="connsiteX0" fmla="*/ 2386013 w 4457700"/>
                  <a:gd name="connsiteY0" fmla="*/ 0 h 4319587"/>
                  <a:gd name="connsiteX1" fmla="*/ 4457700 w 4457700"/>
                  <a:gd name="connsiteY1" fmla="*/ 3276599 h 4319587"/>
                  <a:gd name="connsiteX2" fmla="*/ 2700337 w 4457700"/>
                  <a:gd name="connsiteY2" fmla="*/ 4319587 h 4319587"/>
                  <a:gd name="connsiteX3" fmla="*/ 0 w 4457700"/>
                  <a:gd name="connsiteY3" fmla="*/ 3381375 h 4319587"/>
                  <a:gd name="connsiteX4" fmla="*/ 2386013 w 4457700"/>
                  <a:gd name="connsiteY4" fmla="*/ 0 h 4319587"/>
                  <a:gd name="connsiteX0" fmla="*/ 2386013 w 4448175"/>
                  <a:gd name="connsiteY0" fmla="*/ 0 h 4319587"/>
                  <a:gd name="connsiteX1" fmla="*/ 4448175 w 4448175"/>
                  <a:gd name="connsiteY1" fmla="*/ 3290887 h 4319587"/>
                  <a:gd name="connsiteX2" fmla="*/ 2700337 w 4448175"/>
                  <a:gd name="connsiteY2" fmla="*/ 4319587 h 4319587"/>
                  <a:gd name="connsiteX3" fmla="*/ 0 w 4448175"/>
                  <a:gd name="connsiteY3" fmla="*/ 3381375 h 4319587"/>
                  <a:gd name="connsiteX4" fmla="*/ 2386013 w 4448175"/>
                  <a:gd name="connsiteY4" fmla="*/ 0 h 4319587"/>
                  <a:gd name="connsiteX0" fmla="*/ 2386013 w 4314825"/>
                  <a:gd name="connsiteY0" fmla="*/ 0 h 4319587"/>
                  <a:gd name="connsiteX1" fmla="*/ 4314825 w 4314825"/>
                  <a:gd name="connsiteY1" fmla="*/ 3333750 h 4319587"/>
                  <a:gd name="connsiteX2" fmla="*/ 2700337 w 4314825"/>
                  <a:gd name="connsiteY2" fmla="*/ 4319587 h 4319587"/>
                  <a:gd name="connsiteX3" fmla="*/ 0 w 4314825"/>
                  <a:gd name="connsiteY3" fmla="*/ 3381375 h 4319587"/>
                  <a:gd name="connsiteX4" fmla="*/ 2386013 w 4314825"/>
                  <a:gd name="connsiteY4" fmla="*/ 0 h 4319587"/>
                  <a:gd name="connsiteX0" fmla="*/ 2386013 w 4452938"/>
                  <a:gd name="connsiteY0" fmla="*/ 0 h 4319587"/>
                  <a:gd name="connsiteX1" fmla="*/ 4452938 w 4452938"/>
                  <a:gd name="connsiteY1" fmla="*/ 3276600 h 4319587"/>
                  <a:gd name="connsiteX2" fmla="*/ 2700337 w 4452938"/>
                  <a:gd name="connsiteY2" fmla="*/ 4319587 h 4319587"/>
                  <a:gd name="connsiteX3" fmla="*/ 0 w 4452938"/>
                  <a:gd name="connsiteY3" fmla="*/ 3381375 h 4319587"/>
                  <a:gd name="connsiteX4" fmla="*/ 2386013 w 4452938"/>
                  <a:gd name="connsiteY4" fmla="*/ 0 h 4319587"/>
                  <a:gd name="connsiteX0" fmla="*/ 2290763 w 4452938"/>
                  <a:gd name="connsiteY0" fmla="*/ 0 h 4414837"/>
                  <a:gd name="connsiteX1" fmla="*/ 4452938 w 4452938"/>
                  <a:gd name="connsiteY1" fmla="*/ 3371850 h 4414837"/>
                  <a:gd name="connsiteX2" fmla="*/ 2700337 w 4452938"/>
                  <a:gd name="connsiteY2" fmla="*/ 4414837 h 4414837"/>
                  <a:gd name="connsiteX3" fmla="*/ 0 w 4452938"/>
                  <a:gd name="connsiteY3" fmla="*/ 3476625 h 4414837"/>
                  <a:gd name="connsiteX4" fmla="*/ 2290763 w 4452938"/>
                  <a:gd name="connsiteY4" fmla="*/ 0 h 4414837"/>
                  <a:gd name="connsiteX0" fmla="*/ 2376488 w 4452938"/>
                  <a:gd name="connsiteY0" fmla="*/ 0 h 4314824"/>
                  <a:gd name="connsiteX1" fmla="*/ 4452938 w 4452938"/>
                  <a:gd name="connsiteY1" fmla="*/ 3271837 h 4314824"/>
                  <a:gd name="connsiteX2" fmla="*/ 2700337 w 4452938"/>
                  <a:gd name="connsiteY2" fmla="*/ 4314824 h 4314824"/>
                  <a:gd name="connsiteX3" fmla="*/ 0 w 4452938"/>
                  <a:gd name="connsiteY3" fmla="*/ 3376612 h 4314824"/>
                  <a:gd name="connsiteX4" fmla="*/ 2376488 w 4452938"/>
                  <a:gd name="connsiteY4" fmla="*/ 0 h 4314824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452938" h="4314824">
                    <a:moveTo>
                      <a:pt x="2376488" y="0"/>
                    </a:moveTo>
                    <a:lnTo>
                      <a:pt x="4452938" y="3271837"/>
                    </a:lnTo>
                    <a:lnTo>
                      <a:pt x="2700337" y="4314824"/>
                    </a:lnTo>
                    <a:lnTo>
                      <a:pt x="0" y="3376612"/>
                    </a:lnTo>
                    <a:lnTo>
                      <a:pt x="2376488" y="0"/>
                    </a:lnTo>
                    <a:close/>
                  </a:path>
                </a:pathLst>
              </a:cu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2" name="Straight Connector 31">
                <a:extLst>
                  <a:ext uri="{FF2B5EF4-FFF2-40B4-BE49-F238E27FC236}">
                    <a16:creationId xmlns:a16="http://schemas.microsoft.com/office/drawing/2014/main" id="{4723431C-5354-26B6-CE97-EAFE59CB379D}"/>
                  </a:ext>
                </a:extLst>
              </p:cNvPr>
              <p:cNvCxnSpPr>
                <a:stCxn id="28" idx="3"/>
                <a:endCxn id="28" idx="1"/>
              </p:cNvCxnSpPr>
              <p:nvPr/>
            </p:nvCxnSpPr>
            <p:spPr>
              <a:xfrm flipV="1">
                <a:off x="3393746" y="4832959"/>
                <a:ext cx="4452938" cy="104775"/>
              </a:xfrm>
              <a:prstGeom prst="line">
                <a:avLst/>
              </a:prstGeom>
              <a:ln w="28575">
                <a:solidFill>
                  <a:schemeClr val="tx1"/>
                </a:solidFill>
                <a:prstDash val="dash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Connector 35">
                <a:extLst>
                  <a:ext uri="{FF2B5EF4-FFF2-40B4-BE49-F238E27FC236}">
                    <a16:creationId xmlns:a16="http://schemas.microsoft.com/office/drawing/2014/main" id="{51573275-6961-1CB2-940D-75709FE7144D}"/>
                  </a:ext>
                </a:extLst>
              </p:cNvPr>
              <p:cNvCxnSpPr>
                <a:cxnSpLocks/>
                <a:stCxn id="28" idx="0"/>
                <a:endCxn id="28" idx="2"/>
              </p:cNvCxnSpPr>
              <p:nvPr/>
            </p:nvCxnSpPr>
            <p:spPr>
              <a:xfrm>
                <a:off x="5770234" y="1561122"/>
                <a:ext cx="323849" cy="4314824"/>
              </a:xfrm>
              <a:prstGeom prst="line">
                <a:avLst/>
              </a:prstGeom>
              <a:ln w="28575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5" name="Oval 9">
              <a:extLst>
                <a:ext uri="{FF2B5EF4-FFF2-40B4-BE49-F238E27FC236}">
                  <a16:creationId xmlns:a16="http://schemas.microsoft.com/office/drawing/2014/main" id="{A3225279-1306-3479-EBA1-4F08A403223C}"/>
                </a:ext>
              </a:extLst>
            </p:cNvPr>
            <p:cNvSpPr/>
            <p:nvPr/>
          </p:nvSpPr>
          <p:spPr>
            <a:xfrm rot="16200000" flipH="1">
              <a:off x="4226868" y="2506055"/>
              <a:ext cx="431183" cy="3063240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F28CE327-B933-AC25-F84A-EA1C950C636D}"/>
                </a:ext>
              </a:extLst>
            </p:cNvPr>
            <p:cNvGrpSpPr/>
            <p:nvPr/>
          </p:nvGrpSpPr>
          <p:grpSpPr>
            <a:xfrm>
              <a:off x="1690438" y="899075"/>
              <a:ext cx="5325620" cy="4668631"/>
              <a:chOff x="8866556" y="911557"/>
              <a:chExt cx="3093067" cy="271149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1A8C646-43FB-C1E5-3B55-0A7CBF978B88}"/>
                      </a:ext>
                    </a:extLst>
                  </p:cNvPr>
                  <p:cNvSpPr txBox="1"/>
                  <p:nvPr/>
                </p:nvSpPr>
                <p:spPr>
                  <a:xfrm>
                    <a:off x="10212375" y="911557"/>
                    <a:ext cx="5228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0" name="TextBox 19">
                    <a:extLst>
                      <a:ext uri="{FF2B5EF4-FFF2-40B4-BE49-F238E27FC236}">
                        <a16:creationId xmlns:a16="http://schemas.microsoft.com/office/drawing/2014/main" id="{30EF1B97-CC14-F7EC-F2E7-696419E1901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212375" y="911557"/>
                    <a:ext cx="522899" cy="369332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E58E3C09-6A35-3260-DA33-439BD00FD19F}"/>
                      </a:ext>
                    </a:extLst>
                  </p:cNvPr>
                  <p:cNvSpPr txBox="1"/>
                  <p:nvPr/>
                </p:nvSpPr>
                <p:spPr>
                  <a:xfrm>
                    <a:off x="11391840" y="2049522"/>
                    <a:ext cx="567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|+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TextBox 20">
                    <a:extLst>
                      <a:ext uri="{FF2B5EF4-FFF2-40B4-BE49-F238E27FC236}">
                        <a16:creationId xmlns:a16="http://schemas.microsoft.com/office/drawing/2014/main" id="{6660D49F-EC72-33A2-8BC5-2D5DB6762E4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391840" y="2049522"/>
                    <a:ext cx="567783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8C3C2B45-6E54-427F-4D92-6DF9543B9A58}"/>
                      </a:ext>
                    </a:extLst>
                  </p:cNvPr>
                  <p:cNvSpPr txBox="1"/>
                  <p:nvPr/>
                </p:nvSpPr>
                <p:spPr>
                  <a:xfrm>
                    <a:off x="8866556" y="2049522"/>
                    <a:ext cx="56778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|−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TextBox 21">
                    <a:extLst>
                      <a:ext uri="{FF2B5EF4-FFF2-40B4-BE49-F238E27FC236}">
                        <a16:creationId xmlns:a16="http://schemas.microsoft.com/office/drawing/2014/main" id="{E35E67CF-0541-62A9-849D-64002CC3FA7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66556" y="2049522"/>
                    <a:ext cx="567783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D39A3ED9-6567-664D-1EC4-FB3F2FC88314}"/>
                      </a:ext>
                    </a:extLst>
                  </p:cNvPr>
                  <p:cNvSpPr txBox="1"/>
                  <p:nvPr/>
                </p:nvSpPr>
                <p:spPr>
                  <a:xfrm>
                    <a:off x="10193624" y="3253719"/>
                    <a:ext cx="52289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i="1" dirty="0" smtClean="0">
                              <a:latin typeface="Cambria Math" panose="02040503050406030204" pitchFamily="18" charset="0"/>
                            </a:rPr>
                            <m:t>|</m:t>
                          </m:r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  <m:r>
                            <a:rPr lang="en-US" i="1" dirty="0">
                              <a:latin typeface="Cambria Math" panose="02040503050406030204" pitchFamily="18" charset="0"/>
                            </a:rPr>
                            <m:t>⟩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3" name="TextBox 22">
                    <a:extLst>
                      <a:ext uri="{FF2B5EF4-FFF2-40B4-BE49-F238E27FC236}">
                        <a16:creationId xmlns:a16="http://schemas.microsoft.com/office/drawing/2014/main" id="{8D3CAC5B-610F-7D5F-1391-DE455CC4994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93624" y="3253719"/>
                    <a:ext cx="522899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191CED4E-AAB0-BA96-9A36-7376840441F4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31">
              <a:extLst>
                <a:ext uri="{FF2B5EF4-FFF2-40B4-BE49-F238E27FC236}">
                  <a16:creationId xmlns:a16="http://schemas.microsoft.com/office/drawing/2014/main" id="{1F171AE8-F4A4-BB53-4EC0-D46358F6EAF2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Oval 11">
              <a:extLst>
                <a:ext uri="{FF2B5EF4-FFF2-40B4-BE49-F238E27FC236}">
                  <a16:creationId xmlns:a16="http://schemas.microsoft.com/office/drawing/2014/main" id="{F9FBD25E-1909-3549-4C30-36E3EB906F8C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18" name="Oval 9">
              <a:extLst>
                <a:ext uri="{FF2B5EF4-FFF2-40B4-BE49-F238E27FC236}">
                  <a16:creationId xmlns:a16="http://schemas.microsoft.com/office/drawing/2014/main" id="{886FAD4F-B0EF-DA38-245E-265AD90F2399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958167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E400B5-1D9E-6EC1-7310-E0353F65FE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F1A6E40-5373-6BD6-1EE4-B26E1831F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explanation</a:t>
            </a:r>
            <a:br>
              <a:rPr lang="en-US" dirty="0"/>
            </a:b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0F9939-0E87-4189-174D-F1B58B3056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9318A1-1B27-4A69-1DA7-58BAC0AFF0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8124365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1471B77-C49E-0A4A-8DE7-AFE2B87E17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30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487D21E-132D-D25C-CE31-7035BFDBC71D}"/>
              </a:ext>
            </a:extLst>
          </p:cNvPr>
          <p:cNvSpPr txBox="1"/>
          <p:nvPr/>
        </p:nvSpPr>
        <p:spPr>
          <a:xfrm>
            <a:off x="372637" y="296333"/>
            <a:ext cx="7540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Linear vs affine vs convex combinations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9EA2499-10CA-EDB9-39B7-3E9A8950B895}"/>
              </a:ext>
            </a:extLst>
          </p:cNvPr>
          <p:cNvGrpSpPr/>
          <p:nvPr/>
        </p:nvGrpSpPr>
        <p:grpSpPr>
          <a:xfrm>
            <a:off x="9662160" y="493776"/>
            <a:ext cx="1426464" cy="1319910"/>
            <a:chOff x="1011936" y="1432560"/>
            <a:chExt cx="1426464" cy="1319910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0F85F24-152A-A050-C036-C70B5225F8C4}"/>
                </a:ext>
              </a:extLst>
            </p:cNvPr>
            <p:cNvGrpSpPr/>
            <p:nvPr/>
          </p:nvGrpSpPr>
          <p:grpSpPr>
            <a:xfrm>
              <a:off x="1011936" y="1432560"/>
              <a:ext cx="1426464" cy="1072896"/>
              <a:chOff x="1103376" y="1554480"/>
              <a:chExt cx="969264" cy="829056"/>
            </a:xfrm>
          </p:grpSpPr>
          <p:cxnSp>
            <p:nvCxnSpPr>
              <p:cNvPr id="5" name="Straight Arrow Connector 4">
                <a:extLst>
                  <a:ext uri="{FF2B5EF4-FFF2-40B4-BE49-F238E27FC236}">
                    <a16:creationId xmlns:a16="http://schemas.microsoft.com/office/drawing/2014/main" id="{D8510E31-672E-93E3-6B4E-3964E89E32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376" y="1554480"/>
                <a:ext cx="445008" cy="829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" name="Straight Arrow Connector 6">
                <a:extLst>
                  <a:ext uri="{FF2B5EF4-FFF2-40B4-BE49-F238E27FC236}">
                    <a16:creationId xmlns:a16="http://schemas.microsoft.com/office/drawing/2014/main" id="{349DBC03-1136-19F7-FB30-8C520047EDF4}"/>
                  </a:ext>
                </a:extLst>
              </p:cNvPr>
              <p:cNvCxnSpPr/>
              <p:nvPr/>
            </p:nvCxnSpPr>
            <p:spPr>
              <a:xfrm flipV="1">
                <a:off x="1103376" y="2212848"/>
                <a:ext cx="969264" cy="170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5B475A2-6E71-DAA3-EF86-20B4AEAA99D6}"/>
                    </a:ext>
                  </a:extLst>
                </p:cNvPr>
                <p:cNvSpPr txBox="1"/>
                <p:nvPr/>
              </p:nvSpPr>
              <p:spPr>
                <a:xfrm>
                  <a:off x="1011936" y="1698998"/>
                  <a:ext cx="3493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B5B475A2-6E71-DAA3-EF86-20B4AEAA99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36" y="1698998"/>
                  <a:ext cx="349391" cy="338554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072EF28-DDD7-F61D-E3FA-FDD14F06B2EE}"/>
                    </a:ext>
                  </a:extLst>
                </p:cNvPr>
                <p:cNvSpPr txBox="1"/>
                <p:nvPr/>
              </p:nvSpPr>
              <p:spPr>
                <a:xfrm>
                  <a:off x="1663160" y="2413916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0" name="TextBox 9">
                  <a:extLst>
                    <a:ext uri="{FF2B5EF4-FFF2-40B4-BE49-F238E27FC236}">
                      <a16:creationId xmlns:a16="http://schemas.microsoft.com/office/drawing/2014/main" id="{3072EF28-DDD7-F61D-E3FA-FDD14F06B2E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160" y="2413916"/>
                  <a:ext cx="389466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075DA55C-7C37-FF8F-D4A1-1BDCBB40E755}"/>
              </a:ext>
            </a:extLst>
          </p:cNvPr>
          <p:cNvSpPr txBox="1"/>
          <p:nvPr/>
        </p:nvSpPr>
        <p:spPr>
          <a:xfrm>
            <a:off x="9189807" y="2049346"/>
            <a:ext cx="22471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 two vectors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EB94F4-0B59-1DCA-3E5B-90BDF1CEE777}"/>
                  </a:ext>
                </a:extLst>
              </p:cNvPr>
              <p:cNvSpPr txBox="1"/>
              <p:nvPr/>
            </p:nvSpPr>
            <p:spPr>
              <a:xfrm>
                <a:off x="463296" y="1382006"/>
                <a:ext cx="45457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Linear combinations: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𝑏𝑤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4AEB94F4-0B59-1DCA-3E5B-90BDF1CEE7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" y="1382006"/>
                <a:ext cx="4545732" cy="369332"/>
              </a:xfrm>
              <a:prstGeom prst="rect">
                <a:avLst/>
              </a:prstGeom>
              <a:blipFill>
                <a:blip r:embed="rId4"/>
                <a:stretch>
                  <a:fillRect l="-1072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32577BCF-CD07-24B0-7BD9-A834E9ED8280}"/>
              </a:ext>
            </a:extLst>
          </p:cNvPr>
          <p:cNvSpPr/>
          <p:nvPr/>
        </p:nvSpPr>
        <p:spPr>
          <a:xfrm>
            <a:off x="5242560" y="1030224"/>
            <a:ext cx="2767584" cy="190804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31D36753-AC61-1E50-AE76-5BAFD4D8806C}"/>
              </a:ext>
            </a:extLst>
          </p:cNvPr>
          <p:cNvGrpSpPr/>
          <p:nvPr/>
        </p:nvGrpSpPr>
        <p:grpSpPr>
          <a:xfrm>
            <a:off x="5955473" y="1307695"/>
            <a:ext cx="1426464" cy="1319910"/>
            <a:chOff x="1011936" y="1432560"/>
            <a:chExt cx="1426464" cy="1319910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EF51F0BD-F706-7F49-D127-FBC3CA595960}"/>
                </a:ext>
              </a:extLst>
            </p:cNvPr>
            <p:cNvGrpSpPr/>
            <p:nvPr/>
          </p:nvGrpSpPr>
          <p:grpSpPr>
            <a:xfrm>
              <a:off x="1011936" y="1432560"/>
              <a:ext cx="1426464" cy="1072896"/>
              <a:chOff x="1103376" y="1554480"/>
              <a:chExt cx="969264" cy="829056"/>
            </a:xfrm>
          </p:grpSpPr>
          <p:cxnSp>
            <p:nvCxnSpPr>
              <p:cNvPr id="19" name="Straight Arrow Connector 18">
                <a:extLst>
                  <a:ext uri="{FF2B5EF4-FFF2-40B4-BE49-F238E27FC236}">
                    <a16:creationId xmlns:a16="http://schemas.microsoft.com/office/drawing/2014/main" id="{9CEE772C-8782-8A4A-EC9C-9BB4ED82E4C1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376" y="1554480"/>
                <a:ext cx="445008" cy="829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>
                <a:extLst>
                  <a:ext uri="{FF2B5EF4-FFF2-40B4-BE49-F238E27FC236}">
                    <a16:creationId xmlns:a16="http://schemas.microsoft.com/office/drawing/2014/main" id="{EA28D6C3-9587-5BD8-B1C6-0C7B94A72373}"/>
                  </a:ext>
                </a:extLst>
              </p:cNvPr>
              <p:cNvCxnSpPr/>
              <p:nvPr/>
            </p:nvCxnSpPr>
            <p:spPr>
              <a:xfrm flipV="1">
                <a:off x="1103376" y="2212848"/>
                <a:ext cx="969264" cy="170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79B5FF-AA2D-8285-5915-2F732A949ADE}"/>
                    </a:ext>
                  </a:extLst>
                </p:cNvPr>
                <p:cNvSpPr txBox="1"/>
                <p:nvPr/>
              </p:nvSpPr>
              <p:spPr>
                <a:xfrm>
                  <a:off x="1011936" y="1698998"/>
                  <a:ext cx="3493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7" name="TextBox 16">
                  <a:extLst>
                    <a:ext uri="{FF2B5EF4-FFF2-40B4-BE49-F238E27FC236}">
                      <a16:creationId xmlns:a16="http://schemas.microsoft.com/office/drawing/2014/main" id="{1D79B5FF-AA2D-8285-5915-2F732A949AD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36" y="1698998"/>
                  <a:ext cx="349391" cy="338554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10185B0-0B12-6B8E-D25D-9FA79EB5B11B}"/>
                    </a:ext>
                  </a:extLst>
                </p:cNvPr>
                <p:cNvSpPr txBox="1"/>
                <p:nvPr/>
              </p:nvSpPr>
              <p:spPr>
                <a:xfrm>
                  <a:off x="1663160" y="2413916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A10185B0-0B12-6B8E-D25D-9FA79EB5B11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160" y="2413916"/>
                  <a:ext cx="389466" cy="338554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B8086A-D593-4222-7E0F-A2098F512B89}"/>
                  </a:ext>
                </a:extLst>
              </p:cNvPr>
              <p:cNvSpPr txBox="1"/>
              <p:nvPr/>
            </p:nvSpPr>
            <p:spPr>
              <a:xfrm>
                <a:off x="3769267" y="3395234"/>
                <a:ext cx="451463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Affine combinations: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𝑏𝑤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E0B8086A-D593-4222-7E0F-A2098F512B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69267" y="3395234"/>
                <a:ext cx="4514634" cy="369332"/>
              </a:xfrm>
              <a:prstGeom prst="rect">
                <a:avLst/>
              </a:prstGeom>
              <a:blipFill>
                <a:blip r:embed="rId7"/>
                <a:stretch>
                  <a:fillRect l="-1080"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0DA1C3-8512-6337-F6EE-A73D8D594FDF}"/>
                  </a:ext>
                </a:extLst>
              </p:cNvPr>
              <p:cNvSpPr txBox="1"/>
              <p:nvPr/>
            </p:nvSpPr>
            <p:spPr>
              <a:xfrm>
                <a:off x="1230211" y="1896425"/>
                <a:ext cx="2912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Plane spanned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90DA1C3-8512-6337-F6EE-A73D8D594F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0211" y="1896425"/>
                <a:ext cx="2912464" cy="369332"/>
              </a:xfrm>
              <a:prstGeom prst="rect">
                <a:avLst/>
              </a:prstGeom>
              <a:blipFill>
                <a:blip r:embed="rId8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4" name="Group 23">
            <a:extLst>
              <a:ext uri="{FF2B5EF4-FFF2-40B4-BE49-F238E27FC236}">
                <a16:creationId xmlns:a16="http://schemas.microsoft.com/office/drawing/2014/main" id="{75494C89-00B3-64DA-0AFA-E41E3CAF1244}"/>
              </a:ext>
            </a:extLst>
          </p:cNvPr>
          <p:cNvGrpSpPr/>
          <p:nvPr/>
        </p:nvGrpSpPr>
        <p:grpSpPr>
          <a:xfrm>
            <a:off x="776199" y="3129807"/>
            <a:ext cx="1426464" cy="1319910"/>
            <a:chOff x="1011936" y="1432560"/>
            <a:chExt cx="1426464" cy="1319910"/>
          </a:xfrm>
        </p:grpSpPr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D8D587AB-271A-AFEF-9622-5A72A4DE7BB0}"/>
                </a:ext>
              </a:extLst>
            </p:cNvPr>
            <p:cNvGrpSpPr/>
            <p:nvPr/>
          </p:nvGrpSpPr>
          <p:grpSpPr>
            <a:xfrm>
              <a:off x="1011936" y="1432560"/>
              <a:ext cx="1426464" cy="1072896"/>
              <a:chOff x="1103376" y="1554480"/>
              <a:chExt cx="969264" cy="829056"/>
            </a:xfrm>
          </p:grpSpPr>
          <p:cxnSp>
            <p:nvCxnSpPr>
              <p:cNvPr id="28" name="Straight Arrow Connector 27">
                <a:extLst>
                  <a:ext uri="{FF2B5EF4-FFF2-40B4-BE49-F238E27FC236}">
                    <a16:creationId xmlns:a16="http://schemas.microsoft.com/office/drawing/2014/main" id="{468DEC39-B1C1-89A4-3609-D40AF21BF67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376" y="1554480"/>
                <a:ext cx="445008" cy="829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>
                <a:extLst>
                  <a:ext uri="{FF2B5EF4-FFF2-40B4-BE49-F238E27FC236}">
                    <a16:creationId xmlns:a16="http://schemas.microsoft.com/office/drawing/2014/main" id="{0D8B265A-0767-FAB4-B424-6993A5BD0A19}"/>
                  </a:ext>
                </a:extLst>
              </p:cNvPr>
              <p:cNvCxnSpPr/>
              <p:nvPr/>
            </p:nvCxnSpPr>
            <p:spPr>
              <a:xfrm flipV="1">
                <a:off x="1103376" y="2212848"/>
                <a:ext cx="969264" cy="170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F5C8317-1FEB-2462-49D2-2A14A6B31054}"/>
                    </a:ext>
                  </a:extLst>
                </p:cNvPr>
                <p:cNvSpPr txBox="1"/>
                <p:nvPr/>
              </p:nvSpPr>
              <p:spPr>
                <a:xfrm>
                  <a:off x="1011936" y="1698998"/>
                  <a:ext cx="3493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2F5C8317-1FEB-2462-49D2-2A14A6B310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36" y="1698998"/>
                  <a:ext cx="349391" cy="338554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8C540F8-42DC-4278-4BCA-E36D6112F3D4}"/>
                    </a:ext>
                  </a:extLst>
                </p:cNvPr>
                <p:cNvSpPr txBox="1"/>
                <p:nvPr/>
              </p:nvSpPr>
              <p:spPr>
                <a:xfrm>
                  <a:off x="1663160" y="2413916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58C540F8-42DC-4278-4BCA-E36D6112F3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160" y="2413916"/>
                  <a:ext cx="389466" cy="338554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33EBBD7D-62B5-C578-D38C-5359CF800C0C}"/>
              </a:ext>
            </a:extLst>
          </p:cNvPr>
          <p:cNvCxnSpPr>
            <a:cxnSpLocks/>
          </p:cNvCxnSpPr>
          <p:nvPr/>
        </p:nvCxnSpPr>
        <p:spPr>
          <a:xfrm>
            <a:off x="968375" y="2615406"/>
            <a:ext cx="1764506" cy="1947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BF7A05-2140-1F99-5947-A6FE1AF70AC7}"/>
                  </a:ext>
                </a:extLst>
              </p:cNvPr>
              <p:cNvSpPr txBox="1"/>
              <p:nvPr/>
            </p:nvSpPr>
            <p:spPr>
              <a:xfrm>
                <a:off x="4303611" y="3902169"/>
                <a:ext cx="2735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Line connecting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7BF7A05-2140-1F99-5947-A6FE1AF70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03611" y="3902169"/>
                <a:ext cx="2735364" cy="369332"/>
              </a:xfrm>
              <a:prstGeom prst="rect">
                <a:avLst/>
              </a:prstGeom>
              <a:blipFill>
                <a:blip r:embed="rId11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" name="Group 36">
            <a:extLst>
              <a:ext uri="{FF2B5EF4-FFF2-40B4-BE49-F238E27FC236}">
                <a16:creationId xmlns:a16="http://schemas.microsoft.com/office/drawing/2014/main" id="{114AD269-4589-B671-3631-82CD912D41FA}"/>
              </a:ext>
            </a:extLst>
          </p:cNvPr>
          <p:cNvGrpSpPr/>
          <p:nvPr/>
        </p:nvGrpSpPr>
        <p:grpSpPr>
          <a:xfrm>
            <a:off x="5532268" y="5108171"/>
            <a:ext cx="1426464" cy="1319910"/>
            <a:chOff x="1011936" y="1432560"/>
            <a:chExt cx="1426464" cy="1319910"/>
          </a:xfrm>
        </p:grpSpPr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B8E62A8A-C772-9058-65E3-B93130A7262A}"/>
                </a:ext>
              </a:extLst>
            </p:cNvPr>
            <p:cNvGrpSpPr/>
            <p:nvPr/>
          </p:nvGrpSpPr>
          <p:grpSpPr>
            <a:xfrm>
              <a:off x="1011936" y="1432560"/>
              <a:ext cx="1426464" cy="1072896"/>
              <a:chOff x="1103376" y="1554480"/>
              <a:chExt cx="969264" cy="829056"/>
            </a:xfrm>
          </p:grpSpPr>
          <p:cxnSp>
            <p:nvCxnSpPr>
              <p:cNvPr id="41" name="Straight Arrow Connector 40">
                <a:extLst>
                  <a:ext uri="{FF2B5EF4-FFF2-40B4-BE49-F238E27FC236}">
                    <a16:creationId xmlns:a16="http://schemas.microsoft.com/office/drawing/2014/main" id="{6284CE4C-E44C-EC58-C431-D882317E37F3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103376" y="1554480"/>
                <a:ext cx="445008" cy="829056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199D6B04-33D8-AE08-7543-80F5949190E1}"/>
                  </a:ext>
                </a:extLst>
              </p:cNvPr>
              <p:cNvCxnSpPr/>
              <p:nvPr/>
            </p:nvCxnSpPr>
            <p:spPr>
              <a:xfrm flipV="1">
                <a:off x="1103376" y="2212848"/>
                <a:ext cx="969264" cy="170688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3B20BF0-5B1C-A2DE-EF07-1193DA4391CD}"/>
                    </a:ext>
                  </a:extLst>
                </p:cNvPr>
                <p:cNvSpPr txBox="1"/>
                <p:nvPr/>
              </p:nvSpPr>
              <p:spPr>
                <a:xfrm>
                  <a:off x="1011936" y="1698998"/>
                  <a:ext cx="34939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39" name="TextBox 38">
                  <a:extLst>
                    <a:ext uri="{FF2B5EF4-FFF2-40B4-BE49-F238E27FC236}">
                      <a16:creationId xmlns:a16="http://schemas.microsoft.com/office/drawing/2014/main" id="{13B20BF0-5B1C-A2DE-EF07-1193DA4391C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1936" y="1698998"/>
                  <a:ext cx="349391" cy="338554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A8018A7-89F9-83D4-FDD7-9B8AC406EE8D}"/>
                    </a:ext>
                  </a:extLst>
                </p:cNvPr>
                <p:cNvSpPr txBox="1"/>
                <p:nvPr/>
              </p:nvSpPr>
              <p:spPr>
                <a:xfrm>
                  <a:off x="1663160" y="2413916"/>
                  <a:ext cx="389466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CA8018A7-89F9-83D4-FDD7-9B8AC406EE8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63160" y="2413916"/>
                  <a:ext cx="389466" cy="338554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43" name="Straight Connector 42">
            <a:extLst>
              <a:ext uri="{FF2B5EF4-FFF2-40B4-BE49-F238E27FC236}">
                <a16:creationId xmlns:a16="http://schemas.microsoft.com/office/drawing/2014/main" id="{A2DF674E-A8C4-7881-D1B4-5BAC2625215B}"/>
              </a:ext>
            </a:extLst>
          </p:cNvPr>
          <p:cNvCxnSpPr>
            <a:cxnSpLocks/>
          </p:cNvCxnSpPr>
          <p:nvPr/>
        </p:nvCxnSpPr>
        <p:spPr>
          <a:xfrm>
            <a:off x="6183492" y="5108171"/>
            <a:ext cx="775240" cy="85200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EF8D9E-1423-F302-8C08-B9FE0CD52A5C}"/>
                  </a:ext>
                </a:extLst>
              </p:cNvPr>
              <p:cNvSpPr txBox="1"/>
              <p:nvPr/>
            </p:nvSpPr>
            <p:spPr>
              <a:xfrm>
                <a:off x="372637" y="5145866"/>
                <a:ext cx="4696286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Convex combinations: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𝑏𝑤</m:t>
                    </m:r>
                  </m:oMath>
                </a14:m>
                <a:r>
                  <a:rPr lang="en-US" dirty="0"/>
                  <a:t> with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                                                       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0,1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5AEF8D9E-1423-F302-8C08-B9FE0CD52A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2637" y="5145866"/>
                <a:ext cx="4696286" cy="646331"/>
              </a:xfrm>
              <a:prstGeom prst="rect">
                <a:avLst/>
              </a:prstGeom>
              <a:blipFill>
                <a:blip r:embed="rId14"/>
                <a:stretch>
                  <a:fillRect l="-1038" t="-4717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5E3B89-B2DC-9281-8015-96D4FE956E54}"/>
                  </a:ext>
                </a:extLst>
              </p:cNvPr>
              <p:cNvSpPr txBox="1"/>
              <p:nvPr/>
            </p:nvSpPr>
            <p:spPr>
              <a:xfrm>
                <a:off x="906981" y="5717191"/>
                <a:ext cx="2735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Line connecting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A5E3B89-B2DC-9281-8015-96D4FE956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981" y="5717191"/>
                <a:ext cx="2735364" cy="369332"/>
              </a:xfrm>
              <a:prstGeom prst="rect">
                <a:avLst/>
              </a:prstGeom>
              <a:blipFill>
                <a:blip r:embed="rId1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9473014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4D12AD-FECC-790D-CE30-0C579C80D8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329B9D6E-B2F0-4321-92F6-C314A25763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31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A141ED-769D-6247-DED3-C7E511F1D7D2}"/>
              </a:ext>
            </a:extLst>
          </p:cNvPr>
          <p:cNvSpPr txBox="1"/>
          <p:nvPr/>
        </p:nvSpPr>
        <p:spPr>
          <a:xfrm>
            <a:off x="372637" y="296333"/>
            <a:ext cx="754007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Linear vs affine vs convex combinations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36F9463-C55E-E322-EBC6-35D96802F1C2}"/>
              </a:ext>
            </a:extLst>
          </p:cNvPr>
          <p:cNvSpPr txBox="1"/>
          <p:nvPr/>
        </p:nvSpPr>
        <p:spPr>
          <a:xfrm>
            <a:off x="8990628" y="1132863"/>
            <a:ext cx="118231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Start with</a:t>
            </a:r>
            <a:br>
              <a:rPr lang="en-US" dirty="0"/>
            </a:br>
            <a:r>
              <a:rPr lang="en-US" dirty="0"/>
              <a:t>two points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6A65083-9743-82D3-02D8-B4BA932C5248}"/>
              </a:ext>
            </a:extLst>
          </p:cNvPr>
          <p:cNvSpPr txBox="1"/>
          <p:nvPr/>
        </p:nvSpPr>
        <p:spPr>
          <a:xfrm>
            <a:off x="463296" y="1382006"/>
            <a:ext cx="20865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combinations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652CB1E-0C17-59F7-4CCF-F6CA9A925FEE}"/>
              </a:ext>
            </a:extLst>
          </p:cNvPr>
          <p:cNvSpPr txBox="1"/>
          <p:nvPr/>
        </p:nvSpPr>
        <p:spPr>
          <a:xfrm>
            <a:off x="5780542" y="3413872"/>
            <a:ext cx="20699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Affine combinations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86D680-4EEB-1743-A28A-B346A7B6DC2C}"/>
                  </a:ext>
                </a:extLst>
              </p:cNvPr>
              <p:cNvSpPr txBox="1"/>
              <p:nvPr/>
            </p:nvSpPr>
            <p:spPr>
              <a:xfrm>
                <a:off x="463296" y="1956995"/>
                <a:ext cx="2912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Plane spanned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F86D680-4EEB-1743-A28A-B346A7B6DC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96" y="1956995"/>
                <a:ext cx="2912464" cy="369332"/>
              </a:xfrm>
              <a:prstGeom prst="rect">
                <a:avLst/>
              </a:prstGeom>
              <a:blipFill>
                <a:blip r:embed="rId2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FED5AC99-7C11-CBB9-029E-966962AFE0B7}"/>
              </a:ext>
            </a:extLst>
          </p:cNvPr>
          <p:cNvCxnSpPr>
            <a:cxnSpLocks/>
          </p:cNvCxnSpPr>
          <p:nvPr/>
        </p:nvCxnSpPr>
        <p:spPr>
          <a:xfrm>
            <a:off x="968375" y="2615406"/>
            <a:ext cx="1764506" cy="194786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97E639-53F3-6D22-3792-8A7E76C03172}"/>
                  </a:ext>
                </a:extLst>
              </p:cNvPr>
              <p:cNvSpPr txBox="1"/>
              <p:nvPr/>
            </p:nvSpPr>
            <p:spPr>
              <a:xfrm>
                <a:off x="7052603" y="4179985"/>
                <a:ext cx="27353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Line connecting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DA97E639-53F3-6D22-3792-8A7E76C031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2603" y="4179985"/>
                <a:ext cx="2735364" cy="369332"/>
              </a:xfrm>
              <a:prstGeom prst="rect">
                <a:avLst/>
              </a:prstGeom>
              <a:blipFill>
                <a:blip r:embed="rId3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6" name="TextBox 45">
            <a:extLst>
              <a:ext uri="{FF2B5EF4-FFF2-40B4-BE49-F238E27FC236}">
                <a16:creationId xmlns:a16="http://schemas.microsoft.com/office/drawing/2014/main" id="{2F086004-F214-E5E2-CAC5-A46643150BD8}"/>
              </a:ext>
            </a:extLst>
          </p:cNvPr>
          <p:cNvSpPr txBox="1"/>
          <p:nvPr/>
        </p:nvSpPr>
        <p:spPr>
          <a:xfrm>
            <a:off x="372637" y="5145866"/>
            <a:ext cx="209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Convex combination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E5C38B-9DB8-0B28-93F7-CBB74ABACBA0}"/>
                  </a:ext>
                </a:extLst>
              </p:cNvPr>
              <p:cNvSpPr txBox="1"/>
              <p:nvPr/>
            </p:nvSpPr>
            <p:spPr>
              <a:xfrm>
                <a:off x="551846" y="5785380"/>
                <a:ext cx="31740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Segment connecting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E5C38B-9DB8-0B28-93F7-CBB74ABACBA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1846" y="5785380"/>
                <a:ext cx="3174074" cy="369332"/>
              </a:xfrm>
              <a:prstGeom prst="rect">
                <a:avLst/>
              </a:prstGeom>
              <a:blipFill>
                <a:blip r:embed="rId4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Oval 7">
            <a:extLst>
              <a:ext uri="{FF2B5EF4-FFF2-40B4-BE49-F238E27FC236}">
                <a16:creationId xmlns:a16="http://schemas.microsoft.com/office/drawing/2014/main" id="{7314ECC6-E629-BB41-8A54-8080D3CA8910}"/>
              </a:ext>
            </a:extLst>
          </p:cNvPr>
          <p:cNvSpPr/>
          <p:nvPr/>
        </p:nvSpPr>
        <p:spPr>
          <a:xfrm>
            <a:off x="1399555" y="3098246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8F8EC8C-BE23-88F7-F5A5-FC4F2573A32F}"/>
              </a:ext>
            </a:extLst>
          </p:cNvPr>
          <p:cNvSpPr/>
          <p:nvPr/>
        </p:nvSpPr>
        <p:spPr>
          <a:xfrm>
            <a:off x="2171102" y="3950252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4B6AC3-C70C-39A5-DA9B-B2D94274C74C}"/>
                  </a:ext>
                </a:extLst>
              </p:cNvPr>
              <p:cNvSpPr txBox="1"/>
              <p:nvPr/>
            </p:nvSpPr>
            <p:spPr>
              <a:xfrm>
                <a:off x="1315257" y="2800216"/>
                <a:ext cx="3493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704B6AC3-C70C-39A5-DA9B-B2D94274C7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15257" y="2800216"/>
                <a:ext cx="349391" cy="338554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DF5E3F-C1E1-0FC7-75D8-54BB11726583}"/>
                  </a:ext>
                </a:extLst>
              </p:cNvPr>
              <p:cNvSpPr txBox="1"/>
              <p:nvPr/>
            </p:nvSpPr>
            <p:spPr>
              <a:xfrm>
                <a:off x="2172998" y="3739186"/>
                <a:ext cx="389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03DF5E3F-C1E1-0FC7-75D8-54BB117265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72998" y="3739186"/>
                <a:ext cx="389466" cy="338554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Rectangle 20">
            <a:extLst>
              <a:ext uri="{FF2B5EF4-FFF2-40B4-BE49-F238E27FC236}">
                <a16:creationId xmlns:a16="http://schemas.microsoft.com/office/drawing/2014/main" id="{A95DBC7B-09E8-E712-F0B3-2FE36E471897}"/>
              </a:ext>
            </a:extLst>
          </p:cNvPr>
          <p:cNvSpPr/>
          <p:nvPr/>
        </p:nvSpPr>
        <p:spPr>
          <a:xfrm>
            <a:off x="5242560" y="1030224"/>
            <a:ext cx="2767584" cy="1908048"/>
          </a:xfrm>
          <a:prstGeom prst="rect">
            <a:avLst/>
          </a:prstGeom>
          <a:solidFill>
            <a:schemeClr val="accent1">
              <a:alpha val="28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E94536-2E5D-AC4A-D982-8D3B8DC1DCA3}"/>
                  </a:ext>
                </a:extLst>
              </p:cNvPr>
              <p:cNvSpPr txBox="1"/>
              <p:nvPr/>
            </p:nvSpPr>
            <p:spPr>
              <a:xfrm>
                <a:off x="5391076" y="2507783"/>
                <a:ext cx="389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𝑂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6CE94536-2E5D-AC4A-D982-8D3B8DC1DCA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1076" y="2507783"/>
                <a:ext cx="389466" cy="338554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3" name="Oval 32">
            <a:extLst>
              <a:ext uri="{FF2B5EF4-FFF2-40B4-BE49-F238E27FC236}">
                <a16:creationId xmlns:a16="http://schemas.microsoft.com/office/drawing/2014/main" id="{B9EF004F-AC7B-86A4-C21B-161696FF071C}"/>
              </a:ext>
            </a:extLst>
          </p:cNvPr>
          <p:cNvSpPr/>
          <p:nvPr/>
        </p:nvSpPr>
        <p:spPr>
          <a:xfrm>
            <a:off x="6307810" y="1561597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DA2D7C85-F20A-CC76-049C-051469861150}"/>
              </a:ext>
            </a:extLst>
          </p:cNvPr>
          <p:cNvSpPr/>
          <p:nvPr/>
        </p:nvSpPr>
        <p:spPr>
          <a:xfrm>
            <a:off x="7079357" y="2413603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942B82C9-F1AD-1780-737D-38EAF0071D1C}"/>
              </a:ext>
            </a:extLst>
          </p:cNvPr>
          <p:cNvCxnSpPr>
            <a:cxnSpLocks/>
          </p:cNvCxnSpPr>
          <p:nvPr/>
        </p:nvCxnSpPr>
        <p:spPr>
          <a:xfrm flipV="1">
            <a:off x="5684454" y="1593158"/>
            <a:ext cx="654917" cy="107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B42209B-917B-9D0B-1D0C-3090AD0383E2}"/>
              </a:ext>
            </a:extLst>
          </p:cNvPr>
          <p:cNvCxnSpPr/>
          <p:nvPr/>
        </p:nvCxnSpPr>
        <p:spPr>
          <a:xfrm flipV="1">
            <a:off x="5684454" y="2445164"/>
            <a:ext cx="1426464" cy="22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BD3245-3143-6730-A55F-1B98942D9826}"/>
                  </a:ext>
                </a:extLst>
              </p:cNvPr>
              <p:cNvSpPr txBox="1"/>
              <p:nvPr/>
            </p:nvSpPr>
            <p:spPr>
              <a:xfrm>
                <a:off x="6223512" y="1263567"/>
                <a:ext cx="3493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C2BD3245-3143-6730-A55F-1B98942D98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3512" y="1263567"/>
                <a:ext cx="349391" cy="338554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9962972-777D-EE5E-7275-A4CE4DD0D73C}"/>
                  </a:ext>
                </a:extLst>
              </p:cNvPr>
              <p:cNvSpPr txBox="1"/>
              <p:nvPr/>
            </p:nvSpPr>
            <p:spPr>
              <a:xfrm>
                <a:off x="7081253" y="2202537"/>
                <a:ext cx="389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9962972-777D-EE5E-7275-A4CE4DD0D7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1253" y="2202537"/>
                <a:ext cx="389466" cy="338554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3" name="Oval 52">
            <a:extLst>
              <a:ext uri="{FF2B5EF4-FFF2-40B4-BE49-F238E27FC236}">
                <a16:creationId xmlns:a16="http://schemas.microsoft.com/office/drawing/2014/main" id="{F486A496-C1CB-D527-D0C8-F845D4A72DD1}"/>
              </a:ext>
            </a:extLst>
          </p:cNvPr>
          <p:cNvSpPr/>
          <p:nvPr/>
        </p:nvSpPr>
        <p:spPr>
          <a:xfrm>
            <a:off x="7732378" y="1345314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6B826F1-4541-21D1-4C85-8EB66E731286}"/>
              </a:ext>
            </a:extLst>
          </p:cNvPr>
          <p:cNvCxnSpPr/>
          <p:nvPr/>
        </p:nvCxnSpPr>
        <p:spPr>
          <a:xfrm flipV="1">
            <a:off x="6339371" y="1372268"/>
            <a:ext cx="1426464" cy="22089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BF2846CE-AF82-EB6D-6E6C-F85D84B2EE31}"/>
              </a:ext>
            </a:extLst>
          </p:cNvPr>
          <p:cNvCxnSpPr>
            <a:cxnSpLocks/>
          </p:cNvCxnSpPr>
          <p:nvPr/>
        </p:nvCxnSpPr>
        <p:spPr>
          <a:xfrm flipV="1">
            <a:off x="7110918" y="1369788"/>
            <a:ext cx="654917" cy="107289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AD4B988-115A-54DF-4E98-77C89A9D6E42}"/>
                  </a:ext>
                </a:extLst>
              </p:cNvPr>
              <p:cNvSpPr txBox="1"/>
              <p:nvPr/>
            </p:nvSpPr>
            <p:spPr>
              <a:xfrm>
                <a:off x="7312889" y="1045745"/>
                <a:ext cx="752770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6AD4B988-115A-54DF-4E98-77C89A9D6E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12889" y="1045745"/>
                <a:ext cx="752770" cy="338554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Connector 54">
            <a:extLst>
              <a:ext uri="{FF2B5EF4-FFF2-40B4-BE49-F238E27FC236}">
                <a16:creationId xmlns:a16="http://schemas.microsoft.com/office/drawing/2014/main" id="{7B2C7282-74AE-F8D2-4D4C-D9850F97E8FD}"/>
              </a:ext>
            </a:extLst>
          </p:cNvPr>
          <p:cNvCxnSpPr>
            <a:cxnSpLocks/>
          </p:cNvCxnSpPr>
          <p:nvPr/>
        </p:nvCxnSpPr>
        <p:spPr>
          <a:xfrm>
            <a:off x="6601343" y="5193506"/>
            <a:ext cx="771007" cy="851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Oval 55">
            <a:extLst>
              <a:ext uri="{FF2B5EF4-FFF2-40B4-BE49-F238E27FC236}">
                <a16:creationId xmlns:a16="http://schemas.microsoft.com/office/drawing/2014/main" id="{7A006441-EEFF-E75D-95C3-9EAB89D5CADF}"/>
              </a:ext>
            </a:extLst>
          </p:cNvPr>
          <p:cNvSpPr/>
          <p:nvPr/>
        </p:nvSpPr>
        <p:spPr>
          <a:xfrm>
            <a:off x="6564626" y="5159829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57" name="Oval 56">
            <a:extLst>
              <a:ext uri="{FF2B5EF4-FFF2-40B4-BE49-F238E27FC236}">
                <a16:creationId xmlns:a16="http://schemas.microsoft.com/office/drawing/2014/main" id="{D019386A-BA56-81E1-586C-C238EFFA21B9}"/>
              </a:ext>
            </a:extLst>
          </p:cNvPr>
          <p:cNvSpPr/>
          <p:nvPr/>
        </p:nvSpPr>
        <p:spPr>
          <a:xfrm>
            <a:off x="7336173" y="6011835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6D95E28-DAFC-D933-3DE4-4FD9E3DBD10B}"/>
                  </a:ext>
                </a:extLst>
              </p:cNvPr>
              <p:cNvSpPr txBox="1"/>
              <p:nvPr/>
            </p:nvSpPr>
            <p:spPr>
              <a:xfrm>
                <a:off x="6480328" y="4861799"/>
                <a:ext cx="3493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D6D95E28-DAFC-D933-3DE4-4FD9E3DBD1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0328" y="4861799"/>
                <a:ext cx="349391" cy="338554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5CD32E-0400-9169-046D-8D7DAC68201C}"/>
                  </a:ext>
                </a:extLst>
              </p:cNvPr>
              <p:cNvSpPr txBox="1"/>
              <p:nvPr/>
            </p:nvSpPr>
            <p:spPr>
              <a:xfrm>
                <a:off x="7338069" y="5800769"/>
                <a:ext cx="389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505CD32E-0400-9169-046D-8D7DAC6820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38069" y="5800769"/>
                <a:ext cx="389466" cy="33855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9AA4B8-91AE-8DA3-3F99-97B47910DF4A}"/>
                  </a:ext>
                </a:extLst>
              </p:cNvPr>
              <p:cNvSpPr txBox="1"/>
              <p:nvPr/>
            </p:nvSpPr>
            <p:spPr>
              <a:xfrm>
                <a:off x="3193525" y="1274284"/>
                <a:ext cx="1793119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199AA4B8-91AE-8DA3-3F99-97B47910DF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525" y="1274284"/>
                <a:ext cx="1793119" cy="95410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5322B0-F480-6A28-4694-403768A3C138}"/>
                  </a:ext>
                </a:extLst>
              </p:cNvPr>
              <p:cNvSpPr txBox="1"/>
              <p:nvPr/>
            </p:nvSpPr>
            <p:spPr>
              <a:xfrm>
                <a:off x="9581783" y="2032389"/>
                <a:ext cx="1569083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𝑎𝑣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315322B0-F480-6A28-4694-403768A3C1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581783" y="2032389"/>
                <a:ext cx="1569083" cy="523220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4" name="Oval 63">
            <a:extLst>
              <a:ext uri="{FF2B5EF4-FFF2-40B4-BE49-F238E27FC236}">
                <a16:creationId xmlns:a16="http://schemas.microsoft.com/office/drawing/2014/main" id="{33F27C43-0444-FE29-576E-FC39838414E8}"/>
              </a:ext>
            </a:extLst>
          </p:cNvPr>
          <p:cNvSpPr/>
          <p:nvPr/>
        </p:nvSpPr>
        <p:spPr>
          <a:xfrm>
            <a:off x="9889854" y="591662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65" name="Oval 64">
            <a:extLst>
              <a:ext uri="{FF2B5EF4-FFF2-40B4-BE49-F238E27FC236}">
                <a16:creationId xmlns:a16="http://schemas.microsoft.com/office/drawing/2014/main" id="{24843DB7-C29B-6AC0-8836-13398F95B155}"/>
              </a:ext>
            </a:extLst>
          </p:cNvPr>
          <p:cNvSpPr/>
          <p:nvPr/>
        </p:nvSpPr>
        <p:spPr>
          <a:xfrm>
            <a:off x="10661401" y="1443668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170D172-E03B-722E-D8C2-841F79D5D3E7}"/>
                  </a:ext>
                </a:extLst>
              </p:cNvPr>
              <p:cNvSpPr txBox="1"/>
              <p:nvPr/>
            </p:nvSpPr>
            <p:spPr>
              <a:xfrm>
                <a:off x="9805556" y="293632"/>
                <a:ext cx="34939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𝑣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6" name="TextBox 65">
                <a:extLst>
                  <a:ext uri="{FF2B5EF4-FFF2-40B4-BE49-F238E27FC236}">
                    <a16:creationId xmlns:a16="http://schemas.microsoft.com/office/drawing/2014/main" id="{D170D172-E03B-722E-D8C2-841F79D5D3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05556" y="293632"/>
                <a:ext cx="349391" cy="338554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BAAE0BB-BCAC-0116-EFC6-820A6A901D95}"/>
                  </a:ext>
                </a:extLst>
              </p:cNvPr>
              <p:cNvSpPr txBox="1"/>
              <p:nvPr/>
            </p:nvSpPr>
            <p:spPr>
              <a:xfrm>
                <a:off x="10663297" y="1232602"/>
                <a:ext cx="389466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BBAAE0BB-BCAC-0116-EFC6-820A6A901D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63297" y="1232602"/>
                <a:ext cx="389466" cy="338554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9C52E79-2730-141D-CD55-BE24EB596A02}"/>
                  </a:ext>
                </a:extLst>
              </p:cNvPr>
              <p:cNvSpPr txBox="1"/>
              <p:nvPr/>
            </p:nvSpPr>
            <p:spPr>
              <a:xfrm>
                <a:off x="3193525" y="3098446"/>
                <a:ext cx="1767471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ℝ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D9C52E79-2730-141D-CD55-BE24EB596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93525" y="3098446"/>
                <a:ext cx="1767471" cy="95410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B46CE58-7F79-0821-60DD-E2428AAEFF3C}"/>
                  </a:ext>
                </a:extLst>
              </p:cNvPr>
              <p:cNvSpPr txBox="1"/>
              <p:nvPr/>
            </p:nvSpPr>
            <p:spPr>
              <a:xfrm>
                <a:off x="4445155" y="5106662"/>
                <a:ext cx="2035173" cy="95410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b="0" i="1" dirty="0">
                  <a:latin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∈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69" name="TextBox 68">
                <a:extLst>
                  <a:ext uri="{FF2B5EF4-FFF2-40B4-BE49-F238E27FC236}">
                    <a16:creationId xmlns:a16="http://schemas.microsoft.com/office/drawing/2014/main" id="{9B46CE58-7F79-0821-60DD-E2428AAEFF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45155" y="5106662"/>
                <a:ext cx="2035173" cy="95410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5DC9B1C-940F-B125-EA41-CAEB13E3261E}"/>
                  </a:ext>
                </a:extLst>
              </p:cNvPr>
              <p:cNvSpPr txBox="1"/>
              <p:nvPr/>
            </p:nvSpPr>
            <p:spPr>
              <a:xfrm>
                <a:off x="947977" y="3363772"/>
                <a:ext cx="180530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0,1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35DC9B1C-940F-B125-EA41-CAEB13E326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7977" y="3363772"/>
                <a:ext cx="1805301" cy="369332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112133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26364E0-8029-C312-312D-6A2BD0B6A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4</a:t>
            </a:fld>
            <a:endParaRPr lang="en-US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B0658EF-0318-FA65-59F9-672E7C4342A9}"/>
              </a:ext>
            </a:extLst>
          </p:cNvPr>
          <p:cNvGrpSpPr/>
          <p:nvPr/>
        </p:nvGrpSpPr>
        <p:grpSpPr>
          <a:xfrm>
            <a:off x="8843004" y="1562614"/>
            <a:ext cx="2195110" cy="2127023"/>
            <a:chOff x="3393746" y="1561122"/>
            <a:chExt cx="4452938" cy="4314824"/>
          </a:xfrm>
        </p:grpSpPr>
        <p:sp>
          <p:nvSpPr>
            <p:cNvPr id="4" name="Freeform: Shape 3">
              <a:extLst>
                <a:ext uri="{FF2B5EF4-FFF2-40B4-BE49-F238E27FC236}">
                  <a16:creationId xmlns:a16="http://schemas.microsoft.com/office/drawing/2014/main" id="{8644BE8A-4314-3189-14D8-54A7B362520A}"/>
                </a:ext>
              </a:extLst>
            </p:cNvPr>
            <p:cNvSpPr/>
            <p:nvPr/>
          </p:nvSpPr>
          <p:spPr>
            <a:xfrm>
              <a:off x="3393746" y="1561122"/>
              <a:ext cx="4452938" cy="4314824"/>
            </a:xfrm>
            <a:custGeom>
              <a:avLst/>
              <a:gdLst>
                <a:gd name="connsiteX0" fmla="*/ 2371725 w 4438650"/>
                <a:gd name="connsiteY0" fmla="*/ 0 h 4310062"/>
                <a:gd name="connsiteX1" fmla="*/ 4438650 w 4438650"/>
                <a:gd name="connsiteY1" fmla="*/ 3252787 h 4310062"/>
                <a:gd name="connsiteX2" fmla="*/ 2700337 w 4438650"/>
                <a:gd name="connsiteY2" fmla="*/ 4310062 h 4310062"/>
                <a:gd name="connsiteX3" fmla="*/ 0 w 4438650"/>
                <a:gd name="connsiteY3" fmla="*/ 3371850 h 4310062"/>
                <a:gd name="connsiteX4" fmla="*/ 2371725 w 4438650"/>
                <a:gd name="connsiteY4" fmla="*/ 0 h 4310062"/>
                <a:gd name="connsiteX0" fmla="*/ 2386013 w 4438650"/>
                <a:gd name="connsiteY0" fmla="*/ 0 h 4319587"/>
                <a:gd name="connsiteX1" fmla="*/ 4438650 w 4438650"/>
                <a:gd name="connsiteY1" fmla="*/ 3262312 h 4319587"/>
                <a:gd name="connsiteX2" fmla="*/ 2700337 w 4438650"/>
                <a:gd name="connsiteY2" fmla="*/ 4319587 h 4319587"/>
                <a:gd name="connsiteX3" fmla="*/ 0 w 4438650"/>
                <a:gd name="connsiteY3" fmla="*/ 3381375 h 4319587"/>
                <a:gd name="connsiteX4" fmla="*/ 2386013 w 4438650"/>
                <a:gd name="connsiteY4" fmla="*/ 0 h 4319587"/>
                <a:gd name="connsiteX0" fmla="*/ 2386013 w 4457700"/>
                <a:gd name="connsiteY0" fmla="*/ 0 h 4319587"/>
                <a:gd name="connsiteX1" fmla="*/ 4457700 w 4457700"/>
                <a:gd name="connsiteY1" fmla="*/ 3281362 h 4319587"/>
                <a:gd name="connsiteX2" fmla="*/ 2700337 w 4457700"/>
                <a:gd name="connsiteY2" fmla="*/ 4319587 h 4319587"/>
                <a:gd name="connsiteX3" fmla="*/ 0 w 4457700"/>
                <a:gd name="connsiteY3" fmla="*/ 3381375 h 4319587"/>
                <a:gd name="connsiteX4" fmla="*/ 2386013 w 4457700"/>
                <a:gd name="connsiteY4" fmla="*/ 0 h 4319587"/>
                <a:gd name="connsiteX0" fmla="*/ 2386013 w 4443412"/>
                <a:gd name="connsiteY0" fmla="*/ 0 h 4319587"/>
                <a:gd name="connsiteX1" fmla="*/ 4443412 w 4443412"/>
                <a:gd name="connsiteY1" fmla="*/ 3295649 h 4319587"/>
                <a:gd name="connsiteX2" fmla="*/ 2700337 w 4443412"/>
                <a:gd name="connsiteY2" fmla="*/ 4319587 h 4319587"/>
                <a:gd name="connsiteX3" fmla="*/ 0 w 4443412"/>
                <a:gd name="connsiteY3" fmla="*/ 3381375 h 4319587"/>
                <a:gd name="connsiteX4" fmla="*/ 2386013 w 4443412"/>
                <a:gd name="connsiteY4" fmla="*/ 0 h 4319587"/>
                <a:gd name="connsiteX0" fmla="*/ 2386013 w 4457700"/>
                <a:gd name="connsiteY0" fmla="*/ 0 h 4319587"/>
                <a:gd name="connsiteX1" fmla="*/ 4457700 w 4457700"/>
                <a:gd name="connsiteY1" fmla="*/ 3276599 h 4319587"/>
                <a:gd name="connsiteX2" fmla="*/ 2700337 w 4457700"/>
                <a:gd name="connsiteY2" fmla="*/ 4319587 h 4319587"/>
                <a:gd name="connsiteX3" fmla="*/ 0 w 4457700"/>
                <a:gd name="connsiteY3" fmla="*/ 3381375 h 4319587"/>
                <a:gd name="connsiteX4" fmla="*/ 2386013 w 4457700"/>
                <a:gd name="connsiteY4" fmla="*/ 0 h 4319587"/>
                <a:gd name="connsiteX0" fmla="*/ 2386013 w 4448175"/>
                <a:gd name="connsiteY0" fmla="*/ 0 h 4319587"/>
                <a:gd name="connsiteX1" fmla="*/ 4448175 w 4448175"/>
                <a:gd name="connsiteY1" fmla="*/ 3290887 h 4319587"/>
                <a:gd name="connsiteX2" fmla="*/ 2700337 w 4448175"/>
                <a:gd name="connsiteY2" fmla="*/ 4319587 h 4319587"/>
                <a:gd name="connsiteX3" fmla="*/ 0 w 4448175"/>
                <a:gd name="connsiteY3" fmla="*/ 3381375 h 4319587"/>
                <a:gd name="connsiteX4" fmla="*/ 2386013 w 4448175"/>
                <a:gd name="connsiteY4" fmla="*/ 0 h 4319587"/>
                <a:gd name="connsiteX0" fmla="*/ 2386013 w 4314825"/>
                <a:gd name="connsiteY0" fmla="*/ 0 h 4319587"/>
                <a:gd name="connsiteX1" fmla="*/ 4314825 w 4314825"/>
                <a:gd name="connsiteY1" fmla="*/ 3333750 h 4319587"/>
                <a:gd name="connsiteX2" fmla="*/ 2700337 w 4314825"/>
                <a:gd name="connsiteY2" fmla="*/ 4319587 h 4319587"/>
                <a:gd name="connsiteX3" fmla="*/ 0 w 4314825"/>
                <a:gd name="connsiteY3" fmla="*/ 3381375 h 4319587"/>
                <a:gd name="connsiteX4" fmla="*/ 2386013 w 4314825"/>
                <a:gd name="connsiteY4" fmla="*/ 0 h 4319587"/>
                <a:gd name="connsiteX0" fmla="*/ 2386013 w 4452938"/>
                <a:gd name="connsiteY0" fmla="*/ 0 h 4319587"/>
                <a:gd name="connsiteX1" fmla="*/ 4452938 w 4452938"/>
                <a:gd name="connsiteY1" fmla="*/ 3276600 h 4319587"/>
                <a:gd name="connsiteX2" fmla="*/ 2700337 w 4452938"/>
                <a:gd name="connsiteY2" fmla="*/ 4319587 h 4319587"/>
                <a:gd name="connsiteX3" fmla="*/ 0 w 4452938"/>
                <a:gd name="connsiteY3" fmla="*/ 3381375 h 4319587"/>
                <a:gd name="connsiteX4" fmla="*/ 2386013 w 4452938"/>
                <a:gd name="connsiteY4" fmla="*/ 0 h 4319587"/>
                <a:gd name="connsiteX0" fmla="*/ 2290763 w 4452938"/>
                <a:gd name="connsiteY0" fmla="*/ 0 h 4414837"/>
                <a:gd name="connsiteX1" fmla="*/ 4452938 w 4452938"/>
                <a:gd name="connsiteY1" fmla="*/ 3371850 h 4414837"/>
                <a:gd name="connsiteX2" fmla="*/ 2700337 w 4452938"/>
                <a:gd name="connsiteY2" fmla="*/ 4414837 h 4414837"/>
                <a:gd name="connsiteX3" fmla="*/ 0 w 4452938"/>
                <a:gd name="connsiteY3" fmla="*/ 3476625 h 4414837"/>
                <a:gd name="connsiteX4" fmla="*/ 2290763 w 4452938"/>
                <a:gd name="connsiteY4" fmla="*/ 0 h 4414837"/>
                <a:gd name="connsiteX0" fmla="*/ 2376488 w 4452938"/>
                <a:gd name="connsiteY0" fmla="*/ 0 h 4314824"/>
                <a:gd name="connsiteX1" fmla="*/ 4452938 w 4452938"/>
                <a:gd name="connsiteY1" fmla="*/ 3271837 h 4314824"/>
                <a:gd name="connsiteX2" fmla="*/ 2700337 w 4452938"/>
                <a:gd name="connsiteY2" fmla="*/ 4314824 h 4314824"/>
                <a:gd name="connsiteX3" fmla="*/ 0 w 4452938"/>
                <a:gd name="connsiteY3" fmla="*/ 3376612 h 4314824"/>
                <a:gd name="connsiteX4" fmla="*/ 2376488 w 4452938"/>
                <a:gd name="connsiteY4" fmla="*/ 0 h 43148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4452938" h="4314824">
                  <a:moveTo>
                    <a:pt x="2376488" y="0"/>
                  </a:moveTo>
                  <a:lnTo>
                    <a:pt x="4452938" y="3271837"/>
                  </a:lnTo>
                  <a:lnTo>
                    <a:pt x="2700337" y="4314824"/>
                  </a:lnTo>
                  <a:lnTo>
                    <a:pt x="0" y="3376612"/>
                  </a:lnTo>
                  <a:lnTo>
                    <a:pt x="2376488" y="0"/>
                  </a:lnTo>
                  <a:close/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8D9B6AD2-1ED0-E038-04C4-1507FE4F2627}"/>
                </a:ext>
              </a:extLst>
            </p:cNvPr>
            <p:cNvCxnSpPr>
              <a:stCxn id="4" idx="3"/>
              <a:endCxn id="4" idx="1"/>
            </p:cNvCxnSpPr>
            <p:nvPr/>
          </p:nvCxnSpPr>
          <p:spPr>
            <a:xfrm flipV="1">
              <a:off x="3393746" y="4832959"/>
              <a:ext cx="4452938" cy="104775"/>
            </a:xfrm>
            <a:prstGeom prst="line">
              <a:avLst/>
            </a:prstGeom>
            <a:ln w="28575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4E603296-45EA-AEFB-7DEA-C8B64D83367A}"/>
                </a:ext>
              </a:extLst>
            </p:cNvPr>
            <p:cNvCxnSpPr>
              <a:cxnSpLocks/>
              <a:stCxn id="4" idx="0"/>
              <a:endCxn id="4" idx="2"/>
            </p:cNvCxnSpPr>
            <p:nvPr/>
          </p:nvCxnSpPr>
          <p:spPr>
            <a:xfrm>
              <a:off x="5770234" y="1561122"/>
              <a:ext cx="323849" cy="4314824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0068FCE5-94AA-4E59-3A2F-B5A9CCA2FC4C}"/>
              </a:ext>
            </a:extLst>
          </p:cNvPr>
          <p:cNvSpPr/>
          <p:nvPr/>
        </p:nvSpPr>
        <p:spPr>
          <a:xfrm>
            <a:off x="5017710" y="1744382"/>
            <a:ext cx="2045644" cy="1763486"/>
          </a:xfrm>
          <a:prstGeom prst="triangl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C3761CC-4D55-3571-30EE-6FBB1CA918B1}"/>
              </a:ext>
            </a:extLst>
          </p:cNvPr>
          <p:cNvCxnSpPr>
            <a:cxnSpLocks/>
          </p:cNvCxnSpPr>
          <p:nvPr/>
        </p:nvCxnSpPr>
        <p:spPr>
          <a:xfrm>
            <a:off x="3238061" y="1705489"/>
            <a:ext cx="0" cy="1841272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0" name="Oval 9">
            <a:extLst>
              <a:ext uri="{FF2B5EF4-FFF2-40B4-BE49-F238E27FC236}">
                <a16:creationId xmlns:a16="http://schemas.microsoft.com/office/drawing/2014/main" id="{1CEDA5B1-0958-9E34-1D37-DBF98C531078}"/>
              </a:ext>
            </a:extLst>
          </p:cNvPr>
          <p:cNvSpPr/>
          <p:nvPr/>
        </p:nvSpPr>
        <p:spPr>
          <a:xfrm>
            <a:off x="1395290" y="2594564"/>
            <a:ext cx="63122" cy="63122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49548CA-EC8A-E3B5-428A-623998DA40C1}"/>
              </a:ext>
            </a:extLst>
          </p:cNvPr>
          <p:cNvSpPr txBox="1"/>
          <p:nvPr/>
        </p:nvSpPr>
        <p:spPr>
          <a:xfrm>
            <a:off x="372637" y="231016"/>
            <a:ext cx="78962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Space of classical probability distributions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0AB75AF9-B4E5-9C20-6FFB-CC171B9F1730}"/>
              </a:ext>
            </a:extLst>
          </p:cNvPr>
          <p:cNvCxnSpPr/>
          <p:nvPr/>
        </p:nvCxnSpPr>
        <p:spPr>
          <a:xfrm flipV="1">
            <a:off x="6096000" y="2071396"/>
            <a:ext cx="752669" cy="70912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DAF962-585E-B9D9-1808-47492C7727BF}"/>
                  </a:ext>
                </a:extLst>
              </p:cNvPr>
              <p:cNvSpPr txBox="1"/>
              <p:nvPr/>
            </p:nvSpPr>
            <p:spPr>
              <a:xfrm>
                <a:off x="6757012" y="1703476"/>
                <a:ext cx="1047273" cy="620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BDDAF962-585E-B9D9-1808-47492C7727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7012" y="1703476"/>
                <a:ext cx="1047273" cy="62023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53C5F6E-1F97-DA8B-B4FC-7FBF94E3B20C}"/>
              </a:ext>
            </a:extLst>
          </p:cNvPr>
          <p:cNvCxnSpPr/>
          <p:nvPr/>
        </p:nvCxnSpPr>
        <p:spPr>
          <a:xfrm flipH="1" flipV="1">
            <a:off x="5421086" y="1562614"/>
            <a:ext cx="460229" cy="50878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4736CF-B4D5-1773-946E-24F67548373F}"/>
                  </a:ext>
                </a:extLst>
              </p:cNvPr>
              <p:cNvSpPr txBox="1"/>
              <p:nvPr/>
            </p:nvSpPr>
            <p:spPr>
              <a:xfrm>
                <a:off x="4834042" y="909863"/>
                <a:ext cx="1047274" cy="62023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f>
                            <m:f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den>
                          </m:f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EE4736CF-B4D5-1773-946E-24F6754837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4042" y="909863"/>
                <a:ext cx="1047274" cy="62023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336ACA-EB6B-9861-07E8-C731A92F3136}"/>
                  </a:ext>
                </a:extLst>
              </p:cNvPr>
              <p:cNvSpPr txBox="1"/>
              <p:nvPr/>
            </p:nvSpPr>
            <p:spPr>
              <a:xfrm>
                <a:off x="5985535" y="1396209"/>
                <a:ext cx="3714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A336ACA-EB6B-9861-07E8-C731A92F31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985535" y="1396209"/>
                <a:ext cx="37144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6AD445-58E7-A8E0-E344-9204B9A63832}"/>
                  </a:ext>
                </a:extLst>
              </p:cNvPr>
              <p:cNvSpPr txBox="1"/>
              <p:nvPr/>
            </p:nvSpPr>
            <p:spPr>
              <a:xfrm>
                <a:off x="4646263" y="3352821"/>
                <a:ext cx="367665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𝑏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0D6AD445-58E7-A8E0-E344-9204B9A6383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6263" y="3352821"/>
                <a:ext cx="367665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1D296E-E16B-28B0-7A55-47A68E0DF90F}"/>
                  </a:ext>
                </a:extLst>
              </p:cNvPr>
              <p:cNvSpPr txBox="1"/>
              <p:nvPr/>
            </p:nvSpPr>
            <p:spPr>
              <a:xfrm>
                <a:off x="7066154" y="3352821"/>
                <a:ext cx="35067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01D296E-E16B-28B0-7A55-47A68E0DF9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66154" y="3352821"/>
                <a:ext cx="350672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E92E8B-1704-7417-B508-F6949D03AA48}"/>
                  </a:ext>
                </a:extLst>
              </p:cNvPr>
              <p:cNvSpPr txBox="1"/>
              <p:nvPr/>
            </p:nvSpPr>
            <p:spPr>
              <a:xfrm>
                <a:off x="1046480" y="3947972"/>
                <a:ext cx="2363404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/>
                  <a:t> Simplex</a:t>
                </a: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4BE92E8B-1704-7417-B508-F6949D03AA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80" y="3947972"/>
                <a:ext cx="2363404" cy="707886"/>
              </a:xfrm>
              <a:prstGeom prst="rect">
                <a:avLst/>
              </a:prstGeom>
              <a:blipFill>
                <a:blip r:embed="rId7"/>
                <a:stretch>
                  <a:fillRect t="-15517" r="-8010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905224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FEC1E0-DEFC-67EE-E47F-FFBA9FEFD3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5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FE77B97-459C-738A-E6EE-19F08F7EA219}"/>
              </a:ext>
            </a:extLst>
          </p:cNvPr>
          <p:cNvSpPr txBox="1"/>
          <p:nvPr/>
        </p:nvSpPr>
        <p:spPr>
          <a:xfrm>
            <a:off x="372637" y="231016"/>
            <a:ext cx="630685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Space of quantum (mixed) states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16DDF9A-2FB8-1D94-914B-B66603A5D6B3}"/>
              </a:ext>
            </a:extLst>
          </p:cNvPr>
          <p:cNvSpPr/>
          <p:nvPr/>
        </p:nvSpPr>
        <p:spPr>
          <a:xfrm>
            <a:off x="1395290" y="2594564"/>
            <a:ext cx="63122" cy="63122"/>
          </a:xfrm>
          <a:prstGeom prst="ellipse">
            <a:avLst/>
          </a:prstGeom>
          <a:solidFill>
            <a:schemeClr val="accent1"/>
          </a:solidFill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0442348-5510-8A4E-0ECF-D08FF8BA8020}"/>
              </a:ext>
            </a:extLst>
          </p:cNvPr>
          <p:cNvGrpSpPr/>
          <p:nvPr/>
        </p:nvGrpSpPr>
        <p:grpSpPr>
          <a:xfrm>
            <a:off x="2657532" y="1573391"/>
            <a:ext cx="2105467" cy="2105468"/>
            <a:chOff x="2789303" y="1586577"/>
            <a:chExt cx="3299411" cy="329941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2538A6B1-F6AF-8337-94E4-90FC946BC726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955A5B9-4848-6C76-94F2-B3A41F2E69D7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8BCFDFA6-5E7B-9A58-21A5-12B4391B51EF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DC265B05-1695-DAC7-C8EA-E550F6CE8ED8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1CFF8515-F8E6-A89E-7351-9E7612376C0F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DC85F730-C842-03EE-7535-5A8954743EA4}"/>
              </a:ext>
            </a:extLst>
          </p:cNvPr>
          <p:cNvSpPr txBox="1"/>
          <p:nvPr/>
        </p:nvSpPr>
        <p:spPr>
          <a:xfrm>
            <a:off x="5872480" y="2363731"/>
            <a:ext cx="470006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</a:rPr>
              <a:t>too horribly complicated to visualize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5FEE4C-DA83-AE02-10CB-27DB88657C72}"/>
                  </a:ext>
                </a:extLst>
              </p:cNvPr>
              <p:cNvSpPr txBox="1"/>
              <p:nvPr/>
            </p:nvSpPr>
            <p:spPr>
              <a:xfrm>
                <a:off x="1046480" y="3947972"/>
                <a:ext cx="6264920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4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4000" dirty="0"/>
                  <a:t> Complex projective space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25FEE4C-DA83-AE02-10CB-27DB88657C7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6480" y="3947972"/>
                <a:ext cx="6264920" cy="707886"/>
              </a:xfrm>
              <a:prstGeom prst="rect">
                <a:avLst/>
              </a:prstGeom>
              <a:blipFill>
                <a:blip r:embed="rId2"/>
                <a:stretch>
                  <a:fillRect t="-15517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TextBox 17">
            <a:extLst>
              <a:ext uri="{FF2B5EF4-FFF2-40B4-BE49-F238E27FC236}">
                <a16:creationId xmlns:a16="http://schemas.microsoft.com/office/drawing/2014/main" id="{66FE43CE-0BED-24E1-3B99-0BFD01DE3180}"/>
              </a:ext>
            </a:extLst>
          </p:cNvPr>
          <p:cNvSpPr txBox="1"/>
          <p:nvPr/>
        </p:nvSpPr>
        <p:spPr>
          <a:xfrm>
            <a:off x="7548880" y="742394"/>
            <a:ext cx="3790140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800" dirty="0">
                <a:solidFill>
                  <a:srgbClr val="C00000"/>
                </a:solidFill>
              </a:rPr>
              <a:t>Not a simplex!</a:t>
            </a:r>
          </a:p>
        </p:txBody>
      </p:sp>
    </p:spTree>
    <p:extLst>
      <p:ext uri="{BB962C8B-B14F-4D97-AF65-F5344CB8AC3E}">
        <p14:creationId xmlns:p14="http://schemas.microsoft.com/office/powerpoint/2010/main" val="27398749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EBBBE9-32EA-25CB-62D2-D6A8999519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DE58505E-B985-6548-9D87-BD25B60090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D1A8807-3D0D-C5D5-15B3-90D805299E04}"/>
              </a:ext>
            </a:extLst>
          </p:cNvPr>
          <p:cNvSpPr txBox="1"/>
          <p:nvPr/>
        </p:nvSpPr>
        <p:spPr>
          <a:xfrm>
            <a:off x="372637" y="231016"/>
            <a:ext cx="2277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Bit vs </a:t>
            </a:r>
            <a:r>
              <a:rPr lang="en-US" sz="3600" dirty="0">
                <a:solidFill>
                  <a:schemeClr val="accent1"/>
                </a:solidFill>
              </a:rPr>
              <a:t>qubit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61F7D519-370D-5284-B9B9-9630BE9B65C7}"/>
              </a:ext>
            </a:extLst>
          </p:cNvPr>
          <p:cNvGrpSpPr/>
          <p:nvPr/>
        </p:nvGrpSpPr>
        <p:grpSpPr>
          <a:xfrm>
            <a:off x="2657532" y="1573391"/>
            <a:ext cx="2105467" cy="2105468"/>
            <a:chOff x="2789303" y="1586577"/>
            <a:chExt cx="3299411" cy="3299413"/>
          </a:xfrm>
        </p:grpSpPr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17F24538-1A1D-B447-1717-264805F95891}"/>
                </a:ext>
              </a:extLst>
            </p:cNvPr>
            <p:cNvSpPr/>
            <p:nvPr/>
          </p:nvSpPr>
          <p:spPr>
            <a:xfrm>
              <a:off x="3481235" y="1586577"/>
              <a:ext cx="191554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8C1E0D28-19E5-8D4B-AF52-839A1B5A6669}"/>
                </a:ext>
              </a:extLst>
            </p:cNvPr>
            <p:cNvSpPr/>
            <p:nvPr/>
          </p:nvSpPr>
          <p:spPr>
            <a:xfrm>
              <a:off x="2789303" y="1586577"/>
              <a:ext cx="3299409" cy="3299410"/>
            </a:xfrm>
            <a:prstGeom prst="ellips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Oval 31">
              <a:extLst>
                <a:ext uri="{FF2B5EF4-FFF2-40B4-BE49-F238E27FC236}">
                  <a16:creationId xmlns:a16="http://schemas.microsoft.com/office/drawing/2014/main" id="{96DCC893-71B5-E15D-EC0E-2E0B3140E5ED}"/>
                </a:ext>
              </a:extLst>
            </p:cNvPr>
            <p:cNvSpPr/>
            <p:nvPr/>
          </p:nvSpPr>
          <p:spPr>
            <a:xfrm>
              <a:off x="2789303" y="1586579"/>
              <a:ext cx="3299409" cy="1649705"/>
            </a:xfrm>
            <a:custGeom>
              <a:avLst/>
              <a:gdLst>
                <a:gd name="connsiteX0" fmla="*/ 0 w 1916264"/>
                <a:gd name="connsiteY0" fmla="*/ 958132 h 1916264"/>
                <a:gd name="connsiteX1" fmla="*/ 958132 w 1916264"/>
                <a:gd name="connsiteY1" fmla="*/ 0 h 1916264"/>
                <a:gd name="connsiteX2" fmla="*/ 1916264 w 1916264"/>
                <a:gd name="connsiteY2" fmla="*/ 958132 h 1916264"/>
                <a:gd name="connsiteX3" fmla="*/ 958132 w 1916264"/>
                <a:gd name="connsiteY3" fmla="*/ 1916264 h 1916264"/>
                <a:gd name="connsiteX4" fmla="*/ 0 w 1916264"/>
                <a:gd name="connsiteY4" fmla="*/ 958132 h 1916264"/>
                <a:gd name="connsiteX0" fmla="*/ 958132 w 1916264"/>
                <a:gd name="connsiteY0" fmla="*/ 1916264 h 2007704"/>
                <a:gd name="connsiteX1" fmla="*/ 0 w 1916264"/>
                <a:gd name="connsiteY1" fmla="*/ 958132 h 2007704"/>
                <a:gd name="connsiteX2" fmla="*/ 958132 w 1916264"/>
                <a:gd name="connsiteY2" fmla="*/ 0 h 2007704"/>
                <a:gd name="connsiteX3" fmla="*/ 1916264 w 1916264"/>
                <a:gd name="connsiteY3" fmla="*/ 958132 h 2007704"/>
                <a:gd name="connsiteX4" fmla="*/ 1049572 w 1916264"/>
                <a:gd name="connsiteY4" fmla="*/ 2007704 h 2007704"/>
                <a:gd name="connsiteX0" fmla="*/ 958132 w 1916264"/>
                <a:gd name="connsiteY0" fmla="*/ 1916264 h 1916264"/>
                <a:gd name="connsiteX1" fmla="*/ 0 w 1916264"/>
                <a:gd name="connsiteY1" fmla="*/ 958132 h 1916264"/>
                <a:gd name="connsiteX2" fmla="*/ 958132 w 1916264"/>
                <a:gd name="connsiteY2" fmla="*/ 0 h 1916264"/>
                <a:gd name="connsiteX3" fmla="*/ 1916264 w 1916264"/>
                <a:gd name="connsiteY3" fmla="*/ 958132 h 1916264"/>
                <a:gd name="connsiteX0" fmla="*/ 0 w 1916264"/>
                <a:gd name="connsiteY0" fmla="*/ 958132 h 958132"/>
                <a:gd name="connsiteX1" fmla="*/ 958132 w 1916264"/>
                <a:gd name="connsiteY1" fmla="*/ 0 h 958132"/>
                <a:gd name="connsiteX2" fmla="*/ 1916264 w 1916264"/>
                <a:gd name="connsiteY2" fmla="*/ 958132 h 95813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916264" h="958132">
                  <a:moveTo>
                    <a:pt x="0" y="958132"/>
                  </a:moveTo>
                  <a:cubicBezTo>
                    <a:pt x="0" y="428970"/>
                    <a:pt x="428970" y="0"/>
                    <a:pt x="958132" y="0"/>
                  </a:cubicBezTo>
                  <a:cubicBezTo>
                    <a:pt x="1487294" y="0"/>
                    <a:pt x="1916264" y="428970"/>
                    <a:pt x="1916264" y="958132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Oval 26">
              <a:extLst>
                <a:ext uri="{FF2B5EF4-FFF2-40B4-BE49-F238E27FC236}">
                  <a16:creationId xmlns:a16="http://schemas.microsoft.com/office/drawing/2014/main" id="{930C5CC8-C43D-1294-A156-DDD7B325ABC6}"/>
                </a:ext>
              </a:extLst>
            </p:cNvPr>
            <p:cNvSpPr/>
            <p:nvPr/>
          </p:nvSpPr>
          <p:spPr>
            <a:xfrm>
              <a:off x="2789303" y="1586577"/>
              <a:ext cx="3299411" cy="3299410"/>
            </a:xfrm>
            <a:prstGeom prst="ellipse">
              <a:avLst/>
            </a:prstGeom>
            <a:noFill/>
            <a:ln w="28575">
              <a:solidFill>
                <a:schemeClr val="accent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  <p:sp>
          <p:nvSpPr>
            <p:cNvPr id="28" name="Oval 9">
              <a:extLst>
                <a:ext uri="{FF2B5EF4-FFF2-40B4-BE49-F238E27FC236}">
                  <a16:creationId xmlns:a16="http://schemas.microsoft.com/office/drawing/2014/main" id="{8A07A9F4-2081-7C22-92D4-062A835D1C36}"/>
                </a:ext>
              </a:extLst>
            </p:cNvPr>
            <p:cNvSpPr/>
            <p:nvPr/>
          </p:nvSpPr>
          <p:spPr>
            <a:xfrm flipH="1">
              <a:off x="3481233" y="1586577"/>
              <a:ext cx="957772" cy="3299413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  <a:noFill/>
            <a:ln w="28575">
              <a:solidFill>
                <a:schemeClr val="accent1"/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schemeClr val="lt1"/>
                </a:solidFill>
              </a:endParaRP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4C0793A4-990B-51C3-CA0C-3A81C12F0508}"/>
              </a:ext>
            </a:extLst>
          </p:cNvPr>
          <p:cNvSpPr txBox="1"/>
          <p:nvPr/>
        </p:nvSpPr>
        <p:spPr>
          <a:xfrm>
            <a:off x="5486980" y="865505"/>
            <a:ext cx="5729838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/>
              <a:t>Two-state classical system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C16E4E-19F0-D509-3523-F988667D0D8C}"/>
              </a:ext>
            </a:extLst>
          </p:cNvPr>
          <p:cNvCxnSpPr>
            <a:cxnSpLocks/>
            <a:stCxn id="28" idx="0"/>
            <a:endCxn id="27" idx="4"/>
          </p:cNvCxnSpPr>
          <p:nvPr/>
        </p:nvCxnSpPr>
        <p:spPr>
          <a:xfrm>
            <a:off x="3710263" y="1573391"/>
            <a:ext cx="3" cy="2105466"/>
          </a:xfrm>
          <a:prstGeom prst="lin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228AAF15-16C2-EEB8-B4CA-A28B70193166}"/>
              </a:ext>
            </a:extLst>
          </p:cNvPr>
          <p:cNvSpPr txBox="1"/>
          <p:nvPr/>
        </p:nvSpPr>
        <p:spPr>
          <a:xfrm>
            <a:off x="5486980" y="2147196"/>
            <a:ext cx="5799857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000" dirty="0">
                <a:solidFill>
                  <a:schemeClr val="accent1"/>
                </a:solidFill>
              </a:rPr>
              <a:t>Two-state quantum system</a:t>
            </a:r>
          </a:p>
        </p:txBody>
      </p:sp>
    </p:spTree>
    <p:extLst>
      <p:ext uri="{BB962C8B-B14F-4D97-AF65-F5344CB8AC3E}">
        <p14:creationId xmlns:p14="http://schemas.microsoft.com/office/powerpoint/2010/main" val="40389015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C0212DD4-AE6B-0BCB-24FC-58AE68303C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6B244EF-D58B-D206-BDDB-F11424259DAC}"/>
              </a:ext>
            </a:extLst>
          </p:cNvPr>
          <p:cNvSpPr txBox="1"/>
          <p:nvPr/>
        </p:nvSpPr>
        <p:spPr>
          <a:xfrm>
            <a:off x="1608778" y="751840"/>
            <a:ext cx="8974443" cy="255454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Suppose we really want to describe</a:t>
            </a:r>
            <a:br>
              <a:rPr lang="en-US" sz="4000" dirty="0"/>
            </a:br>
            <a:r>
              <a:rPr lang="en-US" sz="4000" dirty="0"/>
              <a:t>quantum states with a classical probability</a:t>
            </a:r>
          </a:p>
          <a:p>
            <a:pPr algn="ctr"/>
            <a:endParaRPr lang="en-US" sz="4000" dirty="0"/>
          </a:p>
          <a:p>
            <a:pPr algn="ctr"/>
            <a:r>
              <a:rPr lang="en-US" sz="4000" dirty="0"/>
              <a:t>Can we fit a ball in a simplex?</a:t>
            </a:r>
          </a:p>
        </p:txBody>
      </p:sp>
    </p:spTree>
    <p:extLst>
      <p:ext uri="{BB962C8B-B14F-4D97-AF65-F5344CB8AC3E}">
        <p14:creationId xmlns:p14="http://schemas.microsoft.com/office/powerpoint/2010/main" val="21531737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37074B4-D2E3-CE8B-6756-09E308D58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Slide Number Placeholder 24">
            <a:extLst>
              <a:ext uri="{FF2B5EF4-FFF2-40B4-BE49-F238E27FC236}">
                <a16:creationId xmlns:a16="http://schemas.microsoft.com/office/drawing/2014/main" id="{016BA836-57AC-5881-5CB5-7306E51184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8</a:t>
            </a:fld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28CA40D-A26B-EFAA-AECB-61A50B52EDAE}"/>
              </a:ext>
            </a:extLst>
          </p:cNvPr>
          <p:cNvSpPr/>
          <p:nvPr/>
        </p:nvSpPr>
        <p:spPr>
          <a:xfrm>
            <a:off x="3481235" y="1586577"/>
            <a:ext cx="1915541" cy="3299410"/>
          </a:xfrm>
          <a:prstGeom prst="ellipse">
            <a:avLst/>
          </a:prstGeom>
          <a:noFill/>
          <a:ln w="28575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F009270C-C0A3-C7BD-2F06-60DA3E7CA3FD}"/>
              </a:ext>
            </a:extLst>
          </p:cNvPr>
          <p:cNvSpPr/>
          <p:nvPr/>
        </p:nvSpPr>
        <p:spPr>
          <a:xfrm>
            <a:off x="1357365" y="37095"/>
            <a:ext cx="5950216" cy="5765656"/>
          </a:xfrm>
          <a:custGeom>
            <a:avLst/>
            <a:gdLst>
              <a:gd name="connsiteX0" fmla="*/ 2371725 w 4438650"/>
              <a:gd name="connsiteY0" fmla="*/ 0 h 4310062"/>
              <a:gd name="connsiteX1" fmla="*/ 4438650 w 4438650"/>
              <a:gd name="connsiteY1" fmla="*/ 3252787 h 4310062"/>
              <a:gd name="connsiteX2" fmla="*/ 2700337 w 4438650"/>
              <a:gd name="connsiteY2" fmla="*/ 4310062 h 4310062"/>
              <a:gd name="connsiteX3" fmla="*/ 0 w 4438650"/>
              <a:gd name="connsiteY3" fmla="*/ 3371850 h 4310062"/>
              <a:gd name="connsiteX4" fmla="*/ 2371725 w 4438650"/>
              <a:gd name="connsiteY4" fmla="*/ 0 h 4310062"/>
              <a:gd name="connsiteX0" fmla="*/ 2386013 w 4438650"/>
              <a:gd name="connsiteY0" fmla="*/ 0 h 4319587"/>
              <a:gd name="connsiteX1" fmla="*/ 4438650 w 4438650"/>
              <a:gd name="connsiteY1" fmla="*/ 3262312 h 4319587"/>
              <a:gd name="connsiteX2" fmla="*/ 2700337 w 4438650"/>
              <a:gd name="connsiteY2" fmla="*/ 4319587 h 4319587"/>
              <a:gd name="connsiteX3" fmla="*/ 0 w 4438650"/>
              <a:gd name="connsiteY3" fmla="*/ 3381375 h 4319587"/>
              <a:gd name="connsiteX4" fmla="*/ 2386013 w 4438650"/>
              <a:gd name="connsiteY4" fmla="*/ 0 h 4319587"/>
              <a:gd name="connsiteX0" fmla="*/ 2386013 w 4457700"/>
              <a:gd name="connsiteY0" fmla="*/ 0 h 4319587"/>
              <a:gd name="connsiteX1" fmla="*/ 4457700 w 4457700"/>
              <a:gd name="connsiteY1" fmla="*/ 3281362 h 4319587"/>
              <a:gd name="connsiteX2" fmla="*/ 2700337 w 4457700"/>
              <a:gd name="connsiteY2" fmla="*/ 4319587 h 4319587"/>
              <a:gd name="connsiteX3" fmla="*/ 0 w 4457700"/>
              <a:gd name="connsiteY3" fmla="*/ 3381375 h 4319587"/>
              <a:gd name="connsiteX4" fmla="*/ 2386013 w 4457700"/>
              <a:gd name="connsiteY4" fmla="*/ 0 h 4319587"/>
              <a:gd name="connsiteX0" fmla="*/ 2386013 w 4443412"/>
              <a:gd name="connsiteY0" fmla="*/ 0 h 4319587"/>
              <a:gd name="connsiteX1" fmla="*/ 4443412 w 4443412"/>
              <a:gd name="connsiteY1" fmla="*/ 3295649 h 4319587"/>
              <a:gd name="connsiteX2" fmla="*/ 2700337 w 4443412"/>
              <a:gd name="connsiteY2" fmla="*/ 4319587 h 4319587"/>
              <a:gd name="connsiteX3" fmla="*/ 0 w 4443412"/>
              <a:gd name="connsiteY3" fmla="*/ 3381375 h 4319587"/>
              <a:gd name="connsiteX4" fmla="*/ 2386013 w 4443412"/>
              <a:gd name="connsiteY4" fmla="*/ 0 h 4319587"/>
              <a:gd name="connsiteX0" fmla="*/ 2386013 w 4457700"/>
              <a:gd name="connsiteY0" fmla="*/ 0 h 4319587"/>
              <a:gd name="connsiteX1" fmla="*/ 4457700 w 4457700"/>
              <a:gd name="connsiteY1" fmla="*/ 3276599 h 4319587"/>
              <a:gd name="connsiteX2" fmla="*/ 2700337 w 4457700"/>
              <a:gd name="connsiteY2" fmla="*/ 4319587 h 4319587"/>
              <a:gd name="connsiteX3" fmla="*/ 0 w 4457700"/>
              <a:gd name="connsiteY3" fmla="*/ 3381375 h 4319587"/>
              <a:gd name="connsiteX4" fmla="*/ 2386013 w 4457700"/>
              <a:gd name="connsiteY4" fmla="*/ 0 h 4319587"/>
              <a:gd name="connsiteX0" fmla="*/ 2386013 w 4448175"/>
              <a:gd name="connsiteY0" fmla="*/ 0 h 4319587"/>
              <a:gd name="connsiteX1" fmla="*/ 4448175 w 4448175"/>
              <a:gd name="connsiteY1" fmla="*/ 3290887 h 4319587"/>
              <a:gd name="connsiteX2" fmla="*/ 2700337 w 4448175"/>
              <a:gd name="connsiteY2" fmla="*/ 4319587 h 4319587"/>
              <a:gd name="connsiteX3" fmla="*/ 0 w 4448175"/>
              <a:gd name="connsiteY3" fmla="*/ 3381375 h 4319587"/>
              <a:gd name="connsiteX4" fmla="*/ 2386013 w 4448175"/>
              <a:gd name="connsiteY4" fmla="*/ 0 h 4319587"/>
              <a:gd name="connsiteX0" fmla="*/ 2386013 w 4314825"/>
              <a:gd name="connsiteY0" fmla="*/ 0 h 4319587"/>
              <a:gd name="connsiteX1" fmla="*/ 4314825 w 4314825"/>
              <a:gd name="connsiteY1" fmla="*/ 3333750 h 4319587"/>
              <a:gd name="connsiteX2" fmla="*/ 2700337 w 4314825"/>
              <a:gd name="connsiteY2" fmla="*/ 4319587 h 4319587"/>
              <a:gd name="connsiteX3" fmla="*/ 0 w 4314825"/>
              <a:gd name="connsiteY3" fmla="*/ 3381375 h 4319587"/>
              <a:gd name="connsiteX4" fmla="*/ 2386013 w 4314825"/>
              <a:gd name="connsiteY4" fmla="*/ 0 h 4319587"/>
              <a:gd name="connsiteX0" fmla="*/ 2386013 w 4452938"/>
              <a:gd name="connsiteY0" fmla="*/ 0 h 4319587"/>
              <a:gd name="connsiteX1" fmla="*/ 4452938 w 4452938"/>
              <a:gd name="connsiteY1" fmla="*/ 3276600 h 4319587"/>
              <a:gd name="connsiteX2" fmla="*/ 2700337 w 4452938"/>
              <a:gd name="connsiteY2" fmla="*/ 4319587 h 4319587"/>
              <a:gd name="connsiteX3" fmla="*/ 0 w 4452938"/>
              <a:gd name="connsiteY3" fmla="*/ 3381375 h 4319587"/>
              <a:gd name="connsiteX4" fmla="*/ 2386013 w 4452938"/>
              <a:gd name="connsiteY4" fmla="*/ 0 h 4319587"/>
              <a:gd name="connsiteX0" fmla="*/ 2290763 w 4452938"/>
              <a:gd name="connsiteY0" fmla="*/ 0 h 4414837"/>
              <a:gd name="connsiteX1" fmla="*/ 4452938 w 4452938"/>
              <a:gd name="connsiteY1" fmla="*/ 3371850 h 4414837"/>
              <a:gd name="connsiteX2" fmla="*/ 2700337 w 4452938"/>
              <a:gd name="connsiteY2" fmla="*/ 4414837 h 4414837"/>
              <a:gd name="connsiteX3" fmla="*/ 0 w 4452938"/>
              <a:gd name="connsiteY3" fmla="*/ 3476625 h 4414837"/>
              <a:gd name="connsiteX4" fmla="*/ 2290763 w 4452938"/>
              <a:gd name="connsiteY4" fmla="*/ 0 h 4414837"/>
              <a:gd name="connsiteX0" fmla="*/ 2376488 w 4452938"/>
              <a:gd name="connsiteY0" fmla="*/ 0 h 4314824"/>
              <a:gd name="connsiteX1" fmla="*/ 4452938 w 4452938"/>
              <a:gd name="connsiteY1" fmla="*/ 3271837 h 4314824"/>
              <a:gd name="connsiteX2" fmla="*/ 2700337 w 4452938"/>
              <a:gd name="connsiteY2" fmla="*/ 4314824 h 4314824"/>
              <a:gd name="connsiteX3" fmla="*/ 0 w 4452938"/>
              <a:gd name="connsiteY3" fmla="*/ 3376612 h 4314824"/>
              <a:gd name="connsiteX4" fmla="*/ 2376488 w 4452938"/>
              <a:gd name="connsiteY4" fmla="*/ 0 h 43148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452938" h="4314824">
                <a:moveTo>
                  <a:pt x="2376488" y="0"/>
                </a:moveTo>
                <a:lnTo>
                  <a:pt x="4452938" y="3271837"/>
                </a:lnTo>
                <a:lnTo>
                  <a:pt x="2700337" y="4314824"/>
                </a:lnTo>
                <a:lnTo>
                  <a:pt x="0" y="3376612"/>
                </a:lnTo>
                <a:lnTo>
                  <a:pt x="2376488" y="0"/>
                </a:lnTo>
                <a:close/>
              </a:path>
            </a:pathLst>
          </a:cu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85DCAC62-A499-10DF-2C97-11C05ADD4361}"/>
              </a:ext>
            </a:extLst>
          </p:cNvPr>
          <p:cNvCxnSpPr>
            <a:stCxn id="28" idx="3"/>
            <a:endCxn id="28" idx="1"/>
          </p:cNvCxnSpPr>
          <p:nvPr/>
        </p:nvCxnSpPr>
        <p:spPr>
          <a:xfrm flipV="1">
            <a:off x="1357365" y="4409066"/>
            <a:ext cx="5950216" cy="140005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C56283EA-DC50-63C4-42C3-9519BE144516}"/>
              </a:ext>
            </a:extLst>
          </p:cNvPr>
          <p:cNvGrpSpPr/>
          <p:nvPr/>
        </p:nvGrpSpPr>
        <p:grpSpPr>
          <a:xfrm>
            <a:off x="1690438" y="899075"/>
            <a:ext cx="5325620" cy="4668631"/>
            <a:chOff x="8866556" y="911557"/>
            <a:chExt cx="3093067" cy="27114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AAACDD9-49C6-A700-95D1-B93D3F324684}"/>
                    </a:ext>
                  </a:extLst>
                </p:cNvPr>
                <p:cNvSpPr txBox="1"/>
                <p:nvPr/>
              </p:nvSpPr>
              <p:spPr>
                <a:xfrm>
                  <a:off x="10212375" y="911557"/>
                  <a:ext cx="5228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1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0" name="TextBox 19">
                  <a:extLst>
                    <a:ext uri="{FF2B5EF4-FFF2-40B4-BE49-F238E27FC236}">
                      <a16:creationId xmlns:a16="http://schemas.microsoft.com/office/drawing/2014/main" id="{3AAACDD9-49C6-A700-95D1-B93D3F32468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212375" y="911557"/>
                  <a:ext cx="522899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DF641C2-206E-8E83-B8E1-11654DD615BA}"/>
                    </a:ext>
                  </a:extLst>
                </p:cNvPr>
                <p:cNvSpPr txBox="1"/>
                <p:nvPr/>
              </p:nvSpPr>
              <p:spPr>
                <a:xfrm>
                  <a:off x="11391840" y="2049522"/>
                  <a:ext cx="5677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|+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1" name="TextBox 20">
                  <a:extLst>
                    <a:ext uri="{FF2B5EF4-FFF2-40B4-BE49-F238E27FC236}">
                      <a16:creationId xmlns:a16="http://schemas.microsoft.com/office/drawing/2014/main" id="{5DF641C2-206E-8E83-B8E1-11654DD615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91840" y="2049522"/>
                  <a:ext cx="567783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7931062-DBB3-1853-0910-3F8C54C75C25}"/>
                    </a:ext>
                  </a:extLst>
                </p:cNvPr>
                <p:cNvSpPr txBox="1"/>
                <p:nvPr/>
              </p:nvSpPr>
              <p:spPr>
                <a:xfrm>
                  <a:off x="8866556" y="2049522"/>
                  <a:ext cx="56778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|−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77931062-DBB3-1853-0910-3F8C54C75C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66556" y="2049522"/>
                  <a:ext cx="56778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844F82-F273-82AF-9DE8-4BB256358DAE}"/>
                    </a:ext>
                  </a:extLst>
                </p:cNvPr>
                <p:cNvSpPr txBox="1"/>
                <p:nvPr/>
              </p:nvSpPr>
              <p:spPr>
                <a:xfrm>
                  <a:off x="10193624" y="3253719"/>
                  <a:ext cx="522899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|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⟩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3" name="TextBox 22">
                  <a:extLst>
                    <a:ext uri="{FF2B5EF4-FFF2-40B4-BE49-F238E27FC236}">
                      <a16:creationId xmlns:a16="http://schemas.microsoft.com/office/drawing/2014/main" id="{48844F82-F273-82AF-9DE8-4BB256358D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93624" y="3253719"/>
                  <a:ext cx="522899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B0A1F214-9A76-E79B-4A1C-81499C0BD3F7}"/>
              </a:ext>
            </a:extLst>
          </p:cNvPr>
          <p:cNvSpPr/>
          <p:nvPr/>
        </p:nvSpPr>
        <p:spPr>
          <a:xfrm>
            <a:off x="2789303" y="1586577"/>
            <a:ext cx="3299409" cy="3299410"/>
          </a:xfrm>
          <a:prstGeom prst="ellips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31">
            <a:extLst>
              <a:ext uri="{FF2B5EF4-FFF2-40B4-BE49-F238E27FC236}">
                <a16:creationId xmlns:a16="http://schemas.microsoft.com/office/drawing/2014/main" id="{E0DD0CEA-0F41-AE5F-8C54-3C71874CD906}"/>
              </a:ext>
            </a:extLst>
          </p:cNvPr>
          <p:cNvSpPr/>
          <p:nvPr/>
        </p:nvSpPr>
        <p:spPr>
          <a:xfrm>
            <a:off x="2789303" y="1586579"/>
            <a:ext cx="3299409" cy="1649705"/>
          </a:xfrm>
          <a:custGeom>
            <a:avLst/>
            <a:gdLst>
              <a:gd name="connsiteX0" fmla="*/ 0 w 1916264"/>
              <a:gd name="connsiteY0" fmla="*/ 958132 h 1916264"/>
              <a:gd name="connsiteX1" fmla="*/ 958132 w 1916264"/>
              <a:gd name="connsiteY1" fmla="*/ 0 h 1916264"/>
              <a:gd name="connsiteX2" fmla="*/ 1916264 w 1916264"/>
              <a:gd name="connsiteY2" fmla="*/ 958132 h 1916264"/>
              <a:gd name="connsiteX3" fmla="*/ 958132 w 1916264"/>
              <a:gd name="connsiteY3" fmla="*/ 1916264 h 1916264"/>
              <a:gd name="connsiteX4" fmla="*/ 0 w 1916264"/>
              <a:gd name="connsiteY4" fmla="*/ 958132 h 1916264"/>
              <a:gd name="connsiteX0" fmla="*/ 958132 w 1916264"/>
              <a:gd name="connsiteY0" fmla="*/ 1916264 h 2007704"/>
              <a:gd name="connsiteX1" fmla="*/ 0 w 1916264"/>
              <a:gd name="connsiteY1" fmla="*/ 958132 h 2007704"/>
              <a:gd name="connsiteX2" fmla="*/ 958132 w 1916264"/>
              <a:gd name="connsiteY2" fmla="*/ 0 h 2007704"/>
              <a:gd name="connsiteX3" fmla="*/ 1916264 w 1916264"/>
              <a:gd name="connsiteY3" fmla="*/ 958132 h 2007704"/>
              <a:gd name="connsiteX4" fmla="*/ 1049572 w 1916264"/>
              <a:gd name="connsiteY4" fmla="*/ 2007704 h 2007704"/>
              <a:gd name="connsiteX0" fmla="*/ 958132 w 1916264"/>
              <a:gd name="connsiteY0" fmla="*/ 1916264 h 1916264"/>
              <a:gd name="connsiteX1" fmla="*/ 0 w 1916264"/>
              <a:gd name="connsiteY1" fmla="*/ 958132 h 1916264"/>
              <a:gd name="connsiteX2" fmla="*/ 958132 w 1916264"/>
              <a:gd name="connsiteY2" fmla="*/ 0 h 1916264"/>
              <a:gd name="connsiteX3" fmla="*/ 1916264 w 1916264"/>
              <a:gd name="connsiteY3" fmla="*/ 958132 h 1916264"/>
              <a:gd name="connsiteX0" fmla="*/ 0 w 1916264"/>
              <a:gd name="connsiteY0" fmla="*/ 958132 h 958132"/>
              <a:gd name="connsiteX1" fmla="*/ 958132 w 1916264"/>
              <a:gd name="connsiteY1" fmla="*/ 0 h 958132"/>
              <a:gd name="connsiteX2" fmla="*/ 1916264 w 1916264"/>
              <a:gd name="connsiteY2" fmla="*/ 958132 h 9581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916264" h="958132">
                <a:moveTo>
                  <a:pt x="0" y="958132"/>
                </a:moveTo>
                <a:cubicBezTo>
                  <a:pt x="0" y="428970"/>
                  <a:pt x="428970" y="0"/>
                  <a:pt x="958132" y="0"/>
                </a:cubicBezTo>
                <a:cubicBezTo>
                  <a:pt x="1487294" y="0"/>
                  <a:pt x="1916264" y="428970"/>
                  <a:pt x="1916264" y="958132"/>
                </a:cubicBezTo>
              </a:path>
            </a:pathLst>
          </a:cu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3F7B502-C512-A5FC-ACA7-13D50D18066E}"/>
              </a:ext>
            </a:extLst>
          </p:cNvPr>
          <p:cNvSpPr/>
          <p:nvPr/>
        </p:nvSpPr>
        <p:spPr>
          <a:xfrm>
            <a:off x="2789303" y="1586577"/>
            <a:ext cx="3299411" cy="3299410"/>
          </a:xfrm>
          <a:prstGeom prst="ellipse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18" name="Oval 9">
            <a:extLst>
              <a:ext uri="{FF2B5EF4-FFF2-40B4-BE49-F238E27FC236}">
                <a16:creationId xmlns:a16="http://schemas.microsoft.com/office/drawing/2014/main" id="{15A3836A-CAAE-64AC-948B-6ED5EF0F9C76}"/>
              </a:ext>
            </a:extLst>
          </p:cNvPr>
          <p:cNvSpPr/>
          <p:nvPr/>
        </p:nvSpPr>
        <p:spPr>
          <a:xfrm flipH="1">
            <a:off x="3481233" y="1586577"/>
            <a:ext cx="957772" cy="3299413"/>
          </a:xfrm>
          <a:custGeom>
            <a:avLst/>
            <a:gdLst>
              <a:gd name="connsiteX0" fmla="*/ 0 w 687355"/>
              <a:gd name="connsiteY0" fmla="*/ 555172 h 1110343"/>
              <a:gd name="connsiteX1" fmla="*/ 343678 w 687355"/>
              <a:gd name="connsiteY1" fmla="*/ 0 h 1110343"/>
              <a:gd name="connsiteX2" fmla="*/ 687356 w 687355"/>
              <a:gd name="connsiteY2" fmla="*/ 555172 h 1110343"/>
              <a:gd name="connsiteX3" fmla="*/ 343678 w 687355"/>
              <a:gd name="connsiteY3" fmla="*/ 1110344 h 1110343"/>
              <a:gd name="connsiteX4" fmla="*/ 0 w 687355"/>
              <a:gd name="connsiteY4" fmla="*/ 555172 h 1110343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4" fmla="*/ 91440 w 687356"/>
              <a:gd name="connsiteY4" fmla="*/ 646612 h 1110344"/>
              <a:gd name="connsiteX0" fmla="*/ 0 w 687356"/>
              <a:gd name="connsiteY0" fmla="*/ 555172 h 1110344"/>
              <a:gd name="connsiteX1" fmla="*/ 343678 w 687356"/>
              <a:gd name="connsiteY1" fmla="*/ 0 h 1110344"/>
              <a:gd name="connsiteX2" fmla="*/ 687356 w 687356"/>
              <a:gd name="connsiteY2" fmla="*/ 555172 h 1110344"/>
              <a:gd name="connsiteX3" fmla="*/ 343678 w 687356"/>
              <a:gd name="connsiteY3" fmla="*/ 1110344 h 1110344"/>
              <a:gd name="connsiteX0" fmla="*/ 0 w 343678"/>
              <a:gd name="connsiteY0" fmla="*/ 0 h 1110344"/>
              <a:gd name="connsiteX1" fmla="*/ 343678 w 343678"/>
              <a:gd name="connsiteY1" fmla="*/ 555172 h 1110344"/>
              <a:gd name="connsiteX2" fmla="*/ 0 w 343678"/>
              <a:gd name="connsiteY2" fmla="*/ 1110344 h 111034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43678" h="1110344">
                <a:moveTo>
                  <a:pt x="0" y="0"/>
                </a:moveTo>
                <a:cubicBezTo>
                  <a:pt x="189808" y="0"/>
                  <a:pt x="343678" y="248559"/>
                  <a:pt x="343678" y="555172"/>
                </a:cubicBezTo>
                <a:cubicBezTo>
                  <a:pt x="343678" y="861785"/>
                  <a:pt x="189808" y="1110344"/>
                  <a:pt x="0" y="1110344"/>
                </a:cubicBezTo>
              </a:path>
            </a:pathLst>
          </a:custGeom>
          <a:noFill/>
          <a:ln w="28575">
            <a:solidFill>
              <a:schemeClr val="accent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C11781-25FE-ABAF-D0A1-FFFAE6D1BD25}"/>
              </a:ext>
            </a:extLst>
          </p:cNvPr>
          <p:cNvSpPr txBox="1"/>
          <p:nvPr/>
        </p:nvSpPr>
        <p:spPr>
          <a:xfrm>
            <a:off x="7084720" y="285592"/>
            <a:ext cx="4733412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3200" dirty="0"/>
              <a:t>Embedding quantum space</a:t>
            </a:r>
            <a:br>
              <a:rPr lang="en-US" sz="3200" dirty="0"/>
            </a:br>
            <a:r>
              <a:rPr lang="en-US" sz="3200" dirty="0"/>
              <a:t>inside a classical space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BF12643-8E37-B392-8E66-0DF445279AD8}"/>
              </a:ext>
            </a:extLst>
          </p:cNvPr>
          <p:cNvSpPr txBox="1"/>
          <p:nvPr/>
        </p:nvSpPr>
        <p:spPr>
          <a:xfrm>
            <a:off x="553485" y="1124005"/>
            <a:ext cx="252556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Distinguishable cases are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not quantum states!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FBEB6A11-0338-9A29-BBDB-017D9C146625}"/>
              </a:ext>
            </a:extLst>
          </p:cNvPr>
          <p:cNvCxnSpPr/>
          <p:nvPr/>
        </p:nvCxnSpPr>
        <p:spPr>
          <a:xfrm flipH="1">
            <a:off x="1387845" y="1821180"/>
            <a:ext cx="129878" cy="25398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E4ECFE80-A39F-408C-A52E-FC7F206BD59C}"/>
              </a:ext>
            </a:extLst>
          </p:cNvPr>
          <p:cNvCxnSpPr/>
          <p:nvPr/>
        </p:nvCxnSpPr>
        <p:spPr>
          <a:xfrm flipV="1">
            <a:off x="2369600" y="121920"/>
            <a:ext cx="1993353" cy="10020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1B22B17-FF5C-CB66-37F9-069DB2461E53}"/>
              </a:ext>
            </a:extLst>
          </p:cNvPr>
          <p:cNvSpPr txBox="1"/>
          <p:nvPr/>
        </p:nvSpPr>
        <p:spPr>
          <a:xfrm>
            <a:off x="6713215" y="2077881"/>
            <a:ext cx="310065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C00000"/>
                </a:solidFill>
              </a:rPr>
              <a:t>Not all probability distributions</a:t>
            </a:r>
            <a:br>
              <a:rPr lang="en-US" dirty="0">
                <a:solidFill>
                  <a:srgbClr val="C00000"/>
                </a:solidFill>
              </a:rPr>
            </a:br>
            <a:r>
              <a:rPr lang="en-US" dirty="0">
                <a:solidFill>
                  <a:srgbClr val="C00000"/>
                </a:solidFill>
              </a:rPr>
              <a:t>correspond to quantum states!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D0BC1C3C-F13E-1426-248D-01971EF7E0F4}"/>
              </a:ext>
            </a:extLst>
          </p:cNvPr>
          <p:cNvCxnSpPr/>
          <p:nvPr/>
        </p:nvCxnSpPr>
        <p:spPr>
          <a:xfrm flipH="1">
            <a:off x="6478956" y="2858415"/>
            <a:ext cx="1135619" cy="9636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835F3486-0408-C0D8-A167-974B84FD8245}"/>
              </a:ext>
            </a:extLst>
          </p:cNvPr>
          <p:cNvCxnSpPr>
            <a:cxnSpLocks/>
            <a:stCxn id="28" idx="0"/>
            <a:endCxn id="28" idx="2"/>
          </p:cNvCxnSpPr>
          <p:nvPr/>
        </p:nvCxnSpPr>
        <p:spPr>
          <a:xfrm>
            <a:off x="4532935" y="37095"/>
            <a:ext cx="432742" cy="5765656"/>
          </a:xfrm>
          <a:prstGeom prst="line">
            <a:avLst/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024751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A73EB59-2C9D-064F-5253-518744AF2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ACF9808-6FDB-C8EF-5FC4-F0CEE36A0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9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55827E-4823-482F-FF75-BF050DB2291A}"/>
              </a:ext>
            </a:extLst>
          </p:cNvPr>
          <p:cNvSpPr txBox="1"/>
          <p:nvPr/>
        </p:nvSpPr>
        <p:spPr>
          <a:xfrm>
            <a:off x="2950459" y="751840"/>
            <a:ext cx="6291082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Can we fit a simplex in a ball?</a:t>
            </a:r>
          </a:p>
        </p:txBody>
      </p:sp>
    </p:spTree>
    <p:extLst>
      <p:ext uri="{BB962C8B-B14F-4D97-AF65-F5344CB8AC3E}">
        <p14:creationId xmlns:p14="http://schemas.microsoft.com/office/powerpoint/2010/main" val="398170849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108202</TotalTime>
  <Words>1477</Words>
  <Application>Microsoft Office PowerPoint</Application>
  <PresentationFormat>Widescreen</PresentationFormat>
  <Paragraphs>240</Paragraphs>
  <Slides>31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6" baseType="lpstr">
      <vt:lpstr>Arial</vt:lpstr>
      <vt:lpstr>Calibri</vt:lpstr>
      <vt:lpstr>Calibri Light</vt:lpstr>
      <vt:lpstr>Cambria Math</vt:lpstr>
      <vt:lpstr>Office Theme</vt:lpstr>
      <vt:lpstr>Negative probability</vt:lpstr>
      <vt:lpstr>PowerPoint Presentation</vt:lpstr>
      <vt:lpstr>Basic explanation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Advanced explanation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342</cp:revision>
  <dcterms:created xsi:type="dcterms:W3CDTF">2021-04-07T15:17:47Z</dcterms:created>
  <dcterms:modified xsi:type="dcterms:W3CDTF">2025-03-26T15:23:05Z</dcterms:modified>
</cp:coreProperties>
</file>