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9" r:id="rId2"/>
    <p:sldId id="921" r:id="rId3"/>
    <p:sldId id="902" r:id="rId4"/>
    <p:sldId id="939" r:id="rId5"/>
    <p:sldId id="936" r:id="rId6"/>
    <p:sldId id="940" r:id="rId7"/>
    <p:sldId id="941" r:id="rId8"/>
    <p:sldId id="942" r:id="rId9"/>
    <p:sldId id="943" r:id="rId10"/>
    <p:sldId id="937" r:id="rId11"/>
    <p:sldId id="945" r:id="rId12"/>
    <p:sldId id="944" r:id="rId13"/>
    <p:sldId id="938" r:id="rId14"/>
    <p:sldId id="946" r:id="rId15"/>
    <p:sldId id="947" r:id="rId16"/>
    <p:sldId id="948" r:id="rId17"/>
    <p:sldId id="924" r:id="rId18"/>
    <p:sldId id="918" r:id="rId19"/>
    <p:sldId id="951" r:id="rId20"/>
    <p:sldId id="950" r:id="rId21"/>
    <p:sldId id="907" r:id="rId22"/>
    <p:sldId id="953" r:id="rId23"/>
    <p:sldId id="909" r:id="rId24"/>
    <p:sldId id="908" r:id="rId25"/>
    <p:sldId id="920" r:id="rId26"/>
    <p:sldId id="954" r:id="rId27"/>
    <p:sldId id="955" r:id="rId28"/>
    <p:sldId id="956" r:id="rId29"/>
    <p:sldId id="957" r:id="rId30"/>
    <p:sldId id="958" r:id="rId31"/>
    <p:sldId id="912" r:id="rId32"/>
    <p:sldId id="959" r:id="rId33"/>
    <p:sldId id="913" r:id="rId34"/>
    <p:sldId id="960" r:id="rId35"/>
    <p:sldId id="961" r:id="rId36"/>
    <p:sldId id="914" r:id="rId37"/>
    <p:sldId id="915" r:id="rId38"/>
    <p:sldId id="962" r:id="rId39"/>
    <p:sldId id="952" r:id="rId40"/>
    <p:sldId id="932" r:id="rId41"/>
    <p:sldId id="917" r:id="rId42"/>
    <p:sldId id="923" r:id="rId43"/>
    <p:sldId id="91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0000"/>
    <a:srgbClr val="D70000"/>
    <a:srgbClr val="B60000"/>
    <a:srgbClr val="520000"/>
    <a:srgbClr val="4D0000"/>
    <a:srgbClr val="7C0000"/>
    <a:srgbClr val="6E0000"/>
    <a:srgbClr val="640000"/>
    <a:srgbClr val="960000"/>
    <a:srgbClr val="87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57" autoAdjust="0"/>
    <p:restoredTop sz="88189" autoAdjust="0"/>
  </p:normalViewPr>
  <p:slideViewPr>
    <p:cSldViewPr snapToGrid="0">
      <p:cViewPr varScale="1">
        <p:scale>
          <a:sx n="82" d="100"/>
          <a:sy n="82" d="100"/>
        </p:scale>
        <p:origin x="72" y="1368"/>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geometrically evident that the value of the Hamiltonian is a constant of motion.</a:t>
            </a:r>
          </a:p>
        </p:txBody>
      </p:sp>
      <p:sp>
        <p:nvSpPr>
          <p:cNvPr id="4" name="Slide Number Placeholder 3"/>
          <p:cNvSpPr>
            <a:spLocks noGrp="1"/>
          </p:cNvSpPr>
          <p:nvPr>
            <p:ph type="sldNum" sz="quarter" idx="5"/>
          </p:nvPr>
        </p:nvSpPr>
        <p:spPr/>
        <p:txBody>
          <a:bodyPr/>
          <a:lstStyle/>
          <a:p>
            <a:fld id="{A154F452-85BD-4268-B680-C313DBFDCEB3}" type="slidenum">
              <a:rPr lang="en-US" smtClean="0"/>
              <a:t>9</a:t>
            </a:fld>
            <a:endParaRPr lang="en-US"/>
          </a:p>
        </p:txBody>
      </p:sp>
    </p:spTree>
    <p:extLst>
      <p:ext uri="{BB962C8B-B14F-4D97-AF65-F5344CB8AC3E}">
        <p14:creationId xmlns:p14="http://schemas.microsoft.com/office/powerpoint/2010/main" val="3556542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132212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1095924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227881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However, we found that not only does it conserve energy, it defines it. Therefore this link between mechanics and thermodynamics is actually deeper than we may think at first, and we should explore it further. </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1128211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4130521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41</a:t>
            </a:fld>
            <a:endParaRPr lang="en-US"/>
          </a:p>
        </p:txBody>
      </p:sp>
    </p:spTree>
    <p:extLst>
      <p:ext uri="{BB962C8B-B14F-4D97-AF65-F5344CB8AC3E}">
        <p14:creationId xmlns:p14="http://schemas.microsoft.com/office/powerpoint/2010/main" val="33919189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5/9/2024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5/9/2024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5/9/2024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5/9/2024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5/9/2024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5/9/2024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5/9/2024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5/9/2024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5/9/2024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5/9/2024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5/9/2024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5/9/2024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1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5.pn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45.png"/><Relationship Id="rId4" Type="http://schemas.openxmlformats.org/officeDocument/2006/relationships/image" Target="../media/image48.png"/><Relationship Id="rId9" Type="http://schemas.openxmlformats.org/officeDocument/2006/relationships/image" Target="../media/image53.png"/></Relationships>
</file>

<file path=ppt/slides/_rels/slide12.xml.rels><?xml version="1.0" encoding="UTF-8" standalone="yes"?>
<Relationships xmlns="http://schemas.openxmlformats.org/package/2006/relationships"><Relationship Id="rId8" Type="http://schemas.openxmlformats.org/officeDocument/2006/relationships/image" Target="../media/image59.png"/><Relationship Id="rId7"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7.png"/><Relationship Id="rId9" Type="http://schemas.openxmlformats.org/officeDocument/2006/relationships/image" Target="../media/image70.png"/></Relationships>
</file>

<file path=ppt/slides/_rels/slide1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2.png"/><Relationship Id="rId7" Type="http://schemas.openxmlformats.org/officeDocument/2006/relationships/image" Target="../media/image68.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3.png"/><Relationship Id="rId9"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5.png"/><Relationship Id="rId7" Type="http://schemas.openxmlformats.org/officeDocument/2006/relationships/image" Target="../media/image68.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78.png"/><Relationship Id="rId5" Type="http://schemas.openxmlformats.org/officeDocument/2006/relationships/image" Target="../media/image10.png"/><Relationship Id="rId10"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7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0.png"/><Relationship Id="rId7" Type="http://schemas.openxmlformats.org/officeDocument/2006/relationships/image" Target="../media/image11.pn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9.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5" Type="http://schemas.openxmlformats.org/officeDocument/2006/relationships/image" Target="../media/image82.png"/><Relationship Id="rId10" Type="http://schemas.openxmlformats.org/officeDocument/2006/relationships/image" Target="../media/image84.png"/><Relationship Id="rId4" Type="http://schemas.openxmlformats.org/officeDocument/2006/relationships/image" Target="../media/image81.png"/><Relationship Id="rId9" Type="http://schemas.openxmlformats.org/officeDocument/2006/relationships/image" Target="../media/image3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84.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11.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89.png"/><Relationship Id="rId11" Type="http://schemas.openxmlformats.org/officeDocument/2006/relationships/image" Target="../media/image83.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60.png"/><Relationship Id="rId7" Type="http://schemas.openxmlformats.org/officeDocument/2006/relationships/image" Target="../media/image83.png"/><Relationship Id="rId2"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96.png"/><Relationship Id="rId10" Type="http://schemas.openxmlformats.org/officeDocument/2006/relationships/image" Target="../media/image84.png"/><Relationship Id="rId4" Type="http://schemas.openxmlformats.org/officeDocument/2006/relationships/image" Target="../media/image95.png"/><Relationship Id="rId9" Type="http://schemas.openxmlformats.org/officeDocument/2006/relationships/image" Target="../media/image98.png"/></Relationships>
</file>

<file path=ppt/slides/_rels/slide22.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9.png"/><Relationship Id="rId7" Type="http://schemas.openxmlformats.org/officeDocument/2006/relationships/image" Target="../media/image102.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101.png"/><Relationship Id="rId11" Type="http://schemas.openxmlformats.org/officeDocument/2006/relationships/image" Target="../media/image106.png"/><Relationship Id="rId5" Type="http://schemas.openxmlformats.org/officeDocument/2006/relationships/image" Target="../media/image100.png"/><Relationship Id="rId10" Type="http://schemas.openxmlformats.org/officeDocument/2006/relationships/image" Target="../media/image105.png"/><Relationship Id="rId4" Type="http://schemas.openxmlformats.org/officeDocument/2006/relationships/image" Target="../media/image84.png"/><Relationship Id="rId9" Type="http://schemas.openxmlformats.org/officeDocument/2006/relationships/image" Target="../media/image104.png"/></Relationships>
</file>

<file path=ppt/slides/_rels/slide23.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9.png"/></Relationships>
</file>

<file path=ppt/slides/_rels/slide24.xml.rels><?xml version="1.0" encoding="UTF-8" standalone="yes"?>
<Relationships xmlns="http://schemas.openxmlformats.org/package/2006/relationships"><Relationship Id="rId7" Type="http://schemas.openxmlformats.org/officeDocument/2006/relationships/image" Target="../media/image113.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image" Target="../media/image430.png"/><Relationship Id="rId4" Type="http://schemas.openxmlformats.org/officeDocument/2006/relationships/image" Target="../media/image4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3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24.png"/></Relationships>
</file>

<file path=ppt/slides/_rels/slide35.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26.png"/></Relationships>
</file>

<file path=ppt/slides/_rels/slide36.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png"/><Relationship Id="rId7" Type="http://schemas.openxmlformats.org/officeDocument/2006/relationships/image" Target="../media/image180.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70.png"/><Relationship Id="rId5" Type="http://schemas.openxmlformats.org/officeDocument/2006/relationships/image" Target="../media/image161.png"/><Relationship Id="rId4" Type="http://schemas.openxmlformats.org/officeDocument/2006/relationships/image" Target="../media/image150.png"/></Relationships>
</file>

<file path=ppt/slides/_rels/slide41.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42.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43.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81.png"/><Relationship Id="rId7" Type="http://schemas.openxmlformats.org/officeDocument/2006/relationships/image" Target="../media/image15.png"/><Relationship Id="rId2" Type="http://schemas.openxmlformats.org/officeDocument/2006/relationships/image" Target="../media/image17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2.png"/><Relationship Id="rId7"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23.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7.png"/><Relationship Id="rId5" Type="http://schemas.openxmlformats.org/officeDocument/2006/relationships/image" Target="../media/image12.png"/><Relationship Id="rId10" Type="http://schemas.openxmlformats.org/officeDocument/2006/relationships/image" Target="../media/image25.png"/><Relationship Id="rId4" Type="http://schemas.openxmlformats.org/officeDocument/2006/relationships/image" Target="../media/image11.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13.png"/><Relationship Id="rId12" Type="http://schemas.openxmlformats.org/officeDocument/2006/relationships/image" Target="../media/image3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9.png"/><Relationship Id="rId5" Type="http://schemas.openxmlformats.org/officeDocument/2006/relationships/image" Target="../media/image11.png"/><Relationship Id="rId10" Type="http://schemas.openxmlformats.org/officeDocument/2006/relationships/image" Target="../media/image28.png"/><Relationship Id="rId4" Type="http://schemas.openxmlformats.org/officeDocument/2006/relationships/image" Target="../media/image10.pn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356062" y="2590263"/>
                <a:ext cx="2103203"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b="0" i="1" smtClean="0">
                          <a:latin typeface="Cambria Math" panose="02040503050406030204" pitchFamily="18" charset="0"/>
                          <a:ea typeface="Cambria Math" panose="02040503050406030204" pitchFamily="18" charset="0"/>
                        </a:rPr>
                        <m:t> </m:t>
                      </m:r>
                      <m:acc>
                        <m:accPr>
                          <m:chr m:val="⃗"/>
                          <m:ctrlPr>
                            <a:rPr lang="en-US" sz="2800" i="1" smtClean="0">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a:rPr lang="en-US" sz="2800" i="1">
                              <a:latin typeface="Cambria Math"/>
                            </a:rPr>
                            <m:t>𝑆</m:t>
                          </m:r>
                        </m:e>
                      </m:acc>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356062" y="2590263"/>
                <a:ext cx="2103203" cy="5783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2783163" y="889119"/>
                <a:ext cx="5587363"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2783163" y="889119"/>
                <a:ext cx="5587363" cy="9690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4101725"/>
                <a:ext cx="4150367" cy="1188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e>
                            </m:mr>
                            <m:m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4101725"/>
                <a:ext cx="4150367" cy="11882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74418" y="920210"/>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74418" y="920210"/>
                <a:ext cx="2590646" cy="9135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4823300" y="2526318"/>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4823300" y="2526318"/>
                <a:ext cx="2360967" cy="53091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432082" y="3877181"/>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432082" y="3877181"/>
                <a:ext cx="2651688" cy="62273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423678" y="4667200"/>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423678" y="4667200"/>
                <a:ext cx="2657073" cy="622735"/>
              </a:xfrm>
              <a:prstGeom prst="rect">
                <a:avLst/>
              </a:prstGeom>
              <a:blipFill>
                <a:blip r:embed="rId8"/>
                <a:stretch>
                  <a:fillRect/>
                </a:stretch>
              </a:blipFill>
            </p:spPr>
            <p:txBody>
              <a:bodyPr/>
              <a:lstStyle/>
              <a:p>
                <a:r>
                  <a:rPr lang="en-US">
                    <a:noFill/>
                  </a:rPr>
                  <a:t> </a:t>
                </a:r>
              </a:p>
            </p:txBody>
          </p:sp>
        </mc:Fallback>
      </mc:AlternateContent>
      <p:grpSp>
        <p:nvGrpSpPr>
          <p:cNvPr id="111" name="Group 110">
            <a:extLst>
              <a:ext uri="{FF2B5EF4-FFF2-40B4-BE49-F238E27FC236}">
                <a16:creationId xmlns:a16="http://schemas.microsoft.com/office/drawing/2014/main" id="{2066173D-41DF-673A-516C-0B0C54307AE0}"/>
              </a:ext>
            </a:extLst>
          </p:cNvPr>
          <p:cNvGrpSpPr/>
          <p:nvPr/>
        </p:nvGrpSpPr>
        <p:grpSpPr>
          <a:xfrm>
            <a:off x="8646984" y="74822"/>
            <a:ext cx="3470598" cy="3517815"/>
            <a:chOff x="565964" y="764184"/>
            <a:chExt cx="5530036" cy="5605272"/>
          </a:xfrm>
        </p:grpSpPr>
        <p:grpSp>
          <p:nvGrpSpPr>
            <p:cNvPr id="113" name="Group 112">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06" name="Rectangle 205">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p>
            </p:txBody>
          </p:sp>
          <p:grpSp>
            <p:nvGrpSpPr>
              <p:cNvPr id="207" name="Group 206">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18" name="TextBox 217">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18" name="TextBox 217">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9"/>
                      <a:stretch>
                        <a:fillRect l="-30769" r="-23077"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normAutofit fontScale="47500" lnSpcReduction="20000"/>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19" name="TextBox 218">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0"/>
                      <a:stretch>
                        <a:fillRect l="-11538" b="-12903"/>
                      </a:stretch>
                    </a:blipFill>
                  </p:spPr>
                  <p:txBody>
                    <a:bodyPr/>
                    <a:lstStyle/>
                    <a:p>
                      <a:r>
                        <a:rPr lang="en-US">
                          <a:noFill/>
                        </a:rPr>
                        <a:t> </a:t>
                      </a:r>
                    </a:p>
                  </p:txBody>
                </p:sp>
              </mc:Fallback>
            </mc:AlternateContent>
            <p:grpSp>
              <p:nvGrpSpPr>
                <p:cNvPr id="220" name="Group 219">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221" name="Straight Connector 220">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8" name="Group 207">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214" name="Oval 213">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p>
              </p:txBody>
            </p:sp>
            <p:sp>
              <p:nvSpPr>
                <p:cNvPr id="215" name="Oval 214">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solidFill>
                      <a:srgbClr val="FF9999"/>
                    </a:solidFill>
                  </a:endParaRPr>
                </a:p>
              </p:txBody>
            </p:sp>
            <p:sp>
              <p:nvSpPr>
                <p:cNvPr id="216" name="Oval 215">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solidFill>
                      <a:srgbClr val="FF0000"/>
                    </a:solidFill>
                  </a:endParaRPr>
                </a:p>
              </p:txBody>
            </p:sp>
            <p:sp>
              <p:nvSpPr>
                <p:cNvPr id="217" name="Oval 216">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solidFill>
                      <a:srgbClr val="FF3333"/>
                    </a:solidFill>
                  </a:endParaRPr>
                </a:p>
              </p:txBody>
            </p:sp>
          </p:grpSp>
          <p:grpSp>
            <p:nvGrpSpPr>
              <p:cNvPr id="209" name="Group 208">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210" name="TextBox 209">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1"/>
                      <a:stretch>
                        <a:fillRect l="-7778" r="-666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211" name="TextBox 210">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2"/>
                      <a:stretch>
                        <a:fillRect l="-28000" r="-28000"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212" name="TextBox 211">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3"/>
                      <a:stretch>
                        <a:fillRect l="-28000" r="-28000"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213" name="TextBox 212">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4"/>
                      <a:stretch>
                        <a:fillRect l="-28000" r="-28000" b="-5263"/>
                      </a:stretch>
                    </a:blipFill>
                  </p:spPr>
                  <p:txBody>
                    <a:bodyPr/>
                    <a:lstStyle/>
                    <a:p>
                      <a:r>
                        <a:rPr lang="en-US">
                          <a:noFill/>
                        </a:rPr>
                        <a:t> </a:t>
                      </a:r>
                    </a:p>
                  </p:txBody>
                </p:sp>
              </mc:Fallback>
            </mc:AlternateContent>
          </p:grpSp>
        </p:grpSp>
        <p:grpSp>
          <p:nvGrpSpPr>
            <p:cNvPr id="120" name="Group 11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121" name="Group 120">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130" name="Straight Arrow Connector 129">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551DA347-931A-4310-BE51-B662DE0E909D}"/>
                  </a:ext>
                </a:extLst>
              </p:cNvPr>
              <p:cNvSpPr txBox="1"/>
              <p:nvPr/>
            </p:nvSpPr>
            <p:spPr>
              <a:xfrm>
                <a:off x="8686465" y="139790"/>
                <a:ext cx="1117658" cy="493679"/>
              </a:xfrm>
              <a:prstGeom prst="rect">
                <a:avLst/>
              </a:prstGeom>
              <a:noFill/>
            </p:spPr>
            <p:txBody>
              <a:bodyPr wrap="none" rtlCol="0">
                <a:noAutofit/>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𝑆</m:t>
                          </m:r>
                        </m:e>
                      </m:acc>
                      <m:d>
                        <m:dPr>
                          <m:ctrlPr>
                            <a:rPr lang="en-US" sz="2400" i="1">
                              <a:latin typeface="Cambria Math" panose="02040503050406030204" pitchFamily="18" charset="0"/>
                            </a:rPr>
                          </m:ctrlPr>
                        </m:dPr>
                        <m:e>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𝑝</m:t>
                          </m:r>
                        </m:e>
                      </m:d>
                    </m:oMath>
                  </m:oMathPara>
                </a14:m>
                <a:endParaRPr lang="en-US" sz="2400" dirty="0"/>
              </a:p>
            </p:txBody>
          </p:sp>
        </mc:Choice>
        <mc:Fallback xmlns="">
          <p:sp>
            <p:nvSpPr>
              <p:cNvPr id="112" name="TextBox 111">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8686465" y="139790"/>
                <a:ext cx="1117658" cy="493679"/>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957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1340281" y="860830"/>
                <a:ext cx="1980157"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1340281" y="860830"/>
                <a:ext cx="1980157" cy="62273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4212910" y="860830"/>
                <a:ext cx="2286332"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4212910" y="860830"/>
                <a:ext cx="2286332" cy="622735"/>
              </a:xfrm>
              <a:prstGeom prst="rect">
                <a:avLst/>
              </a:prstGeom>
              <a:blipFill>
                <a:blip r:embed="rId3"/>
                <a:stretch>
                  <a:fillRect/>
                </a:stretch>
              </a:blipFill>
            </p:spPr>
            <p:txBody>
              <a:bodyPr/>
              <a:lstStyle/>
              <a:p>
                <a:r>
                  <a:rPr lang="en-US">
                    <a:noFill/>
                  </a:rPr>
                  <a:t> </a:t>
                </a:r>
              </a:p>
            </p:txBody>
          </p:sp>
        </mc:Fallback>
      </mc:AlternateContent>
      <p:grpSp>
        <p:nvGrpSpPr>
          <p:cNvPr id="111" name="Group 110">
            <a:extLst>
              <a:ext uri="{FF2B5EF4-FFF2-40B4-BE49-F238E27FC236}">
                <a16:creationId xmlns:a16="http://schemas.microsoft.com/office/drawing/2014/main" id="{2066173D-41DF-673A-516C-0B0C54307AE0}"/>
              </a:ext>
            </a:extLst>
          </p:cNvPr>
          <p:cNvGrpSpPr/>
          <p:nvPr/>
        </p:nvGrpSpPr>
        <p:grpSpPr>
          <a:xfrm>
            <a:off x="8646984" y="74822"/>
            <a:ext cx="3470598" cy="3517815"/>
            <a:chOff x="565964" y="764184"/>
            <a:chExt cx="5530036" cy="5605272"/>
          </a:xfrm>
        </p:grpSpPr>
        <p:grpSp>
          <p:nvGrpSpPr>
            <p:cNvPr id="113" name="Group 112">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06" name="Rectangle 205">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p>
            </p:txBody>
          </p:sp>
          <p:grpSp>
            <p:nvGrpSpPr>
              <p:cNvPr id="207" name="Group 206">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18" name="TextBox 217">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18" name="TextBox 217">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6923" r="-26923"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normAutofit fontScale="47500" lnSpcReduction="20000"/>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19" name="TextBox 218">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7692" r="-3846" b="-12500"/>
                      </a:stretch>
                    </a:blipFill>
                  </p:spPr>
                  <p:txBody>
                    <a:bodyPr/>
                    <a:lstStyle/>
                    <a:p>
                      <a:r>
                        <a:rPr lang="en-US">
                          <a:noFill/>
                        </a:rPr>
                        <a:t> </a:t>
                      </a:r>
                    </a:p>
                  </p:txBody>
                </p:sp>
              </mc:Fallback>
            </mc:AlternateContent>
            <p:grpSp>
              <p:nvGrpSpPr>
                <p:cNvPr id="220" name="Group 219">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221" name="Straight Connector 220">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8" name="Group 207">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214" name="Oval 213">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p>
              </p:txBody>
            </p:sp>
            <p:sp>
              <p:nvSpPr>
                <p:cNvPr id="215" name="Oval 214">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solidFill>
                      <a:srgbClr val="FF9999"/>
                    </a:solidFill>
                  </a:endParaRPr>
                </a:p>
              </p:txBody>
            </p:sp>
            <p:sp>
              <p:nvSpPr>
                <p:cNvPr id="216" name="Oval 215">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solidFill>
                      <a:srgbClr val="FF0000"/>
                    </a:solidFill>
                  </a:endParaRPr>
                </a:p>
              </p:txBody>
            </p:sp>
            <p:sp>
              <p:nvSpPr>
                <p:cNvPr id="217" name="Oval 216">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solidFill>
                      <a:srgbClr val="FF3333"/>
                    </a:solidFill>
                  </a:endParaRPr>
                </a:p>
              </p:txBody>
            </p:sp>
          </p:grpSp>
          <p:grpSp>
            <p:nvGrpSpPr>
              <p:cNvPr id="209" name="Group 208">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210" name="TextBox 209">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6"/>
                      <a:stretch>
                        <a:fillRect l="-7865" r="-7865"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211" name="TextBox 210">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7"/>
                      <a:stretch>
                        <a:fillRect l="-29167" r="-33333"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212" name="TextBox 211">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8"/>
                      <a:stretch>
                        <a:fillRect l="-28000" r="-28000"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213" name="TextBox 212">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9"/>
                      <a:stretch>
                        <a:fillRect l="-28000" r="-28000" b="-5263"/>
                      </a:stretch>
                    </a:blipFill>
                  </p:spPr>
                  <p:txBody>
                    <a:bodyPr/>
                    <a:lstStyle/>
                    <a:p>
                      <a:r>
                        <a:rPr lang="en-US">
                          <a:noFill/>
                        </a:rPr>
                        <a:t> </a:t>
                      </a:r>
                    </a:p>
                  </p:txBody>
                </p:sp>
              </mc:Fallback>
            </mc:AlternateContent>
          </p:grpSp>
        </p:grpSp>
        <p:grpSp>
          <p:nvGrpSpPr>
            <p:cNvPr id="120" name="Group 11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121" name="Group 120">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130" name="Straight Arrow Connector 129">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551DA347-931A-4310-BE51-B662DE0E909D}"/>
                  </a:ext>
                </a:extLst>
              </p:cNvPr>
              <p:cNvSpPr txBox="1"/>
              <p:nvPr/>
            </p:nvSpPr>
            <p:spPr>
              <a:xfrm>
                <a:off x="8686465" y="139790"/>
                <a:ext cx="1117658" cy="493679"/>
              </a:xfrm>
              <a:prstGeom prst="rect">
                <a:avLst/>
              </a:prstGeom>
              <a:noFill/>
            </p:spPr>
            <p:txBody>
              <a:bodyPr wrap="none" rtlCol="0">
                <a:noAutofit/>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𝑆</m:t>
                          </m:r>
                        </m:e>
                      </m:acc>
                      <m:d>
                        <m:dPr>
                          <m:ctrlPr>
                            <a:rPr lang="en-US" sz="2400" i="1">
                              <a:latin typeface="Cambria Math" panose="02040503050406030204" pitchFamily="18" charset="0"/>
                            </a:rPr>
                          </m:ctrlPr>
                        </m:dPr>
                        <m:e>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𝑝</m:t>
                          </m:r>
                        </m:e>
                      </m:d>
                    </m:oMath>
                  </m:oMathPara>
                </a14:m>
                <a:endParaRPr lang="en-US" sz="2400" dirty="0"/>
              </a:p>
            </p:txBody>
          </p:sp>
        </mc:Choice>
        <mc:Fallback xmlns="">
          <p:sp>
            <p:nvSpPr>
              <p:cNvPr id="112" name="TextBox 111">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8686465" y="139790"/>
                <a:ext cx="1117658" cy="493679"/>
              </a:xfrm>
              <a:prstGeom prst="rect">
                <a:avLst/>
              </a:prstGeom>
              <a:blipFill>
                <a:blip r:embed="rId10"/>
                <a:stretch>
                  <a:fillRect/>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6EB2E272-B613-AB2D-C105-A1D023D95A9D}"/>
              </a:ext>
            </a:extLst>
          </p:cNvPr>
          <p:cNvSpPr/>
          <p:nvPr/>
        </p:nvSpPr>
        <p:spPr>
          <a:xfrm>
            <a:off x="1578019" y="185733"/>
            <a:ext cx="5544275" cy="523220"/>
          </a:xfrm>
          <a:prstGeom prst="rect">
            <a:avLst/>
          </a:prstGeom>
        </p:spPr>
        <p:txBody>
          <a:bodyPr wrap="none">
            <a:spAutoFit/>
          </a:bodyPr>
          <a:lstStyle/>
          <a:p>
            <a:r>
              <a:rPr lang="en-US" sz="2800" dirty="0"/>
              <a:t>The displacement field expressed by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2454390-6F59-1BAC-87F9-851F4FE00A6F}"/>
                  </a:ext>
                </a:extLst>
              </p:cNvPr>
              <p:cNvSpPr/>
              <p:nvPr/>
            </p:nvSpPr>
            <p:spPr>
              <a:xfrm>
                <a:off x="115028" y="1735124"/>
                <a:ext cx="8500597" cy="523220"/>
              </a:xfrm>
              <a:prstGeom prst="rect">
                <a:avLst/>
              </a:prstGeom>
            </p:spPr>
            <p:txBody>
              <a:bodyPr wrap="none">
                <a:spAutoFit/>
              </a:bodyPr>
              <a:lstStyle/>
              <a:p>
                <a:r>
                  <a:rPr lang="en-US" sz="2800" dirty="0"/>
                  <a:t>looks like the curl of </a:t>
                </a:r>
                <a14:m>
                  <m:oMath xmlns:m="http://schemas.openxmlformats.org/officeDocument/2006/math">
                    <m:r>
                      <a:rPr lang="en-US" sz="2800" i="1" dirty="0" smtClean="0">
                        <a:latin typeface="Cambria Math" panose="02040503050406030204" pitchFamily="18" charset="0"/>
                      </a:rPr>
                      <m:t>𝐻</m:t>
                    </m:r>
                    <m:r>
                      <a:rPr lang="en-US" sz="2800" b="0" i="1" dirty="0" smtClean="0">
                        <a:latin typeface="Cambria Math" panose="02040503050406030204" pitchFamily="18" charset="0"/>
                      </a:rPr>
                      <m:t>,</m:t>
                    </m:r>
                  </m:oMath>
                </a14:m>
                <a:r>
                  <a:rPr lang="en-US" sz="2800" dirty="0"/>
                  <a:t> expect that it is two dimensional </a:t>
                </a:r>
              </a:p>
            </p:txBody>
          </p:sp>
        </mc:Choice>
        <mc:Fallback xmlns="">
          <p:sp>
            <p:nvSpPr>
              <p:cNvPr id="5" name="Rectangle 4">
                <a:extLst>
                  <a:ext uri="{FF2B5EF4-FFF2-40B4-BE49-F238E27FC236}">
                    <a16:creationId xmlns:a16="http://schemas.microsoft.com/office/drawing/2014/main" id="{D2454390-6F59-1BAC-87F9-851F4FE00A6F}"/>
                  </a:ext>
                </a:extLst>
              </p:cNvPr>
              <p:cNvSpPr>
                <a:spLocks noRot="1" noChangeAspect="1" noMove="1" noResize="1" noEditPoints="1" noAdjustHandles="1" noChangeArrowheads="1" noChangeShapeType="1" noTextEdit="1"/>
              </p:cNvSpPr>
              <p:nvPr/>
            </p:nvSpPr>
            <p:spPr>
              <a:xfrm>
                <a:off x="115028" y="1735124"/>
                <a:ext cx="8500597" cy="523220"/>
              </a:xfrm>
              <a:prstGeom prst="rect">
                <a:avLst/>
              </a:prstGeom>
              <a:blipFill>
                <a:blip r:embed="rId11"/>
                <a:stretch>
                  <a:fillRect l="-1506" t="-11765" b="-34118"/>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FFB0501D-13BC-339A-00C0-B9D271FC09B2}"/>
              </a:ext>
            </a:extLst>
          </p:cNvPr>
          <p:cNvSpPr/>
          <p:nvPr/>
        </p:nvSpPr>
        <p:spPr>
          <a:xfrm>
            <a:off x="129992" y="3103856"/>
            <a:ext cx="6099106" cy="523220"/>
          </a:xfrm>
          <a:prstGeom prst="rect">
            <a:avLst/>
          </a:prstGeom>
        </p:spPr>
        <p:txBody>
          <a:bodyPr wrap="none">
            <a:spAutoFit/>
          </a:bodyPr>
          <a:lstStyle/>
          <a:p>
            <a:r>
              <a:rPr lang="en-US" sz="2800" dirty="0"/>
              <a:t>A vector field is the curl of another field, </a:t>
            </a:r>
          </a:p>
        </p:txBody>
      </p:sp>
      <p:sp>
        <p:nvSpPr>
          <p:cNvPr id="16" name="Rectangle 15">
            <a:extLst>
              <a:ext uri="{FF2B5EF4-FFF2-40B4-BE49-F238E27FC236}">
                <a16:creationId xmlns:a16="http://schemas.microsoft.com/office/drawing/2014/main" id="{13682E3B-E31B-D3DD-0F4D-DC8197DDA06D}"/>
              </a:ext>
            </a:extLst>
          </p:cNvPr>
          <p:cNvSpPr/>
          <p:nvPr/>
        </p:nvSpPr>
        <p:spPr>
          <a:xfrm>
            <a:off x="129992" y="3986274"/>
            <a:ext cx="5085431" cy="523220"/>
          </a:xfrm>
          <a:prstGeom prst="rect">
            <a:avLst/>
          </a:prstGeom>
        </p:spPr>
        <p:txBody>
          <a:bodyPr wrap="none">
            <a:spAutoFit/>
          </a:bodyPr>
          <a:lstStyle/>
          <a:p>
            <a:r>
              <a:rPr lang="en-US" sz="2800" dirty="0"/>
              <a:t>if and only if its divergence is zero</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129992" y="5092238"/>
                <a:ext cx="8688148" cy="556434"/>
              </a:xfrm>
              <a:prstGeom prst="rect">
                <a:avLst/>
              </a:prstGeom>
            </p:spPr>
            <p:txBody>
              <a:bodyPr wrap="none">
                <a:spAutoFit/>
              </a:bodyPr>
              <a:lstStyle/>
              <a:p>
                <a:r>
                  <a:rPr lang="en-US" sz="2800" dirty="0"/>
                  <a:t>Divergence: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129992" y="5092238"/>
                <a:ext cx="8688148" cy="556434"/>
              </a:xfrm>
              <a:prstGeom prst="rect">
                <a:avLst/>
              </a:prstGeom>
              <a:blipFill>
                <a:blip r:embed="rId12"/>
                <a:stretch>
                  <a:fillRect l="-1403" t="-9783" b="-23913"/>
                </a:stretch>
              </a:blipFill>
            </p:spPr>
            <p:txBody>
              <a:bodyPr/>
              <a:lstStyle/>
              <a:p>
                <a:r>
                  <a:rPr lang="en-US">
                    <a:noFill/>
                  </a:rPr>
                  <a:t> </a:t>
                </a:r>
              </a:p>
            </p:txBody>
          </p:sp>
        </mc:Fallback>
      </mc:AlternateContent>
    </p:spTree>
    <p:extLst>
      <p:ext uri="{BB962C8B-B14F-4D97-AF65-F5344CB8AC3E}">
        <p14:creationId xmlns:p14="http://schemas.microsoft.com/office/powerpoint/2010/main" val="88256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694656" y="1001307"/>
                <a:ext cx="5960221"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b="0" i="1" smtClean="0">
                              <a:latin typeface="Cambria Math" panose="02040503050406030204" pitchFamily="18" charset="0"/>
                            </a:rPr>
                          </m:ctrlPr>
                        </m:naryPr>
                        <m:sub/>
                        <m:sup/>
                        <m:e>
                          <m:d>
                            <m:dPr>
                              <m:ctrlPr>
                                <a:rPr lang="en-US" sz="4800" b="0" i="1" smtClean="0">
                                  <a:latin typeface="Cambria Math" panose="02040503050406030204" pitchFamily="18" charset="0"/>
                                </a:rPr>
                              </m:ctrlPr>
                            </m:dPr>
                            <m:e>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𝑞</m:t>
                                  </m:r>
                                </m:sup>
                              </m:sSup>
                              <m:r>
                                <a:rPr lang="en-US" sz="4800" b="0" i="1" smtClean="0">
                                  <a:latin typeface="Cambria Math" panose="02040503050406030204" pitchFamily="18" charset="0"/>
                                </a:rPr>
                                <m:t>𝑑𝑝</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𝑝</m:t>
                                  </m:r>
                                </m:sup>
                              </m:sSup>
                              <m:r>
                                <a:rPr lang="en-US" sz="4800" b="0" i="1" smtClean="0">
                                  <a:latin typeface="Cambria Math" panose="02040503050406030204" pitchFamily="18" charset="0"/>
                                </a:rPr>
                                <m:t>𝑑𝑞</m:t>
                              </m:r>
                            </m:e>
                          </m:d>
                          <m:r>
                            <a:rPr lang="en-US" sz="4800" b="0" i="1" smtClean="0">
                              <a:latin typeface="Cambria Math" panose="02040503050406030204" pitchFamily="18" charset="0"/>
                            </a:rPr>
                            <m:t>=0</m:t>
                          </m:r>
                        </m:e>
                      </m:nary>
                    </m:oMath>
                  </m:oMathPara>
                </a14:m>
                <a:endParaRPr lang="en-US" sz="4800" dirty="0"/>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694656" y="1001307"/>
                <a:ext cx="5960221" cy="2029723"/>
              </a:xfrm>
              <a:prstGeom prst="rect">
                <a:avLst/>
              </a:prstGeom>
              <a:blipFill>
                <a:blip r:embed="rId2"/>
                <a:stretch>
                  <a:fillRect/>
                </a:stretch>
              </a:blipFill>
            </p:spPr>
            <p:txBody>
              <a:bodyPr/>
              <a:lstStyle/>
              <a:p>
                <a:r>
                  <a:rPr lang="en-US">
                    <a:noFill/>
                  </a:rPr>
                  <a:t> </a:t>
                </a:r>
              </a:p>
            </p:txBody>
          </p:sp>
        </mc:Fallback>
      </mc:AlternateContent>
      <p:grpSp>
        <p:nvGrpSpPr>
          <p:cNvPr id="264" name="Group 263">
            <a:extLst>
              <a:ext uri="{FF2B5EF4-FFF2-40B4-BE49-F238E27FC236}">
                <a16:creationId xmlns:a16="http://schemas.microsoft.com/office/drawing/2014/main" id="{86537EFA-B405-0E9F-9578-AE3934AD0280}"/>
              </a:ext>
            </a:extLst>
          </p:cNvPr>
          <p:cNvGrpSpPr/>
          <p:nvPr/>
        </p:nvGrpSpPr>
        <p:grpSpPr>
          <a:xfrm>
            <a:off x="289672" y="508462"/>
            <a:ext cx="5530036" cy="5605272"/>
            <a:chOff x="289672" y="508462"/>
            <a:chExt cx="5530036" cy="5605272"/>
          </a:xfrm>
        </p:grpSpPr>
        <p:grpSp>
          <p:nvGrpSpPr>
            <p:cNvPr id="87" name="Group 86">
              <a:extLst>
                <a:ext uri="{FF2B5EF4-FFF2-40B4-BE49-F238E27FC236}">
                  <a16:creationId xmlns:a16="http://schemas.microsoft.com/office/drawing/2014/main" id="{34B3873F-B2F3-B596-51C4-E53F6035406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F24C400-4EE5-1F62-715D-AFE5E7FEEEFF}"/>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4610B81-F20E-CF19-1327-47C87C8DDC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1E9AD5F8-C136-E84F-ECC5-A7F76DF2B1B4}"/>
                  </a:ext>
                </a:extLst>
              </p:cNvPr>
              <p:cNvGrpSpPr/>
              <p:nvPr/>
            </p:nvGrpSpPr>
            <p:grpSpPr>
              <a:xfrm>
                <a:off x="565964" y="883621"/>
                <a:ext cx="5486400" cy="5485835"/>
                <a:chOff x="3878442" y="1338439"/>
                <a:chExt cx="3840480" cy="3840480"/>
              </a:xfrm>
            </p:grpSpPr>
            <p:cxnSp>
              <p:nvCxnSpPr>
                <p:cNvPr id="101" name="Straight Connector 100">
                  <a:extLst>
                    <a:ext uri="{FF2B5EF4-FFF2-40B4-BE49-F238E27FC236}">
                      <a16:creationId xmlns:a16="http://schemas.microsoft.com/office/drawing/2014/main" id="{8157B31F-1DA9-80AC-F129-552112C2076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D893851-9E96-C1E3-2B5C-453AC536A0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9C1EB6A1-6979-02EA-9F74-FC66BC59CE1F}"/>
                </a:ext>
              </a:extLst>
            </p:cNvPr>
            <p:cNvGrpSpPr/>
            <p:nvPr/>
          </p:nvGrpSpPr>
          <p:grpSpPr>
            <a:xfrm>
              <a:off x="1201890" y="1575289"/>
              <a:ext cx="3698780" cy="3600204"/>
              <a:chOff x="4248727" y="1912341"/>
              <a:chExt cx="3697388" cy="3598849"/>
            </a:xfrm>
          </p:grpSpPr>
          <p:grpSp>
            <p:nvGrpSpPr>
              <p:cNvPr id="104" name="Group 103">
                <a:extLst>
                  <a:ext uri="{FF2B5EF4-FFF2-40B4-BE49-F238E27FC236}">
                    <a16:creationId xmlns:a16="http://schemas.microsoft.com/office/drawing/2014/main" id="{FFDAE26C-982A-C3CB-B867-DF73EBE22F6E}"/>
                  </a:ext>
                </a:extLst>
              </p:cNvPr>
              <p:cNvGrpSpPr/>
              <p:nvPr/>
            </p:nvGrpSpPr>
            <p:grpSpPr>
              <a:xfrm>
                <a:off x="4481077" y="2121268"/>
                <a:ext cx="3183077" cy="3179634"/>
                <a:chOff x="4481077" y="2121268"/>
                <a:chExt cx="3183077" cy="3179634"/>
              </a:xfrm>
            </p:grpSpPr>
            <p:cxnSp>
              <p:nvCxnSpPr>
                <p:cNvPr id="113" name="Straight Arrow Connector 112">
                  <a:extLst>
                    <a:ext uri="{FF2B5EF4-FFF2-40B4-BE49-F238E27FC236}">
                      <a16:creationId xmlns:a16="http://schemas.microsoft.com/office/drawing/2014/main" id="{05414DED-56E8-5AFD-0138-4C0ABA44FF43}"/>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B9EEFC9-BAF7-DB42-BA85-410E869FD71A}"/>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F021995-221C-A60D-B5F7-B0CD97CBB216}"/>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3C585A6-B0B6-5AA1-88A9-1E99FB2F90DC}"/>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F50073D-BA63-1922-0844-D4F2852A9267}"/>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69ECCF4A-F301-3CAE-6BC2-4053594A268F}"/>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D3BFF94-81FF-D6CA-2056-1F12A34488F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EA3B304-FBDD-791F-2AC9-DF35B283C051}"/>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8994AF9-BD41-CC62-177C-6B5A63E1B3A1}"/>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E18B1C5-7C9F-78B5-96A2-513E49BC8133}"/>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6DE8EA8-7998-2070-95AA-B2932F3A2E12}"/>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683B043-CD96-7BE3-F4AC-8E2742B705CD}"/>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DECD8D5-75F3-6996-EE23-303FD21ED00B}"/>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CCAB046-1B6F-04F0-1C29-6AE576499D3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0AEAD21-FE67-C511-10A1-C1D9EA46D5D5}"/>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7342CF7B-02E0-2317-2335-17A40E453A94}"/>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65F4F67B-E7BD-33A6-0D40-FC80B6E638B0}"/>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7D49FC9-6D2A-A9B1-2217-43F33CA48D1F}"/>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5DFE176-1100-5112-304E-FC7F3FA99606}"/>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B83C4162-F3F3-F703-5AE0-D619C21213A0}"/>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8807110F-1A1F-3C00-D11A-F3D305C74B03}"/>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666CC73D-81E2-8C98-D514-12A9364DC26C}"/>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A4A14B4C-B420-B612-45D9-2524E9DD9C27}"/>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30F91939-C8B3-743A-3238-04DA2CF0F0CB}"/>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a:extLst>
                  <a:ext uri="{FF2B5EF4-FFF2-40B4-BE49-F238E27FC236}">
                    <a16:creationId xmlns:a16="http://schemas.microsoft.com/office/drawing/2014/main" id="{80523854-DFF5-B201-AC75-2447CCF1E1FD}"/>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F6EDEEA-6F83-DF17-1A38-0F8F4449F4F4}"/>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4FABD6-4909-BCD8-D50D-859DC613A6CE}"/>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FCAB0DC-A9C4-8B9E-B179-5106D1CAC4A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6926D38-BAB9-3391-2F94-CB79BFEA973F}"/>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A697848-5D98-ABD6-EEE4-F80268F983F5}"/>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B45F1E4-34E6-E542-6D12-C9748F94E162}"/>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9B805-2389-6DA9-BD86-22AAB7C85A40}"/>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261" name="Rectangle 260">
                <a:extLst>
                  <a:ext uri="{FF2B5EF4-FFF2-40B4-BE49-F238E27FC236}">
                    <a16:creationId xmlns:a16="http://schemas.microsoft.com/office/drawing/2014/main" id="{AE8CD417-7439-F8FB-3A9E-947A7BD29094}"/>
                  </a:ext>
                </a:extLst>
              </p:cNvPr>
              <p:cNvSpPr/>
              <p:nvPr/>
            </p:nvSpPr>
            <p:spPr>
              <a:xfrm>
                <a:off x="-9009" y="2948"/>
                <a:ext cx="6413872" cy="584775"/>
              </a:xfrm>
              <a:prstGeom prst="rect">
                <a:avLst/>
              </a:prstGeom>
            </p:spPr>
            <p:txBody>
              <a:bodyPr wrap="none">
                <a:spAutoFit/>
              </a:bodyPr>
              <a:lstStyle/>
              <a:p>
                <a:r>
                  <a:rPr lang="en-US" sz="3200" dirty="0"/>
                  <a:t>The flow of the displacement field </a:t>
                </a:r>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𝑎</m:t>
                        </m:r>
                      </m:sup>
                    </m:sSup>
                  </m:oMath>
                </a14:m>
                <a:endParaRPr lang="en-US" sz="3200" dirty="0"/>
              </a:p>
            </p:txBody>
          </p:sp>
        </mc:Choice>
        <mc:Fallback xmlns="">
          <p:sp>
            <p:nvSpPr>
              <p:cNvPr id="261" name="Rectangle 260">
                <a:extLst>
                  <a:ext uri="{FF2B5EF4-FFF2-40B4-BE49-F238E27FC236}">
                    <a16:creationId xmlns:a16="http://schemas.microsoft.com/office/drawing/2014/main" id="{AE8CD417-7439-F8FB-3A9E-947A7BD29094}"/>
                  </a:ext>
                </a:extLst>
              </p:cNvPr>
              <p:cNvSpPr>
                <a:spLocks noRot="1" noChangeAspect="1" noMove="1" noResize="1" noEditPoints="1" noAdjustHandles="1" noChangeArrowheads="1" noChangeShapeType="1" noTextEdit="1"/>
              </p:cNvSpPr>
              <p:nvPr/>
            </p:nvSpPr>
            <p:spPr>
              <a:xfrm>
                <a:off x="-9009" y="2948"/>
                <a:ext cx="6413872" cy="584775"/>
              </a:xfrm>
              <a:prstGeom prst="rect">
                <a:avLst/>
              </a:prstGeom>
              <a:blipFill>
                <a:blip r:embed="rId8"/>
                <a:stretch>
                  <a:fillRect l="-247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3908243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13</a:t>
            </a:fld>
            <a:endParaRPr lang="en-US"/>
          </a:p>
        </p:txBody>
      </p:sp>
      <p:grpSp>
        <p:nvGrpSpPr>
          <p:cNvPr id="4" name="Group 3">
            <a:extLst>
              <a:ext uri="{FF2B5EF4-FFF2-40B4-BE49-F238E27FC236}">
                <a16:creationId xmlns:a16="http://schemas.microsoft.com/office/drawing/2014/main" id="{BD75CA3C-8502-C0AC-F787-017C7DD7C5F6}"/>
              </a:ext>
            </a:extLst>
          </p:cNvPr>
          <p:cNvGrpSpPr/>
          <p:nvPr/>
        </p:nvGrpSpPr>
        <p:grpSpPr>
          <a:xfrm>
            <a:off x="0" y="852893"/>
            <a:ext cx="5738276" cy="5605272"/>
            <a:chOff x="0" y="852893"/>
            <a:chExt cx="5738276" cy="5605272"/>
          </a:xfrm>
        </p:grpSpPr>
        <p:cxnSp>
          <p:nvCxnSpPr>
            <p:cNvPr id="13" name="Straight Connector 12">
              <a:extLst>
                <a:ext uri="{FF2B5EF4-FFF2-40B4-BE49-F238E27FC236}">
                  <a16:creationId xmlns:a16="http://schemas.microsoft.com/office/drawing/2014/main" id="{CDEB5584-DACE-2E45-1BB2-EFC9BAE6BC30}"/>
                </a:ext>
              </a:extLst>
            </p:cNvPr>
            <p:cNvCxnSpPr>
              <a:cxnSpLocks/>
            </p:cNvCxnSpPr>
            <p:nvPr/>
          </p:nvCxnSpPr>
          <p:spPr>
            <a:xfrm>
              <a:off x="607655" y="1053253"/>
              <a:ext cx="0" cy="48457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4D8DFD-1767-ECCB-00D5-3E8C1BD2736D}"/>
                </a:ext>
              </a:extLst>
            </p:cNvPr>
            <p:cNvCxnSpPr>
              <a:cxnSpLocks/>
            </p:cNvCxnSpPr>
            <p:nvPr/>
          </p:nvCxnSpPr>
          <p:spPr>
            <a:xfrm rot="5400000">
              <a:off x="3030509" y="3476109"/>
              <a:ext cx="0" cy="4845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800116-2754-9B24-A05B-BF2DB7DE7A56}"/>
                    </a:ext>
                  </a:extLst>
                </p:cNvPr>
                <p:cNvSpPr txBox="1"/>
                <p:nvPr/>
              </p:nvSpPr>
              <p:spPr>
                <a:xfrm>
                  <a:off x="0" y="85289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 name="TextBox 14">
                  <a:extLst>
                    <a:ext uri="{FF2B5EF4-FFF2-40B4-BE49-F238E27FC236}">
                      <a16:creationId xmlns:a16="http://schemas.microsoft.com/office/drawing/2014/main" id="{D7800116-2754-9B24-A05B-BF2DB7DE7A56}"/>
                    </a:ext>
                  </a:extLst>
                </p:cNvPr>
                <p:cNvSpPr txBox="1">
                  <a:spLocks noRot="1" noChangeAspect="1" noMove="1" noResize="1" noEditPoints="1" noAdjustHandles="1" noChangeArrowheads="1" noChangeShapeType="1" noTextEdit="1"/>
                </p:cNvSpPr>
                <p:nvPr/>
              </p:nvSpPr>
              <p:spPr>
                <a:xfrm>
                  <a:off x="0" y="852893"/>
                  <a:ext cx="461399" cy="5592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A8FD18B-40E0-7ABD-8CEA-C87B557FE235}"/>
                    </a:ext>
                  </a:extLst>
                </p:cNvPr>
                <p:cNvSpPr txBox="1"/>
                <p:nvPr/>
              </p:nvSpPr>
              <p:spPr>
                <a:xfrm>
                  <a:off x="5276877" y="5898961"/>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 name="TextBox 15">
                  <a:extLst>
                    <a:ext uri="{FF2B5EF4-FFF2-40B4-BE49-F238E27FC236}">
                      <a16:creationId xmlns:a16="http://schemas.microsoft.com/office/drawing/2014/main" id="{6A8FD18B-40E0-7ABD-8CEA-C87B557FE235}"/>
                    </a:ext>
                  </a:extLst>
                </p:cNvPr>
                <p:cNvSpPr txBox="1">
                  <a:spLocks noRot="1" noChangeAspect="1" noMove="1" noResize="1" noEditPoints="1" noAdjustHandles="1" noChangeArrowheads="1" noChangeShapeType="1" noTextEdit="1"/>
                </p:cNvSpPr>
                <p:nvPr/>
              </p:nvSpPr>
              <p:spPr>
                <a:xfrm>
                  <a:off x="5276877" y="5898961"/>
                  <a:ext cx="461399" cy="559204"/>
                </a:xfrm>
                <a:prstGeom prst="rect">
                  <a:avLst/>
                </a:prstGeom>
                <a:blipFill>
                  <a:blip r:embed="rId3"/>
                  <a:stretch>
                    <a:fillRect/>
                  </a:stretch>
                </a:blipFill>
              </p:spPr>
              <p:txBody>
                <a:bodyPr/>
                <a:lstStyle/>
                <a:p>
                  <a:r>
                    <a:rPr lang="en-US">
                      <a:noFill/>
                    </a:rPr>
                    <a:t> </a:t>
                  </a:r>
                </a:p>
              </p:txBody>
            </p:sp>
          </mc:Fallback>
        </mc:AlternateContent>
      </p:grpSp>
      <p:sp>
        <p:nvSpPr>
          <p:cNvPr id="17" name="Freeform 16">
            <a:extLst>
              <a:ext uri="{FF2B5EF4-FFF2-40B4-BE49-F238E27FC236}">
                <a16:creationId xmlns:a16="http://schemas.microsoft.com/office/drawing/2014/main" id="{985F5041-7F6F-59A7-F8C3-59DCF286E67B}"/>
              </a:ext>
            </a:extLst>
          </p:cNvPr>
          <p:cNvSpPr/>
          <p:nvPr/>
        </p:nvSpPr>
        <p:spPr>
          <a:xfrm>
            <a:off x="1913835" y="2069692"/>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03E70C-CEB2-5B4E-F6C0-A7ED877E41F1}"/>
                  </a:ext>
                </a:extLst>
              </p:cNvPr>
              <p:cNvSpPr txBox="1"/>
              <p:nvPr/>
            </p:nvSpPr>
            <p:spPr>
              <a:xfrm>
                <a:off x="1296839" y="4780555"/>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18" name="TextBox 17">
                <a:extLst>
                  <a:ext uri="{FF2B5EF4-FFF2-40B4-BE49-F238E27FC236}">
                    <a16:creationId xmlns:a16="http://schemas.microsoft.com/office/drawing/2014/main" id="{2103E70C-CEB2-5B4E-F6C0-A7ED877E41F1}"/>
                  </a:ext>
                </a:extLst>
              </p:cNvPr>
              <p:cNvSpPr txBox="1">
                <a:spLocks noRot="1" noChangeAspect="1" noMove="1" noResize="1" noEditPoints="1" noAdjustHandles="1" noChangeArrowheads="1" noChangeShapeType="1" noTextEdit="1"/>
              </p:cNvSpPr>
              <p:nvPr/>
            </p:nvSpPr>
            <p:spPr>
              <a:xfrm>
                <a:off x="1296839" y="4780555"/>
                <a:ext cx="461399" cy="5592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A874B5F-233B-D8D7-11FB-C4189755C7CE}"/>
                  </a:ext>
                </a:extLst>
              </p:cNvPr>
              <p:cNvSpPr txBox="1"/>
              <p:nvPr/>
            </p:nvSpPr>
            <p:spPr>
              <a:xfrm>
                <a:off x="4938151" y="1790091"/>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19" name="TextBox 18">
                <a:extLst>
                  <a:ext uri="{FF2B5EF4-FFF2-40B4-BE49-F238E27FC236}">
                    <a16:creationId xmlns:a16="http://schemas.microsoft.com/office/drawing/2014/main" id="{FA874B5F-233B-D8D7-11FB-C4189755C7CE}"/>
                  </a:ext>
                </a:extLst>
              </p:cNvPr>
              <p:cNvSpPr txBox="1">
                <a:spLocks noRot="1" noChangeAspect="1" noMove="1" noResize="1" noEditPoints="1" noAdjustHandles="1" noChangeArrowheads="1" noChangeShapeType="1" noTextEdit="1"/>
              </p:cNvSpPr>
              <p:nvPr/>
            </p:nvSpPr>
            <p:spPr>
              <a:xfrm>
                <a:off x="4938151" y="1790091"/>
                <a:ext cx="461399" cy="559204"/>
              </a:xfrm>
              <a:prstGeom prst="rect">
                <a:avLst/>
              </a:prstGeom>
              <a:blipFill>
                <a:blip r:embed="rId5"/>
                <a:stretch>
                  <a:fillRect/>
                </a:stretch>
              </a:blipFill>
            </p:spPr>
            <p:txBody>
              <a:bodyPr/>
              <a:lstStyle/>
              <a:p>
                <a:r>
                  <a:rPr lang="en-US">
                    <a:noFill/>
                  </a:rPr>
                  <a:t> </a:t>
                </a:r>
              </a:p>
            </p:txBody>
          </p:sp>
        </mc:Fallback>
      </mc:AlternateContent>
      <p:sp>
        <p:nvSpPr>
          <p:cNvPr id="20" name="Freeform 19">
            <a:extLst>
              <a:ext uri="{FF2B5EF4-FFF2-40B4-BE49-F238E27FC236}">
                <a16:creationId xmlns:a16="http://schemas.microsoft.com/office/drawing/2014/main" id="{670FFF1D-C722-D3B7-512D-804220C7C0FF}"/>
              </a:ext>
            </a:extLst>
          </p:cNvPr>
          <p:cNvSpPr/>
          <p:nvPr/>
        </p:nvSpPr>
        <p:spPr>
          <a:xfrm>
            <a:off x="1902109" y="2086777"/>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8636DACE-C7C8-0D0E-4C5D-755C5F22EB4C}"/>
              </a:ext>
            </a:extLst>
          </p:cNvPr>
          <p:cNvSpPr>
            <a:spLocks noChangeAspect="1"/>
          </p:cNvSpPr>
          <p:nvPr/>
        </p:nvSpPr>
        <p:spPr>
          <a:xfrm>
            <a:off x="4768163" y="1968285"/>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0D6F33-3A64-8681-0C73-0EB678A987E1}"/>
              </a:ext>
            </a:extLst>
          </p:cNvPr>
          <p:cNvSpPr>
            <a:spLocks noChangeAspect="1"/>
          </p:cNvSpPr>
          <p:nvPr/>
        </p:nvSpPr>
        <p:spPr>
          <a:xfrm>
            <a:off x="1824273" y="4891465"/>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3E51152-C2C0-4998-32E4-05B34ADD75BA}"/>
              </a:ext>
            </a:extLst>
          </p:cNvPr>
          <p:cNvGrpSpPr>
            <a:grpSpLocks noChangeAspect="1"/>
          </p:cNvGrpSpPr>
          <p:nvPr/>
        </p:nvGrpSpPr>
        <p:grpSpPr>
          <a:xfrm>
            <a:off x="882946" y="1364492"/>
            <a:ext cx="4441433" cy="4323065"/>
            <a:chOff x="4248727" y="1912341"/>
            <a:chExt cx="3697388" cy="3598849"/>
          </a:xfrm>
        </p:grpSpPr>
        <p:grpSp>
          <p:nvGrpSpPr>
            <p:cNvPr id="6" name="Group 5">
              <a:extLst>
                <a:ext uri="{FF2B5EF4-FFF2-40B4-BE49-F238E27FC236}">
                  <a16:creationId xmlns:a16="http://schemas.microsoft.com/office/drawing/2014/main" id="{F92B47EC-80AD-26B8-BE65-511A73F4E525}"/>
                </a:ext>
              </a:extLst>
            </p:cNvPr>
            <p:cNvGrpSpPr/>
            <p:nvPr/>
          </p:nvGrpSpPr>
          <p:grpSpPr>
            <a:xfrm>
              <a:off x="4481077" y="2121268"/>
              <a:ext cx="3183077" cy="3179634"/>
              <a:chOff x="4481077" y="2121268"/>
              <a:chExt cx="3183077" cy="3179634"/>
            </a:xfrm>
          </p:grpSpPr>
          <p:cxnSp>
            <p:nvCxnSpPr>
              <p:cNvPr id="53" name="Straight Arrow Connector 52">
                <a:extLst>
                  <a:ext uri="{FF2B5EF4-FFF2-40B4-BE49-F238E27FC236}">
                    <a16:creationId xmlns:a16="http://schemas.microsoft.com/office/drawing/2014/main" id="{26F42398-B81E-55E9-3AB0-B7DE188DF8C9}"/>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08FBF5E-4EA1-44A2-A641-802E5B2FDE77}"/>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657597E-5953-DB40-D6F3-649A46C3F397}"/>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C7F07A1-3B6A-F41E-15BB-CA75F5E7080D}"/>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22633B5-BD93-F320-6366-C97050951078}"/>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B283FF7-DAB0-DE54-03F9-0E00469487A0}"/>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C9944BC-6004-4CF5-129D-11C89720EDCF}"/>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AC6FB9B-8C67-13C0-68BE-A58C98378863}"/>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D2DBADE-4D8B-5F32-A948-C3A1AD97B1DD}"/>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14E7860-8032-0C7E-614A-CE47DA0741F9}"/>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A0C0018-7AB0-9A75-0A43-922E9C537106}"/>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11D8892-939F-B29E-55DC-3B46803EB4FB}"/>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B9BC6C1-E228-B9E7-5C0D-78F5A9CA507A}"/>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1C8CC5-7306-A27F-5CC1-D5B53934439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7017F8-E1FE-6D7C-DB7E-D53410729193}"/>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E2357DE-E2B2-A3BF-5626-13A5AE8BBFE8}"/>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A02B6A6-9242-2D67-F20E-EEC859468B82}"/>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AC0E3F9-DA87-A82C-F853-B8C0BEC77628}"/>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8A19D91-9C3C-8C25-00B0-417A80F0ED6F}"/>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26F371E-9CF7-32D3-0E78-A5651D4C01B5}"/>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4040B99-13E8-A1AB-B7F6-2060D0A25C6B}"/>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1AECE4E-0724-1D98-04CE-8967F64BE31D}"/>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3D2776A-73F7-1731-FFBE-2099FAC6E926}"/>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C976B32-6CFA-C839-EB73-97DDFB5AB650}"/>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D26AACDD-3848-65E5-F78D-B26154BC3BA7}"/>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907075A-8BE1-2EE1-6B74-9B8C5B12DC86}"/>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DB5049B-3162-257B-C069-1A65E0FB16EC}"/>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8EA6BE-AD61-DDCB-CF88-943C464D4EC7}"/>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710FCD-221C-B6C1-417F-0C80AC79C798}"/>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483CF86-03BE-B6BA-D81D-432DB9BF7FD4}"/>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FFFE2CF-7993-8928-CA02-18BF1A28A377}"/>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A79605D-AF1A-E49A-1276-53982201AC15}"/>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C264FD36-71EF-C5E1-D806-62F572384CBD}"/>
                  </a:ext>
                </a:extLst>
              </p:cNvPr>
              <p:cNvSpPr/>
              <p:nvPr/>
            </p:nvSpPr>
            <p:spPr>
              <a:xfrm>
                <a:off x="5650147" y="1405534"/>
                <a:ext cx="5960221"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b="0" i="1" smtClean="0">
                              <a:latin typeface="Cambria Math" panose="02040503050406030204" pitchFamily="18" charset="0"/>
                            </a:rPr>
                          </m:ctrlPr>
                        </m:naryPr>
                        <m:sub/>
                        <m:sup/>
                        <m:e>
                          <m:d>
                            <m:dPr>
                              <m:ctrlPr>
                                <a:rPr lang="en-US" sz="4800" b="0" i="1" smtClean="0">
                                  <a:latin typeface="Cambria Math" panose="02040503050406030204" pitchFamily="18" charset="0"/>
                                </a:rPr>
                              </m:ctrlPr>
                            </m:dPr>
                            <m:e>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𝑞</m:t>
                                  </m:r>
                                </m:sup>
                              </m:sSup>
                              <m:r>
                                <a:rPr lang="en-US" sz="4800" b="0" i="1" smtClean="0">
                                  <a:latin typeface="Cambria Math" panose="02040503050406030204" pitchFamily="18" charset="0"/>
                                </a:rPr>
                                <m:t>𝑑𝑝</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𝑝</m:t>
                                  </m:r>
                                </m:sup>
                              </m:sSup>
                              <m:r>
                                <a:rPr lang="en-US" sz="4800" b="0" i="1" smtClean="0">
                                  <a:latin typeface="Cambria Math" panose="02040503050406030204" pitchFamily="18" charset="0"/>
                                </a:rPr>
                                <m:t>𝑑𝑞</m:t>
                              </m:r>
                            </m:e>
                          </m:d>
                          <m:r>
                            <a:rPr lang="en-US" sz="4800" b="0" i="1" smtClean="0">
                              <a:latin typeface="Cambria Math" panose="02040503050406030204" pitchFamily="18" charset="0"/>
                            </a:rPr>
                            <m:t>=0</m:t>
                          </m:r>
                        </m:e>
                      </m:nary>
                    </m:oMath>
                  </m:oMathPara>
                </a14:m>
                <a:endParaRPr lang="en-US" sz="4800" dirty="0"/>
              </a:p>
            </p:txBody>
          </p:sp>
        </mc:Choice>
        <mc:Fallback xmlns="">
          <p:sp>
            <p:nvSpPr>
              <p:cNvPr id="78" name="Rectangle 77">
                <a:extLst>
                  <a:ext uri="{FF2B5EF4-FFF2-40B4-BE49-F238E27FC236}">
                    <a16:creationId xmlns:a16="http://schemas.microsoft.com/office/drawing/2014/main" id="{C264FD36-71EF-C5E1-D806-62F572384CBD}"/>
                  </a:ext>
                </a:extLst>
              </p:cNvPr>
              <p:cNvSpPr>
                <a:spLocks noRot="1" noChangeAspect="1" noMove="1" noResize="1" noEditPoints="1" noAdjustHandles="1" noChangeArrowheads="1" noChangeShapeType="1" noTextEdit="1"/>
              </p:cNvSpPr>
              <p:nvPr/>
            </p:nvSpPr>
            <p:spPr>
              <a:xfrm>
                <a:off x="5650147" y="1405534"/>
                <a:ext cx="5960221" cy="202972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083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3840" y="3942277"/>
                <a:ext cx="9526069" cy="13840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3200" i="1" smtClean="0">
                              <a:latin typeface="Cambria Math" panose="02040503050406030204" pitchFamily="18" charset="0"/>
                            </a:rPr>
                          </m:ctrlPr>
                        </m:naryPr>
                        <m:sub/>
                        <m:sup/>
                        <m:e>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𝑑𝑝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𝑑𝑞</m:t>
                              </m:r>
                            </m:e>
                          </m:d>
                          <m:r>
                            <a:rPr lang="en-US" sz="3200" i="1">
                              <a:latin typeface="Cambria Math" panose="02040503050406030204" pitchFamily="18" charset="0"/>
                            </a:rPr>
                            <m:t>=</m:t>
                          </m:r>
                          <m:nary>
                            <m:naryPr>
                              <m:chr m:val="∮"/>
                              <m:limLoc m:val="undOvr"/>
                              <m:subHide m:val="on"/>
                              <m:supHide m:val="on"/>
                              <m:ctrlPr>
                                <a:rPr lang="en-US" sz="3200" i="1">
                                  <a:latin typeface="Cambria Math" panose="02040503050406030204" pitchFamily="18" charset="0"/>
                                </a:rPr>
                              </m:ctrlPr>
                            </m:naryPr>
                            <m:sub/>
                            <m:sup/>
                            <m:e>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𝐻𝑑𝑝</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𝐻𝑑𝑞</m:t>
                              </m:r>
                              <m:r>
                                <a:rPr lang="en-US" sz="3200" i="1" smtClean="0">
                                  <a:latin typeface="Cambria Math" panose="02040503050406030204" pitchFamily="18" charset="0"/>
                                </a:rPr>
                                <m:t>)</m:t>
                              </m:r>
                              <m:r>
                                <a:rPr lang="en-US" sz="3200" b="0" i="1" smtClean="0">
                                  <a:latin typeface="Cambria Math" panose="02040503050406030204" pitchFamily="18" charset="0"/>
                                </a:rPr>
                                <m:t>=</m:t>
                              </m:r>
                            </m:e>
                          </m:nary>
                          <m:nary>
                            <m:naryPr>
                              <m:chr m:val="∮"/>
                              <m:limLoc m:val="undOvr"/>
                              <m:subHide m:val="on"/>
                              <m:supHide m:val="on"/>
                              <m:ctrlPr>
                                <a:rPr lang="en-US" sz="3200" i="1">
                                  <a:latin typeface="Cambria Math" panose="02040503050406030204" pitchFamily="18" charset="0"/>
                                </a:rPr>
                              </m:ctrlPr>
                            </m:naryPr>
                            <m:sub/>
                            <m:sup/>
                            <m:e>
                              <m:r>
                                <a:rPr lang="en-US" sz="3200" i="1">
                                  <a:latin typeface="Cambria Math" panose="02040503050406030204" pitchFamily="18" charset="0"/>
                                </a:rPr>
                                <m:t>𝑑𝐻</m:t>
                              </m:r>
                              <m:r>
                                <a:rPr lang="en-US" sz="3200" i="1">
                                  <a:latin typeface="Cambria Math" panose="02040503050406030204" pitchFamily="18" charset="0"/>
                                </a:rPr>
                                <m:t>=0</m:t>
                              </m:r>
                            </m:e>
                          </m:nary>
                        </m:e>
                      </m:nary>
                    </m:oMath>
                  </m:oMathPara>
                </a14:m>
                <a:endParaRPr lang="en-US" sz="3200" dirty="0"/>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3840" y="3942277"/>
                <a:ext cx="9526069" cy="138403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7646A51-ED81-BD8D-FB77-50CC2CE35809}"/>
                  </a:ext>
                </a:extLst>
              </p:cNvPr>
              <p:cNvSpPr/>
              <p:nvPr/>
            </p:nvSpPr>
            <p:spPr>
              <a:xfrm>
                <a:off x="155357" y="1033810"/>
                <a:ext cx="6575198" cy="584775"/>
              </a:xfrm>
              <a:prstGeom prst="rect">
                <a:avLst/>
              </a:prstGeom>
            </p:spPr>
            <p:txBody>
              <a:bodyPr wrap="none">
                <a:spAutoFit/>
              </a:bodyPr>
              <a:lstStyle/>
              <a:p>
                <a:pPr algn="ctr"/>
                <a:r>
                  <a:rPr lang="en-US" sz="3200" dirty="0"/>
                  <a:t>hyper-surfaces have dimensions </a:t>
                </a:r>
                <a14:m>
                  <m:oMath xmlns:m="http://schemas.openxmlformats.org/officeDocument/2006/math">
                    <m:r>
                      <a:rPr lang="en-US" sz="3200" i="1">
                        <a:latin typeface="Cambria Math" panose="02040503050406030204" pitchFamily="18" charset="0"/>
                      </a:rPr>
                      <m:t>𝑛</m:t>
                    </m:r>
                    <m:r>
                      <a:rPr lang="en-US" sz="3200" i="1">
                        <a:latin typeface="Cambria Math" panose="02040503050406030204" pitchFamily="18" charset="0"/>
                      </a:rPr>
                      <m:t>−1</m:t>
                    </m:r>
                  </m:oMath>
                </a14:m>
                <a:endParaRPr lang="en-US" sz="3200" dirty="0"/>
              </a:p>
            </p:txBody>
          </p:sp>
        </mc:Choice>
        <mc:Fallback xmlns="">
          <p:sp>
            <p:nvSpPr>
              <p:cNvPr id="5" name="Rectangle 4">
                <a:extLst>
                  <a:ext uri="{FF2B5EF4-FFF2-40B4-BE49-F238E27FC236}">
                    <a16:creationId xmlns:a16="http://schemas.microsoft.com/office/drawing/2014/main" id="{C7646A51-ED81-BD8D-FB77-50CC2CE35809}"/>
                  </a:ext>
                </a:extLst>
              </p:cNvPr>
              <p:cNvSpPr>
                <a:spLocks noRot="1" noChangeAspect="1" noMove="1" noResize="1" noEditPoints="1" noAdjustHandles="1" noChangeArrowheads="1" noChangeShapeType="1" noTextEdit="1"/>
              </p:cNvSpPr>
              <p:nvPr/>
            </p:nvSpPr>
            <p:spPr>
              <a:xfrm>
                <a:off x="155357" y="1033810"/>
                <a:ext cx="6575198" cy="584775"/>
              </a:xfrm>
              <a:prstGeom prst="rect">
                <a:avLst/>
              </a:prstGeom>
              <a:blipFill>
                <a:blip r:embed="rId3"/>
                <a:stretch>
                  <a:fillRect l="-1854"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D9FB164-FCA1-825C-DDC0-C424AF591E20}"/>
                  </a:ext>
                </a:extLst>
              </p:cNvPr>
              <p:cNvSpPr/>
              <p:nvPr/>
            </p:nvSpPr>
            <p:spPr>
              <a:xfrm>
                <a:off x="155357" y="2109940"/>
                <a:ext cx="7329315" cy="584775"/>
              </a:xfrm>
              <a:prstGeom prst="rect">
                <a:avLst/>
              </a:prstGeom>
            </p:spPr>
            <p:txBody>
              <a:bodyPr wrap="none">
                <a:spAutoFit/>
              </a:bodyPr>
              <a:lstStyle/>
              <a:p>
                <a:pPr algn="ctr"/>
                <a:r>
                  <a:rPr lang="en-US" sz="3200" dirty="0"/>
                  <a:t>Since we are in two dimensions: </a:t>
                </a:r>
                <a14:m>
                  <m:oMath xmlns:m="http://schemas.openxmlformats.org/officeDocument/2006/math">
                    <m:r>
                      <a:rPr lang="en-US" sz="3200" i="1">
                        <a:latin typeface="Cambria Math" panose="02040503050406030204" pitchFamily="18" charset="0"/>
                      </a:rPr>
                      <m:t>2−1=1</m:t>
                    </m:r>
                  </m:oMath>
                </a14:m>
                <a:endParaRPr lang="en-US" sz="3200" dirty="0"/>
              </a:p>
            </p:txBody>
          </p:sp>
        </mc:Choice>
        <mc:Fallback xmlns="">
          <p:sp>
            <p:nvSpPr>
              <p:cNvPr id="6" name="Rectangle 5">
                <a:extLst>
                  <a:ext uri="{FF2B5EF4-FFF2-40B4-BE49-F238E27FC236}">
                    <a16:creationId xmlns:a16="http://schemas.microsoft.com/office/drawing/2014/main" id="{4D9FB164-FCA1-825C-DDC0-C424AF591E20}"/>
                  </a:ext>
                </a:extLst>
              </p:cNvPr>
              <p:cNvSpPr>
                <a:spLocks noRot="1" noChangeAspect="1" noMove="1" noResize="1" noEditPoints="1" noAdjustHandles="1" noChangeArrowheads="1" noChangeShapeType="1" noTextEdit="1"/>
              </p:cNvSpPr>
              <p:nvPr/>
            </p:nvSpPr>
            <p:spPr>
              <a:xfrm>
                <a:off x="155357" y="2109940"/>
                <a:ext cx="7329315" cy="584775"/>
              </a:xfrm>
              <a:prstGeom prst="rect">
                <a:avLst/>
              </a:prstGeom>
              <a:blipFill>
                <a:blip r:embed="rId4"/>
                <a:stretch>
                  <a:fillRect l="-1663" t="-12500" b="-34375"/>
                </a:stretch>
              </a:blipFill>
            </p:spPr>
            <p:txBody>
              <a:bodyPr/>
              <a:lstStyle/>
              <a:p>
                <a:r>
                  <a:rPr lang="en-US">
                    <a:noFill/>
                  </a:rPr>
                  <a:t> </a:t>
                </a:r>
              </a:p>
            </p:txBody>
          </p:sp>
        </mc:Fallback>
      </mc:AlternateContent>
      <p:grpSp>
        <p:nvGrpSpPr>
          <p:cNvPr id="210" name="Group 209">
            <a:extLst>
              <a:ext uri="{FF2B5EF4-FFF2-40B4-BE49-F238E27FC236}">
                <a16:creationId xmlns:a16="http://schemas.microsoft.com/office/drawing/2014/main" id="{C201269D-4D64-9879-7AF9-B187F6015330}"/>
              </a:ext>
            </a:extLst>
          </p:cNvPr>
          <p:cNvGrpSpPr>
            <a:grpSpLocks noChangeAspect="1"/>
          </p:cNvGrpSpPr>
          <p:nvPr/>
        </p:nvGrpSpPr>
        <p:grpSpPr>
          <a:xfrm>
            <a:off x="7698297" y="587102"/>
            <a:ext cx="3676877" cy="3726901"/>
            <a:chOff x="289672" y="508462"/>
            <a:chExt cx="5530036" cy="5605272"/>
          </a:xfrm>
        </p:grpSpPr>
        <p:grpSp>
          <p:nvGrpSpPr>
            <p:cNvPr id="211" name="Group 210">
              <a:extLst>
                <a:ext uri="{FF2B5EF4-FFF2-40B4-BE49-F238E27FC236}">
                  <a16:creationId xmlns:a16="http://schemas.microsoft.com/office/drawing/2014/main" id="{CF881F81-0AFC-56C4-755A-8136B0869842}"/>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C184A110-713C-8B8F-F099-B217C78F62C6}"/>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TextBox 253">
                    <a:extLst>
                      <a:ext uri="{FF2B5EF4-FFF2-40B4-BE49-F238E27FC236}">
                        <a16:creationId xmlns:a16="http://schemas.microsoft.com/office/drawing/2014/main" id="{1DF984E5-9BAE-461C-0AB8-9B70F11A7C6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255" name="Group 254">
                <a:extLst>
                  <a:ext uri="{FF2B5EF4-FFF2-40B4-BE49-F238E27FC236}">
                    <a16:creationId xmlns:a16="http://schemas.microsoft.com/office/drawing/2014/main" id="{E1020601-AD24-4B14-27E8-3D1C3E415DAD}"/>
                  </a:ext>
                </a:extLst>
              </p:cNvPr>
              <p:cNvGrpSpPr/>
              <p:nvPr/>
            </p:nvGrpSpPr>
            <p:grpSpPr>
              <a:xfrm>
                <a:off x="565964" y="883621"/>
                <a:ext cx="5486400" cy="5485835"/>
                <a:chOff x="3878442" y="1338439"/>
                <a:chExt cx="3840480" cy="3840480"/>
              </a:xfrm>
            </p:grpSpPr>
            <p:cxnSp>
              <p:nvCxnSpPr>
                <p:cNvPr id="256" name="Straight Connector 255">
                  <a:extLst>
                    <a:ext uri="{FF2B5EF4-FFF2-40B4-BE49-F238E27FC236}">
                      <a16:creationId xmlns:a16="http://schemas.microsoft.com/office/drawing/2014/main" id="{9AC0786B-576F-8A09-6CCB-772142A89DF6}"/>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997EF89-E7A8-D8D9-98FB-610C6523850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2" name="Group 211">
              <a:extLst>
                <a:ext uri="{FF2B5EF4-FFF2-40B4-BE49-F238E27FC236}">
                  <a16:creationId xmlns:a16="http://schemas.microsoft.com/office/drawing/2014/main" id="{B092EBDC-2491-6ED4-9D83-02DF39B7B785}"/>
                </a:ext>
              </a:extLst>
            </p:cNvPr>
            <p:cNvGrpSpPr/>
            <p:nvPr/>
          </p:nvGrpSpPr>
          <p:grpSpPr>
            <a:xfrm>
              <a:off x="1201890" y="1575289"/>
              <a:ext cx="3698780" cy="3600204"/>
              <a:chOff x="4248727" y="1912341"/>
              <a:chExt cx="3697388" cy="3598849"/>
            </a:xfrm>
          </p:grpSpPr>
          <p:grpSp>
            <p:nvGrpSpPr>
              <p:cNvPr id="220" name="Group 219">
                <a:extLst>
                  <a:ext uri="{FF2B5EF4-FFF2-40B4-BE49-F238E27FC236}">
                    <a16:creationId xmlns:a16="http://schemas.microsoft.com/office/drawing/2014/main" id="{1B913A1F-E4C4-C124-D7D1-AA27D21307DD}"/>
                  </a:ext>
                </a:extLst>
              </p:cNvPr>
              <p:cNvGrpSpPr/>
              <p:nvPr/>
            </p:nvGrpSpPr>
            <p:grpSpPr>
              <a:xfrm>
                <a:off x="4481077" y="2121268"/>
                <a:ext cx="3183077" cy="3179634"/>
                <a:chOff x="4481077" y="2121268"/>
                <a:chExt cx="3183077" cy="3179634"/>
              </a:xfrm>
            </p:grpSpPr>
            <p:cxnSp>
              <p:nvCxnSpPr>
                <p:cNvPr id="229" name="Straight Arrow Connector 228">
                  <a:extLst>
                    <a:ext uri="{FF2B5EF4-FFF2-40B4-BE49-F238E27FC236}">
                      <a16:creationId xmlns:a16="http://schemas.microsoft.com/office/drawing/2014/main" id="{18EDA03A-CF0C-712F-9259-542C247D098E}"/>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35A8D996-94E1-EA5D-71D7-828666D0F5BA}"/>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6EFCE72A-727B-C189-2285-F139BDEC253F}"/>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6D555872-EFEA-98BD-0058-3F99D3AB65E6}"/>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56124B80-91F1-AAC4-4B4F-A4201DB2F1D6}"/>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B3D7325-45C4-9CB5-0FC8-A0AB93CADB47}"/>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02C9AB5-3EE1-5FED-5BF4-B0FF8801011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AA34589D-D692-94E5-18EF-0DEC16AB3BFC}"/>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F3B6054D-554A-0E3D-22FE-74A16B776A3C}"/>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01F4DB1D-FD81-7166-DA60-E777E633504F}"/>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6A9413ED-AFAE-3637-A586-8AD36BAB170E}"/>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8C606FDD-C38D-2378-4466-5028A37D27F0}"/>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22E13EDF-8807-F3C0-8C76-3AFAD969E9F5}"/>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4CBAD146-693A-2287-7BB2-78B7D84031AB}"/>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03AC8B7F-28E7-A75B-06C7-03317C151933}"/>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3B3C1D5D-119A-1C2A-4F30-4726508DB76E}"/>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7D7FCA5A-42A3-F09D-E9E7-24B30753E0C5}"/>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B4B3B792-2563-CA9E-FEEA-5F0E0457FCCE}"/>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233F81B0-41B8-7CD5-A2F4-608FD33EB82C}"/>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15EFF95-737C-502F-F935-0BD1752C52C8}"/>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3F8FB6FD-B503-1C69-6118-4EFA072CF585}"/>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0C1379BA-B1CD-5E5F-3B26-98C8A167BEAF}"/>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8A30D22-C2F9-FCB8-D66D-DF9D6E943DC1}"/>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F9D30283-8E24-4697-BED2-C147CBBF1326}"/>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1" name="Straight Arrow Connector 220">
                <a:extLst>
                  <a:ext uri="{FF2B5EF4-FFF2-40B4-BE49-F238E27FC236}">
                    <a16:creationId xmlns:a16="http://schemas.microsoft.com/office/drawing/2014/main" id="{674518A6-BC58-3020-2007-19E7845B5CA3}"/>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FD3AFCC-6724-33E6-A98D-E0D8BDA15F4E}"/>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0EE897EE-064C-3795-7B52-6FFBD26394B1}"/>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51BDC4B6-B441-E058-E12C-12DE052FB61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0E279821-9217-AE2B-749B-9243887B765E}"/>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2689C60E-AE4C-13E5-1787-D7AE049D30D9}"/>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8487A980-550B-9328-A13B-EE90AFED888C}"/>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807F18D-9EEA-8751-80FD-D708BA502549}"/>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461E4A46-B429-78D6-898C-73A7C7599941}"/>
                </a:ext>
              </a:extLst>
            </p:cNvPr>
            <p:cNvGrpSpPr/>
            <p:nvPr/>
          </p:nvGrpSpPr>
          <p:grpSpPr>
            <a:xfrm>
              <a:off x="1020547" y="1534369"/>
              <a:ext cx="4102711" cy="3549668"/>
              <a:chOff x="1020547" y="1534369"/>
              <a:chExt cx="4102711" cy="3549668"/>
            </a:xfrm>
          </p:grpSpPr>
          <p:sp>
            <p:nvSpPr>
              <p:cNvPr id="214" name="Freeform 16">
                <a:extLst>
                  <a:ext uri="{FF2B5EF4-FFF2-40B4-BE49-F238E27FC236}">
                    <a16:creationId xmlns:a16="http://schemas.microsoft.com/office/drawing/2014/main" id="{9073E4CA-28DA-A756-51DD-CF67E87D8727}"/>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D0C14F99-E09D-0D2A-0270-2679C1A21381}"/>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5" name="TextBox 214">
                    <a:extLst>
                      <a:ext uri="{FF2B5EF4-FFF2-40B4-BE49-F238E27FC236}">
                        <a16:creationId xmlns:a16="http://schemas.microsoft.com/office/drawing/2014/main" id="{D0C14F99-E09D-0D2A-0270-2679C1A21381}"/>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B7A1F03D-EA60-C3FD-E1CF-33EA1BF2783B}"/>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6" name="TextBox 215">
                    <a:extLst>
                      <a:ext uri="{FF2B5EF4-FFF2-40B4-BE49-F238E27FC236}">
                        <a16:creationId xmlns:a16="http://schemas.microsoft.com/office/drawing/2014/main" id="{B7A1F03D-EA60-C3FD-E1CF-33EA1BF2783B}"/>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217" name="Freeform 19">
                <a:extLst>
                  <a:ext uri="{FF2B5EF4-FFF2-40B4-BE49-F238E27FC236}">
                    <a16:creationId xmlns:a16="http://schemas.microsoft.com/office/drawing/2014/main" id="{AF9516B1-E4ED-9EB2-5223-AF2B2D3148FF}"/>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a:extLst>
                  <a:ext uri="{FF2B5EF4-FFF2-40B4-BE49-F238E27FC236}">
                    <a16:creationId xmlns:a16="http://schemas.microsoft.com/office/drawing/2014/main" id="{D84001A9-F2CE-0ED3-7C37-E53EC3A3C9BE}"/>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17E2FB40-F320-5A09-3375-1D7D142AB805}"/>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0" name="Rectangle 259">
            <a:extLst>
              <a:ext uri="{FF2B5EF4-FFF2-40B4-BE49-F238E27FC236}">
                <a16:creationId xmlns:a16="http://schemas.microsoft.com/office/drawing/2014/main" id="{3A872CA9-CB04-F86B-5A92-045BDF447E85}"/>
              </a:ext>
            </a:extLst>
          </p:cNvPr>
          <p:cNvSpPr/>
          <p:nvPr/>
        </p:nvSpPr>
        <p:spPr>
          <a:xfrm>
            <a:off x="155073" y="2780694"/>
            <a:ext cx="4948599" cy="584775"/>
          </a:xfrm>
          <a:prstGeom prst="rect">
            <a:avLst/>
          </a:prstGeom>
        </p:spPr>
        <p:txBody>
          <a:bodyPr wrap="none">
            <a:spAutoFit/>
          </a:bodyPr>
          <a:lstStyle/>
          <a:p>
            <a:pPr algn="ctr"/>
            <a:r>
              <a:rPr lang="en-US" sz="3200" dirty="0"/>
              <a:t>Our hyper-surfaces are lines </a:t>
            </a:r>
          </a:p>
        </p:txBody>
      </p:sp>
      <mc:AlternateContent xmlns:mc="http://schemas.openxmlformats.org/markup-compatibility/2006" xmlns:a14="http://schemas.microsoft.com/office/drawing/2010/main">
        <mc:Choice Requires="a14">
          <p:sp>
            <p:nvSpPr>
              <p:cNvPr id="261" name="Rectangle 260">
                <a:extLst>
                  <a:ext uri="{FF2B5EF4-FFF2-40B4-BE49-F238E27FC236}">
                    <a16:creationId xmlns:a16="http://schemas.microsoft.com/office/drawing/2014/main" id="{728EB0CD-D99C-50CF-B3CD-A823AF1865B5}"/>
                  </a:ext>
                </a:extLst>
              </p:cNvPr>
              <p:cNvSpPr/>
              <p:nvPr/>
            </p:nvSpPr>
            <p:spPr>
              <a:xfrm>
                <a:off x="6591854" y="74335"/>
                <a:ext cx="5626540" cy="523220"/>
              </a:xfrm>
              <a:prstGeom prst="rect">
                <a:avLst/>
              </a:prstGeom>
            </p:spPr>
            <p:txBody>
              <a:bodyPr wrap="none">
                <a:spAutoFit/>
              </a:bodyPr>
              <a:lstStyle/>
              <a:p>
                <a:r>
                  <a:rPr lang="en-US" sz="2800" dirty="0"/>
                  <a:t>The flow of the displacement field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𝑎</m:t>
                        </m:r>
                      </m:sup>
                    </m:sSup>
                  </m:oMath>
                </a14:m>
                <a:endParaRPr lang="en-US" sz="2800" dirty="0"/>
              </a:p>
            </p:txBody>
          </p:sp>
        </mc:Choice>
        <mc:Fallback xmlns="">
          <p:sp>
            <p:nvSpPr>
              <p:cNvPr id="261" name="Rectangle 260">
                <a:extLst>
                  <a:ext uri="{FF2B5EF4-FFF2-40B4-BE49-F238E27FC236}">
                    <a16:creationId xmlns:a16="http://schemas.microsoft.com/office/drawing/2014/main" id="{728EB0CD-D99C-50CF-B3CD-A823AF1865B5}"/>
                  </a:ext>
                </a:extLst>
              </p:cNvPr>
              <p:cNvSpPr>
                <a:spLocks noRot="1" noChangeAspect="1" noMove="1" noResize="1" noEditPoints="1" noAdjustHandles="1" noChangeArrowheads="1" noChangeShapeType="1" noTextEdit="1"/>
              </p:cNvSpPr>
              <p:nvPr/>
            </p:nvSpPr>
            <p:spPr>
              <a:xfrm>
                <a:off x="6591854" y="74335"/>
                <a:ext cx="5626540" cy="523220"/>
              </a:xfrm>
              <a:prstGeom prst="rect">
                <a:avLst/>
              </a:prstGeom>
              <a:blipFill>
                <a:blip r:embed="rId9"/>
                <a:stretch>
                  <a:fillRect l="-2167"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2000645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15</a:t>
            </a:fld>
            <a:endParaRPr lang="en-US"/>
          </a:p>
        </p:txBody>
      </p:sp>
      <p:grpSp>
        <p:nvGrpSpPr>
          <p:cNvPr id="83" name="Group 82">
            <a:extLst>
              <a:ext uri="{FF2B5EF4-FFF2-40B4-BE49-F238E27FC236}">
                <a16:creationId xmlns:a16="http://schemas.microsoft.com/office/drawing/2014/main" id="{2EBF22FF-60C5-82B0-EF0E-B23DFE93FC7E}"/>
              </a:ext>
            </a:extLst>
          </p:cNvPr>
          <p:cNvGrpSpPr/>
          <p:nvPr/>
        </p:nvGrpSpPr>
        <p:grpSpPr>
          <a:xfrm>
            <a:off x="157912" y="832643"/>
            <a:ext cx="7468843" cy="1138782"/>
            <a:chOff x="116777" y="591326"/>
            <a:chExt cx="7468843" cy="1138782"/>
          </a:xfrm>
        </p:grpSpPr>
        <p:sp>
          <p:nvSpPr>
            <p:cNvPr id="11" name="TextBox 10">
              <a:extLst>
                <a:ext uri="{FF2B5EF4-FFF2-40B4-BE49-F238E27FC236}">
                  <a16:creationId xmlns:a16="http://schemas.microsoft.com/office/drawing/2014/main" id="{3B0FAF27-AAE6-F420-9BF9-8B6DB498344A}"/>
                </a:ext>
              </a:extLst>
            </p:cNvPr>
            <p:cNvSpPr txBox="1"/>
            <p:nvPr/>
          </p:nvSpPr>
          <p:spPr>
            <a:xfrm>
              <a:off x="119730" y="591326"/>
              <a:ext cx="7465890" cy="584775"/>
            </a:xfrm>
            <a:prstGeom prst="rect">
              <a:avLst/>
            </a:prstGeom>
            <a:noFill/>
          </p:spPr>
          <p:txBody>
            <a:bodyPr wrap="none" rtlCol="0">
              <a:spAutoFit/>
            </a:bodyPr>
            <a:lstStyle/>
            <a:p>
              <a:r>
                <a:rPr lang="en-US" sz="3200" dirty="0"/>
                <a:t>Each divergenceless field in two dimensions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3B26BD-A1CF-0490-3B9C-93847B01CB38}"/>
                    </a:ext>
                  </a:extLst>
                </p:cNvPr>
                <p:cNvSpPr txBox="1"/>
                <p:nvPr/>
              </p:nvSpPr>
              <p:spPr>
                <a:xfrm>
                  <a:off x="116777" y="1145333"/>
                  <a:ext cx="4755276" cy="584775"/>
                </a:xfrm>
                <a:prstGeom prst="rect">
                  <a:avLst/>
                </a:prstGeom>
                <a:noFill/>
              </p:spPr>
              <p:txBody>
                <a:bodyPr wrap="none" rtlCol="0">
                  <a:spAutoFit/>
                </a:bodyPr>
                <a:lstStyle/>
                <a:p>
                  <a:r>
                    <a:rPr lang="en-US" sz="3200" dirty="0"/>
                    <a:t>admits a stream function </a:t>
                  </a:r>
                  <a14:m>
                    <m:oMath xmlns:m="http://schemas.openxmlformats.org/officeDocument/2006/math">
                      <m:r>
                        <a:rPr lang="en-US" sz="3200" b="0" i="1" smtClean="0">
                          <a:latin typeface="Cambria Math" panose="02040503050406030204" pitchFamily="18" charset="0"/>
                        </a:rPr>
                        <m:t>𝐻</m:t>
                      </m:r>
                    </m:oMath>
                  </a14:m>
                  <a:endParaRPr lang="en-US" sz="3200" dirty="0"/>
                </a:p>
              </p:txBody>
            </p:sp>
          </mc:Choice>
          <mc:Fallback xmlns="">
            <p:sp>
              <p:nvSpPr>
                <p:cNvPr id="12" name="TextBox 11">
                  <a:extLst>
                    <a:ext uri="{FF2B5EF4-FFF2-40B4-BE49-F238E27FC236}">
                      <a16:creationId xmlns:a16="http://schemas.microsoft.com/office/drawing/2014/main" id="{5A3B26BD-A1CF-0490-3B9C-93847B01CB38}"/>
                    </a:ext>
                  </a:extLst>
                </p:cNvPr>
                <p:cNvSpPr txBox="1">
                  <a:spLocks noRot="1" noChangeAspect="1" noMove="1" noResize="1" noEditPoints="1" noAdjustHandles="1" noChangeArrowheads="1" noChangeShapeType="1" noTextEdit="1"/>
                </p:cNvSpPr>
                <p:nvPr/>
              </p:nvSpPr>
              <p:spPr>
                <a:xfrm>
                  <a:off x="116777" y="1145333"/>
                  <a:ext cx="4755276" cy="584775"/>
                </a:xfrm>
                <a:prstGeom prst="rect">
                  <a:avLst/>
                </a:prstGeom>
                <a:blipFill>
                  <a:blip r:embed="rId2"/>
                  <a:stretch>
                    <a:fillRect l="-3333" t="-12500" b="-34375"/>
                  </a:stretch>
                </a:blipFill>
              </p:spPr>
              <p:txBody>
                <a:bodyPr/>
                <a:lstStyle/>
                <a:p>
                  <a:r>
                    <a:rPr lang="en-US">
                      <a:noFill/>
                    </a:rPr>
                    <a:t> </a:t>
                  </a:r>
                </a:p>
              </p:txBody>
            </p:sp>
          </mc:Fallback>
        </mc:AlternateContent>
      </p:grpSp>
      <p:grpSp>
        <p:nvGrpSpPr>
          <p:cNvPr id="84" name="Group 83">
            <a:extLst>
              <a:ext uri="{FF2B5EF4-FFF2-40B4-BE49-F238E27FC236}">
                <a16:creationId xmlns:a16="http://schemas.microsoft.com/office/drawing/2014/main" id="{4DC88A2F-B9DD-AE3E-32FC-E2D2AFDADFB3}"/>
              </a:ext>
            </a:extLst>
          </p:cNvPr>
          <p:cNvGrpSpPr/>
          <p:nvPr/>
        </p:nvGrpSpPr>
        <p:grpSpPr>
          <a:xfrm>
            <a:off x="120047" y="2829333"/>
            <a:ext cx="7760073" cy="1144194"/>
            <a:chOff x="78912" y="2032595"/>
            <a:chExt cx="7760073" cy="1144194"/>
          </a:xfrm>
        </p:grpSpPr>
        <p:sp>
          <p:nvSpPr>
            <p:cNvPr id="15" name="TextBox 14">
              <a:extLst>
                <a:ext uri="{FF2B5EF4-FFF2-40B4-BE49-F238E27FC236}">
                  <a16:creationId xmlns:a16="http://schemas.microsoft.com/office/drawing/2014/main" id="{020D0684-6E19-7A1B-6F61-B660F09CD01B}"/>
                </a:ext>
              </a:extLst>
            </p:cNvPr>
            <p:cNvSpPr txBox="1"/>
            <p:nvPr/>
          </p:nvSpPr>
          <p:spPr>
            <a:xfrm>
              <a:off x="82427" y="2032595"/>
              <a:ext cx="7267759" cy="584775"/>
            </a:xfrm>
            <a:prstGeom prst="rect">
              <a:avLst/>
            </a:prstGeom>
            <a:noFill/>
          </p:spPr>
          <p:txBody>
            <a:bodyPr wrap="none" rtlCol="0">
              <a:spAutoFit/>
            </a:bodyPr>
            <a:lstStyle/>
            <a:p>
              <a:r>
                <a:rPr lang="en-US" sz="3200" dirty="0"/>
                <a:t>The flow through any two lines connecting</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D177B80-3139-9698-97DC-A690A2FF459C}"/>
                    </a:ext>
                  </a:extLst>
                </p:cNvPr>
                <p:cNvSpPr txBox="1"/>
                <p:nvPr/>
              </p:nvSpPr>
              <p:spPr>
                <a:xfrm>
                  <a:off x="78912" y="2592014"/>
                  <a:ext cx="7760073"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𝑂</m:t>
                      </m:r>
                      <m:r>
                        <a:rPr lang="en-US" sz="3200" b="0" i="1" smtClean="0">
                          <a:latin typeface="Cambria Math" panose="02040503050406030204" pitchFamily="18" charset="0"/>
                        </a:rPr>
                        <m:t>)</m:t>
                      </m:r>
                    </m:oMath>
                  </a14:m>
                  <a:r>
                    <a:rPr lang="en-US" sz="3200" dirty="0"/>
                    <a:t> and </a:t>
                  </a:r>
                  <a14:m>
                    <m:oMath xmlns:m="http://schemas.openxmlformats.org/officeDocument/2006/math">
                      <m:r>
                        <a:rPr lang="en-US" sz="3200" i="1">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oMath>
                  </a14:m>
                  <a:r>
                    <a:rPr lang="en-US" sz="3200" dirty="0"/>
                    <a:t> must be zero and thus equal </a:t>
                  </a:r>
                </a:p>
              </p:txBody>
            </p:sp>
          </mc:Choice>
          <mc:Fallback xmlns="">
            <p:sp>
              <p:nvSpPr>
                <p:cNvPr id="29" name="TextBox 28">
                  <a:extLst>
                    <a:ext uri="{FF2B5EF4-FFF2-40B4-BE49-F238E27FC236}">
                      <a16:creationId xmlns:a16="http://schemas.microsoft.com/office/drawing/2014/main" id="{8D177B80-3139-9698-97DC-A690A2FF459C}"/>
                    </a:ext>
                  </a:extLst>
                </p:cNvPr>
                <p:cNvSpPr txBox="1">
                  <a:spLocks noRot="1" noChangeAspect="1" noMove="1" noResize="1" noEditPoints="1" noAdjustHandles="1" noChangeArrowheads="1" noChangeShapeType="1" noTextEdit="1"/>
                </p:cNvSpPr>
                <p:nvPr/>
              </p:nvSpPr>
              <p:spPr>
                <a:xfrm>
                  <a:off x="78912" y="2592014"/>
                  <a:ext cx="7760073" cy="584775"/>
                </a:xfrm>
                <a:prstGeom prst="rect">
                  <a:avLst/>
                </a:prstGeom>
                <a:blipFill>
                  <a:blip r:embed="rId3"/>
                  <a:stretch>
                    <a:fillRect t="-12500" r="-1021" b="-34375"/>
                  </a:stretch>
                </a:blipFill>
              </p:spPr>
              <p:txBody>
                <a:bodyPr/>
                <a:lstStyle/>
                <a:p>
                  <a:r>
                    <a:rPr lang="en-US">
                      <a:noFill/>
                    </a:rPr>
                    <a:t> </a:t>
                  </a:r>
                </a:p>
              </p:txBody>
            </p:sp>
          </mc:Fallback>
        </mc:AlternateContent>
      </p:grpSp>
      <p:grpSp>
        <p:nvGrpSpPr>
          <p:cNvPr id="86" name="Group 85">
            <a:extLst>
              <a:ext uri="{FF2B5EF4-FFF2-40B4-BE49-F238E27FC236}">
                <a16:creationId xmlns:a16="http://schemas.microsoft.com/office/drawing/2014/main" id="{C2D83E4B-369B-E3F3-82C7-BB59DF9B18DC}"/>
              </a:ext>
            </a:extLst>
          </p:cNvPr>
          <p:cNvGrpSpPr/>
          <p:nvPr/>
        </p:nvGrpSpPr>
        <p:grpSpPr>
          <a:xfrm>
            <a:off x="3448" y="4850527"/>
            <a:ext cx="9533288" cy="1143391"/>
            <a:chOff x="78912" y="4277559"/>
            <a:chExt cx="9533288" cy="1143391"/>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119730" y="4277559"/>
                  <a:ext cx="9492470" cy="584775"/>
                </a:xfrm>
                <a:prstGeom prst="rect">
                  <a:avLst/>
                </a:prstGeom>
                <a:noFill/>
              </p:spPr>
              <p:txBody>
                <a:bodyPr wrap="none" rtlCol="0">
                  <a:spAutoFit/>
                </a:bodyPr>
                <a:lstStyle/>
                <a:p>
                  <a:r>
                    <a:rPr lang="en-US" sz="3200" dirty="0"/>
                    <a:t>Any line connecting </a:t>
                  </a:r>
                  <a14:m>
                    <m:oMath xmlns:m="http://schemas.openxmlformats.org/officeDocument/2006/math">
                      <m:r>
                        <a:rPr lang="en-US" sz="3200" b="0" i="1" smtClean="0">
                          <a:latin typeface="Cambria Math" panose="02040503050406030204" pitchFamily="18" charset="0"/>
                        </a:rPr>
                        <m:t>𝑂</m:t>
                      </m:r>
                    </m:oMath>
                  </a14:m>
                  <a:r>
                    <a:rPr lang="en-US" sz="3200" dirty="0"/>
                    <a:t> and </a:t>
                  </a:r>
                  <a14:m>
                    <m:oMath xmlns:m="http://schemas.openxmlformats.org/officeDocument/2006/math">
                      <m:r>
                        <a:rPr lang="en-US" sz="3200" b="0" i="1" dirty="0" smtClean="0">
                          <a:latin typeface="Cambria Math" panose="02040503050406030204" pitchFamily="18" charset="0"/>
                        </a:rPr>
                        <m:t>𝑃</m:t>
                      </m:r>
                    </m:oMath>
                  </a14:m>
                  <a:r>
                    <a:rPr lang="en-US" sz="3200" dirty="0"/>
                    <a:t> depends only on the states</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119730" y="4277559"/>
                  <a:ext cx="9492470" cy="584775"/>
                </a:xfrm>
                <a:prstGeom prst="rect">
                  <a:avLst/>
                </a:prstGeom>
                <a:blipFill>
                  <a:blip r:embed="rId4"/>
                  <a:stretch>
                    <a:fillRect l="-1606" t="-12500" r="-578" b="-34375"/>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DE1336C5-4331-4539-507D-403BB587FF60}"/>
                </a:ext>
              </a:extLst>
            </p:cNvPr>
            <p:cNvSpPr txBox="1"/>
            <p:nvPr/>
          </p:nvSpPr>
          <p:spPr>
            <a:xfrm>
              <a:off x="78912" y="4836175"/>
              <a:ext cx="4250331" cy="584775"/>
            </a:xfrm>
            <a:prstGeom prst="rect">
              <a:avLst/>
            </a:prstGeom>
            <a:noFill/>
          </p:spPr>
          <p:txBody>
            <a:bodyPr wrap="none" rtlCol="0">
              <a:spAutoFit/>
            </a:bodyPr>
            <a:lstStyle/>
            <a:p>
              <a:r>
                <a:rPr lang="en-US" sz="3200" dirty="0"/>
                <a:t>and is path independent</a:t>
              </a:r>
            </a:p>
          </p:txBody>
        </p:sp>
      </p:grpSp>
      <p:grpSp>
        <p:nvGrpSpPr>
          <p:cNvPr id="34" name="Group 33">
            <a:extLst>
              <a:ext uri="{FF2B5EF4-FFF2-40B4-BE49-F238E27FC236}">
                <a16:creationId xmlns:a16="http://schemas.microsoft.com/office/drawing/2014/main" id="{EDCBA5CD-6F9D-1877-25BE-7BE71E28D83D}"/>
              </a:ext>
            </a:extLst>
          </p:cNvPr>
          <p:cNvGrpSpPr>
            <a:grpSpLocks noChangeAspect="1"/>
          </p:cNvGrpSpPr>
          <p:nvPr/>
        </p:nvGrpSpPr>
        <p:grpSpPr>
          <a:xfrm>
            <a:off x="7698297" y="587102"/>
            <a:ext cx="3676877" cy="3726901"/>
            <a:chOff x="289672" y="508462"/>
            <a:chExt cx="5530036" cy="5605272"/>
          </a:xfrm>
        </p:grpSpPr>
        <p:grpSp>
          <p:nvGrpSpPr>
            <p:cNvPr id="35" name="Group 34">
              <a:extLst>
                <a:ext uri="{FF2B5EF4-FFF2-40B4-BE49-F238E27FC236}">
                  <a16:creationId xmlns:a16="http://schemas.microsoft.com/office/drawing/2014/main" id="{AD9BCFC3-2729-EA5F-522D-66461F00668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B4A908B-EF4F-83DF-6F37-BCCA02B51BAB}"/>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A84A4263-D236-F273-033B-B49E922A5129}"/>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4BC4A5A9-A987-30CE-CFBF-7350B131CA70}"/>
                  </a:ext>
                </a:extLst>
              </p:cNvPr>
              <p:cNvGrpSpPr/>
              <p:nvPr/>
            </p:nvGrpSpPr>
            <p:grpSpPr>
              <a:xfrm>
                <a:off x="565964" y="883621"/>
                <a:ext cx="5486400" cy="5485835"/>
                <a:chOff x="3878442" y="1338439"/>
                <a:chExt cx="3840480" cy="3840480"/>
              </a:xfrm>
            </p:grpSpPr>
            <p:cxnSp>
              <p:nvCxnSpPr>
                <p:cNvPr id="80" name="Straight Connector 79">
                  <a:extLst>
                    <a:ext uri="{FF2B5EF4-FFF2-40B4-BE49-F238E27FC236}">
                      <a16:creationId xmlns:a16="http://schemas.microsoft.com/office/drawing/2014/main" id="{DA253E7E-97F7-383E-A99E-6675C9EBE62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7D9803-A654-FC2D-FC21-BAE8F2E3A38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E58F96F7-3AB7-07B0-C226-C5A3406C4343}"/>
                </a:ext>
              </a:extLst>
            </p:cNvPr>
            <p:cNvGrpSpPr/>
            <p:nvPr/>
          </p:nvGrpSpPr>
          <p:grpSpPr>
            <a:xfrm>
              <a:off x="1201890" y="1575289"/>
              <a:ext cx="3698780" cy="3600204"/>
              <a:chOff x="4248727" y="1912341"/>
              <a:chExt cx="3697388" cy="3598849"/>
            </a:xfrm>
          </p:grpSpPr>
          <p:grpSp>
            <p:nvGrpSpPr>
              <p:cNvPr id="44" name="Group 43">
                <a:extLst>
                  <a:ext uri="{FF2B5EF4-FFF2-40B4-BE49-F238E27FC236}">
                    <a16:creationId xmlns:a16="http://schemas.microsoft.com/office/drawing/2014/main" id="{649D4F07-ABDB-AFA3-2B37-862901206786}"/>
                  </a:ext>
                </a:extLst>
              </p:cNvPr>
              <p:cNvGrpSpPr/>
              <p:nvPr/>
            </p:nvGrpSpPr>
            <p:grpSpPr>
              <a:xfrm>
                <a:off x="4481077" y="2121268"/>
                <a:ext cx="3183077" cy="3179634"/>
                <a:chOff x="4481077" y="2121268"/>
                <a:chExt cx="3183077" cy="3179634"/>
              </a:xfrm>
            </p:grpSpPr>
            <p:cxnSp>
              <p:nvCxnSpPr>
                <p:cNvPr id="53" name="Straight Arrow Connector 52">
                  <a:extLst>
                    <a:ext uri="{FF2B5EF4-FFF2-40B4-BE49-F238E27FC236}">
                      <a16:creationId xmlns:a16="http://schemas.microsoft.com/office/drawing/2014/main" id="{A3BFC0D1-0B55-1ED8-D481-2DCA54DF39D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07D415A-545D-E17F-0A70-99BF25BD9523}"/>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27C0A29-A160-43A1-8488-81BBD2B24A72}"/>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9D086D7-243A-DAD2-B03A-E3B645AE657C}"/>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087534E-74A5-3B4B-F5DE-33E2A8DBE7A1}"/>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927B7FF-6CAF-8E52-ADBC-30C394B4F166}"/>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7C12C2E-7F19-2A54-CAF3-3AE2A31BED5B}"/>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E3B0FCC-E0A2-F98B-2E24-29FF40535D86}"/>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BA6E28B-9E0E-98C4-05AC-AE7E5878354A}"/>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998B8DB-A78D-C72D-AAAA-5214D0BF1BFC}"/>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6A19007-F9CF-2EF8-D92D-E234B331937C}"/>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AA79403-A288-32E0-7B89-04A80FDF6555}"/>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FE5B8ED-34EE-B026-360B-08EE8B788C05}"/>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EEB6195-B676-16EC-30F4-59ACE4066F8A}"/>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8C59A6A-F7EF-62AC-E068-C5A961D6C98C}"/>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836FB47-6551-E83C-0E6C-15C0245A1525}"/>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2FC5DB3-37D4-4AD5-31CD-EE5E1B91BEB0}"/>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EEDEE62-9379-52AA-2C89-18EC532C0C88}"/>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6CA93C0-F7C5-95B2-B37F-FED0C2BD8704}"/>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02FAFC3-3BA2-B1B3-2D66-613C53F5C388}"/>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5E48E28-B448-639F-0092-73E1E1264519}"/>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8E67C6-1098-8326-8A9F-C9FD0C64637C}"/>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5375A77-C7B4-9FCD-494F-C565F8D3B229}"/>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CB275DC-1F4C-7F6B-2EBA-CE1E677A4A9D}"/>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AE332837-84F0-D11F-1F19-1276D3DDCCDD}"/>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A0F40D0-293F-7D88-E2F7-1F448080B287}"/>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AC2192-BE73-E2EB-81C5-ECC0B09703FB}"/>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FED69A1-247C-DB70-8735-E70ADD38450A}"/>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B8AE6BF-D27D-6470-AE9D-9E5F19777168}"/>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5FD4B3E-95CD-F901-7129-274E423F1175}"/>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42D568-A74F-8F5A-2D0D-DA4EC65F1449}"/>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4C0D015-0EC7-D784-938D-C38EBB44D690}"/>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3B6D9BC-1984-F4F9-87FA-616458FC6995}"/>
                </a:ext>
              </a:extLst>
            </p:cNvPr>
            <p:cNvGrpSpPr/>
            <p:nvPr/>
          </p:nvGrpSpPr>
          <p:grpSpPr>
            <a:xfrm>
              <a:off x="1020547" y="1534369"/>
              <a:ext cx="4102711" cy="3549668"/>
              <a:chOff x="1020547" y="1534369"/>
              <a:chExt cx="4102711" cy="3549668"/>
            </a:xfrm>
          </p:grpSpPr>
          <p:sp>
            <p:nvSpPr>
              <p:cNvPr id="38" name="Freeform 16">
                <a:extLst>
                  <a:ext uri="{FF2B5EF4-FFF2-40B4-BE49-F238E27FC236}">
                    <a16:creationId xmlns:a16="http://schemas.microsoft.com/office/drawing/2014/main" id="{B12DB08F-4E57-00E2-C642-FABA53C6F32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83BF801-5BA8-D3FC-CD0F-675D6A907F02}"/>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B87E46D-8509-7202-85E2-09CBA2CA0D8D}"/>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41" name="Freeform 19">
                <a:extLst>
                  <a:ext uri="{FF2B5EF4-FFF2-40B4-BE49-F238E27FC236}">
                    <a16:creationId xmlns:a16="http://schemas.microsoft.com/office/drawing/2014/main" id="{CC777DDB-1380-E295-A60C-7592CC9E310E}"/>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9121E1DC-54C4-D603-77F2-688858B7F9FC}"/>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B8A4A20-87D8-F03A-97BB-ABD300EF20E7}"/>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66DEB33D-5195-4D91-C903-E3EDBFE56AE7}"/>
                  </a:ext>
                </a:extLst>
              </p:cNvPr>
              <p:cNvSpPr/>
              <p:nvPr/>
            </p:nvSpPr>
            <p:spPr>
              <a:xfrm>
                <a:off x="6591854" y="74335"/>
                <a:ext cx="5626540" cy="523220"/>
              </a:xfrm>
              <a:prstGeom prst="rect">
                <a:avLst/>
              </a:prstGeom>
            </p:spPr>
            <p:txBody>
              <a:bodyPr wrap="none">
                <a:spAutoFit/>
              </a:bodyPr>
              <a:lstStyle/>
              <a:p>
                <a:r>
                  <a:rPr lang="en-US" sz="2800" dirty="0"/>
                  <a:t>The flow of the displacement field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𝑎</m:t>
                        </m:r>
                      </m:sup>
                    </m:sSup>
                  </m:oMath>
                </a14:m>
                <a:endParaRPr lang="en-US" sz="2800" dirty="0"/>
              </a:p>
            </p:txBody>
          </p:sp>
        </mc:Choice>
        <mc:Fallback xmlns="">
          <p:sp>
            <p:nvSpPr>
              <p:cNvPr id="82" name="Rectangle 81">
                <a:extLst>
                  <a:ext uri="{FF2B5EF4-FFF2-40B4-BE49-F238E27FC236}">
                    <a16:creationId xmlns:a16="http://schemas.microsoft.com/office/drawing/2014/main" id="{66DEB33D-5195-4D91-C903-E3EDBFE56AE7}"/>
                  </a:ext>
                </a:extLst>
              </p:cNvPr>
              <p:cNvSpPr>
                <a:spLocks noRot="1" noChangeAspect="1" noMove="1" noResize="1" noEditPoints="1" noAdjustHandles="1" noChangeArrowheads="1" noChangeShapeType="1" noTextEdit="1"/>
              </p:cNvSpPr>
              <p:nvPr/>
            </p:nvSpPr>
            <p:spPr>
              <a:xfrm>
                <a:off x="6591854" y="74335"/>
                <a:ext cx="5626540" cy="523220"/>
              </a:xfrm>
              <a:prstGeom prst="rect">
                <a:avLst/>
              </a:prstGeom>
              <a:blipFill>
                <a:blip r:embed="rId9"/>
                <a:stretch>
                  <a:fillRect l="-2167"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1472554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541092" y="600216"/>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541092" y="600216"/>
                <a:ext cx="4933723" cy="769441"/>
              </a:xfrm>
              <a:prstGeom prst="rect">
                <a:avLst/>
              </a:prstGeom>
              <a:blipFill>
                <a:blip r:embed="rId2"/>
                <a:stretch>
                  <a:fillRect l="-5068" t="-15748" b="-36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29454" y="3784499"/>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29454" y="3784499"/>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41092" y="1905674"/>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41092" y="1905674"/>
                <a:ext cx="6747809" cy="1072025"/>
              </a:xfrm>
              <a:prstGeom prst="rect">
                <a:avLst/>
              </a:prstGeom>
              <a:blipFill>
                <a:blip r:embed="rId4"/>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30882061-E786-2E03-259D-C8C0140630A4}"/>
              </a:ext>
            </a:extLst>
          </p:cNvPr>
          <p:cNvGrpSpPr>
            <a:grpSpLocks noChangeAspect="1"/>
          </p:cNvGrpSpPr>
          <p:nvPr/>
        </p:nvGrpSpPr>
        <p:grpSpPr>
          <a:xfrm>
            <a:off x="7698297" y="587102"/>
            <a:ext cx="3676877" cy="3726901"/>
            <a:chOff x="289672" y="508462"/>
            <a:chExt cx="5530036" cy="5605272"/>
          </a:xfrm>
        </p:grpSpPr>
        <p:grpSp>
          <p:nvGrpSpPr>
            <p:cNvPr id="8" name="Group 7">
              <a:extLst>
                <a:ext uri="{FF2B5EF4-FFF2-40B4-BE49-F238E27FC236}">
                  <a16:creationId xmlns:a16="http://schemas.microsoft.com/office/drawing/2014/main" id="{29D93D96-1836-82F6-92DE-1EE8793D36F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4629C6F-2D7D-052E-2051-21C5F9F9A9E6}"/>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8CAE910-EFAD-E342-409B-14BEDB3ECCDE}"/>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C05C3518-7D91-1456-D07B-84B6E009009E}"/>
                  </a:ext>
                </a:extLst>
              </p:cNvPr>
              <p:cNvGrpSpPr/>
              <p:nvPr/>
            </p:nvGrpSpPr>
            <p:grpSpPr>
              <a:xfrm>
                <a:off x="565964" y="883621"/>
                <a:ext cx="5486400" cy="5485835"/>
                <a:chOff x="3878442" y="1338439"/>
                <a:chExt cx="3840480" cy="3840480"/>
              </a:xfrm>
            </p:grpSpPr>
            <p:cxnSp>
              <p:nvCxnSpPr>
                <p:cNvPr id="64" name="Straight Connector 63">
                  <a:extLst>
                    <a:ext uri="{FF2B5EF4-FFF2-40B4-BE49-F238E27FC236}">
                      <a16:creationId xmlns:a16="http://schemas.microsoft.com/office/drawing/2014/main" id="{23B0D789-C037-C887-F6E7-4BEAF0457F2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A3D2E94-E39D-E03C-DBDF-9280AC71B4E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86127709-BBD4-1571-00F4-6371BAD8321E}"/>
                </a:ext>
              </a:extLst>
            </p:cNvPr>
            <p:cNvGrpSpPr/>
            <p:nvPr/>
          </p:nvGrpSpPr>
          <p:grpSpPr>
            <a:xfrm>
              <a:off x="1201890" y="1575289"/>
              <a:ext cx="3698780" cy="3600204"/>
              <a:chOff x="4248727" y="1912341"/>
              <a:chExt cx="3697388" cy="3598849"/>
            </a:xfrm>
          </p:grpSpPr>
          <p:grpSp>
            <p:nvGrpSpPr>
              <p:cNvPr id="20" name="Group 19">
                <a:extLst>
                  <a:ext uri="{FF2B5EF4-FFF2-40B4-BE49-F238E27FC236}">
                    <a16:creationId xmlns:a16="http://schemas.microsoft.com/office/drawing/2014/main" id="{39269289-43F0-B046-BFB0-8A72F417359D}"/>
                  </a:ext>
                </a:extLst>
              </p:cNvPr>
              <p:cNvGrpSpPr/>
              <p:nvPr/>
            </p:nvGrpSpPr>
            <p:grpSpPr>
              <a:xfrm>
                <a:off x="4481077" y="2121268"/>
                <a:ext cx="3183077" cy="3179634"/>
                <a:chOff x="4481077" y="2121268"/>
                <a:chExt cx="3183077" cy="3179634"/>
              </a:xfrm>
            </p:grpSpPr>
            <p:cxnSp>
              <p:nvCxnSpPr>
                <p:cNvPr id="37" name="Straight Arrow Connector 36">
                  <a:extLst>
                    <a:ext uri="{FF2B5EF4-FFF2-40B4-BE49-F238E27FC236}">
                      <a16:creationId xmlns:a16="http://schemas.microsoft.com/office/drawing/2014/main" id="{E1F42D84-7B93-94B8-54A1-03562F1C7CC5}"/>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4C93B3-26D7-F212-9CAC-E5ACBEA2D892}"/>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C506A0D-8214-1D09-38F5-0BFE929F2AB7}"/>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3078CF6-45B7-A921-8C32-DF0D7CF19D0F}"/>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36D3BF-2AB5-A44B-B6F6-27CFE6C13037}"/>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A5320D-2188-478A-8B93-2C1A74E7EC9C}"/>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49A496-FBCA-4022-CA52-0420A90B75C2}"/>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8032816-C4A5-29C6-6116-E4E57EBAF42D}"/>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2F4777B-5A83-AF65-8A4D-9C8D05EC902A}"/>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7B696B3-931E-B002-B916-4388EAA3D869}"/>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90C25BB-9C24-2D84-E96D-22103FEB9284}"/>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6518B-05F6-896A-CB1D-47988A394D33}"/>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EE65423-85A1-62D8-5FF3-886783D1DE9B}"/>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8B25A0-D07C-76C2-86F0-9D75D3337954}"/>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36D307B-02C5-80C8-C9C6-07C5E736FB5A}"/>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A25E4-ACE0-6016-6B92-79B317A21480}"/>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E63D584-156B-6D42-DDDE-05195CFC99B2}"/>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D4F4423-B844-C803-5058-4DBC20B311E8}"/>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3351E88-BA86-13A8-CF12-421E10FD3914}"/>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F8E5DFD-ADB4-173C-1F9A-BA2F5A56B532}"/>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A15F457-BBFF-816F-86F3-D217B54A0223}"/>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BC2B328-5A67-6BDF-1E69-0F058027708A}"/>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CF0A509-80B9-501E-E15B-7A0E0870DBB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6DD0E06-569C-6B4F-907B-DDEC5DE10E95}"/>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B2AD6818-C43F-1CFF-BF6E-5F4BF97E2768}"/>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C728E37-2764-D2A6-DD60-609AE4DFF1B7}"/>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A01516-AE7A-6BBF-5635-5D0C9E4F37EB}"/>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4F76BE-8ECD-423C-968B-6EEA5D6FFE9B}"/>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B649A5-58DB-8084-1660-E5C912D00122}"/>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1F16EFF-8F48-D93F-735D-E467264C97DB}"/>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B3FA3BF-3C92-2E36-0E46-226EB7E7676C}"/>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6A6A976-D145-0AC5-9A12-0E3752A809CD}"/>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EA625621-5AD6-D92B-77EE-E4D594BF571B}"/>
                </a:ext>
              </a:extLst>
            </p:cNvPr>
            <p:cNvGrpSpPr/>
            <p:nvPr/>
          </p:nvGrpSpPr>
          <p:grpSpPr>
            <a:xfrm>
              <a:off x="1020547" y="1534369"/>
              <a:ext cx="4102711" cy="3549668"/>
              <a:chOff x="1020547" y="1534369"/>
              <a:chExt cx="4102711" cy="3549668"/>
            </a:xfrm>
          </p:grpSpPr>
          <p:sp>
            <p:nvSpPr>
              <p:cNvPr id="13" name="Freeform 16">
                <a:extLst>
                  <a:ext uri="{FF2B5EF4-FFF2-40B4-BE49-F238E27FC236}">
                    <a16:creationId xmlns:a16="http://schemas.microsoft.com/office/drawing/2014/main" id="{AD7BBF35-DDEC-AB22-0B2E-9F27D2EBE013}"/>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F306848-2E55-D948-BF3D-4A954FF8AFDC}"/>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14" name="TextBox 13">
                    <a:extLst>
                      <a:ext uri="{FF2B5EF4-FFF2-40B4-BE49-F238E27FC236}">
                        <a16:creationId xmlns:a16="http://schemas.microsoft.com/office/drawing/2014/main" id="{9F306848-2E55-D948-BF3D-4A954FF8AFDC}"/>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B0B832D-700B-60C8-DD32-EA08E816C500}"/>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16" name="TextBox 15">
                    <a:extLst>
                      <a:ext uri="{FF2B5EF4-FFF2-40B4-BE49-F238E27FC236}">
                        <a16:creationId xmlns:a16="http://schemas.microsoft.com/office/drawing/2014/main" id="{1B0B832D-700B-60C8-DD32-EA08E816C500}"/>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17" name="Freeform 19">
                <a:extLst>
                  <a:ext uri="{FF2B5EF4-FFF2-40B4-BE49-F238E27FC236}">
                    <a16:creationId xmlns:a16="http://schemas.microsoft.com/office/drawing/2014/main" id="{5331E30F-AEB3-6795-A321-1831D8801C8E}"/>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001E28D-F766-A40D-EF36-41003A56F0CD}"/>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E2B940F-4931-71EB-9455-6C8BB4625F3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F1DD47C1-F6C4-600C-EA2D-7D94334D257A}"/>
                  </a:ext>
                </a:extLst>
              </p:cNvPr>
              <p:cNvSpPr/>
              <p:nvPr/>
            </p:nvSpPr>
            <p:spPr>
              <a:xfrm>
                <a:off x="6591854" y="74335"/>
                <a:ext cx="5626540" cy="523220"/>
              </a:xfrm>
              <a:prstGeom prst="rect">
                <a:avLst/>
              </a:prstGeom>
            </p:spPr>
            <p:txBody>
              <a:bodyPr wrap="none">
                <a:spAutoFit/>
              </a:bodyPr>
              <a:lstStyle/>
              <a:p>
                <a:r>
                  <a:rPr lang="en-US" sz="2800" dirty="0"/>
                  <a:t>The flow of the displacement field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𝑎</m:t>
                        </m:r>
                      </m:sup>
                    </m:sSup>
                  </m:oMath>
                </a14:m>
                <a:endParaRPr lang="en-US" sz="2800" dirty="0"/>
              </a:p>
            </p:txBody>
          </p:sp>
        </mc:Choice>
        <mc:Fallback xmlns="">
          <p:sp>
            <p:nvSpPr>
              <p:cNvPr id="66" name="Rectangle 65">
                <a:extLst>
                  <a:ext uri="{FF2B5EF4-FFF2-40B4-BE49-F238E27FC236}">
                    <a16:creationId xmlns:a16="http://schemas.microsoft.com/office/drawing/2014/main" id="{F1DD47C1-F6C4-600C-EA2D-7D94334D257A}"/>
                  </a:ext>
                </a:extLst>
              </p:cNvPr>
              <p:cNvSpPr>
                <a:spLocks noRot="1" noChangeAspect="1" noMove="1" noResize="1" noEditPoints="1" noAdjustHandles="1" noChangeArrowheads="1" noChangeShapeType="1" noTextEdit="1"/>
              </p:cNvSpPr>
              <p:nvPr/>
            </p:nvSpPr>
            <p:spPr>
              <a:xfrm>
                <a:off x="6591854" y="74335"/>
                <a:ext cx="5626540" cy="523220"/>
              </a:xfrm>
              <a:prstGeom prst="rect">
                <a:avLst/>
              </a:prstGeom>
              <a:blipFill>
                <a:blip r:embed="rId9"/>
                <a:stretch>
                  <a:fillRect l="-2167"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89246" y="5033826"/>
                <a:ext cx="9177961" cy="646331"/>
              </a:xfrm>
              <a:prstGeom prst="rect">
                <a:avLst/>
              </a:prstGeom>
              <a:noFill/>
            </p:spPr>
            <p:txBody>
              <a:bodyPr wrap="non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r>
                      <m:rPr>
                        <m:sty m:val="p"/>
                      </m:rPr>
                      <a:rPr lang="en-US" sz="3600" b="0" i="0" smtClean="0">
                        <a:solidFill>
                          <a:schemeClr val="accent6">
                            <a:lumMod val="75000"/>
                          </a:schemeClr>
                        </a:solidFill>
                        <a:latin typeface="Cambria Math" panose="02040503050406030204" pitchFamily="18" charset="0"/>
                      </a:rPr>
                      <m:t>T</m:t>
                    </m:r>
                  </m:oMath>
                </a14:m>
                <a:r>
                  <a:rPr lang="en-US" sz="3600" dirty="0">
                    <a:solidFill>
                      <a:schemeClr val="accent6">
                        <a:lumMod val="75000"/>
                      </a:schemeClr>
                    </a:solidFill>
                  </a:rPr>
                  <a:t>he displacement field for a one dimensional</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89246" y="5033826"/>
                <a:ext cx="9177961" cy="646331"/>
              </a:xfrm>
              <a:prstGeom prst="rect">
                <a:avLst/>
              </a:prstGeom>
              <a:blipFill>
                <a:blip r:embed="rId10"/>
                <a:stretch>
                  <a:fillRect t="-15094" r="-1462"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02CF5547-6D4D-3C07-5E32-34F12FA96A04}"/>
                  </a:ext>
                </a:extLst>
              </p:cNvPr>
              <p:cNvSpPr txBox="1"/>
              <p:nvPr/>
            </p:nvSpPr>
            <p:spPr>
              <a:xfrm>
                <a:off x="541092" y="5677204"/>
                <a:ext cx="7781553" cy="646331"/>
              </a:xfrm>
              <a:prstGeom prst="rect">
                <a:avLst/>
              </a:prstGeom>
              <a:noFill/>
            </p:spPr>
            <p:txBody>
              <a:bodyPr wrap="none" rtlCol="0">
                <a:spAutoFit/>
              </a:bodyPr>
              <a:lstStyle/>
              <a:p>
                <a:pPr algn="ctr"/>
                <a:r>
                  <a:rPr lang="en-US" sz="3600" dirty="0">
                    <a:solidFill>
                      <a:schemeClr val="accent6">
                        <a:lumMod val="75000"/>
                      </a:schemeClr>
                    </a:solidFill>
                  </a:rPr>
                  <a:t>Hamiltonian is divergenceless: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m:t>
                    </m:r>
                  </m:oMath>
                </a14:m>
                <a:endParaRPr lang="en-US" sz="3600" dirty="0">
                  <a:solidFill>
                    <a:schemeClr val="accent6">
                      <a:lumMod val="75000"/>
                    </a:schemeClr>
                  </a:solidFill>
                </a:endParaRPr>
              </a:p>
            </p:txBody>
          </p:sp>
        </mc:Choice>
        <mc:Fallback xmlns="">
          <p:sp>
            <p:nvSpPr>
              <p:cNvPr id="68" name="TextBox 67">
                <a:extLst>
                  <a:ext uri="{FF2B5EF4-FFF2-40B4-BE49-F238E27FC236}">
                    <a16:creationId xmlns:a16="http://schemas.microsoft.com/office/drawing/2014/main" id="{02CF5547-6D4D-3C07-5E32-34F12FA96A04}"/>
                  </a:ext>
                </a:extLst>
              </p:cNvPr>
              <p:cNvSpPr txBox="1">
                <a:spLocks noRot="1" noChangeAspect="1" noMove="1" noResize="1" noEditPoints="1" noAdjustHandles="1" noChangeArrowheads="1" noChangeShapeType="1" noTextEdit="1"/>
              </p:cNvSpPr>
              <p:nvPr/>
            </p:nvSpPr>
            <p:spPr>
              <a:xfrm>
                <a:off x="541092" y="5677204"/>
                <a:ext cx="7781553" cy="646331"/>
              </a:xfrm>
              <a:prstGeom prst="rect">
                <a:avLst/>
              </a:prstGeom>
              <a:blipFill>
                <a:blip r:embed="rId11"/>
                <a:stretch>
                  <a:fillRect l="-1881" t="-14151" b="-34906"/>
                </a:stretch>
              </a:blipFill>
            </p:spPr>
            <p:txBody>
              <a:bodyPr/>
              <a:lstStyle/>
              <a:p>
                <a:r>
                  <a:rPr lang="en-US">
                    <a:noFill/>
                  </a:rPr>
                  <a:t> </a:t>
                </a:r>
              </a:p>
            </p:txBody>
          </p:sp>
        </mc:Fallback>
      </mc:AlternateContent>
    </p:spTree>
    <p:extLst>
      <p:ext uri="{BB962C8B-B14F-4D97-AF65-F5344CB8AC3E}">
        <p14:creationId xmlns:p14="http://schemas.microsoft.com/office/powerpoint/2010/main" val="239326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17</a:t>
            </a:fld>
            <a:endParaRPr lang="en-US"/>
          </a:p>
        </p:txBody>
      </p:sp>
      <p:sp>
        <p:nvSpPr>
          <p:cNvPr id="147" name="TextBox 146">
            <a:extLst>
              <a:ext uri="{FF2B5EF4-FFF2-40B4-BE49-F238E27FC236}">
                <a16:creationId xmlns:a16="http://schemas.microsoft.com/office/drawing/2014/main" id="{E088F4D7-3F39-5AD1-B8B0-A83BB333DEEA}"/>
              </a:ext>
            </a:extLst>
          </p:cNvPr>
          <p:cNvSpPr txBox="1"/>
          <p:nvPr/>
        </p:nvSpPr>
        <p:spPr>
          <a:xfrm>
            <a:off x="774117" y="1290350"/>
            <a:ext cx="10278005" cy="830997"/>
          </a:xfrm>
          <a:prstGeom prst="rect">
            <a:avLst/>
          </a:prstGeom>
        </p:spPr>
        <p:txBody>
          <a:bodyPr wrap="none" rtlCol="0">
            <a:spAutoFit/>
          </a:bodyPr>
          <a:lstStyle/>
          <a:p>
            <a:pPr algn="ctr"/>
            <a:r>
              <a:rPr lang="en-US" sz="4800" dirty="0">
                <a:solidFill>
                  <a:schemeClr val="tx1"/>
                </a:solidFill>
              </a:rPr>
              <a:t>Now let us turn our attention to the way</a:t>
            </a:r>
          </a:p>
        </p:txBody>
      </p:sp>
      <p:sp>
        <p:nvSpPr>
          <p:cNvPr id="149" name="TextBox 148">
            <a:extLst>
              <a:ext uri="{FF2B5EF4-FFF2-40B4-BE49-F238E27FC236}">
                <a16:creationId xmlns:a16="http://schemas.microsoft.com/office/drawing/2014/main" id="{B0B4E991-BDF2-B1E9-B46C-735F824E9CCD}"/>
              </a:ext>
            </a:extLst>
          </p:cNvPr>
          <p:cNvSpPr txBox="1"/>
          <p:nvPr/>
        </p:nvSpPr>
        <p:spPr>
          <a:xfrm>
            <a:off x="766326" y="2679283"/>
            <a:ext cx="10284418" cy="830997"/>
          </a:xfrm>
          <a:prstGeom prst="rect">
            <a:avLst/>
          </a:prstGeom>
        </p:spPr>
        <p:txBody>
          <a:bodyPr wrap="none" rtlCol="0">
            <a:spAutoFit/>
          </a:bodyPr>
          <a:lstStyle/>
          <a:p>
            <a:pPr algn="ctr"/>
            <a:r>
              <a:rPr lang="en-US" sz="4800" dirty="0">
                <a:solidFill>
                  <a:schemeClr val="tx1"/>
                </a:solidFill>
              </a:rPr>
              <a:t>regions are transported by the evolution</a:t>
            </a:r>
          </a:p>
        </p:txBody>
      </p:sp>
    </p:spTree>
    <p:extLst>
      <p:ext uri="{BB962C8B-B14F-4D97-AF65-F5344CB8AC3E}">
        <p14:creationId xmlns:p14="http://schemas.microsoft.com/office/powerpoint/2010/main" val="1593425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18</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991992"/>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991992"/>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677495" y="201510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677495" y="201510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238283"/>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238283"/>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57835" y="4525767"/>
                <a:ext cx="5372689" cy="132517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57835" y="4525767"/>
                <a:ext cx="5372689" cy="1325171"/>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121358" y="689067"/>
            <a:ext cx="7911012" cy="646331"/>
          </a:xfrm>
          <a:prstGeom prst="rect">
            <a:avLst/>
          </a:prstGeom>
        </p:spPr>
        <p:txBody>
          <a:bodyPr wrap="none" rtlCol="0">
            <a:spAutoFit/>
          </a:bodyPr>
          <a:lstStyle/>
          <a:p>
            <a:pPr algn="ctr"/>
            <a:r>
              <a:rPr lang="en-US" sz="3600" dirty="0">
                <a:solidFill>
                  <a:schemeClr val="tx1"/>
                </a:solidFill>
              </a:rPr>
              <a:t>When transforming</a:t>
            </a:r>
            <a:r>
              <a:rPr lang="en-US" sz="3600" dirty="0"/>
              <a:t> infinitesimal volumes</a:t>
            </a:r>
            <a:endParaRPr lang="en-US" sz="3600" dirty="0">
              <a:solidFill>
                <a:schemeClr val="tx1"/>
              </a:solidFill>
            </a:endParaRPr>
          </a:p>
        </p:txBody>
      </p:sp>
      <p:sp>
        <p:nvSpPr>
          <p:cNvPr id="151" name="TextBox 150">
            <a:extLst>
              <a:ext uri="{FF2B5EF4-FFF2-40B4-BE49-F238E27FC236}">
                <a16:creationId xmlns:a16="http://schemas.microsoft.com/office/drawing/2014/main" id="{E051BF4C-C287-14A1-F951-88F3C0C4F570}"/>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p:grpSp>
        <p:nvGrpSpPr>
          <p:cNvPr id="152" name="Group 151">
            <a:extLst>
              <a:ext uri="{FF2B5EF4-FFF2-40B4-BE49-F238E27FC236}">
                <a16:creationId xmlns:a16="http://schemas.microsoft.com/office/drawing/2014/main" id="{BDB1B305-F1E6-6CF0-CD5E-D9919BEB8DFE}"/>
              </a:ext>
            </a:extLst>
          </p:cNvPr>
          <p:cNvGrpSpPr/>
          <p:nvPr/>
        </p:nvGrpSpPr>
        <p:grpSpPr>
          <a:xfrm>
            <a:off x="8631901" y="664205"/>
            <a:ext cx="3412500" cy="3439788"/>
            <a:chOff x="8696263" y="828844"/>
            <a:chExt cx="3225909" cy="3270373"/>
          </a:xfrm>
        </p:grpSpPr>
        <p:grpSp>
          <p:nvGrpSpPr>
            <p:cNvPr id="153" name="Group 152">
              <a:extLst>
                <a:ext uri="{FF2B5EF4-FFF2-40B4-BE49-F238E27FC236}">
                  <a16:creationId xmlns:a16="http://schemas.microsoft.com/office/drawing/2014/main" id="{907786FA-ECDC-4CBA-C557-18024C290F76}"/>
                </a:ext>
              </a:extLst>
            </p:cNvPr>
            <p:cNvGrpSpPr/>
            <p:nvPr/>
          </p:nvGrpSpPr>
          <p:grpSpPr>
            <a:xfrm>
              <a:off x="8696263" y="828844"/>
              <a:ext cx="3225909" cy="3270373"/>
              <a:chOff x="565964" y="763198"/>
              <a:chExt cx="5530036" cy="5606258"/>
            </a:xfrm>
          </p:grpSpPr>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B4CB6A0F-F95B-EDEB-9476-0906D744AA07}"/>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6"/>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7227D27D-7E3E-18CA-005E-F2827BBD0AD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191" name="Group 190">
                <a:extLst>
                  <a:ext uri="{FF2B5EF4-FFF2-40B4-BE49-F238E27FC236}">
                    <a16:creationId xmlns:a16="http://schemas.microsoft.com/office/drawing/2014/main" id="{3C44BB62-B208-3E1D-B8D0-1EA95E8A2D50}"/>
                  </a:ext>
                </a:extLst>
              </p:cNvPr>
              <p:cNvGrpSpPr/>
              <p:nvPr/>
            </p:nvGrpSpPr>
            <p:grpSpPr>
              <a:xfrm>
                <a:off x="565964" y="883621"/>
                <a:ext cx="5486400" cy="5485835"/>
                <a:chOff x="3878442" y="1338439"/>
                <a:chExt cx="3840480" cy="3840480"/>
              </a:xfrm>
            </p:grpSpPr>
            <p:cxnSp>
              <p:nvCxnSpPr>
                <p:cNvPr id="192" name="Straight Connector 191">
                  <a:extLst>
                    <a:ext uri="{FF2B5EF4-FFF2-40B4-BE49-F238E27FC236}">
                      <a16:creationId xmlns:a16="http://schemas.microsoft.com/office/drawing/2014/main" id="{1D986A52-F09A-A671-E22D-13FB9D62C83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C6D7866-7845-D4F6-A083-868CD6542CE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4" name="Group 153">
              <a:extLst>
                <a:ext uri="{FF2B5EF4-FFF2-40B4-BE49-F238E27FC236}">
                  <a16:creationId xmlns:a16="http://schemas.microsoft.com/office/drawing/2014/main" id="{6A5AD68E-9A28-6758-F5C2-7D7EF8356721}"/>
                </a:ext>
              </a:extLst>
            </p:cNvPr>
            <p:cNvGrpSpPr/>
            <p:nvPr/>
          </p:nvGrpSpPr>
          <p:grpSpPr>
            <a:xfrm>
              <a:off x="9228399" y="1451745"/>
              <a:ext cx="2157658" cy="2100155"/>
              <a:chOff x="4248727" y="1912341"/>
              <a:chExt cx="3697388" cy="3598849"/>
            </a:xfrm>
          </p:grpSpPr>
          <p:grpSp>
            <p:nvGrpSpPr>
              <p:cNvPr id="156" name="Group 155">
                <a:extLst>
                  <a:ext uri="{FF2B5EF4-FFF2-40B4-BE49-F238E27FC236}">
                    <a16:creationId xmlns:a16="http://schemas.microsoft.com/office/drawing/2014/main" id="{7960F63E-F00F-2CBD-216E-32DC32F67DED}"/>
                  </a:ext>
                </a:extLst>
              </p:cNvPr>
              <p:cNvGrpSpPr/>
              <p:nvPr/>
            </p:nvGrpSpPr>
            <p:grpSpPr>
              <a:xfrm>
                <a:off x="4481077" y="2121268"/>
                <a:ext cx="3183077" cy="3179634"/>
                <a:chOff x="4481077" y="2121268"/>
                <a:chExt cx="3183077" cy="3179634"/>
              </a:xfrm>
            </p:grpSpPr>
            <p:cxnSp>
              <p:nvCxnSpPr>
                <p:cNvPr id="165" name="Straight Arrow Connector 164">
                  <a:extLst>
                    <a:ext uri="{FF2B5EF4-FFF2-40B4-BE49-F238E27FC236}">
                      <a16:creationId xmlns:a16="http://schemas.microsoft.com/office/drawing/2014/main" id="{CE7D236D-1D31-C414-9774-98AAF559BCA5}"/>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69B682E-369E-BC41-7268-730166B51A84}"/>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8D2E3DB-2DC2-72C2-316B-409436F979B0}"/>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11C5691E-CAD7-5991-FCCC-B9A2C2B78414}"/>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F32ABF8-396A-CA36-E276-A63D39E1FF2C}"/>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CE843A73-5A94-7892-84EE-8AC4D8CF9FA0}"/>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DB3932EE-2EB5-FC0A-7F1A-CA528727A41C}"/>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FFB5FA6-2D94-492C-81AA-7765BB9D7DD5}"/>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B419640-09D0-9308-7AC6-E601E96A4B93}"/>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19E70A82-AB89-EFBC-6633-45B80F660E49}"/>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FCD66C61-F66A-BDDD-CDF5-E8417792D0CE}"/>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C3B1E51F-3E0E-C8C2-D5A4-2093606F4512}"/>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CFF3919A-B147-5C08-0663-E1C871986326}"/>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A174C844-6F8A-DDFB-C56A-13840792F84B}"/>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CF481961-5ECB-958C-0E96-49BEAF36BAA3}"/>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D5CD223-5C5E-88F5-0E64-FD558A4DDC00}"/>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32B889E0-1DFE-9EB8-09D9-4511457CE895}"/>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2F25FBB3-0DF0-15A4-E252-2E5BE2592D35}"/>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AC234372-EF53-D543-7E42-DA3FB1F2CAAC}"/>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605C5D4-F313-7A86-21DD-678BF16BEE24}"/>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A4D38625-12B7-6918-6866-622865C5A42B}"/>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5BC774D9-2F9D-1AE7-FE2F-4BC5B8684AF5}"/>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67196858-2C37-96B0-D263-6AC3DF6D8D25}"/>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E041ED6-8C87-EDC8-C508-BB908CB00C92}"/>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7" name="Straight Arrow Connector 156">
                <a:extLst>
                  <a:ext uri="{FF2B5EF4-FFF2-40B4-BE49-F238E27FC236}">
                    <a16:creationId xmlns:a16="http://schemas.microsoft.com/office/drawing/2014/main" id="{4C83AF1A-52D2-560A-B51B-C090F47BCB65}"/>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607EDC4-B664-2E25-39B0-1BC8FD8E2D51}"/>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199BD59-B2AE-CB05-AC9E-E59F340F9894}"/>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8D56029-CEC9-54D5-9670-E23801103D49}"/>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9E210437-A919-9037-F4BF-E63D23559AA0}"/>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DBA38BD8-E03F-E40E-1FB1-9707ACAD3917}"/>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53A7FED-FE1E-EA61-24CE-2EB7FB317A1C}"/>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63109CDF-F375-4144-D37E-91AF04F33891}"/>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55" name="Freeform 46">
              <a:extLst>
                <a:ext uri="{FF2B5EF4-FFF2-40B4-BE49-F238E27FC236}">
                  <a16:creationId xmlns:a16="http://schemas.microsoft.com/office/drawing/2014/main" id="{20848A33-E2CA-09BE-FA10-36FDDCEBF3A9}"/>
                </a:ext>
              </a:extLst>
            </p:cNvPr>
            <p:cNvSpPr/>
            <p:nvPr/>
          </p:nvSpPr>
          <p:spPr>
            <a:xfrm rot="600000">
              <a:off x="9473190" y="1739626"/>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783EF374-BBC5-4974-257C-A653630A020C}"/>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194" name="TextBox 193">
                <a:extLst>
                  <a:ext uri="{FF2B5EF4-FFF2-40B4-BE49-F238E27FC236}">
                    <a16:creationId xmlns:a16="http://schemas.microsoft.com/office/drawing/2014/main" id="{783EF374-BBC5-4974-257C-A653630A020C}"/>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8"/>
                <a:stretch>
                  <a:fillRect t="-128986" b="-188406"/>
                </a:stretch>
              </a:blipFill>
            </p:spPr>
            <p:txBody>
              <a:bodyPr/>
              <a:lstStyle/>
              <a:p>
                <a:r>
                  <a:rPr lang="en-US">
                    <a:noFill/>
                  </a:rPr>
                  <a:t> </a:t>
                </a:r>
              </a:p>
            </p:txBody>
          </p:sp>
        </mc:Fallback>
      </mc:AlternateContent>
    </p:spTree>
    <p:extLst>
      <p:ext uri="{BB962C8B-B14F-4D97-AF65-F5344CB8AC3E}">
        <p14:creationId xmlns:p14="http://schemas.microsoft.com/office/powerpoint/2010/main" val="4214571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991992"/>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991992"/>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677495" y="201510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677495" y="201510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238283"/>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238283"/>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57835" y="4525767"/>
                <a:ext cx="5372689" cy="132517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57835" y="4525767"/>
                <a:ext cx="5372689" cy="1325171"/>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121358" y="689067"/>
            <a:ext cx="7911012" cy="646331"/>
          </a:xfrm>
          <a:prstGeom prst="rect">
            <a:avLst/>
          </a:prstGeom>
        </p:spPr>
        <p:txBody>
          <a:bodyPr wrap="none" rtlCol="0">
            <a:spAutoFit/>
          </a:bodyPr>
          <a:lstStyle/>
          <a:p>
            <a:pPr algn="ctr"/>
            <a:r>
              <a:rPr lang="en-US" sz="3600" dirty="0">
                <a:solidFill>
                  <a:schemeClr val="tx1"/>
                </a:solidFill>
              </a:rPr>
              <a:t>When transforming</a:t>
            </a:r>
            <a:r>
              <a:rPr lang="en-US" sz="3600" dirty="0"/>
              <a:t> infinitesimal volumes</a:t>
            </a:r>
            <a:endParaRPr lang="en-US" sz="3600" dirty="0">
              <a:solidFill>
                <a:schemeClr val="tx1"/>
              </a:solidFill>
            </a:endParaRPr>
          </a:p>
        </p:txBody>
      </p:sp>
      <p:grpSp>
        <p:nvGrpSpPr>
          <p:cNvPr id="126" name="Group 125">
            <a:extLst>
              <a:ext uri="{FF2B5EF4-FFF2-40B4-BE49-F238E27FC236}">
                <a16:creationId xmlns:a16="http://schemas.microsoft.com/office/drawing/2014/main" id="{1EAD1EAA-87FB-7795-0EE9-8AE2E6399A55}"/>
              </a:ext>
            </a:extLst>
          </p:cNvPr>
          <p:cNvGrpSpPr/>
          <p:nvPr/>
        </p:nvGrpSpPr>
        <p:grpSpPr>
          <a:xfrm>
            <a:off x="8877826" y="829419"/>
            <a:ext cx="3110447" cy="3038352"/>
            <a:chOff x="5946843" y="1369982"/>
            <a:chExt cx="3110447" cy="3038352"/>
          </a:xfrm>
        </p:grpSpPr>
        <p:grpSp>
          <p:nvGrpSpPr>
            <p:cNvPr id="127" name="Group 126">
              <a:extLst>
                <a:ext uri="{FF2B5EF4-FFF2-40B4-BE49-F238E27FC236}">
                  <a16:creationId xmlns:a16="http://schemas.microsoft.com/office/drawing/2014/main" id="{81939945-F1D3-8B82-053E-4F20A24AD4A1}"/>
                </a:ext>
              </a:extLst>
            </p:cNvPr>
            <p:cNvGrpSpPr/>
            <p:nvPr/>
          </p:nvGrpSpPr>
          <p:grpSpPr>
            <a:xfrm>
              <a:off x="5946843" y="1369982"/>
              <a:ext cx="3110447" cy="3038352"/>
              <a:chOff x="1049362" y="1550625"/>
              <a:chExt cx="3110447" cy="3038352"/>
            </a:xfrm>
          </p:grpSpPr>
          <p:grpSp>
            <p:nvGrpSpPr>
              <p:cNvPr id="129" name="Group 128">
                <a:extLst>
                  <a:ext uri="{FF2B5EF4-FFF2-40B4-BE49-F238E27FC236}">
                    <a16:creationId xmlns:a16="http://schemas.microsoft.com/office/drawing/2014/main" id="{101968FB-BD83-FE8B-E159-F141FCE2327D}"/>
                  </a:ext>
                </a:extLst>
              </p:cNvPr>
              <p:cNvGrpSpPr/>
              <p:nvPr/>
            </p:nvGrpSpPr>
            <p:grpSpPr>
              <a:xfrm>
                <a:off x="1581933" y="1792313"/>
                <a:ext cx="2246041" cy="2244806"/>
                <a:chOff x="1576677" y="1905460"/>
                <a:chExt cx="2246041" cy="2244806"/>
              </a:xfrm>
            </p:grpSpPr>
            <p:cxnSp>
              <p:nvCxnSpPr>
                <p:cNvPr id="135" name="Straight Arrow Connector 134">
                  <a:extLst>
                    <a:ext uri="{FF2B5EF4-FFF2-40B4-BE49-F238E27FC236}">
                      <a16:creationId xmlns:a16="http://schemas.microsoft.com/office/drawing/2014/main" id="{231862DB-E642-8DC9-7940-2C3F4D3B317F}"/>
                    </a:ext>
                  </a:extLst>
                </p:cNvPr>
                <p:cNvCxnSpPr>
                  <a:cxnSpLocks/>
                </p:cNvCxnSpPr>
                <p:nvPr/>
              </p:nvCxnSpPr>
              <p:spPr>
                <a:xfrm rot="5400000" flipV="1">
                  <a:off x="2751343" y="241461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DC4D1FB-AB35-A049-D6D0-1C6FBA5175A7}"/>
                    </a:ext>
                  </a:extLst>
                </p:cNvPr>
                <p:cNvCxnSpPr>
                  <a:cxnSpLocks/>
                </p:cNvCxnSpPr>
                <p:nvPr/>
              </p:nvCxnSpPr>
              <p:spPr>
                <a:xfrm rot="5400000">
                  <a:off x="3130241" y="3031977"/>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568BD65-59D9-1D00-6192-B3308DA4F0F5}"/>
                    </a:ext>
                  </a:extLst>
                </p:cNvPr>
                <p:cNvCxnSpPr>
                  <a:cxnSpLocks/>
                </p:cNvCxnSpPr>
                <p:nvPr/>
              </p:nvCxnSpPr>
              <p:spPr>
                <a:xfrm rot="5400000">
                  <a:off x="2682598" y="3445249"/>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F5230C55-DDD1-9E31-FB7E-D212AF7A829A}"/>
                    </a:ext>
                  </a:extLst>
                </p:cNvPr>
                <p:cNvCxnSpPr>
                  <a:cxnSpLocks/>
                </p:cNvCxnSpPr>
                <p:nvPr/>
              </p:nvCxnSpPr>
              <p:spPr>
                <a:xfrm rot="5400000" flipH="1">
                  <a:off x="2098821" y="299412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5A9677A-68BF-66D6-E529-C2650A28CA66}"/>
                    </a:ext>
                  </a:extLst>
                </p:cNvPr>
                <p:cNvCxnSpPr>
                  <a:cxnSpLocks noChangeAspect="1"/>
                </p:cNvCxnSpPr>
                <p:nvPr/>
              </p:nvCxnSpPr>
              <p:spPr>
                <a:xfrm rot="5400000">
                  <a:off x="3000618" y="332268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0A33495-728A-258F-B5CC-9CF346C8E4C4}"/>
                    </a:ext>
                  </a:extLst>
                </p:cNvPr>
                <p:cNvCxnSpPr>
                  <a:cxnSpLocks/>
                </p:cNvCxnSpPr>
                <p:nvPr/>
              </p:nvCxnSpPr>
              <p:spPr>
                <a:xfrm rot="5400000" flipH="1">
                  <a:off x="2267511" y="331261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F4DDA0F-0B45-BB5F-E690-B68E8D540F3F}"/>
                    </a:ext>
                  </a:extLst>
                </p:cNvPr>
                <p:cNvCxnSpPr>
                  <a:cxnSpLocks/>
                </p:cNvCxnSpPr>
                <p:nvPr/>
              </p:nvCxnSpPr>
              <p:spPr>
                <a:xfrm rot="5400000" flipH="1" flipV="1">
                  <a:off x="2297400" y="25709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D61A261-99E9-C8F2-C840-020C8012B268}"/>
                    </a:ext>
                  </a:extLst>
                </p:cNvPr>
                <p:cNvCxnSpPr>
                  <a:cxnSpLocks/>
                </p:cNvCxnSpPr>
                <p:nvPr/>
              </p:nvCxnSpPr>
              <p:spPr>
                <a:xfrm rot="5400000" flipV="1">
                  <a:off x="3047602" y="263268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E7140FB-D83E-B769-87CA-79A9E881D38B}"/>
                    </a:ext>
                  </a:extLst>
                </p:cNvPr>
                <p:cNvCxnSpPr>
                  <a:cxnSpLocks/>
                </p:cNvCxnSpPr>
                <p:nvPr/>
              </p:nvCxnSpPr>
              <p:spPr>
                <a:xfrm>
                  <a:off x="3822718" y="2987499"/>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E23FFBA-DA53-87C3-C1EA-BE58AAE5B77E}"/>
                    </a:ext>
                  </a:extLst>
                </p:cNvPr>
                <p:cNvCxnSpPr>
                  <a:cxnSpLocks/>
                </p:cNvCxnSpPr>
                <p:nvPr/>
              </p:nvCxnSpPr>
              <p:spPr>
                <a:xfrm flipH="1" flipV="1">
                  <a:off x="2419375" y="414091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1C2CBD34-F6AE-8414-AAB3-B73D85CC19C7}"/>
                    </a:ext>
                  </a:extLst>
                </p:cNvPr>
                <p:cNvCxnSpPr>
                  <a:cxnSpLocks noChangeAspect="1"/>
                </p:cNvCxnSpPr>
                <p:nvPr/>
              </p:nvCxnSpPr>
              <p:spPr>
                <a:xfrm flipH="1" flipV="1">
                  <a:off x="1576677" y="2675915"/>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B626585-71CD-0173-B087-A20C5FCDC9F2}"/>
                    </a:ext>
                  </a:extLst>
                </p:cNvPr>
                <p:cNvCxnSpPr>
                  <a:cxnSpLocks/>
                </p:cNvCxnSpPr>
                <p:nvPr/>
              </p:nvCxnSpPr>
              <p:spPr>
                <a:xfrm flipH="1">
                  <a:off x="3248261" y="382224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3FD75E5-CE7F-7538-ACC5-2A427D3418CE}"/>
                    </a:ext>
                  </a:extLst>
                </p:cNvPr>
                <p:cNvCxnSpPr>
                  <a:cxnSpLocks/>
                </p:cNvCxnSpPr>
                <p:nvPr/>
              </p:nvCxnSpPr>
              <p:spPr>
                <a:xfrm flipH="1" flipV="1">
                  <a:off x="1684325" y="359035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AC16A133-7DEA-7645-B3DE-8516EE0895D1}"/>
                    </a:ext>
                  </a:extLst>
                </p:cNvPr>
                <p:cNvCxnSpPr>
                  <a:cxnSpLocks noChangeAspect="1"/>
                </p:cNvCxnSpPr>
                <p:nvPr/>
              </p:nvCxnSpPr>
              <p:spPr>
                <a:xfrm flipV="1">
                  <a:off x="1896070" y="201667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571205E7-0EFC-823A-E8AC-111FB324809A}"/>
                    </a:ext>
                  </a:extLst>
                </p:cNvPr>
                <p:cNvCxnSpPr>
                  <a:cxnSpLocks/>
                </p:cNvCxnSpPr>
                <p:nvPr/>
              </p:nvCxnSpPr>
              <p:spPr>
                <a:xfrm>
                  <a:off x="3483468" y="221836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4358713-A9B0-154C-8FA2-4CF479A577BC}"/>
                    </a:ext>
                  </a:extLst>
                </p:cNvPr>
                <p:cNvCxnSpPr>
                  <a:cxnSpLocks/>
                </p:cNvCxnSpPr>
                <p:nvPr/>
              </p:nvCxnSpPr>
              <p:spPr>
                <a:xfrm rot="6720000" flipV="1">
                  <a:off x="3050273" y="210814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A57DB458-9DA5-AEED-9886-6D4FD4EA2A87}"/>
                    </a:ext>
                  </a:extLst>
                </p:cNvPr>
                <p:cNvCxnSpPr>
                  <a:cxnSpLocks/>
                </p:cNvCxnSpPr>
                <p:nvPr/>
              </p:nvCxnSpPr>
              <p:spPr>
                <a:xfrm rot="5400000">
                  <a:off x="3343229" y="339218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9C4A728C-7BAE-DB74-065A-FD7130D2B740}"/>
                    </a:ext>
                  </a:extLst>
                </p:cNvPr>
                <p:cNvCxnSpPr>
                  <a:cxnSpLocks/>
                </p:cNvCxnSpPr>
                <p:nvPr/>
              </p:nvCxnSpPr>
              <p:spPr>
                <a:xfrm rot="5400000" flipH="1">
                  <a:off x="2242821" y="367043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927A833F-0072-E3ED-2DFC-1F05BA507474}"/>
                    </a:ext>
                  </a:extLst>
                </p:cNvPr>
                <p:cNvCxnSpPr>
                  <a:cxnSpLocks/>
                </p:cNvCxnSpPr>
                <p:nvPr/>
              </p:nvCxnSpPr>
              <p:spPr>
                <a:xfrm rot="6720000" flipH="1">
                  <a:off x="1788303" y="265904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0C627F9-3D53-193D-834B-2B1C86E30A60}"/>
                    </a:ext>
                  </a:extLst>
                </p:cNvPr>
                <p:cNvCxnSpPr>
                  <a:cxnSpLocks/>
                </p:cNvCxnSpPr>
                <p:nvPr/>
              </p:nvCxnSpPr>
              <p:spPr>
                <a:xfrm rot="5400000">
                  <a:off x="2972165" y="369884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EC348917-662F-E8A6-A5D2-9B09FD6B12FE}"/>
                    </a:ext>
                  </a:extLst>
                </p:cNvPr>
                <p:cNvCxnSpPr>
                  <a:cxnSpLocks/>
                </p:cNvCxnSpPr>
                <p:nvPr/>
              </p:nvCxnSpPr>
              <p:spPr>
                <a:xfrm rot="5400000" flipH="1">
                  <a:off x="1793424" y="329758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61D07905-98D5-669D-3A3C-452440FE16EC}"/>
                    </a:ext>
                  </a:extLst>
                </p:cNvPr>
                <p:cNvCxnSpPr>
                  <a:cxnSpLocks/>
                </p:cNvCxnSpPr>
                <p:nvPr/>
              </p:nvCxnSpPr>
              <p:spPr>
                <a:xfrm rot="5400000" flipH="1" flipV="1">
                  <a:off x="2302905" y="211604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A3169A8-1205-EBFA-D9DA-44B30F4A0427}"/>
                    </a:ext>
                  </a:extLst>
                </p:cNvPr>
                <p:cNvCxnSpPr>
                  <a:cxnSpLocks/>
                </p:cNvCxnSpPr>
                <p:nvPr/>
              </p:nvCxnSpPr>
              <p:spPr>
                <a:xfrm rot="6720000" flipV="1">
                  <a:off x="3406909" y="260156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EECA139-5920-5D94-783F-FB259480CD8B}"/>
                    </a:ext>
                  </a:extLst>
                </p:cNvPr>
                <p:cNvCxnSpPr>
                  <a:cxnSpLocks noChangeAspect="1"/>
                </p:cNvCxnSpPr>
                <p:nvPr/>
              </p:nvCxnSpPr>
              <p:spPr>
                <a:xfrm>
                  <a:off x="2669538" y="190546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AF14BD26-F247-BAB1-EBB0-98D38CA1070E}"/>
                  </a:ext>
                </a:extLst>
              </p:cNvPr>
              <p:cNvGrpSpPr>
                <a:grpSpLocks noChangeAspect="1"/>
              </p:cNvGrpSpPr>
              <p:nvPr/>
            </p:nvGrpSpPr>
            <p:grpSpPr>
              <a:xfrm>
                <a:off x="1049362" y="1550625"/>
                <a:ext cx="3110447" cy="3038352"/>
                <a:chOff x="389975" y="729317"/>
                <a:chExt cx="3789906" cy="3702061"/>
              </a:xfrm>
            </p:grpSpPr>
            <p:cxnSp>
              <p:nvCxnSpPr>
                <p:cNvPr id="131" name="Straight Connector 130">
                  <a:extLst>
                    <a:ext uri="{FF2B5EF4-FFF2-40B4-BE49-F238E27FC236}">
                      <a16:creationId xmlns:a16="http://schemas.microsoft.com/office/drawing/2014/main" id="{B3A17347-061A-290B-4D0B-B2C3791C1B04}"/>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9D98192-DFBB-2D0C-29CE-075D71A6309D}"/>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D53EAEFC-F493-2EB7-53A6-CD0C041355BE}"/>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2" name="TextBox 51">
                      <a:extLst>
                        <a:ext uri="{FF2B5EF4-FFF2-40B4-BE49-F238E27FC236}">
                          <a16:creationId xmlns:a16="http://schemas.microsoft.com/office/drawing/2014/main" id="{ED8A43EA-B7AE-3239-22B0-E53B835C26E4}"/>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8"/>
                      <a:stretch>
                        <a:fillRect l="-23810" r="-19048"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893A66E7-F6D9-0216-FB7B-F6F72C33DB0A}"/>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3" name="TextBox 52">
                      <a:extLst>
                        <a:ext uri="{FF2B5EF4-FFF2-40B4-BE49-F238E27FC236}">
                          <a16:creationId xmlns:a16="http://schemas.microsoft.com/office/drawing/2014/main" id="{1041078E-8B9A-6686-CCA0-2652244C02FA}"/>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9"/>
                      <a:stretch>
                        <a:fillRect l="-23810" r="-19048" b="-48000"/>
                      </a:stretch>
                    </a:blipFill>
                  </p:spPr>
                  <p:txBody>
                    <a:bodyPr/>
                    <a:lstStyle/>
                    <a:p>
                      <a:r>
                        <a:rPr lang="en-US">
                          <a:noFill/>
                        </a:rPr>
                        <a:t> </a:t>
                      </a:r>
                    </a:p>
                  </p:txBody>
                </p:sp>
              </mc:Fallback>
            </mc:AlternateContent>
          </p:grpSp>
        </p:grpSp>
        <p:sp>
          <p:nvSpPr>
            <p:cNvPr id="128" name="Freeform 46">
              <a:extLst>
                <a:ext uri="{FF2B5EF4-FFF2-40B4-BE49-F238E27FC236}">
                  <a16:creationId xmlns:a16="http://schemas.microsoft.com/office/drawing/2014/main" id="{BEB39075-3A25-1CE7-65AD-1C2454B66322}"/>
                </a:ext>
              </a:extLst>
            </p:cNvPr>
            <p:cNvSpPr/>
            <p:nvPr/>
          </p:nvSpPr>
          <p:spPr>
            <a:xfrm rot="600000">
              <a:off x="6836840" y="1994445"/>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3" name="TextBox 202">
            <a:extLst>
              <a:ext uri="{FF2B5EF4-FFF2-40B4-BE49-F238E27FC236}">
                <a16:creationId xmlns:a16="http://schemas.microsoft.com/office/drawing/2014/main" id="{C78232D5-3C71-3C4D-5D36-62F815F3EAA1}"/>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365ACB47-F0BC-17F6-1B85-473E0390CBDB}"/>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204" name="TextBox 203">
                <a:extLst>
                  <a:ext uri="{FF2B5EF4-FFF2-40B4-BE49-F238E27FC236}">
                    <a16:creationId xmlns:a16="http://schemas.microsoft.com/office/drawing/2014/main" id="{365ACB47-F0BC-17F6-1B85-473E0390CBDB}"/>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10"/>
                <a:stretch>
                  <a:fillRect t="-128986" b="-188406"/>
                </a:stretch>
              </a:blipFill>
            </p:spPr>
            <p:txBody>
              <a:bodyPr/>
              <a:lstStyle/>
              <a:p>
                <a:r>
                  <a:rPr lang="en-US">
                    <a:noFill/>
                  </a:rPr>
                  <a:t> </a:t>
                </a:r>
              </a:p>
            </p:txBody>
          </p:sp>
        </mc:Fallback>
      </mc:AlternateContent>
    </p:spTree>
    <p:extLst>
      <p:ext uri="{BB962C8B-B14F-4D97-AF65-F5344CB8AC3E}">
        <p14:creationId xmlns:p14="http://schemas.microsoft.com/office/powerpoint/2010/main" val="1303897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77ED-96AD-49BD-E4D5-56D375E4BE4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BCBDE2-DD10-DE73-21D9-C92B34F4BCB0}"/>
                  </a:ext>
                </a:extLst>
              </p:cNvPr>
              <p:cNvSpPr>
                <a:spLocks noGrp="1"/>
              </p:cNvSpPr>
              <p:nvPr>
                <p:ph idx="1"/>
              </p:nvPr>
            </p:nvSpPr>
            <p:spPr/>
            <p:txBody>
              <a:bodyPr/>
              <a:lstStyle/>
              <a:p>
                <a:r>
                  <a:rPr lang="en-US" dirty="0"/>
                  <a:t>Show that the equations characterize a vector field: the displacement</a:t>
                </a:r>
              </a:p>
              <a:p>
                <a:r>
                  <a:rPr lang="en-US" dirty="0"/>
                  <a:t>Show that the displacement is a 90 rotation of the gradient of the Hamiltonian</a:t>
                </a:r>
              </a:p>
              <a:p>
                <a:r>
                  <a:rPr lang="en-US" dirty="0"/>
                  <a:t>Introduce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oMath>
                </a14:m>
                <a:r>
                  <a:rPr lang="en-US" dirty="0"/>
                  <a:t> and </a:t>
                </a:r>
                <a14:m>
                  <m:oMath xmlns:m="http://schemas.openxmlformats.org/officeDocument/2006/math">
                    <m:r>
                      <a:rPr lang="en-US" b="0" i="1" smtClean="0">
                        <a:latin typeface="Cambria Math" panose="02040503050406030204" pitchFamily="18" charset="0"/>
                      </a:rPr>
                      <m:t>𝜔</m:t>
                    </m:r>
                  </m:oMath>
                </a14:m>
                <a:endParaRPr lang="en-US" dirty="0"/>
              </a:p>
              <a:p>
                <a:r>
                  <a:rPr lang="en-US" dirty="0" err="1"/>
                  <a:t>Divergenceless</a:t>
                </a:r>
                <a:r>
                  <a:rPr lang="en-US" dirty="0"/>
                  <a:t>, potential, flow depends only on endpoints</a:t>
                </a:r>
              </a:p>
              <a:p>
                <a:r>
                  <a:rPr lang="en-US" dirty="0"/>
                  <a:t>Unitary Jacobian, conservation of area</a:t>
                </a:r>
              </a:p>
              <a:p>
                <a:r>
                  <a:rPr lang="en-US" dirty="0"/>
                  <a:t>Conservation of density</a:t>
                </a:r>
              </a:p>
              <a:p>
                <a:r>
                  <a:rPr lang="en-US" dirty="0"/>
                  <a:t>Symplectic form</a:t>
                </a:r>
              </a:p>
              <a:p>
                <a:r>
                  <a:rPr lang="en-US" dirty="0"/>
                  <a:t>…</a:t>
                </a:r>
              </a:p>
            </p:txBody>
          </p:sp>
        </mc:Choice>
        <mc:Fallback xmlns="">
          <p:sp>
            <p:nvSpPr>
              <p:cNvPr id="3" name="Content Placeholder 2">
                <a:extLst>
                  <a:ext uri="{FF2B5EF4-FFF2-40B4-BE49-F238E27FC236}">
                    <a16:creationId xmlns:a16="http://schemas.microsoft.com/office/drawing/2014/main" id="{14BCBDE2-DD10-DE73-21D9-C92B34F4BCB0}"/>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464496D-A6A2-61DB-4871-ECD495D9FA55}"/>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6C4B748D-015E-5728-9DAC-2BEAB589D2A3}"/>
              </a:ext>
            </a:extLst>
          </p:cNvPr>
          <p:cNvSpPr>
            <a:spLocks noGrp="1"/>
          </p:cNvSpPr>
          <p:nvPr>
            <p:ph type="sldNum" sz="quarter" idx="13"/>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163631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20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3977265"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3977265"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724939"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724939"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258670" y="2159736"/>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258670" y="2159736"/>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535785" y="183609"/>
                <a:ext cx="6779805"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If</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535785" y="183609"/>
                <a:ext cx="6779805"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5BD3668-9A12-60D7-D213-10F1D495D237}"/>
                  </a:ext>
                </a:extLst>
              </p:cNvPr>
              <p:cNvSpPr txBox="1"/>
              <p:nvPr/>
            </p:nvSpPr>
            <p:spPr>
              <a:xfrm>
                <a:off x="326781" y="4964261"/>
                <a:ext cx="8929689" cy="646331"/>
              </a:xfrm>
              <a:prstGeom prst="rect">
                <a:avLst/>
              </a:prstGeom>
              <a:noFill/>
            </p:spPr>
            <p:txBody>
              <a:bodyPr wrap="none" rtlCol="0">
                <a:spAutoFit/>
              </a:bodyPr>
              <a:lstStyle/>
              <a:p>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Jacobian of the time evolution is unitary:</a:t>
                </a:r>
                <a:endParaRPr lang="en-US" sz="3600" dirty="0">
                  <a:solidFill>
                    <a:schemeClr val="accent6"/>
                  </a:solidFill>
                </a:endParaRPr>
              </a:p>
            </p:txBody>
          </p:sp>
        </mc:Choice>
        <mc:Fallback xmlns="">
          <p:sp>
            <p:nvSpPr>
              <p:cNvPr id="14" name="TextBox 13">
                <a:extLst>
                  <a:ext uri="{FF2B5EF4-FFF2-40B4-BE49-F238E27FC236}">
                    <a16:creationId xmlns:a16="http://schemas.microsoft.com/office/drawing/2014/main" id="{65BD3668-9A12-60D7-D213-10F1D495D237}"/>
                  </a:ext>
                </a:extLst>
              </p:cNvPr>
              <p:cNvSpPr txBox="1">
                <a:spLocks noRot="1" noChangeAspect="1" noMove="1" noResize="1" noEditPoints="1" noAdjustHandles="1" noChangeArrowheads="1" noChangeShapeType="1" noTextEdit="1"/>
              </p:cNvSpPr>
              <p:nvPr/>
            </p:nvSpPr>
            <p:spPr>
              <a:xfrm>
                <a:off x="326781" y="4964261"/>
                <a:ext cx="8929689" cy="646331"/>
              </a:xfrm>
              <a:prstGeom prst="rect">
                <a:avLst/>
              </a:prstGeom>
              <a:blipFill>
                <a:blip r:embed="rId7"/>
                <a:stretch>
                  <a:fillRect t="-14151" r="-1093"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3142819" y="5552501"/>
                <a:ext cx="2241063" cy="720582"/>
              </a:xfrm>
              <a:prstGeom prst="rect">
                <a:avLst/>
              </a:prstGeom>
              <a:noFill/>
            </p:spPr>
            <p:txBody>
              <a:bodyPr wrap="none" rtlCol="0">
                <a:spAutoFit/>
              </a:bodyPr>
              <a:lstStyle/>
              <a:p>
                <a14:m>
                  <m:oMath xmlns:m="http://schemas.openxmlformats.org/officeDocument/2006/math">
                    <m:d>
                      <m:dPr>
                        <m:begChr m:val="|"/>
                        <m:endChr m:val="|"/>
                        <m:ctrlPr>
                          <a:rPr lang="en-US" sz="3600" i="1">
                            <a:solidFill>
                              <a:schemeClr val="accent6">
                                <a:lumMod val="75000"/>
                              </a:schemeClr>
                            </a:solidFill>
                            <a:latin typeface="Cambria Math" panose="02040503050406030204" pitchFamily="18" charset="0"/>
                          </a:rPr>
                        </m:ctrlPr>
                      </m:dPr>
                      <m:e>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ea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ea typeface="Cambria Math" panose="02040503050406030204" pitchFamily="18" charset="0"/>
                      </a:rPr>
                      <m:t>=</m:t>
                    </m:r>
                  </m:oMath>
                </a14:m>
                <a:r>
                  <a:rPr lang="en-US" sz="3600" dirty="0">
                    <a:solidFill>
                      <a:schemeClr val="accent6">
                        <a:lumMod val="75000"/>
                      </a:schemeClr>
                    </a:solidFill>
                  </a:rPr>
                  <a:t> 1</a:t>
                </a:r>
                <a:endParaRPr lang="en-US" sz="3600" dirty="0">
                  <a:solidFill>
                    <a:schemeClr val="accent6"/>
                  </a:solidFill>
                </a:endParaRP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3142819" y="5552501"/>
                <a:ext cx="2241063" cy="720582"/>
              </a:xfrm>
              <a:prstGeom prst="rect">
                <a:avLst/>
              </a:prstGeom>
              <a:blipFill>
                <a:blip r:embed="rId8"/>
                <a:stretch>
                  <a:fillRect t="-6780" r="-7357" b="-27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grpSp>
        <p:nvGrpSpPr>
          <p:cNvPr id="130" name="Group 129">
            <a:extLst>
              <a:ext uri="{FF2B5EF4-FFF2-40B4-BE49-F238E27FC236}">
                <a16:creationId xmlns:a16="http://schemas.microsoft.com/office/drawing/2014/main" id="{33D0908B-5BEE-535C-4575-28F342E22472}"/>
              </a:ext>
            </a:extLst>
          </p:cNvPr>
          <p:cNvGrpSpPr/>
          <p:nvPr/>
        </p:nvGrpSpPr>
        <p:grpSpPr>
          <a:xfrm>
            <a:off x="8631901" y="664205"/>
            <a:ext cx="3412500" cy="3439788"/>
            <a:chOff x="8696263" y="828844"/>
            <a:chExt cx="3225909" cy="3270373"/>
          </a:xfrm>
        </p:grpSpPr>
        <p:grpSp>
          <p:nvGrpSpPr>
            <p:cNvPr id="131" name="Group 130">
              <a:extLst>
                <a:ext uri="{FF2B5EF4-FFF2-40B4-BE49-F238E27FC236}">
                  <a16:creationId xmlns:a16="http://schemas.microsoft.com/office/drawing/2014/main" id="{719EB027-A132-6C1E-E689-4379BCFAFD24}"/>
                </a:ext>
              </a:extLst>
            </p:cNvPr>
            <p:cNvGrpSpPr/>
            <p:nvPr/>
          </p:nvGrpSpPr>
          <p:grpSpPr>
            <a:xfrm>
              <a:off x="8696263" y="828844"/>
              <a:ext cx="3225909" cy="3270373"/>
              <a:chOff x="565964" y="763198"/>
              <a:chExt cx="5530036" cy="5606258"/>
            </a:xfrm>
          </p:grpSpPr>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51130E06-9C62-06D0-4E71-43244DA30753}"/>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67" name="TextBox 166">
                    <a:extLst>
                      <a:ext uri="{FF2B5EF4-FFF2-40B4-BE49-F238E27FC236}">
                        <a16:creationId xmlns:a16="http://schemas.microsoft.com/office/drawing/2014/main" id="{51130E06-9C62-06D0-4E71-43244DA30753}"/>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1"/>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03A691BF-5CD8-939A-FBA6-0BF09DFA0CF7}"/>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2"/>
                    <a:stretch>
                      <a:fillRect l="-29268" r="-24390" b="-52000"/>
                    </a:stretch>
                  </a:blipFill>
                </p:spPr>
                <p:txBody>
                  <a:bodyPr/>
                  <a:lstStyle/>
                  <a:p>
                    <a:r>
                      <a:rPr lang="en-US">
                        <a:noFill/>
                      </a:rPr>
                      <a:t> </a:t>
                    </a:r>
                  </a:p>
                </p:txBody>
              </p:sp>
            </mc:Fallback>
          </mc:AlternateContent>
          <p:grpSp>
            <p:nvGrpSpPr>
              <p:cNvPr id="169" name="Group 168">
                <a:extLst>
                  <a:ext uri="{FF2B5EF4-FFF2-40B4-BE49-F238E27FC236}">
                    <a16:creationId xmlns:a16="http://schemas.microsoft.com/office/drawing/2014/main" id="{A427BDDA-5662-5C0F-5653-ACE040611EE2}"/>
                  </a:ext>
                </a:extLst>
              </p:cNvPr>
              <p:cNvGrpSpPr/>
              <p:nvPr/>
            </p:nvGrpSpPr>
            <p:grpSpPr>
              <a:xfrm>
                <a:off x="565964" y="883621"/>
                <a:ext cx="5486400" cy="5485835"/>
                <a:chOff x="3878442" y="1338439"/>
                <a:chExt cx="3840480" cy="3840480"/>
              </a:xfrm>
            </p:grpSpPr>
            <p:cxnSp>
              <p:nvCxnSpPr>
                <p:cNvPr id="170" name="Straight Connector 169">
                  <a:extLst>
                    <a:ext uri="{FF2B5EF4-FFF2-40B4-BE49-F238E27FC236}">
                      <a16:creationId xmlns:a16="http://schemas.microsoft.com/office/drawing/2014/main" id="{F29E367F-C1BD-BB1B-35A8-8338D1FC6A2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64AE4F6-9580-7B2D-2FFE-71EDC48E55E9}"/>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2" name="Group 131">
              <a:extLst>
                <a:ext uri="{FF2B5EF4-FFF2-40B4-BE49-F238E27FC236}">
                  <a16:creationId xmlns:a16="http://schemas.microsoft.com/office/drawing/2014/main" id="{672EB154-5697-5DA7-E3BC-20EF0791B1ED}"/>
                </a:ext>
              </a:extLst>
            </p:cNvPr>
            <p:cNvGrpSpPr/>
            <p:nvPr/>
          </p:nvGrpSpPr>
          <p:grpSpPr>
            <a:xfrm>
              <a:off x="9228399" y="1451745"/>
              <a:ext cx="2157658" cy="2100155"/>
              <a:chOff x="4248727" y="1912341"/>
              <a:chExt cx="3697388" cy="3598849"/>
            </a:xfrm>
          </p:grpSpPr>
          <p:grpSp>
            <p:nvGrpSpPr>
              <p:cNvPr id="134" name="Group 133">
                <a:extLst>
                  <a:ext uri="{FF2B5EF4-FFF2-40B4-BE49-F238E27FC236}">
                    <a16:creationId xmlns:a16="http://schemas.microsoft.com/office/drawing/2014/main" id="{5B95F6C2-CED7-4037-F911-870DEF62EA1C}"/>
                  </a:ext>
                </a:extLst>
              </p:cNvPr>
              <p:cNvGrpSpPr/>
              <p:nvPr/>
            </p:nvGrpSpPr>
            <p:grpSpPr>
              <a:xfrm>
                <a:off x="4481077" y="2121268"/>
                <a:ext cx="3183077" cy="3179634"/>
                <a:chOff x="4481077" y="2121268"/>
                <a:chExt cx="3183077" cy="3179634"/>
              </a:xfrm>
            </p:grpSpPr>
            <p:cxnSp>
              <p:nvCxnSpPr>
                <p:cNvPr id="143" name="Straight Arrow Connector 142">
                  <a:extLst>
                    <a:ext uri="{FF2B5EF4-FFF2-40B4-BE49-F238E27FC236}">
                      <a16:creationId xmlns:a16="http://schemas.microsoft.com/office/drawing/2014/main" id="{E30F5F2A-735E-B773-370D-61AA2975E71E}"/>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6D4D5BB-8E60-CBF9-FE95-72AE6E6EFEC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F1410D9-E165-C72F-1F00-3B2D4C550F57}"/>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6031CA61-3CD7-D03D-4090-0AF911CD3C8E}"/>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5F1DEFFB-C5CC-3EC0-D828-01716A81BDCF}"/>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8DF812E-AD96-26C3-6BF0-C8FF9CC18887}"/>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DF029DE5-0861-5D7A-A634-B769463C183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811C9DA3-FB83-EDFD-3741-E30332A3D5CB}"/>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2F339FB4-F5BF-62AE-2AB7-2710A1B04183}"/>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5321AFE0-E748-7D25-1D4F-B878536BCAA4}"/>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C04EAAC3-1F41-839A-02A5-C2EB1EB84D63}"/>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BD76EEF-15DC-1D7D-83F7-3239253A6969}"/>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4901F25-4713-C9F3-E60C-EA8B8791E1C8}"/>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710E630-C4FF-2E87-0A3C-2D802204733E}"/>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D38FA3D-E879-C149-51A6-D4FC51F7C1A2}"/>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332A8CB-6C04-95A2-89F2-544DD67354E5}"/>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9C3E7CA0-15E6-0907-E3E6-5E5DB0987828}"/>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7143ADE-E589-DAAB-AB40-559687544668}"/>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44FB3CBE-61B1-369C-E55A-0205A9EB1B1B}"/>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3BDA777B-479F-DAFE-B07B-93F1138DAD9B}"/>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B74C6F3D-99C4-C473-E2ED-90B3E58BD782}"/>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461CFD29-1759-E6AD-9083-741D80399C40}"/>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80E38670-337F-4EF0-DFD3-D9DA5AA92735}"/>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77581A-2573-FCBB-2192-EF62D3CC397A}"/>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5" name="Straight Arrow Connector 134">
                <a:extLst>
                  <a:ext uri="{FF2B5EF4-FFF2-40B4-BE49-F238E27FC236}">
                    <a16:creationId xmlns:a16="http://schemas.microsoft.com/office/drawing/2014/main" id="{25828B6F-FF9D-330A-BB57-0A71B75A8545}"/>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1C1DC8E-76B6-4705-65B3-7CE9E420294E}"/>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5106276A-075E-BD7C-F402-AC5AC8207A21}"/>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ACBAD5BF-8D32-B353-CB55-B8C6CDD18E6C}"/>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8008C3C-D7E7-70F3-47AD-737CFFC4580F}"/>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30BB6573-DCF6-88CE-40C9-69EACA4ADC76}"/>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71E34FC2-9EB6-A691-0DDA-3177996EB7B0}"/>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9EF40B68-2E99-EF11-9991-3703B866A988}"/>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33" name="Freeform 46">
              <a:extLst>
                <a:ext uri="{FF2B5EF4-FFF2-40B4-BE49-F238E27FC236}">
                  <a16:creationId xmlns:a16="http://schemas.microsoft.com/office/drawing/2014/main" id="{3878075B-53ED-9E5D-A054-7CAF51251080}"/>
                </a:ext>
              </a:extLst>
            </p:cNvPr>
            <p:cNvSpPr/>
            <p:nvPr/>
          </p:nvSpPr>
          <p:spPr>
            <a:xfrm rot="600000">
              <a:off x="9473190" y="1739626"/>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4" name="TextBox 173">
            <a:extLst>
              <a:ext uri="{FF2B5EF4-FFF2-40B4-BE49-F238E27FC236}">
                <a16:creationId xmlns:a16="http://schemas.microsoft.com/office/drawing/2014/main" id="{D79B9D9F-F148-2BB1-C9F7-5AFACFBE07B9}"/>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7D9E2865-9DBD-580D-0A56-E58786B398E5}"/>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175" name="TextBox 174">
                <a:extLst>
                  <a:ext uri="{FF2B5EF4-FFF2-40B4-BE49-F238E27FC236}">
                    <a16:creationId xmlns:a16="http://schemas.microsoft.com/office/drawing/2014/main" id="{7D9E2865-9DBD-580D-0A56-E58786B398E5}"/>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13"/>
                <a:stretch>
                  <a:fillRect t="-128986" b="-188406"/>
                </a:stretch>
              </a:blipFill>
            </p:spPr>
            <p:txBody>
              <a:bodyPr/>
              <a:lstStyle/>
              <a:p>
                <a:r>
                  <a:rPr lang="en-US">
                    <a:noFill/>
                  </a:rPr>
                  <a:t> </a:t>
                </a:r>
              </a:p>
            </p:txBody>
          </p:sp>
        </mc:Fallback>
      </mc:AlternateContent>
    </p:spTree>
    <p:extLst>
      <p:ext uri="{BB962C8B-B14F-4D97-AF65-F5344CB8AC3E}">
        <p14:creationId xmlns:p14="http://schemas.microsoft.com/office/powerpoint/2010/main" val="1675314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B53B42E-80F2-7E14-F92D-499C5A7C18AB}"/>
                  </a:ext>
                </a:extLst>
              </p:cNvPr>
              <p:cNvSpPr txBox="1"/>
              <p:nvPr/>
            </p:nvSpPr>
            <p:spPr>
              <a:xfrm>
                <a:off x="0" y="4242325"/>
                <a:ext cx="9792681" cy="646331"/>
              </a:xfrm>
              <a:prstGeom prst="rect">
                <a:avLst/>
              </a:prstGeom>
              <a:noFill/>
            </p:spPr>
            <p:txBody>
              <a:bodyPr wrap="non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Densities being conserved through the evolution</a:t>
                </a:r>
              </a:p>
            </p:txBody>
          </p:sp>
        </mc:Choice>
        <mc:Fallback xmlns="">
          <p:sp>
            <p:nvSpPr>
              <p:cNvPr id="53" name="TextBox 52">
                <a:extLst>
                  <a:ext uri="{FF2B5EF4-FFF2-40B4-BE49-F238E27FC236}">
                    <a16:creationId xmlns:a16="http://schemas.microsoft.com/office/drawing/2014/main" id="{FB53B42E-80F2-7E14-F92D-499C5A7C18AB}"/>
                  </a:ext>
                </a:extLst>
              </p:cNvPr>
              <p:cNvSpPr txBox="1">
                <a:spLocks noRot="1" noChangeAspect="1" noMove="1" noResize="1" noEditPoints="1" noAdjustHandles="1" noChangeArrowheads="1" noChangeShapeType="1" noTextEdit="1"/>
              </p:cNvSpPr>
              <p:nvPr/>
            </p:nvSpPr>
            <p:spPr>
              <a:xfrm>
                <a:off x="0" y="4242325"/>
                <a:ext cx="9792681" cy="646331"/>
              </a:xfrm>
              <a:prstGeom prst="rect">
                <a:avLst/>
              </a:prstGeom>
              <a:blipFill>
                <a:blip r:embed="rId2"/>
                <a:stretch>
                  <a:fillRect t="-15094"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773755" y="5071440"/>
                <a:ext cx="3211520" cy="720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𝜉</m:t>
                              </m:r>
                            </m:e>
                            <m:sup>
                              <m:r>
                                <a:rPr lang="en-US" sz="3600" i="1">
                                  <a:solidFill>
                                    <a:schemeClr val="accent6">
                                      <a:lumMod val="75000"/>
                                    </a:schemeClr>
                                  </a:solidFill>
                                  <a:latin typeface="Cambria Math" panose="02040503050406030204" pitchFamily="18" charset="0"/>
                                </a:rPr>
                                <m:t>𝑏</m:t>
                              </m:r>
                            </m:sup>
                          </m:sSup>
                        </m:e>
                      </m:d>
                    </m:oMath>
                  </m:oMathPara>
                </a14:m>
                <a:endParaRPr lang="en-US" sz="3600" dirty="0">
                  <a:solidFill>
                    <a:schemeClr val="accent6">
                      <a:lumMod val="75000"/>
                    </a:schemeClr>
                  </a:solidFill>
                </a:endParaRP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773755" y="5071440"/>
                <a:ext cx="3211520" cy="720582"/>
              </a:xfrm>
              <a:prstGeom prst="rect">
                <a:avLst/>
              </a:prstGeom>
              <a:blipFill>
                <a:blip r:embed="rId3"/>
                <a:stretch>
                  <a:fillRect l="-394" t="-5172"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2063357" y="3355968"/>
                <a:ext cx="5616794" cy="650884"/>
              </a:xfrm>
              <a:prstGeom prst="rect">
                <a:avLst/>
              </a:prstGeom>
              <a:noFill/>
            </p:spPr>
            <p:txBody>
              <a:bodyPr wrap="none" rtlCol="0">
                <a:spAutoFit/>
              </a:bodyPr>
              <a:lstStyle/>
              <a:p>
                <a:r>
                  <a:rPr lang="en-US" sz="3200" dirty="0">
                    <a:solidFill>
                      <a:schemeClr val="tx1"/>
                    </a:solidFill>
                  </a:rPr>
                  <a:t>Densities: </a:t>
                </a:r>
                <a14:m>
                  <m:oMath xmlns:m="http://schemas.openxmlformats.org/officeDocument/2006/math">
                    <m:d>
                      <m:dPr>
                        <m:begChr m:val="|"/>
                        <m:endChr m:val="|"/>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m:t>
                            </m:r>
                          </m:e>
                          <m:sub>
                            <m:r>
                              <a:rPr lang="en-US" sz="3200" i="1">
                                <a:solidFill>
                                  <a:schemeClr val="tx1"/>
                                </a:solidFill>
                                <a:latin typeface="Cambria Math" panose="02040503050406030204" pitchFamily="18" charset="0"/>
                              </a:rPr>
                              <m:t>𝑏</m:t>
                            </m:r>
                          </m:sub>
                        </m:sSub>
                        <m:sSup>
                          <m:sSupPr>
                            <m:ctrlPr>
                              <a:rPr lang="en-US" sz="3200" i="1">
                                <a:solidFill>
                                  <a:schemeClr val="tx1"/>
                                </a:solidFill>
                                <a:latin typeface="Cambria Math" panose="02040503050406030204" pitchFamily="18" charset="0"/>
                                <a:ea typeface="Cambria Math" panose="02040503050406030204" pitchFamily="18" charset="0"/>
                              </a:rPr>
                            </m:ctrlPr>
                          </m:sSupPr>
                          <m:e>
                            <m:acc>
                              <m:accPr>
                                <m:chr m:val="̂"/>
                                <m:ctrlPr>
                                  <a:rPr lang="en-US" sz="3200" i="1">
                                    <a:solidFill>
                                      <a:schemeClr val="tx1"/>
                                    </a:solidFill>
                                    <a:latin typeface="Cambria Math" panose="02040503050406030204" pitchFamily="18" charset="0"/>
                                    <a:ea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𝜉</m:t>
                                </m:r>
                              </m:e>
                            </m:acc>
                          </m:e>
                          <m:sup>
                            <m:r>
                              <a:rPr lang="en-US" sz="3200" i="1">
                                <a:solidFill>
                                  <a:schemeClr val="tx1"/>
                                </a:solidFill>
                                <a:latin typeface="Cambria Math" panose="02040503050406030204" pitchFamily="18" charset="0"/>
                                <a:ea typeface="Cambria Math" panose="02040503050406030204" pitchFamily="18" charset="0"/>
                              </a:rPr>
                              <m:t>𝑎</m:t>
                            </m:r>
                          </m:sup>
                        </m:sSup>
                      </m:e>
                    </m:d>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𝜌</m:t>
                        </m:r>
                      </m:e>
                    </m:acc>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𝜉</m:t>
                                </m:r>
                              </m:e>
                            </m:acc>
                          </m:e>
                          <m:sup>
                            <m:r>
                              <a:rPr lang="en-US" sz="3200" i="1">
                                <a:solidFill>
                                  <a:schemeClr val="tx1"/>
                                </a:solidFill>
                                <a:latin typeface="Cambria Math" panose="02040503050406030204" pitchFamily="18" charset="0"/>
                              </a:rPr>
                              <m:t>𝑎</m:t>
                            </m:r>
                          </m:sup>
                        </m:sSup>
                      </m:e>
                    </m:d>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ea typeface="Cambria Math" panose="02040503050406030204" pitchFamily="18" charset="0"/>
                      </a:rPr>
                      <m:t>𝜌</m:t>
                    </m:r>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𝜉</m:t>
                            </m:r>
                          </m:e>
                          <m:sup>
                            <m:r>
                              <a:rPr lang="en-US" sz="3200" i="1">
                                <a:solidFill>
                                  <a:schemeClr val="tx1"/>
                                </a:solidFill>
                                <a:latin typeface="Cambria Math" panose="02040503050406030204" pitchFamily="18" charset="0"/>
                              </a:rPr>
                              <m:t>𝑏</m:t>
                            </m:r>
                          </m:sup>
                        </m:sSup>
                      </m:e>
                    </m:d>
                  </m:oMath>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2063357" y="3355968"/>
                <a:ext cx="5616794" cy="650884"/>
              </a:xfrm>
              <a:prstGeom prst="rect">
                <a:avLst/>
              </a:prstGeom>
              <a:blipFill>
                <a:blip r:embed="rId4"/>
                <a:stretch>
                  <a:fillRect l="-2711" t="-4717" b="-28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910533" y="2212231"/>
                <a:ext cx="5166671" cy="676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1</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𝑛</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r>
                            <a:rPr lang="en-US" sz="3600" i="1">
                              <a:solidFill>
                                <a:schemeClr val="accent6">
                                  <a:lumMod val="75000"/>
                                </a:schemeClr>
                              </a:solidFill>
                              <a:latin typeface="Cambria Math" panose="02040503050406030204" pitchFamily="18" charset="0"/>
                              <a:ea typeface="Cambria Math" panose="02040503050406030204" pitchFamily="18" charset="0"/>
                            </a:rPr>
                            <m:t>𝜉</m:t>
                          </m:r>
                        </m:e>
                        <m:sup>
                          <m:r>
                            <a:rPr lang="en-US" sz="3600" i="1">
                              <a:solidFill>
                                <a:schemeClr val="accent6">
                                  <a:lumMod val="75000"/>
                                </a:schemeClr>
                              </a:solidFill>
                              <a:latin typeface="Cambria Math" panose="02040503050406030204" pitchFamily="18" charset="0"/>
                              <a:ea typeface="Cambria Math" panose="02040503050406030204" pitchFamily="18" charset="0"/>
                            </a:rPr>
                            <m:t>1</m:t>
                          </m:r>
                        </m:sup>
                      </m:sSup>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𝑑</m:t>
                      </m:r>
                      <m:r>
                        <a:rPr lang="en-US" sz="3600" i="1">
                          <a:solidFill>
                            <a:schemeClr val="accent6">
                              <a:lumMod val="75000"/>
                            </a:schemeClr>
                          </a:solidFill>
                          <a:latin typeface="Cambria Math" panose="02040503050406030204" pitchFamily="18" charset="0"/>
                          <a:ea typeface="Cambria Math" panose="02040503050406030204" pitchFamily="18" charset="0"/>
                        </a:rPr>
                        <m:t>𝜉</m:t>
                      </m:r>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𝑛</m:t>
                      </m:r>
                    </m:oMath>
                  </m:oMathPara>
                </a14:m>
                <a:endParaRPr lang="en-US" sz="3600" dirty="0">
                  <a:solidFill>
                    <a:schemeClr val="accent6">
                      <a:lumMod val="75000"/>
                    </a:schemeClr>
                  </a:solidFill>
                </a:endParaRP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910533" y="2212231"/>
                <a:ext cx="5166671" cy="67621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1182811" y="246187"/>
                <a:ext cx="5507085" cy="1051185"/>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e>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mr>
                          </m:m>
                        </m:e>
                      </m:d>
                      <m:r>
                        <a:rPr lang="en-US" sz="2800" i="1">
                          <a:latin typeface="Cambria Math" panose="02040503050406030204" pitchFamily="18" charset="0"/>
                        </a:rPr>
                        <m:t>𝑑𝑞𝑑𝑝</m:t>
                      </m:r>
                      <m:r>
                        <a:rPr lang="en-US" sz="2800" b="0" i="1" smtClean="0">
                          <a:latin typeface="Cambria Math" panose="02040503050406030204" pitchFamily="18" charset="0"/>
                        </a:rPr>
                        <m:t>=</m:t>
                      </m:r>
                      <m:r>
                        <a:rPr lang="en-US" sz="2800" b="0" i="1" smtClean="0">
                          <a:latin typeface="Cambria Math" panose="02040503050406030204" pitchFamily="18" charset="0"/>
                        </a:rPr>
                        <m:t>𝑑𝑞𝑑𝑝</m:t>
                      </m:r>
                    </m:oMath>
                  </m:oMathPara>
                </a14:m>
                <a:endParaRPr lang="en-US" sz="28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1182811" y="246187"/>
                <a:ext cx="5507085" cy="1051185"/>
              </a:xfrm>
              <a:prstGeom prst="rect">
                <a:avLst/>
              </a:prstGeom>
              <a:blipFill>
                <a:blip r:embed="rId6"/>
                <a:stretch>
                  <a:fillRect/>
                </a:stretch>
              </a:blipFill>
            </p:spPr>
            <p:txBody>
              <a:bodyPr/>
              <a:lstStyle/>
              <a:p>
                <a:r>
                  <a:rPr lang="en-US">
                    <a:noFill/>
                  </a:rPr>
                  <a:t> </a:t>
                </a:r>
              </a:p>
            </p:txBody>
          </p:sp>
        </mc:Fallback>
      </mc:AlternateContent>
      <p:grpSp>
        <p:nvGrpSpPr>
          <p:cNvPr id="142" name="Group 141">
            <a:extLst>
              <a:ext uri="{FF2B5EF4-FFF2-40B4-BE49-F238E27FC236}">
                <a16:creationId xmlns:a16="http://schemas.microsoft.com/office/drawing/2014/main" id="{869C243C-B9F2-7782-83EB-AA265E3A10D9}"/>
              </a:ext>
            </a:extLst>
          </p:cNvPr>
          <p:cNvGrpSpPr/>
          <p:nvPr/>
        </p:nvGrpSpPr>
        <p:grpSpPr>
          <a:xfrm>
            <a:off x="8631901" y="664205"/>
            <a:ext cx="3412500" cy="3439788"/>
            <a:chOff x="8696263" y="828844"/>
            <a:chExt cx="3225909" cy="3270373"/>
          </a:xfrm>
        </p:grpSpPr>
        <p:grpSp>
          <p:nvGrpSpPr>
            <p:cNvPr id="143" name="Group 142">
              <a:extLst>
                <a:ext uri="{FF2B5EF4-FFF2-40B4-BE49-F238E27FC236}">
                  <a16:creationId xmlns:a16="http://schemas.microsoft.com/office/drawing/2014/main" id="{BA12823B-7500-9A46-AA4C-DA7BC69BC8B2}"/>
                </a:ext>
              </a:extLst>
            </p:cNvPr>
            <p:cNvGrpSpPr/>
            <p:nvPr/>
          </p:nvGrpSpPr>
          <p:grpSpPr>
            <a:xfrm>
              <a:off x="8696263" y="828844"/>
              <a:ext cx="3225909" cy="3270373"/>
              <a:chOff x="565964" y="763198"/>
              <a:chExt cx="5530036" cy="5606258"/>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21578A55-2992-C3FB-2E60-6260857358E8}"/>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79" name="TextBox 178">
                    <a:extLst>
                      <a:ext uri="{FF2B5EF4-FFF2-40B4-BE49-F238E27FC236}">
                        <a16:creationId xmlns:a16="http://schemas.microsoft.com/office/drawing/2014/main" id="{21578A55-2992-C3FB-2E60-6260857358E8}"/>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7"/>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99035AE7-5FED-F70D-2A16-1F341D51A8E8}"/>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8"/>
                    <a:stretch>
                      <a:fillRect l="-29268" r="-24390" b="-52000"/>
                    </a:stretch>
                  </a:blipFill>
                </p:spPr>
                <p:txBody>
                  <a:bodyPr/>
                  <a:lstStyle/>
                  <a:p>
                    <a:r>
                      <a:rPr lang="en-US">
                        <a:noFill/>
                      </a:rPr>
                      <a:t> </a:t>
                    </a:r>
                  </a:p>
                </p:txBody>
              </p:sp>
            </mc:Fallback>
          </mc:AlternateContent>
          <p:grpSp>
            <p:nvGrpSpPr>
              <p:cNvPr id="181" name="Group 180">
                <a:extLst>
                  <a:ext uri="{FF2B5EF4-FFF2-40B4-BE49-F238E27FC236}">
                    <a16:creationId xmlns:a16="http://schemas.microsoft.com/office/drawing/2014/main" id="{DF24DC7F-3D04-940E-D133-D6D516E1E7A2}"/>
                  </a:ext>
                </a:extLst>
              </p:cNvPr>
              <p:cNvGrpSpPr/>
              <p:nvPr/>
            </p:nvGrpSpPr>
            <p:grpSpPr>
              <a:xfrm>
                <a:off x="565964" y="883621"/>
                <a:ext cx="5486400" cy="5485835"/>
                <a:chOff x="3878442" y="1338439"/>
                <a:chExt cx="3840480" cy="3840480"/>
              </a:xfrm>
            </p:grpSpPr>
            <p:cxnSp>
              <p:nvCxnSpPr>
                <p:cNvPr id="182" name="Straight Connector 181">
                  <a:extLst>
                    <a:ext uri="{FF2B5EF4-FFF2-40B4-BE49-F238E27FC236}">
                      <a16:creationId xmlns:a16="http://schemas.microsoft.com/office/drawing/2014/main" id="{CA676EC9-FB8D-152B-2869-76066034B3BA}"/>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9E6E2EE-0FF6-4D33-A1C4-10A132E1D94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4" name="Group 143">
              <a:extLst>
                <a:ext uri="{FF2B5EF4-FFF2-40B4-BE49-F238E27FC236}">
                  <a16:creationId xmlns:a16="http://schemas.microsoft.com/office/drawing/2014/main" id="{11BFD5D3-2631-FFBD-5CB8-07CF668B969A}"/>
                </a:ext>
              </a:extLst>
            </p:cNvPr>
            <p:cNvGrpSpPr/>
            <p:nvPr/>
          </p:nvGrpSpPr>
          <p:grpSpPr>
            <a:xfrm>
              <a:off x="9228399" y="1451745"/>
              <a:ext cx="2157658" cy="2100155"/>
              <a:chOff x="4248727" y="1912341"/>
              <a:chExt cx="3697388" cy="3598849"/>
            </a:xfrm>
          </p:grpSpPr>
          <p:grpSp>
            <p:nvGrpSpPr>
              <p:cNvPr id="146" name="Group 145">
                <a:extLst>
                  <a:ext uri="{FF2B5EF4-FFF2-40B4-BE49-F238E27FC236}">
                    <a16:creationId xmlns:a16="http://schemas.microsoft.com/office/drawing/2014/main" id="{17A72F6C-A08B-F486-A2A6-EEC1E2FE54D4}"/>
                  </a:ext>
                </a:extLst>
              </p:cNvPr>
              <p:cNvGrpSpPr/>
              <p:nvPr/>
            </p:nvGrpSpPr>
            <p:grpSpPr>
              <a:xfrm>
                <a:off x="4481077" y="2121268"/>
                <a:ext cx="3183077" cy="3179634"/>
                <a:chOff x="4481077" y="2121268"/>
                <a:chExt cx="3183077" cy="3179634"/>
              </a:xfrm>
            </p:grpSpPr>
            <p:cxnSp>
              <p:nvCxnSpPr>
                <p:cNvPr id="155" name="Straight Arrow Connector 154">
                  <a:extLst>
                    <a:ext uri="{FF2B5EF4-FFF2-40B4-BE49-F238E27FC236}">
                      <a16:creationId xmlns:a16="http://schemas.microsoft.com/office/drawing/2014/main" id="{223A1D98-D565-57AC-5E30-9A299C5C837B}"/>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4CB40F5-08EF-8951-26D5-1C671F39774F}"/>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9B1A4DE-5C69-B73B-6597-45C5CA49A6D1}"/>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719AECB-A41F-D373-BEBE-7CD626E01AEE}"/>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B8AC8C4-904C-F99A-CC18-98012878431C}"/>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CDBC4C80-0CD4-D83D-72CC-64F79AB42CFC}"/>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C324E981-A0C5-63F3-E42F-253E956FA25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9C7C33B-E8C4-02B4-1C86-17E211299410}"/>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1D59B9DF-417B-9A5E-6FDA-E023DCD12B73}"/>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060E8747-94D9-3F58-15D6-9B25EB799081}"/>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A42BD74A-856B-5BF1-8A07-1957FB9FCDD3}"/>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EF85216B-5448-97D4-F120-8D40786F3034}"/>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847A9FA-4368-70EE-C6CB-5C6D5E62A98E}"/>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C721ED80-1FEC-C278-2B41-4353AF87B15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69CC40C-F42E-026B-0448-E4CE3A5884CE}"/>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46EBDA-9655-2CC3-EC99-649ED8076945}"/>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6A8676-3AE9-E3B7-2EF6-E3F3C031CBAC}"/>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73BBCEA4-FCAA-8A93-B9F5-887AA79AC369}"/>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9AD2BDFE-CCFB-2E32-2C30-B85CC2281EB0}"/>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9C7C91D-3448-914C-ABEA-3DBF52B78072}"/>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AD4286BC-9B83-838E-73F7-FD8A4B7C5ADB}"/>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7D2FB8D-84DA-5837-7CBE-B2B4AB2B4B6B}"/>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D30E281-CC1C-288E-ECED-E789D9ECCF7C}"/>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AACC059-DE9F-B09D-D4C1-A9B227C69B5D}"/>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Arrow Connector 146">
                <a:extLst>
                  <a:ext uri="{FF2B5EF4-FFF2-40B4-BE49-F238E27FC236}">
                    <a16:creationId xmlns:a16="http://schemas.microsoft.com/office/drawing/2014/main" id="{502E3AD0-37E7-3885-F210-F92ED4A33F00}"/>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F4B3CDC-6E7F-0162-12C8-619F022AF80F}"/>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51BED50B-F29A-4ED6-DFCC-E7E1C670C637}"/>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8E1ECBE3-A417-C1D4-FBE6-A6204444453A}"/>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1757EA4-1D83-6168-835F-55C13F9C32C8}"/>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500A4EB-20FD-B132-6D4D-A75BF0F9772F}"/>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729EE7B4-59A0-4951-9767-1131D2C118CF}"/>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226267E-FBE9-8EBD-5814-35D893FA185E}"/>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45" name="Freeform 46">
              <a:extLst>
                <a:ext uri="{FF2B5EF4-FFF2-40B4-BE49-F238E27FC236}">
                  <a16:creationId xmlns:a16="http://schemas.microsoft.com/office/drawing/2014/main" id="{DE88E1D0-BA71-D97F-36F6-719933A3E728}"/>
                </a:ext>
              </a:extLst>
            </p:cNvPr>
            <p:cNvSpPr/>
            <p:nvPr/>
          </p:nvSpPr>
          <p:spPr>
            <a:xfrm rot="600000">
              <a:off x="9473190" y="1739626"/>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8D03F2-93D9-83BF-CDA9-A512BA4F8C99}"/>
                  </a:ext>
                </a:extLst>
              </p:cNvPr>
              <p:cNvSpPr txBox="1"/>
              <p:nvPr/>
            </p:nvSpPr>
            <p:spPr>
              <a:xfrm>
                <a:off x="22232" y="1565900"/>
                <a:ext cx="9438609" cy="646331"/>
              </a:xfrm>
              <a:prstGeom prst="rect">
                <a:avLst/>
              </a:prstGeom>
              <a:noFill/>
            </p:spPr>
            <p:txBody>
              <a:bodyPr wrap="none" rtlCol="0">
                <a:spAutoFit/>
              </a:bodyPr>
              <a:lstStyle/>
              <a:p>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Volumes are conserved through the evolution</a:t>
                </a:r>
                <a:endParaRPr lang="en-US" sz="3600" dirty="0">
                  <a:solidFill>
                    <a:schemeClr val="accent6"/>
                  </a:solidFill>
                </a:endParaRPr>
              </a:p>
            </p:txBody>
          </p:sp>
        </mc:Choice>
        <mc:Fallback xmlns="">
          <p:sp>
            <p:nvSpPr>
              <p:cNvPr id="5" name="TextBox 4">
                <a:extLst>
                  <a:ext uri="{FF2B5EF4-FFF2-40B4-BE49-F238E27FC236}">
                    <a16:creationId xmlns:a16="http://schemas.microsoft.com/office/drawing/2014/main" id="{598D03F2-93D9-83BF-CDA9-A512BA4F8C99}"/>
                  </a:ext>
                </a:extLst>
              </p:cNvPr>
              <p:cNvSpPr txBox="1">
                <a:spLocks noRot="1" noChangeAspect="1" noMove="1" noResize="1" noEditPoints="1" noAdjustHandles="1" noChangeArrowheads="1" noChangeShapeType="1" noTextEdit="1"/>
              </p:cNvSpPr>
              <p:nvPr/>
            </p:nvSpPr>
            <p:spPr>
              <a:xfrm>
                <a:off x="22232" y="1565900"/>
                <a:ext cx="9438609" cy="646331"/>
              </a:xfrm>
              <a:prstGeom prst="rect">
                <a:avLst/>
              </a:prstGeom>
              <a:blipFill>
                <a:blip r:embed="rId9"/>
                <a:stretch>
                  <a:fillRect t="-15094" b="-34906"/>
                </a:stretch>
              </a:blipFill>
            </p:spPr>
            <p:txBody>
              <a:bodyPr/>
              <a:lstStyle/>
              <a:p>
                <a:r>
                  <a:rPr lang="en-US">
                    <a:noFill/>
                  </a:rPr>
                  <a:t> </a:t>
                </a:r>
              </a:p>
            </p:txBody>
          </p:sp>
        </mc:Fallback>
      </mc:AlternateContent>
      <p:sp>
        <p:nvSpPr>
          <p:cNvPr id="184" name="TextBox 183">
            <a:extLst>
              <a:ext uri="{FF2B5EF4-FFF2-40B4-BE49-F238E27FC236}">
                <a16:creationId xmlns:a16="http://schemas.microsoft.com/office/drawing/2014/main" id="{A6B5FC1E-2BAB-DD93-FA52-D3B3CA502CDC}"/>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1643CECD-95F2-36A1-CF9B-DE7F7FE623B4}"/>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185" name="TextBox 184">
                <a:extLst>
                  <a:ext uri="{FF2B5EF4-FFF2-40B4-BE49-F238E27FC236}">
                    <a16:creationId xmlns:a16="http://schemas.microsoft.com/office/drawing/2014/main" id="{1643CECD-95F2-36A1-CF9B-DE7F7FE623B4}"/>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10"/>
                <a:stretch>
                  <a:fillRect t="-128986" b="-188406"/>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22</a:t>
            </a:fld>
            <a:endParaRPr lang="en-US"/>
          </a:p>
        </p:txBody>
      </p:sp>
      <p:grpSp>
        <p:nvGrpSpPr>
          <p:cNvPr id="142" name="Group 141">
            <a:extLst>
              <a:ext uri="{FF2B5EF4-FFF2-40B4-BE49-F238E27FC236}">
                <a16:creationId xmlns:a16="http://schemas.microsoft.com/office/drawing/2014/main" id="{869C243C-B9F2-7782-83EB-AA265E3A10D9}"/>
              </a:ext>
            </a:extLst>
          </p:cNvPr>
          <p:cNvGrpSpPr/>
          <p:nvPr/>
        </p:nvGrpSpPr>
        <p:grpSpPr>
          <a:xfrm>
            <a:off x="8631901" y="664205"/>
            <a:ext cx="3412500" cy="3439788"/>
            <a:chOff x="8696263" y="828844"/>
            <a:chExt cx="3225909" cy="3270373"/>
          </a:xfrm>
        </p:grpSpPr>
        <p:grpSp>
          <p:nvGrpSpPr>
            <p:cNvPr id="143" name="Group 142">
              <a:extLst>
                <a:ext uri="{FF2B5EF4-FFF2-40B4-BE49-F238E27FC236}">
                  <a16:creationId xmlns:a16="http://schemas.microsoft.com/office/drawing/2014/main" id="{BA12823B-7500-9A46-AA4C-DA7BC69BC8B2}"/>
                </a:ext>
              </a:extLst>
            </p:cNvPr>
            <p:cNvGrpSpPr/>
            <p:nvPr/>
          </p:nvGrpSpPr>
          <p:grpSpPr>
            <a:xfrm>
              <a:off x="8696263" y="828844"/>
              <a:ext cx="3225909" cy="3270373"/>
              <a:chOff x="565964" y="763198"/>
              <a:chExt cx="5530036" cy="5606258"/>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21578A55-2992-C3FB-2E60-6260857358E8}"/>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79" name="TextBox 178">
                    <a:extLst>
                      <a:ext uri="{FF2B5EF4-FFF2-40B4-BE49-F238E27FC236}">
                        <a16:creationId xmlns:a16="http://schemas.microsoft.com/office/drawing/2014/main" id="{21578A55-2992-C3FB-2E60-6260857358E8}"/>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2"/>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99035AE7-5FED-F70D-2A16-1F341D51A8E8}"/>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80" name="TextBox 179">
                    <a:extLst>
                      <a:ext uri="{FF2B5EF4-FFF2-40B4-BE49-F238E27FC236}">
                        <a16:creationId xmlns:a16="http://schemas.microsoft.com/office/drawing/2014/main" id="{99035AE7-5FED-F70D-2A16-1F341D51A8E8}"/>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69231" r="-73077" b="-153333"/>
                    </a:stretch>
                  </a:blipFill>
                </p:spPr>
                <p:txBody>
                  <a:bodyPr/>
                  <a:lstStyle/>
                  <a:p>
                    <a:r>
                      <a:rPr lang="en-US">
                        <a:noFill/>
                      </a:rPr>
                      <a:t> </a:t>
                    </a:r>
                  </a:p>
                </p:txBody>
              </p:sp>
            </mc:Fallback>
          </mc:AlternateContent>
          <p:grpSp>
            <p:nvGrpSpPr>
              <p:cNvPr id="181" name="Group 180">
                <a:extLst>
                  <a:ext uri="{FF2B5EF4-FFF2-40B4-BE49-F238E27FC236}">
                    <a16:creationId xmlns:a16="http://schemas.microsoft.com/office/drawing/2014/main" id="{DF24DC7F-3D04-940E-D133-D6D516E1E7A2}"/>
                  </a:ext>
                </a:extLst>
              </p:cNvPr>
              <p:cNvGrpSpPr/>
              <p:nvPr/>
            </p:nvGrpSpPr>
            <p:grpSpPr>
              <a:xfrm>
                <a:off x="565964" y="883621"/>
                <a:ext cx="5486400" cy="5485835"/>
                <a:chOff x="3878442" y="1338439"/>
                <a:chExt cx="3840480" cy="3840480"/>
              </a:xfrm>
            </p:grpSpPr>
            <p:cxnSp>
              <p:nvCxnSpPr>
                <p:cNvPr id="182" name="Straight Connector 181">
                  <a:extLst>
                    <a:ext uri="{FF2B5EF4-FFF2-40B4-BE49-F238E27FC236}">
                      <a16:creationId xmlns:a16="http://schemas.microsoft.com/office/drawing/2014/main" id="{CA676EC9-FB8D-152B-2869-76066034B3BA}"/>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9E6E2EE-0FF6-4D33-A1C4-10A132E1D94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4" name="Group 143">
              <a:extLst>
                <a:ext uri="{FF2B5EF4-FFF2-40B4-BE49-F238E27FC236}">
                  <a16:creationId xmlns:a16="http://schemas.microsoft.com/office/drawing/2014/main" id="{11BFD5D3-2631-FFBD-5CB8-07CF668B969A}"/>
                </a:ext>
              </a:extLst>
            </p:cNvPr>
            <p:cNvGrpSpPr/>
            <p:nvPr/>
          </p:nvGrpSpPr>
          <p:grpSpPr>
            <a:xfrm>
              <a:off x="9228399" y="1451745"/>
              <a:ext cx="2157658" cy="2100155"/>
              <a:chOff x="4248727" y="1912341"/>
              <a:chExt cx="3697388" cy="3598849"/>
            </a:xfrm>
          </p:grpSpPr>
          <p:grpSp>
            <p:nvGrpSpPr>
              <p:cNvPr id="146" name="Group 145">
                <a:extLst>
                  <a:ext uri="{FF2B5EF4-FFF2-40B4-BE49-F238E27FC236}">
                    <a16:creationId xmlns:a16="http://schemas.microsoft.com/office/drawing/2014/main" id="{17A72F6C-A08B-F486-A2A6-EEC1E2FE54D4}"/>
                  </a:ext>
                </a:extLst>
              </p:cNvPr>
              <p:cNvGrpSpPr/>
              <p:nvPr/>
            </p:nvGrpSpPr>
            <p:grpSpPr>
              <a:xfrm>
                <a:off x="4481077" y="2121268"/>
                <a:ext cx="3183077" cy="3179634"/>
                <a:chOff x="4481077" y="2121268"/>
                <a:chExt cx="3183077" cy="3179634"/>
              </a:xfrm>
            </p:grpSpPr>
            <p:cxnSp>
              <p:nvCxnSpPr>
                <p:cNvPr id="155" name="Straight Arrow Connector 154">
                  <a:extLst>
                    <a:ext uri="{FF2B5EF4-FFF2-40B4-BE49-F238E27FC236}">
                      <a16:creationId xmlns:a16="http://schemas.microsoft.com/office/drawing/2014/main" id="{223A1D98-D565-57AC-5E30-9A299C5C837B}"/>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4CB40F5-08EF-8951-26D5-1C671F39774F}"/>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9B1A4DE-5C69-B73B-6597-45C5CA49A6D1}"/>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719AECB-A41F-D373-BEBE-7CD626E01AEE}"/>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B8AC8C4-904C-F99A-CC18-98012878431C}"/>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CDBC4C80-0CD4-D83D-72CC-64F79AB42CFC}"/>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C324E981-A0C5-63F3-E42F-253E956FA25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9C7C33B-E8C4-02B4-1C86-17E211299410}"/>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1D59B9DF-417B-9A5E-6FDA-E023DCD12B73}"/>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060E8747-94D9-3F58-15D6-9B25EB799081}"/>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A42BD74A-856B-5BF1-8A07-1957FB9FCDD3}"/>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EF85216B-5448-97D4-F120-8D40786F3034}"/>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847A9FA-4368-70EE-C6CB-5C6D5E62A98E}"/>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C721ED80-1FEC-C278-2B41-4353AF87B15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69CC40C-F42E-026B-0448-E4CE3A5884CE}"/>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46EBDA-9655-2CC3-EC99-649ED8076945}"/>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6A8676-3AE9-E3B7-2EF6-E3F3C031CBAC}"/>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73BBCEA4-FCAA-8A93-B9F5-887AA79AC369}"/>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9AD2BDFE-CCFB-2E32-2C30-B85CC2281EB0}"/>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9C7C91D-3448-914C-ABEA-3DBF52B78072}"/>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AD4286BC-9B83-838E-73F7-FD8A4B7C5ADB}"/>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7D2FB8D-84DA-5837-7CBE-B2B4AB2B4B6B}"/>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D30E281-CC1C-288E-ECED-E789D9ECCF7C}"/>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AACC059-DE9F-B09D-D4C1-A9B227C69B5D}"/>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Arrow Connector 146">
                <a:extLst>
                  <a:ext uri="{FF2B5EF4-FFF2-40B4-BE49-F238E27FC236}">
                    <a16:creationId xmlns:a16="http://schemas.microsoft.com/office/drawing/2014/main" id="{502E3AD0-37E7-3885-F210-F92ED4A33F00}"/>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F4B3CDC-6E7F-0162-12C8-619F022AF80F}"/>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51BED50B-F29A-4ED6-DFCC-E7E1C670C637}"/>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8E1ECBE3-A417-C1D4-FBE6-A6204444453A}"/>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1757EA4-1D83-6168-835F-55C13F9C32C8}"/>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500A4EB-20FD-B132-6D4D-A75BF0F9772F}"/>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729EE7B4-59A0-4951-9767-1131D2C118CF}"/>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226267E-FBE9-8EBD-5814-35D893FA185E}"/>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45" name="Freeform 46">
              <a:extLst>
                <a:ext uri="{FF2B5EF4-FFF2-40B4-BE49-F238E27FC236}">
                  <a16:creationId xmlns:a16="http://schemas.microsoft.com/office/drawing/2014/main" id="{DE88E1D0-BA71-D97F-36F6-719933A3E728}"/>
                </a:ext>
              </a:extLst>
            </p:cNvPr>
            <p:cNvSpPr/>
            <p:nvPr/>
          </p:nvSpPr>
          <p:spPr>
            <a:xfrm rot="600000">
              <a:off x="9473190" y="1739626"/>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4" name="TextBox 183">
            <a:extLst>
              <a:ext uri="{FF2B5EF4-FFF2-40B4-BE49-F238E27FC236}">
                <a16:creationId xmlns:a16="http://schemas.microsoft.com/office/drawing/2014/main" id="{A6B5FC1E-2BAB-DD93-FA52-D3B3CA502CDC}"/>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1643CECD-95F2-36A1-CF9B-DE7F7FE623B4}"/>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185" name="TextBox 184">
                <a:extLst>
                  <a:ext uri="{FF2B5EF4-FFF2-40B4-BE49-F238E27FC236}">
                    <a16:creationId xmlns:a16="http://schemas.microsoft.com/office/drawing/2014/main" id="{1643CECD-95F2-36A1-CF9B-DE7F7FE623B4}"/>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4"/>
                <a:stretch>
                  <a:fillRect t="-128986" b="-1884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2309" y="560441"/>
                <a:ext cx="8885253" cy="523220"/>
              </a:xfrm>
              <a:prstGeom prst="rect">
                <a:avLst/>
              </a:prstGeom>
              <a:noFill/>
            </p:spPr>
            <p:txBody>
              <a:bodyPr wrap="none" rtlCol="0">
                <a:spAutoFit/>
              </a:bodyPr>
              <a:lstStyle/>
              <a:p>
                <a:pPr algn="ctr"/>
                <a:r>
                  <a:rPr lang="en-US" sz="2800" dirty="0"/>
                  <a:t>Given two vectors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𝑎</m:t>
                        </m:r>
                      </m:sup>
                    </m:sSup>
                  </m:oMath>
                </a14:m>
                <a:r>
                  <a:rPr lang="en-US" sz="2800" dirty="0"/>
                  <a:t> and </a:t>
                </a:r>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𝑤</m:t>
                        </m:r>
                      </m:e>
                      <m:sup>
                        <m:r>
                          <a:rPr lang="en-US" sz="2800" i="1">
                            <a:latin typeface="Cambria Math" panose="02040503050406030204" pitchFamily="18" charset="0"/>
                          </a:rPr>
                          <m:t>𝑎</m:t>
                        </m:r>
                      </m:sup>
                    </m:sSup>
                  </m:oMath>
                </a14:m>
                <a:r>
                  <a:rPr lang="en-US" sz="2800" dirty="0"/>
                  <a:t>, the area of the parallelogram</a:t>
                </a:r>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2309" y="560441"/>
                <a:ext cx="8885253" cy="523220"/>
              </a:xfrm>
              <a:prstGeom prst="rect">
                <a:avLst/>
              </a:prstGeom>
              <a:blipFill>
                <a:blip r:embed="rId5"/>
                <a:stretch>
                  <a:fillRect l="-961" t="-11628" r="-824" b="-32558"/>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9350906-7C9F-4A6C-7DE8-7244C10C7A3F}"/>
              </a:ext>
            </a:extLst>
          </p:cNvPr>
          <p:cNvSpPr txBox="1"/>
          <p:nvPr/>
        </p:nvSpPr>
        <p:spPr>
          <a:xfrm>
            <a:off x="573125" y="2830855"/>
            <a:ext cx="6333208" cy="523220"/>
          </a:xfrm>
          <a:prstGeom prst="rect">
            <a:avLst/>
          </a:prstGeom>
          <a:noFill/>
        </p:spPr>
        <p:txBody>
          <a:bodyPr wrap="none" rtlCol="0">
            <a:spAutoFit/>
          </a:bodyPr>
          <a:lstStyle/>
          <a:p>
            <a:pPr algn="ctr"/>
            <a:r>
              <a:rPr lang="en-US" sz="2800" dirty="0"/>
              <a:t>The invariance of the area can be written: </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1182243" y="1869012"/>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1182243" y="1869012"/>
                <a:ext cx="2569165" cy="61138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4375707" y="1929019"/>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4375707" y="1929019"/>
                <a:ext cx="2731389" cy="6113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363847" y="4723996"/>
                <a:ext cx="8715719" cy="769441"/>
              </a:xfrm>
              <a:prstGeom prst="rect">
                <a:avLst/>
              </a:prstGeom>
              <a:noFill/>
            </p:spPr>
            <p:txBody>
              <a:bodyPr wrap="none" rtlCol="0">
                <a:spAutoFit/>
              </a:bodyPr>
              <a:lstStyle/>
              <a:p>
                <a:pPr algn="ctr"/>
                <a14:m>
                  <m:oMath xmlns:m="http://schemas.openxmlformats.org/officeDocument/2006/math">
                    <m:r>
                      <a:rPr lang="en-US" sz="440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363847" y="4723996"/>
                <a:ext cx="8715719" cy="769441"/>
              </a:xfrm>
              <a:prstGeom prst="rect">
                <a:avLst/>
              </a:prstGeom>
              <a:blipFill>
                <a:blip r:embed="rId8"/>
                <a:stretch>
                  <a:fillRect t="-16667" r="-2379"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DD4D64-08B8-960A-37BC-9AD8DB43C651}"/>
                  </a:ext>
                </a:extLst>
              </p:cNvPr>
              <p:cNvSpPr txBox="1"/>
              <p:nvPr/>
            </p:nvSpPr>
            <p:spPr>
              <a:xfrm>
                <a:off x="31277" y="1059439"/>
                <a:ext cx="9172063" cy="530915"/>
              </a:xfrm>
              <a:prstGeom prst="rect">
                <a:avLst/>
              </a:prstGeom>
              <a:noFill/>
            </p:spPr>
            <p:txBody>
              <a:bodyPr wrap="none" rtlCol="0">
                <a:spAutoFit/>
              </a:bodyPr>
              <a:lstStyle/>
              <a:p>
                <a:pPr algn="ctr"/>
                <a:r>
                  <a:rPr lang="en-US" sz="2800" dirty="0"/>
                  <a:t>they form is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𝑣𝑤</m:t>
                        </m:r>
                      </m:e>
                      <m:sup>
                        <m:r>
                          <a:rPr lang="en-US" sz="2800" i="1">
                            <a:latin typeface="Cambria Math" panose="02040503050406030204" pitchFamily="18" charset="0"/>
                          </a:rPr>
                          <m:t>𝑞</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𝑝</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𝑝</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𝑞</m:t>
                        </m:r>
                      </m:sup>
                    </m:sSup>
                  </m:oMath>
                </a14:m>
                <a:r>
                  <a:rPr lang="en-US" sz="2800" dirty="0"/>
                  <a:t> which can be written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𝑎𝑏</m:t>
                        </m:r>
                        <m:r>
                          <a:rPr lang="en-US" sz="2800" i="1">
                            <a:latin typeface="Cambria Math" panose="02040503050406030204" pitchFamily="18" charset="0"/>
                          </a:rPr>
                          <m:t> </m:t>
                        </m:r>
                      </m:sub>
                    </m:sSub>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𝑏</m:t>
                        </m:r>
                      </m:sup>
                    </m:sSup>
                  </m:oMath>
                </a14:m>
                <a:endParaRPr lang="en-US" sz="2800" dirty="0"/>
              </a:p>
            </p:txBody>
          </p:sp>
        </mc:Choice>
        <mc:Fallback xmlns="">
          <p:sp>
            <p:nvSpPr>
              <p:cNvPr id="9" name="TextBox 8">
                <a:extLst>
                  <a:ext uri="{FF2B5EF4-FFF2-40B4-BE49-F238E27FC236}">
                    <a16:creationId xmlns:a16="http://schemas.microsoft.com/office/drawing/2014/main" id="{26DD4D64-08B8-960A-37BC-9AD8DB43C651}"/>
                  </a:ext>
                </a:extLst>
              </p:cNvPr>
              <p:cNvSpPr txBox="1">
                <a:spLocks noRot="1" noChangeAspect="1" noMove="1" noResize="1" noEditPoints="1" noAdjustHandles="1" noChangeArrowheads="1" noChangeShapeType="1" noTextEdit="1"/>
              </p:cNvSpPr>
              <p:nvPr/>
            </p:nvSpPr>
            <p:spPr>
              <a:xfrm>
                <a:off x="31277" y="1059439"/>
                <a:ext cx="9172063" cy="530915"/>
              </a:xfrm>
              <a:prstGeom prst="rect">
                <a:avLst/>
              </a:prstGeom>
              <a:blipFill>
                <a:blip r:embed="rId9"/>
                <a:stretch>
                  <a:fillRect l="-864"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201663" y="3518868"/>
                <a:ext cx="8114850" cy="611386"/>
              </a:xfrm>
              <a:prstGeom prst="rect">
                <a:avLst/>
              </a:prstGeom>
              <a:noFill/>
            </p:spPr>
            <p:txBody>
              <a:bodyPr wrap="none" rtlCol="0">
                <a:spAutoFit/>
              </a:bodyPr>
              <a:lstStyle/>
              <a:p>
                <a:pPr algn="ctr"/>
                <a:r>
                  <a:rPr lang="en-US" sz="3200" dirty="0"/>
                  <a:t> </a:t>
                </a:r>
                <a14:m>
                  <m:oMath xmlns:m="http://schemas.openxmlformats.org/officeDocument/2006/math">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e>
                      <m:sup>
                        <m:r>
                          <a:rPr lang="en-US" sz="3200" b="0" i="1" smtClean="0">
                            <a:latin typeface="Cambria Math" panose="02040503050406030204" pitchFamily="18" charset="0"/>
                          </a:rPr>
                          <m:t>𝑐</m:t>
                        </m:r>
                      </m:sup>
                    </m:sSup>
                    <m:sSub>
                      <m:sSubPr>
                        <m:ctrlPr>
                          <a:rPr lang="en-US" sz="3200" i="1">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r>
                          <a:rPr lang="en-US" sz="3200" i="1">
                            <a:latin typeface="Cambria Math" panose="02040503050406030204" pitchFamily="18" charset="0"/>
                          </a:rPr>
                          <m:t> </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e>
                      <m:sup>
                        <m:r>
                          <a:rPr lang="en-US" sz="3200" b="0" i="1" smtClean="0">
                            <a:latin typeface="Cambria Math" panose="02040503050406030204" pitchFamily="18" charset="0"/>
                          </a:rPr>
                          <m:t>𝑑</m:t>
                        </m:r>
                      </m:sup>
                    </m:sSup>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𝑎</m:t>
                            </m:r>
                          </m:sup>
                        </m:sSup>
                        <m:r>
                          <a:rPr lang="en-US" sz="3200" i="1">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𝑑</m:t>
                        </m:r>
                      </m:sup>
                    </m:sSup>
                    <m:sSup>
                      <m:sSupPr>
                        <m:ctrlPr>
                          <a:rPr lang="en-US" sz="3200" i="1">
                            <a:latin typeface="Cambria Math" panose="02040503050406030204" pitchFamily="18" charset="0"/>
                          </a:rPr>
                        </m:ctrlPr>
                      </m:sSupPr>
                      <m:e>
                        <m:r>
                          <a:rPr lang="en-US" sz="3200" i="1">
                            <a:latin typeface="Cambria Math" panose="02040503050406030204" pitchFamily="18" charset="0"/>
                          </a:rPr>
                          <m:t>𝑤</m:t>
                        </m:r>
                      </m:e>
                      <m:sup>
                        <m:r>
                          <a:rPr lang="en-US" sz="3200" i="1">
                            <a:latin typeface="Cambria Math" panose="02040503050406030204" pitchFamily="18" charset="0"/>
                          </a:rPr>
                          <m:t>𝑏</m:t>
                        </m:r>
                      </m:sup>
                    </m:sSup>
                    <m:r>
                      <a:rPr lang="en-US" sz="3200" b="0" i="1" smtClean="0">
                        <a:latin typeface="Cambria Math" panose="02040503050406030204" pitchFamily="18" charset="0"/>
                      </a:rPr>
                      <m:t>=</m:t>
                    </m:r>
                    <m:sSup>
                      <m:sSupPr>
                        <m:ctrlPr>
                          <a:rPr lang="en-US" sz="3200" i="1" smtClean="0">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𝑎</m:t>
                        </m:r>
                      </m:sup>
                    </m:sSup>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i="1">
                                <a:latin typeface="Cambria Math" panose="02040503050406030204" pitchFamily="18" charset="0"/>
                              </a:rPr>
                              <m:t>𝜔</m:t>
                            </m:r>
                          </m:e>
                        </m:acc>
                      </m:e>
                      <m:sub>
                        <m:r>
                          <a:rPr lang="en-US" sz="3200" b="0" i="1" smtClean="0">
                            <a:latin typeface="Cambria Math" panose="02040503050406030204" pitchFamily="18" charset="0"/>
                          </a:rPr>
                          <m:t>𝑎𝑏</m:t>
                        </m:r>
                        <m:r>
                          <a:rPr lang="en-US" sz="3200" b="0" i="1" smtClean="0">
                            <a:latin typeface="Cambria Math" panose="02040503050406030204" pitchFamily="18" charset="0"/>
                          </a:rPr>
                          <m:t> </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a14:m>
                <a:endParaRPr lang="en-US" sz="32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201663" y="3518868"/>
                <a:ext cx="8114850" cy="61138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3167292" y="5356882"/>
                <a:ext cx="2940998"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m:oMathPara>
                </a14:m>
                <a:endParaRPr lang="en-US" sz="4400" dirty="0">
                  <a:solidFill>
                    <a:schemeClr val="accent6">
                      <a:lumMod val="75000"/>
                    </a:schemeClr>
                  </a:solidFill>
                </a:endParaRP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3167292" y="5356882"/>
                <a:ext cx="2940998" cy="769441"/>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3927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23</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381747" y="245865"/>
            <a:ext cx="11172226" cy="523220"/>
          </a:xfrm>
          <a:prstGeom prst="rect">
            <a:avLst/>
          </a:prstGeom>
          <a:noFill/>
        </p:spPr>
        <p:txBody>
          <a:bodyPr wrap="none" rtlCol="0">
            <a:spAutoFit/>
          </a:bodyPr>
          <a:lstStyle/>
          <a:p>
            <a:pPr algn="ctr"/>
            <a:r>
              <a:rPr lang="en-US" sz="2800" dirty="0"/>
              <a:t>It is also useful to look more closely at the definition of the Poisson bracket: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2731197" y="1166177"/>
                <a:ext cx="6552435" cy="105099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e>
                            </m:mr>
                          </m:m>
                        </m:e>
                      </m:d>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2731197" y="1166177"/>
                <a:ext cx="6552435" cy="10509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538920"/>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538920"/>
                <a:ext cx="11137601" cy="530915"/>
              </a:xfrm>
              <a:prstGeom prst="rect">
                <a:avLst/>
              </a:prstGeom>
              <a:blipFill>
                <a:blip r:embed="rId3"/>
                <a:stretch>
                  <a:fillRect l="-602" t="-9091" b="-30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409830" y="3465771"/>
                <a:ext cx="9090054" cy="859210"/>
              </a:xfrm>
              <a:prstGeom prst="rect">
                <a:avLst/>
              </a:prstGeom>
              <a:noFill/>
            </p:spPr>
            <p:txBody>
              <a:bodyPr wrap="none" rtlCol="0">
                <a:spAutoFit/>
              </a:bodyPr>
              <a:lstStyle/>
              <a:p>
                <a:pPr algn="ctr"/>
                <a:r>
                  <a:rPr lang="en-US" sz="2800" dirty="0"/>
                  <a:t>Where</a:t>
                </a:r>
                <a14:m>
                  <m:oMath xmlns:m="http://schemas.openxmlformats.org/officeDocument/2006/math">
                    <m:r>
                      <m:rPr>
                        <m:nor/>
                      </m:rPr>
                      <a:rPr lang="en-US" sz="2800" dirty="0"/>
                      <m:t> </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𝑞𝑝</m:t>
                                  </m:r>
                                </m:sup>
                              </m:sSup>
                            </m:e>
                          </m:m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𝑝𝑝</m:t>
                                  </m:r>
                                </m:sup>
                              </m:sSup>
                            </m:e>
                          </m:mr>
                        </m:m>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e>
                            <m:e>
                              <m:r>
                                <a:rPr lang="en-US" sz="2800" i="1">
                                  <a:latin typeface="Cambria Math" panose="02040503050406030204" pitchFamily="18" charset="0"/>
                                </a:rPr>
                                <m:t>−1</m:t>
                              </m:r>
                            </m:e>
                          </m:mr>
                          <m:mr>
                            <m:e>
                              <m:r>
                                <a:rPr lang="en-US" sz="2800" i="1">
                                  <a:latin typeface="Cambria Math" panose="02040503050406030204" pitchFamily="18" charset="0"/>
                                </a:rPr>
                                <m:t>1</m:t>
                              </m:r>
                            </m:e>
                            <m:e>
                              <m:r>
                                <a:rPr lang="en-US" sz="2800" i="1">
                                  <a:latin typeface="Cambria Math" panose="02040503050406030204" pitchFamily="18" charset="0"/>
                                </a:rPr>
                                <m:t>0</m:t>
                              </m:r>
                            </m:e>
                          </m:mr>
                        </m:m>
                      </m:e>
                    </m:d>
                    <m:r>
                      <m:rPr>
                        <m:nor/>
                      </m:rPr>
                      <a:rPr lang="en-US" sz="2800" dirty="0" smtClean="0"/>
                      <m:t> </m:t>
                    </m:r>
                  </m:oMath>
                </a14:m>
                <a:r>
                  <a:rPr lang="en-US" sz="2800" dirty="0"/>
                  <a:t>is the inverse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𝑎𝑏</m:t>
                        </m:r>
                      </m:sub>
                    </m:sSub>
                  </m:oMath>
                </a14:m>
                <a:endParaRPr lang="en-US" sz="28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409830" y="3465771"/>
                <a:ext cx="9090054" cy="859210"/>
              </a:xfrm>
              <a:prstGeom prst="rect">
                <a:avLst/>
              </a:prstGeom>
              <a:blipFill>
                <a:blip r:embed="rId4"/>
                <a:stretch>
                  <a:fillRect l="-872"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A436F9-E903-F701-FCDD-8094069F35DD}"/>
                  </a:ext>
                </a:extLst>
              </p:cNvPr>
              <p:cNvSpPr txBox="1"/>
              <p:nvPr/>
            </p:nvSpPr>
            <p:spPr>
              <a:xfrm>
                <a:off x="665054" y="4839670"/>
                <a:ext cx="8268096" cy="769441"/>
              </a:xfrm>
              <a:prstGeom prst="rect">
                <a:avLst/>
              </a:prstGeom>
              <a:noFill/>
            </p:spPr>
            <p:txBody>
              <a:bodyPr wrap="none" rtlCol="0">
                <a:spAutoFit/>
              </a:bodyPr>
              <a:lstStyle/>
              <a:p>
                <a:pPr algn="ct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The evolution leaves the Poisson</a:t>
                </a:r>
              </a:p>
            </p:txBody>
          </p:sp>
        </mc:Choice>
        <mc:Fallback xmlns="">
          <p:sp>
            <p:nvSpPr>
              <p:cNvPr id="13" name="TextBox 12">
                <a:extLst>
                  <a:ext uri="{FF2B5EF4-FFF2-40B4-BE49-F238E27FC236}">
                    <a16:creationId xmlns:a16="http://schemas.microsoft.com/office/drawing/2014/main" id="{A1A436F9-E903-F701-FCDD-8094069F35DD}"/>
                  </a:ext>
                </a:extLst>
              </p:cNvPr>
              <p:cNvSpPr txBox="1">
                <a:spLocks noRot="1" noChangeAspect="1" noMove="1" noResize="1" noEditPoints="1" noAdjustHandles="1" noChangeArrowheads="1" noChangeShapeType="1" noTextEdit="1"/>
              </p:cNvSpPr>
              <p:nvPr/>
            </p:nvSpPr>
            <p:spPr>
              <a:xfrm>
                <a:off x="665054" y="4839670"/>
                <a:ext cx="8268096" cy="769441"/>
              </a:xfrm>
              <a:prstGeom prst="rect">
                <a:avLst/>
              </a:prstGeom>
              <a:blipFill>
                <a:blip r:embed="rId5"/>
                <a:stretch>
                  <a:fillRect t="-16667" r="-2581" b="-3730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80FA4C3-7A3F-E108-A02C-46DFE1BD6F46}"/>
              </a:ext>
            </a:extLst>
          </p:cNvPr>
          <p:cNvSpPr txBox="1"/>
          <p:nvPr/>
        </p:nvSpPr>
        <p:spPr>
          <a:xfrm>
            <a:off x="1409830" y="5609111"/>
            <a:ext cx="4243919" cy="769441"/>
          </a:xfrm>
          <a:prstGeom prst="rect">
            <a:avLst/>
          </a:prstGeom>
          <a:noFill/>
        </p:spPr>
        <p:txBody>
          <a:bodyPr wrap="none" rtlCol="0">
            <a:spAutoFit/>
          </a:bodyPr>
          <a:lstStyle/>
          <a:p>
            <a:pPr algn="ctr"/>
            <a:r>
              <a:rPr lang="en-US" sz="4400" dirty="0">
                <a:solidFill>
                  <a:schemeClr val="accent6">
                    <a:lumMod val="75000"/>
                  </a:schemeClr>
                </a:solidFill>
              </a:rPr>
              <a:t>brackets invariant</a:t>
            </a:r>
          </a:p>
        </p:txBody>
      </p:sp>
    </p:spTree>
    <p:extLst>
      <p:ext uri="{BB962C8B-B14F-4D97-AF65-F5344CB8AC3E}">
        <p14:creationId xmlns:p14="http://schemas.microsoft.com/office/powerpoint/2010/main" val="106082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24</a:t>
            </a:fld>
            <a:endParaRPr lang="en-US"/>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8128167" y="124495"/>
                <a:ext cx="4004109" cy="584775"/>
              </a:xfrm>
              <a:prstGeom prst="rect">
                <a:avLst/>
              </a:prstGeom>
              <a:noFill/>
            </p:spPr>
            <p:txBody>
              <a:bodyPr wrap="non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a:t>
                </a:r>
              </a:p>
              <a:p>
                <a:r>
                  <a:rPr lang="en-US" sz="1600" dirty="0"/>
                  <a:t>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8128167" y="124495"/>
                <a:ext cx="4004109" cy="584775"/>
              </a:xfrm>
              <a:prstGeom prst="rect">
                <a:avLst/>
              </a:prstGeom>
              <a:blipFill>
                <a:blip r:embed="rId2"/>
                <a:stretch>
                  <a:fillRect l="-761" t="-3125" b="-12500"/>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9BA70E87-D61A-8317-1F34-C4251813B0FB}"/>
              </a:ext>
            </a:extLst>
          </p:cNvPr>
          <p:cNvGrpSpPr/>
          <p:nvPr/>
        </p:nvGrpSpPr>
        <p:grpSpPr>
          <a:xfrm>
            <a:off x="8660148" y="629233"/>
            <a:ext cx="3010027" cy="3080896"/>
            <a:chOff x="1357631" y="87879"/>
            <a:chExt cx="3010027" cy="3080896"/>
          </a:xfrm>
        </p:grpSpPr>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357631" y="87879"/>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4167"/>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76F66EC2-CCFF-AB3F-6FA0-E1C627F2764B}"/>
                </a:ext>
              </a:extLst>
            </p:cNvPr>
            <p:cNvGrpSpPr>
              <a:grpSpLocks noChangeAspect="1"/>
            </p:cNvGrpSpPr>
            <p:nvPr/>
          </p:nvGrpSpPr>
          <p:grpSpPr>
            <a:xfrm>
              <a:off x="1735969" y="505924"/>
              <a:ext cx="2249696" cy="2244806"/>
              <a:chOff x="780656" y="611140"/>
              <a:chExt cx="2249696" cy="2244806"/>
            </a:xfrm>
          </p:grpSpPr>
          <p:cxnSp>
            <p:nvCxnSpPr>
              <p:cNvPr id="4" name="Straight Arrow Connector 3">
                <a:extLst>
                  <a:ext uri="{FF2B5EF4-FFF2-40B4-BE49-F238E27FC236}">
                    <a16:creationId xmlns:a16="http://schemas.microsoft.com/office/drawing/2014/main" id="{E34DFE4A-0BCA-341A-2BF7-EB147A065573}"/>
                  </a:ext>
                </a:extLst>
              </p:cNvPr>
              <p:cNvCxnSpPr>
                <a:cxnSpLocks/>
              </p:cNvCxnSpPr>
              <p:nvPr/>
            </p:nvCxnSpPr>
            <p:spPr>
              <a:xfrm rot="5400000" flipV="1">
                <a:off x="1958977" y="112029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2228867-AF8A-5E52-B359-3005DC6D92FB}"/>
                  </a:ext>
                </a:extLst>
              </p:cNvPr>
              <p:cNvCxnSpPr>
                <a:cxnSpLocks/>
              </p:cNvCxnSpPr>
              <p:nvPr/>
            </p:nvCxnSpPr>
            <p:spPr>
              <a:xfrm rot="5400000">
                <a:off x="2339720" y="1844844"/>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754DF83-8F5E-3335-87CF-600C8BFD7B7A}"/>
                  </a:ext>
                </a:extLst>
              </p:cNvPr>
              <p:cNvCxnSpPr>
                <a:cxnSpLocks/>
              </p:cNvCxnSpPr>
              <p:nvPr/>
            </p:nvCxnSpPr>
            <p:spPr>
              <a:xfrm rot="5400000">
                <a:off x="1821248" y="216005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1D15895-0140-7B51-6048-2B10BD5A67CC}"/>
                  </a:ext>
                </a:extLst>
              </p:cNvPr>
              <p:cNvCxnSpPr>
                <a:cxnSpLocks/>
              </p:cNvCxnSpPr>
              <p:nvPr/>
            </p:nvCxnSpPr>
            <p:spPr>
              <a:xfrm rot="5400000" flipH="1">
                <a:off x="1306455" y="169980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A023636-11D2-4A12-8441-870A80E448BD}"/>
                  </a:ext>
                </a:extLst>
              </p:cNvPr>
              <p:cNvCxnSpPr>
                <a:cxnSpLocks noChangeAspect="1"/>
              </p:cNvCxnSpPr>
              <p:nvPr/>
            </p:nvCxnSpPr>
            <p:spPr>
              <a:xfrm rot="5400000">
                <a:off x="2208252" y="202836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2DD69A-858D-0BD3-9D16-87DA2F6A1AE3}"/>
                  </a:ext>
                </a:extLst>
              </p:cNvPr>
              <p:cNvCxnSpPr>
                <a:cxnSpLocks/>
              </p:cNvCxnSpPr>
              <p:nvPr/>
            </p:nvCxnSpPr>
            <p:spPr>
              <a:xfrm rot="5400000" flipH="1">
                <a:off x="1475145" y="201829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584880-92E3-5A61-8CDA-3BE92681911E}"/>
                  </a:ext>
                </a:extLst>
              </p:cNvPr>
              <p:cNvCxnSpPr>
                <a:cxnSpLocks/>
              </p:cNvCxnSpPr>
              <p:nvPr/>
            </p:nvCxnSpPr>
            <p:spPr>
              <a:xfrm rot="5400000" flipH="1" flipV="1">
                <a:off x="1505034" y="127663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B80861-A395-4ED1-D474-825E57906AA2}"/>
                  </a:ext>
                </a:extLst>
              </p:cNvPr>
              <p:cNvCxnSpPr>
                <a:cxnSpLocks/>
              </p:cNvCxnSpPr>
              <p:nvPr/>
            </p:nvCxnSpPr>
            <p:spPr>
              <a:xfrm rot="5400000" flipV="1">
                <a:off x="2255236" y="133836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0AB366-F2B8-6387-352E-1760DECEC113}"/>
                  </a:ext>
                </a:extLst>
              </p:cNvPr>
              <p:cNvCxnSpPr>
                <a:cxnSpLocks/>
              </p:cNvCxnSpPr>
              <p:nvPr/>
            </p:nvCxnSpPr>
            <p:spPr>
              <a:xfrm>
                <a:off x="3030352" y="1757590"/>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03502E-7F7F-A8E8-A799-0D603C36A89D}"/>
                  </a:ext>
                </a:extLst>
              </p:cNvPr>
              <p:cNvCxnSpPr>
                <a:cxnSpLocks/>
              </p:cNvCxnSpPr>
              <p:nvPr/>
            </p:nvCxnSpPr>
            <p:spPr>
              <a:xfrm flipH="1" flipV="1">
                <a:off x="1579802" y="284659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975192-6D97-4D10-8B36-85A3161D00EC}"/>
                  </a:ext>
                </a:extLst>
              </p:cNvPr>
              <p:cNvCxnSpPr>
                <a:cxnSpLocks noChangeAspect="1"/>
              </p:cNvCxnSpPr>
              <p:nvPr/>
            </p:nvCxnSpPr>
            <p:spPr>
              <a:xfrm flipH="1" flipV="1">
                <a:off x="780656" y="1437360"/>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18E2F5-D3F5-F0FD-B37B-C0104C6DA389}"/>
                  </a:ext>
                </a:extLst>
              </p:cNvPr>
              <p:cNvCxnSpPr>
                <a:cxnSpLocks/>
              </p:cNvCxnSpPr>
              <p:nvPr/>
            </p:nvCxnSpPr>
            <p:spPr>
              <a:xfrm flipH="1">
                <a:off x="2455895" y="252792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D6E733-DF10-F3AA-A461-06D5BCB0F9A7}"/>
                  </a:ext>
                </a:extLst>
              </p:cNvPr>
              <p:cNvCxnSpPr>
                <a:cxnSpLocks/>
              </p:cNvCxnSpPr>
              <p:nvPr/>
            </p:nvCxnSpPr>
            <p:spPr>
              <a:xfrm flipH="1" flipV="1">
                <a:off x="891959" y="229603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336EED-95DE-FDDD-C8C3-D20A5DECC497}"/>
                  </a:ext>
                </a:extLst>
              </p:cNvPr>
              <p:cNvCxnSpPr>
                <a:cxnSpLocks noChangeAspect="1"/>
              </p:cNvCxnSpPr>
              <p:nvPr/>
            </p:nvCxnSpPr>
            <p:spPr>
              <a:xfrm flipV="1">
                <a:off x="1103704" y="72235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C315AF-A39A-C90C-EDA2-F2F43BF57F18}"/>
                  </a:ext>
                </a:extLst>
              </p:cNvPr>
              <p:cNvCxnSpPr>
                <a:cxnSpLocks/>
              </p:cNvCxnSpPr>
              <p:nvPr/>
            </p:nvCxnSpPr>
            <p:spPr>
              <a:xfrm>
                <a:off x="2691102" y="92404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BE87365-4538-572F-BE23-E6753FDF8125}"/>
                  </a:ext>
                </a:extLst>
              </p:cNvPr>
              <p:cNvCxnSpPr>
                <a:cxnSpLocks/>
              </p:cNvCxnSpPr>
              <p:nvPr/>
            </p:nvCxnSpPr>
            <p:spPr>
              <a:xfrm rot="6720000" flipV="1">
                <a:off x="2257907" y="81382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45E5C9-F965-BF61-AF05-3452273063C7}"/>
                  </a:ext>
                </a:extLst>
              </p:cNvPr>
              <p:cNvCxnSpPr>
                <a:cxnSpLocks/>
              </p:cNvCxnSpPr>
              <p:nvPr/>
            </p:nvCxnSpPr>
            <p:spPr>
              <a:xfrm rot="5400000">
                <a:off x="2550863" y="209786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C8BE43-CFCD-2E35-8DDB-BD1C25331F2D}"/>
                  </a:ext>
                </a:extLst>
              </p:cNvPr>
              <p:cNvCxnSpPr>
                <a:cxnSpLocks/>
              </p:cNvCxnSpPr>
              <p:nvPr/>
            </p:nvCxnSpPr>
            <p:spPr>
              <a:xfrm rot="5400000" flipH="1">
                <a:off x="1450455" y="237611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5B4066-54B7-0580-416B-2AF30587756E}"/>
                  </a:ext>
                </a:extLst>
              </p:cNvPr>
              <p:cNvCxnSpPr>
                <a:cxnSpLocks/>
              </p:cNvCxnSpPr>
              <p:nvPr/>
            </p:nvCxnSpPr>
            <p:spPr>
              <a:xfrm rot="6720000" flipH="1">
                <a:off x="995937" y="136472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26D041-F41D-A6F0-0B22-435D53F2603B}"/>
                  </a:ext>
                </a:extLst>
              </p:cNvPr>
              <p:cNvCxnSpPr>
                <a:cxnSpLocks/>
              </p:cNvCxnSpPr>
              <p:nvPr/>
            </p:nvCxnSpPr>
            <p:spPr>
              <a:xfrm rot="5400000">
                <a:off x="2179799" y="240452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2FACA3-B1DB-E084-AF8A-DCB011F74D32}"/>
                  </a:ext>
                </a:extLst>
              </p:cNvPr>
              <p:cNvCxnSpPr>
                <a:cxnSpLocks/>
              </p:cNvCxnSpPr>
              <p:nvPr/>
            </p:nvCxnSpPr>
            <p:spPr>
              <a:xfrm rot="5400000" flipH="1">
                <a:off x="1001058" y="200326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E787B-8C86-6341-1093-506DBD2D63EF}"/>
                  </a:ext>
                </a:extLst>
              </p:cNvPr>
              <p:cNvCxnSpPr>
                <a:cxnSpLocks/>
              </p:cNvCxnSpPr>
              <p:nvPr/>
            </p:nvCxnSpPr>
            <p:spPr>
              <a:xfrm rot="5400000" flipH="1" flipV="1">
                <a:off x="1510539" y="82172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806033-7A75-358D-8FA6-166B18982EDD}"/>
                  </a:ext>
                </a:extLst>
              </p:cNvPr>
              <p:cNvCxnSpPr>
                <a:cxnSpLocks/>
              </p:cNvCxnSpPr>
              <p:nvPr/>
            </p:nvCxnSpPr>
            <p:spPr>
              <a:xfrm rot="6720000" flipV="1">
                <a:off x="2614543" y="130724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D623682-4C03-FEAF-61EE-AC0EAF7C5189}"/>
                  </a:ext>
                </a:extLst>
              </p:cNvPr>
              <p:cNvCxnSpPr>
                <a:cxnSpLocks noChangeAspect="1"/>
              </p:cNvCxnSpPr>
              <p:nvPr/>
            </p:nvCxnSpPr>
            <p:spPr>
              <a:xfrm>
                <a:off x="1877172" y="61114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0" name="TextBox 29">
            <a:extLst>
              <a:ext uri="{FF2B5EF4-FFF2-40B4-BE49-F238E27FC236}">
                <a16:creationId xmlns:a16="http://schemas.microsoft.com/office/drawing/2014/main" id="{FA04F64B-2072-BD9D-F586-BDFC341F9A98}"/>
              </a:ext>
            </a:extLst>
          </p:cNvPr>
          <p:cNvSpPr txBox="1"/>
          <p:nvPr/>
        </p:nvSpPr>
        <p:spPr>
          <a:xfrm>
            <a:off x="398600" y="971219"/>
            <a:ext cx="8395312" cy="523220"/>
          </a:xfrm>
          <a:prstGeom prst="rect">
            <a:avLst/>
          </a:prstGeom>
          <a:noFill/>
        </p:spPr>
        <p:txBody>
          <a:bodyPr wrap="none" rtlCol="0">
            <a:spAutoFit/>
          </a:bodyPr>
          <a:lstStyle/>
          <a:p>
            <a:pPr algn="ctr"/>
            <a:r>
              <a:rPr lang="en-US" sz="2800" dirty="0"/>
              <a:t>We can express the flow through the displacement field:</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193979" y="2597744"/>
                <a:ext cx="921611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i="1">
                                  <a:latin typeface="Cambria Math" panose="02040503050406030204" pitchFamily="18" charset="0"/>
                                </a:rPr>
                                <m:t>𝑎</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a:latin typeface="Cambria Math" panose="02040503050406030204" pitchFamily="18" charset="0"/>
                                    </a:rPr>
                                  </m:ctrlPr>
                                </m:sSubPr>
                                <m:e>
                                  <m:r>
                                    <a:rPr lang="en-US" sz="3600" b="0" i="1" smtClean="0">
                                      <a:latin typeface="Cambria Math" panose="02040503050406030204" pitchFamily="18" charset="0"/>
                                    </a:rPr>
                                    <m:t>𝑆</m:t>
                                  </m:r>
                                </m:e>
                                <m:sub>
                                  <m:r>
                                    <a:rPr lang="en-US" sz="3600" i="1">
                                      <a:latin typeface="Cambria Math" panose="02040503050406030204" pitchFamily="18" charset="0"/>
                                    </a:rPr>
                                    <m:t>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e>
                      </m:nary>
                    </m:oMath>
                  </m:oMathPara>
                </a14:m>
                <a:endParaRPr lang="en-US" sz="3600" dirty="0"/>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193979" y="2597744"/>
                <a:ext cx="9216113" cy="154542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78D247-9F56-FA8B-971B-13F5A06E101D}"/>
                  </a:ext>
                </a:extLst>
              </p:cNvPr>
              <p:cNvSpPr txBox="1"/>
              <p:nvPr/>
            </p:nvSpPr>
            <p:spPr>
              <a:xfrm>
                <a:off x="119730" y="5037783"/>
                <a:ext cx="9467656" cy="1323439"/>
              </a:xfrm>
              <a:prstGeom prst="rect">
                <a:avLst/>
              </a:prstGeom>
              <a:noFill/>
            </p:spPr>
            <p:txBody>
              <a:bodyPr wrap="none" rtlCol="0">
                <a:spAutoFit/>
              </a:bodyPr>
              <a:lstStyle/>
              <a:p>
                <a14:m>
                  <m:oMath xmlns:m="http://schemas.openxmlformats.org/officeDocument/2006/math">
                    <m:r>
                      <a:rPr lang="en-US" sz="4000" b="0" i="1" smtClean="0">
                        <a:solidFill>
                          <a:schemeClr val="accent6">
                            <a:lumMod val="75000"/>
                          </a:schemeClr>
                        </a:solidFill>
                        <a:latin typeface="Cambria Math" panose="02040503050406030204" pitchFamily="18" charset="0"/>
                      </a:rPr>
                      <m:t>⇒</m:t>
                    </m:r>
                  </m:oMath>
                </a14:m>
                <a:r>
                  <a:rPr lang="en-US" sz="4000" dirty="0">
                    <a:solidFill>
                      <a:schemeClr val="accent6">
                        <a:lumMod val="75000"/>
                      </a:schemeClr>
                    </a:solidFill>
                  </a:rPr>
                  <a:t> the </a:t>
                </a:r>
                <a14:m>
                  <m:oMath xmlns:m="http://schemas.openxmlformats.org/officeDocument/2006/math">
                    <m:r>
                      <m:rPr>
                        <m:nor/>
                      </m:rPr>
                      <a:rPr lang="en-US" sz="4000" dirty="0">
                        <a:solidFill>
                          <a:schemeClr val="accent6">
                            <a:lumMod val="75000"/>
                          </a:schemeClr>
                        </a:solidFill>
                      </a:rPr>
                      <m:t>rotated</m:t>
                    </m:r>
                    <m:r>
                      <m:rPr>
                        <m:nor/>
                      </m:rPr>
                      <a:rPr lang="en-US" sz="4000" dirty="0">
                        <a:solidFill>
                          <a:schemeClr val="accent6">
                            <a:lumMod val="75000"/>
                          </a:schemeClr>
                        </a:solidFill>
                      </a:rPr>
                      <m:t> </m:t>
                    </m:r>
                    <m:r>
                      <m:rPr>
                        <m:nor/>
                      </m:rPr>
                      <a:rPr lang="en-US" sz="4000" dirty="0">
                        <a:solidFill>
                          <a:schemeClr val="accent6">
                            <a:lumMod val="75000"/>
                          </a:schemeClr>
                        </a:solidFill>
                      </a:rPr>
                      <m:t>displacement</m:t>
                    </m:r>
                    <m:r>
                      <m:rPr>
                        <m:nor/>
                      </m:rPr>
                      <a:rPr lang="en-US" sz="4000" dirty="0">
                        <a:solidFill>
                          <a:schemeClr val="accent6">
                            <a:lumMod val="75000"/>
                          </a:schemeClr>
                        </a:solidFill>
                      </a:rPr>
                      <m:t> </m:t>
                    </m:r>
                    <m:r>
                      <m:rPr>
                        <m:nor/>
                      </m:rPr>
                      <a:rPr lang="en-US" sz="4000" dirty="0">
                        <a:solidFill>
                          <a:schemeClr val="accent6">
                            <a:lumMod val="75000"/>
                          </a:schemeClr>
                        </a:solidFill>
                      </a:rPr>
                      <m:t>field</m:t>
                    </m:r>
                    <m:r>
                      <m:rPr>
                        <m:nor/>
                      </m:rPr>
                      <a:rPr lang="en-US" sz="4000" dirty="0">
                        <a:solidFill>
                          <a:schemeClr val="accent6">
                            <a:lumMod val="75000"/>
                          </a:schemeClr>
                        </a:solidFill>
                      </a:rPr>
                      <m:t> </m:t>
                    </m:r>
                    <m:r>
                      <m:rPr>
                        <m:nor/>
                      </m:rPr>
                      <a:rPr lang="en-US" sz="4000" dirty="0">
                        <a:solidFill>
                          <a:schemeClr val="accent6">
                            <a:lumMod val="75000"/>
                          </a:schemeClr>
                        </a:solidFill>
                      </a:rPr>
                      <m:t>is</m:t>
                    </m:r>
                    <m:r>
                      <m:rPr>
                        <m:nor/>
                      </m:rPr>
                      <a:rPr lang="en-US" sz="4000" dirty="0">
                        <a:solidFill>
                          <a:schemeClr val="accent6">
                            <a:lumMod val="75000"/>
                          </a:schemeClr>
                        </a:solidFill>
                      </a:rPr>
                      <m:t> </m:t>
                    </m:r>
                    <m:r>
                      <m:rPr>
                        <m:nor/>
                      </m:rPr>
                      <a:rPr lang="en-US" sz="4000" dirty="0">
                        <a:solidFill>
                          <a:schemeClr val="accent6">
                            <a:lumMod val="75000"/>
                          </a:schemeClr>
                        </a:solidFill>
                      </a:rPr>
                      <m:t>curl</m:t>
                    </m:r>
                    <m:r>
                      <m:rPr>
                        <m:nor/>
                      </m:rPr>
                      <a:rPr lang="en-US" sz="4000" dirty="0">
                        <a:solidFill>
                          <a:schemeClr val="accent6">
                            <a:lumMod val="75000"/>
                          </a:schemeClr>
                        </a:solidFill>
                      </a:rPr>
                      <m:t> </m:t>
                    </m:r>
                    <m:r>
                      <m:rPr>
                        <m:nor/>
                      </m:rPr>
                      <a:rPr lang="en-US" sz="4000" dirty="0">
                        <a:solidFill>
                          <a:schemeClr val="accent6">
                            <a:lumMod val="75000"/>
                          </a:schemeClr>
                        </a:solidFill>
                      </a:rPr>
                      <m:t>free</m:t>
                    </m:r>
                    <m:r>
                      <m:rPr>
                        <m:nor/>
                      </m:rPr>
                      <a:rPr lang="en-US" sz="4000" dirty="0">
                        <a:solidFill>
                          <a:schemeClr val="accent6">
                            <a:lumMod val="75000"/>
                          </a:schemeClr>
                        </a:solidFill>
                      </a:rPr>
                      <m:t> </m:t>
                    </m:r>
                  </m:oMath>
                </a14:m>
                <a:endParaRPr lang="en-US" sz="4000" dirty="0">
                  <a:solidFill>
                    <a:schemeClr val="accent6">
                      <a:lumMod val="75000"/>
                    </a:schemeClr>
                  </a:solidFill>
                </a:endParaRPr>
              </a:p>
              <a:p>
                <a:pPr/>
                <a14:m>
                  <m:oMathPara xmlns:m="http://schemas.openxmlformats.org/officeDocument/2006/math">
                    <m:oMathParaPr>
                      <m:jc m:val="centerGroup"/>
                    </m:oMathParaPr>
                    <m:oMath xmlns:m="http://schemas.openxmlformats.org/officeDocument/2006/math">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𝑎</m:t>
                          </m:r>
                        </m:sub>
                      </m:sSub>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𝑆</m:t>
                          </m:r>
                        </m:e>
                        <m:sub>
                          <m:r>
                            <a:rPr lang="en-US" sz="4000" i="1">
                              <a:solidFill>
                                <a:schemeClr val="accent6">
                                  <a:lumMod val="75000"/>
                                </a:schemeClr>
                              </a:solidFill>
                              <a:latin typeface="Cambria Math" panose="02040503050406030204" pitchFamily="18" charset="0"/>
                            </a:rPr>
                            <m:t>𝑏</m:t>
                          </m:r>
                        </m:sub>
                      </m:sSub>
                      <m:r>
                        <a:rPr lang="en-US" sz="4000" i="1">
                          <a:solidFill>
                            <a:schemeClr val="accent6">
                              <a:lumMod val="75000"/>
                            </a:schemeClr>
                          </a:solidFill>
                          <a:latin typeface="Cambria Math" panose="02040503050406030204" pitchFamily="18" charset="0"/>
                        </a:rPr>
                        <m:t>−</m:t>
                      </m:r>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𝑆</m:t>
                          </m:r>
                        </m:e>
                        <m:sub>
                          <m:r>
                            <a:rPr lang="en-US" sz="4000" i="1">
                              <a:solidFill>
                                <a:schemeClr val="accent6">
                                  <a:lumMod val="75000"/>
                                </a:schemeClr>
                              </a:solidFill>
                              <a:latin typeface="Cambria Math" panose="02040503050406030204" pitchFamily="18" charset="0"/>
                            </a:rPr>
                            <m:t>𝑎</m:t>
                          </m:r>
                        </m:sub>
                      </m:sSub>
                      <m:r>
                        <a:rPr lang="en-US" sz="4000" i="1">
                          <a:solidFill>
                            <a:schemeClr val="accent6">
                              <a:lumMod val="75000"/>
                            </a:schemeClr>
                          </a:solidFill>
                          <a:latin typeface="Cambria Math" panose="02040503050406030204" pitchFamily="18" charset="0"/>
                        </a:rPr>
                        <m:t>=0</m:t>
                      </m:r>
                    </m:oMath>
                  </m:oMathPara>
                </a14:m>
                <a:endParaRPr lang="en-US" sz="4000" dirty="0">
                  <a:solidFill>
                    <a:schemeClr val="accent6">
                      <a:lumMod val="75000"/>
                    </a:schemeClr>
                  </a:solidFill>
                </a:endParaRPr>
              </a:p>
            </p:txBody>
          </p:sp>
        </mc:Choice>
        <mc:Fallback xmlns="">
          <p:sp>
            <p:nvSpPr>
              <p:cNvPr id="32" name="TextBox 31">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119730" y="5037783"/>
                <a:ext cx="9467656" cy="1323439"/>
              </a:xfrm>
              <a:prstGeom prst="rect">
                <a:avLst/>
              </a:prstGeom>
              <a:blipFill>
                <a:blip r:embed="rId7"/>
                <a:stretch>
                  <a:fillRect t="-8257"/>
                </a:stretch>
              </a:blipFill>
            </p:spPr>
            <p:txBody>
              <a:bodyPr/>
              <a:lstStyle/>
              <a:p>
                <a:r>
                  <a:rPr lang="en-US">
                    <a:noFill/>
                  </a:rPr>
                  <a:t> </a:t>
                </a:r>
              </a:p>
            </p:txBody>
          </p:sp>
        </mc:Fallback>
      </mc:AlternateContent>
    </p:spTree>
    <p:extLst>
      <p:ext uri="{BB962C8B-B14F-4D97-AF65-F5344CB8AC3E}">
        <p14:creationId xmlns:p14="http://schemas.microsoft.com/office/powerpoint/2010/main" val="1216216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25</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119649" y="1017525"/>
            <a:ext cx="11378500" cy="523220"/>
          </a:xfrm>
          <a:prstGeom prst="rect">
            <a:avLst/>
          </a:prstGeom>
          <a:noFill/>
        </p:spPr>
        <p:txBody>
          <a:bodyPr wrap="none" rtlCol="0">
            <a:spAutoFit/>
          </a:bodyPr>
          <a:lstStyle/>
          <a:p>
            <a:pPr algn="ctr"/>
            <a:r>
              <a:rPr lang="en-US" sz="2800" dirty="0"/>
              <a:t>What we have shown so far is that the defining characteristic of Hamiltonian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119649" y="3161312"/>
                <a:ext cx="12171281" cy="1446550"/>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more aptly conceived </a:t>
                </a:r>
              </a:p>
              <a:p>
                <a:r>
                  <a:rPr lang="en-US" sz="4400" dirty="0">
                    <a:solidFill>
                      <a:schemeClr val="accent6">
                        <a:lumMod val="75000"/>
                      </a:schemeClr>
                    </a:solidFill>
                  </a:rPr>
                  <a:t>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119649" y="3161312"/>
                <a:ext cx="12171281" cy="1446550"/>
              </a:xfrm>
              <a:prstGeom prst="rect">
                <a:avLst/>
              </a:prstGeom>
              <a:blipFill>
                <a:blip r:embed="rId3"/>
                <a:stretch>
                  <a:fillRect l="-2054" t="-8861" r="-1052" b="-1940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A1F389F-6207-8EB8-5269-5601395B87EF}"/>
              </a:ext>
            </a:extLst>
          </p:cNvPr>
          <p:cNvSpPr txBox="1"/>
          <p:nvPr/>
        </p:nvSpPr>
        <p:spPr>
          <a:xfrm>
            <a:off x="119649" y="1726919"/>
            <a:ext cx="11935896" cy="523220"/>
          </a:xfrm>
          <a:prstGeom prst="rect">
            <a:avLst/>
          </a:prstGeom>
          <a:noFill/>
        </p:spPr>
        <p:txBody>
          <a:bodyPr wrap="none" rtlCol="0">
            <a:spAutoFit/>
          </a:bodyPr>
          <a:lstStyle/>
          <a:p>
            <a:pPr algn="ctr"/>
            <a:r>
              <a:rPr lang="en-US" sz="2800" dirty="0"/>
              <a:t>mechanics is not the transport of points, but the transport of areas and densities</a:t>
            </a:r>
          </a:p>
        </p:txBody>
      </p:sp>
    </p:spTree>
    <p:extLst>
      <p:ext uri="{BB962C8B-B14F-4D97-AF65-F5344CB8AC3E}">
        <p14:creationId xmlns:p14="http://schemas.microsoft.com/office/powerpoint/2010/main" val="2372874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157806" y="254587"/>
            <a:ext cx="7813998" cy="584775"/>
          </a:xfrm>
          <a:prstGeom prst="rect">
            <a:avLst/>
          </a:prstGeom>
          <a:noFill/>
        </p:spPr>
        <p:txBody>
          <a:bodyPr wrap="none" rtlCol="0">
            <a:spAutoFit/>
          </a:bodyPr>
          <a:lstStyle/>
          <a:p>
            <a:pPr algn="ctr"/>
            <a:r>
              <a:rPr lang="en-US" sz="3200" dirty="0"/>
              <a:t>This matches how classical mechanics is used:</a:t>
            </a:r>
          </a:p>
        </p:txBody>
      </p:sp>
      <p:sp>
        <p:nvSpPr>
          <p:cNvPr id="4" name="TextBox 3">
            <a:extLst>
              <a:ext uri="{FF2B5EF4-FFF2-40B4-BE49-F238E27FC236}">
                <a16:creationId xmlns:a16="http://schemas.microsoft.com/office/drawing/2014/main" id="{68656457-9A7F-27AB-CC62-A88653A8B75F}"/>
              </a:ext>
            </a:extLst>
          </p:cNvPr>
          <p:cNvSpPr txBox="1"/>
          <p:nvPr/>
        </p:nvSpPr>
        <p:spPr>
          <a:xfrm>
            <a:off x="445767" y="1269415"/>
            <a:ext cx="11300466" cy="954107"/>
          </a:xfrm>
          <a:prstGeom prst="rect">
            <a:avLst/>
          </a:prstGeom>
          <a:noFill/>
        </p:spPr>
        <p:txBody>
          <a:bodyPr wrap="none" rtlCol="0">
            <a:spAutoFit/>
          </a:bodyPr>
          <a:lstStyle/>
          <a:p>
            <a:r>
              <a:rPr lang="en-US" sz="2800" dirty="0"/>
              <a:t>the objects we study are not point-like and can only be considered point-like</a:t>
            </a:r>
          </a:p>
          <a:p>
            <a:r>
              <a:rPr lang="en-US" sz="2800" dirty="0"/>
              <a:t>if their size is negligible compared to the scale of the problem</a:t>
            </a:r>
          </a:p>
        </p:txBody>
      </p:sp>
      <p:sp>
        <p:nvSpPr>
          <p:cNvPr id="5" name="TextBox 4">
            <a:extLst>
              <a:ext uri="{FF2B5EF4-FFF2-40B4-BE49-F238E27FC236}">
                <a16:creationId xmlns:a16="http://schemas.microsoft.com/office/drawing/2014/main" id="{02EDCDAC-60A1-AE6A-DC54-8DD7438633A6}"/>
              </a:ext>
            </a:extLst>
          </p:cNvPr>
          <p:cNvSpPr txBox="1"/>
          <p:nvPr/>
        </p:nvSpPr>
        <p:spPr>
          <a:xfrm>
            <a:off x="119730" y="3139361"/>
            <a:ext cx="11224611" cy="584775"/>
          </a:xfrm>
          <a:prstGeom prst="rect">
            <a:avLst/>
          </a:prstGeom>
          <a:noFill/>
        </p:spPr>
        <p:txBody>
          <a:bodyPr wrap="none" rtlCol="0">
            <a:spAutoFit/>
          </a:bodyPr>
          <a:lstStyle/>
          <a:p>
            <a:pPr algn="ctr"/>
            <a:r>
              <a:rPr lang="en-US" sz="3200" dirty="0"/>
              <a:t>This also matches how fluid mechanics and continuum mechanics:</a:t>
            </a:r>
          </a:p>
        </p:txBody>
      </p:sp>
      <p:sp>
        <p:nvSpPr>
          <p:cNvPr id="7" name="TextBox 6">
            <a:extLst>
              <a:ext uri="{FF2B5EF4-FFF2-40B4-BE49-F238E27FC236}">
                <a16:creationId xmlns:a16="http://schemas.microsoft.com/office/drawing/2014/main" id="{E226828A-2FCE-B35E-677F-111701BC2331}"/>
              </a:ext>
            </a:extLst>
          </p:cNvPr>
          <p:cNvSpPr txBox="1"/>
          <p:nvPr/>
        </p:nvSpPr>
        <p:spPr>
          <a:xfrm>
            <a:off x="640564" y="4261911"/>
            <a:ext cx="8873519" cy="523220"/>
          </a:xfrm>
          <a:prstGeom prst="rect">
            <a:avLst/>
          </a:prstGeom>
          <a:noFill/>
        </p:spPr>
        <p:txBody>
          <a:bodyPr wrap="none" rtlCol="0">
            <a:spAutoFit/>
          </a:bodyPr>
          <a:lstStyle/>
          <a:p>
            <a:pPr algn="ctr"/>
            <a:r>
              <a:rPr lang="en-US" sz="2800" dirty="0"/>
              <a:t>where we study the motion of infinitesimal parts of material</a:t>
            </a:r>
          </a:p>
        </p:txBody>
      </p:sp>
    </p:spTree>
    <p:extLst>
      <p:ext uri="{BB962C8B-B14F-4D97-AF65-F5344CB8AC3E}">
        <p14:creationId xmlns:p14="http://schemas.microsoft.com/office/powerpoint/2010/main" val="3289506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5756" y="187929"/>
            <a:ext cx="5617692" cy="1815882"/>
          </a:xfrm>
          <a:prstGeom prst="rect">
            <a:avLst/>
          </a:prstGeom>
          <a:noFill/>
        </p:spPr>
        <p:txBody>
          <a:bodyPr wrap="none" rtlCol="0">
            <a:spAutoFit/>
          </a:bodyPr>
          <a:lstStyle/>
          <a:p>
            <a:r>
              <a:rPr lang="en-US" sz="2800" dirty="0"/>
              <a:t>In statistical mechanics, we physically</a:t>
            </a:r>
          </a:p>
          <a:p>
            <a:r>
              <a:rPr lang="en-US" sz="2800" dirty="0"/>
              <a:t> interpret volumes of regions in </a:t>
            </a:r>
          </a:p>
          <a:p>
            <a:r>
              <a:rPr lang="en-US" sz="2800" dirty="0"/>
              <a:t>phase space, as representing the </a:t>
            </a:r>
          </a:p>
          <a:p>
            <a:r>
              <a:rPr lang="en-US" sz="2800" dirty="0"/>
              <a:t>number of states.</a:t>
            </a:r>
          </a:p>
        </p:txBody>
      </p:sp>
      <p:sp>
        <p:nvSpPr>
          <p:cNvPr id="6" name="TextBox 5">
            <a:extLst>
              <a:ext uri="{FF2B5EF4-FFF2-40B4-BE49-F238E27FC236}">
                <a16:creationId xmlns:a16="http://schemas.microsoft.com/office/drawing/2014/main" id="{5FE8170B-91FE-51F9-1F86-3B7F2E54264C}"/>
              </a:ext>
            </a:extLst>
          </p:cNvPr>
          <p:cNvSpPr txBox="1"/>
          <p:nvPr/>
        </p:nvSpPr>
        <p:spPr>
          <a:xfrm>
            <a:off x="186468" y="2574481"/>
            <a:ext cx="6408869" cy="954107"/>
          </a:xfrm>
          <a:prstGeom prst="rect">
            <a:avLst/>
          </a:prstGeom>
          <a:noFill/>
        </p:spPr>
        <p:txBody>
          <a:bodyPr wrap="none" rtlCol="0">
            <a:spAutoFit/>
          </a:bodyPr>
          <a:lstStyle/>
          <a:p>
            <a:r>
              <a:rPr lang="en-US" sz="2800" dirty="0"/>
              <a:t>Hamiltonian mechanics, then, map regions</a:t>
            </a:r>
          </a:p>
          <a:p>
            <a:r>
              <a:rPr lang="en-US" sz="2800" dirty="0"/>
              <a:t>while preserving the number of states</a:t>
            </a:r>
          </a:p>
        </p:txBody>
      </p:sp>
      <p:sp>
        <p:nvSpPr>
          <p:cNvPr id="9" name="TextBox 8">
            <a:extLst>
              <a:ext uri="{FF2B5EF4-FFF2-40B4-BE49-F238E27FC236}">
                <a16:creationId xmlns:a16="http://schemas.microsoft.com/office/drawing/2014/main" id="{2A7EA6FA-8750-F5E2-BF9D-C47CE89BE1D0}"/>
              </a:ext>
            </a:extLst>
          </p:cNvPr>
          <p:cNvSpPr txBox="1"/>
          <p:nvPr/>
        </p:nvSpPr>
        <p:spPr>
          <a:xfrm>
            <a:off x="119730" y="3794579"/>
            <a:ext cx="10573407" cy="523220"/>
          </a:xfrm>
          <a:prstGeom prst="rect">
            <a:avLst/>
          </a:prstGeom>
          <a:noFill/>
        </p:spPr>
        <p:txBody>
          <a:bodyPr wrap="none" rtlCol="0">
            <a:spAutoFit/>
          </a:bodyPr>
          <a:lstStyle/>
          <a:p>
            <a:pPr algn="ctr"/>
            <a:r>
              <a:rPr lang="en-US" sz="2800" dirty="0"/>
              <a:t>Meaning that for each initial state, there is one and only one final state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0B572DD-BD48-372C-9089-0C25554C6283}"/>
                  </a:ext>
                </a:extLst>
              </p:cNvPr>
              <p:cNvSpPr txBox="1"/>
              <p:nvPr/>
            </p:nvSpPr>
            <p:spPr>
              <a:xfrm>
                <a:off x="347156" y="4869314"/>
                <a:ext cx="7492051" cy="1446550"/>
              </a:xfrm>
              <a:prstGeom prst="rect">
                <a:avLst/>
              </a:prstGeom>
              <a:noFill/>
            </p:spPr>
            <p:txBody>
              <a:bodyPr wrap="none" rtlCol="0">
                <a:spAutoFit/>
              </a:bodyPr>
              <a:lstStyle/>
              <a:p>
                <a:pPr algn="ct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The Hamiltonian evolution is </a:t>
                </a:r>
              </a:p>
              <a:p>
                <a:pPr algn="ctr"/>
                <a:r>
                  <a:rPr lang="en-US" sz="4400" dirty="0">
                    <a:solidFill>
                      <a:schemeClr val="accent6">
                        <a:lumMod val="75000"/>
                      </a:schemeClr>
                    </a:solidFill>
                  </a:rPr>
                  <a:t>deterministic and reversable</a:t>
                </a:r>
              </a:p>
            </p:txBody>
          </p:sp>
        </mc:Choice>
        <mc:Fallback xmlns="">
          <p:sp>
            <p:nvSpPr>
              <p:cNvPr id="10" name="TextBox 9">
                <a:extLst>
                  <a:ext uri="{FF2B5EF4-FFF2-40B4-BE49-F238E27FC236}">
                    <a16:creationId xmlns:a16="http://schemas.microsoft.com/office/drawing/2014/main" id="{A0B572DD-BD48-372C-9089-0C25554C6283}"/>
                  </a:ext>
                </a:extLst>
              </p:cNvPr>
              <p:cNvSpPr txBox="1">
                <a:spLocks noRot="1" noChangeAspect="1" noMove="1" noResize="1" noEditPoints="1" noAdjustHandles="1" noChangeArrowheads="1" noChangeShapeType="1" noTextEdit="1"/>
              </p:cNvSpPr>
              <p:nvPr/>
            </p:nvSpPr>
            <p:spPr>
              <a:xfrm>
                <a:off x="347156" y="4869314"/>
                <a:ext cx="7492051" cy="1446550"/>
              </a:xfrm>
              <a:prstGeom prst="rect">
                <a:avLst/>
              </a:prstGeom>
              <a:blipFill>
                <a:blip r:embed="rId3"/>
                <a:stretch>
                  <a:fillRect t="-8861" r="-2766" b="-19409"/>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F890A726-9F96-13BA-03CB-1D2B15F20FA7}"/>
              </a:ext>
            </a:extLst>
          </p:cNvPr>
          <p:cNvGrpSpPr/>
          <p:nvPr/>
        </p:nvGrpSpPr>
        <p:grpSpPr>
          <a:xfrm>
            <a:off x="7027263" y="831677"/>
            <a:ext cx="3699756" cy="2258116"/>
            <a:chOff x="4888481" y="1672407"/>
            <a:chExt cx="3699756" cy="2258116"/>
          </a:xfrm>
        </p:grpSpPr>
        <p:cxnSp>
          <p:nvCxnSpPr>
            <p:cNvPr id="12" name="Straight Arrow Connector 11">
              <a:extLst>
                <a:ext uri="{FF2B5EF4-FFF2-40B4-BE49-F238E27FC236}">
                  <a16:creationId xmlns:a16="http://schemas.microsoft.com/office/drawing/2014/main" id="{D4A37123-BCD9-3720-9E90-313EB214389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09172A-5AF0-03AE-8722-10358DB824F6}"/>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8C0CF79-8964-3665-5075-0EB50D2E476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84">
              <a:extLst>
                <a:ext uri="{FF2B5EF4-FFF2-40B4-BE49-F238E27FC236}">
                  <a16:creationId xmlns:a16="http://schemas.microsoft.com/office/drawing/2014/main" id="{135EA846-A7C3-5272-A8BA-960857766DBA}"/>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85">
              <a:extLst>
                <a:ext uri="{FF2B5EF4-FFF2-40B4-BE49-F238E27FC236}">
                  <a16:creationId xmlns:a16="http://schemas.microsoft.com/office/drawing/2014/main" id="{78A7CBAF-5CB9-0FA8-59D2-FE8372B1BE2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6">
              <a:extLst>
                <a:ext uri="{FF2B5EF4-FFF2-40B4-BE49-F238E27FC236}">
                  <a16:creationId xmlns:a16="http://schemas.microsoft.com/office/drawing/2014/main" id="{F25D8EAB-0441-368F-1745-C5D63D7A74F0}"/>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87">
              <a:extLst>
                <a:ext uri="{FF2B5EF4-FFF2-40B4-BE49-F238E27FC236}">
                  <a16:creationId xmlns:a16="http://schemas.microsoft.com/office/drawing/2014/main" id="{A2BC41AB-D1DE-4AA5-8F10-1FDC5460283B}"/>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707EF4E8-113B-9F08-EBF3-77D59139F19C}"/>
                </a:ext>
              </a:extLst>
            </p:cNvPr>
            <p:cNvCxnSpPr>
              <a:cxnSpLocks/>
              <a:stCxn id="16" idx="2"/>
              <a:endCxn id="1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AD28C0-0C34-717D-8C61-FFDDCFF41635}"/>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DF8A454A-336C-EF3F-66EA-2C2C84BB3C54}"/>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spTree>
    <p:extLst>
      <p:ext uri="{BB962C8B-B14F-4D97-AF65-F5344CB8AC3E}">
        <p14:creationId xmlns:p14="http://schemas.microsoft.com/office/powerpoint/2010/main" val="611190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29</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97397" y="458327"/>
            <a:ext cx="11894603" cy="1077218"/>
          </a:xfrm>
          <a:prstGeom prst="rect">
            <a:avLst/>
          </a:prstGeom>
          <a:noFill/>
        </p:spPr>
        <p:txBody>
          <a:bodyPr wrap="none" rtlCol="0">
            <a:spAutoFit/>
          </a:bodyPr>
          <a:lstStyle/>
          <a:p>
            <a:r>
              <a:rPr lang="en-US" sz="3200" dirty="0"/>
              <a:t>This explains why we are unable to model systems that are dissipative </a:t>
            </a:r>
          </a:p>
          <a:p>
            <a:r>
              <a:rPr lang="en-US" sz="3200" dirty="0"/>
              <a:t>like a particle under linear drag with Hamiltonian mechanics</a:t>
            </a:r>
          </a:p>
        </p:txBody>
      </p:sp>
      <p:sp>
        <p:nvSpPr>
          <p:cNvPr id="4" name="TextBox 3">
            <a:extLst>
              <a:ext uri="{FF2B5EF4-FFF2-40B4-BE49-F238E27FC236}">
                <a16:creationId xmlns:a16="http://schemas.microsoft.com/office/drawing/2014/main" id="{E1A1F6D8-E622-CE8B-98E6-357986E58008}"/>
              </a:ext>
            </a:extLst>
          </p:cNvPr>
          <p:cNvSpPr txBox="1"/>
          <p:nvPr/>
        </p:nvSpPr>
        <p:spPr>
          <a:xfrm>
            <a:off x="297397" y="2837794"/>
            <a:ext cx="11411073" cy="1077218"/>
          </a:xfrm>
          <a:prstGeom prst="rect">
            <a:avLst/>
          </a:prstGeom>
          <a:noFill/>
        </p:spPr>
        <p:txBody>
          <a:bodyPr wrap="none" rtlCol="0">
            <a:spAutoFit/>
          </a:bodyPr>
          <a:lstStyle/>
          <a:p>
            <a:r>
              <a:rPr lang="en-US" sz="3200" dirty="0"/>
              <a:t>given enough time which will cause the density to concentrate over</a:t>
            </a:r>
          </a:p>
          <a:p>
            <a:r>
              <a:rPr lang="en-US" sz="3200" dirty="0"/>
              <a:t>the attractor </a:t>
            </a:r>
          </a:p>
        </p:txBody>
      </p:sp>
      <p:sp>
        <p:nvSpPr>
          <p:cNvPr id="5" name="TextBox 4">
            <a:extLst>
              <a:ext uri="{FF2B5EF4-FFF2-40B4-BE49-F238E27FC236}">
                <a16:creationId xmlns:a16="http://schemas.microsoft.com/office/drawing/2014/main" id="{10AA1843-BC79-833D-60AA-6F923C70563B}"/>
              </a:ext>
            </a:extLst>
          </p:cNvPr>
          <p:cNvSpPr txBox="1"/>
          <p:nvPr/>
        </p:nvSpPr>
        <p:spPr>
          <a:xfrm>
            <a:off x="297397" y="2044203"/>
            <a:ext cx="12025601" cy="584775"/>
          </a:xfrm>
          <a:prstGeom prst="rect">
            <a:avLst/>
          </a:prstGeom>
          <a:noFill/>
        </p:spPr>
        <p:txBody>
          <a:bodyPr wrap="none" rtlCol="0">
            <a:spAutoFit/>
          </a:bodyPr>
          <a:lstStyle/>
          <a:p>
            <a:pPr algn="ctr"/>
            <a:r>
              <a:rPr lang="en-US" sz="3200" dirty="0"/>
              <a:t>A dissipative system will have an attractor: a point or a region to which </a:t>
            </a:r>
          </a:p>
        </p:txBody>
      </p:sp>
      <p:sp>
        <p:nvSpPr>
          <p:cNvPr id="11" name="TextBox 10">
            <a:extLst>
              <a:ext uri="{FF2B5EF4-FFF2-40B4-BE49-F238E27FC236}">
                <a16:creationId xmlns:a16="http://schemas.microsoft.com/office/drawing/2014/main" id="{56C424BD-94D1-456B-2D08-D16B0D3899EF}"/>
              </a:ext>
            </a:extLst>
          </p:cNvPr>
          <p:cNvSpPr txBox="1"/>
          <p:nvPr/>
        </p:nvSpPr>
        <p:spPr>
          <a:xfrm>
            <a:off x="297397" y="4494666"/>
            <a:ext cx="9374105" cy="1569660"/>
          </a:xfrm>
          <a:prstGeom prst="rect">
            <a:avLst/>
          </a:prstGeom>
          <a:noFill/>
        </p:spPr>
        <p:txBody>
          <a:bodyPr wrap="none" rtlCol="0">
            <a:spAutoFit/>
          </a:bodyPr>
          <a:lstStyle/>
          <a:p>
            <a:r>
              <a:rPr lang="en-US" sz="3200" dirty="0"/>
              <a:t>Hamiltonian evolutions also can’t have unstable points </a:t>
            </a:r>
          </a:p>
          <a:p>
            <a:r>
              <a:rPr lang="en-US" sz="3200" dirty="0"/>
              <a:t>or regions from which the system always goes away </a:t>
            </a:r>
          </a:p>
          <a:p>
            <a:r>
              <a:rPr lang="en-US" sz="3200" dirty="0"/>
              <a:t>for the same reason</a:t>
            </a:r>
          </a:p>
        </p:txBody>
      </p:sp>
    </p:spTree>
    <p:extLst>
      <p:ext uri="{BB962C8B-B14F-4D97-AF65-F5344CB8AC3E}">
        <p14:creationId xmlns:p14="http://schemas.microsoft.com/office/powerpoint/2010/main" val="379096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93741" y="3429000"/>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93741" y="3429000"/>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905435"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905435"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3974323" y="1493486"/>
                <a:ext cx="3001271" cy="11441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3974323" y="1493486"/>
                <a:ext cx="3001271" cy="1144159"/>
              </a:xfrm>
              <a:prstGeom prst="rect">
                <a:avLst/>
              </a:prstGeom>
              <a:blipFill>
                <a:blip r:embed="rId4"/>
                <a:stretch>
                  <a:fillRect r="-1681" b="-98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7341993" y="1543926"/>
                <a:ext cx="1995354"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7341993" y="1543926"/>
                <a:ext cx="1995354" cy="1238994"/>
              </a:xfrm>
              <a:prstGeom prst="rect">
                <a:avLst/>
              </a:prstGeom>
              <a:blipFill>
                <a:blip r:embed="rId5"/>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3976866" y="3582548"/>
                <a:ext cx="3006079" cy="114415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3976866" y="3582548"/>
                <a:ext cx="3006079" cy="1144159"/>
              </a:xfrm>
              <a:prstGeom prst="rect">
                <a:avLst/>
              </a:prstGeom>
              <a:blipFill>
                <a:blip r:embed="rId6"/>
                <a:stretch>
                  <a:fillRect l="-1681" r="-1681"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7341993" y="3545646"/>
                <a:ext cx="2420471"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b="0" i="1" smtClean="0">
                              <a:latin typeface="Cambria Math" panose="02040503050406030204" pitchFamily="18" charset="0"/>
                            </a:rPr>
                            <m:t>𝑞</m:t>
                          </m:r>
                        </m:den>
                      </m:f>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7341993" y="3545646"/>
                <a:ext cx="2420471" cy="1238994"/>
              </a:xfrm>
              <a:prstGeom prst="rect">
                <a:avLst/>
              </a:prstGeom>
              <a:blipFill>
                <a:blip r:embed="rId7"/>
                <a:stretch>
                  <a:fillRect b="-7143"/>
                </a:stretch>
              </a:blipFill>
            </p:spPr>
            <p:txBody>
              <a:bodyPr/>
              <a:lstStyle/>
              <a:p>
                <a:r>
                  <a:rPr lang="en-US">
                    <a:noFill/>
                  </a:rPr>
                  <a:t> </a:t>
                </a:r>
              </a:p>
            </p:txBody>
          </p:sp>
        </mc:Fallback>
      </mc:AlternateContent>
    </p:spTree>
    <p:extLst>
      <p:ext uri="{BB962C8B-B14F-4D97-AF65-F5344CB8AC3E}">
        <p14:creationId xmlns:p14="http://schemas.microsoft.com/office/powerpoint/2010/main" val="2876084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514461" y="344533"/>
            <a:ext cx="11303671" cy="1077218"/>
          </a:xfrm>
          <a:prstGeom prst="rect">
            <a:avLst/>
          </a:prstGeom>
          <a:noFill/>
        </p:spPr>
        <p:txBody>
          <a:bodyPr wrap="none" rtlCol="0">
            <a:spAutoFit/>
          </a:bodyPr>
          <a:lstStyle/>
          <a:p>
            <a:r>
              <a:rPr lang="en-US" sz="3200" dirty="0"/>
              <a:t>If a system is deterministic and reversible, it admits a Hamiltonian, </a:t>
            </a:r>
          </a:p>
          <a:p>
            <a:r>
              <a:rPr lang="en-US" sz="3200" dirty="0"/>
              <a:t>a notion of energy, and that its energy is conserved over time</a:t>
            </a:r>
          </a:p>
        </p:txBody>
      </p:sp>
      <p:sp>
        <p:nvSpPr>
          <p:cNvPr id="6" name="TextBox 5">
            <a:extLst>
              <a:ext uri="{FF2B5EF4-FFF2-40B4-BE49-F238E27FC236}">
                <a16:creationId xmlns:a16="http://schemas.microsoft.com/office/drawing/2014/main" id="{51146B94-5657-4FDA-4510-0E7EF09632CF}"/>
              </a:ext>
            </a:extLst>
          </p:cNvPr>
          <p:cNvSpPr txBox="1"/>
          <p:nvPr/>
        </p:nvSpPr>
        <p:spPr>
          <a:xfrm>
            <a:off x="255647" y="2055659"/>
            <a:ext cx="11663899" cy="584775"/>
          </a:xfrm>
          <a:prstGeom prst="rect">
            <a:avLst/>
          </a:prstGeom>
          <a:noFill/>
        </p:spPr>
        <p:txBody>
          <a:bodyPr wrap="none" rtlCol="0">
            <a:spAutoFit/>
          </a:bodyPr>
          <a:lstStyle/>
          <a:p>
            <a:pPr algn="ctr"/>
            <a:r>
              <a:rPr lang="en-US" sz="3200" dirty="0"/>
              <a:t>We can make an argument for this based on physical considerations: </a:t>
            </a:r>
          </a:p>
        </p:txBody>
      </p:sp>
      <p:sp>
        <p:nvSpPr>
          <p:cNvPr id="7" name="TextBox 6">
            <a:extLst>
              <a:ext uri="{FF2B5EF4-FFF2-40B4-BE49-F238E27FC236}">
                <a16:creationId xmlns:a16="http://schemas.microsoft.com/office/drawing/2014/main" id="{5F23C70B-871F-0244-3365-7AC718EBD72A}"/>
              </a:ext>
            </a:extLst>
          </p:cNvPr>
          <p:cNvSpPr txBox="1"/>
          <p:nvPr/>
        </p:nvSpPr>
        <p:spPr>
          <a:xfrm>
            <a:off x="255647" y="2753297"/>
            <a:ext cx="12042720" cy="1077218"/>
          </a:xfrm>
          <a:prstGeom prst="rect">
            <a:avLst/>
          </a:prstGeom>
          <a:noFill/>
        </p:spPr>
        <p:txBody>
          <a:bodyPr wrap="none" rtlCol="0">
            <a:spAutoFit/>
          </a:bodyPr>
          <a:lstStyle/>
          <a:p>
            <a:r>
              <a:rPr lang="en-US" sz="3200" dirty="0"/>
              <a:t>A system that is deterministic and reversible only depends on the state </a:t>
            </a:r>
          </a:p>
          <a:p>
            <a:r>
              <a:rPr lang="en-US" sz="3200" dirty="0"/>
              <a:t>of the system itself which makes it an isolated system</a:t>
            </a:r>
          </a:p>
        </p:txBody>
      </p:sp>
      <p:sp>
        <p:nvSpPr>
          <p:cNvPr id="9" name="TextBox 8">
            <a:extLst>
              <a:ext uri="{FF2B5EF4-FFF2-40B4-BE49-F238E27FC236}">
                <a16:creationId xmlns:a16="http://schemas.microsoft.com/office/drawing/2014/main" id="{046DA25F-F539-FD14-D3B9-ED018204CCBD}"/>
              </a:ext>
            </a:extLst>
          </p:cNvPr>
          <p:cNvSpPr txBox="1"/>
          <p:nvPr/>
        </p:nvSpPr>
        <p:spPr>
          <a:xfrm>
            <a:off x="906372" y="4370653"/>
            <a:ext cx="6591483" cy="1077218"/>
          </a:xfrm>
          <a:prstGeom prst="rect">
            <a:avLst/>
          </a:prstGeom>
          <a:noFill/>
        </p:spPr>
        <p:txBody>
          <a:bodyPr wrap="none" rtlCol="0">
            <a:spAutoFit/>
          </a:bodyPr>
          <a:lstStyle/>
          <a:p>
            <a:r>
              <a:rPr lang="en-US" sz="3200" dirty="0"/>
              <a:t>Thermodynamics tells us that isolated </a:t>
            </a:r>
          </a:p>
          <a:p>
            <a:r>
              <a:rPr lang="en-US" sz="3200" dirty="0"/>
              <a:t>systems conserve energy</a:t>
            </a:r>
          </a:p>
        </p:txBody>
      </p:sp>
    </p:spTree>
    <p:extLst>
      <p:ext uri="{BB962C8B-B14F-4D97-AF65-F5344CB8AC3E}">
        <p14:creationId xmlns:p14="http://schemas.microsoft.com/office/powerpoint/2010/main" val="4236300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31</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713029" y="440040"/>
            <a:ext cx="9453229" cy="1077218"/>
          </a:xfrm>
          <a:prstGeom prst="rect">
            <a:avLst/>
          </a:prstGeom>
          <a:noFill/>
        </p:spPr>
        <p:txBody>
          <a:bodyPr wrap="none" rtlCol="0">
            <a:spAutoFit/>
          </a:bodyPr>
          <a:lstStyle/>
          <a:p>
            <a:r>
              <a:rPr lang="en-US" sz="3200" dirty="0"/>
              <a:t>A dissipative system not being reversable seems true on</a:t>
            </a:r>
          </a:p>
          <a:p>
            <a:r>
              <a:rPr lang="en-US" sz="32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139976" y="1901435"/>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139976" y="3694873"/>
            <a:ext cx="10054997" cy="1077218"/>
          </a:xfrm>
          <a:prstGeom prst="rect">
            <a:avLst/>
          </a:prstGeom>
          <a:noFill/>
        </p:spPr>
        <p:txBody>
          <a:bodyPr wrap="none" rtlCol="0">
            <a:spAutoFit/>
          </a:bodyPr>
          <a:lstStyle/>
          <a:p>
            <a:r>
              <a:rPr lang="en-US" sz="3200" dirty="0"/>
              <a:t>Alternatively, a process is thermodynamically reversible if it</a:t>
            </a:r>
          </a:p>
          <a:p>
            <a:r>
              <a:rPr lang="en-US" sz="3200" dirty="0"/>
              <a:t> conserves thermodynamic entropy</a:t>
            </a:r>
          </a:p>
        </p:txBody>
      </p:sp>
    </p:spTree>
    <p:extLst>
      <p:ext uri="{BB962C8B-B14F-4D97-AF65-F5344CB8AC3E}">
        <p14:creationId xmlns:p14="http://schemas.microsoft.com/office/powerpoint/2010/main" val="1346242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2689455" y="388630"/>
                <a:ext cx="6796284" cy="584775"/>
              </a:xfrm>
              <a:prstGeom prst="rect">
                <a:avLst/>
              </a:prstGeom>
              <a:noFill/>
            </p:spPr>
            <p:txBody>
              <a:bodyPr wrap="none" rtlCol="0">
                <a:spAutoFit/>
              </a:bodyPr>
              <a:lstStyle/>
              <a:p>
                <a:pPr algn="ctr"/>
                <a:r>
                  <a:rPr lang="en-US" sz="3200" dirty="0"/>
                  <a:t>Thermodynamic Entropy: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𝐵</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𝑊</m:t>
                        </m:r>
                      </m:e>
                    </m:func>
                  </m:oMath>
                </a14:m>
                <a:endParaRPr lang="en-US" sz="32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2689455" y="388630"/>
                <a:ext cx="6796284" cy="584775"/>
              </a:xfrm>
              <a:prstGeom prst="rect">
                <a:avLst/>
              </a:prstGeom>
              <a:blipFill>
                <a:blip r:embed="rId2"/>
                <a:stretch>
                  <a:fillRect l="-1794" t="-12500" b="-3437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6B89D25-1580-7F0B-E2DC-5CE2AF95CAE7}"/>
              </a:ext>
            </a:extLst>
          </p:cNvPr>
          <p:cNvSpPr txBox="1"/>
          <p:nvPr/>
        </p:nvSpPr>
        <p:spPr>
          <a:xfrm>
            <a:off x="549004" y="2460371"/>
            <a:ext cx="11340733" cy="1077218"/>
          </a:xfrm>
          <a:prstGeom prst="rect">
            <a:avLst/>
          </a:prstGeom>
          <a:noFill/>
        </p:spPr>
        <p:txBody>
          <a:bodyPr wrap="none" rtlCol="0">
            <a:spAutoFit/>
          </a:bodyPr>
          <a:lstStyle/>
          <a:p>
            <a:r>
              <a:rPr lang="en-US" sz="3200" dirty="0"/>
              <a:t>Since the logarithm is a bijective function, conservation of areas of </a:t>
            </a:r>
          </a:p>
          <a:p>
            <a:r>
              <a:rPr lang="en-US" sz="3200" dirty="0"/>
              <a:t>phase space is equivalent to the conservation of entropy.</a:t>
            </a:r>
          </a:p>
        </p:txBody>
      </p:sp>
      <p:sp>
        <p:nvSpPr>
          <p:cNvPr id="8" name="TextBox 7">
            <a:extLst>
              <a:ext uri="{FF2B5EF4-FFF2-40B4-BE49-F238E27FC236}">
                <a16:creationId xmlns:a16="http://schemas.microsoft.com/office/drawing/2014/main" id="{7202176E-AD5E-4EF3-48E0-89E9840E5D6E}"/>
              </a:ext>
            </a:extLst>
          </p:cNvPr>
          <p:cNvSpPr txBox="1"/>
          <p:nvPr/>
        </p:nvSpPr>
        <p:spPr>
          <a:xfrm>
            <a:off x="302263" y="1392729"/>
            <a:ext cx="4774384" cy="523220"/>
          </a:xfrm>
          <a:prstGeom prst="rect">
            <a:avLst/>
          </a:prstGeom>
          <a:noFill/>
        </p:spPr>
        <p:txBody>
          <a:bodyPr wrap="none" rtlCol="0">
            <a:spAutoFit/>
          </a:bodyPr>
          <a:lstStyle/>
          <a:p>
            <a:pPr algn="ctr"/>
            <a:r>
              <a:rPr lang="en-US" sz="2800" dirty="0"/>
              <a:t>logarithm of the count of states</a:t>
            </a:r>
          </a:p>
        </p:txBody>
      </p:sp>
      <p:sp>
        <p:nvSpPr>
          <p:cNvPr id="10" name="TextBox 9">
            <a:extLst>
              <a:ext uri="{FF2B5EF4-FFF2-40B4-BE49-F238E27FC236}">
                <a16:creationId xmlns:a16="http://schemas.microsoft.com/office/drawing/2014/main" id="{5BC6551B-DBBF-5CCB-BBC5-4D59CB30A1AA}"/>
              </a:ext>
            </a:extLst>
          </p:cNvPr>
          <p:cNvSpPr txBox="1"/>
          <p:nvPr/>
        </p:nvSpPr>
        <p:spPr>
          <a:xfrm>
            <a:off x="5538447" y="1392729"/>
            <a:ext cx="6351290" cy="523220"/>
          </a:xfrm>
          <a:prstGeom prst="rect">
            <a:avLst/>
          </a:prstGeom>
          <a:noFill/>
        </p:spPr>
        <p:txBody>
          <a:bodyPr wrap="none" rtlCol="0">
            <a:spAutoFit/>
          </a:bodyPr>
          <a:lstStyle/>
          <a:p>
            <a:pPr algn="ctr"/>
            <a:r>
              <a:rPr lang="en-US" sz="2800"/>
              <a:t>corresponds to the volume of phase space</a:t>
            </a:r>
            <a:endParaRPr lang="en-US" sz="2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5489261-8296-6E86-DF27-67E71F379262}"/>
                  </a:ext>
                </a:extLst>
              </p:cNvPr>
              <p:cNvSpPr txBox="1"/>
              <p:nvPr/>
            </p:nvSpPr>
            <p:spPr>
              <a:xfrm>
                <a:off x="302263" y="3880223"/>
                <a:ext cx="8878456" cy="2123658"/>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The Hamiltonian evolution is </a:t>
                </a:r>
              </a:p>
              <a:p>
                <a:r>
                  <a:rPr lang="en-US" sz="4400" dirty="0">
                    <a:solidFill>
                      <a:schemeClr val="accent6">
                        <a:lumMod val="75000"/>
                      </a:schemeClr>
                    </a:solidFill>
                  </a:rPr>
                  <a:t>deterministic and thermodynamically </a:t>
                </a:r>
              </a:p>
              <a:p>
                <a:r>
                  <a:rPr lang="en-US" sz="4400" dirty="0">
                    <a:solidFill>
                      <a:schemeClr val="accent6">
                        <a:lumMod val="75000"/>
                      </a:schemeClr>
                    </a:solidFill>
                  </a:rPr>
                  <a:t>reversible</a:t>
                </a:r>
              </a:p>
            </p:txBody>
          </p:sp>
        </mc:Choice>
        <mc:Fallback xmlns="">
          <p:sp>
            <p:nvSpPr>
              <p:cNvPr id="11" name="TextBox 10">
                <a:extLst>
                  <a:ext uri="{FF2B5EF4-FFF2-40B4-BE49-F238E27FC236}">
                    <a16:creationId xmlns:a16="http://schemas.microsoft.com/office/drawing/2014/main" id="{65489261-8296-6E86-DF27-67E71F379262}"/>
                  </a:ext>
                </a:extLst>
              </p:cNvPr>
              <p:cNvSpPr txBox="1">
                <a:spLocks noRot="1" noChangeAspect="1" noMove="1" noResize="1" noEditPoints="1" noAdjustHandles="1" noChangeArrowheads="1" noChangeShapeType="1" noTextEdit="1"/>
              </p:cNvSpPr>
              <p:nvPr/>
            </p:nvSpPr>
            <p:spPr>
              <a:xfrm>
                <a:off x="302263" y="3880223"/>
                <a:ext cx="8878456" cy="2123658"/>
              </a:xfrm>
              <a:prstGeom prst="rect">
                <a:avLst/>
              </a:prstGeom>
              <a:blipFill>
                <a:blip r:embed="rId3"/>
                <a:stretch>
                  <a:fillRect l="-2816" t="-6034" r="-1786" b="-12931"/>
                </a:stretch>
              </a:blipFill>
            </p:spPr>
            <p:txBody>
              <a:bodyPr/>
              <a:lstStyle/>
              <a:p>
                <a:r>
                  <a:rPr lang="en-US">
                    <a:noFill/>
                  </a:rPr>
                  <a:t> </a:t>
                </a:r>
              </a:p>
            </p:txBody>
          </p:sp>
        </mc:Fallback>
      </mc:AlternateContent>
    </p:spTree>
    <p:extLst>
      <p:ext uri="{BB962C8B-B14F-4D97-AF65-F5344CB8AC3E}">
        <p14:creationId xmlns:p14="http://schemas.microsoft.com/office/powerpoint/2010/main" val="124841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2"/>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3011" y="4098766"/>
                <a:ext cx="991207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3011" y="4098766"/>
                <a:ext cx="9912072" cy="12225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6969" y="2206486"/>
                <a:ext cx="1238948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6969" y="2206486"/>
                <a:ext cx="12389482"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3011" y="3257435"/>
                <a:ext cx="6537046"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3011" y="3257435"/>
                <a:ext cx="6537046"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2A859A-92A0-88FD-A2B8-0FC2B864E1C9}"/>
                  </a:ext>
                </a:extLst>
              </p:cNvPr>
              <p:cNvSpPr txBox="1"/>
              <p:nvPr/>
            </p:nvSpPr>
            <p:spPr>
              <a:xfrm>
                <a:off x="95915" y="504985"/>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7" name="TextBox 6">
                <a:extLst>
                  <a:ext uri="{FF2B5EF4-FFF2-40B4-BE49-F238E27FC236}">
                    <a16:creationId xmlns:a16="http://schemas.microsoft.com/office/drawing/2014/main" id="{652A859A-92A0-88FD-A2B8-0FC2B864E1C9}"/>
                  </a:ext>
                </a:extLst>
              </p:cNvPr>
              <p:cNvSpPr txBox="1">
                <a:spLocks noRot="1" noChangeAspect="1" noMove="1" noResize="1" noEditPoints="1" noAdjustHandles="1" noChangeArrowheads="1" noChangeShapeType="1" noTextEdit="1"/>
              </p:cNvSpPr>
              <p:nvPr/>
            </p:nvSpPr>
            <p:spPr>
              <a:xfrm>
                <a:off x="95915" y="504985"/>
                <a:ext cx="12096085" cy="1384033"/>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906E049-146D-F806-8B8D-69CC4A13F9E6}"/>
              </a:ext>
            </a:extLst>
          </p:cNvPr>
          <p:cNvSpPr txBox="1"/>
          <p:nvPr/>
        </p:nvSpPr>
        <p:spPr>
          <a:xfrm>
            <a:off x="34400" y="2415128"/>
            <a:ext cx="12219114" cy="1077218"/>
          </a:xfrm>
          <a:prstGeom prst="rect">
            <a:avLst/>
          </a:prstGeom>
          <a:noFill/>
        </p:spPr>
        <p:txBody>
          <a:bodyPr wrap="none" rtlCol="0">
            <a:spAutoFit/>
          </a:bodyPr>
          <a:lstStyle/>
          <a:p>
            <a:r>
              <a:rPr lang="en-US" sz="3200" dirty="0"/>
              <a:t>Information entropy remains constant if and only if the logarithm of the </a:t>
            </a:r>
          </a:p>
          <a:p>
            <a:r>
              <a:rPr lang="en-US" sz="3200" dirty="0"/>
              <a:t>Jacobian determinant is zero, which means that Jacobian is one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6CEE855-9860-5FB6-D547-12813A6F2AD9}"/>
                  </a:ext>
                </a:extLst>
              </p:cNvPr>
              <p:cNvSpPr txBox="1"/>
              <p:nvPr/>
            </p:nvSpPr>
            <p:spPr>
              <a:xfrm>
                <a:off x="626012" y="4151774"/>
                <a:ext cx="8704627" cy="1754326"/>
              </a:xfrm>
              <a:prstGeom prst="rect">
                <a:avLst/>
              </a:prstGeom>
              <a:noFill/>
            </p:spPr>
            <p:txBody>
              <a:bodyPr wrap="none" rtlCol="0">
                <a:spAutoFit/>
              </a:bodyPr>
              <a:lstStyle/>
              <a:p>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r>
                  <a:rPr lang="en-US" sz="5400" dirty="0">
                    <a:solidFill>
                      <a:schemeClr val="accent6">
                        <a:lumMod val="75000"/>
                      </a:schemeClr>
                    </a:solidFill>
                  </a:rPr>
                  <a:t> The Hamiltonian conserves </a:t>
                </a:r>
              </a:p>
              <a:p>
                <a:r>
                  <a:rPr lang="en-US" sz="5400" dirty="0">
                    <a:solidFill>
                      <a:schemeClr val="accent6">
                        <a:lumMod val="75000"/>
                      </a:schemeClr>
                    </a:solidFill>
                  </a:rPr>
                  <a:t>information entropy</a:t>
                </a:r>
              </a:p>
            </p:txBody>
          </p:sp>
        </mc:Choice>
        <mc:Fallback xmlns="">
          <p:sp>
            <p:nvSpPr>
              <p:cNvPr id="14" name="TextBox 13">
                <a:extLst>
                  <a:ext uri="{FF2B5EF4-FFF2-40B4-BE49-F238E27FC236}">
                    <a16:creationId xmlns:a16="http://schemas.microsoft.com/office/drawing/2014/main" id="{96CEE855-9860-5FB6-D547-12813A6F2AD9}"/>
                  </a:ext>
                </a:extLst>
              </p:cNvPr>
              <p:cNvSpPr txBox="1">
                <a:spLocks noRot="1" noChangeAspect="1" noMove="1" noResize="1" noEditPoints="1" noAdjustHandles="1" noChangeArrowheads="1" noChangeShapeType="1" noTextEdit="1"/>
              </p:cNvSpPr>
              <p:nvPr/>
            </p:nvSpPr>
            <p:spPr>
              <a:xfrm>
                <a:off x="626012" y="4151774"/>
                <a:ext cx="8704627" cy="1754326"/>
              </a:xfrm>
              <a:prstGeom prst="rect">
                <a:avLst/>
              </a:prstGeom>
              <a:blipFill>
                <a:blip r:embed="rId4"/>
                <a:stretch>
                  <a:fillRect l="-3782" t="-9375" r="-2731" b="-20139"/>
                </a:stretch>
              </a:blipFill>
            </p:spPr>
            <p:txBody>
              <a:bodyPr/>
              <a:lstStyle/>
              <a:p>
                <a:r>
                  <a:rPr lang="en-US">
                    <a:noFill/>
                  </a:rPr>
                  <a:t> </a:t>
                </a:r>
              </a:p>
            </p:txBody>
          </p:sp>
        </mc:Fallback>
      </mc:AlternateContent>
    </p:spTree>
    <p:extLst>
      <p:ext uri="{BB962C8B-B14F-4D97-AF65-F5344CB8AC3E}">
        <p14:creationId xmlns:p14="http://schemas.microsoft.com/office/powerpoint/2010/main" val="2046117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4" name="TextBox 3">
            <a:extLst>
              <a:ext uri="{FF2B5EF4-FFF2-40B4-BE49-F238E27FC236}">
                <a16:creationId xmlns:a16="http://schemas.microsoft.com/office/drawing/2014/main" id="{A20BEAAF-A929-5CBF-E834-0A669C419F89}"/>
              </a:ext>
            </a:extLst>
          </p:cNvPr>
          <p:cNvSpPr txBox="1"/>
          <p:nvPr/>
        </p:nvSpPr>
        <p:spPr>
          <a:xfrm>
            <a:off x="277612" y="177786"/>
            <a:ext cx="11636775" cy="584775"/>
          </a:xfrm>
          <a:prstGeom prst="rect">
            <a:avLst/>
          </a:prstGeom>
          <a:noFill/>
        </p:spPr>
        <p:txBody>
          <a:bodyPr wrap="none" rtlCol="0">
            <a:spAutoFit/>
          </a:bodyPr>
          <a:lstStyle/>
          <a:p>
            <a:r>
              <a:rPr lang="en-US" sz="3200" dirty="0"/>
              <a:t>Lastly, we can look at how Hamiltonian evolution affects uncertainty:</a:t>
            </a:r>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277612" y="897935"/>
            <a:ext cx="11379397" cy="1077218"/>
          </a:xfrm>
          <a:prstGeom prst="rect">
            <a:avLst/>
          </a:prstGeom>
          <a:noFill/>
        </p:spPr>
        <p:txBody>
          <a:bodyPr wrap="none" rtlCol="0">
            <a:spAutoFit/>
          </a:bodyPr>
          <a:lstStyle/>
          <a:p>
            <a:r>
              <a:rPr lang="en-US" sz="3200" dirty="0"/>
              <a:t>Given a multivariable distribution , the uncertainty is characterized </a:t>
            </a:r>
          </a:p>
          <a:p>
            <a:r>
              <a:rPr lang="en-US" sz="3200" dirty="0"/>
              <a:t>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681081" y="1975153"/>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681081" y="1975153"/>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Tree>
    <p:extLst>
      <p:ext uri="{BB962C8B-B14F-4D97-AF65-F5344CB8AC3E}">
        <p14:creationId xmlns:p14="http://schemas.microsoft.com/office/powerpoint/2010/main" val="3117560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109846" y="758815"/>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109846" y="758815"/>
                <a:ext cx="12082154" cy="650884"/>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DEB419A-2C14-73F4-B056-2FB8A88E8557}"/>
              </a:ext>
            </a:extLst>
          </p:cNvPr>
          <p:cNvSpPr txBox="1"/>
          <p:nvPr/>
        </p:nvSpPr>
        <p:spPr>
          <a:xfrm>
            <a:off x="475290" y="2262344"/>
            <a:ext cx="11064888" cy="584775"/>
          </a:xfrm>
          <a:prstGeom prst="rect">
            <a:avLst/>
          </a:prstGeom>
          <a:noFill/>
        </p:spPr>
        <p:txBody>
          <a:bodyPr wrap="none" rtlCol="0">
            <a:spAutoFit/>
          </a:bodyPr>
          <a:lstStyle/>
          <a:p>
            <a:pPr algn="ctr"/>
            <a:r>
              <a:rPr lang="en-US" sz="3200" dirty="0"/>
              <a:t>The uncertainty is unchanged if and only if the Jacobian is unitary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352CA5-576A-2E9B-4FAE-C8CED755590A}"/>
                  </a:ext>
                </a:extLst>
              </p:cNvPr>
              <p:cNvSpPr txBox="1"/>
              <p:nvPr/>
            </p:nvSpPr>
            <p:spPr>
              <a:xfrm>
                <a:off x="280600" y="3759840"/>
                <a:ext cx="9425144" cy="1446550"/>
              </a:xfrm>
              <a:prstGeom prst="rect">
                <a:avLst/>
              </a:prstGeom>
              <a:noFill/>
            </p:spPr>
            <p:txBody>
              <a:bodyPr wrap="none" rtlCol="0">
                <a:spAutoFit/>
              </a:bodyPr>
              <a:lstStyle/>
              <a:p>
                <a:pPr algn="ct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The Hamiltonian evolution conserves </a:t>
                </a:r>
              </a:p>
              <a:p>
                <a:pPr algn="ctr"/>
                <a:r>
                  <a:rPr lang="en-US" sz="4400" dirty="0">
                    <a:solidFill>
                      <a:schemeClr val="accent6">
                        <a:lumMod val="75000"/>
                      </a:schemeClr>
                    </a:solidFill>
                  </a:rPr>
                  <a:t>the uncertainty of peaked distributions</a:t>
                </a:r>
              </a:p>
            </p:txBody>
          </p:sp>
        </mc:Choice>
        <mc:Fallback xmlns="">
          <p:sp>
            <p:nvSpPr>
              <p:cNvPr id="8" name="TextBox 7">
                <a:extLst>
                  <a:ext uri="{FF2B5EF4-FFF2-40B4-BE49-F238E27FC236}">
                    <a16:creationId xmlns:a16="http://schemas.microsoft.com/office/drawing/2014/main" id="{80352CA5-576A-2E9B-4FAE-C8CED755590A}"/>
                  </a:ext>
                </a:extLst>
              </p:cNvPr>
              <p:cNvSpPr txBox="1">
                <a:spLocks noRot="1" noChangeAspect="1" noMove="1" noResize="1" noEditPoints="1" noAdjustHandles="1" noChangeArrowheads="1" noChangeShapeType="1" noTextEdit="1"/>
              </p:cNvSpPr>
              <p:nvPr/>
            </p:nvSpPr>
            <p:spPr>
              <a:xfrm>
                <a:off x="280600" y="3759840"/>
                <a:ext cx="9425144" cy="1446550"/>
              </a:xfrm>
              <a:prstGeom prst="rect">
                <a:avLst/>
              </a:prstGeom>
              <a:blipFill>
                <a:blip r:embed="rId3"/>
                <a:stretch>
                  <a:fillRect l="-453" t="-8861" r="-2135" b="-19409"/>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2610469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D2DE24-A5DA-91C7-5056-22A7581B60B0}"/>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3D3B10B2-E243-CE41-9440-F5F74C4FB140}"/>
              </a:ext>
            </a:extLst>
          </p:cNvPr>
          <p:cNvSpPr>
            <a:spLocks noGrp="1"/>
          </p:cNvSpPr>
          <p:nvPr>
            <p:ph type="sldNum" sz="quarter" idx="12"/>
          </p:nvPr>
        </p:nvSpPr>
        <p:spPr/>
        <p:txBody>
          <a:bodyPr/>
          <a:lstStyle/>
          <a:p>
            <a:fld id="{F47845EA-7733-40EE-B074-20032348B727}" type="slidenum">
              <a:rPr lang="en-US" smtClean="0"/>
              <a:t>38</a:t>
            </a:fld>
            <a:endParaRPr lang="en-US"/>
          </a:p>
        </p:txBody>
      </p:sp>
    </p:spTree>
    <p:extLst>
      <p:ext uri="{BB962C8B-B14F-4D97-AF65-F5344CB8AC3E}">
        <p14:creationId xmlns:p14="http://schemas.microsoft.com/office/powerpoint/2010/main" val="37656878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39</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spTree>
    <p:extLst>
      <p:ext uri="{BB962C8B-B14F-4D97-AF65-F5344CB8AC3E}">
        <p14:creationId xmlns:p14="http://schemas.microsoft.com/office/powerpoint/2010/main" val="1650808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86C815F-A3D4-8D8E-2CFE-2FE3A671A9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05B6869-A903-9A7F-0D5B-5D69C17FF531}"/>
              </a:ext>
            </a:extLst>
          </p:cNvPr>
          <p:cNvSpPr>
            <a:spLocks noGrp="1"/>
          </p:cNvSpPr>
          <p:nvPr>
            <p:ph type="sldNum" sz="quarter" idx="12"/>
          </p:nvPr>
        </p:nvSpPr>
        <p:spPr/>
        <p:txBody>
          <a:bodyPr/>
          <a:lstStyle/>
          <a:p>
            <a:fld id="{F47845EA-7733-40EE-B074-20032348B727}" type="slidenum">
              <a:rPr lang="en-US" smtClean="0"/>
              <a:t>4</a:t>
            </a:fld>
            <a:endParaRPr lang="en-US"/>
          </a:p>
        </p:txBody>
      </p:sp>
      <p:sp>
        <p:nvSpPr>
          <p:cNvPr id="4" name="TextBox 3">
            <a:extLst>
              <a:ext uri="{FF2B5EF4-FFF2-40B4-BE49-F238E27FC236}">
                <a16:creationId xmlns:a16="http://schemas.microsoft.com/office/drawing/2014/main" id="{E7917EAC-7FCB-52E9-9494-E878C86FDDE5}"/>
              </a:ext>
            </a:extLst>
          </p:cNvPr>
          <p:cNvSpPr txBox="1"/>
          <p:nvPr/>
        </p:nvSpPr>
        <p:spPr>
          <a:xfrm>
            <a:off x="1127971" y="321445"/>
            <a:ext cx="9919252" cy="646331"/>
          </a:xfrm>
          <a:prstGeom prst="rect">
            <a:avLst/>
          </a:prstGeom>
          <a:noFill/>
        </p:spPr>
        <p:txBody>
          <a:bodyPr wrap="square" rtlCol="0">
            <a:spAutoFit/>
          </a:bodyPr>
          <a:lstStyle/>
          <a:p>
            <a:pPr algn="ctr"/>
            <a:r>
              <a:rPr lang="en-US" sz="3600" dirty="0"/>
              <a:t>More compact notation</a:t>
            </a:r>
          </a:p>
        </p:txBody>
      </p:sp>
    </p:spTree>
    <p:extLst>
      <p:ext uri="{BB962C8B-B14F-4D97-AF65-F5344CB8AC3E}">
        <p14:creationId xmlns:p14="http://schemas.microsoft.com/office/powerpoint/2010/main" val="1063191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29940" y="625020"/>
            <a:ext cx="5532120" cy="5607961"/>
            <a:chOff x="3330982" y="841987"/>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7133298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41</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42</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43</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28205" r="-3333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667"/>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822169" y="666502"/>
                <a:ext cx="3689280" cy="1148391"/>
              </a:xfrm>
              <a:prstGeom prst="rect">
                <a:avLst/>
              </a:prstGeom>
              <a:noFill/>
            </p:spPr>
            <p:txBody>
              <a:bodyPr wrap="none" rtlCol="0">
                <a:spAutoFit/>
              </a:bodyPr>
              <a:lstStyle/>
              <a:p>
                <a:pPr algn="ctr"/>
                <a14:m>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𝑝</m:t>
                            </m:r>
                          </m:e>
                          <m:sup>
                            <m:r>
                              <a:rPr lang="en-US" sz="4400" b="0" i="1" smtClean="0">
                                <a:latin typeface="Cambria Math" panose="02040503050406030204" pitchFamily="18" charset="0"/>
                              </a:rPr>
                              <m:t>2</m:t>
                            </m:r>
                          </m:sup>
                        </m:sSup>
                      </m:num>
                      <m:den>
                        <m:r>
                          <a:rPr lang="en-US" sz="4400" b="0" i="1" smtClean="0">
                            <a:latin typeface="Cambria Math" panose="02040503050406030204" pitchFamily="18" charset="0"/>
                          </a:rPr>
                          <m:t>2</m:t>
                        </m:r>
                        <m:r>
                          <a:rPr lang="en-US" sz="4400" b="0" i="1" smtClean="0">
                            <a:latin typeface="Cambria Math" panose="02040503050406030204" pitchFamily="18" charset="0"/>
                          </a:rPr>
                          <m:t>𝑚</m:t>
                        </m:r>
                      </m:den>
                    </m:f>
                    <m:r>
                      <a:rPr lang="en-US" sz="4400" b="0" i="1" smtClean="0">
                        <a:latin typeface="Cambria Math" panose="02040503050406030204" pitchFamily="18" charset="0"/>
                      </a:rPr>
                      <m:t>+</m:t>
                    </m:r>
                    <m:r>
                      <a:rPr lang="en-US" sz="4400" b="0" i="1" smtClean="0">
                        <a:latin typeface="Cambria Math" panose="02040503050406030204" pitchFamily="18" charset="0"/>
                      </a:rPr>
                      <m:t>𝑘</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𝑞</m:t>
                        </m:r>
                      </m:e>
                      <m:sup>
                        <m:r>
                          <a:rPr lang="en-US" sz="4400" b="0" i="1" smtClean="0">
                            <a:latin typeface="Cambria Math" panose="02040503050406030204" pitchFamily="18" charset="0"/>
                          </a:rPr>
                          <m:t>2</m:t>
                        </m:r>
                      </m:sup>
                    </m:sSup>
                  </m:oMath>
                </a14:m>
                <a:r>
                  <a:rPr lang="en-US" sz="44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822169" y="666502"/>
                <a:ext cx="3689280" cy="114839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517382" y="883056"/>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517382" y="883056"/>
                <a:ext cx="206005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4868973-3098-4648-6826-84713A7AD83C}"/>
                  </a:ext>
                </a:extLst>
              </p:cNvPr>
              <p:cNvSpPr txBox="1"/>
              <p:nvPr/>
            </p:nvSpPr>
            <p:spPr>
              <a:xfrm>
                <a:off x="6698053" y="2405028"/>
                <a:ext cx="2526525" cy="12520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m:t>
                          </m:r>
                        </m:e>
                        <m:sub>
                          <m:r>
                            <a:rPr lang="en-US" sz="4400" b="0" i="1" smtClean="0">
                              <a:latin typeface="Cambria Math" panose="02040503050406030204" pitchFamily="18" charset="0"/>
                            </a:rPr>
                            <m:t>𝑝</m:t>
                          </m:r>
                        </m:sub>
                      </m:sSub>
                      <m:r>
                        <a:rPr lang="en-US" sz="4400" b="0" i="1" smtClean="0">
                          <a:latin typeface="Cambria Math" panose="02040503050406030204" pitchFamily="18" charset="0"/>
                        </a:rPr>
                        <m:t>𝐻</m:t>
                      </m:r>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𝑝</m:t>
                          </m:r>
                        </m:num>
                        <m:den>
                          <m:r>
                            <a:rPr lang="en-US" sz="4400" b="0" i="1" smtClean="0">
                              <a:latin typeface="Cambria Math" panose="02040503050406030204" pitchFamily="18" charset="0"/>
                            </a:rPr>
                            <m:t>𝑚</m:t>
                          </m:r>
                        </m:den>
                      </m:f>
                    </m:oMath>
                  </m:oMathPara>
                </a14:m>
                <a:endParaRPr lang="en-US" sz="4400" dirty="0"/>
              </a:p>
            </p:txBody>
          </p:sp>
        </mc:Choice>
        <mc:Fallback xmlns="">
          <p:sp>
            <p:nvSpPr>
              <p:cNvPr id="7" name="TextBox 6">
                <a:extLst>
                  <a:ext uri="{FF2B5EF4-FFF2-40B4-BE49-F238E27FC236}">
                    <a16:creationId xmlns:a16="http://schemas.microsoft.com/office/drawing/2014/main" id="{C4868973-3098-4648-6826-84713A7AD83C}"/>
                  </a:ext>
                </a:extLst>
              </p:cNvPr>
              <p:cNvSpPr txBox="1">
                <a:spLocks noRot="1" noChangeAspect="1" noMove="1" noResize="1" noEditPoints="1" noAdjustHandles="1" noChangeArrowheads="1" noChangeShapeType="1" noTextEdit="1"/>
              </p:cNvSpPr>
              <p:nvPr/>
            </p:nvSpPr>
            <p:spPr>
              <a:xfrm>
                <a:off x="6698053" y="2405028"/>
                <a:ext cx="2526525" cy="125200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533D7D2-4556-C680-C716-C2C1DC711149}"/>
                  </a:ext>
                </a:extLst>
              </p:cNvPr>
              <p:cNvSpPr txBox="1"/>
              <p:nvPr/>
            </p:nvSpPr>
            <p:spPr>
              <a:xfrm>
                <a:off x="6723781" y="3873785"/>
                <a:ext cx="2983830" cy="8217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m:t>
                          </m:r>
                        </m:e>
                        <m:sub>
                          <m:r>
                            <a:rPr lang="en-US" sz="4400" b="0" i="1" smtClean="0">
                              <a:latin typeface="Cambria Math" panose="02040503050406030204" pitchFamily="18" charset="0"/>
                            </a:rPr>
                            <m:t>𝑞</m:t>
                          </m:r>
                        </m:sub>
                      </m:sSub>
                      <m:r>
                        <a:rPr lang="en-US" sz="4400" b="0" i="1" smtClean="0">
                          <a:latin typeface="Cambria Math" panose="02040503050406030204" pitchFamily="18" charset="0"/>
                        </a:rPr>
                        <m:t>𝐻</m:t>
                      </m:r>
                      <m:r>
                        <a:rPr lang="en-US" sz="4400" b="0" i="1" smtClean="0">
                          <a:latin typeface="Cambria Math" panose="02040503050406030204" pitchFamily="18" charset="0"/>
                        </a:rPr>
                        <m:t>=2</m:t>
                      </m:r>
                      <m:r>
                        <a:rPr lang="en-US" sz="4400" b="0" i="1" smtClean="0">
                          <a:latin typeface="Cambria Math" panose="02040503050406030204" pitchFamily="18" charset="0"/>
                        </a:rPr>
                        <m:t>𝑘𝑞</m:t>
                      </m:r>
                    </m:oMath>
                  </m:oMathPara>
                </a14:m>
                <a:endParaRPr lang="en-US" sz="4400" dirty="0"/>
              </a:p>
            </p:txBody>
          </p:sp>
        </mc:Choice>
        <mc:Fallback xmlns="">
          <p:sp>
            <p:nvSpPr>
              <p:cNvPr id="8" name="TextBox 7">
                <a:extLst>
                  <a:ext uri="{FF2B5EF4-FFF2-40B4-BE49-F238E27FC236}">
                    <a16:creationId xmlns:a16="http://schemas.microsoft.com/office/drawing/2014/main" id="{A533D7D2-4556-C680-C716-C2C1DC711149}"/>
                  </a:ext>
                </a:extLst>
              </p:cNvPr>
              <p:cNvSpPr txBox="1">
                <a:spLocks noRot="1" noChangeAspect="1" noMove="1" noResize="1" noEditPoints="1" noAdjustHandles="1" noChangeArrowheads="1" noChangeShapeType="1" noTextEdit="1"/>
              </p:cNvSpPr>
              <p:nvPr/>
            </p:nvSpPr>
            <p:spPr>
              <a:xfrm>
                <a:off x="6723781" y="3873785"/>
                <a:ext cx="2983830" cy="82170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p:grpSp>
        <p:nvGrpSpPr>
          <p:cNvPr id="13" name="Group 12">
            <a:extLst>
              <a:ext uri="{FF2B5EF4-FFF2-40B4-BE49-F238E27FC236}">
                <a16:creationId xmlns:a16="http://schemas.microsoft.com/office/drawing/2014/main" id="{B7076792-FAE1-E175-3613-72EE50EA1982}"/>
              </a:ext>
            </a:extLst>
          </p:cNvPr>
          <p:cNvGrpSpPr>
            <a:grpSpLocks noChangeAspect="1"/>
          </p:cNvGrpSpPr>
          <p:nvPr/>
        </p:nvGrpSpPr>
        <p:grpSpPr>
          <a:xfrm>
            <a:off x="533638" y="721738"/>
            <a:ext cx="5530036" cy="5605272"/>
            <a:chOff x="533638" y="721738"/>
            <a:chExt cx="5530036" cy="5605272"/>
          </a:xfrm>
        </p:grpSpPr>
        <p:sp>
          <p:nvSpPr>
            <p:cNvPr id="8" name="Oval 7">
              <a:extLst>
                <a:ext uri="{FF2B5EF4-FFF2-40B4-BE49-F238E27FC236}">
                  <a16:creationId xmlns:a16="http://schemas.microsoft.com/office/drawing/2014/main" id="{FA452388-00C9-FDF4-787A-374313919224}"/>
                </a:ext>
              </a:extLst>
            </p:cNvPr>
            <p:cNvSpPr>
              <a:spLocks noChangeAspect="1"/>
            </p:cNvSpPr>
            <p:nvPr/>
          </p:nvSpPr>
          <p:spPr>
            <a:xfrm>
              <a:off x="533638" y="841175"/>
              <a:ext cx="5486400" cy="5485835"/>
            </a:xfrm>
            <a:prstGeom prst="ellipse">
              <a:avLst/>
            </a:prstGeom>
            <a:gradFill>
              <a:gsLst>
                <a:gs pos="9000">
                  <a:schemeClr val="bg1"/>
                </a:gs>
                <a:gs pos="100000">
                  <a:srgbClr val="FF0000"/>
                </a:gs>
              </a:gsLst>
              <a:path path="circle">
                <a:fillToRect l="50000" t="50000" r="50000" b="50000"/>
              </a:path>
            </a:gra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5FFC06F-58A7-19FC-0181-8624579331A5}"/>
                </a:ext>
              </a:extLst>
            </p:cNvPr>
            <p:cNvGrpSpPr/>
            <p:nvPr/>
          </p:nvGrpSpPr>
          <p:grpSpPr>
            <a:xfrm>
              <a:off x="533638" y="721738"/>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4500"/>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4500"/>
                    <a:ext cx="250103" cy="303087"/>
                  </a:xfrm>
                  <a:prstGeom prst="rect">
                    <a:avLst/>
                  </a:prstGeom>
                  <a:blipFill>
                    <a:blip r:embed="rId3"/>
                    <a:stretch>
                      <a:fillRect l="-29268" r="-24390" b="-55102"/>
                    </a:stretch>
                  </a:blipFill>
                </p:spPr>
                <p:txBody>
                  <a:bodyPr/>
                  <a:lstStyle/>
                  <a:p>
                    <a:r>
                      <a:rPr lang="en-US">
                        <a:noFill/>
                      </a:rPr>
                      <a:t> </a:t>
                    </a:r>
                  </a:p>
                </p:txBody>
              </p:sp>
            </mc:Fallback>
          </mc:AlternateContent>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3309164" y="883621"/>
                <a:ext cx="0" cy="54858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3309164" y="884895"/>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6F765BA-AD4E-D074-A645-4362DA794897}"/>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0" name="Group 9">
              <a:extLst>
                <a:ext uri="{FF2B5EF4-FFF2-40B4-BE49-F238E27FC236}">
                  <a16:creationId xmlns:a16="http://schemas.microsoft.com/office/drawing/2014/main" id="{FABDB9DA-7C74-BE2D-B151-FD40F0E161FB}"/>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28205" r="-3333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667"/>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43AC1E-CD9C-DDDE-1999-7CB0C9DF7CB3}"/>
                  </a:ext>
                </a:extLst>
              </p:cNvPr>
              <p:cNvSpPr txBox="1"/>
              <p:nvPr/>
            </p:nvSpPr>
            <p:spPr>
              <a:xfrm>
                <a:off x="228355" y="333603"/>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228355" y="333603"/>
                <a:ext cx="2060051" cy="76944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FFD46B6-1C9D-594A-5CB1-F6662AEB3C29}"/>
                  </a:ext>
                </a:extLst>
              </p:cNvPr>
              <p:cNvSpPr txBox="1"/>
              <p:nvPr/>
            </p:nvSpPr>
            <p:spPr>
              <a:xfrm>
                <a:off x="6822169" y="666502"/>
                <a:ext cx="3689280" cy="1148391"/>
              </a:xfrm>
              <a:prstGeom prst="rect">
                <a:avLst/>
              </a:prstGeom>
              <a:noFill/>
            </p:spPr>
            <p:txBody>
              <a:bodyPr wrap="none" rtlCol="0">
                <a:spAutoFit/>
              </a:bodyPr>
              <a:lstStyle/>
              <a:p>
                <a:pPr algn="ctr"/>
                <a14:m>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𝑝</m:t>
                            </m:r>
                          </m:e>
                          <m:sup>
                            <m:r>
                              <a:rPr lang="en-US" sz="4400" b="0" i="1" smtClean="0">
                                <a:latin typeface="Cambria Math" panose="02040503050406030204" pitchFamily="18" charset="0"/>
                              </a:rPr>
                              <m:t>2</m:t>
                            </m:r>
                          </m:sup>
                        </m:sSup>
                      </m:num>
                      <m:den>
                        <m:r>
                          <a:rPr lang="en-US" sz="4400" b="0" i="1" smtClean="0">
                            <a:latin typeface="Cambria Math" panose="02040503050406030204" pitchFamily="18" charset="0"/>
                          </a:rPr>
                          <m:t>2</m:t>
                        </m:r>
                        <m:r>
                          <a:rPr lang="en-US" sz="4400" b="0" i="1" smtClean="0">
                            <a:latin typeface="Cambria Math" panose="02040503050406030204" pitchFamily="18" charset="0"/>
                          </a:rPr>
                          <m:t>𝑚</m:t>
                        </m:r>
                      </m:den>
                    </m:f>
                    <m:r>
                      <a:rPr lang="en-US" sz="4400" b="0" i="1" smtClean="0">
                        <a:latin typeface="Cambria Math" panose="02040503050406030204" pitchFamily="18" charset="0"/>
                      </a:rPr>
                      <m:t>+</m:t>
                    </m:r>
                    <m:r>
                      <a:rPr lang="en-US" sz="4400" b="0" i="1" smtClean="0">
                        <a:latin typeface="Cambria Math" panose="02040503050406030204" pitchFamily="18" charset="0"/>
                      </a:rPr>
                      <m:t>𝑘</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𝑞</m:t>
                        </m:r>
                      </m:e>
                      <m:sup>
                        <m:r>
                          <a:rPr lang="en-US" sz="4400" b="0" i="1" smtClean="0">
                            <a:latin typeface="Cambria Math" panose="02040503050406030204" pitchFamily="18" charset="0"/>
                          </a:rPr>
                          <m:t>2</m:t>
                        </m:r>
                      </m:sup>
                    </m:sSup>
                  </m:oMath>
                </a14:m>
                <a:r>
                  <a:rPr lang="en-US" sz="4400" dirty="0"/>
                  <a:t> </a:t>
                </a:r>
              </a:p>
            </p:txBody>
          </p:sp>
        </mc:Choice>
        <mc:Fallback xmlns="">
          <p:sp>
            <p:nvSpPr>
              <p:cNvPr id="9" name="TextBox 8">
                <a:extLst>
                  <a:ext uri="{FF2B5EF4-FFF2-40B4-BE49-F238E27FC236}">
                    <a16:creationId xmlns:a16="http://schemas.microsoft.com/office/drawing/2014/main" id="{9FFD46B6-1C9D-594A-5CB1-F6662AEB3C29}"/>
                  </a:ext>
                </a:extLst>
              </p:cNvPr>
              <p:cNvSpPr txBox="1">
                <a:spLocks noRot="1" noChangeAspect="1" noMove="1" noResize="1" noEditPoints="1" noAdjustHandles="1" noChangeArrowheads="1" noChangeShapeType="1" noTextEdit="1"/>
              </p:cNvSpPr>
              <p:nvPr/>
            </p:nvSpPr>
            <p:spPr>
              <a:xfrm>
                <a:off x="6822169" y="666502"/>
                <a:ext cx="3689280" cy="114839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510859B-3D5A-EDCA-EBD5-E1F329D4A5E4}"/>
                  </a:ext>
                </a:extLst>
              </p:cNvPr>
              <p:cNvSpPr txBox="1"/>
              <p:nvPr/>
            </p:nvSpPr>
            <p:spPr>
              <a:xfrm>
                <a:off x="6698053" y="2405028"/>
                <a:ext cx="2526525" cy="12520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m:t>
                          </m:r>
                        </m:e>
                        <m:sub>
                          <m:r>
                            <a:rPr lang="en-US" sz="4400" b="0" i="1" smtClean="0">
                              <a:latin typeface="Cambria Math" panose="02040503050406030204" pitchFamily="18" charset="0"/>
                            </a:rPr>
                            <m:t>𝑝</m:t>
                          </m:r>
                        </m:sub>
                      </m:sSub>
                      <m:r>
                        <a:rPr lang="en-US" sz="4400" b="0" i="1" smtClean="0">
                          <a:latin typeface="Cambria Math" panose="02040503050406030204" pitchFamily="18" charset="0"/>
                        </a:rPr>
                        <m:t>𝐻</m:t>
                      </m:r>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𝑝</m:t>
                          </m:r>
                        </m:num>
                        <m:den>
                          <m:r>
                            <a:rPr lang="en-US" sz="4400" b="0" i="1" smtClean="0">
                              <a:latin typeface="Cambria Math" panose="02040503050406030204" pitchFamily="18" charset="0"/>
                            </a:rPr>
                            <m:t>𝑚</m:t>
                          </m:r>
                        </m:den>
                      </m:f>
                    </m:oMath>
                  </m:oMathPara>
                </a14:m>
                <a:endParaRPr lang="en-US" sz="4400" dirty="0"/>
              </a:p>
            </p:txBody>
          </p:sp>
        </mc:Choice>
        <mc:Fallback xmlns="">
          <p:sp>
            <p:nvSpPr>
              <p:cNvPr id="14" name="TextBox 13">
                <a:extLst>
                  <a:ext uri="{FF2B5EF4-FFF2-40B4-BE49-F238E27FC236}">
                    <a16:creationId xmlns:a16="http://schemas.microsoft.com/office/drawing/2014/main" id="{1510859B-3D5A-EDCA-EBD5-E1F329D4A5E4}"/>
                  </a:ext>
                </a:extLst>
              </p:cNvPr>
              <p:cNvSpPr txBox="1">
                <a:spLocks noRot="1" noChangeAspect="1" noMove="1" noResize="1" noEditPoints="1" noAdjustHandles="1" noChangeArrowheads="1" noChangeShapeType="1" noTextEdit="1"/>
              </p:cNvSpPr>
              <p:nvPr/>
            </p:nvSpPr>
            <p:spPr>
              <a:xfrm>
                <a:off x="6698053" y="2405028"/>
                <a:ext cx="2526525" cy="12520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4B9A854-85B5-31C9-8EF8-88CF31606903}"/>
                  </a:ext>
                </a:extLst>
              </p:cNvPr>
              <p:cNvSpPr txBox="1"/>
              <p:nvPr/>
            </p:nvSpPr>
            <p:spPr>
              <a:xfrm>
                <a:off x="6723781" y="3873785"/>
                <a:ext cx="2983830" cy="8217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m:t>
                          </m:r>
                        </m:e>
                        <m:sub>
                          <m:r>
                            <a:rPr lang="en-US" sz="4400" b="0" i="1" smtClean="0">
                              <a:latin typeface="Cambria Math" panose="02040503050406030204" pitchFamily="18" charset="0"/>
                            </a:rPr>
                            <m:t>𝑞</m:t>
                          </m:r>
                        </m:sub>
                      </m:sSub>
                      <m:r>
                        <a:rPr lang="en-US" sz="4400" b="0" i="1" smtClean="0">
                          <a:latin typeface="Cambria Math" panose="02040503050406030204" pitchFamily="18" charset="0"/>
                        </a:rPr>
                        <m:t>𝐻</m:t>
                      </m:r>
                      <m:r>
                        <a:rPr lang="en-US" sz="4400" b="0" i="1" smtClean="0">
                          <a:latin typeface="Cambria Math" panose="02040503050406030204" pitchFamily="18" charset="0"/>
                        </a:rPr>
                        <m:t>=2</m:t>
                      </m:r>
                      <m:r>
                        <a:rPr lang="en-US" sz="4400" b="0" i="1" smtClean="0">
                          <a:latin typeface="Cambria Math" panose="02040503050406030204" pitchFamily="18" charset="0"/>
                        </a:rPr>
                        <m:t>𝑘𝑞</m:t>
                      </m:r>
                    </m:oMath>
                  </m:oMathPara>
                </a14:m>
                <a:endParaRPr lang="en-US" sz="4400" dirty="0"/>
              </a:p>
            </p:txBody>
          </p:sp>
        </mc:Choice>
        <mc:Fallback xmlns="">
          <p:sp>
            <p:nvSpPr>
              <p:cNvPr id="15" name="TextBox 14">
                <a:extLst>
                  <a:ext uri="{FF2B5EF4-FFF2-40B4-BE49-F238E27FC236}">
                    <a16:creationId xmlns:a16="http://schemas.microsoft.com/office/drawing/2014/main" id="{24B9A854-85B5-31C9-8EF8-88CF31606903}"/>
                  </a:ext>
                </a:extLst>
              </p:cNvPr>
              <p:cNvSpPr txBox="1">
                <a:spLocks noRot="1" noChangeAspect="1" noMove="1" noResize="1" noEditPoints="1" noAdjustHandles="1" noChangeArrowheads="1" noChangeShapeType="1" noTextEdit="1"/>
              </p:cNvSpPr>
              <p:nvPr/>
            </p:nvSpPr>
            <p:spPr>
              <a:xfrm>
                <a:off x="6723781" y="3873785"/>
                <a:ext cx="2983830" cy="821700"/>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078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160309" y="802913"/>
                <a:ext cx="6081601" cy="113492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sSup>
                        <m:sSupPr>
                          <m:ctrlPr>
                            <a:rPr lang="en-US" sz="6000" i="1">
                              <a:latin typeface="Cambria Math" panose="02040503050406030204" pitchFamily="18" charset="0"/>
                            </a:rPr>
                          </m:ctrlPr>
                        </m:sSupPr>
                        <m:e>
                          <m:r>
                            <a:rPr lang="en-US" sz="6000" i="1">
                              <a:latin typeface="Cambria Math"/>
                            </a:rPr>
                            <m:t>𝑆</m:t>
                          </m:r>
                        </m:e>
                        <m:sup>
                          <m:r>
                            <a:rPr lang="en-US" sz="6000" i="1">
                              <a:latin typeface="Cambria Math" panose="02040503050406030204" pitchFamily="18" charset="0"/>
                            </a:rPr>
                            <m:t>𝑞</m:t>
                          </m:r>
                        </m:sup>
                      </m:sSup>
                      <m:r>
                        <a:rPr lang="en-US" sz="6000" i="1">
                          <a:latin typeface="Cambria Math"/>
                        </a:rPr>
                        <m:t>,</m:t>
                      </m:r>
                      <m:sSup>
                        <m:sSupPr>
                          <m:ctrlPr>
                            <a:rPr lang="en-US" sz="6000" i="1">
                              <a:latin typeface="Cambria Math" panose="02040503050406030204" pitchFamily="18" charset="0"/>
                            </a:rPr>
                          </m:ctrlPr>
                        </m:sSupPr>
                        <m:e>
                          <m:r>
                            <a:rPr lang="en-US" sz="6000" i="1">
                              <a:latin typeface="Cambria Math"/>
                            </a:rPr>
                            <m:t>𝑆</m:t>
                          </m:r>
                        </m:e>
                        <m:sup>
                          <m:r>
                            <a:rPr lang="en-US" sz="6000" i="1">
                              <a:latin typeface="Cambria Math"/>
                            </a:rPr>
                            <m:t>𝑝</m:t>
                          </m:r>
                        </m:sup>
                      </m:sSup>
                      <m:r>
                        <a:rPr lang="en-US" sz="6000" b="0" i="1" smtClean="0">
                          <a:latin typeface="Cambria Math" panose="02040503050406030204" pitchFamily="18" charset="0"/>
                        </a:rPr>
                        <m:t>]</m:t>
                      </m:r>
                    </m:oMath>
                  </m:oMathPara>
                </a14:m>
                <a:endParaRPr lang="en-US" sz="6000" dirty="0"/>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160309" y="802913"/>
                <a:ext cx="6081601" cy="113492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43AC1E-CD9C-DDDE-1999-7CB0C9DF7CB3}"/>
                  </a:ext>
                </a:extLst>
              </p:cNvPr>
              <p:cNvSpPr txBox="1"/>
              <p:nvPr/>
            </p:nvSpPr>
            <p:spPr>
              <a:xfrm>
                <a:off x="673909" y="987085"/>
                <a:ext cx="1889107"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r>
                        <a:rPr lang="en-US" sz="4000" b="0" i="1" smtClean="0">
                          <a:latin typeface="Cambria Math" panose="02040503050406030204" pitchFamily="18" charset="0"/>
                        </a:rPr>
                        <m:t>)</m:t>
                      </m:r>
                    </m:oMath>
                  </m:oMathPara>
                </a14:m>
                <a:endParaRPr lang="en-US" sz="4000" dirty="0"/>
              </a:p>
            </p:txBody>
          </p:sp>
        </mc:Choice>
        <mc:Fallback xmlns="">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673909" y="987085"/>
                <a:ext cx="1889107" cy="707886"/>
              </a:xfrm>
              <a:prstGeom prst="rect">
                <a:avLst/>
              </a:prstGeom>
              <a:blipFill>
                <a:blip r:embed="rId3"/>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2066173D-41DF-673A-516C-0B0C54307AE0}"/>
              </a:ext>
            </a:extLst>
          </p:cNvPr>
          <p:cNvGrpSpPr/>
          <p:nvPr/>
        </p:nvGrpSpPr>
        <p:grpSpPr>
          <a:xfrm>
            <a:off x="565964" y="764184"/>
            <a:ext cx="5530036" cy="5605272"/>
            <a:chOff x="565964" y="764184"/>
            <a:chExt cx="5530036" cy="5605272"/>
          </a:xfrm>
        </p:grpSpPr>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6"/>
                      <a:stretch>
                        <a:fillRect l="-8392" r="-769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7"/>
                      <a:stretch>
                        <a:fillRect l="-28205" r="-3333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8"/>
                      <a:stretch>
                        <a:fillRect l="-30769" r="-30769"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9"/>
                      <a:stretch>
                        <a:fillRect l="-30769" r="-30769" b="-6667"/>
                      </a:stretch>
                    </a:blipFill>
                  </p:spPr>
                  <p:txBody>
                    <a:bodyPr/>
                    <a:lstStyle/>
                    <a:p>
                      <a:r>
                        <a:rPr lang="en-US">
                          <a:noFill/>
                        </a:rPr>
                        <a:t> </a:t>
                      </a:r>
                    </a:p>
                  </p:txBody>
                </p:sp>
              </mc:Fallback>
            </mc:AlternateContent>
          </p:grpSp>
        </p:grpSp>
        <p:grpSp>
          <p:nvGrpSpPr>
            <p:cNvPr id="60" name="Group 5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70" name="Group 69">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79" name="Straight Arrow Connector 78">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551DA347-931A-4310-BE51-B662DE0E909D}"/>
                  </a:ext>
                </a:extLst>
              </p:cNvPr>
              <p:cNvSpPr txBox="1"/>
              <p:nvPr/>
            </p:nvSpPr>
            <p:spPr>
              <a:xfrm>
                <a:off x="632602" y="804865"/>
                <a:ext cx="1780872" cy="78662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a:rPr lang="en-US" sz="4000" b="0" i="1" smtClean="0">
                              <a:latin typeface="Cambria Math" panose="02040503050406030204" pitchFamily="18" charset="0"/>
                            </a:rPr>
                            <m:t>𝑆</m:t>
                          </m:r>
                        </m:e>
                      </m:acc>
                      <m:d>
                        <m:dPr>
                          <m:ctrlPr>
                            <a:rPr lang="en-US" sz="4000" i="1">
                              <a:latin typeface="Cambria Math" panose="02040503050406030204" pitchFamily="18" charset="0"/>
                            </a:rPr>
                          </m:ctrlPr>
                        </m:dPr>
                        <m:e>
                          <m:r>
                            <a:rPr lang="en-US" sz="4000" i="1">
                              <a:latin typeface="Cambria Math" panose="02040503050406030204" pitchFamily="18" charset="0"/>
                            </a:rPr>
                            <m:t>𝑞</m:t>
                          </m:r>
                          <m:r>
                            <a:rPr lang="en-US" sz="4000" i="1">
                              <a:latin typeface="Cambria Math" panose="02040503050406030204" pitchFamily="18" charset="0"/>
                            </a:rPr>
                            <m:t>,</m:t>
                          </m:r>
                          <m:r>
                            <a:rPr lang="en-US" sz="4000" i="1">
                              <a:latin typeface="Cambria Math" panose="02040503050406030204" pitchFamily="18" charset="0"/>
                            </a:rPr>
                            <m:t>𝑝</m:t>
                          </m:r>
                        </m:e>
                      </m:d>
                    </m:oMath>
                  </m:oMathPara>
                </a14:m>
                <a:endParaRPr lang="en-US" sz="4000" dirty="0"/>
              </a:p>
            </p:txBody>
          </p:sp>
        </mc:Choice>
        <mc:Fallback xmlns="">
          <p:sp>
            <p:nvSpPr>
              <p:cNvPr id="155" name="TextBox 154">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632602" y="804865"/>
                <a:ext cx="1780872" cy="786626"/>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43AC1E-CD9C-DDDE-1999-7CB0C9DF7CB3}"/>
                  </a:ext>
                </a:extLst>
              </p:cNvPr>
              <p:cNvSpPr txBox="1"/>
              <p:nvPr/>
            </p:nvSpPr>
            <p:spPr>
              <a:xfrm>
                <a:off x="673909" y="987085"/>
                <a:ext cx="1889107"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r>
                        <a:rPr lang="en-US" sz="4000" b="0" i="1" smtClean="0">
                          <a:latin typeface="Cambria Math" panose="02040503050406030204" pitchFamily="18" charset="0"/>
                        </a:rPr>
                        <m:t>)</m:t>
                      </m:r>
                    </m:oMath>
                  </m:oMathPara>
                </a14:m>
                <a:endParaRPr lang="en-US" sz="4000" dirty="0"/>
              </a:p>
            </p:txBody>
          </p:sp>
        </mc:Choice>
        <mc:Fallback xmlns="">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673909" y="987085"/>
                <a:ext cx="1889107" cy="707886"/>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3"/>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4"/>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5"/>
                    <a:stretch>
                      <a:fillRect l="-8392" r="-769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6"/>
                    <a:stretch>
                      <a:fillRect l="-28205" r="-3333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7"/>
                    <a:stretch>
                      <a:fillRect l="-30769" r="-30769"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8"/>
                    <a:stretch>
                      <a:fillRect l="-30769" r="-30769" b="-6667"/>
                    </a:stretch>
                  </a:blipFill>
                </p:spPr>
                <p:txBody>
                  <a:bodyPr/>
                  <a:lstStyle/>
                  <a:p>
                    <a:r>
                      <a:rPr lang="en-US">
                        <a:noFill/>
                      </a:rPr>
                      <a:t> </a:t>
                    </a:r>
                  </a:p>
                </p:txBody>
              </p:sp>
            </mc:Fallback>
          </mc:AlternateContent>
        </p:grpSp>
      </p:grpSp>
      <p:grpSp>
        <p:nvGrpSpPr>
          <p:cNvPr id="120" name="Group 119">
            <a:extLst>
              <a:ext uri="{FF2B5EF4-FFF2-40B4-BE49-F238E27FC236}">
                <a16:creationId xmlns:a16="http://schemas.microsoft.com/office/drawing/2014/main" id="{84D9D23C-74EA-E7F6-CBD8-B89464193207}"/>
              </a:ext>
            </a:extLst>
          </p:cNvPr>
          <p:cNvGrpSpPr/>
          <p:nvPr/>
        </p:nvGrpSpPr>
        <p:grpSpPr>
          <a:xfrm>
            <a:off x="917070" y="1251544"/>
            <a:ext cx="4792684" cy="4773045"/>
            <a:chOff x="3677795" y="1329398"/>
            <a:chExt cx="4792684" cy="4773538"/>
          </a:xfrm>
        </p:grpSpPr>
        <p:grpSp>
          <p:nvGrpSpPr>
            <p:cNvPr id="121" name="Group 120">
              <a:extLst>
                <a:ext uri="{FF2B5EF4-FFF2-40B4-BE49-F238E27FC236}">
                  <a16:creationId xmlns:a16="http://schemas.microsoft.com/office/drawing/2014/main" id="{75028A12-65B8-8499-7987-B0C57DA26C38}"/>
                </a:ext>
              </a:extLst>
            </p:cNvPr>
            <p:cNvGrpSpPr/>
            <p:nvPr/>
          </p:nvGrpSpPr>
          <p:grpSpPr>
            <a:xfrm>
              <a:off x="3677795" y="1329398"/>
              <a:ext cx="4792684" cy="4773538"/>
              <a:chOff x="1801365" y="1403675"/>
              <a:chExt cx="3354879" cy="3341476"/>
            </a:xfrm>
          </p:grpSpPr>
          <p:grpSp>
            <p:nvGrpSpPr>
              <p:cNvPr id="123" name="Group 122">
                <a:extLst>
                  <a:ext uri="{FF2B5EF4-FFF2-40B4-BE49-F238E27FC236}">
                    <a16:creationId xmlns:a16="http://schemas.microsoft.com/office/drawing/2014/main" id="{6E1ACBB6-7046-69BA-D6EF-E41BB33D56E9}"/>
                  </a:ext>
                </a:extLst>
              </p:cNvPr>
              <p:cNvGrpSpPr>
                <a:grpSpLocks/>
              </p:cNvGrpSpPr>
              <p:nvPr/>
            </p:nvGrpSpPr>
            <p:grpSpPr>
              <a:xfrm>
                <a:off x="2002824" y="1597989"/>
                <a:ext cx="2934694" cy="2525507"/>
                <a:chOff x="1312455" y="1331239"/>
                <a:chExt cx="2934694" cy="2525507"/>
              </a:xfrm>
            </p:grpSpPr>
            <p:cxnSp>
              <p:nvCxnSpPr>
                <p:cNvPr id="132" name="Straight Arrow Connector 131">
                  <a:extLst>
                    <a:ext uri="{FF2B5EF4-FFF2-40B4-BE49-F238E27FC236}">
                      <a16:creationId xmlns:a16="http://schemas.microsoft.com/office/drawing/2014/main" id="{67DE5A58-866F-13BA-0109-6A49E5C4BCEC}"/>
                    </a:ext>
                  </a:extLst>
                </p:cNvPr>
                <p:cNvCxnSpPr>
                  <a:cxnSpLocks/>
                </p:cNvCxnSpPr>
                <p:nvPr/>
              </p:nvCxnSpPr>
              <p:spPr>
                <a:xfrm flipV="1">
                  <a:off x="2785630" y="2133992"/>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A20EFAB-FAA5-0546-D02C-ACA94D9214A8}"/>
                    </a:ext>
                  </a:extLst>
                </p:cNvPr>
                <p:cNvCxnSpPr>
                  <a:cxnSpLocks/>
                </p:cNvCxnSpPr>
                <p:nvPr/>
              </p:nvCxnSpPr>
              <p:spPr>
                <a:xfrm>
                  <a:off x="3292513" y="2798103"/>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75C4A99-9DBB-DC8B-5479-36A99C27D0DD}"/>
                    </a:ext>
                  </a:extLst>
                </p:cNvPr>
                <p:cNvCxnSpPr>
                  <a:cxnSpLocks/>
                </p:cNvCxnSpPr>
                <p:nvPr/>
              </p:nvCxnSpPr>
              <p:spPr>
                <a:xfrm>
                  <a:off x="2785630" y="3319298"/>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23AE4E6-815A-802D-2B21-B80BCD9CCBFE}"/>
                    </a:ext>
                  </a:extLst>
                </p:cNvPr>
                <p:cNvCxnSpPr>
                  <a:cxnSpLocks/>
                </p:cNvCxnSpPr>
                <p:nvPr/>
              </p:nvCxnSpPr>
              <p:spPr>
                <a:xfrm flipH="1">
                  <a:off x="2113256" y="2801109"/>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DF6DD3B-D2C2-080A-0DBD-75829119373D}"/>
                    </a:ext>
                  </a:extLst>
                </p:cNvPr>
                <p:cNvCxnSpPr>
                  <a:cxnSpLocks noChangeAspect="1"/>
                </p:cNvCxnSpPr>
                <p:nvPr/>
              </p:nvCxnSpPr>
              <p:spPr>
                <a:xfrm>
                  <a:off x="3155279" y="316054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C85A819-C964-1DDF-EF7E-A7566D9E0E69}"/>
                    </a:ext>
                  </a:extLst>
                </p:cNvPr>
                <p:cNvCxnSpPr>
                  <a:cxnSpLocks/>
                </p:cNvCxnSpPr>
                <p:nvPr/>
              </p:nvCxnSpPr>
              <p:spPr>
                <a:xfrm flipH="1">
                  <a:off x="2285357" y="315002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15E8437-0CD5-52FB-8F98-60E3F8E4082B}"/>
                    </a:ext>
                  </a:extLst>
                </p:cNvPr>
                <p:cNvCxnSpPr>
                  <a:cxnSpLocks/>
                </p:cNvCxnSpPr>
                <p:nvPr/>
              </p:nvCxnSpPr>
              <p:spPr>
                <a:xfrm flipH="1" flipV="1">
                  <a:off x="2293745" y="23367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8058CF3-E9FE-B95B-060C-B129D7138477}"/>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AAD3AA3-8D88-47AB-0084-65FB15204B57}"/>
                    </a:ext>
                  </a:extLst>
                </p:cNvPr>
                <p:cNvCxnSpPr>
                  <a:cxnSpLocks/>
                </p:cNvCxnSpPr>
                <p:nvPr/>
              </p:nvCxnSpPr>
              <p:spPr>
                <a:xfrm>
                  <a:off x="3899135" y="280106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734E8AE-A72A-7561-5F3B-85DE26DAA7B1}"/>
                    </a:ext>
                  </a:extLst>
                </p:cNvPr>
                <p:cNvCxnSpPr>
                  <a:cxnSpLocks noChangeAspect="1"/>
                </p:cNvCxnSpPr>
                <p:nvPr/>
              </p:nvCxnSpPr>
              <p:spPr>
                <a:xfrm flipH="1">
                  <a:off x="1312455" y="2798886"/>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BB3A453-E215-952E-84BF-0D44630F67B5}"/>
                    </a:ext>
                  </a:extLst>
                </p:cNvPr>
                <p:cNvCxnSpPr>
                  <a:cxnSpLocks/>
                </p:cNvCxnSpPr>
                <p:nvPr/>
              </p:nvCxnSpPr>
              <p:spPr>
                <a:xfrm flipH="1">
                  <a:off x="1733981" y="36036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0AB3CD7-F141-E1AD-EA7D-C1E1152F46B8}"/>
                    </a:ext>
                  </a:extLst>
                </p:cNvPr>
                <p:cNvCxnSpPr>
                  <a:cxnSpLocks noChangeAspect="1"/>
                </p:cNvCxnSpPr>
                <p:nvPr/>
              </p:nvCxnSpPr>
              <p:spPr>
                <a:xfrm flipH="1" flipV="1">
                  <a:off x="1758668" y="1755236"/>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7AC7935-6F9F-A265-32E3-FF7279B5197E}"/>
                    </a:ext>
                  </a:extLst>
                </p:cNvPr>
                <p:cNvCxnSpPr>
                  <a:cxnSpLocks noChangeAspect="1"/>
                </p:cNvCxnSpPr>
                <p:nvPr/>
              </p:nvCxnSpPr>
              <p:spPr>
                <a:xfrm flipV="1">
                  <a:off x="3568580" y="175316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CB35025-A41D-7367-104F-96B66C7AB275}"/>
                    </a:ext>
                  </a:extLst>
                </p:cNvPr>
                <p:cNvCxnSpPr>
                  <a:cxnSpLocks noChangeAspect="1"/>
                </p:cNvCxnSpPr>
                <p:nvPr/>
              </p:nvCxnSpPr>
              <p:spPr>
                <a:xfrm rot="1320000" flipV="1">
                  <a:off x="3190982" y="1793241"/>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22A23D4-9248-632F-1534-2FDBDFED1BEC}"/>
                    </a:ext>
                  </a:extLst>
                </p:cNvPr>
                <p:cNvCxnSpPr>
                  <a:cxnSpLocks noChangeAspect="1"/>
                </p:cNvCxnSpPr>
                <p:nvPr/>
              </p:nvCxnSpPr>
              <p:spPr>
                <a:xfrm>
                  <a:off x="3556560" y="3181545"/>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680936A-30BF-C87E-A9CF-212139413B1A}"/>
                    </a:ext>
                  </a:extLst>
                </p:cNvPr>
                <p:cNvCxnSpPr>
                  <a:cxnSpLocks noChangeAspect="1"/>
                </p:cNvCxnSpPr>
                <p:nvPr/>
              </p:nvCxnSpPr>
              <p:spPr>
                <a:xfrm flipH="1">
                  <a:off x="2336811" y="3583497"/>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228984-0F1D-7F31-7339-6B150946A32D}"/>
                    </a:ext>
                  </a:extLst>
                </p:cNvPr>
                <p:cNvCxnSpPr>
                  <a:cxnSpLocks noChangeAspect="1"/>
                </p:cNvCxnSpPr>
                <p:nvPr/>
              </p:nvCxnSpPr>
              <p:spPr>
                <a:xfrm rot="1320000" flipH="1">
                  <a:off x="1753521" y="2440370"/>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7FA6A3E-FEC8-F191-55F4-2548E291ADBA}"/>
                    </a:ext>
                  </a:extLst>
                </p:cNvPr>
                <p:cNvCxnSpPr>
                  <a:cxnSpLocks noChangeAspect="1"/>
                </p:cNvCxnSpPr>
                <p:nvPr/>
              </p:nvCxnSpPr>
              <p:spPr>
                <a:xfrm>
                  <a:off x="3170542" y="3569286"/>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45632AE-FB9C-F5A2-2774-9F55940D3FE3}"/>
                    </a:ext>
                  </a:extLst>
                </p:cNvPr>
                <p:cNvCxnSpPr>
                  <a:cxnSpLocks noChangeAspect="1"/>
                </p:cNvCxnSpPr>
                <p:nvPr/>
              </p:nvCxnSpPr>
              <p:spPr>
                <a:xfrm flipH="1">
                  <a:off x="1778890" y="3154688"/>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68D9F78-9C02-9647-BDF8-88FA0449E2B3}"/>
                    </a:ext>
                  </a:extLst>
                </p:cNvPr>
                <p:cNvCxnSpPr>
                  <a:cxnSpLocks noChangeAspect="1"/>
                </p:cNvCxnSpPr>
                <p:nvPr/>
              </p:nvCxnSpPr>
              <p:spPr>
                <a:xfrm flipH="1" flipV="1">
                  <a:off x="2359000" y="17944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DC7010-0D29-0390-5C7C-2E1A292BD993}"/>
                    </a:ext>
                  </a:extLst>
                </p:cNvPr>
                <p:cNvCxnSpPr>
                  <a:cxnSpLocks noChangeAspect="1"/>
                </p:cNvCxnSpPr>
                <p:nvPr/>
              </p:nvCxnSpPr>
              <p:spPr>
                <a:xfrm rot="1320000" flipV="1">
                  <a:off x="3613841"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1D744AD-E457-4D46-C1B5-382DFC8F17CA}"/>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928C42E-2CD8-46A9-D2F1-BF397B509C2E}"/>
                    </a:ext>
                  </a:extLst>
                </p:cNvPr>
                <p:cNvCxnSpPr>
                  <a:cxnSpLocks/>
                </p:cNvCxnSpPr>
                <p:nvPr/>
              </p:nvCxnSpPr>
              <p:spPr>
                <a:xfrm>
                  <a:off x="3583193" y="360364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4EF07848-708B-592F-504A-660A27BD02E8}"/>
                  </a:ext>
                </a:extLst>
              </p:cNvPr>
              <p:cNvCxnSpPr>
                <a:cxnSpLocks noChangeAspect="1"/>
              </p:cNvCxnSpPr>
              <p:nvPr/>
            </p:nvCxnSpPr>
            <p:spPr>
              <a:xfrm rot="1320000" flipV="1">
                <a:off x="4091584" y="140668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6D3E8F6-76BE-E945-0F86-000C0ED6307B}"/>
                  </a:ext>
                </a:extLst>
              </p:cNvPr>
              <p:cNvCxnSpPr>
                <a:cxnSpLocks noChangeAspect="1"/>
              </p:cNvCxnSpPr>
              <p:nvPr/>
            </p:nvCxnSpPr>
            <p:spPr>
              <a:xfrm rot="4020000" flipV="1">
                <a:off x="4927644" y="227154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DBA89F7-52A7-031F-9578-9158A1AECAA5}"/>
                  </a:ext>
                </a:extLst>
              </p:cNvPr>
              <p:cNvCxnSpPr>
                <a:cxnSpLocks noChangeAspect="1"/>
              </p:cNvCxnSpPr>
              <p:nvPr/>
            </p:nvCxnSpPr>
            <p:spPr>
              <a:xfrm rot="6720000" flipV="1">
                <a:off x="4891988" y="3498118"/>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8D2172D-13DE-AC8D-226C-EFCF6BEC0471}"/>
                  </a:ext>
                </a:extLst>
              </p:cNvPr>
              <p:cNvCxnSpPr>
                <a:cxnSpLocks noChangeAspect="1"/>
              </p:cNvCxnSpPr>
              <p:nvPr/>
            </p:nvCxnSpPr>
            <p:spPr>
              <a:xfrm rot="9420000" flipV="1">
                <a:off x="4157307" y="424719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8EC78AF-D721-2089-0F7C-853F95111B57}"/>
                  </a:ext>
                </a:extLst>
              </p:cNvPr>
              <p:cNvCxnSpPr>
                <a:cxnSpLocks noChangeAspect="1"/>
              </p:cNvCxnSpPr>
              <p:nvPr/>
            </p:nvCxnSpPr>
            <p:spPr>
              <a:xfrm rot="12120000" flipV="1">
                <a:off x="2887365" y="4287951"/>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EEA81DF-677C-09CF-5FBC-4CE7D717D0DC}"/>
                  </a:ext>
                </a:extLst>
              </p:cNvPr>
              <p:cNvCxnSpPr>
                <a:cxnSpLocks noChangeAspect="1"/>
              </p:cNvCxnSpPr>
              <p:nvPr/>
            </p:nvCxnSpPr>
            <p:spPr>
              <a:xfrm rot="14820000" flipV="1">
                <a:off x="2044966" y="346865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CCED7D7-9C88-4329-CC04-5D6E5CD50416}"/>
                  </a:ext>
                </a:extLst>
              </p:cNvPr>
              <p:cNvCxnSpPr>
                <a:cxnSpLocks noChangeAspect="1"/>
              </p:cNvCxnSpPr>
              <p:nvPr/>
            </p:nvCxnSpPr>
            <p:spPr>
              <a:xfrm rot="17520000" flipV="1">
                <a:off x="2029965" y="224525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B990A20-9FFD-53D5-7E79-EEFA0A37053B}"/>
                  </a:ext>
                </a:extLst>
              </p:cNvPr>
              <p:cNvCxnSpPr>
                <a:cxnSpLocks noChangeAspect="1"/>
              </p:cNvCxnSpPr>
              <p:nvPr/>
            </p:nvCxnSpPr>
            <p:spPr>
              <a:xfrm rot="20220000" flipV="1">
                <a:off x="2865537" y="140367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6FBE96CF-E3BB-E2E9-2CC5-8FC5C6F48DF9}"/>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0BDC39A-B1BE-FAF2-CDA1-BA5560A9D1D9}"/>
                  </a:ext>
                </a:extLst>
              </p:cNvPr>
              <p:cNvSpPr txBox="1"/>
              <p:nvPr/>
            </p:nvSpPr>
            <p:spPr>
              <a:xfrm>
                <a:off x="9242058" y="2525880"/>
                <a:ext cx="2196242" cy="136646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𝐻</m:t>
                          </m:r>
                        </m:num>
                        <m:den>
                          <m:r>
                            <a:rPr lang="en-US" sz="4000" i="1">
                              <a:latin typeface="Cambria Math" panose="02040503050406030204" pitchFamily="18" charset="0"/>
                            </a:rPr>
                            <m:t>𝜕</m:t>
                          </m:r>
                          <m:r>
                            <a:rPr lang="en-US" sz="4000" i="1">
                              <a:latin typeface="Cambria Math" panose="02040503050406030204" pitchFamily="18" charset="0"/>
                            </a:rPr>
                            <m:t>𝑝</m:t>
                          </m:r>
                        </m:den>
                      </m:f>
                      <m:r>
                        <a:rPr lang="en-US" sz="4000" b="0" i="1" smtClean="0">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𝑞</m:t>
                          </m:r>
                        </m:sup>
                      </m:sSup>
                    </m:oMath>
                  </m:oMathPara>
                </a14:m>
                <a:endParaRPr lang="en-US" sz="4000" dirty="0"/>
              </a:p>
            </p:txBody>
          </p:sp>
        </mc:Choice>
        <mc:Fallback xmlns="">
          <p:sp>
            <p:nvSpPr>
              <p:cNvPr id="23" name="TextBox 22">
                <a:extLst>
                  <a:ext uri="{FF2B5EF4-FFF2-40B4-BE49-F238E27FC236}">
                    <a16:creationId xmlns:a16="http://schemas.microsoft.com/office/drawing/2014/main" id="{D0BDC39A-B1BE-FAF2-CDA1-BA5560A9D1D9}"/>
                  </a:ext>
                </a:extLst>
              </p:cNvPr>
              <p:cNvSpPr txBox="1">
                <a:spLocks noRot="1" noChangeAspect="1" noMove="1" noResize="1" noEditPoints="1" noAdjustHandles="1" noChangeArrowheads="1" noChangeShapeType="1" noTextEdit="1"/>
              </p:cNvSpPr>
              <p:nvPr/>
            </p:nvSpPr>
            <p:spPr>
              <a:xfrm>
                <a:off x="9242058" y="2525880"/>
                <a:ext cx="2196242" cy="136646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34031EC-F8F2-1609-026F-767D6E94A8D2}"/>
                  </a:ext>
                </a:extLst>
              </p:cNvPr>
              <p:cNvSpPr txBox="1"/>
              <p:nvPr/>
            </p:nvSpPr>
            <p:spPr>
              <a:xfrm>
                <a:off x="7494711" y="919380"/>
                <a:ext cx="2485296" cy="30993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000" i="1" smtClean="0">
                              <a:latin typeface="Cambria Math" panose="02040503050406030204" pitchFamily="18" charset="0"/>
                            </a:rPr>
                          </m:ctrlPr>
                        </m:accPr>
                        <m:e>
                          <m:r>
                            <m:rPr>
                              <m:sty m:val="p"/>
                            </m:rPr>
                            <a:rPr lang="en-US" sz="4000" i="1">
                              <a:latin typeface="Cambria Math" panose="02040503050406030204" pitchFamily="18" charset="0"/>
                              <a:ea typeface="Cambria Math" panose="02040503050406030204" pitchFamily="18" charset="0"/>
                            </a:rPr>
                            <m:t>∇</m:t>
                          </m:r>
                        </m:e>
                      </m:acc>
                      <m:r>
                        <a:rPr lang="en-US" sz="4000" i="1">
                          <a:latin typeface="Cambria Math" panose="02040503050406030204" pitchFamily="18" charset="0"/>
                        </a:rPr>
                        <m:t>𝐻</m:t>
                      </m:r>
                      <m:r>
                        <a:rPr lang="en-US" sz="4000" b="0" i="1" smtClean="0">
                          <a:latin typeface="Cambria Math" panose="02040503050406030204" pitchFamily="18" charset="0"/>
                        </a:rPr>
                        <m:t>=</m:t>
                      </m:r>
                      <m:d>
                        <m:dPr>
                          <m:begChr m:val="{"/>
                          <m:endChr m:val=""/>
                          <m:ctrlPr>
                            <a:rPr lang="en-US" sz="4000" b="0" i="1" smtClean="0">
                              <a:latin typeface="Cambria Math" panose="02040503050406030204" pitchFamily="18" charset="0"/>
                            </a:rPr>
                          </m:ctrlPr>
                        </m:dPr>
                        <m:e>
                          <m:m>
                            <m:mPr>
                              <m:mcs>
                                <m:mc>
                                  <m:mcPr>
                                    <m:count m:val="1"/>
                                    <m:mcJc m:val="center"/>
                                  </m:mcPr>
                                </m:mc>
                              </m:mcs>
                              <m:ctrlPr>
                                <a:rPr lang="en-US" sz="4000" b="0" i="1" smtClean="0">
                                  <a:latin typeface="Cambria Math" panose="02040503050406030204" pitchFamily="18" charset="0"/>
                                </a:rPr>
                              </m:ctrlPr>
                            </m:mPr>
                            <m:mr>
                              <m:e/>
                            </m:mr>
                            <m:mr>
                              <m:e/>
                            </m:mr>
                            <m:mr>
                              <m:e/>
                            </m:mr>
                            <m:mr>
                              <m:e/>
                            </m:mr>
                            <m:mr>
                              <m:e/>
                            </m:mr>
                          </m:m>
                        </m:e>
                      </m:d>
                    </m:oMath>
                  </m:oMathPara>
                </a14:m>
                <a:endParaRPr lang="en-US" sz="4000" dirty="0"/>
              </a:p>
            </p:txBody>
          </p:sp>
        </mc:Choice>
        <mc:Fallback xmlns="">
          <p:sp>
            <p:nvSpPr>
              <p:cNvPr id="25" name="TextBox 24">
                <a:extLst>
                  <a:ext uri="{FF2B5EF4-FFF2-40B4-BE49-F238E27FC236}">
                    <a16:creationId xmlns:a16="http://schemas.microsoft.com/office/drawing/2014/main" id="{B34031EC-F8F2-1609-026F-767D6E94A8D2}"/>
                  </a:ext>
                </a:extLst>
              </p:cNvPr>
              <p:cNvSpPr txBox="1">
                <a:spLocks noRot="1" noChangeAspect="1" noMove="1" noResize="1" noEditPoints="1" noAdjustHandles="1" noChangeArrowheads="1" noChangeShapeType="1" noTextEdit="1"/>
              </p:cNvSpPr>
              <p:nvPr/>
            </p:nvSpPr>
            <p:spPr>
              <a:xfrm>
                <a:off x="7494711" y="919380"/>
                <a:ext cx="2485296" cy="309931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F9E14D8-4453-E0CE-CE7C-FD9BA2AE65CE}"/>
                  </a:ext>
                </a:extLst>
              </p:cNvPr>
              <p:cNvSpPr txBox="1"/>
              <p:nvPr/>
            </p:nvSpPr>
            <p:spPr>
              <a:xfrm>
                <a:off x="9242058" y="1104208"/>
                <a:ext cx="2583784" cy="136646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𝐻</m:t>
                          </m:r>
                        </m:num>
                        <m:den>
                          <m:r>
                            <a:rPr lang="en-US" sz="4000" i="1">
                              <a:latin typeface="Cambria Math" panose="02040503050406030204" pitchFamily="18" charset="0"/>
                            </a:rPr>
                            <m:t>𝜕</m:t>
                          </m:r>
                          <m:r>
                            <a:rPr lang="en-US" sz="4000" i="1">
                              <a:latin typeface="Cambria Math" panose="02040503050406030204" pitchFamily="18" charset="0"/>
                            </a:rPr>
                            <m:t>𝑞</m:t>
                          </m:r>
                        </m:den>
                      </m:f>
                      <m:r>
                        <a:rPr lang="en-US" sz="4000" b="0" i="1" smtClean="0">
                          <a:latin typeface="Cambria Math" panose="02040503050406030204" pitchFamily="18" charset="0"/>
                        </a:rPr>
                        <m:t>=</m:t>
                      </m:r>
                      <m:r>
                        <a:rPr lang="en-US" sz="4000" i="1">
                          <a:latin typeface="Cambria Math" panose="02040503050406030204" pitchFamily="18" charset="0"/>
                        </a:rPr>
                        <m:t>−</m:t>
                      </m:r>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𝑝</m:t>
                          </m:r>
                        </m:sup>
                      </m:sSup>
                    </m:oMath>
                  </m:oMathPara>
                </a14:m>
                <a:endParaRPr lang="en-US" sz="4000" dirty="0"/>
              </a:p>
            </p:txBody>
          </p:sp>
        </mc:Choice>
        <mc:Fallback xmlns="">
          <p:sp>
            <p:nvSpPr>
              <p:cNvPr id="26" name="TextBox 25">
                <a:extLst>
                  <a:ext uri="{FF2B5EF4-FFF2-40B4-BE49-F238E27FC236}">
                    <a16:creationId xmlns:a16="http://schemas.microsoft.com/office/drawing/2014/main" id="{3F9E14D8-4453-E0CE-CE7C-FD9BA2AE65CE}"/>
                  </a:ext>
                </a:extLst>
              </p:cNvPr>
              <p:cNvSpPr txBox="1">
                <a:spLocks noRot="1" noChangeAspect="1" noMove="1" noResize="1" noEditPoints="1" noAdjustHandles="1" noChangeArrowheads="1" noChangeShapeType="1" noTextEdit="1"/>
              </p:cNvSpPr>
              <p:nvPr/>
            </p:nvSpPr>
            <p:spPr>
              <a:xfrm>
                <a:off x="9242058" y="1104208"/>
                <a:ext cx="2583784" cy="136646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966DA79-F981-379F-3B6E-91FE7C64E6CD}"/>
                  </a:ext>
                </a:extLst>
              </p:cNvPr>
              <p:cNvSpPr txBox="1"/>
              <p:nvPr/>
            </p:nvSpPr>
            <p:spPr>
              <a:xfrm>
                <a:off x="506642" y="851680"/>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28" name="TextBox 27">
                <a:extLst>
                  <a:ext uri="{FF2B5EF4-FFF2-40B4-BE49-F238E27FC236}">
                    <a16:creationId xmlns:a16="http://schemas.microsoft.com/office/drawing/2014/main" id="{7966DA79-F981-379F-3B6E-91FE7C64E6CD}"/>
                  </a:ext>
                </a:extLst>
              </p:cNvPr>
              <p:cNvSpPr txBox="1">
                <a:spLocks noRot="1" noChangeAspect="1" noMove="1" noResize="1" noEditPoints="1" noAdjustHandles="1" noChangeArrowheads="1" noChangeShapeType="1" noTextEdit="1"/>
              </p:cNvSpPr>
              <p:nvPr/>
            </p:nvSpPr>
            <p:spPr>
              <a:xfrm>
                <a:off x="506642" y="851680"/>
                <a:ext cx="2396938" cy="851643"/>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272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43AC1E-CD9C-DDDE-1999-7CB0C9DF7CB3}"/>
                  </a:ext>
                </a:extLst>
              </p:cNvPr>
              <p:cNvSpPr txBox="1"/>
              <p:nvPr/>
            </p:nvSpPr>
            <p:spPr>
              <a:xfrm>
                <a:off x="673909" y="987085"/>
                <a:ext cx="1889107"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r>
                        <a:rPr lang="en-US" sz="4000" b="0" i="1" smtClean="0">
                          <a:latin typeface="Cambria Math" panose="02040503050406030204" pitchFamily="18" charset="0"/>
                        </a:rPr>
                        <m:t>)</m:t>
                      </m:r>
                    </m:oMath>
                  </m:oMathPara>
                </a14:m>
                <a:endParaRPr lang="en-US" sz="4000" dirty="0"/>
              </a:p>
            </p:txBody>
          </p:sp>
        </mc:Choice>
        <mc:Fallback xmlns="">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673909" y="987085"/>
                <a:ext cx="1889107" cy="707886"/>
              </a:xfrm>
              <a:prstGeom prst="rect">
                <a:avLst/>
              </a:prstGeom>
              <a:blipFill>
                <a:blip r:embed="rId3"/>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2066173D-41DF-673A-516C-0B0C54307AE0}"/>
              </a:ext>
            </a:extLst>
          </p:cNvPr>
          <p:cNvGrpSpPr/>
          <p:nvPr/>
        </p:nvGrpSpPr>
        <p:grpSpPr>
          <a:xfrm>
            <a:off x="565964" y="754673"/>
            <a:ext cx="5530036" cy="5605272"/>
            <a:chOff x="565964" y="764184"/>
            <a:chExt cx="5530036" cy="5605272"/>
          </a:xfrm>
        </p:grpSpPr>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6"/>
                      <a:stretch>
                        <a:fillRect l="-8392" r="-769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7"/>
                      <a:stretch>
                        <a:fillRect l="-28205" r="-3333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8"/>
                      <a:stretch>
                        <a:fillRect l="-30769" r="-30769"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9"/>
                      <a:stretch>
                        <a:fillRect l="-30769" r="-30769" b="-6667"/>
                      </a:stretch>
                    </a:blipFill>
                  </p:spPr>
                  <p:txBody>
                    <a:bodyPr/>
                    <a:lstStyle/>
                    <a:p>
                      <a:r>
                        <a:rPr lang="en-US">
                          <a:noFill/>
                        </a:rPr>
                        <a:t> </a:t>
                      </a:r>
                    </a:p>
                  </p:txBody>
                </p:sp>
              </mc:Fallback>
            </mc:AlternateContent>
          </p:grpSp>
        </p:grpSp>
        <p:grpSp>
          <p:nvGrpSpPr>
            <p:cNvPr id="60" name="Group 5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70" name="Group 69">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79" name="Straight Arrow Connector 78">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551DA347-931A-4310-BE51-B662DE0E909D}"/>
                  </a:ext>
                </a:extLst>
              </p:cNvPr>
              <p:cNvSpPr txBox="1"/>
              <p:nvPr/>
            </p:nvSpPr>
            <p:spPr>
              <a:xfrm>
                <a:off x="598121" y="80485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155" name="TextBox 154">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598121" y="804857"/>
                <a:ext cx="1942583" cy="85606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E26A69F-BCA0-16B3-02A4-0D43F9818AF9}"/>
                  </a:ext>
                </a:extLst>
              </p:cNvPr>
              <p:cNvSpPr txBox="1"/>
              <p:nvPr/>
            </p:nvSpPr>
            <p:spPr>
              <a:xfrm>
                <a:off x="6330363" y="2190845"/>
                <a:ext cx="2420663" cy="136646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4000" i="1" smtClean="0">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𝑞</m:t>
                          </m:r>
                        </m:sup>
                      </m:sSup>
                      <m:r>
                        <a:rPr lang="en-US" sz="4000" b="0" i="1" smtClean="0">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𝐻</m:t>
                          </m:r>
                        </m:num>
                        <m:den>
                          <m:r>
                            <a:rPr lang="en-US" sz="4000" i="1">
                              <a:latin typeface="Cambria Math" panose="02040503050406030204" pitchFamily="18" charset="0"/>
                            </a:rPr>
                            <m:t>𝜕</m:t>
                          </m:r>
                          <m:r>
                            <a:rPr lang="en-US" sz="4000" i="1">
                              <a:latin typeface="Cambria Math" panose="02040503050406030204" pitchFamily="18" charset="0"/>
                            </a:rPr>
                            <m:t>𝑝</m:t>
                          </m:r>
                        </m:den>
                      </m:f>
                    </m:oMath>
                  </m:oMathPara>
                </a14:m>
                <a:endParaRPr lang="en-US" sz="4000" dirty="0"/>
              </a:p>
            </p:txBody>
          </p:sp>
        </mc:Choice>
        <mc:Fallback xmlns="">
          <p:sp>
            <p:nvSpPr>
              <p:cNvPr id="7" name="TextBox 6">
                <a:extLst>
                  <a:ext uri="{FF2B5EF4-FFF2-40B4-BE49-F238E27FC236}">
                    <a16:creationId xmlns:a16="http://schemas.microsoft.com/office/drawing/2014/main" id="{7E26A69F-BCA0-16B3-02A4-0D43F9818AF9}"/>
                  </a:ext>
                </a:extLst>
              </p:cNvPr>
              <p:cNvSpPr txBox="1">
                <a:spLocks noRot="1" noChangeAspect="1" noMove="1" noResize="1" noEditPoints="1" noAdjustHandles="1" noChangeArrowheads="1" noChangeShapeType="1" noTextEdit="1"/>
              </p:cNvSpPr>
              <p:nvPr/>
            </p:nvSpPr>
            <p:spPr>
              <a:xfrm>
                <a:off x="6330363" y="2190845"/>
                <a:ext cx="2420663" cy="136646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55512EE-4982-8425-C5C3-BA9CD71F5AFD}"/>
                  </a:ext>
                </a:extLst>
              </p:cNvPr>
              <p:cNvSpPr txBox="1"/>
              <p:nvPr/>
            </p:nvSpPr>
            <p:spPr>
              <a:xfrm>
                <a:off x="8297358" y="695366"/>
                <a:ext cx="3988592" cy="29720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m>
                            <m:mPr>
                              <m:mcs>
                                <m:mc>
                                  <m:mcPr>
                                    <m:count m:val="1"/>
                                    <m:mcJc m:val="center"/>
                                  </m:mcPr>
                                </m:mc>
                              </m:mcs>
                              <m:ctrlPr>
                                <a:rPr lang="en-US" sz="4000" i="1">
                                  <a:latin typeface="Cambria Math" panose="02040503050406030204" pitchFamily="18" charset="0"/>
                                </a:rPr>
                              </m:ctrlPr>
                            </m:mPr>
                            <m:mr>
                              <m:e/>
                            </m:mr>
                            <m:mr>
                              <m:e/>
                            </m:mr>
                            <m:mr>
                              <m:e/>
                            </m:mr>
                            <m:mr>
                              <m:e/>
                            </m:mr>
                            <m:mr>
                              <m:e/>
                            </m:mr>
                          </m:m>
                        </m:e>
                      </m:d>
                      <m:r>
                        <a:rPr lang="en-US" sz="4000" b="0" i="1" smtClean="0">
                          <a:latin typeface="Cambria Math" panose="02040503050406030204" pitchFamily="18" charset="0"/>
                        </a:rPr>
                        <m:t>=</m:t>
                      </m:r>
                      <m:sSubSup>
                        <m:sSubSupPr>
                          <m:ctrlPr>
                            <a:rPr lang="en-US" sz="4000" b="0" i="1" smtClean="0">
                              <a:latin typeface="Cambria Math" panose="02040503050406030204" pitchFamily="18" charset="0"/>
                            </a:rPr>
                          </m:ctrlPr>
                        </m:sSubSupPr>
                        <m:e>
                          <m:r>
                            <m:rPr>
                              <m:nor/>
                            </m:rPr>
                            <a:rPr lang="en-US" sz="4000">
                              <a:latin typeface="Wingdings 3" panose="05040102010807070707" pitchFamily="18" charset="2"/>
                            </a:rPr>
                            <m:t>P</m:t>
                          </m:r>
                        </m:e>
                        <m:sub/>
                        <m:sup>
                          <m:r>
                            <a:rPr lang="en-US" sz="4000" i="1">
                              <a:latin typeface="Cambria Math" panose="02040503050406030204" pitchFamily="18" charset="0"/>
                            </a:rPr>
                            <m:t>90</m:t>
                          </m:r>
                          <m:r>
                            <a:rPr lang="en-US" sz="4000" i="1">
                              <a:latin typeface="Cambria Math" panose="02040503050406030204" pitchFamily="18" charset="0"/>
                              <a:ea typeface="Cambria Math" panose="02040503050406030204" pitchFamily="18" charset="0"/>
                            </a:rPr>
                            <m:t>°</m:t>
                          </m:r>
                        </m:sup>
                      </m:sSubSup>
                      <m:d>
                        <m:dPr>
                          <m:ctrlPr>
                            <a:rPr lang="en-US" sz="4000" b="0" i="1" smtClean="0">
                              <a:latin typeface="Cambria Math" panose="02040503050406030204" pitchFamily="18" charset="0"/>
                            </a:rPr>
                          </m:ctrlPr>
                        </m:dPr>
                        <m:e>
                          <m:acc>
                            <m:accPr>
                              <m:chr m:val="⃗"/>
                              <m:ctrlPr>
                                <a:rPr lang="en-US" sz="4000" i="1" smtClean="0">
                                  <a:latin typeface="Cambria Math" panose="02040503050406030204" pitchFamily="18" charset="0"/>
                                </a:rPr>
                              </m:ctrlPr>
                            </m:accPr>
                            <m:e>
                              <m:r>
                                <m:rPr>
                                  <m:sty m:val="p"/>
                                </m:rPr>
                                <a:rPr lang="en-US" sz="4000" i="1">
                                  <a:latin typeface="Cambria Math" panose="02040503050406030204" pitchFamily="18" charset="0"/>
                                  <a:ea typeface="Cambria Math" panose="02040503050406030204" pitchFamily="18" charset="0"/>
                                </a:rPr>
                                <m:t>∇</m:t>
                              </m:r>
                            </m:e>
                          </m:acc>
                          <m:r>
                            <a:rPr lang="en-US" sz="4000" i="1">
                              <a:latin typeface="Cambria Math" panose="02040503050406030204" pitchFamily="18" charset="0"/>
                            </a:rPr>
                            <m:t>𝐻</m:t>
                          </m:r>
                        </m:e>
                      </m:d>
                    </m:oMath>
                  </m:oMathPara>
                </a14:m>
                <a:endParaRPr lang="en-US" sz="4000" dirty="0"/>
              </a:p>
            </p:txBody>
          </p:sp>
        </mc:Choice>
        <mc:Fallback xmlns="">
          <p:sp>
            <p:nvSpPr>
              <p:cNvPr id="8" name="TextBox 7">
                <a:extLst>
                  <a:ext uri="{FF2B5EF4-FFF2-40B4-BE49-F238E27FC236}">
                    <a16:creationId xmlns:a16="http://schemas.microsoft.com/office/drawing/2014/main" id="{C55512EE-4982-8425-C5C3-BA9CD71F5AFD}"/>
                  </a:ext>
                </a:extLst>
              </p:cNvPr>
              <p:cNvSpPr txBox="1">
                <a:spLocks noRot="1" noChangeAspect="1" noMove="1" noResize="1" noEditPoints="1" noAdjustHandles="1" noChangeArrowheads="1" noChangeShapeType="1" noTextEdit="1"/>
              </p:cNvSpPr>
              <p:nvPr/>
            </p:nvSpPr>
            <p:spPr>
              <a:xfrm>
                <a:off x="8297358" y="695366"/>
                <a:ext cx="3988592" cy="29720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4F0EEDB-D9E4-A3A5-5D6D-24E321400CC5}"/>
                  </a:ext>
                </a:extLst>
              </p:cNvPr>
              <p:cNvSpPr txBox="1"/>
              <p:nvPr/>
            </p:nvSpPr>
            <p:spPr>
              <a:xfrm>
                <a:off x="6308123" y="793897"/>
                <a:ext cx="2669257" cy="136646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4000" i="1">
                              <a:latin typeface="Cambria Math" panose="02040503050406030204" pitchFamily="18" charset="0"/>
                            </a:rPr>
                          </m:ctrlPr>
                        </m:sSupPr>
                        <m:e>
                          <m:r>
                            <a:rPr lang="en-US" sz="4000" i="1">
                              <a:latin typeface="Cambria Math" panose="02040503050406030204" pitchFamily="18" charset="0"/>
                            </a:rPr>
                            <m:t>𝑆</m:t>
                          </m:r>
                        </m:e>
                        <m:sup>
                          <m:r>
                            <a:rPr lang="en-US" sz="4000" i="1">
                              <a:latin typeface="Cambria Math" panose="02040503050406030204" pitchFamily="18" charset="0"/>
                            </a:rPr>
                            <m:t>𝑝</m:t>
                          </m:r>
                        </m:sup>
                      </m:sSup>
                      <m:r>
                        <a:rPr lang="en-US" sz="4000" b="0" i="1" smtClean="0">
                          <a:latin typeface="Cambria Math" panose="02040503050406030204" pitchFamily="18" charset="0"/>
                        </a:rPr>
                        <m:t>=−</m:t>
                      </m:r>
                      <m:f>
                        <m:fPr>
                          <m:ctrlPr>
                            <a:rPr lang="en-US" sz="4000" i="1">
                              <a:latin typeface="Cambria Math" panose="02040503050406030204" pitchFamily="18" charset="0"/>
                            </a:rPr>
                          </m:ctrlPr>
                        </m:fPr>
                        <m:num>
                          <m:r>
                            <a:rPr lang="en-US" sz="4000" i="1">
                              <a:latin typeface="Cambria Math" panose="02040503050406030204" pitchFamily="18" charset="0"/>
                            </a:rPr>
                            <m:t>𝜕</m:t>
                          </m:r>
                          <m:r>
                            <a:rPr lang="en-US" sz="4000" i="1">
                              <a:latin typeface="Cambria Math" panose="02040503050406030204" pitchFamily="18" charset="0"/>
                            </a:rPr>
                            <m:t>𝐻</m:t>
                          </m:r>
                        </m:num>
                        <m:den>
                          <m:r>
                            <a:rPr lang="en-US" sz="4000" i="1">
                              <a:latin typeface="Cambria Math" panose="02040503050406030204" pitchFamily="18" charset="0"/>
                            </a:rPr>
                            <m:t>𝜕</m:t>
                          </m:r>
                          <m:r>
                            <a:rPr lang="en-US" sz="4000" i="1">
                              <a:latin typeface="Cambria Math" panose="02040503050406030204" pitchFamily="18" charset="0"/>
                            </a:rPr>
                            <m:t>𝑞</m:t>
                          </m:r>
                        </m:den>
                      </m:f>
                    </m:oMath>
                  </m:oMathPara>
                </a14:m>
                <a:endParaRPr lang="en-US" sz="4000" dirty="0"/>
              </a:p>
            </p:txBody>
          </p:sp>
        </mc:Choice>
        <mc:Fallback xmlns="">
          <p:sp>
            <p:nvSpPr>
              <p:cNvPr id="9" name="TextBox 8">
                <a:extLst>
                  <a:ext uri="{FF2B5EF4-FFF2-40B4-BE49-F238E27FC236}">
                    <a16:creationId xmlns:a16="http://schemas.microsoft.com/office/drawing/2014/main" id="{E4F0EEDB-D9E4-A3A5-5D6D-24E321400CC5}"/>
                  </a:ext>
                </a:extLst>
              </p:cNvPr>
              <p:cNvSpPr txBox="1">
                <a:spLocks noRot="1" noChangeAspect="1" noMove="1" noResize="1" noEditPoints="1" noAdjustHandles="1" noChangeArrowheads="1" noChangeShapeType="1" noTextEdit="1"/>
              </p:cNvSpPr>
              <p:nvPr/>
            </p:nvSpPr>
            <p:spPr>
              <a:xfrm>
                <a:off x="6308123" y="793897"/>
                <a:ext cx="2669257" cy="1366464"/>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0633025"/>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80088</TotalTime>
  <Words>2730</Words>
  <Application>Microsoft Office PowerPoint</Application>
  <PresentationFormat>Widescreen</PresentationFormat>
  <Paragraphs>431</Paragraphs>
  <Slides>43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Kaufman, Phillip</cp:lastModifiedBy>
  <cp:revision>198</cp:revision>
  <dcterms:created xsi:type="dcterms:W3CDTF">2021-04-07T15:17:47Z</dcterms:created>
  <dcterms:modified xsi:type="dcterms:W3CDTF">2024-05-09T19:57:49Z</dcterms:modified>
</cp:coreProperties>
</file>