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9" r:id="rId2"/>
    <p:sldId id="916" r:id="rId3"/>
    <p:sldId id="901" r:id="rId4"/>
    <p:sldId id="928" r:id="rId5"/>
    <p:sldId id="904" r:id="rId6"/>
    <p:sldId id="923" r:id="rId7"/>
    <p:sldId id="907" r:id="rId8"/>
    <p:sldId id="924" r:id="rId9"/>
    <p:sldId id="917" r:id="rId10"/>
    <p:sldId id="925" r:id="rId11"/>
    <p:sldId id="926" r:id="rId12"/>
    <p:sldId id="927" r:id="rId13"/>
    <p:sldId id="915" r:id="rId14"/>
    <p:sldId id="91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2"/>
    <p:restoredTop sz="86276"/>
  </p:normalViewPr>
  <p:slideViewPr>
    <p:cSldViewPr snapToGrid="0">
      <p:cViewPr>
        <p:scale>
          <a:sx n="90" d="100"/>
          <a:sy n="90"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7010986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missing kinematic equivalence and how it is needed for converting the state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just proved that kinematic equivalence is an underlying assumption of Lagrangian systems with unique solutions since for any Lagrangian system with a unique solution, we can explicitly wire the acceleration of the system as a function of its state (position, velocity, and time) </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10856015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1483138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2771626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2903630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426362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pictures of books claiming equivalent</a:t>
            </a:r>
          </a:p>
          <a:p>
            <a:endParaRPr lang="en-US" dirty="0"/>
          </a:p>
          <a:p>
            <a:r>
              <a:rPr lang="en-US" dirty="0"/>
              <a:t>Quotes: The most general formulation of the law </a:t>
            </a:r>
            <a:r>
              <a:rPr lang="en-US" dirty="0" err="1"/>
              <a:t>goYerning</a:t>
            </a:r>
            <a:r>
              <a:rPr lang="en-US" dirty="0"/>
              <a:t> the motion of mechanical systems is the principle of least action or Hamilton's principle, according to which every mechanical system is characterized by a definite function L(qt, q2, ... , q8 , qt, q2 ••.. , q8 , t), or briefly L(q, q’, t), and the motion of the system is such that a certain condition is satisfied. L. D. LANDAU AND E. M. LIFSHITZ mechanics third edition</a:t>
            </a:r>
          </a:p>
          <a:p>
            <a:endParaRPr lang="en-US" dirty="0"/>
          </a:p>
          <a:p>
            <a:endParaRPr lang="en-US" dirty="0"/>
          </a:p>
          <a:p>
            <a:r>
              <a:rPr lang="en-US" dirty="0"/>
              <a:t>Nothing new is added to the physics involved; we simply gain another (and more powerful) method of working with the physical principles already established. The Hamiltonian methods are not particularly superior to Lagrangian techniques for the direct solution of mechanical problems (Herbert Goldstein Classical Mechanics third edition page:334</a:t>
            </a:r>
          </a:p>
          <a:p>
            <a:endParaRPr lang="en-US" dirty="0"/>
          </a:p>
          <a:p>
            <a:endParaRPr lang="en-US" dirty="0"/>
          </a:p>
          <a:p>
            <a:r>
              <a:rPr lang="en-US" dirty="0"/>
              <a:t> Douglas A. Davis’s Classical</a:t>
            </a:r>
          </a:p>
          <a:p>
            <a:r>
              <a:rPr lang="en-US" dirty="0"/>
              <a:t>Mechanics “Therefore, it is quite worthwhile to spend some considerable effort in reformulating the ideas</a:t>
            </a:r>
          </a:p>
          <a:p>
            <a:r>
              <a:rPr lang="en-US" dirty="0"/>
              <a:t>held in Newtonian mechanics so we can solve otherwise intractable problems. Remember, this is only a</a:t>
            </a:r>
          </a:p>
          <a:p>
            <a:r>
              <a:rPr lang="en-US" dirty="0"/>
              <a:t>reformulation so, as we have done before, we shall check the results by applying them to already familiar</a:t>
            </a:r>
          </a:p>
          <a:p>
            <a:r>
              <a:rPr lang="en-US" dirty="0"/>
              <a:t>examples. There is no new information or new areas of validity. We will simply restate Newtonian mechanics</a:t>
            </a:r>
          </a:p>
          <a:p>
            <a:r>
              <a:rPr lang="en-US" dirty="0"/>
              <a:t>in another form.”[2] </a:t>
            </a:r>
          </a:p>
          <a:p>
            <a:endParaRPr lang="en-US" dirty="0"/>
          </a:p>
          <a:p>
            <a:r>
              <a:rPr lang="en-US" dirty="0"/>
              <a:t>“The Lagrangian and Newtonian formulations of mechanics are equivalent” (254)</a:t>
            </a:r>
          </a:p>
          <a:p>
            <a:endParaRPr lang="en-US" dirty="0"/>
          </a:p>
          <a:p>
            <a:r>
              <a:rPr lang="en-US" b="0" i="0" u="none" strike="noStrike" dirty="0">
                <a:effectLst/>
                <a:cs typeface="Calibri" panose="020F0502020204030204" pitchFamily="34" charset="0"/>
              </a:rPr>
              <a:t>Thornton, S. T., &amp; Marion, J. B. (2004). </a:t>
            </a:r>
            <a:r>
              <a:rPr lang="en-US" b="0" i="1" u="none" strike="noStrike" dirty="0">
                <a:effectLst/>
                <a:cs typeface="Calibri" panose="020F0502020204030204" pitchFamily="34" charset="0"/>
              </a:rPr>
              <a:t>Classical dynamics of particles and systems</a:t>
            </a:r>
            <a:r>
              <a:rPr lang="en-US" b="0" i="0" u="none" strike="noStrike" dirty="0">
                <a:effectLst/>
                <a:cs typeface="Calibri" panose="020F0502020204030204" pitchFamily="34" charset="0"/>
              </a:rPr>
              <a:t>. Brooks/Cole.</a:t>
            </a:r>
            <a:endParaRPr lang="en-US" dirty="0">
              <a:cs typeface="Calibri" panose="020F0502020204030204" pitchFamily="34" charset="0"/>
            </a:endParaRPr>
          </a:p>
          <a:p>
            <a:endParaRPr lang="en-US" dirty="0"/>
          </a:p>
          <a:p>
            <a:endParaRPr lang="en-US" dirty="0"/>
          </a:p>
          <a:p>
            <a:endParaRPr lang="en-US" dirty="0"/>
          </a:p>
          <a:p>
            <a:pPr indent="-457200" rtl="0">
              <a:lnSpc>
                <a:spcPct val="150000"/>
              </a:lnSpc>
              <a:spcBef>
                <a:spcPts val="0"/>
              </a:spcBef>
              <a:spcAft>
                <a:spcPts val="0"/>
              </a:spcAft>
            </a:pPr>
            <a:r>
              <a:rPr lang="en-US" dirty="0"/>
              <a:t>“Like the Lagrangian version, Hamiltonian mechanics is equivalent to Newtonian but is considerably more flexible in its choice of coordinates.” (521) </a:t>
            </a:r>
          </a:p>
          <a:p>
            <a:pPr indent="-457200" rtl="0">
              <a:lnSpc>
                <a:spcPct val="150000"/>
              </a:lnSpc>
              <a:spcBef>
                <a:spcPts val="0"/>
              </a:spcBef>
              <a:spcAft>
                <a:spcPts val="0"/>
              </a:spcAft>
            </a:pPr>
            <a:r>
              <a:rPr lang="en-US" b="0" i="0" u="none" strike="noStrike" dirty="0">
                <a:effectLst/>
              </a:rPr>
              <a:t>Taylor, J. R. (2005). </a:t>
            </a:r>
            <a:r>
              <a:rPr lang="en-US" b="0" i="1" u="none" strike="noStrike" dirty="0">
                <a:effectLst/>
              </a:rPr>
              <a:t>Classical Mechanics</a:t>
            </a:r>
            <a:r>
              <a:rPr lang="en-US" b="0" i="0" u="none" strike="noStrike" dirty="0">
                <a:effectLst/>
              </a:rPr>
              <a:t>. University Science Books.</a:t>
            </a:r>
            <a:endParaRPr lang="en-US" b="0" dirty="0">
              <a:effectLst/>
            </a:endParaRPr>
          </a:p>
          <a:p>
            <a:endParaRPr lang="en-US" dirty="0"/>
          </a:p>
          <a:p>
            <a:endParaRPr lang="en-US" dirty="0"/>
          </a:p>
          <a:p>
            <a:endParaRPr lang="en-US" dirty="0"/>
          </a:p>
          <a:p>
            <a:r>
              <a:rPr lang="en-US" dirty="0"/>
              <a:t>https://</a:t>
            </a:r>
            <a:r>
              <a:rPr lang="en-US" dirty="0" err="1"/>
              <a:t>www.math.toronto.edu</a:t>
            </a:r>
            <a:r>
              <a:rPr lang="en-US" dirty="0"/>
              <a:t>/</a:t>
            </a:r>
            <a:r>
              <a:rPr lang="en-US" dirty="0" err="1"/>
              <a:t>khesin</a:t>
            </a:r>
            <a:r>
              <a:rPr lang="en-US" dirty="0"/>
              <a:t>/</a:t>
            </a:r>
            <a:r>
              <a:rPr lang="en-US" dirty="0" err="1"/>
              <a:t>biblio</a:t>
            </a:r>
            <a:r>
              <a:rPr lang="en-US" dirty="0"/>
              <a:t>/</a:t>
            </a:r>
            <a:r>
              <a:rPr lang="en-US" dirty="0" err="1"/>
              <a:t>GoldsteinPooleSafkoClassicalMechanics.pdf</a:t>
            </a:r>
            <a:endParaRPr lang="en-US" dirty="0"/>
          </a:p>
          <a:p>
            <a:r>
              <a:rPr lang="en-US" dirty="0"/>
              <a:t>https://</a:t>
            </a:r>
            <a:r>
              <a:rPr lang="en-US" dirty="0" err="1"/>
              <a:t>eclass.uoa.gr</a:t>
            </a:r>
            <a:r>
              <a:rPr lang="en-US" dirty="0"/>
              <a:t>/modules/document/</a:t>
            </a:r>
            <a:r>
              <a:rPr lang="en-US" dirty="0" err="1"/>
              <a:t>file.php</a:t>
            </a:r>
            <a:r>
              <a:rPr lang="en-US" dirty="0"/>
              <a:t>/PHYS181/%CE%92%CE%B9%CE%B2%CE%BB%CE%B9%CE%B1/L%20D%20Landau%2C%20E.M.%20Lifshitz%20-%20Mechanics%2C%20Third%20Edition_%20Volume%201%20%28Course%20of%20Theoretical%20Physics%29-Butterworth-Heinemann%20%281976%29.pdf</a:t>
            </a:r>
          </a:p>
        </p:txBody>
      </p:sp>
      <p:sp>
        <p:nvSpPr>
          <p:cNvPr id="4" name="Slide Number Placeholder 3"/>
          <p:cNvSpPr>
            <a:spLocks noGrp="1"/>
          </p:cNvSpPr>
          <p:nvPr>
            <p:ph type="sldNum" sz="quarter" idx="5"/>
          </p:nvPr>
        </p:nvSpPr>
        <p:spPr/>
        <p:txBody>
          <a:bodyPr/>
          <a:lstStyle/>
          <a:p>
            <a:fld id="{A154F452-85BD-4268-B680-C313DBFDCEB3}" type="slidenum">
              <a:rPr lang="en-US" smtClean="0"/>
              <a:t>2</a:t>
            </a:fld>
            <a:endParaRPr lang="en-US"/>
          </a:p>
        </p:txBody>
      </p:sp>
    </p:spTree>
    <p:extLst>
      <p:ext uri="{BB962C8B-B14F-4D97-AF65-F5344CB8AC3E}">
        <p14:creationId xmlns:p14="http://schemas.microsoft.com/office/powerpoint/2010/main" val="1001830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Draw one-to-map between Newtonian and Hamiltonian</a:t>
            </a:r>
          </a:p>
          <a:p>
            <a:r>
              <a:rPr lang="en-US" dirty="0"/>
              <a:t>TODO: text on the left should not be as big and with the extra spacing</a:t>
            </a:r>
          </a:p>
          <a:p>
            <a:r>
              <a:rPr lang="en-US" dirty="0"/>
              <a:t>TODO: picture should show, for each formulation, state and equation (for evolution) and a </a:t>
            </a:r>
            <a:r>
              <a:rPr lang="en-US" dirty="0" err="1"/>
              <a:t>twopoint</a:t>
            </a:r>
            <a:r>
              <a:rPr lang="en-US" dirty="0"/>
              <a:t> arrow between them</a:t>
            </a:r>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2163057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transform it into a “Table”</a:t>
            </a:r>
          </a:p>
          <a:p>
            <a:r>
              <a:rPr lang="en-US" dirty="0"/>
              <a:t>Equations of motion (instead of Evolution of he system)</a:t>
            </a:r>
          </a:p>
          <a:p>
            <a:r>
              <a:rPr lang="en-US" dirty="0"/>
              <a:t>Mechanics are the rows</a:t>
            </a:r>
          </a:p>
          <a:p>
            <a:r>
              <a:rPr lang="en-US" dirty="0"/>
              <a:t>TODO: add </a:t>
            </a:r>
            <a:r>
              <a:rPr lang="en-US" dirty="0" err="1"/>
              <a:t>hyperregularity</a:t>
            </a:r>
            <a:r>
              <a:rPr lang="en-US" dirty="0"/>
              <a:t> of </a:t>
            </a:r>
            <a:r>
              <a:rPr lang="en-US" dirty="0" err="1"/>
              <a:t>Lagrangian</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a:t>
            </a:fld>
            <a:endParaRPr lang="en-US"/>
          </a:p>
        </p:txBody>
      </p:sp>
    </p:spTree>
    <p:extLst>
      <p:ext uri="{BB962C8B-B14F-4D97-AF65-F5344CB8AC3E}">
        <p14:creationId xmlns:p14="http://schemas.microsoft.com/office/powerpoint/2010/main" val="605257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visual of 3 equation vs 1 equation (one can go to three but three can’t go to one)</a:t>
            </a:r>
          </a:p>
          <a:p>
            <a:r>
              <a:rPr lang="en-US" dirty="0"/>
              <a:t>TODO: the visual should be about F, L and H</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1050491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visual of 3 equation vs 1 equation (one can go to three but three can’t go to one)</a:t>
            </a:r>
          </a:p>
          <a:p>
            <a:r>
              <a:rPr lang="en-US" dirty="0"/>
              <a:t>TODO: the visual should be about F, L and H</a:t>
            </a:r>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2524962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25543565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Do: Add derivation</a:t>
            </a:r>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15390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missing kinematic equivalence and how it is needed for converting the state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just proved that kinematic equivalence is an underlying assumption of Lagrangian systems with unique solutions since for any Lagrangian system with a unique solution, we can explicitly wire the acceleration of the system as a function of its state (position, velocity, and time) </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9</a:t>
            </a:fld>
            <a:endParaRPr lang="en-US"/>
          </a:p>
        </p:txBody>
      </p:sp>
    </p:spTree>
    <p:extLst>
      <p:ext uri="{BB962C8B-B14F-4D97-AF65-F5344CB8AC3E}">
        <p14:creationId xmlns:p14="http://schemas.microsoft.com/office/powerpoint/2010/main" val="24393915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4/3/24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4/3/24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4/3/24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4/3/24</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4/3/24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4/3/24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4/3/24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4/3/24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4/3/24</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4/3/24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4/3/24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4/3/24</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18.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8.png"/><Relationship Id="rId11" Type="http://schemas.openxmlformats.org/officeDocument/2006/relationships/image" Target="../media/image41.png"/><Relationship Id="rId5" Type="http://schemas.openxmlformats.org/officeDocument/2006/relationships/image" Target="../media/image37.png"/><Relationship Id="rId10" Type="http://schemas.openxmlformats.org/officeDocument/2006/relationships/image" Target="../media/image43.png"/><Relationship Id="rId4" Type="http://schemas.openxmlformats.org/officeDocument/2006/relationships/image" Target="../media/image36.png"/><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7" Type="http://schemas.openxmlformats.org/officeDocument/2006/relationships/image" Target="../media/image43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png"/><Relationship Id="rId4" Type="http://schemas.openxmlformats.org/officeDocument/2006/relationships/image" Target="../media/image400.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2.png"/><Relationship Id="rId4" Type="http://schemas.openxmlformats.org/officeDocument/2006/relationships/image" Target="../media/image410.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2.png"/><Relationship Id="rId4" Type="http://schemas.openxmlformats.org/officeDocument/2006/relationships/image" Target="../media/image410.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0.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80.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70.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80.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0.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18.png"/><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a:xfrm>
            <a:off x="1524000" y="4079875"/>
            <a:ext cx="9144000" cy="1655762"/>
          </a:xfrm>
        </p:spPr>
        <p:txBody>
          <a:bodyPr/>
          <a:lstStyle/>
          <a:p>
            <a:r>
              <a:rPr lang="en-US" dirty="0"/>
              <a:t>Gabriele </a:t>
            </a:r>
            <a:r>
              <a:rPr lang="en-US" dirty="0" err="1"/>
              <a:t>Carcassi</a:t>
            </a:r>
            <a:endParaRPr lang="en-US" dirty="0"/>
          </a:p>
        </p:txBody>
      </p:sp>
      <p:sp>
        <p:nvSpPr>
          <p:cNvPr id="6" name="Title 1">
            <a:extLst>
              <a:ext uri="{FF2B5EF4-FFF2-40B4-BE49-F238E27FC236}">
                <a16:creationId xmlns:a16="http://schemas.microsoft.com/office/drawing/2014/main" id="{890D72D4-E8AC-56E4-2AA7-B1B4EB2CCE07}"/>
              </a:ext>
            </a:extLst>
          </p:cNvPr>
          <p:cNvSpPr>
            <a:spLocks noGrp="1"/>
          </p:cNvSpPr>
          <p:nvPr>
            <p:ph type="ctrTitle"/>
          </p:nvPr>
        </p:nvSpPr>
        <p:spPr>
          <a:xfrm>
            <a:off x="1524000" y="1122363"/>
            <a:ext cx="9144000" cy="2387600"/>
          </a:xfrm>
        </p:spPr>
        <p:txBody>
          <a:bodyPr>
            <a:normAutofit fontScale="90000"/>
          </a:bodyPr>
          <a:lstStyle/>
          <a:p>
            <a:r>
              <a:rPr lang="en-US" dirty="0"/>
              <a:t>Inequivalence of Newtonian, Lagrangian, and Hamiltonian Mechanics</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EF7B5-0D63-6A9A-0C7B-65C2DB89151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4546466B-612E-16B2-E20B-557F1990BF16}"/>
              </a:ext>
            </a:extLst>
          </p:cNvPr>
          <p:cNvSpPr>
            <a:spLocks noGrp="1"/>
          </p:cNvSpPr>
          <p:nvPr>
            <p:ph type="sldNum" sz="quarter" idx="12"/>
          </p:nvPr>
        </p:nvSpPr>
        <p:spPr/>
        <p:txBody>
          <a:bodyPr/>
          <a:lstStyle/>
          <a:p>
            <a:fld id="{F47845EA-7733-40EE-B074-20032348B727}" type="slidenum">
              <a:rPr lang="en-US" smtClean="0"/>
              <a:t>10</a:t>
            </a:fld>
            <a:endParaRPr lang="en-US"/>
          </a:p>
        </p:txBody>
      </p:sp>
      <p:grpSp>
        <p:nvGrpSpPr>
          <p:cNvPr id="5" name="Group 4">
            <a:extLst>
              <a:ext uri="{FF2B5EF4-FFF2-40B4-BE49-F238E27FC236}">
                <a16:creationId xmlns:a16="http://schemas.microsoft.com/office/drawing/2014/main" id="{4F8A0021-5929-AE12-007C-3151BF27788B}"/>
              </a:ext>
            </a:extLst>
          </p:cNvPr>
          <p:cNvGrpSpPr/>
          <p:nvPr/>
        </p:nvGrpSpPr>
        <p:grpSpPr>
          <a:xfrm>
            <a:off x="9650405" y="121281"/>
            <a:ext cx="2296582" cy="1780774"/>
            <a:chOff x="2152990" y="605117"/>
            <a:chExt cx="6346135" cy="5486400"/>
          </a:xfrm>
        </p:grpSpPr>
        <p:sp>
          <p:nvSpPr>
            <p:cNvPr id="6" name="Oval 5">
              <a:extLst>
                <a:ext uri="{FF2B5EF4-FFF2-40B4-BE49-F238E27FC236}">
                  <a16:creationId xmlns:a16="http://schemas.microsoft.com/office/drawing/2014/main" id="{C51DCE4E-8D70-AC67-D9EA-14C06B9249FB}"/>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52184462-0A35-6D25-6C46-6B9D0FFCA42A}"/>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06ECC59-DDBF-24FF-3DD2-58DBF0CA91CE}"/>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Freeform 8">
            <a:extLst>
              <a:ext uri="{FF2B5EF4-FFF2-40B4-BE49-F238E27FC236}">
                <a16:creationId xmlns:a16="http://schemas.microsoft.com/office/drawing/2014/main" id="{F82F98CF-5BD6-13E9-C80C-D5429153CB8C}"/>
              </a:ext>
            </a:extLst>
          </p:cNvPr>
          <p:cNvSpPr/>
          <p:nvPr/>
        </p:nvSpPr>
        <p:spPr>
          <a:xfrm>
            <a:off x="9650405" y="737895"/>
            <a:ext cx="1148291" cy="1161288"/>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10" name="Freeform 9">
            <a:extLst>
              <a:ext uri="{FF2B5EF4-FFF2-40B4-BE49-F238E27FC236}">
                <a16:creationId xmlns:a16="http://schemas.microsoft.com/office/drawing/2014/main" id="{5E81B0D8-0D8B-6A52-8E38-35D615B1FD4F}"/>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0">
            <a:extLst>
              <a:ext uri="{FF2B5EF4-FFF2-40B4-BE49-F238E27FC236}">
                <a16:creationId xmlns:a16="http://schemas.microsoft.com/office/drawing/2014/main" id="{55D33181-2BFA-A4FB-EA04-D7EA79E9E29D}"/>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8554D014-735E-19A0-0A44-9751F51321FC}"/>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13" name="TextBox 12">
            <a:extLst>
              <a:ext uri="{FF2B5EF4-FFF2-40B4-BE49-F238E27FC236}">
                <a16:creationId xmlns:a16="http://schemas.microsoft.com/office/drawing/2014/main" id="{C4632C4F-E966-4E22-5B51-2A093F11ADA2}"/>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14" name="TextBox 13">
            <a:extLst>
              <a:ext uri="{FF2B5EF4-FFF2-40B4-BE49-F238E27FC236}">
                <a16:creationId xmlns:a16="http://schemas.microsoft.com/office/drawing/2014/main" id="{36CD42BB-A70E-1343-32EA-F5A41543B375}"/>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AA78B71-22E4-3A64-B543-7C1C371BD02A}"/>
                  </a:ext>
                </a:extLst>
              </p:cNvPr>
              <p:cNvSpPr txBox="1"/>
              <p:nvPr/>
            </p:nvSpPr>
            <p:spPr>
              <a:xfrm>
                <a:off x="2588243" y="214765"/>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0AA78B71-22E4-3A64-B543-7C1C371BD02A}"/>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3EAAC2-AE20-B8B2-E49C-695FC5442886}"/>
                  </a:ext>
                </a:extLst>
              </p:cNvPr>
              <p:cNvSpPr txBox="1"/>
              <p:nvPr/>
            </p:nvSpPr>
            <p:spPr>
              <a:xfrm>
                <a:off x="5390551" y="186849"/>
                <a:ext cx="1971822"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oMath>
                  </m:oMathPara>
                </a14:m>
                <a:endParaRPr lang="en-US" sz="4400" dirty="0"/>
              </a:p>
            </p:txBody>
          </p:sp>
        </mc:Choice>
        <mc:Fallback xmlns="">
          <p:sp>
            <p:nvSpPr>
              <p:cNvPr id="17" name="TextBox 16">
                <a:extLst>
                  <a:ext uri="{FF2B5EF4-FFF2-40B4-BE49-F238E27FC236}">
                    <a16:creationId xmlns:a16="http://schemas.microsoft.com/office/drawing/2014/main" id="{613EAAC2-AE20-B8B2-E49C-695FC5442886}"/>
                  </a:ext>
                </a:extLst>
              </p:cNvPr>
              <p:cNvSpPr txBox="1">
                <a:spLocks noRot="1" noChangeAspect="1" noMove="1" noResize="1" noEditPoints="1" noAdjustHandles="1" noChangeArrowheads="1" noChangeShapeType="1" noTextEdit="1"/>
              </p:cNvSpPr>
              <p:nvPr/>
            </p:nvSpPr>
            <p:spPr>
              <a:xfrm>
                <a:off x="5390551" y="186849"/>
                <a:ext cx="1971822" cy="791370"/>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25AA75D-3554-1350-D0F6-C4FDDD12BAFF}"/>
              </a:ext>
            </a:extLst>
          </p:cNvPr>
          <p:cNvSpPr txBox="1"/>
          <p:nvPr/>
        </p:nvSpPr>
        <p:spPr>
          <a:xfrm>
            <a:off x="7565529" y="316949"/>
            <a:ext cx="1333378" cy="646331"/>
          </a:xfrm>
          <a:prstGeom prst="rect">
            <a:avLst/>
          </a:prstGeom>
          <a:noFill/>
        </p:spPr>
        <p:txBody>
          <a:bodyPr wrap="none" rtlCol="0">
            <a:spAutoFit/>
          </a:bodyPr>
          <a:lstStyle/>
          <a:p>
            <a:pPr algn="r"/>
            <a:r>
              <a:rPr lang="en-US" dirty="0"/>
              <a:t>Hamiltonian</a:t>
            </a:r>
            <a:br>
              <a:rPr lang="en-US" dirty="0"/>
            </a:br>
            <a:r>
              <a:rPr lang="en-US" dirty="0"/>
              <a:t>state</a:t>
            </a:r>
          </a:p>
        </p:txBody>
      </p:sp>
      <p:sp>
        <p:nvSpPr>
          <p:cNvPr id="19" name="TextBox 18">
            <a:extLst>
              <a:ext uri="{FF2B5EF4-FFF2-40B4-BE49-F238E27FC236}">
                <a16:creationId xmlns:a16="http://schemas.microsoft.com/office/drawing/2014/main" id="{EDB35F9F-DBF5-A5D4-599D-66DE5EC09C0C}"/>
              </a:ext>
            </a:extLst>
          </p:cNvPr>
          <p:cNvSpPr txBox="1"/>
          <p:nvPr/>
        </p:nvSpPr>
        <p:spPr>
          <a:xfrm>
            <a:off x="1180847" y="353826"/>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20" name="Straight Arrow Connector 19">
            <a:extLst>
              <a:ext uri="{FF2B5EF4-FFF2-40B4-BE49-F238E27FC236}">
                <a16:creationId xmlns:a16="http://schemas.microsoft.com/office/drawing/2014/main" id="{E3D3CB1A-26C2-37EC-C372-0556105C78C9}"/>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F2E17B3-8C6D-49DF-47C1-DDE2D0F987F8}"/>
                  </a:ext>
                </a:extLst>
              </p:cNvPr>
              <p:cNvSpPr txBox="1"/>
              <p:nvPr/>
            </p:nvSpPr>
            <p:spPr>
              <a:xfrm>
                <a:off x="562342" y="1485992"/>
                <a:ext cx="2920543" cy="589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oMath>
                  </m:oMathPara>
                </a14:m>
                <a:endParaRPr lang="en-US" sz="2800" dirty="0"/>
              </a:p>
            </p:txBody>
          </p:sp>
        </mc:Choice>
        <mc:Fallback>
          <p:sp>
            <p:nvSpPr>
              <p:cNvPr id="21" name="TextBox 20">
                <a:extLst>
                  <a:ext uri="{FF2B5EF4-FFF2-40B4-BE49-F238E27FC236}">
                    <a16:creationId xmlns:a16="http://schemas.microsoft.com/office/drawing/2014/main" id="{FF2E17B3-8C6D-49DF-47C1-DDE2D0F987F8}"/>
                  </a:ext>
                </a:extLst>
              </p:cNvPr>
              <p:cNvSpPr txBox="1">
                <a:spLocks noRot="1" noChangeAspect="1" noMove="1" noResize="1" noEditPoints="1" noAdjustHandles="1" noChangeArrowheads="1" noChangeShapeType="1" noTextEdit="1"/>
              </p:cNvSpPr>
              <p:nvPr/>
            </p:nvSpPr>
            <p:spPr>
              <a:xfrm>
                <a:off x="562342" y="1485992"/>
                <a:ext cx="2920543" cy="589136"/>
              </a:xfrm>
              <a:prstGeom prst="rect">
                <a:avLst/>
              </a:prstGeom>
              <a:blipFill>
                <a:blip r:embed="rId5"/>
                <a:stretch>
                  <a:fillRect b="-425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059F156F-F718-E945-F2D0-204DB48ED1C1}"/>
              </a:ext>
            </a:extLst>
          </p:cNvPr>
          <p:cNvCxnSpPr>
            <a:cxnSpLocks/>
          </p:cNvCxnSpPr>
          <p:nvPr/>
        </p:nvCxnSpPr>
        <p:spPr>
          <a:xfrm flipH="1">
            <a:off x="3410651" y="1613444"/>
            <a:ext cx="540738" cy="2184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6692DAB-1972-E1CA-42B0-5B760E3505BB}"/>
              </a:ext>
            </a:extLst>
          </p:cNvPr>
          <p:cNvSpPr txBox="1"/>
          <p:nvPr/>
        </p:nvSpPr>
        <p:spPr>
          <a:xfrm>
            <a:off x="3787464" y="1105483"/>
            <a:ext cx="1886414" cy="369332"/>
          </a:xfrm>
          <a:prstGeom prst="rect">
            <a:avLst/>
          </a:prstGeom>
          <a:noFill/>
        </p:spPr>
        <p:txBody>
          <a:bodyPr wrap="none" rtlCol="0">
            <a:spAutoFit/>
          </a:bodyPr>
          <a:lstStyle/>
          <a:p>
            <a:r>
              <a:rPr lang="en-US" dirty="0"/>
              <a:t>must be invertible</a:t>
            </a:r>
          </a:p>
        </p:txBody>
      </p:sp>
      <p:pic>
        <p:nvPicPr>
          <p:cNvPr id="30" name="Picture 29">
            <a:extLst>
              <a:ext uri="{FF2B5EF4-FFF2-40B4-BE49-F238E27FC236}">
                <a16:creationId xmlns:a16="http://schemas.microsoft.com/office/drawing/2014/main" id="{F72FF371-B5F2-E61D-0B94-4AF460011332}"/>
              </a:ext>
            </a:extLst>
          </p:cNvPr>
          <p:cNvPicPr>
            <a:picLocks noChangeAspect="1"/>
          </p:cNvPicPr>
          <p:nvPr/>
        </p:nvPicPr>
        <p:blipFill>
          <a:blip r:embed="rId6"/>
          <a:stretch>
            <a:fillRect/>
          </a:stretch>
        </p:blipFill>
        <p:spPr>
          <a:xfrm>
            <a:off x="978955" y="2432490"/>
            <a:ext cx="8821204" cy="908401"/>
          </a:xfrm>
          <a:prstGeom prst="rect">
            <a:avLst/>
          </a:prstGeom>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6DD3127-16C1-C729-F81F-32CB3913C395}"/>
                  </a:ext>
                </a:extLst>
              </p:cNvPr>
              <p:cNvSpPr txBox="1"/>
              <p:nvPr/>
            </p:nvSpPr>
            <p:spPr>
              <a:xfrm>
                <a:off x="5087816" y="1505690"/>
                <a:ext cx="3866122" cy="7340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𝑗</m:t>
                                  </m:r>
                                </m:sub>
                              </m:sSub>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𝑗</m:t>
                                  </m:r>
                                </m:sub>
                              </m:sSub>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e>
                      </m:d>
                      <m:r>
                        <a:rPr lang="en-US" sz="2800" b="0" i="1" smtClean="0">
                          <a:latin typeface="Cambria Math" panose="02040503050406030204" pitchFamily="18" charset="0"/>
                        </a:rPr>
                        <m:t>≠0</m:t>
                      </m:r>
                    </m:oMath>
                  </m:oMathPara>
                </a14:m>
                <a:endParaRPr lang="en-US" sz="2800" dirty="0"/>
              </a:p>
            </p:txBody>
          </p:sp>
        </mc:Choice>
        <mc:Fallback>
          <p:sp>
            <p:nvSpPr>
              <p:cNvPr id="31" name="TextBox 30">
                <a:extLst>
                  <a:ext uri="{FF2B5EF4-FFF2-40B4-BE49-F238E27FC236}">
                    <a16:creationId xmlns:a16="http://schemas.microsoft.com/office/drawing/2014/main" id="{96DD3127-16C1-C729-F81F-32CB3913C395}"/>
                  </a:ext>
                </a:extLst>
              </p:cNvPr>
              <p:cNvSpPr txBox="1">
                <a:spLocks noRot="1" noChangeAspect="1" noMove="1" noResize="1" noEditPoints="1" noAdjustHandles="1" noChangeArrowheads="1" noChangeShapeType="1" noTextEdit="1"/>
              </p:cNvSpPr>
              <p:nvPr/>
            </p:nvSpPr>
            <p:spPr>
              <a:xfrm>
                <a:off x="5087816" y="1505690"/>
                <a:ext cx="3866122" cy="734047"/>
              </a:xfrm>
              <a:prstGeom prst="rect">
                <a:avLst/>
              </a:prstGeom>
              <a:blipFill>
                <a:blip r:embed="rId7"/>
                <a:stretch>
                  <a:fillRect b="-33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935A9AA-2EB9-1586-4193-AF595D952F6F}"/>
                  </a:ext>
                </a:extLst>
              </p:cNvPr>
              <p:cNvSpPr txBox="1"/>
              <p:nvPr/>
            </p:nvSpPr>
            <p:spPr>
              <a:xfrm>
                <a:off x="576918" y="3698166"/>
                <a:ext cx="1483548" cy="486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sub>
                      </m:sSub>
                      <m:r>
                        <a:rPr lang="en-US" sz="2400" b="0" i="1" smtClean="0">
                          <a:latin typeface="Cambria Math" panose="02040503050406030204" pitchFamily="18" charset="0"/>
                        </a:rPr>
                        <m:t>𝐿</m:t>
                      </m:r>
                    </m:oMath>
                  </m:oMathPara>
                </a14:m>
                <a:endParaRPr lang="en-US" sz="2400" dirty="0"/>
              </a:p>
            </p:txBody>
          </p:sp>
        </mc:Choice>
        <mc:Fallback>
          <p:sp>
            <p:nvSpPr>
              <p:cNvPr id="4" name="TextBox 3">
                <a:extLst>
                  <a:ext uri="{FF2B5EF4-FFF2-40B4-BE49-F238E27FC236}">
                    <a16:creationId xmlns:a16="http://schemas.microsoft.com/office/drawing/2014/main" id="{A935A9AA-2EB9-1586-4193-AF595D952F6F}"/>
                  </a:ext>
                </a:extLst>
              </p:cNvPr>
              <p:cNvSpPr txBox="1">
                <a:spLocks noRot="1" noChangeAspect="1" noMove="1" noResize="1" noEditPoints="1" noAdjustHandles="1" noChangeArrowheads="1" noChangeShapeType="1" noTextEdit="1"/>
              </p:cNvSpPr>
              <p:nvPr/>
            </p:nvSpPr>
            <p:spPr>
              <a:xfrm>
                <a:off x="576918" y="3698166"/>
                <a:ext cx="1483548" cy="486095"/>
              </a:xfrm>
              <a:prstGeom prst="rect">
                <a:avLst/>
              </a:prstGeom>
              <a:blipFill>
                <a:blip r:embed="rId8"/>
                <a:stretch>
                  <a:fillRect b="-5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0EF9FA0-C2A1-B0BF-A39D-120E1E42C5B2}"/>
                  </a:ext>
                </a:extLst>
              </p:cNvPr>
              <p:cNvSpPr txBox="1"/>
              <p:nvPr/>
            </p:nvSpPr>
            <p:spPr>
              <a:xfrm>
                <a:off x="2777317" y="3704417"/>
                <a:ext cx="3835602" cy="473591"/>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r>
                      <a:rPr lang="en-US" sz="2400" b="0" i="1" smtClean="0">
                        <a:latin typeface="Cambria Math" panose="02040503050406030204" pitchFamily="18" charset="0"/>
                      </a:rPr>
                      <m:t>𝐿</m:t>
                    </m:r>
                  </m:oMath>
                </a14:m>
                <a:r>
                  <a:rPr lang="en-US" sz="2400" dirty="0"/>
                  <a:t>, </a:t>
                </a:r>
                <a14:m>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r>
                      <a:rPr lang="en-US" sz="2400" b="0" i="1" smtClean="0">
                        <a:latin typeface="Cambria Math" panose="02040503050406030204" pitchFamily="18" charset="0"/>
                      </a:rPr>
                      <m:t>𝐻</m:t>
                    </m:r>
                  </m:oMath>
                </a14:m>
                <a:r>
                  <a:rPr lang="en-US" sz="2400" dirty="0"/>
                  <a:t>,</a:t>
                </a:r>
              </a:p>
            </p:txBody>
          </p:sp>
        </mc:Choice>
        <mc:Fallback>
          <p:sp>
            <p:nvSpPr>
              <p:cNvPr id="22" name="TextBox 21">
                <a:extLst>
                  <a:ext uri="{FF2B5EF4-FFF2-40B4-BE49-F238E27FC236}">
                    <a16:creationId xmlns:a16="http://schemas.microsoft.com/office/drawing/2014/main" id="{20EF9FA0-C2A1-B0BF-A39D-120E1E42C5B2}"/>
                  </a:ext>
                </a:extLst>
              </p:cNvPr>
              <p:cNvSpPr txBox="1">
                <a:spLocks noRot="1" noChangeAspect="1" noMove="1" noResize="1" noEditPoints="1" noAdjustHandles="1" noChangeArrowheads="1" noChangeShapeType="1" noTextEdit="1"/>
              </p:cNvSpPr>
              <p:nvPr/>
            </p:nvSpPr>
            <p:spPr>
              <a:xfrm>
                <a:off x="2777317" y="3704417"/>
                <a:ext cx="3835602" cy="473591"/>
              </a:xfrm>
              <a:prstGeom prst="rect">
                <a:avLst/>
              </a:prstGeom>
              <a:blipFill>
                <a:blip r:embed="rId9"/>
                <a:stretch>
                  <a:fillRect l="-330" t="-5263" r="-1650"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D368AFF-DCF2-37C3-403A-CE9AAC536862}"/>
                  </a:ext>
                </a:extLst>
              </p:cNvPr>
              <p:cNvSpPr txBox="1"/>
              <p:nvPr/>
            </p:nvSpPr>
            <p:spPr>
              <a:xfrm>
                <a:off x="7086789" y="3671094"/>
                <a:ext cx="2526269" cy="5181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𝑡</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ub>
                      </m:sSub>
                      <m:r>
                        <a:rPr lang="en-US" sz="2400" b="0" i="1" smtClean="0">
                          <a:latin typeface="Cambria Math" panose="02040503050406030204" pitchFamily="18" charset="0"/>
                        </a:rPr>
                        <m:t>𝐻</m:t>
                      </m:r>
                    </m:oMath>
                  </m:oMathPara>
                </a14:m>
                <a:endParaRPr lang="en-US" sz="2400" dirty="0"/>
              </a:p>
            </p:txBody>
          </p:sp>
        </mc:Choice>
        <mc:Fallback>
          <p:sp>
            <p:nvSpPr>
              <p:cNvPr id="25" name="TextBox 24">
                <a:extLst>
                  <a:ext uri="{FF2B5EF4-FFF2-40B4-BE49-F238E27FC236}">
                    <a16:creationId xmlns:a16="http://schemas.microsoft.com/office/drawing/2014/main" id="{BD368AFF-DCF2-37C3-403A-CE9AAC536862}"/>
                  </a:ext>
                </a:extLst>
              </p:cNvPr>
              <p:cNvSpPr txBox="1">
                <a:spLocks noRot="1" noChangeAspect="1" noMove="1" noResize="1" noEditPoints="1" noAdjustHandles="1" noChangeArrowheads="1" noChangeShapeType="1" noTextEdit="1"/>
              </p:cNvSpPr>
              <p:nvPr/>
            </p:nvSpPr>
            <p:spPr>
              <a:xfrm>
                <a:off x="7086789" y="3671094"/>
                <a:ext cx="2526269" cy="518155"/>
              </a:xfrm>
              <a:prstGeom prst="rect">
                <a:avLst/>
              </a:prstGeom>
              <a:blipFill>
                <a:blip r:embed="rId10"/>
                <a:stretch>
                  <a:fillRect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ACD7AC0-887F-2F7B-14A6-BC778D3E9F3B}"/>
                  </a:ext>
                </a:extLst>
              </p:cNvPr>
              <p:cNvSpPr txBox="1"/>
              <p:nvPr/>
            </p:nvSpPr>
            <p:spPr>
              <a:xfrm>
                <a:off x="978955" y="4300295"/>
                <a:ext cx="7756226" cy="517834"/>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e>
                    </m:d>
                  </m:oMath>
                </a14:m>
                <a:r>
                  <a:rPr lang="en-US" sz="2400" dirty="0"/>
                  <a:t> since </a:t>
                </a:r>
                <a14:m>
                  <m:oMath xmlns:m="http://schemas.openxmlformats.org/officeDocument/2006/math">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𝑘</m:t>
                                </m:r>
                              </m:sup>
                            </m:sSup>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e>
                      <m:sup>
                        <m:r>
                          <a:rPr lang="en-US" sz="2400" i="1">
                            <a:latin typeface="Cambria Math" panose="02040503050406030204" pitchFamily="18" charset="0"/>
                          </a:rPr>
                          <m:t>−1</m:t>
                        </m:r>
                      </m:sup>
                    </m:sSup>
                  </m:oMath>
                </a14:m>
                <a:r>
                  <a:rPr lang="en-US" sz="2400" dirty="0"/>
                  <a:t>must be invertible</a:t>
                </a:r>
              </a:p>
            </p:txBody>
          </p:sp>
        </mc:Choice>
        <mc:Fallback>
          <p:sp>
            <p:nvSpPr>
              <p:cNvPr id="26" name="TextBox 25">
                <a:extLst>
                  <a:ext uri="{FF2B5EF4-FFF2-40B4-BE49-F238E27FC236}">
                    <a16:creationId xmlns:a16="http://schemas.microsoft.com/office/drawing/2014/main" id="{4ACD7AC0-887F-2F7B-14A6-BC778D3E9F3B}"/>
                  </a:ext>
                </a:extLst>
              </p:cNvPr>
              <p:cNvSpPr txBox="1">
                <a:spLocks noRot="1" noChangeAspect="1" noMove="1" noResize="1" noEditPoints="1" noAdjustHandles="1" noChangeArrowheads="1" noChangeShapeType="1" noTextEdit="1"/>
              </p:cNvSpPr>
              <p:nvPr/>
            </p:nvSpPr>
            <p:spPr>
              <a:xfrm>
                <a:off x="978955" y="4300295"/>
                <a:ext cx="7756226" cy="517834"/>
              </a:xfrm>
              <a:prstGeom prst="rect">
                <a:avLst/>
              </a:prstGeom>
              <a:blipFill>
                <a:blip r:embed="rId11"/>
                <a:stretch>
                  <a:fillRect l="-327" t="-2381" r="-327" b="-1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7ADB6FA1-35A5-523F-2EA1-DB67F1E71EAA}"/>
                  </a:ext>
                </a:extLst>
              </p:cNvPr>
              <p:cNvSpPr txBox="1"/>
              <p:nvPr/>
            </p:nvSpPr>
            <p:spPr>
              <a:xfrm>
                <a:off x="510237" y="4911396"/>
                <a:ext cx="6243248" cy="714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𝑗</m:t>
                                  </m:r>
                                </m:sup>
                              </m:sSup>
                            </m:e>
                          </m:d>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sub>
                              </m:sSub>
                              <m:r>
                                <a:rPr lang="en-US" sz="2400" i="1">
                                  <a:latin typeface="Cambria Math" panose="02040503050406030204" pitchFamily="18" charset="0"/>
                                </a:rPr>
                                <m:t>𝐻</m:t>
                              </m:r>
                            </m:e>
                          </m:d>
                        </m:e>
                        <m:sup>
                          <m:r>
                            <a:rPr lang="en-US" sz="2400" b="0" i="1" smtClean="0">
                              <a:latin typeface="Cambria Math" panose="02040503050406030204" pitchFamily="18" charset="0"/>
                            </a:rPr>
                            <m:t>−1</m:t>
                          </m:r>
                        </m:sup>
                      </m:sSup>
                    </m:oMath>
                  </m:oMathPara>
                </a14:m>
                <a:endParaRPr lang="en-US" sz="2400" dirty="0"/>
              </a:p>
            </p:txBody>
          </p:sp>
        </mc:Choice>
        <mc:Fallback>
          <p:sp>
            <p:nvSpPr>
              <p:cNvPr id="27" name="TextBox 26">
                <a:extLst>
                  <a:ext uri="{FF2B5EF4-FFF2-40B4-BE49-F238E27FC236}">
                    <a16:creationId xmlns:a16="http://schemas.microsoft.com/office/drawing/2014/main" id="{7ADB6FA1-35A5-523F-2EA1-DB67F1E71EAA}"/>
                  </a:ext>
                </a:extLst>
              </p:cNvPr>
              <p:cNvSpPr txBox="1">
                <a:spLocks noRot="1" noChangeAspect="1" noMove="1" noResize="1" noEditPoints="1" noAdjustHandles="1" noChangeArrowheads="1" noChangeShapeType="1" noTextEdit="1"/>
              </p:cNvSpPr>
              <p:nvPr/>
            </p:nvSpPr>
            <p:spPr>
              <a:xfrm>
                <a:off x="510237" y="4911396"/>
                <a:ext cx="6243248" cy="714555"/>
              </a:xfrm>
              <a:prstGeom prst="rect">
                <a:avLst/>
              </a:prstGeom>
              <a:blipFill>
                <a:blip r:embed="rId12"/>
                <a:stretch>
                  <a:fillRect b="-1724"/>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CE67700-65B3-D50E-B745-058CCA484836}"/>
              </a:ext>
            </a:extLst>
          </p:cNvPr>
          <p:cNvCxnSpPr>
            <a:cxnSpLocks/>
          </p:cNvCxnSpPr>
          <p:nvPr/>
        </p:nvCxnSpPr>
        <p:spPr>
          <a:xfrm flipH="1" flipV="1">
            <a:off x="6432319" y="5473882"/>
            <a:ext cx="642332" cy="3036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16419FD-5295-A8AA-2851-68351DFCAC2E}"/>
                  </a:ext>
                </a:extLst>
              </p:cNvPr>
              <p:cNvSpPr txBox="1"/>
              <p:nvPr/>
            </p:nvSpPr>
            <p:spPr>
              <a:xfrm>
                <a:off x="666859" y="5721130"/>
                <a:ext cx="8983546" cy="707886"/>
              </a:xfrm>
              <a:prstGeom prst="rect">
                <a:avLst/>
              </a:prstGeom>
              <a:noFill/>
            </p:spPr>
            <p:txBody>
              <a:bodyPr wrap="squar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 </m:t>
                    </m:r>
                  </m:oMath>
                </a14:m>
                <a:r>
                  <a:rPr lang="en-US" sz="4000" dirty="0">
                    <a:solidFill>
                      <a:schemeClr val="accent6">
                        <a:lumMod val="75000"/>
                      </a:schemeClr>
                    </a:solidFill>
                  </a:rPr>
                  <a:t>Every Lagrangian admits a Hamiltonian</a:t>
                </a:r>
              </a:p>
            </p:txBody>
          </p:sp>
        </mc:Choice>
        <mc:Fallback>
          <p:sp>
            <p:nvSpPr>
              <p:cNvPr id="34" name="TextBox 33">
                <a:extLst>
                  <a:ext uri="{FF2B5EF4-FFF2-40B4-BE49-F238E27FC236}">
                    <a16:creationId xmlns:a16="http://schemas.microsoft.com/office/drawing/2014/main" id="{416419FD-5295-A8AA-2851-68351DFCAC2E}"/>
                  </a:ext>
                </a:extLst>
              </p:cNvPr>
              <p:cNvSpPr txBox="1">
                <a:spLocks noRot="1" noChangeAspect="1" noMove="1" noResize="1" noEditPoints="1" noAdjustHandles="1" noChangeArrowheads="1" noChangeShapeType="1" noTextEdit="1"/>
              </p:cNvSpPr>
              <p:nvPr/>
            </p:nvSpPr>
            <p:spPr>
              <a:xfrm>
                <a:off x="666859" y="5721130"/>
                <a:ext cx="8983546" cy="707886"/>
              </a:xfrm>
              <a:prstGeom prst="rect">
                <a:avLst/>
              </a:prstGeom>
              <a:blipFill>
                <a:blip r:embed="rId13"/>
                <a:stretch>
                  <a:fillRect l="-565" t="-12281" b="-36842"/>
                </a:stretch>
              </a:blipFill>
            </p:spPr>
            <p:txBody>
              <a:bodyPr/>
              <a:lstStyle/>
              <a:p>
                <a:r>
                  <a:rPr lang="en-US">
                    <a:noFill/>
                  </a:rPr>
                  <a:t> </a:t>
                </a:r>
              </a:p>
            </p:txBody>
          </p:sp>
        </mc:Fallback>
      </mc:AlternateContent>
      <p:sp>
        <p:nvSpPr>
          <p:cNvPr id="15" name="Freeform 14">
            <a:extLst>
              <a:ext uri="{FF2B5EF4-FFF2-40B4-BE49-F238E27FC236}">
                <a16:creationId xmlns:a16="http://schemas.microsoft.com/office/drawing/2014/main" id="{C5233E78-58CA-BDF4-D8B6-9E5E7CEC13DD}"/>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BEDEC24B-7671-2877-51E6-1A5F6A8B5DF9}"/>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Tree>
    <p:extLst>
      <p:ext uri="{BB962C8B-B14F-4D97-AF65-F5344CB8AC3E}">
        <p14:creationId xmlns:p14="http://schemas.microsoft.com/office/powerpoint/2010/main" val="1745876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BAB579-F931-E798-DAB1-7637E479A61D}"/>
                  </a:ext>
                </a:extLst>
              </p:cNvPr>
              <p:cNvSpPr txBox="1"/>
              <p:nvPr/>
            </p:nvSpPr>
            <p:spPr>
              <a:xfrm>
                <a:off x="16643" y="1357710"/>
                <a:ext cx="2672014" cy="1050609"/>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𝑑</m:t>
                          </m:r>
                        </m:e>
                        <m:sub>
                          <m:r>
                            <a:rPr lang="en-US" sz="3600" b="0" i="1" dirty="0" smtClean="0">
                              <a:effectLst/>
                              <a:latin typeface="Cambria Math" panose="02040503050406030204" pitchFamily="18" charset="0"/>
                            </a:rPr>
                            <m:t>𝑡</m:t>
                          </m:r>
                        </m:sub>
                      </m:sSub>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𝑞</m:t>
                          </m:r>
                        </m:e>
                        <m:sup>
                          <m:r>
                            <a:rPr lang="en-US" sz="3600" b="0" i="1" dirty="0" smtClean="0">
                              <a:effectLst/>
                              <a:latin typeface="Cambria Math" panose="02040503050406030204" pitchFamily="18" charset="0"/>
                            </a:rPr>
                            <m:t>𝑖</m:t>
                          </m:r>
                        </m:sup>
                      </m:sSup>
                      <m:r>
                        <a:rPr lang="en-US" sz="3600" i="1" dirty="0">
                          <a:effectLst/>
                          <a:latin typeface="Cambria Math" panose="02040503050406030204" pitchFamily="18" charset="0"/>
                        </a:rPr>
                        <m:t>=</m:t>
                      </m:r>
                      <m:sSub>
                        <m:sSubPr>
                          <m:ctrlPr>
                            <a:rPr lang="en-US" sz="3600" b="0" i="1" dirty="0" smtClean="0">
                              <a:effectLst/>
                              <a:latin typeface="Cambria Math" panose="02040503050406030204" pitchFamily="18" charset="0"/>
                            </a:rPr>
                          </m:ctrlPr>
                        </m:sSubPr>
                        <m:e>
                          <m:r>
                            <a:rPr lang="en-US" sz="3600" i="1" dirty="0" smtClean="0">
                              <a:effectLst/>
                              <a:latin typeface="Cambria Math" panose="02040503050406030204" pitchFamily="18" charset="0"/>
                            </a:rPr>
                            <m:t>𝜕</m:t>
                          </m:r>
                        </m:e>
                        <m:sub>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𝑝</m:t>
                              </m:r>
                            </m:e>
                            <m:sub>
                              <m:r>
                                <a:rPr lang="en-US" sz="3600" b="0" i="1" dirty="0" smtClean="0">
                                  <a:effectLst/>
                                  <a:latin typeface="Cambria Math" panose="02040503050406030204" pitchFamily="18" charset="0"/>
                                </a:rPr>
                                <m:t>𝑖</m:t>
                              </m:r>
                            </m:sub>
                          </m:sSub>
                        </m:sub>
                      </m:sSub>
                      <m:r>
                        <a:rPr lang="en-US" sz="3600" b="0" i="1" dirty="0" smtClean="0">
                          <a:effectLst/>
                          <a:latin typeface="Cambria Math" panose="02040503050406030204" pitchFamily="18" charset="0"/>
                        </a:rPr>
                        <m:t>𝐻</m:t>
                      </m:r>
                    </m:oMath>
                  </m:oMathPara>
                </a14:m>
                <a:endParaRPr lang="en-US" sz="3600" b="0" i="1" dirty="0">
                  <a:effectLst/>
                  <a:latin typeface="Cambria Math" panose="02040503050406030204" pitchFamily="18" charset="0"/>
                </a:endParaRPr>
              </a:p>
            </p:txBody>
          </p:sp>
        </mc:Choice>
        <mc:Fallback>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16643" y="1357710"/>
                <a:ext cx="2672014" cy="1050609"/>
              </a:xfrm>
              <a:prstGeom prst="rect">
                <a:avLst/>
              </a:prstGeom>
              <a:blipFill>
                <a:blip r:embed="rId3"/>
                <a:stretch>
                  <a:fillRect l="-4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B631D6-CB90-6F11-FFB8-D2419144C7D9}"/>
                  </a:ext>
                </a:extLst>
              </p:cNvPr>
              <p:cNvSpPr txBox="1"/>
              <p:nvPr/>
            </p:nvSpPr>
            <p:spPr>
              <a:xfrm>
                <a:off x="379162" y="5043588"/>
                <a:ext cx="8152980" cy="523220"/>
              </a:xfrm>
              <a:prstGeom prst="rect">
                <a:avLst/>
              </a:prstGeom>
              <a:noFill/>
            </p:spPr>
            <p:txBody>
              <a:bodyPr wrap="square" rtlCol="0">
                <a:spAutoFit/>
              </a:bodyPr>
              <a:lstStyle/>
              <a:p>
                <a14:m>
                  <m:oMath xmlns:m="http://schemas.openxmlformats.org/officeDocument/2006/math">
                    <m:r>
                      <a:rPr lang="en-US" sz="2800" i="1">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Not all Hamiltonian systems are Newtonian</a:t>
                </a:r>
              </a:p>
            </p:txBody>
          </p:sp>
        </mc:Choice>
        <mc:Fallback>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379162" y="5043588"/>
                <a:ext cx="8152980" cy="523220"/>
              </a:xfrm>
              <a:prstGeom prst="rect">
                <a:avLst/>
              </a:prstGeom>
              <a:blipFill>
                <a:blip r:embed="rId4"/>
                <a:stretch>
                  <a:fillRect t="-9302" b="-30233"/>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D3F68E6-B84B-F8B2-2D4E-BF94A559B4E7}"/>
                  </a:ext>
                </a:extLst>
              </p:cNvPr>
              <p:cNvSpPr txBox="1"/>
              <p:nvPr/>
            </p:nvSpPr>
            <p:spPr>
              <a:xfrm>
                <a:off x="2588243" y="214765"/>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6" name="TextBox 5">
                <a:extLst>
                  <a:ext uri="{FF2B5EF4-FFF2-40B4-BE49-F238E27FC236}">
                    <a16:creationId xmlns:a16="http://schemas.microsoft.com/office/drawing/2014/main" id="{1D3F68E6-B84B-F8B2-2D4E-BF94A559B4E7}"/>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5"/>
                <a:stretch>
                  <a:fillRect l="-5625" r="-5000" b="-234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6C7E4EA-FBBD-7ACC-91AF-AAB7CEB3124F}"/>
                  </a:ext>
                </a:extLst>
              </p:cNvPr>
              <p:cNvSpPr txBox="1"/>
              <p:nvPr/>
            </p:nvSpPr>
            <p:spPr>
              <a:xfrm>
                <a:off x="5390551" y="186849"/>
                <a:ext cx="1971822"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oMath>
                  </m:oMathPara>
                </a14:m>
                <a:endParaRPr lang="en-US" sz="4400" dirty="0"/>
              </a:p>
            </p:txBody>
          </p:sp>
        </mc:Choice>
        <mc:Fallback>
          <p:sp>
            <p:nvSpPr>
              <p:cNvPr id="12" name="TextBox 11">
                <a:extLst>
                  <a:ext uri="{FF2B5EF4-FFF2-40B4-BE49-F238E27FC236}">
                    <a16:creationId xmlns:a16="http://schemas.microsoft.com/office/drawing/2014/main" id="{A6C7E4EA-FBBD-7ACC-91AF-AAB7CEB3124F}"/>
                  </a:ext>
                </a:extLst>
              </p:cNvPr>
              <p:cNvSpPr txBox="1">
                <a:spLocks noRot="1" noChangeAspect="1" noMove="1" noResize="1" noEditPoints="1" noAdjustHandles="1" noChangeArrowheads="1" noChangeShapeType="1" noTextEdit="1"/>
              </p:cNvSpPr>
              <p:nvPr/>
            </p:nvSpPr>
            <p:spPr>
              <a:xfrm>
                <a:off x="5390551" y="186849"/>
                <a:ext cx="1971822" cy="791370"/>
              </a:xfrm>
              <a:prstGeom prst="rect">
                <a:avLst/>
              </a:prstGeom>
              <a:blipFill>
                <a:blip r:embed="rId6"/>
                <a:stretch>
                  <a:fillRect l="-5128" r="-5128" b="-2539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6C1658-C4B3-D69F-F0FB-5E3738F3300C}"/>
              </a:ext>
            </a:extLst>
          </p:cNvPr>
          <p:cNvSpPr txBox="1"/>
          <p:nvPr/>
        </p:nvSpPr>
        <p:spPr>
          <a:xfrm>
            <a:off x="7681650" y="316949"/>
            <a:ext cx="1217257" cy="646331"/>
          </a:xfrm>
          <a:prstGeom prst="rect">
            <a:avLst/>
          </a:prstGeom>
          <a:noFill/>
        </p:spPr>
        <p:txBody>
          <a:bodyPr wrap="none" rtlCol="0">
            <a:spAutoFit/>
          </a:bodyPr>
          <a:lstStyle/>
          <a:p>
            <a:pPr algn="r"/>
            <a:r>
              <a:rPr lang="en-US" dirty="0"/>
              <a:t>Newtonian</a:t>
            </a:r>
            <a:br>
              <a:rPr lang="en-US" dirty="0"/>
            </a:br>
            <a:r>
              <a:rPr lang="en-US" dirty="0"/>
              <a:t>state</a:t>
            </a:r>
          </a:p>
        </p:txBody>
      </p:sp>
      <p:sp>
        <p:nvSpPr>
          <p:cNvPr id="14" name="TextBox 13">
            <a:extLst>
              <a:ext uri="{FF2B5EF4-FFF2-40B4-BE49-F238E27FC236}">
                <a16:creationId xmlns:a16="http://schemas.microsoft.com/office/drawing/2014/main" id="{322C0054-345F-3DE1-A868-E5917BDC1CC8}"/>
              </a:ext>
            </a:extLst>
          </p:cNvPr>
          <p:cNvSpPr txBox="1"/>
          <p:nvPr/>
        </p:nvSpPr>
        <p:spPr>
          <a:xfrm>
            <a:off x="1116663" y="358060"/>
            <a:ext cx="1333378" cy="646331"/>
          </a:xfrm>
          <a:prstGeom prst="rect">
            <a:avLst/>
          </a:prstGeom>
          <a:noFill/>
        </p:spPr>
        <p:txBody>
          <a:bodyPr wrap="none" rtlCol="0">
            <a:spAutoFit/>
          </a:bodyPr>
          <a:lstStyle/>
          <a:p>
            <a:r>
              <a:rPr lang="en-US" dirty="0"/>
              <a:t>Hamiltonian</a:t>
            </a:r>
            <a:br>
              <a:rPr lang="en-US" dirty="0"/>
            </a:br>
            <a:r>
              <a:rPr lang="en-US" dirty="0"/>
              <a:t>state</a:t>
            </a:r>
          </a:p>
        </p:txBody>
      </p:sp>
      <p:cxnSp>
        <p:nvCxnSpPr>
          <p:cNvPr id="15" name="Straight Arrow Connector 14">
            <a:extLst>
              <a:ext uri="{FF2B5EF4-FFF2-40B4-BE49-F238E27FC236}">
                <a16:creationId xmlns:a16="http://schemas.microsoft.com/office/drawing/2014/main" id="{9B87B3F0-B21F-A9EC-112A-85323DC0109F}"/>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B529D00-ACAE-D4C8-85F7-FDEAA1840E4E}"/>
                  </a:ext>
                </a:extLst>
              </p:cNvPr>
              <p:cNvSpPr txBox="1"/>
              <p:nvPr/>
            </p:nvSpPr>
            <p:spPr>
              <a:xfrm>
                <a:off x="7495395" y="1402651"/>
                <a:ext cx="2147446" cy="950388"/>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𝐹</m:t>
                          </m:r>
                        </m:e>
                        <m:sup>
                          <m:r>
                            <a:rPr lang="en-US" sz="3600" b="0" i="1" dirty="0" smtClean="0">
                              <a:effectLst/>
                              <a:latin typeface="Cambria Math" panose="02040503050406030204" pitchFamily="18" charset="0"/>
                            </a:rPr>
                            <m:t>𝑖</m:t>
                          </m:r>
                        </m:sup>
                      </m:sSup>
                      <m:r>
                        <a:rPr lang="en-US" sz="3600" i="1" dirty="0">
                          <a:effectLst/>
                          <a:latin typeface="Cambria Math" panose="02040503050406030204" pitchFamily="18" charset="0"/>
                        </a:rPr>
                        <m:t>=</m:t>
                      </m:r>
                      <m:r>
                        <a:rPr lang="en-US" sz="3600" b="0" i="1" dirty="0" smtClean="0">
                          <a:effectLst/>
                          <a:latin typeface="Cambria Math" panose="02040503050406030204" pitchFamily="18" charset="0"/>
                        </a:rPr>
                        <m:t>𝑚</m:t>
                      </m:r>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𝑎</m:t>
                          </m:r>
                        </m:e>
                        <m:sup>
                          <m:r>
                            <a:rPr lang="en-US" sz="3600" b="0" i="1" dirty="0" smtClean="0">
                              <a:effectLst/>
                              <a:latin typeface="Cambria Math" panose="02040503050406030204" pitchFamily="18" charset="0"/>
                            </a:rPr>
                            <m:t>𝑖</m:t>
                          </m:r>
                        </m:sup>
                      </m:sSup>
                    </m:oMath>
                  </m:oMathPara>
                </a14:m>
                <a:endParaRPr lang="en-US" sz="3600" b="0" i="1" dirty="0">
                  <a:effectLst/>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6B529D00-ACAE-D4C8-85F7-FDEAA1840E4E}"/>
                  </a:ext>
                </a:extLst>
              </p:cNvPr>
              <p:cNvSpPr txBox="1">
                <a:spLocks noRot="1" noChangeAspect="1" noMove="1" noResize="1" noEditPoints="1" noAdjustHandles="1" noChangeArrowheads="1" noChangeShapeType="1" noTextEdit="1"/>
              </p:cNvSpPr>
              <p:nvPr/>
            </p:nvSpPr>
            <p:spPr>
              <a:xfrm>
                <a:off x="7495395" y="1402651"/>
                <a:ext cx="2147446" cy="950388"/>
              </a:xfrm>
              <a:prstGeom prst="rect">
                <a:avLst/>
              </a:prstGeom>
              <a:blipFill>
                <a:blip r:embed="rId7"/>
                <a:stretch>
                  <a:fillRect l="-588"/>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764A42E-D5FD-BEE8-F600-B2A7C354177A}"/>
              </a:ext>
            </a:extLst>
          </p:cNvPr>
          <p:cNvCxnSpPr>
            <a:cxnSpLocks/>
          </p:cNvCxnSpPr>
          <p:nvPr/>
        </p:nvCxnSpPr>
        <p:spPr>
          <a:xfrm>
            <a:off x="6209698" y="1902055"/>
            <a:ext cx="960159"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0B6968-7EDA-B215-DC4D-77B40CCC614B}"/>
              </a:ext>
            </a:extLst>
          </p:cNvPr>
          <p:cNvSpPr txBox="1"/>
          <p:nvPr/>
        </p:nvSpPr>
        <p:spPr>
          <a:xfrm>
            <a:off x="53488" y="1084382"/>
            <a:ext cx="1333378" cy="646331"/>
          </a:xfrm>
          <a:prstGeom prst="rect">
            <a:avLst/>
          </a:prstGeom>
          <a:noFill/>
        </p:spPr>
        <p:txBody>
          <a:bodyPr wrap="none" rtlCol="0">
            <a:spAutoFit/>
          </a:bodyPr>
          <a:lstStyle/>
          <a:p>
            <a:pPr algn="r"/>
            <a:r>
              <a:rPr lang="en-US" dirty="0"/>
              <a:t>Hamiltonian</a:t>
            </a:r>
            <a:br>
              <a:rPr lang="en-US" dirty="0"/>
            </a:br>
            <a:r>
              <a:rPr lang="en-US" dirty="0" err="1"/>
              <a:t>EoM</a:t>
            </a:r>
            <a:endParaRPr lang="en-US" dirty="0"/>
          </a:p>
        </p:txBody>
      </p:sp>
      <p:sp>
        <p:nvSpPr>
          <p:cNvPr id="19" name="TextBox 18">
            <a:extLst>
              <a:ext uri="{FF2B5EF4-FFF2-40B4-BE49-F238E27FC236}">
                <a16:creationId xmlns:a16="http://schemas.microsoft.com/office/drawing/2014/main" id="{152FE86E-3B5A-241F-B0BD-E0053B647321}"/>
              </a:ext>
            </a:extLst>
          </p:cNvPr>
          <p:cNvSpPr txBox="1"/>
          <p:nvPr/>
        </p:nvSpPr>
        <p:spPr>
          <a:xfrm>
            <a:off x="7784790" y="1067687"/>
            <a:ext cx="1217257" cy="646331"/>
          </a:xfrm>
          <a:prstGeom prst="rect">
            <a:avLst/>
          </a:prstGeom>
          <a:noFill/>
        </p:spPr>
        <p:txBody>
          <a:bodyPr wrap="none" rtlCol="0">
            <a:spAutoFit/>
          </a:bodyPr>
          <a:lstStyle/>
          <a:p>
            <a:pPr algn="r"/>
            <a:r>
              <a:rPr lang="en-US" dirty="0"/>
              <a:t>Newtonian</a:t>
            </a:r>
            <a:br>
              <a:rPr lang="en-US" dirty="0"/>
            </a:br>
            <a:r>
              <a:rPr lang="en-US" dirty="0" err="1"/>
              <a:t>EoM</a:t>
            </a: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F218BAE-71E6-9C8B-B13B-63794DDBE0B8}"/>
                  </a:ext>
                </a:extLst>
              </p:cNvPr>
              <p:cNvSpPr txBox="1"/>
              <p:nvPr/>
            </p:nvSpPr>
            <p:spPr>
              <a:xfrm>
                <a:off x="2696221" y="1342922"/>
                <a:ext cx="3025252" cy="106984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𝑑</m:t>
                          </m:r>
                        </m:e>
                        <m:sub>
                          <m:r>
                            <a:rPr lang="en-US" sz="3600" b="0" i="1" dirty="0" smtClean="0">
                              <a:effectLst/>
                              <a:latin typeface="Cambria Math" panose="02040503050406030204" pitchFamily="18" charset="0"/>
                            </a:rPr>
                            <m:t>𝑡</m:t>
                          </m:r>
                        </m:sub>
                      </m:sSub>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𝑝</m:t>
                          </m:r>
                        </m:e>
                        <m:sub>
                          <m:r>
                            <a:rPr lang="en-US" sz="3600" b="0" i="1" dirty="0" smtClean="0">
                              <a:effectLst/>
                              <a:latin typeface="Cambria Math" panose="02040503050406030204" pitchFamily="18" charset="0"/>
                            </a:rPr>
                            <m:t>𝑖</m:t>
                          </m:r>
                        </m:sub>
                      </m:sSub>
                      <m:r>
                        <a:rPr lang="en-US" sz="3600" b="0" i="1" dirty="0" smtClean="0">
                          <a:effectLst/>
                          <a:latin typeface="Cambria Math" panose="02040503050406030204" pitchFamily="18" charset="0"/>
                        </a:rPr>
                        <m:t>=−</m:t>
                      </m:r>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m:t>
                          </m:r>
                        </m:e>
                        <m:sub>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𝑞</m:t>
                              </m:r>
                            </m:e>
                            <m:sup>
                              <m:r>
                                <a:rPr lang="en-US" sz="3600" b="0" i="1" dirty="0" smtClean="0">
                                  <a:effectLst/>
                                  <a:latin typeface="Cambria Math" panose="02040503050406030204" pitchFamily="18" charset="0"/>
                                </a:rPr>
                                <m:t>𝑖</m:t>
                              </m:r>
                            </m:sup>
                          </m:sSup>
                        </m:sub>
                      </m:sSub>
                      <m:r>
                        <a:rPr lang="en-US" sz="3600" b="0" i="1" dirty="0" smtClean="0">
                          <a:effectLst/>
                          <a:latin typeface="Cambria Math" panose="02040503050406030204" pitchFamily="18" charset="0"/>
                        </a:rPr>
                        <m:t>𝐻</m:t>
                      </m:r>
                    </m:oMath>
                  </m:oMathPara>
                </a14:m>
                <a:endParaRPr lang="en-US" sz="3600" b="0" i="1" dirty="0">
                  <a:effectLst/>
                  <a:latin typeface="Cambria Math" panose="02040503050406030204" pitchFamily="18" charset="0"/>
                </a:endParaRPr>
              </a:p>
            </p:txBody>
          </p:sp>
        </mc:Choice>
        <mc:Fallback>
          <p:sp>
            <p:nvSpPr>
              <p:cNvPr id="4" name="TextBox 3">
                <a:extLst>
                  <a:ext uri="{FF2B5EF4-FFF2-40B4-BE49-F238E27FC236}">
                    <a16:creationId xmlns:a16="http://schemas.microsoft.com/office/drawing/2014/main" id="{8F218BAE-71E6-9C8B-B13B-63794DDBE0B8}"/>
                  </a:ext>
                </a:extLst>
              </p:cNvPr>
              <p:cNvSpPr txBox="1">
                <a:spLocks noRot="1" noChangeAspect="1" noMove="1" noResize="1" noEditPoints="1" noAdjustHandles="1" noChangeArrowheads="1" noChangeShapeType="1" noTextEdit="1"/>
              </p:cNvSpPr>
              <p:nvPr/>
            </p:nvSpPr>
            <p:spPr>
              <a:xfrm>
                <a:off x="2696221" y="1342922"/>
                <a:ext cx="3025252" cy="1069845"/>
              </a:xfrm>
              <a:prstGeom prst="rect">
                <a:avLst/>
              </a:prstGeom>
              <a:blipFill>
                <a:blip r:embed="rId8"/>
                <a:stretch>
                  <a:fillRect l="-4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61F4B62-9988-FEAB-9776-C9DD6FB12A80}"/>
                  </a:ext>
                </a:extLst>
              </p:cNvPr>
              <p:cNvSpPr txBox="1"/>
              <p:nvPr/>
            </p:nvSpPr>
            <p:spPr>
              <a:xfrm>
                <a:off x="588092" y="2360929"/>
                <a:ext cx="10035258" cy="11788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𝑗</m:t>
                                  </m:r>
                                </m:sup>
                              </m:sSup>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𝑖</m:t>
                                  </m:r>
                                </m:sup>
                              </m:sSup>
                            </m:sub>
                          </m:sSub>
                          <m:r>
                            <a:rPr lang="en-US" sz="2800" b="0" i="1" smtClean="0">
                              <a:latin typeface="Cambria Math" panose="02040503050406030204" pitchFamily="18" charset="0"/>
                            </a:rPr>
                            <m:t>𝐻</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𝑗</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𝑘</m:t>
                                  </m:r>
                                </m:sub>
                              </m:sSub>
                            </m:sub>
                          </m:sSub>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𝐻</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𝑘</m:t>
                              </m:r>
                            </m:sub>
                          </m:sSub>
                          <m:r>
                            <a:rPr lang="en-US" sz="2800" i="1">
                              <a:latin typeface="Cambria Math" panose="02040503050406030204" pitchFamily="18" charset="0"/>
                            </a:rPr>
                            <m:t>𝜕</m:t>
                          </m:r>
                        </m:e>
                        <m:sub>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𝑗</m:t>
                              </m:r>
                            </m:sup>
                          </m:sSup>
                        </m:sub>
                      </m:sSub>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b="0" i="1" smtClean="0">
                                  <a:latin typeface="Cambria Math" panose="02040503050406030204" pitchFamily="18" charset="0"/>
                                </a:rPr>
                                <m:t>𝑝</m:t>
                              </m:r>
                            </m:e>
                            <m:sup>
                              <m:r>
                                <a:rPr lang="en-US" sz="2800" i="1">
                                  <a:latin typeface="Cambria Math" panose="02040503050406030204" pitchFamily="18" charset="0"/>
                                </a:rPr>
                                <m:t>𝑖</m:t>
                              </m:r>
                            </m:sup>
                          </m:sSup>
                        </m:sub>
                      </m:sSub>
                      <m:r>
                        <a:rPr lang="en-US" sz="2800" b="0" i="1" smtClean="0">
                          <a:latin typeface="Cambria Math" panose="02040503050406030204" pitchFamily="18" charset="0"/>
                        </a:rPr>
                        <m:t>𝐻</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𝑗</m:t>
                              </m:r>
                            </m:sub>
                          </m:sSub>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𝑘</m:t>
                              </m:r>
                            </m:sub>
                          </m:sSub>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smtClean="0">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𝑘</m:t>
                              </m:r>
                            </m:sup>
                          </m:sSup>
                        </m:sub>
                      </m:sSub>
                      <m:r>
                        <a:rPr lang="en-US" sz="2800" b="0" i="1" smtClean="0">
                          <a:latin typeface="Cambria Math" panose="02040503050406030204" pitchFamily="18" charset="0"/>
                        </a:rPr>
                        <m:t>𝐻</m:t>
                      </m:r>
                    </m:oMath>
                  </m:oMathPara>
                </a14:m>
                <a:endParaRPr lang="en-US" sz="2800" dirty="0"/>
              </a:p>
            </p:txBody>
          </p:sp>
        </mc:Choice>
        <mc:Fallback>
          <p:sp>
            <p:nvSpPr>
              <p:cNvPr id="7" name="TextBox 6">
                <a:extLst>
                  <a:ext uri="{FF2B5EF4-FFF2-40B4-BE49-F238E27FC236}">
                    <a16:creationId xmlns:a16="http://schemas.microsoft.com/office/drawing/2014/main" id="{861F4B62-9988-FEAB-9776-C9DD6FB12A80}"/>
                  </a:ext>
                </a:extLst>
              </p:cNvPr>
              <p:cNvSpPr txBox="1">
                <a:spLocks noRot="1" noChangeAspect="1" noMove="1" noResize="1" noEditPoints="1" noAdjustHandles="1" noChangeArrowheads="1" noChangeShapeType="1" noTextEdit="1"/>
              </p:cNvSpPr>
              <p:nvPr/>
            </p:nvSpPr>
            <p:spPr>
              <a:xfrm>
                <a:off x="588092" y="2360929"/>
                <a:ext cx="10035258" cy="1178849"/>
              </a:xfrm>
              <a:prstGeom prst="rect">
                <a:avLst/>
              </a:prstGeom>
              <a:blipFill>
                <a:blip r:embed="rId9"/>
                <a:stretch>
                  <a:fillRect b="-106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23B21C6-A96E-D6E6-80FE-1FB5145B050B}"/>
                  </a:ext>
                </a:extLst>
              </p:cNvPr>
              <p:cNvSpPr txBox="1"/>
              <p:nvPr/>
            </p:nvSpPr>
            <p:spPr>
              <a:xfrm>
                <a:off x="3054259" y="3689494"/>
                <a:ext cx="4627391" cy="825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m:t>
                                  </m:r>
                                </m:sub>
                              </m:sSub>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𝑖</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m:t>
                                  </m:r>
                                </m:sub>
                              </m:sSub>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𝐻</m:t>
                          </m:r>
                        </m:e>
                      </m:d>
                      <m:r>
                        <a:rPr lang="en-US" sz="3200" b="0" i="1" smtClean="0">
                          <a:latin typeface="Cambria Math" panose="02040503050406030204" pitchFamily="18" charset="0"/>
                        </a:rPr>
                        <m:t>≠0</m:t>
                      </m:r>
                    </m:oMath>
                  </m:oMathPara>
                </a14:m>
                <a:endParaRPr lang="en-US" sz="3200" dirty="0"/>
              </a:p>
            </p:txBody>
          </p:sp>
        </mc:Choice>
        <mc:Fallback>
          <p:sp>
            <p:nvSpPr>
              <p:cNvPr id="9" name="TextBox 8">
                <a:extLst>
                  <a:ext uri="{FF2B5EF4-FFF2-40B4-BE49-F238E27FC236}">
                    <a16:creationId xmlns:a16="http://schemas.microsoft.com/office/drawing/2014/main" id="{323B21C6-A96E-D6E6-80FE-1FB5145B050B}"/>
                  </a:ext>
                </a:extLst>
              </p:cNvPr>
              <p:cNvSpPr txBox="1">
                <a:spLocks noRot="1" noChangeAspect="1" noMove="1" noResize="1" noEditPoints="1" noAdjustHandles="1" noChangeArrowheads="1" noChangeShapeType="1" noTextEdit="1"/>
              </p:cNvSpPr>
              <p:nvPr/>
            </p:nvSpPr>
            <p:spPr>
              <a:xfrm>
                <a:off x="3054259" y="3689494"/>
                <a:ext cx="4627391" cy="825739"/>
              </a:xfrm>
              <a:prstGeom prst="rect">
                <a:avLst/>
              </a:prstGeom>
              <a:blipFill>
                <a:blip r:embed="rId10"/>
                <a:stretch>
                  <a:fillRect b="-6061"/>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A7CF41CA-05AC-C003-032B-FF2E2A2C31F5}"/>
              </a:ext>
            </a:extLst>
          </p:cNvPr>
          <p:cNvCxnSpPr>
            <a:cxnSpLocks/>
          </p:cNvCxnSpPr>
          <p:nvPr/>
        </p:nvCxnSpPr>
        <p:spPr>
          <a:xfrm flipH="1">
            <a:off x="7514421" y="3689494"/>
            <a:ext cx="540738" cy="2184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BCEA598-4D3F-692F-329C-7F3A4C4D2EAC}"/>
              </a:ext>
            </a:extLst>
          </p:cNvPr>
          <p:cNvSpPr txBox="1"/>
          <p:nvPr/>
        </p:nvSpPr>
        <p:spPr>
          <a:xfrm>
            <a:off x="8018282" y="3113902"/>
            <a:ext cx="3928705" cy="646331"/>
          </a:xfrm>
          <a:prstGeom prst="rect">
            <a:avLst/>
          </a:prstGeom>
          <a:noFill/>
        </p:spPr>
        <p:txBody>
          <a:bodyPr wrap="square" rtlCol="0">
            <a:spAutoFit/>
          </a:bodyPr>
          <a:lstStyle/>
          <a:p>
            <a:pPr algn="r"/>
            <a:r>
              <a:rPr lang="en-US" dirty="0"/>
              <a:t>same condition when mapping between Hamiltonian and Lagrangian </a:t>
            </a:r>
          </a:p>
        </p:txBody>
      </p:sp>
      <p:sp>
        <p:nvSpPr>
          <p:cNvPr id="25" name="TextBox 24">
            <a:extLst>
              <a:ext uri="{FF2B5EF4-FFF2-40B4-BE49-F238E27FC236}">
                <a16:creationId xmlns:a16="http://schemas.microsoft.com/office/drawing/2014/main" id="{BFCF221B-542D-DC38-9483-26AD458F6905}"/>
              </a:ext>
            </a:extLst>
          </p:cNvPr>
          <p:cNvSpPr txBox="1"/>
          <p:nvPr/>
        </p:nvSpPr>
        <p:spPr>
          <a:xfrm>
            <a:off x="182625" y="4430198"/>
            <a:ext cx="8260115" cy="568745"/>
          </a:xfrm>
          <a:prstGeom prst="rect">
            <a:avLst/>
          </a:prstGeom>
          <a:noFill/>
        </p:spPr>
        <p:txBody>
          <a:bodyPr wrap="square">
            <a:spAutoFit/>
          </a:bodyPr>
          <a:lstStyle/>
          <a:p>
            <a:pPr>
              <a:lnSpc>
                <a:spcPct val="200000"/>
              </a:lnSpc>
            </a:pPr>
            <a:r>
              <a:rPr lang="en-US" dirty="0"/>
              <a:t>This invertibility is not a requirement of Hamiltonian systems with unique solutions</a:t>
            </a:r>
          </a:p>
        </p:txBody>
      </p:sp>
      <p:cxnSp>
        <p:nvCxnSpPr>
          <p:cNvPr id="26" name="Straight Arrow Connector 25">
            <a:extLst>
              <a:ext uri="{FF2B5EF4-FFF2-40B4-BE49-F238E27FC236}">
                <a16:creationId xmlns:a16="http://schemas.microsoft.com/office/drawing/2014/main" id="{F8C8BFDC-4BEE-7768-3FF7-F067EFD08834}"/>
              </a:ext>
            </a:extLst>
          </p:cNvPr>
          <p:cNvCxnSpPr>
            <a:cxnSpLocks/>
          </p:cNvCxnSpPr>
          <p:nvPr/>
        </p:nvCxnSpPr>
        <p:spPr>
          <a:xfrm>
            <a:off x="2411759" y="3872620"/>
            <a:ext cx="642500" cy="1148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120EB06-484B-05C6-0A00-681A755A7EFA}"/>
              </a:ext>
            </a:extLst>
          </p:cNvPr>
          <p:cNvSpPr txBox="1"/>
          <p:nvPr/>
        </p:nvSpPr>
        <p:spPr>
          <a:xfrm>
            <a:off x="282435" y="3195284"/>
            <a:ext cx="2672015" cy="646331"/>
          </a:xfrm>
          <a:prstGeom prst="rect">
            <a:avLst/>
          </a:prstGeom>
          <a:noFill/>
        </p:spPr>
        <p:txBody>
          <a:bodyPr wrap="square" rtlCol="0">
            <a:spAutoFit/>
          </a:bodyPr>
          <a:lstStyle/>
          <a:p>
            <a:r>
              <a:rPr lang="en-US" dirty="0"/>
              <a:t>must be invertible to find acceleration</a:t>
            </a:r>
          </a:p>
        </p:txBody>
      </p:sp>
      <p:sp>
        <p:nvSpPr>
          <p:cNvPr id="29" name="Freeform 28">
            <a:extLst>
              <a:ext uri="{FF2B5EF4-FFF2-40B4-BE49-F238E27FC236}">
                <a16:creationId xmlns:a16="http://schemas.microsoft.com/office/drawing/2014/main" id="{E9AB3011-5E53-450D-926B-5AD0BD09D33A}"/>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TextBox 29">
            <a:extLst>
              <a:ext uri="{FF2B5EF4-FFF2-40B4-BE49-F238E27FC236}">
                <a16:creationId xmlns:a16="http://schemas.microsoft.com/office/drawing/2014/main" id="{4A4A477C-F674-5C37-FBA3-81511D966B58}"/>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0F1346D-C56B-035A-F8E7-3B820E683248}"/>
                  </a:ext>
                </a:extLst>
              </p:cNvPr>
              <p:cNvSpPr txBox="1"/>
              <p:nvPr/>
            </p:nvSpPr>
            <p:spPr>
              <a:xfrm>
                <a:off x="379162" y="5549413"/>
                <a:ext cx="9596917" cy="954107"/>
              </a:xfrm>
              <a:prstGeom prst="rect">
                <a:avLst/>
              </a:prstGeom>
              <a:noFill/>
            </p:spPr>
            <p:txBody>
              <a:bodyPr wrap="square" rtlCol="0">
                <a:spAutoFit/>
              </a:bodyPr>
              <a:lstStyle/>
              <a:p>
                <a14:m>
                  <m:oMath xmlns:m="http://schemas.openxmlformats.org/officeDocument/2006/math">
                    <m:r>
                      <a:rPr lang="en-US" sz="2800" i="1">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Hamiltonian systems with kinematic equivalence are exactly those that can be expressed as Lagrangian and Newtonian</a:t>
                </a:r>
              </a:p>
            </p:txBody>
          </p:sp>
        </mc:Choice>
        <mc:Fallback>
          <p:sp>
            <p:nvSpPr>
              <p:cNvPr id="31" name="TextBox 30">
                <a:extLst>
                  <a:ext uri="{FF2B5EF4-FFF2-40B4-BE49-F238E27FC236}">
                    <a16:creationId xmlns:a16="http://schemas.microsoft.com/office/drawing/2014/main" id="{F0F1346D-C56B-035A-F8E7-3B820E683248}"/>
                  </a:ext>
                </a:extLst>
              </p:cNvPr>
              <p:cNvSpPr txBox="1">
                <a:spLocks noRot="1" noChangeAspect="1" noMove="1" noResize="1" noEditPoints="1" noAdjustHandles="1" noChangeArrowheads="1" noChangeShapeType="1" noTextEdit="1"/>
              </p:cNvSpPr>
              <p:nvPr/>
            </p:nvSpPr>
            <p:spPr>
              <a:xfrm>
                <a:off x="379162" y="5549413"/>
                <a:ext cx="9596917" cy="954107"/>
              </a:xfrm>
              <a:prstGeom prst="rect">
                <a:avLst/>
              </a:prstGeom>
              <a:blipFill>
                <a:blip r:embed="rId11"/>
                <a:stretch>
                  <a:fillRect l="-1321" t="-5195" b="-15584"/>
                </a:stretch>
              </a:blipFill>
            </p:spPr>
            <p:txBody>
              <a:bodyPr/>
              <a:lstStyle/>
              <a:p>
                <a:r>
                  <a:rPr lang="en-US">
                    <a:noFill/>
                  </a:rPr>
                  <a:t> </a:t>
                </a:r>
              </a:p>
            </p:txBody>
          </p:sp>
        </mc:Fallback>
      </mc:AlternateContent>
      <p:sp>
        <p:nvSpPr>
          <p:cNvPr id="39" name="Freeform 38">
            <a:extLst>
              <a:ext uri="{FF2B5EF4-FFF2-40B4-BE49-F238E27FC236}">
                <a16:creationId xmlns:a16="http://schemas.microsoft.com/office/drawing/2014/main" id="{DC7BD91E-A769-5BF5-370D-7BFA4B54A6AF}"/>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2">
            <a:extLst>
              <a:ext uri="{FF2B5EF4-FFF2-40B4-BE49-F238E27FC236}">
                <a16:creationId xmlns:a16="http://schemas.microsoft.com/office/drawing/2014/main" id="{666E0D27-4A7A-240D-1F7C-EBCF1841874D}"/>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3">
            <a:extLst>
              <a:ext uri="{FF2B5EF4-FFF2-40B4-BE49-F238E27FC236}">
                <a16:creationId xmlns:a16="http://schemas.microsoft.com/office/drawing/2014/main" id="{35CAD2A0-D9A0-6DD7-045D-7F8E386A4A98}"/>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Tree>
    <p:extLst>
      <p:ext uri="{BB962C8B-B14F-4D97-AF65-F5344CB8AC3E}">
        <p14:creationId xmlns:p14="http://schemas.microsoft.com/office/powerpoint/2010/main" val="99651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0BAB579-F931-E798-DAB1-7637E479A61D}"/>
                  </a:ext>
                </a:extLst>
              </p:cNvPr>
              <p:cNvSpPr txBox="1"/>
              <p:nvPr/>
            </p:nvSpPr>
            <p:spPr>
              <a:xfrm>
                <a:off x="16643" y="1357710"/>
                <a:ext cx="2672014" cy="1050609"/>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𝑑</m:t>
                          </m:r>
                        </m:e>
                        <m:sub>
                          <m:r>
                            <a:rPr lang="en-US" sz="3600" b="0" i="1" dirty="0" smtClean="0">
                              <a:effectLst/>
                              <a:latin typeface="Cambria Math" panose="02040503050406030204" pitchFamily="18" charset="0"/>
                            </a:rPr>
                            <m:t>𝑡</m:t>
                          </m:r>
                        </m:sub>
                      </m:sSub>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𝑞</m:t>
                          </m:r>
                        </m:e>
                        <m:sup>
                          <m:r>
                            <a:rPr lang="en-US" sz="3600" b="0" i="1" dirty="0" smtClean="0">
                              <a:effectLst/>
                              <a:latin typeface="Cambria Math" panose="02040503050406030204" pitchFamily="18" charset="0"/>
                            </a:rPr>
                            <m:t>𝑖</m:t>
                          </m:r>
                        </m:sup>
                      </m:sSup>
                      <m:r>
                        <a:rPr lang="en-US" sz="3600" i="1" dirty="0">
                          <a:effectLst/>
                          <a:latin typeface="Cambria Math" panose="02040503050406030204" pitchFamily="18" charset="0"/>
                        </a:rPr>
                        <m:t>=</m:t>
                      </m:r>
                      <m:sSub>
                        <m:sSubPr>
                          <m:ctrlPr>
                            <a:rPr lang="en-US" sz="3600" b="0" i="1" dirty="0" smtClean="0">
                              <a:effectLst/>
                              <a:latin typeface="Cambria Math" panose="02040503050406030204" pitchFamily="18" charset="0"/>
                            </a:rPr>
                          </m:ctrlPr>
                        </m:sSubPr>
                        <m:e>
                          <m:r>
                            <a:rPr lang="en-US" sz="3600" i="1" dirty="0" smtClean="0">
                              <a:effectLst/>
                              <a:latin typeface="Cambria Math" panose="02040503050406030204" pitchFamily="18" charset="0"/>
                            </a:rPr>
                            <m:t>𝜕</m:t>
                          </m:r>
                        </m:e>
                        <m:sub>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𝑝</m:t>
                              </m:r>
                            </m:e>
                            <m:sub>
                              <m:r>
                                <a:rPr lang="en-US" sz="3600" b="0" i="1" dirty="0" smtClean="0">
                                  <a:effectLst/>
                                  <a:latin typeface="Cambria Math" panose="02040503050406030204" pitchFamily="18" charset="0"/>
                                </a:rPr>
                                <m:t>𝑖</m:t>
                              </m:r>
                            </m:sub>
                          </m:sSub>
                        </m:sub>
                      </m:sSub>
                      <m:r>
                        <a:rPr lang="en-US" sz="3600" b="0" i="1" dirty="0" smtClean="0">
                          <a:effectLst/>
                          <a:latin typeface="Cambria Math" panose="02040503050406030204" pitchFamily="18" charset="0"/>
                        </a:rPr>
                        <m:t>𝐻</m:t>
                      </m:r>
                    </m:oMath>
                  </m:oMathPara>
                </a14:m>
                <a:endParaRPr lang="en-US" sz="3600" b="0" i="1" dirty="0">
                  <a:effectLst/>
                  <a:latin typeface="Cambria Math" panose="02040503050406030204" pitchFamily="18" charset="0"/>
                </a:endParaRPr>
              </a:p>
            </p:txBody>
          </p:sp>
        </mc:Choice>
        <mc:Fallback>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16643" y="1357710"/>
                <a:ext cx="2672014" cy="1050609"/>
              </a:xfrm>
              <a:prstGeom prst="rect">
                <a:avLst/>
              </a:prstGeom>
              <a:blipFill>
                <a:blip r:embed="rId3"/>
                <a:stretch>
                  <a:fillRect l="-4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E4B631D6-CB90-6F11-FFB8-D2419144C7D9}"/>
                  </a:ext>
                </a:extLst>
              </p:cNvPr>
              <p:cNvSpPr txBox="1"/>
              <p:nvPr/>
            </p:nvSpPr>
            <p:spPr>
              <a:xfrm>
                <a:off x="379162" y="5043588"/>
                <a:ext cx="8152980" cy="523220"/>
              </a:xfrm>
              <a:prstGeom prst="rect">
                <a:avLst/>
              </a:prstGeom>
              <a:noFill/>
            </p:spPr>
            <p:txBody>
              <a:bodyPr wrap="square" rtlCol="0">
                <a:spAutoFit/>
              </a:bodyPr>
              <a:lstStyle/>
              <a:p>
                <a14:m>
                  <m:oMath xmlns:m="http://schemas.openxmlformats.org/officeDocument/2006/math">
                    <m:r>
                      <a:rPr lang="en-US" sz="2800" i="1">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Not all Hamiltonian systems are Newtonian</a:t>
                </a:r>
              </a:p>
            </p:txBody>
          </p:sp>
        </mc:Choice>
        <mc:Fallback>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379162" y="5043588"/>
                <a:ext cx="8152980" cy="523220"/>
              </a:xfrm>
              <a:prstGeom prst="rect">
                <a:avLst/>
              </a:prstGeom>
              <a:blipFill>
                <a:blip r:embed="rId4"/>
                <a:stretch>
                  <a:fillRect t="-9302" b="-30233"/>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D3F68E6-B84B-F8B2-2D4E-BF94A559B4E7}"/>
                  </a:ext>
                </a:extLst>
              </p:cNvPr>
              <p:cNvSpPr txBox="1"/>
              <p:nvPr/>
            </p:nvSpPr>
            <p:spPr>
              <a:xfrm>
                <a:off x="2588243" y="214765"/>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p:sp>
            <p:nvSpPr>
              <p:cNvPr id="6" name="TextBox 5">
                <a:extLst>
                  <a:ext uri="{FF2B5EF4-FFF2-40B4-BE49-F238E27FC236}">
                    <a16:creationId xmlns:a16="http://schemas.microsoft.com/office/drawing/2014/main" id="{1D3F68E6-B84B-F8B2-2D4E-BF94A559B4E7}"/>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5"/>
                <a:stretch>
                  <a:fillRect l="-5625" r="-5000" b="-234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6C7E4EA-FBBD-7ACC-91AF-AAB7CEB3124F}"/>
                  </a:ext>
                </a:extLst>
              </p:cNvPr>
              <p:cNvSpPr txBox="1"/>
              <p:nvPr/>
            </p:nvSpPr>
            <p:spPr>
              <a:xfrm>
                <a:off x="5390551" y="186849"/>
                <a:ext cx="1971822"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oMath>
                  </m:oMathPara>
                </a14:m>
                <a:endParaRPr lang="en-US" sz="4400" dirty="0"/>
              </a:p>
            </p:txBody>
          </p:sp>
        </mc:Choice>
        <mc:Fallback>
          <p:sp>
            <p:nvSpPr>
              <p:cNvPr id="12" name="TextBox 11">
                <a:extLst>
                  <a:ext uri="{FF2B5EF4-FFF2-40B4-BE49-F238E27FC236}">
                    <a16:creationId xmlns:a16="http://schemas.microsoft.com/office/drawing/2014/main" id="{A6C7E4EA-FBBD-7ACC-91AF-AAB7CEB3124F}"/>
                  </a:ext>
                </a:extLst>
              </p:cNvPr>
              <p:cNvSpPr txBox="1">
                <a:spLocks noRot="1" noChangeAspect="1" noMove="1" noResize="1" noEditPoints="1" noAdjustHandles="1" noChangeArrowheads="1" noChangeShapeType="1" noTextEdit="1"/>
              </p:cNvSpPr>
              <p:nvPr/>
            </p:nvSpPr>
            <p:spPr>
              <a:xfrm>
                <a:off x="5390551" y="186849"/>
                <a:ext cx="1971822" cy="791370"/>
              </a:xfrm>
              <a:prstGeom prst="rect">
                <a:avLst/>
              </a:prstGeom>
              <a:blipFill>
                <a:blip r:embed="rId6"/>
                <a:stretch>
                  <a:fillRect l="-5128" r="-5128" b="-2539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6C1658-C4B3-D69F-F0FB-5E3738F3300C}"/>
              </a:ext>
            </a:extLst>
          </p:cNvPr>
          <p:cNvSpPr txBox="1"/>
          <p:nvPr/>
        </p:nvSpPr>
        <p:spPr>
          <a:xfrm>
            <a:off x="7681650" y="316949"/>
            <a:ext cx="1217257" cy="646331"/>
          </a:xfrm>
          <a:prstGeom prst="rect">
            <a:avLst/>
          </a:prstGeom>
          <a:noFill/>
        </p:spPr>
        <p:txBody>
          <a:bodyPr wrap="none" rtlCol="0">
            <a:spAutoFit/>
          </a:bodyPr>
          <a:lstStyle/>
          <a:p>
            <a:pPr algn="r"/>
            <a:r>
              <a:rPr lang="en-US" dirty="0"/>
              <a:t>Newtonian</a:t>
            </a:r>
            <a:br>
              <a:rPr lang="en-US" dirty="0"/>
            </a:br>
            <a:r>
              <a:rPr lang="en-US" dirty="0"/>
              <a:t>state</a:t>
            </a:r>
          </a:p>
        </p:txBody>
      </p:sp>
      <p:sp>
        <p:nvSpPr>
          <p:cNvPr id="14" name="TextBox 13">
            <a:extLst>
              <a:ext uri="{FF2B5EF4-FFF2-40B4-BE49-F238E27FC236}">
                <a16:creationId xmlns:a16="http://schemas.microsoft.com/office/drawing/2014/main" id="{322C0054-345F-3DE1-A868-E5917BDC1CC8}"/>
              </a:ext>
            </a:extLst>
          </p:cNvPr>
          <p:cNvSpPr txBox="1"/>
          <p:nvPr/>
        </p:nvSpPr>
        <p:spPr>
          <a:xfrm>
            <a:off x="1116663" y="358060"/>
            <a:ext cx="1333378" cy="646331"/>
          </a:xfrm>
          <a:prstGeom prst="rect">
            <a:avLst/>
          </a:prstGeom>
          <a:noFill/>
        </p:spPr>
        <p:txBody>
          <a:bodyPr wrap="none" rtlCol="0">
            <a:spAutoFit/>
          </a:bodyPr>
          <a:lstStyle/>
          <a:p>
            <a:r>
              <a:rPr lang="en-US" dirty="0"/>
              <a:t>Hamiltonian</a:t>
            </a:r>
            <a:br>
              <a:rPr lang="en-US" dirty="0"/>
            </a:br>
            <a:r>
              <a:rPr lang="en-US" dirty="0"/>
              <a:t>state</a:t>
            </a:r>
          </a:p>
        </p:txBody>
      </p:sp>
      <p:cxnSp>
        <p:nvCxnSpPr>
          <p:cNvPr id="15" name="Straight Arrow Connector 14">
            <a:extLst>
              <a:ext uri="{FF2B5EF4-FFF2-40B4-BE49-F238E27FC236}">
                <a16:creationId xmlns:a16="http://schemas.microsoft.com/office/drawing/2014/main" id="{9B87B3F0-B21F-A9EC-112A-85323DC0109F}"/>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B529D00-ACAE-D4C8-85F7-FDEAA1840E4E}"/>
                  </a:ext>
                </a:extLst>
              </p:cNvPr>
              <p:cNvSpPr txBox="1"/>
              <p:nvPr/>
            </p:nvSpPr>
            <p:spPr>
              <a:xfrm>
                <a:off x="7495395" y="1402651"/>
                <a:ext cx="2147446" cy="950388"/>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𝐹</m:t>
                          </m:r>
                        </m:e>
                        <m:sup>
                          <m:r>
                            <a:rPr lang="en-US" sz="3600" b="0" i="1" dirty="0" smtClean="0">
                              <a:effectLst/>
                              <a:latin typeface="Cambria Math" panose="02040503050406030204" pitchFamily="18" charset="0"/>
                            </a:rPr>
                            <m:t>𝑖</m:t>
                          </m:r>
                        </m:sup>
                      </m:sSup>
                      <m:r>
                        <a:rPr lang="en-US" sz="3600" i="1" dirty="0">
                          <a:effectLst/>
                          <a:latin typeface="Cambria Math" panose="02040503050406030204" pitchFamily="18" charset="0"/>
                        </a:rPr>
                        <m:t>=</m:t>
                      </m:r>
                      <m:r>
                        <a:rPr lang="en-US" sz="3600" b="0" i="1" dirty="0" smtClean="0">
                          <a:effectLst/>
                          <a:latin typeface="Cambria Math" panose="02040503050406030204" pitchFamily="18" charset="0"/>
                        </a:rPr>
                        <m:t>𝑚</m:t>
                      </m:r>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𝑎</m:t>
                          </m:r>
                        </m:e>
                        <m:sup>
                          <m:r>
                            <a:rPr lang="en-US" sz="3600" b="0" i="1" dirty="0" smtClean="0">
                              <a:effectLst/>
                              <a:latin typeface="Cambria Math" panose="02040503050406030204" pitchFamily="18" charset="0"/>
                            </a:rPr>
                            <m:t>𝑖</m:t>
                          </m:r>
                        </m:sup>
                      </m:sSup>
                    </m:oMath>
                  </m:oMathPara>
                </a14:m>
                <a:endParaRPr lang="en-US" sz="3600" b="0" i="1" dirty="0">
                  <a:effectLst/>
                  <a:latin typeface="Cambria Math" panose="02040503050406030204" pitchFamily="18" charset="0"/>
                </a:endParaRPr>
              </a:p>
            </p:txBody>
          </p:sp>
        </mc:Choice>
        <mc:Fallback>
          <p:sp>
            <p:nvSpPr>
              <p:cNvPr id="16" name="TextBox 15">
                <a:extLst>
                  <a:ext uri="{FF2B5EF4-FFF2-40B4-BE49-F238E27FC236}">
                    <a16:creationId xmlns:a16="http://schemas.microsoft.com/office/drawing/2014/main" id="{6B529D00-ACAE-D4C8-85F7-FDEAA1840E4E}"/>
                  </a:ext>
                </a:extLst>
              </p:cNvPr>
              <p:cNvSpPr txBox="1">
                <a:spLocks noRot="1" noChangeAspect="1" noMove="1" noResize="1" noEditPoints="1" noAdjustHandles="1" noChangeArrowheads="1" noChangeShapeType="1" noTextEdit="1"/>
              </p:cNvSpPr>
              <p:nvPr/>
            </p:nvSpPr>
            <p:spPr>
              <a:xfrm>
                <a:off x="7495395" y="1402651"/>
                <a:ext cx="2147446" cy="950388"/>
              </a:xfrm>
              <a:prstGeom prst="rect">
                <a:avLst/>
              </a:prstGeom>
              <a:blipFill>
                <a:blip r:embed="rId7"/>
                <a:stretch>
                  <a:fillRect l="-588"/>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764A42E-D5FD-BEE8-F600-B2A7C354177A}"/>
              </a:ext>
            </a:extLst>
          </p:cNvPr>
          <p:cNvCxnSpPr>
            <a:cxnSpLocks/>
          </p:cNvCxnSpPr>
          <p:nvPr/>
        </p:nvCxnSpPr>
        <p:spPr>
          <a:xfrm>
            <a:off x="6209698" y="1902055"/>
            <a:ext cx="960159"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0B6968-7EDA-B215-DC4D-77B40CCC614B}"/>
              </a:ext>
            </a:extLst>
          </p:cNvPr>
          <p:cNvSpPr txBox="1"/>
          <p:nvPr/>
        </p:nvSpPr>
        <p:spPr>
          <a:xfrm>
            <a:off x="53488" y="1084382"/>
            <a:ext cx="1333378" cy="646331"/>
          </a:xfrm>
          <a:prstGeom prst="rect">
            <a:avLst/>
          </a:prstGeom>
          <a:noFill/>
        </p:spPr>
        <p:txBody>
          <a:bodyPr wrap="none" rtlCol="0">
            <a:spAutoFit/>
          </a:bodyPr>
          <a:lstStyle/>
          <a:p>
            <a:pPr algn="r"/>
            <a:r>
              <a:rPr lang="en-US" dirty="0"/>
              <a:t>Hamiltonian</a:t>
            </a:r>
            <a:br>
              <a:rPr lang="en-US" dirty="0"/>
            </a:br>
            <a:r>
              <a:rPr lang="en-US" dirty="0" err="1"/>
              <a:t>EoM</a:t>
            </a:r>
            <a:endParaRPr lang="en-US" dirty="0"/>
          </a:p>
        </p:txBody>
      </p:sp>
      <p:sp>
        <p:nvSpPr>
          <p:cNvPr id="19" name="TextBox 18">
            <a:extLst>
              <a:ext uri="{FF2B5EF4-FFF2-40B4-BE49-F238E27FC236}">
                <a16:creationId xmlns:a16="http://schemas.microsoft.com/office/drawing/2014/main" id="{152FE86E-3B5A-241F-B0BD-E0053B647321}"/>
              </a:ext>
            </a:extLst>
          </p:cNvPr>
          <p:cNvSpPr txBox="1"/>
          <p:nvPr/>
        </p:nvSpPr>
        <p:spPr>
          <a:xfrm>
            <a:off x="7784790" y="1067687"/>
            <a:ext cx="1217257" cy="646331"/>
          </a:xfrm>
          <a:prstGeom prst="rect">
            <a:avLst/>
          </a:prstGeom>
          <a:noFill/>
        </p:spPr>
        <p:txBody>
          <a:bodyPr wrap="none" rtlCol="0">
            <a:spAutoFit/>
          </a:bodyPr>
          <a:lstStyle/>
          <a:p>
            <a:pPr algn="r"/>
            <a:r>
              <a:rPr lang="en-US" dirty="0"/>
              <a:t>Newtonian</a:t>
            </a:r>
            <a:br>
              <a:rPr lang="en-US" dirty="0"/>
            </a:br>
            <a:r>
              <a:rPr lang="en-US" dirty="0" err="1"/>
              <a:t>EoM</a:t>
            </a:r>
            <a:endParaRPr lang="en-US"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F218BAE-71E6-9C8B-B13B-63794DDBE0B8}"/>
                  </a:ext>
                </a:extLst>
              </p:cNvPr>
              <p:cNvSpPr txBox="1"/>
              <p:nvPr/>
            </p:nvSpPr>
            <p:spPr>
              <a:xfrm>
                <a:off x="2696221" y="1342922"/>
                <a:ext cx="3025252" cy="106984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𝑑</m:t>
                          </m:r>
                        </m:e>
                        <m:sub>
                          <m:r>
                            <a:rPr lang="en-US" sz="3600" b="0" i="1" dirty="0" smtClean="0">
                              <a:effectLst/>
                              <a:latin typeface="Cambria Math" panose="02040503050406030204" pitchFamily="18" charset="0"/>
                            </a:rPr>
                            <m:t>𝑡</m:t>
                          </m:r>
                        </m:sub>
                      </m:sSub>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𝑝</m:t>
                          </m:r>
                        </m:e>
                        <m:sub>
                          <m:r>
                            <a:rPr lang="en-US" sz="3600" b="0" i="1" dirty="0" smtClean="0">
                              <a:effectLst/>
                              <a:latin typeface="Cambria Math" panose="02040503050406030204" pitchFamily="18" charset="0"/>
                            </a:rPr>
                            <m:t>𝑖</m:t>
                          </m:r>
                        </m:sub>
                      </m:sSub>
                      <m:r>
                        <a:rPr lang="en-US" sz="3600" b="0" i="1" dirty="0" smtClean="0">
                          <a:effectLst/>
                          <a:latin typeface="Cambria Math" panose="02040503050406030204" pitchFamily="18" charset="0"/>
                        </a:rPr>
                        <m:t>=−</m:t>
                      </m:r>
                      <m:sSub>
                        <m:sSubPr>
                          <m:ctrlPr>
                            <a:rPr lang="en-US" sz="3600" b="0" i="1" dirty="0" smtClean="0">
                              <a:effectLst/>
                              <a:latin typeface="Cambria Math" panose="02040503050406030204" pitchFamily="18" charset="0"/>
                            </a:rPr>
                          </m:ctrlPr>
                        </m:sSubPr>
                        <m:e>
                          <m:r>
                            <a:rPr lang="en-US" sz="3600" b="0" i="1" dirty="0" smtClean="0">
                              <a:effectLst/>
                              <a:latin typeface="Cambria Math" panose="02040503050406030204" pitchFamily="18" charset="0"/>
                            </a:rPr>
                            <m:t>𝜕</m:t>
                          </m:r>
                        </m:e>
                        <m:sub>
                          <m:sSup>
                            <m:sSupPr>
                              <m:ctrlPr>
                                <a:rPr lang="en-US" sz="3600" b="0" i="1" dirty="0" smtClean="0">
                                  <a:effectLst/>
                                  <a:latin typeface="Cambria Math" panose="02040503050406030204" pitchFamily="18" charset="0"/>
                                </a:rPr>
                              </m:ctrlPr>
                            </m:sSupPr>
                            <m:e>
                              <m:r>
                                <a:rPr lang="en-US" sz="3600" b="0" i="1" dirty="0" smtClean="0">
                                  <a:effectLst/>
                                  <a:latin typeface="Cambria Math" panose="02040503050406030204" pitchFamily="18" charset="0"/>
                                </a:rPr>
                                <m:t>𝑞</m:t>
                              </m:r>
                            </m:e>
                            <m:sup>
                              <m:r>
                                <a:rPr lang="en-US" sz="3600" b="0" i="1" dirty="0" smtClean="0">
                                  <a:effectLst/>
                                  <a:latin typeface="Cambria Math" panose="02040503050406030204" pitchFamily="18" charset="0"/>
                                </a:rPr>
                                <m:t>𝑖</m:t>
                              </m:r>
                            </m:sup>
                          </m:sSup>
                        </m:sub>
                      </m:sSub>
                      <m:r>
                        <a:rPr lang="en-US" sz="3600" b="0" i="1" dirty="0" smtClean="0">
                          <a:effectLst/>
                          <a:latin typeface="Cambria Math" panose="02040503050406030204" pitchFamily="18" charset="0"/>
                        </a:rPr>
                        <m:t>𝐻</m:t>
                      </m:r>
                    </m:oMath>
                  </m:oMathPara>
                </a14:m>
                <a:endParaRPr lang="en-US" sz="3600" b="0" i="1" dirty="0">
                  <a:effectLst/>
                  <a:latin typeface="Cambria Math" panose="02040503050406030204" pitchFamily="18" charset="0"/>
                </a:endParaRPr>
              </a:p>
            </p:txBody>
          </p:sp>
        </mc:Choice>
        <mc:Fallback>
          <p:sp>
            <p:nvSpPr>
              <p:cNvPr id="4" name="TextBox 3">
                <a:extLst>
                  <a:ext uri="{FF2B5EF4-FFF2-40B4-BE49-F238E27FC236}">
                    <a16:creationId xmlns:a16="http://schemas.microsoft.com/office/drawing/2014/main" id="{8F218BAE-71E6-9C8B-B13B-63794DDBE0B8}"/>
                  </a:ext>
                </a:extLst>
              </p:cNvPr>
              <p:cNvSpPr txBox="1">
                <a:spLocks noRot="1" noChangeAspect="1" noMove="1" noResize="1" noEditPoints="1" noAdjustHandles="1" noChangeArrowheads="1" noChangeShapeType="1" noTextEdit="1"/>
              </p:cNvSpPr>
              <p:nvPr/>
            </p:nvSpPr>
            <p:spPr>
              <a:xfrm>
                <a:off x="2696221" y="1342922"/>
                <a:ext cx="3025252" cy="1069845"/>
              </a:xfrm>
              <a:prstGeom prst="rect">
                <a:avLst/>
              </a:prstGeom>
              <a:blipFill>
                <a:blip r:embed="rId8"/>
                <a:stretch>
                  <a:fillRect l="-4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23B21C6-A96E-D6E6-80FE-1FB5145B050B}"/>
                  </a:ext>
                </a:extLst>
              </p:cNvPr>
              <p:cNvSpPr txBox="1"/>
              <p:nvPr/>
            </p:nvSpPr>
            <p:spPr>
              <a:xfrm>
                <a:off x="3054259" y="3689494"/>
                <a:ext cx="4627391" cy="82573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𝑗</m:t>
                                  </m:r>
                                </m:sub>
                              </m:sSub>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𝑖</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𝑗</m:t>
                                  </m:r>
                                </m:sub>
                              </m:sSub>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sub>
                          </m:sSub>
                          <m:r>
                            <a:rPr lang="en-US" sz="3200" b="0" i="1" smtClean="0">
                              <a:latin typeface="Cambria Math" panose="02040503050406030204" pitchFamily="18" charset="0"/>
                            </a:rPr>
                            <m:t>𝐻</m:t>
                          </m:r>
                        </m:e>
                      </m:d>
                      <m:r>
                        <a:rPr lang="en-US" sz="3200" b="0" i="1" smtClean="0">
                          <a:latin typeface="Cambria Math" panose="02040503050406030204" pitchFamily="18" charset="0"/>
                        </a:rPr>
                        <m:t>≠0</m:t>
                      </m:r>
                    </m:oMath>
                  </m:oMathPara>
                </a14:m>
                <a:endParaRPr lang="en-US" sz="3200" dirty="0"/>
              </a:p>
            </p:txBody>
          </p:sp>
        </mc:Choice>
        <mc:Fallback>
          <p:sp>
            <p:nvSpPr>
              <p:cNvPr id="9" name="TextBox 8">
                <a:extLst>
                  <a:ext uri="{FF2B5EF4-FFF2-40B4-BE49-F238E27FC236}">
                    <a16:creationId xmlns:a16="http://schemas.microsoft.com/office/drawing/2014/main" id="{323B21C6-A96E-D6E6-80FE-1FB5145B050B}"/>
                  </a:ext>
                </a:extLst>
              </p:cNvPr>
              <p:cNvSpPr txBox="1">
                <a:spLocks noRot="1" noChangeAspect="1" noMove="1" noResize="1" noEditPoints="1" noAdjustHandles="1" noChangeArrowheads="1" noChangeShapeType="1" noTextEdit="1"/>
              </p:cNvSpPr>
              <p:nvPr/>
            </p:nvSpPr>
            <p:spPr>
              <a:xfrm>
                <a:off x="3054259" y="3689494"/>
                <a:ext cx="4627391" cy="825739"/>
              </a:xfrm>
              <a:prstGeom prst="rect">
                <a:avLst/>
              </a:prstGeom>
              <a:blipFill>
                <a:blip r:embed="rId9"/>
                <a:stretch>
                  <a:fillRect b="-6061"/>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BFCF221B-542D-DC38-9483-26AD458F6905}"/>
              </a:ext>
            </a:extLst>
          </p:cNvPr>
          <p:cNvSpPr txBox="1"/>
          <p:nvPr/>
        </p:nvSpPr>
        <p:spPr>
          <a:xfrm>
            <a:off x="182625" y="4430198"/>
            <a:ext cx="8260115" cy="568745"/>
          </a:xfrm>
          <a:prstGeom prst="rect">
            <a:avLst/>
          </a:prstGeom>
          <a:noFill/>
        </p:spPr>
        <p:txBody>
          <a:bodyPr wrap="square">
            <a:spAutoFit/>
          </a:bodyPr>
          <a:lstStyle/>
          <a:p>
            <a:pPr>
              <a:lnSpc>
                <a:spcPct val="200000"/>
              </a:lnSpc>
            </a:pPr>
            <a:r>
              <a:rPr lang="en-US" dirty="0"/>
              <a:t>This invertibility is not a requirement of Hamiltonian systems with unique solutions</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F0F1346D-C56B-035A-F8E7-3B820E683248}"/>
                  </a:ext>
                </a:extLst>
              </p:cNvPr>
              <p:cNvSpPr txBox="1"/>
              <p:nvPr/>
            </p:nvSpPr>
            <p:spPr>
              <a:xfrm>
                <a:off x="379162" y="5549413"/>
                <a:ext cx="9596917" cy="954107"/>
              </a:xfrm>
              <a:prstGeom prst="rect">
                <a:avLst/>
              </a:prstGeom>
              <a:noFill/>
            </p:spPr>
            <p:txBody>
              <a:bodyPr wrap="square" rtlCol="0">
                <a:spAutoFit/>
              </a:bodyPr>
              <a:lstStyle/>
              <a:p>
                <a14:m>
                  <m:oMath xmlns:m="http://schemas.openxmlformats.org/officeDocument/2006/math">
                    <m:r>
                      <a:rPr lang="en-US" sz="2800" i="1">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Hamiltonian systems with kinematic equivalence are exactly those that can be expressed as Lagrangian and Newtonian</a:t>
                </a:r>
              </a:p>
            </p:txBody>
          </p:sp>
        </mc:Choice>
        <mc:Fallback>
          <p:sp>
            <p:nvSpPr>
              <p:cNvPr id="31" name="TextBox 30">
                <a:extLst>
                  <a:ext uri="{FF2B5EF4-FFF2-40B4-BE49-F238E27FC236}">
                    <a16:creationId xmlns:a16="http://schemas.microsoft.com/office/drawing/2014/main" id="{F0F1346D-C56B-035A-F8E7-3B820E683248}"/>
                  </a:ext>
                </a:extLst>
              </p:cNvPr>
              <p:cNvSpPr txBox="1">
                <a:spLocks noRot="1" noChangeAspect="1" noMove="1" noResize="1" noEditPoints="1" noAdjustHandles="1" noChangeArrowheads="1" noChangeShapeType="1" noTextEdit="1"/>
              </p:cNvSpPr>
              <p:nvPr/>
            </p:nvSpPr>
            <p:spPr>
              <a:xfrm>
                <a:off x="379162" y="5549413"/>
                <a:ext cx="9596917" cy="954107"/>
              </a:xfrm>
              <a:prstGeom prst="rect">
                <a:avLst/>
              </a:prstGeom>
              <a:blipFill>
                <a:blip r:embed="rId10"/>
                <a:stretch>
                  <a:fillRect l="-1321" t="-5195" b="-15584"/>
                </a:stretch>
              </a:blipFill>
            </p:spPr>
            <p:txBody>
              <a:bodyPr/>
              <a:lstStyle/>
              <a:p>
                <a:r>
                  <a:rPr lang="en-US">
                    <a:noFill/>
                  </a:rPr>
                  <a:t> </a:t>
                </a:r>
              </a:p>
            </p:txBody>
          </p:sp>
        </mc:Fallback>
      </mc:AlternateContent>
      <p:sp>
        <p:nvSpPr>
          <p:cNvPr id="23" name="Freeform 22">
            <a:extLst>
              <a:ext uri="{FF2B5EF4-FFF2-40B4-BE49-F238E27FC236}">
                <a16:creationId xmlns:a16="http://schemas.microsoft.com/office/drawing/2014/main" id="{AFEC10E0-6403-8013-EB08-1FE3B4CE3AD8}"/>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E12364DA-DB5B-91DB-6E51-D97DD68E97E1}"/>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TextBox 27">
            <a:extLst>
              <a:ext uri="{FF2B5EF4-FFF2-40B4-BE49-F238E27FC236}">
                <a16:creationId xmlns:a16="http://schemas.microsoft.com/office/drawing/2014/main" id="{941D8923-3CD1-0E01-9BFD-A689B63D4C41}"/>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cxnSp>
        <p:nvCxnSpPr>
          <p:cNvPr id="41" name="Straight Arrow Connector 40">
            <a:extLst>
              <a:ext uri="{FF2B5EF4-FFF2-40B4-BE49-F238E27FC236}">
                <a16:creationId xmlns:a16="http://schemas.microsoft.com/office/drawing/2014/main" id="{AD81C020-B9CD-BB98-3374-BD524F8F6F9F}"/>
              </a:ext>
            </a:extLst>
          </p:cNvPr>
          <p:cNvCxnSpPr>
            <a:cxnSpLocks/>
          </p:cNvCxnSpPr>
          <p:nvPr/>
        </p:nvCxnSpPr>
        <p:spPr>
          <a:xfrm flipH="1">
            <a:off x="7514421" y="3689494"/>
            <a:ext cx="540738" cy="2184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ABE32EB-2511-D6C0-0180-E444F6E32443}"/>
              </a:ext>
            </a:extLst>
          </p:cNvPr>
          <p:cNvSpPr txBox="1"/>
          <p:nvPr/>
        </p:nvSpPr>
        <p:spPr>
          <a:xfrm>
            <a:off x="8018282" y="3113902"/>
            <a:ext cx="3928705" cy="646331"/>
          </a:xfrm>
          <a:prstGeom prst="rect">
            <a:avLst/>
          </a:prstGeom>
          <a:noFill/>
        </p:spPr>
        <p:txBody>
          <a:bodyPr wrap="square" rtlCol="0">
            <a:spAutoFit/>
          </a:bodyPr>
          <a:lstStyle/>
          <a:p>
            <a:pPr algn="r"/>
            <a:r>
              <a:rPr lang="en-US" dirty="0"/>
              <a:t>same condition when mapping between Hamiltonian and Lagrangian </a:t>
            </a:r>
          </a:p>
        </p:txBody>
      </p:sp>
      <p:cxnSp>
        <p:nvCxnSpPr>
          <p:cNvPr id="44" name="Straight Arrow Connector 43">
            <a:extLst>
              <a:ext uri="{FF2B5EF4-FFF2-40B4-BE49-F238E27FC236}">
                <a16:creationId xmlns:a16="http://schemas.microsoft.com/office/drawing/2014/main" id="{9F7CADFB-618B-D29A-2E35-3DC45F54245A}"/>
              </a:ext>
            </a:extLst>
          </p:cNvPr>
          <p:cNvCxnSpPr>
            <a:cxnSpLocks/>
          </p:cNvCxnSpPr>
          <p:nvPr/>
        </p:nvCxnSpPr>
        <p:spPr>
          <a:xfrm>
            <a:off x="2411759" y="3872620"/>
            <a:ext cx="642500" cy="1148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B4ACD941-D62B-8FC4-6117-FD1CE39AD92A}"/>
              </a:ext>
            </a:extLst>
          </p:cNvPr>
          <p:cNvSpPr txBox="1"/>
          <p:nvPr/>
        </p:nvSpPr>
        <p:spPr>
          <a:xfrm>
            <a:off x="282435" y="3195284"/>
            <a:ext cx="2672015" cy="646331"/>
          </a:xfrm>
          <a:prstGeom prst="rect">
            <a:avLst/>
          </a:prstGeom>
          <a:noFill/>
        </p:spPr>
        <p:txBody>
          <a:bodyPr wrap="square" rtlCol="0">
            <a:spAutoFit/>
          </a:bodyPr>
          <a:lstStyle/>
          <a:p>
            <a:r>
              <a:rPr lang="en-US" dirty="0"/>
              <a:t>must be invertible to find acceleration</a:t>
            </a: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EC42421F-9417-350F-81E0-D2A3FB9E30CE}"/>
                  </a:ext>
                </a:extLst>
              </p:cNvPr>
              <p:cNvSpPr txBox="1"/>
              <p:nvPr/>
            </p:nvSpPr>
            <p:spPr>
              <a:xfrm>
                <a:off x="588092" y="2360929"/>
                <a:ext cx="10035258" cy="117884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𝑗</m:t>
                                  </m:r>
                                </m:sup>
                              </m:sSup>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𝑖</m:t>
                                  </m:r>
                                </m:sup>
                              </m:sSup>
                            </m:sub>
                          </m:sSub>
                          <m:r>
                            <a:rPr lang="en-US" sz="2800" b="0" i="1" smtClean="0">
                              <a:latin typeface="Cambria Math" panose="02040503050406030204" pitchFamily="18" charset="0"/>
                            </a:rPr>
                            <m:t>𝐻</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𝑗</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𝑘</m:t>
                                  </m:r>
                                </m:sub>
                              </m:sSub>
                            </m:sub>
                          </m:sSub>
                          <m:sSub>
                            <m:sSubPr>
                              <m:ctrlPr>
                                <a:rPr lang="en-US" sz="2800" b="0" i="1" smtClean="0">
                                  <a:latin typeface="Cambria Math" panose="02040503050406030204" pitchFamily="18" charset="0"/>
                                </a:rPr>
                              </m:ctrlPr>
                            </m:sSub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𝐻</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𝑘</m:t>
                              </m:r>
                            </m:sub>
                          </m:sSub>
                          <m:r>
                            <a:rPr lang="en-US" sz="2800" i="1">
                              <a:latin typeface="Cambria Math" panose="02040503050406030204" pitchFamily="18" charset="0"/>
                            </a:rPr>
                            <m:t>𝜕</m:t>
                          </m:r>
                        </m:e>
                        <m:sub>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𝑗</m:t>
                              </m:r>
                            </m:sup>
                          </m:sSup>
                        </m:sub>
                      </m:sSub>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b="0" i="1" smtClean="0">
                                  <a:latin typeface="Cambria Math" panose="02040503050406030204" pitchFamily="18" charset="0"/>
                                </a:rPr>
                                <m:t>𝑝</m:t>
                              </m:r>
                            </m:e>
                            <m:sup>
                              <m:r>
                                <a:rPr lang="en-US" sz="2800" i="1">
                                  <a:latin typeface="Cambria Math" panose="02040503050406030204" pitchFamily="18" charset="0"/>
                                </a:rPr>
                                <m:t>𝑖</m:t>
                              </m:r>
                            </m:sup>
                          </m:sSup>
                        </m:sub>
                      </m:sSub>
                      <m:r>
                        <a:rPr lang="en-US" sz="2800" b="0" i="1" smtClean="0">
                          <a:latin typeface="Cambria Math" panose="02040503050406030204" pitchFamily="18" charset="0"/>
                        </a:rPr>
                        <m:t>𝐻</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𝑗</m:t>
                              </m:r>
                            </m:sub>
                          </m:sSub>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𝑘</m:t>
                              </m:r>
                            </m:sub>
                          </m:sSub>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smtClean="0">
                                  <a:latin typeface="Cambria Math" panose="02040503050406030204" pitchFamily="18" charset="0"/>
                                </a:rPr>
                              </m:ctrlPr>
                            </m:sSubPr>
                            <m:e>
                              <m:r>
                                <a:rPr lang="en-US" sz="2800" i="1">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𝑘</m:t>
                              </m:r>
                            </m:sup>
                          </m:sSup>
                        </m:sub>
                      </m:sSub>
                      <m:r>
                        <a:rPr lang="en-US" sz="2800" b="0" i="1" smtClean="0">
                          <a:latin typeface="Cambria Math" panose="02040503050406030204" pitchFamily="18" charset="0"/>
                        </a:rPr>
                        <m:t>𝐻</m:t>
                      </m:r>
                    </m:oMath>
                  </m:oMathPara>
                </a14:m>
                <a:endParaRPr lang="en-US" sz="2800" dirty="0"/>
              </a:p>
            </p:txBody>
          </p:sp>
        </mc:Choice>
        <mc:Fallback>
          <p:sp>
            <p:nvSpPr>
              <p:cNvPr id="46" name="TextBox 45">
                <a:extLst>
                  <a:ext uri="{FF2B5EF4-FFF2-40B4-BE49-F238E27FC236}">
                    <a16:creationId xmlns:a16="http://schemas.microsoft.com/office/drawing/2014/main" id="{EC42421F-9417-350F-81E0-D2A3FB9E30CE}"/>
                  </a:ext>
                </a:extLst>
              </p:cNvPr>
              <p:cNvSpPr txBox="1">
                <a:spLocks noRot="1" noChangeAspect="1" noMove="1" noResize="1" noEditPoints="1" noAdjustHandles="1" noChangeArrowheads="1" noChangeShapeType="1" noTextEdit="1"/>
              </p:cNvSpPr>
              <p:nvPr/>
            </p:nvSpPr>
            <p:spPr>
              <a:xfrm>
                <a:off x="588092" y="2360929"/>
                <a:ext cx="10035258" cy="1178849"/>
              </a:xfrm>
              <a:prstGeom prst="rect">
                <a:avLst/>
              </a:prstGeom>
              <a:blipFill>
                <a:blip r:embed="rId11"/>
                <a:stretch>
                  <a:fillRect b="-1064"/>
                </a:stretch>
              </a:blipFill>
            </p:spPr>
            <p:txBody>
              <a:bodyPr/>
              <a:lstStyle/>
              <a:p>
                <a:r>
                  <a:rPr lang="en-US">
                    <a:noFill/>
                  </a:rPr>
                  <a:t> </a:t>
                </a:r>
              </a:p>
            </p:txBody>
          </p:sp>
        </mc:Fallback>
      </mc:AlternateContent>
      <p:sp>
        <p:nvSpPr>
          <p:cNvPr id="47" name="Freeform 46">
            <a:extLst>
              <a:ext uri="{FF2B5EF4-FFF2-40B4-BE49-F238E27FC236}">
                <a16:creationId xmlns:a16="http://schemas.microsoft.com/office/drawing/2014/main" id="{141F9BFF-5802-1A5D-AD95-3094E9E66A14}"/>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47">
            <a:extLst>
              <a:ext uri="{FF2B5EF4-FFF2-40B4-BE49-F238E27FC236}">
                <a16:creationId xmlns:a16="http://schemas.microsoft.com/office/drawing/2014/main" id="{A01BC5B4-2CED-8D23-EC8E-C8CFE4A03125}"/>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Tree>
    <p:extLst>
      <p:ext uri="{BB962C8B-B14F-4D97-AF65-F5344CB8AC3E}">
        <p14:creationId xmlns:p14="http://schemas.microsoft.com/office/powerpoint/2010/main" val="3379969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3" name="Straight Connector 202">
            <a:extLst>
              <a:ext uri="{FF2B5EF4-FFF2-40B4-BE49-F238E27FC236}">
                <a16:creationId xmlns:a16="http://schemas.microsoft.com/office/drawing/2014/main" id="{5ECE224C-8826-784B-B1ED-D41F3459A342}"/>
              </a:ext>
            </a:extLst>
          </p:cNvPr>
          <p:cNvCxnSpPr>
            <a:cxnSpLocks/>
          </p:cNvCxnSpPr>
          <p:nvPr/>
        </p:nvCxnSpPr>
        <p:spPr>
          <a:xfrm>
            <a:off x="478482" y="3115110"/>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571333E9-03AC-F27B-C947-EABE2258AEE7}"/>
              </a:ext>
            </a:extLst>
          </p:cNvPr>
          <p:cNvCxnSpPr>
            <a:cxnSpLocks/>
          </p:cNvCxnSpPr>
          <p:nvPr/>
        </p:nvCxnSpPr>
        <p:spPr>
          <a:xfrm rot="5400000">
            <a:off x="478482" y="3112571"/>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938F251-EF24-9DF1-1304-AF0BA866C993}"/>
              </a:ext>
            </a:extLst>
          </p:cNvPr>
          <p:cNvCxnSpPr>
            <a:cxnSpLocks/>
          </p:cNvCxnSpPr>
          <p:nvPr/>
        </p:nvCxnSpPr>
        <p:spPr>
          <a:xfrm>
            <a:off x="1227508" y="2847247"/>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0F3C102-E440-6764-99EF-E6F8A2C7A8EF}"/>
              </a:ext>
            </a:extLst>
          </p:cNvPr>
          <p:cNvCxnSpPr>
            <a:cxnSpLocks/>
          </p:cNvCxnSpPr>
          <p:nvPr/>
        </p:nvCxnSpPr>
        <p:spPr>
          <a:xfrm rot="5400000">
            <a:off x="1227508" y="2844708"/>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73ECFF4-A6E2-61D4-AEE8-917EE9ECADC2}"/>
              </a:ext>
            </a:extLst>
          </p:cNvPr>
          <p:cNvCxnSpPr>
            <a:cxnSpLocks/>
          </p:cNvCxnSpPr>
          <p:nvPr/>
        </p:nvCxnSpPr>
        <p:spPr>
          <a:xfrm>
            <a:off x="1967036" y="2849786"/>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C7DC21F-D92A-1B43-8A61-3DF3C24A5B70}"/>
              </a:ext>
            </a:extLst>
          </p:cNvPr>
          <p:cNvCxnSpPr>
            <a:cxnSpLocks/>
          </p:cNvCxnSpPr>
          <p:nvPr/>
        </p:nvCxnSpPr>
        <p:spPr>
          <a:xfrm rot="5400000">
            <a:off x="1967036" y="2847247"/>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058EEB8-E3E1-CDA1-3C2A-74749D86EE0B}"/>
              </a:ext>
            </a:extLst>
          </p:cNvPr>
          <p:cNvCxnSpPr>
            <a:cxnSpLocks/>
          </p:cNvCxnSpPr>
          <p:nvPr/>
        </p:nvCxnSpPr>
        <p:spPr>
          <a:xfrm>
            <a:off x="2706564" y="2852325"/>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C64C247-CDEB-288E-A4EB-DCB073C8D54D}"/>
              </a:ext>
            </a:extLst>
          </p:cNvPr>
          <p:cNvCxnSpPr>
            <a:cxnSpLocks/>
          </p:cNvCxnSpPr>
          <p:nvPr/>
        </p:nvCxnSpPr>
        <p:spPr>
          <a:xfrm rot="5400000">
            <a:off x="2706564" y="2849786"/>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B7C0B1E0-653C-7598-3BF2-8AC09042F73C}"/>
              </a:ext>
            </a:extLst>
          </p:cNvPr>
          <p:cNvCxnSpPr>
            <a:cxnSpLocks/>
          </p:cNvCxnSpPr>
          <p:nvPr/>
        </p:nvCxnSpPr>
        <p:spPr>
          <a:xfrm>
            <a:off x="3446092" y="2854864"/>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46C76A63-6186-43D1-1455-D10C01EDFC81}"/>
              </a:ext>
            </a:extLst>
          </p:cNvPr>
          <p:cNvCxnSpPr>
            <a:cxnSpLocks/>
          </p:cNvCxnSpPr>
          <p:nvPr/>
        </p:nvCxnSpPr>
        <p:spPr>
          <a:xfrm rot="5400000">
            <a:off x="3446092" y="2852325"/>
            <a:ext cx="91440" cy="9144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0202CA4-19F2-C49B-291E-A9FF439C227B}"/>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30D67C1A-B13A-5801-A2AB-5653A8FDCBCE}"/>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10" name="TextBox 9">
            <a:extLst>
              <a:ext uri="{FF2B5EF4-FFF2-40B4-BE49-F238E27FC236}">
                <a16:creationId xmlns:a16="http://schemas.microsoft.com/office/drawing/2014/main" id="{18DDEE87-721C-0B81-34B1-D36155A47000}"/>
              </a:ext>
            </a:extLst>
          </p:cNvPr>
          <p:cNvSpPr txBox="1"/>
          <p:nvPr/>
        </p:nvSpPr>
        <p:spPr>
          <a:xfrm>
            <a:off x="110259" y="4394667"/>
            <a:ext cx="3372767" cy="705193"/>
          </a:xfrm>
          <a:prstGeom prst="rect">
            <a:avLst/>
          </a:prstGeom>
          <a:noFill/>
        </p:spPr>
        <p:txBody>
          <a:bodyPr wrap="square" rtlCol="0">
            <a:spAutoFit/>
          </a:bodyPr>
          <a:lstStyle/>
          <a:p>
            <a:pPr algn="ctr">
              <a:lnSpc>
                <a:spcPct val="150000"/>
              </a:lnSpc>
            </a:pPr>
            <a:r>
              <a:rPr lang="en-US" sz="1400" dirty="0">
                <a:ea typeface="Cambria Math" panose="02040503050406030204" pitchFamily="18" charset="0"/>
              </a:rPr>
              <a:t>T</a:t>
            </a:r>
            <a:r>
              <a:rPr lang="en-US" sz="1400" b="0" dirty="0">
                <a:ea typeface="Cambria Math" panose="02040503050406030204" pitchFamily="18" charset="0"/>
              </a:rPr>
              <a:t>he phase-space diagram for a photon treated as a point particle and</a:t>
            </a:r>
          </a:p>
        </p:txBody>
      </p:sp>
      <p:grpSp>
        <p:nvGrpSpPr>
          <p:cNvPr id="15" name="Group 14">
            <a:extLst>
              <a:ext uri="{FF2B5EF4-FFF2-40B4-BE49-F238E27FC236}">
                <a16:creationId xmlns:a16="http://schemas.microsoft.com/office/drawing/2014/main" id="{C09470AD-2DB2-59F9-FEB0-2C153C10B5DE}"/>
              </a:ext>
            </a:extLst>
          </p:cNvPr>
          <p:cNvGrpSpPr/>
          <p:nvPr/>
        </p:nvGrpSpPr>
        <p:grpSpPr>
          <a:xfrm>
            <a:off x="9650405" y="121281"/>
            <a:ext cx="2296582" cy="1780774"/>
            <a:chOff x="2152990" y="605117"/>
            <a:chExt cx="6346135" cy="5486400"/>
          </a:xfrm>
        </p:grpSpPr>
        <p:sp>
          <p:nvSpPr>
            <p:cNvPr id="16" name="Oval 15">
              <a:extLst>
                <a:ext uri="{FF2B5EF4-FFF2-40B4-BE49-F238E27FC236}">
                  <a16:creationId xmlns:a16="http://schemas.microsoft.com/office/drawing/2014/main" id="{869485B7-C5A0-CE18-A9F1-F087C55033D1}"/>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DFDC7817-19A4-0A37-3880-3E4C9FC4CDA7}"/>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Oval 17">
              <a:extLst>
                <a:ext uri="{FF2B5EF4-FFF2-40B4-BE49-F238E27FC236}">
                  <a16:creationId xmlns:a16="http://schemas.microsoft.com/office/drawing/2014/main" id="{5D17ACB5-3528-AB42-F16D-87475D795EC4}"/>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21" name="Freeform 20">
            <a:extLst>
              <a:ext uri="{FF2B5EF4-FFF2-40B4-BE49-F238E27FC236}">
                <a16:creationId xmlns:a16="http://schemas.microsoft.com/office/drawing/2014/main" id="{746C1271-92DF-18D5-9EE7-2BF2C996E188}"/>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D8292E2F-B467-C40F-2C06-9D14EC9DCDA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D79FA3CE-CAFC-9563-2D13-0A9B3A66CE1A}"/>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TextBox 24">
            <a:extLst>
              <a:ext uri="{FF2B5EF4-FFF2-40B4-BE49-F238E27FC236}">
                <a16:creationId xmlns:a16="http://schemas.microsoft.com/office/drawing/2014/main" id="{101D905B-A79E-09D7-C445-B9D8BE72E9E4}"/>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cxnSp>
        <p:nvCxnSpPr>
          <p:cNvPr id="30" name="Straight Arrow Connector 29">
            <a:extLst>
              <a:ext uri="{FF2B5EF4-FFF2-40B4-BE49-F238E27FC236}">
                <a16:creationId xmlns:a16="http://schemas.microsoft.com/office/drawing/2014/main" id="{82C7E4D7-7D08-2F35-616A-B44A64C1A58C}"/>
              </a:ext>
            </a:extLst>
          </p:cNvPr>
          <p:cNvCxnSpPr>
            <a:cxnSpLocks/>
          </p:cNvCxnSpPr>
          <p:nvPr/>
        </p:nvCxnSpPr>
        <p:spPr>
          <a:xfrm flipV="1">
            <a:off x="4134971" y="1405010"/>
            <a:ext cx="0" cy="2958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6215FDE-43DA-5853-8B9F-2A9713BFF1BB}"/>
              </a:ext>
            </a:extLst>
          </p:cNvPr>
          <p:cNvCxnSpPr>
            <a:cxnSpLocks/>
          </p:cNvCxnSpPr>
          <p:nvPr/>
        </p:nvCxnSpPr>
        <p:spPr>
          <a:xfrm>
            <a:off x="4134971" y="2884040"/>
            <a:ext cx="178173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604F81B-672D-2A63-8637-7B606C3B8AC8}"/>
              </a:ext>
            </a:extLst>
          </p:cNvPr>
          <p:cNvCxnSpPr/>
          <p:nvPr/>
        </p:nvCxnSpPr>
        <p:spPr>
          <a:xfrm flipH="1">
            <a:off x="4134971" y="1405010"/>
            <a:ext cx="1781735" cy="14790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592F4F6-47EE-C038-19C2-F6F81785701C}"/>
              </a:ext>
            </a:extLst>
          </p:cNvPr>
          <p:cNvCxnSpPr>
            <a:cxnSpLocks/>
          </p:cNvCxnSpPr>
          <p:nvPr/>
        </p:nvCxnSpPr>
        <p:spPr>
          <a:xfrm flipH="1" flipV="1">
            <a:off x="4134970" y="2883192"/>
            <a:ext cx="1743689" cy="14883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ED4BD23-94A1-FCBB-D5CE-BAE9384FAAF8}"/>
                  </a:ext>
                </a:extLst>
              </p:cNvPr>
              <p:cNvSpPr txBox="1"/>
              <p:nvPr/>
            </p:nvSpPr>
            <p:spPr>
              <a:xfrm>
                <a:off x="4173019" y="1201990"/>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1" name="TextBox 40">
                <a:extLst>
                  <a:ext uri="{FF2B5EF4-FFF2-40B4-BE49-F238E27FC236}">
                    <a16:creationId xmlns:a16="http://schemas.microsoft.com/office/drawing/2014/main" id="{FED4BD23-94A1-FCBB-D5CE-BAE9384FAAF8}"/>
                  </a:ext>
                </a:extLst>
              </p:cNvPr>
              <p:cNvSpPr txBox="1">
                <a:spLocks noRot="1" noChangeAspect="1" noMove="1" noResize="1" noEditPoints="1" noAdjustHandles="1" noChangeArrowheads="1" noChangeShapeType="1" noTextEdit="1"/>
              </p:cNvSpPr>
              <p:nvPr/>
            </p:nvSpPr>
            <p:spPr>
              <a:xfrm>
                <a:off x="4173019" y="1201990"/>
                <a:ext cx="178006" cy="369332"/>
              </a:xfrm>
              <a:prstGeom prst="rect">
                <a:avLst/>
              </a:prstGeom>
              <a:blipFill>
                <a:blip r:embed="rId4"/>
                <a:stretch>
                  <a:fillRect r="-66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C7C045D-9C44-FCD0-C13E-101656600DF3}"/>
                  </a:ext>
                </a:extLst>
              </p:cNvPr>
              <p:cNvSpPr txBox="1"/>
              <p:nvPr/>
            </p:nvSpPr>
            <p:spPr>
              <a:xfrm>
                <a:off x="5708354" y="295773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oMath>
                  </m:oMathPara>
                </a14:m>
                <a:endParaRPr lang="en-US" dirty="0"/>
              </a:p>
            </p:txBody>
          </p:sp>
        </mc:Choice>
        <mc:Fallback xmlns="">
          <p:sp>
            <p:nvSpPr>
              <p:cNvPr id="42" name="TextBox 41">
                <a:extLst>
                  <a:ext uri="{FF2B5EF4-FFF2-40B4-BE49-F238E27FC236}">
                    <a16:creationId xmlns:a16="http://schemas.microsoft.com/office/drawing/2014/main" id="{CC7C045D-9C44-FCD0-C13E-101656600DF3}"/>
                  </a:ext>
                </a:extLst>
              </p:cNvPr>
              <p:cNvSpPr txBox="1">
                <a:spLocks noRot="1" noChangeAspect="1" noMove="1" noResize="1" noEditPoints="1" noAdjustHandles="1" noChangeArrowheads="1" noChangeShapeType="1" noTextEdit="1"/>
              </p:cNvSpPr>
              <p:nvPr/>
            </p:nvSpPr>
            <p:spPr>
              <a:xfrm>
                <a:off x="5708354" y="2957735"/>
                <a:ext cx="184731" cy="369332"/>
              </a:xfrm>
              <a:prstGeom prst="rect">
                <a:avLst/>
              </a:prstGeom>
              <a:blipFill>
                <a:blip r:embed="rId5"/>
                <a:stretch>
                  <a:fillRect r="-75000"/>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E9BB4F2E-11CB-C3E9-A90D-7E3E61EF97A1}"/>
              </a:ext>
            </a:extLst>
          </p:cNvPr>
          <p:cNvCxnSpPr>
            <a:cxnSpLocks/>
          </p:cNvCxnSpPr>
          <p:nvPr/>
        </p:nvCxnSpPr>
        <p:spPr>
          <a:xfrm flipV="1">
            <a:off x="2007581" y="1412821"/>
            <a:ext cx="0" cy="29586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79F3D86-D597-6FE3-F3A5-E013BF22721C}"/>
              </a:ext>
            </a:extLst>
          </p:cNvPr>
          <p:cNvCxnSpPr>
            <a:cxnSpLocks/>
          </p:cNvCxnSpPr>
          <p:nvPr/>
        </p:nvCxnSpPr>
        <p:spPr>
          <a:xfrm>
            <a:off x="230768" y="2892165"/>
            <a:ext cx="358582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4246AF28-835E-99AF-FBDD-30F79A15D589}"/>
                  </a:ext>
                </a:extLst>
              </p:cNvPr>
              <p:cNvSpPr txBox="1"/>
              <p:nvPr/>
            </p:nvSpPr>
            <p:spPr>
              <a:xfrm>
                <a:off x="2062129" y="1188249"/>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7" name="TextBox 46">
                <a:extLst>
                  <a:ext uri="{FF2B5EF4-FFF2-40B4-BE49-F238E27FC236}">
                    <a16:creationId xmlns:a16="http://schemas.microsoft.com/office/drawing/2014/main" id="{4246AF28-835E-99AF-FBDD-30F79A15D589}"/>
                  </a:ext>
                </a:extLst>
              </p:cNvPr>
              <p:cNvSpPr txBox="1">
                <a:spLocks noRot="1" noChangeAspect="1" noMove="1" noResize="1" noEditPoints="1" noAdjustHandles="1" noChangeArrowheads="1" noChangeShapeType="1" noTextEdit="1"/>
              </p:cNvSpPr>
              <p:nvPr/>
            </p:nvSpPr>
            <p:spPr>
              <a:xfrm>
                <a:off x="2062129" y="1188249"/>
                <a:ext cx="178006" cy="369332"/>
              </a:xfrm>
              <a:prstGeom prst="rect">
                <a:avLst/>
              </a:prstGeom>
              <a:blipFill>
                <a:blip r:embed="rId4"/>
                <a:stretch>
                  <a:fillRect r="-66667"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8B670B2-9B3A-B85C-5E8B-84B6804F3088}"/>
                  </a:ext>
                </a:extLst>
              </p:cNvPr>
              <p:cNvSpPr txBox="1"/>
              <p:nvPr/>
            </p:nvSpPr>
            <p:spPr>
              <a:xfrm>
                <a:off x="3638584" y="2892165"/>
                <a:ext cx="1780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48" name="TextBox 47">
                <a:extLst>
                  <a:ext uri="{FF2B5EF4-FFF2-40B4-BE49-F238E27FC236}">
                    <a16:creationId xmlns:a16="http://schemas.microsoft.com/office/drawing/2014/main" id="{18B670B2-9B3A-B85C-5E8B-84B6804F3088}"/>
                  </a:ext>
                </a:extLst>
              </p:cNvPr>
              <p:cNvSpPr txBox="1">
                <a:spLocks noRot="1" noChangeAspect="1" noMove="1" noResize="1" noEditPoints="1" noAdjustHandles="1" noChangeArrowheads="1" noChangeShapeType="1" noTextEdit="1"/>
              </p:cNvSpPr>
              <p:nvPr/>
            </p:nvSpPr>
            <p:spPr>
              <a:xfrm>
                <a:off x="3638584" y="2892165"/>
                <a:ext cx="178006" cy="369332"/>
              </a:xfrm>
              <a:prstGeom prst="rect">
                <a:avLst/>
              </a:prstGeom>
              <a:blipFill>
                <a:blip r:embed="rId6"/>
                <a:stretch>
                  <a:fillRect r="-66667" b="-10000"/>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B5D6A3A1-84AC-0ED6-45A8-F72F477A48AC}"/>
              </a:ext>
            </a:extLst>
          </p:cNvPr>
          <p:cNvCxnSpPr>
            <a:cxnSpLocks/>
          </p:cNvCxnSpPr>
          <p:nvPr/>
        </p:nvCxnSpPr>
        <p:spPr>
          <a:xfrm flipH="1">
            <a:off x="242047" y="412676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7F0CE8D0-60E1-BC0F-7148-5CFA23BE1DE2}"/>
              </a:ext>
            </a:extLst>
          </p:cNvPr>
          <p:cNvCxnSpPr>
            <a:cxnSpLocks/>
          </p:cNvCxnSpPr>
          <p:nvPr/>
        </p:nvCxnSpPr>
        <p:spPr>
          <a:xfrm flipH="1">
            <a:off x="233946" y="371401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785AC4A-7226-9ECC-BFD0-116C6CDE1E44}"/>
              </a:ext>
            </a:extLst>
          </p:cNvPr>
          <p:cNvCxnSpPr>
            <a:cxnSpLocks/>
          </p:cNvCxnSpPr>
          <p:nvPr/>
        </p:nvCxnSpPr>
        <p:spPr>
          <a:xfrm flipH="1">
            <a:off x="233945" y="330126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C96090E-7B15-E705-3044-67E576522909}"/>
              </a:ext>
            </a:extLst>
          </p:cNvPr>
          <p:cNvCxnSpPr>
            <a:cxnSpLocks/>
          </p:cNvCxnSpPr>
          <p:nvPr/>
        </p:nvCxnSpPr>
        <p:spPr>
          <a:xfrm flipH="1">
            <a:off x="233944" y="2478943"/>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C7FF7A-EFE0-2CC3-F4D6-84086710B1B0}"/>
              </a:ext>
            </a:extLst>
          </p:cNvPr>
          <p:cNvCxnSpPr>
            <a:cxnSpLocks/>
          </p:cNvCxnSpPr>
          <p:nvPr/>
        </p:nvCxnSpPr>
        <p:spPr>
          <a:xfrm flipH="1">
            <a:off x="237571" y="2066813"/>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8365EAF-4737-A298-F1B9-AD1CE76A773D}"/>
              </a:ext>
            </a:extLst>
          </p:cNvPr>
          <p:cNvCxnSpPr>
            <a:cxnSpLocks/>
          </p:cNvCxnSpPr>
          <p:nvPr/>
        </p:nvCxnSpPr>
        <p:spPr>
          <a:xfrm flipH="1">
            <a:off x="237571" y="1655328"/>
            <a:ext cx="3547269" cy="0"/>
          </a:xfrm>
          <a:prstGeom prst="line">
            <a:avLst/>
          </a:prstGeom>
          <a:ln w="635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590717C6-B90E-6B87-8EB7-80AA76FBE28C}"/>
              </a:ext>
            </a:extLst>
          </p:cNvPr>
          <p:cNvCxnSpPr>
            <a:cxnSpLocks/>
          </p:cNvCxnSpPr>
          <p:nvPr/>
        </p:nvCxnSpPr>
        <p:spPr>
          <a:xfrm>
            <a:off x="53340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5B50005-D4E8-AF4C-095B-9D8040833B7F}"/>
              </a:ext>
            </a:extLst>
          </p:cNvPr>
          <p:cNvCxnSpPr>
            <a:cxnSpLocks/>
          </p:cNvCxnSpPr>
          <p:nvPr/>
        </p:nvCxnSpPr>
        <p:spPr>
          <a:xfrm>
            <a:off x="1273175"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08391789-3480-A0CF-3666-E444860B6809}"/>
              </a:ext>
            </a:extLst>
          </p:cNvPr>
          <p:cNvCxnSpPr>
            <a:cxnSpLocks/>
          </p:cNvCxnSpPr>
          <p:nvPr/>
        </p:nvCxnSpPr>
        <p:spPr>
          <a:xfrm>
            <a:off x="201295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75E6BA2-72F1-154A-25A0-FCEB971A803D}"/>
              </a:ext>
            </a:extLst>
          </p:cNvPr>
          <p:cNvCxnSpPr>
            <a:cxnSpLocks/>
          </p:cNvCxnSpPr>
          <p:nvPr/>
        </p:nvCxnSpPr>
        <p:spPr>
          <a:xfrm>
            <a:off x="2752725"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1F4D0A6F-AD47-F53B-8B69-40FE85B21F14}"/>
              </a:ext>
            </a:extLst>
          </p:cNvPr>
          <p:cNvCxnSpPr>
            <a:cxnSpLocks/>
          </p:cNvCxnSpPr>
          <p:nvPr/>
        </p:nvCxnSpPr>
        <p:spPr>
          <a:xfrm>
            <a:off x="3492500" y="1655328"/>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D66F3B6-F26F-9ED0-BC76-F7E97D59B5E8}"/>
              </a:ext>
            </a:extLst>
          </p:cNvPr>
          <p:cNvCxnSpPr>
            <a:cxnSpLocks/>
          </p:cNvCxnSpPr>
          <p:nvPr/>
        </p:nvCxnSpPr>
        <p:spPr>
          <a:xfrm>
            <a:off x="53340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DC46766-C590-EC87-35B2-C5DA3DAA5A0E}"/>
              </a:ext>
            </a:extLst>
          </p:cNvPr>
          <p:cNvCxnSpPr>
            <a:cxnSpLocks/>
          </p:cNvCxnSpPr>
          <p:nvPr/>
        </p:nvCxnSpPr>
        <p:spPr>
          <a:xfrm>
            <a:off x="1273175"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E934F50-2EB6-7346-71D3-8727B6D68E05}"/>
              </a:ext>
            </a:extLst>
          </p:cNvPr>
          <p:cNvCxnSpPr>
            <a:cxnSpLocks/>
          </p:cNvCxnSpPr>
          <p:nvPr/>
        </p:nvCxnSpPr>
        <p:spPr>
          <a:xfrm>
            <a:off x="201295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3B46D1A9-FA86-0932-1285-F0B8E54990E9}"/>
              </a:ext>
            </a:extLst>
          </p:cNvPr>
          <p:cNvCxnSpPr>
            <a:cxnSpLocks/>
          </p:cNvCxnSpPr>
          <p:nvPr/>
        </p:nvCxnSpPr>
        <p:spPr>
          <a:xfrm>
            <a:off x="2752725"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F064E8D-AA67-215E-E912-7F90A6D29D9C}"/>
              </a:ext>
            </a:extLst>
          </p:cNvPr>
          <p:cNvCxnSpPr>
            <a:cxnSpLocks/>
          </p:cNvCxnSpPr>
          <p:nvPr/>
        </p:nvCxnSpPr>
        <p:spPr>
          <a:xfrm>
            <a:off x="3492500" y="206681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1093BF33-0FAB-0812-B858-606354908424}"/>
              </a:ext>
            </a:extLst>
          </p:cNvPr>
          <p:cNvCxnSpPr>
            <a:cxnSpLocks/>
          </p:cNvCxnSpPr>
          <p:nvPr/>
        </p:nvCxnSpPr>
        <p:spPr>
          <a:xfrm>
            <a:off x="53340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5BD16CF-6C56-1E6F-559F-860E2EC7AEE8}"/>
              </a:ext>
            </a:extLst>
          </p:cNvPr>
          <p:cNvCxnSpPr>
            <a:cxnSpLocks/>
          </p:cNvCxnSpPr>
          <p:nvPr/>
        </p:nvCxnSpPr>
        <p:spPr>
          <a:xfrm>
            <a:off x="1273175"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1A5D926A-095C-1C7B-D2DE-0C7F905E4A0E}"/>
              </a:ext>
            </a:extLst>
          </p:cNvPr>
          <p:cNvCxnSpPr>
            <a:cxnSpLocks/>
          </p:cNvCxnSpPr>
          <p:nvPr/>
        </p:nvCxnSpPr>
        <p:spPr>
          <a:xfrm>
            <a:off x="201295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95C25A5-916B-2EDD-69C9-989F4578A8D1}"/>
              </a:ext>
            </a:extLst>
          </p:cNvPr>
          <p:cNvCxnSpPr>
            <a:cxnSpLocks/>
          </p:cNvCxnSpPr>
          <p:nvPr/>
        </p:nvCxnSpPr>
        <p:spPr>
          <a:xfrm>
            <a:off x="2752725"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5405F1C3-48B6-1559-CC65-03DF3B15B3AB}"/>
              </a:ext>
            </a:extLst>
          </p:cNvPr>
          <p:cNvCxnSpPr>
            <a:cxnSpLocks/>
          </p:cNvCxnSpPr>
          <p:nvPr/>
        </p:nvCxnSpPr>
        <p:spPr>
          <a:xfrm>
            <a:off x="3492500" y="2478943"/>
            <a:ext cx="209550"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C34964B0-BCE7-E271-1C4D-C692B3E74ABC}"/>
              </a:ext>
            </a:extLst>
          </p:cNvPr>
          <p:cNvCxnSpPr>
            <a:cxnSpLocks/>
          </p:cNvCxnSpPr>
          <p:nvPr/>
        </p:nvCxnSpPr>
        <p:spPr>
          <a:xfrm flipH="1">
            <a:off x="3293395"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5798CF75-2E15-9698-FCE3-25778D878ECD}"/>
              </a:ext>
            </a:extLst>
          </p:cNvPr>
          <p:cNvCxnSpPr>
            <a:cxnSpLocks/>
          </p:cNvCxnSpPr>
          <p:nvPr/>
        </p:nvCxnSpPr>
        <p:spPr>
          <a:xfrm flipH="1">
            <a:off x="2553620"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BC9BF3F5-AF76-ED08-2588-87945E9FC3E0}"/>
              </a:ext>
            </a:extLst>
          </p:cNvPr>
          <p:cNvCxnSpPr>
            <a:cxnSpLocks/>
          </p:cNvCxnSpPr>
          <p:nvPr/>
        </p:nvCxnSpPr>
        <p:spPr>
          <a:xfrm flipH="1">
            <a:off x="1813845"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B1104C9-8737-8280-3BD0-E9AF79961D02}"/>
              </a:ext>
            </a:extLst>
          </p:cNvPr>
          <p:cNvCxnSpPr>
            <a:cxnSpLocks/>
          </p:cNvCxnSpPr>
          <p:nvPr/>
        </p:nvCxnSpPr>
        <p:spPr>
          <a:xfrm flipH="1">
            <a:off x="1074070" y="329872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E1A50629-52A7-7BBE-2D85-F68E01587A0C}"/>
              </a:ext>
            </a:extLst>
          </p:cNvPr>
          <p:cNvCxnSpPr>
            <a:cxnSpLocks/>
          </p:cNvCxnSpPr>
          <p:nvPr/>
        </p:nvCxnSpPr>
        <p:spPr>
          <a:xfrm flipH="1">
            <a:off x="334295" y="3566591"/>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F214DCD7-9E18-C04E-B758-B6DFE685B262}"/>
              </a:ext>
            </a:extLst>
          </p:cNvPr>
          <p:cNvCxnSpPr>
            <a:cxnSpLocks/>
          </p:cNvCxnSpPr>
          <p:nvPr/>
        </p:nvCxnSpPr>
        <p:spPr>
          <a:xfrm flipH="1">
            <a:off x="3293395"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B4D77D4-A8BC-29CD-509B-F52DD7CB1683}"/>
              </a:ext>
            </a:extLst>
          </p:cNvPr>
          <p:cNvCxnSpPr>
            <a:cxnSpLocks/>
          </p:cNvCxnSpPr>
          <p:nvPr/>
        </p:nvCxnSpPr>
        <p:spPr>
          <a:xfrm flipH="1">
            <a:off x="2553620"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21C719B-7104-0C9F-4EE6-A8B0538431C6}"/>
              </a:ext>
            </a:extLst>
          </p:cNvPr>
          <p:cNvCxnSpPr>
            <a:cxnSpLocks/>
          </p:cNvCxnSpPr>
          <p:nvPr/>
        </p:nvCxnSpPr>
        <p:spPr>
          <a:xfrm flipH="1">
            <a:off x="1813845"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A1CE8D65-7551-BD74-E928-4C23117EE4E4}"/>
              </a:ext>
            </a:extLst>
          </p:cNvPr>
          <p:cNvCxnSpPr>
            <a:cxnSpLocks/>
          </p:cNvCxnSpPr>
          <p:nvPr/>
        </p:nvCxnSpPr>
        <p:spPr>
          <a:xfrm flipH="1">
            <a:off x="1074070" y="3710843"/>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ACCE251-0699-2FD8-3315-52890A864BA0}"/>
              </a:ext>
            </a:extLst>
          </p:cNvPr>
          <p:cNvCxnSpPr>
            <a:cxnSpLocks/>
          </p:cNvCxnSpPr>
          <p:nvPr/>
        </p:nvCxnSpPr>
        <p:spPr>
          <a:xfrm flipH="1">
            <a:off x="334295" y="3978706"/>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E535C8FF-8489-25E4-8811-F80CBFEBC7CE}"/>
              </a:ext>
            </a:extLst>
          </p:cNvPr>
          <p:cNvCxnSpPr>
            <a:cxnSpLocks/>
          </p:cNvCxnSpPr>
          <p:nvPr/>
        </p:nvCxnSpPr>
        <p:spPr>
          <a:xfrm flipH="1">
            <a:off x="3298617"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586FB9E-BDC9-7E01-0DDF-8657B22EFFB7}"/>
              </a:ext>
            </a:extLst>
          </p:cNvPr>
          <p:cNvCxnSpPr>
            <a:cxnSpLocks/>
          </p:cNvCxnSpPr>
          <p:nvPr/>
        </p:nvCxnSpPr>
        <p:spPr>
          <a:xfrm flipH="1">
            <a:off x="2558842"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D580BC64-1DD1-5755-5861-768B26B1C386}"/>
              </a:ext>
            </a:extLst>
          </p:cNvPr>
          <p:cNvCxnSpPr>
            <a:cxnSpLocks/>
          </p:cNvCxnSpPr>
          <p:nvPr/>
        </p:nvCxnSpPr>
        <p:spPr>
          <a:xfrm flipH="1">
            <a:off x="1819067"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3735D00-C487-5347-F0BC-6ECCF9B37775}"/>
              </a:ext>
            </a:extLst>
          </p:cNvPr>
          <p:cNvCxnSpPr>
            <a:cxnSpLocks/>
          </p:cNvCxnSpPr>
          <p:nvPr/>
        </p:nvCxnSpPr>
        <p:spPr>
          <a:xfrm flipH="1">
            <a:off x="1079292" y="4126768"/>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77F4BBB-6486-4123-CEAC-ECD58689398C}"/>
              </a:ext>
            </a:extLst>
          </p:cNvPr>
          <p:cNvCxnSpPr>
            <a:cxnSpLocks/>
          </p:cNvCxnSpPr>
          <p:nvPr/>
        </p:nvCxnSpPr>
        <p:spPr>
          <a:xfrm flipH="1">
            <a:off x="339517" y="4394631"/>
            <a:ext cx="199105" cy="0"/>
          </a:xfrm>
          <a:prstGeom prst="straightConnector1">
            <a:avLst/>
          </a:prstGeom>
          <a:ln w="12700">
            <a:solidFill>
              <a:srgbClr val="FFFF00"/>
            </a:solidFill>
            <a:tailEnd type="arrow" w="sm" len="sm"/>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E008318D-BC87-CD82-445F-A3B5D355FF77}"/>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256" name="TextBox 255">
            <a:extLst>
              <a:ext uri="{FF2B5EF4-FFF2-40B4-BE49-F238E27FC236}">
                <a16:creationId xmlns:a16="http://schemas.microsoft.com/office/drawing/2014/main" id="{26DA1FA2-4823-185D-2F9A-1F155AE55DE2}"/>
              </a:ext>
            </a:extLst>
          </p:cNvPr>
          <p:cNvSpPr txBox="1"/>
          <p:nvPr/>
        </p:nvSpPr>
        <p:spPr>
          <a:xfrm>
            <a:off x="6286232" y="1033359"/>
            <a:ext cx="3217489" cy="1711366"/>
          </a:xfrm>
          <a:prstGeom prst="rect">
            <a:avLst/>
          </a:prstGeom>
          <a:noFill/>
        </p:spPr>
        <p:txBody>
          <a:bodyPr wrap="square" rtlCol="0">
            <a:spAutoFit/>
          </a:bodyPr>
          <a:lstStyle/>
          <a:p>
            <a:pPr>
              <a:lnSpc>
                <a:spcPct val="150000"/>
              </a:lnSpc>
            </a:pPr>
            <a:r>
              <a:rPr lang="en-US" b="0" i="0" dirty="0">
                <a:ea typeface="Cambria Math" panose="02040503050406030204" pitchFamily="18" charset="0"/>
              </a:rPr>
              <a:t>acceleration is an explicit function of position and momentum, not position and velocity</a:t>
            </a:r>
            <a:r>
              <a:rPr lang="en-US" b="0" dirty="0">
                <a:ea typeface="Cambria Math" panose="02040503050406030204" pitchFamily="18" charset="0"/>
              </a:rPr>
              <a:t>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828F822-05DD-A3F4-9C1E-EADF2ABF465B}"/>
                  </a:ext>
                </a:extLst>
              </p:cNvPr>
              <p:cNvSpPr txBox="1"/>
              <p:nvPr/>
            </p:nvSpPr>
            <p:spPr>
              <a:xfrm>
                <a:off x="437292" y="85511"/>
                <a:ext cx="9108140" cy="1102738"/>
              </a:xfrm>
              <a:prstGeom prst="rect">
                <a:avLst/>
              </a:prstGeom>
              <a:noFill/>
            </p:spPr>
            <p:txBody>
              <a:bodyPr wrap="square" rtlCol="0">
                <a:spAutoFit/>
              </a:bodyPr>
              <a:lstStyle/>
              <a:p>
                <a:r>
                  <a:rPr lang="en-US" sz="2400" dirty="0"/>
                  <a:t>Example: If we treat the photon as a classical particle we get:</a:t>
                </a:r>
                <a:endParaRPr lang="en-US" sz="2400" b="0" i="1" dirty="0">
                  <a:latin typeface="Cambria Math" panose="02040503050406030204" pitchFamily="18" charset="0"/>
                  <a:ea typeface="Cambria Math" panose="02040503050406030204" pitchFamily="18" charset="0"/>
                </a:endParaRPr>
              </a:p>
              <a:p>
                <a14:m>
                  <m:oMath xmlns:m="http://schemas.openxmlformats.org/officeDocument/2006/math">
                    <m:r>
                      <a:rPr lang="en-US" sz="2400" b="0" i="1" smtClean="0">
                        <a:latin typeface="Cambria Math" panose="02040503050406030204" pitchFamily="18" charset="0"/>
                        <a:ea typeface="Cambria Math" panose="02040503050406030204" pitchFamily="18" charset="0"/>
                      </a:rPr>
                      <m:t>𝐻</m:t>
                    </m:r>
                    <m:r>
                      <a:rPr lang="en-US" sz="2400" b="0" i="1" smtClean="0">
                        <a:latin typeface="Cambria Math" panose="02040503050406030204" pitchFamily="18" charset="0"/>
                        <a:ea typeface="Cambria Math" panose="02040503050406030204" pitchFamily="18" charset="0"/>
                      </a:rPr>
                      <m:t>=ℏ</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𝜔</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ℏ</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𝑝</m:t>
                        </m:r>
                      </m:e>
                    </m:d>
                    <m:r>
                      <a:rPr lang="en-US" sz="2400" b="0" i="0"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𝑡</m:t>
                        </m:r>
                      </m:sub>
                    </m:sSub>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𝑞</m:t>
                        </m:r>
                      </m:e>
                      <m:sup>
                        <m:r>
                          <a:rPr lang="en-US" sz="2400" b="0" i="1" smtClean="0">
                            <a:latin typeface="Cambria Math" panose="02040503050406030204" pitchFamily="18" charset="0"/>
                            <a:ea typeface="Cambria Math" panose="02040503050406030204" pitchFamily="18" charset="0"/>
                          </a:rPr>
                          <m:t>𝑖</m:t>
                        </m:r>
                      </m:sup>
                    </m:sSup>
                    <m:r>
                      <m:rPr>
                        <m:nor/>
                      </m:rPr>
                      <a:rPr lang="en-US" sz="240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𝑐</m:t>
                    </m:r>
                    <m:f>
                      <m:fPr>
                        <m:ctrlPr>
                          <a:rPr lang="en-US" sz="2400" i="1" smtClean="0">
                            <a:latin typeface="Cambria Math" panose="02040503050406030204" pitchFamily="18" charset="0"/>
                            <a:ea typeface="Cambria Math" panose="02040503050406030204" pitchFamily="18" charset="0"/>
                          </a:rPr>
                        </m:ctrlPr>
                      </m:fPr>
                      <m:num>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𝑝</m:t>
                            </m:r>
                          </m:e>
                          <m:sup>
                            <m:r>
                              <a:rPr lang="en-US" sz="2400" i="1">
                                <a:latin typeface="Cambria Math" panose="02040503050406030204" pitchFamily="18" charset="0"/>
                                <a:ea typeface="Cambria Math" panose="02040503050406030204" pitchFamily="18" charset="0"/>
                              </a:rPr>
                              <m:t>𝑖</m:t>
                            </m:r>
                          </m:sup>
                        </m:sSup>
                      </m:num>
                      <m:den>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𝑝</m:t>
                        </m:r>
                        <m:r>
                          <a:rPr lang="en-US" sz="2400" i="1">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m:t>
                        </m:r>
                      </m:e>
                      <m:sub>
                        <m:r>
                          <a:rPr lang="en-US" sz="2400" b="0" i="1" smtClean="0">
                            <a:latin typeface="Cambria Math" panose="02040503050406030204" pitchFamily="18" charset="0"/>
                            <a:ea typeface="Cambria Math" panose="02040503050406030204" pitchFamily="18" charset="0"/>
                          </a:rPr>
                          <m:t>𝑡</m:t>
                        </m:r>
                      </m:sub>
                    </m:sSub>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𝑝</m:t>
                        </m:r>
                      </m:e>
                      <m:sub>
                        <m:r>
                          <a:rPr lang="en-US" sz="2400" b="0" i="1" smtClean="0">
                            <a:latin typeface="Cambria Math" panose="02040503050406030204" pitchFamily="18" charset="0"/>
                            <a:ea typeface="Cambria Math" panose="02040503050406030204" pitchFamily="18" charset="0"/>
                          </a:rPr>
                          <m:t>𝑖</m:t>
                        </m:r>
                      </m:sub>
                    </m:sSub>
                    <m:r>
                      <a:rPr lang="en-US" sz="2400" b="0" i="1" smtClean="0">
                        <a:latin typeface="Cambria Math" panose="02040503050406030204" pitchFamily="18" charset="0"/>
                        <a:ea typeface="Cambria Math" panose="02040503050406030204" pitchFamily="18" charset="0"/>
                      </a:rPr>
                      <m:t>=0 </m:t>
                    </m:r>
                  </m:oMath>
                </a14:m>
                <a:endParaRPr lang="en-US" sz="2400" b="0" dirty="0">
                  <a:latin typeface="Cambria Math" panose="02040503050406030204" pitchFamily="18" charset="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9828F822-05DD-A3F4-9C1E-EADF2ABF465B}"/>
                  </a:ext>
                </a:extLst>
              </p:cNvPr>
              <p:cNvSpPr txBox="1">
                <a:spLocks noRot="1" noChangeAspect="1" noMove="1" noResize="1" noEditPoints="1" noAdjustHandles="1" noChangeArrowheads="1" noChangeShapeType="1" noTextEdit="1"/>
              </p:cNvSpPr>
              <p:nvPr/>
            </p:nvSpPr>
            <p:spPr>
              <a:xfrm>
                <a:off x="437292" y="85511"/>
                <a:ext cx="9108140" cy="1102738"/>
              </a:xfrm>
              <a:prstGeom prst="rect">
                <a:avLst/>
              </a:prstGeom>
              <a:blipFill>
                <a:blip r:embed="rId7"/>
                <a:stretch>
                  <a:fillRect l="-1114" t="-4545" b="-4545"/>
                </a:stretch>
              </a:blipFill>
            </p:spPr>
            <p:txBody>
              <a:bodyPr/>
              <a:lstStyle/>
              <a:p>
                <a:r>
                  <a:rPr lang="en-US">
                    <a:noFill/>
                  </a:rPr>
                  <a:t> </a:t>
                </a:r>
              </a:p>
            </p:txBody>
          </p:sp>
        </mc:Fallback>
      </mc:AlternateContent>
      <p:sp>
        <p:nvSpPr>
          <p:cNvPr id="11" name="Freeform 10">
            <a:extLst>
              <a:ext uri="{FF2B5EF4-FFF2-40B4-BE49-F238E27FC236}">
                <a16:creationId xmlns:a16="http://schemas.microsoft.com/office/drawing/2014/main" id="{4FE9C816-59EE-DFF3-930A-FC8F2A0C5347}"/>
              </a:ext>
            </a:extLst>
          </p:cNvPr>
          <p:cNvSpPr/>
          <p:nvPr/>
        </p:nvSpPr>
        <p:spPr>
          <a:xfrm>
            <a:off x="10623351" y="1285441"/>
            <a:ext cx="350693" cy="422650"/>
          </a:xfrm>
          <a:custGeom>
            <a:avLst/>
            <a:gdLst>
              <a:gd name="connsiteX0" fmla="*/ 2588 w 350693"/>
              <a:gd name="connsiteY0" fmla="*/ 0 h 422650"/>
              <a:gd name="connsiteX1" fmla="*/ 41967 w 350693"/>
              <a:gd name="connsiteY1" fmla="*/ 10964 h 422650"/>
              <a:gd name="connsiteX2" fmla="*/ 175347 w 350693"/>
              <a:gd name="connsiteY2" fmla="*/ 23024 h 422650"/>
              <a:gd name="connsiteX3" fmla="*/ 308727 w 350693"/>
              <a:gd name="connsiteY3" fmla="*/ 10964 h 422650"/>
              <a:gd name="connsiteX4" fmla="*/ 348105 w 350693"/>
              <a:gd name="connsiteY4" fmla="*/ 1 h 422650"/>
              <a:gd name="connsiteX5" fmla="*/ 350693 w 350693"/>
              <a:gd name="connsiteY5" fmla="*/ 23023 h 422650"/>
              <a:gd name="connsiteX6" fmla="*/ 237665 w 350693"/>
              <a:gd name="connsiteY6" fmla="*/ 354906 h 422650"/>
              <a:gd name="connsiteX7" fmla="*/ 175346 w 350693"/>
              <a:gd name="connsiteY7" fmla="*/ 422650 h 422650"/>
              <a:gd name="connsiteX8" fmla="*/ 113028 w 350693"/>
              <a:gd name="connsiteY8" fmla="*/ 354906 h 422650"/>
              <a:gd name="connsiteX9" fmla="*/ 0 w 350693"/>
              <a:gd name="connsiteY9" fmla="*/ 23023 h 422650"/>
              <a:gd name="connsiteX10" fmla="*/ 2588 w 350693"/>
              <a:gd name="connsiteY10" fmla="*/ 0 h 422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0693" h="422650">
                <a:moveTo>
                  <a:pt x="2588" y="0"/>
                </a:moveTo>
                <a:lnTo>
                  <a:pt x="41967" y="10964"/>
                </a:lnTo>
                <a:cubicBezTo>
                  <a:pt x="85050" y="18872"/>
                  <a:pt x="129658" y="23024"/>
                  <a:pt x="175347" y="23024"/>
                </a:cubicBezTo>
                <a:cubicBezTo>
                  <a:pt x="221036" y="23024"/>
                  <a:pt x="265644" y="18872"/>
                  <a:pt x="308727" y="10964"/>
                </a:cubicBezTo>
                <a:lnTo>
                  <a:pt x="348105" y="1"/>
                </a:lnTo>
                <a:lnTo>
                  <a:pt x="350693" y="23023"/>
                </a:lnTo>
                <a:cubicBezTo>
                  <a:pt x="350693" y="145960"/>
                  <a:pt x="309025" y="260168"/>
                  <a:pt x="237665" y="354906"/>
                </a:cubicBezTo>
                <a:lnTo>
                  <a:pt x="175346" y="422650"/>
                </a:lnTo>
                <a:lnTo>
                  <a:pt x="113028" y="354906"/>
                </a:lnTo>
                <a:cubicBezTo>
                  <a:pt x="41668" y="260168"/>
                  <a:pt x="0" y="145960"/>
                  <a:pt x="0" y="23023"/>
                </a:cubicBezTo>
                <a:lnTo>
                  <a:pt x="2588" y="0"/>
                </a:ln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2">
            <a:extLst>
              <a:ext uri="{FF2B5EF4-FFF2-40B4-BE49-F238E27FC236}">
                <a16:creationId xmlns:a16="http://schemas.microsoft.com/office/drawing/2014/main" id="{AB2F26F8-EA2D-3B82-12B9-EC5E7BD7A3B3}"/>
              </a:ext>
            </a:extLst>
          </p:cNvPr>
          <p:cNvSpPr/>
          <p:nvPr/>
        </p:nvSpPr>
        <p:spPr>
          <a:xfrm>
            <a:off x="10798696" y="737896"/>
            <a:ext cx="1148292" cy="1164160"/>
          </a:xfrm>
          <a:custGeom>
            <a:avLst/>
            <a:gdLst>
              <a:gd name="connsiteX0" fmla="*/ 659232 w 1148292"/>
              <a:gd name="connsiteY0" fmla="*/ 0 h 1164160"/>
              <a:gd name="connsiteX1" fmla="*/ 744083 w 1148292"/>
              <a:gd name="connsiteY1" fmla="*/ 23623 h 1164160"/>
              <a:gd name="connsiteX2" fmla="*/ 1148292 w 1148292"/>
              <a:gd name="connsiteY2" fmla="*/ 570568 h 1164160"/>
              <a:gd name="connsiteX3" fmla="*/ 486473 w 1148292"/>
              <a:gd name="connsiteY3" fmla="*/ 1164160 h 1164160"/>
              <a:gd name="connsiteX4" fmla="*/ 18496 w 1148292"/>
              <a:gd name="connsiteY4" fmla="*/ 990301 h 1164160"/>
              <a:gd name="connsiteX5" fmla="*/ 0 w 1148292"/>
              <a:gd name="connsiteY5" fmla="*/ 970195 h 1164160"/>
              <a:gd name="connsiteX6" fmla="*/ 62319 w 1148292"/>
              <a:gd name="connsiteY6" fmla="*/ 902451 h 1164160"/>
              <a:gd name="connsiteX7" fmla="*/ 175347 w 1148292"/>
              <a:gd name="connsiteY7" fmla="*/ 570568 h 1164160"/>
              <a:gd name="connsiteX8" fmla="*/ 172759 w 1148292"/>
              <a:gd name="connsiteY8" fmla="*/ 547546 h 1164160"/>
              <a:gd name="connsiteX9" fmla="*/ 257611 w 1148292"/>
              <a:gd name="connsiteY9" fmla="*/ 523922 h 1164160"/>
              <a:gd name="connsiteX10" fmla="*/ 648374 w 1148292"/>
              <a:gd name="connsiteY10" fmla="*/ 96607 h 1164160"/>
              <a:gd name="connsiteX11" fmla="*/ 659232 w 1148292"/>
              <a:gd name="connsiteY11" fmla="*/ 0 h 116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2" h="1164160">
                <a:moveTo>
                  <a:pt x="659232" y="0"/>
                </a:moveTo>
                <a:lnTo>
                  <a:pt x="744083" y="23623"/>
                </a:lnTo>
                <a:cubicBezTo>
                  <a:pt x="981620" y="113735"/>
                  <a:pt x="1148292" y="324694"/>
                  <a:pt x="1148292" y="570568"/>
                </a:cubicBezTo>
                <a:cubicBezTo>
                  <a:pt x="1148292" y="898400"/>
                  <a:pt x="851986" y="1164160"/>
                  <a:pt x="486473" y="1164160"/>
                </a:cubicBezTo>
                <a:cubicBezTo>
                  <a:pt x="303716" y="1164160"/>
                  <a:pt x="138262" y="1097720"/>
                  <a:pt x="18496" y="990301"/>
                </a:cubicBezTo>
                <a:lnTo>
                  <a:pt x="0" y="970195"/>
                </a:lnTo>
                <a:lnTo>
                  <a:pt x="62319" y="902451"/>
                </a:lnTo>
                <a:cubicBezTo>
                  <a:pt x="133679" y="807713"/>
                  <a:pt x="175347" y="693505"/>
                  <a:pt x="175347" y="570568"/>
                </a:cubicBezTo>
                <a:lnTo>
                  <a:pt x="172759" y="547546"/>
                </a:lnTo>
                <a:lnTo>
                  <a:pt x="257611" y="523922"/>
                </a:lnTo>
                <a:cubicBezTo>
                  <a:pt x="455558" y="448828"/>
                  <a:pt x="604294" y="289814"/>
                  <a:pt x="648374" y="96607"/>
                </a:cubicBezTo>
                <a:lnTo>
                  <a:pt x="659232"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Box 13">
            <a:extLst>
              <a:ext uri="{FF2B5EF4-FFF2-40B4-BE49-F238E27FC236}">
                <a16:creationId xmlns:a16="http://schemas.microsoft.com/office/drawing/2014/main" id="{C6EF2078-1B07-F7D4-8F03-974F767C0BB8}"/>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36F438B-B14A-513C-FD3F-51A57A52E4A6}"/>
                  </a:ext>
                </a:extLst>
              </p:cNvPr>
              <p:cNvSpPr txBox="1"/>
              <p:nvPr/>
            </p:nvSpPr>
            <p:spPr>
              <a:xfrm>
                <a:off x="3537532" y="4397502"/>
                <a:ext cx="3309568" cy="381515"/>
              </a:xfrm>
              <a:prstGeom prst="rect">
                <a:avLst/>
              </a:prstGeom>
              <a:noFill/>
            </p:spPr>
            <p:txBody>
              <a:bodyPr wrap="square" rtlCol="0">
                <a:spAutoFit/>
              </a:bodyPr>
              <a:lstStyle/>
              <a:p>
                <a:pPr algn="ctr">
                  <a:lnSpc>
                    <a:spcPct val="150000"/>
                  </a:lnSpc>
                </a:pPr>
                <a:r>
                  <a:rPr lang="en-US" sz="1400" dirty="0">
                    <a:ea typeface="Cambria Math" panose="02040503050406030204" pitchFamily="18" charset="0"/>
                  </a:rPr>
                  <a:t>plot of the Hamiltonian </a:t>
                </a:r>
                <a14:m>
                  <m:oMath xmlns:m="http://schemas.openxmlformats.org/officeDocument/2006/math">
                    <m:r>
                      <a:rPr lang="en-US" sz="1400" i="1">
                        <a:latin typeface="Cambria Math" panose="02040503050406030204" pitchFamily="18" charset="0"/>
                        <a:ea typeface="Cambria Math" panose="02040503050406030204" pitchFamily="18" charset="0"/>
                      </a:rPr>
                      <m:t>𝐻</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𝑐</m:t>
                    </m:r>
                    <m:r>
                      <m:rPr>
                        <m:lit/>
                      </m:rP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𝑝</m:t>
                    </m:r>
                    <m:r>
                      <a:rPr lang="en-US" sz="1400" i="1">
                        <a:latin typeface="Cambria Math" panose="02040503050406030204" pitchFamily="18" charset="0"/>
                        <a:ea typeface="Cambria Math" panose="02040503050406030204" pitchFamily="18" charset="0"/>
                      </a:rPr>
                      <m:t>|</m:t>
                    </m:r>
                  </m:oMath>
                </a14:m>
                <a:endParaRPr lang="en-US" sz="1400" b="0" dirty="0">
                  <a:ea typeface="Cambria Math" panose="02040503050406030204" pitchFamily="18" charset="0"/>
                </a:endParaRPr>
              </a:p>
            </p:txBody>
          </p:sp>
        </mc:Choice>
        <mc:Fallback>
          <p:sp>
            <p:nvSpPr>
              <p:cNvPr id="19" name="TextBox 18">
                <a:extLst>
                  <a:ext uri="{FF2B5EF4-FFF2-40B4-BE49-F238E27FC236}">
                    <a16:creationId xmlns:a16="http://schemas.microsoft.com/office/drawing/2014/main" id="{236F438B-B14A-513C-FD3F-51A57A52E4A6}"/>
                  </a:ext>
                </a:extLst>
              </p:cNvPr>
              <p:cNvSpPr txBox="1">
                <a:spLocks noRot="1" noChangeAspect="1" noMove="1" noResize="1" noEditPoints="1" noAdjustHandles="1" noChangeArrowheads="1" noChangeShapeType="1" noTextEdit="1"/>
              </p:cNvSpPr>
              <p:nvPr/>
            </p:nvSpPr>
            <p:spPr>
              <a:xfrm>
                <a:off x="3537532" y="4397502"/>
                <a:ext cx="3309568" cy="381515"/>
              </a:xfrm>
              <a:prstGeom prst="rect">
                <a:avLst/>
              </a:prstGeom>
              <a:blipFill>
                <a:blip r:embed="rId8"/>
                <a:stretch>
                  <a:fillRect b="-161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26F0A8B5-AEA5-4E92-D912-E9F406EF3727}"/>
                  </a:ext>
                </a:extLst>
              </p:cNvPr>
              <p:cNvSpPr txBox="1"/>
              <p:nvPr/>
            </p:nvSpPr>
            <p:spPr>
              <a:xfrm>
                <a:off x="6501910" y="2923389"/>
                <a:ext cx="4324553"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𝑗</m:t>
                                  </m:r>
                                </m:sub>
                              </m:sSub>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𝑗</m:t>
                                  </m:r>
                                </m:sub>
                              </m:sSub>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e>
                      </m:d>
                      <m:r>
                        <a:rPr lang="en-US" sz="2800" b="0" i="1" smtClean="0">
                          <a:latin typeface="Cambria Math" panose="02040503050406030204" pitchFamily="18" charset="0"/>
                        </a:rPr>
                        <m:t>=</m:t>
                      </m:r>
                      <m:r>
                        <a:rPr lang="en-US" sz="2800" b="0" i="1" smtClean="0">
                          <a:latin typeface="Cambria Math" panose="02040503050406030204" pitchFamily="18" charset="0"/>
                        </a:rPr>
                        <m:t>0</m:t>
                      </m:r>
                    </m:oMath>
                  </m:oMathPara>
                </a14:m>
                <a:endParaRPr lang="en-US" sz="2800" dirty="0"/>
              </a:p>
            </p:txBody>
          </p:sp>
        </mc:Choice>
        <mc:Fallback>
          <p:sp>
            <p:nvSpPr>
              <p:cNvPr id="24" name="TextBox 23">
                <a:extLst>
                  <a:ext uri="{FF2B5EF4-FFF2-40B4-BE49-F238E27FC236}">
                    <a16:creationId xmlns:a16="http://schemas.microsoft.com/office/drawing/2014/main" id="{26F0A8B5-AEA5-4E92-D912-E9F406EF3727}"/>
                  </a:ext>
                </a:extLst>
              </p:cNvPr>
              <p:cNvSpPr txBox="1">
                <a:spLocks noRot="1" noChangeAspect="1" noMove="1" noResize="1" noEditPoints="1" noAdjustHandles="1" noChangeArrowheads="1" noChangeShapeType="1" noTextEdit="1"/>
              </p:cNvSpPr>
              <p:nvPr/>
            </p:nvSpPr>
            <p:spPr>
              <a:xfrm>
                <a:off x="6501910" y="2923389"/>
                <a:ext cx="4324553" cy="734047"/>
              </a:xfrm>
              <a:prstGeom prst="rect">
                <a:avLst/>
              </a:prstGeom>
              <a:blipFill>
                <a:blip r:embed="rId9"/>
                <a:stretch>
                  <a:fillRect b="-3448"/>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26345CE3-3353-7DDC-3F5A-722230B3513C}"/>
              </a:ext>
            </a:extLst>
          </p:cNvPr>
          <p:cNvCxnSpPr>
            <a:cxnSpLocks/>
          </p:cNvCxnSpPr>
          <p:nvPr/>
        </p:nvCxnSpPr>
        <p:spPr>
          <a:xfrm flipH="1">
            <a:off x="8900255" y="2644152"/>
            <a:ext cx="585181" cy="3135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6A28FC9-43B3-33BE-C3F1-5079400E488F}"/>
                  </a:ext>
                </a:extLst>
              </p:cNvPr>
              <p:cNvSpPr txBox="1"/>
              <p:nvPr/>
            </p:nvSpPr>
            <p:spPr>
              <a:xfrm>
                <a:off x="9093631" y="2113312"/>
                <a:ext cx="2672015" cy="646331"/>
              </a:xfrm>
              <a:prstGeom prst="rect">
                <a:avLst/>
              </a:prstGeom>
              <a:noFill/>
            </p:spPr>
            <p:txBody>
              <a:bodyPr wrap="square" rtlCol="0">
                <a:spAutoFit/>
              </a:bodyPr>
              <a:lstStyle/>
              <a:p>
                <a:pPr algn="r"/>
                <a:r>
                  <a:rPr lang="en-US" dirty="0"/>
                  <a:t>not invertible </a:t>
                </a:r>
                <a14:m>
                  <m:oMath xmlns:m="http://schemas.openxmlformats.org/officeDocument/2006/math">
                    <m:r>
                      <a:rPr lang="en-US" sz="1800" i="1" smtClean="0">
                        <a:solidFill>
                          <a:schemeClr val="tx1"/>
                        </a:solidFill>
                        <a:latin typeface="Cambria Math" panose="02040503050406030204" pitchFamily="18" charset="0"/>
                      </a:rPr>
                      <m:t>⇒</m:t>
                    </m:r>
                  </m:oMath>
                </a14:m>
                <a:r>
                  <a:rPr lang="en-US" dirty="0"/>
                  <a:t> can not find acceleration </a:t>
                </a:r>
              </a:p>
            </p:txBody>
          </p:sp>
        </mc:Choice>
        <mc:Fallback>
          <p:sp>
            <p:nvSpPr>
              <p:cNvPr id="28" name="TextBox 27">
                <a:extLst>
                  <a:ext uri="{FF2B5EF4-FFF2-40B4-BE49-F238E27FC236}">
                    <a16:creationId xmlns:a16="http://schemas.microsoft.com/office/drawing/2014/main" id="{96A28FC9-43B3-33BE-C3F1-5079400E488F}"/>
                  </a:ext>
                </a:extLst>
              </p:cNvPr>
              <p:cNvSpPr txBox="1">
                <a:spLocks noRot="1" noChangeAspect="1" noMove="1" noResize="1" noEditPoints="1" noAdjustHandles="1" noChangeArrowheads="1" noChangeShapeType="1" noTextEdit="1"/>
              </p:cNvSpPr>
              <p:nvPr/>
            </p:nvSpPr>
            <p:spPr>
              <a:xfrm>
                <a:off x="9093631" y="2113312"/>
                <a:ext cx="2672015" cy="646331"/>
              </a:xfrm>
              <a:prstGeom prst="rect">
                <a:avLst/>
              </a:prstGeom>
              <a:blipFill>
                <a:blip r:embed="rId10"/>
                <a:stretch>
                  <a:fillRect t="-3846" r="-3791" b="-13462"/>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B0D8FCD3-08EA-DCFE-BFF0-361F907CEA5A}"/>
              </a:ext>
            </a:extLst>
          </p:cNvPr>
          <p:cNvSpPr txBox="1"/>
          <p:nvPr/>
        </p:nvSpPr>
        <p:spPr>
          <a:xfrm>
            <a:off x="110259" y="5296572"/>
            <a:ext cx="9596917" cy="954107"/>
          </a:xfrm>
          <a:prstGeom prst="rect">
            <a:avLst/>
          </a:prstGeom>
          <a:noFill/>
        </p:spPr>
        <p:txBody>
          <a:bodyPr wrap="square" rtlCol="0">
            <a:spAutoFit/>
          </a:bodyPr>
          <a:lstStyle/>
          <a:p>
            <a:r>
              <a:rPr lang="en-US" sz="2800" dirty="0"/>
              <a:t>Only Hamiltonian systems with kinematic equivalence are also Lagrangian and Newtonian.  </a:t>
            </a:r>
          </a:p>
        </p:txBody>
      </p:sp>
      <p:sp>
        <p:nvSpPr>
          <p:cNvPr id="33" name="Freeform 32">
            <a:extLst>
              <a:ext uri="{FF2B5EF4-FFF2-40B4-BE49-F238E27FC236}">
                <a16:creationId xmlns:a16="http://schemas.microsoft.com/office/drawing/2014/main" id="{4F3383C1-1166-AD1C-3067-0882E64C75D0}"/>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919C1FB7-8DB5-3161-A0B5-54ED22B80FE2}"/>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Tree>
    <p:extLst>
      <p:ext uri="{BB962C8B-B14F-4D97-AF65-F5344CB8AC3E}">
        <p14:creationId xmlns:p14="http://schemas.microsoft.com/office/powerpoint/2010/main" val="10597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1D1200-9071-94E0-B702-75A7E8C19AB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99845C04-C5A6-D26D-5BC6-757A54F0EB08}"/>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4" name="Oval 3">
            <a:extLst>
              <a:ext uri="{FF2B5EF4-FFF2-40B4-BE49-F238E27FC236}">
                <a16:creationId xmlns:a16="http://schemas.microsoft.com/office/drawing/2014/main" id="{8258BC1A-6FC5-61B1-5087-F6EA41D900BC}"/>
              </a:ext>
            </a:extLst>
          </p:cNvPr>
          <p:cNvSpPr/>
          <p:nvPr/>
        </p:nvSpPr>
        <p:spPr>
          <a:xfrm>
            <a:off x="4254650" y="2928817"/>
            <a:ext cx="4984533" cy="3432585"/>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1327583E-E0FD-5C87-6065-5E23417826EA}"/>
              </a:ext>
            </a:extLst>
          </p:cNvPr>
          <p:cNvSpPr/>
          <p:nvPr/>
        </p:nvSpPr>
        <p:spPr>
          <a:xfrm>
            <a:off x="119730" y="2928817"/>
            <a:ext cx="6735619" cy="3432585"/>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C1D91E2B-C48C-A9E2-C707-96F47BDE99D5}"/>
              </a:ext>
            </a:extLst>
          </p:cNvPr>
          <p:cNvSpPr txBox="1"/>
          <p:nvPr/>
        </p:nvSpPr>
        <p:spPr>
          <a:xfrm>
            <a:off x="1647702" y="4106500"/>
            <a:ext cx="2019719" cy="1077218"/>
          </a:xfrm>
          <a:prstGeom prst="rect">
            <a:avLst/>
          </a:prstGeom>
          <a:noFill/>
        </p:spPr>
        <p:txBody>
          <a:bodyPr wrap="square" rtlCol="0">
            <a:spAutoFit/>
          </a:bodyPr>
          <a:lstStyle/>
          <a:p>
            <a:pPr algn="ctr"/>
            <a:r>
              <a:rPr lang="en-US" sz="3200"/>
              <a:t>Newtonian</a:t>
            </a:r>
          </a:p>
          <a:p>
            <a:pPr algn="ctr"/>
            <a:r>
              <a:rPr lang="en-US" sz="3200"/>
              <a:t>Systems</a:t>
            </a:r>
          </a:p>
        </p:txBody>
      </p:sp>
      <p:sp>
        <p:nvSpPr>
          <p:cNvPr id="7" name="TextBox 6">
            <a:extLst>
              <a:ext uri="{FF2B5EF4-FFF2-40B4-BE49-F238E27FC236}">
                <a16:creationId xmlns:a16="http://schemas.microsoft.com/office/drawing/2014/main" id="{4B534915-2FFF-041E-3865-6B6C935AE4B0}"/>
              </a:ext>
            </a:extLst>
          </p:cNvPr>
          <p:cNvSpPr txBox="1"/>
          <p:nvPr/>
        </p:nvSpPr>
        <p:spPr>
          <a:xfrm>
            <a:off x="4555559" y="4106500"/>
            <a:ext cx="1998881" cy="1077218"/>
          </a:xfrm>
          <a:prstGeom prst="rect">
            <a:avLst/>
          </a:prstGeom>
          <a:noFill/>
        </p:spPr>
        <p:txBody>
          <a:bodyPr wrap="square" rtlCol="0">
            <a:spAutoFit/>
          </a:bodyPr>
          <a:lstStyle/>
          <a:p>
            <a:pPr algn="ctr"/>
            <a:r>
              <a:rPr lang="en-US" sz="3200" dirty="0"/>
              <a:t>Lagrangian</a:t>
            </a:r>
          </a:p>
          <a:p>
            <a:pPr algn="ctr"/>
            <a:r>
              <a:rPr lang="en-US" sz="3200" dirty="0"/>
              <a:t>Systems</a:t>
            </a:r>
          </a:p>
        </p:txBody>
      </p:sp>
      <p:sp>
        <p:nvSpPr>
          <p:cNvPr id="8" name="TextBox 7">
            <a:extLst>
              <a:ext uri="{FF2B5EF4-FFF2-40B4-BE49-F238E27FC236}">
                <a16:creationId xmlns:a16="http://schemas.microsoft.com/office/drawing/2014/main" id="{296A8AE4-5ACA-2FB2-FCF4-F1E1FFBD364A}"/>
              </a:ext>
            </a:extLst>
          </p:cNvPr>
          <p:cNvSpPr txBox="1"/>
          <p:nvPr/>
        </p:nvSpPr>
        <p:spPr>
          <a:xfrm>
            <a:off x="6855349" y="4106500"/>
            <a:ext cx="2230867" cy="1077218"/>
          </a:xfrm>
          <a:prstGeom prst="rect">
            <a:avLst/>
          </a:prstGeom>
          <a:noFill/>
        </p:spPr>
        <p:txBody>
          <a:bodyPr wrap="square" rtlCol="0">
            <a:spAutoFit/>
          </a:bodyPr>
          <a:lstStyle/>
          <a:p>
            <a:pPr algn="ctr"/>
            <a:r>
              <a:rPr lang="en-US" sz="3200"/>
              <a:t>Hamiltonian</a:t>
            </a:r>
          </a:p>
          <a:p>
            <a:pPr algn="ctr"/>
            <a:r>
              <a:rPr lang="en-US" sz="3200"/>
              <a:t>Systems</a:t>
            </a:r>
          </a:p>
        </p:txBody>
      </p:sp>
      <p:sp>
        <p:nvSpPr>
          <p:cNvPr id="9" name="TextBox 8">
            <a:extLst>
              <a:ext uri="{FF2B5EF4-FFF2-40B4-BE49-F238E27FC236}">
                <a16:creationId xmlns:a16="http://schemas.microsoft.com/office/drawing/2014/main" id="{D3AC4AB9-477F-5C96-5C2A-0FADA5C685B8}"/>
              </a:ext>
            </a:extLst>
          </p:cNvPr>
          <p:cNvSpPr txBox="1"/>
          <p:nvPr/>
        </p:nvSpPr>
        <p:spPr>
          <a:xfrm>
            <a:off x="4752951" y="381291"/>
            <a:ext cx="2669321" cy="646331"/>
          </a:xfrm>
          <a:prstGeom prst="rect">
            <a:avLst/>
          </a:prstGeom>
          <a:noFill/>
        </p:spPr>
        <p:txBody>
          <a:bodyPr wrap="none" rtlCol="0">
            <a:spAutoFit/>
          </a:bodyPr>
          <a:lstStyle/>
          <a:p>
            <a:pPr algn="ctr"/>
            <a:r>
              <a:rPr lang="en-US" sz="3600"/>
              <a:t>Our Findings:</a:t>
            </a:r>
          </a:p>
        </p:txBody>
      </p:sp>
      <p:sp>
        <p:nvSpPr>
          <p:cNvPr id="10" name="TextBox 9">
            <a:extLst>
              <a:ext uri="{FF2B5EF4-FFF2-40B4-BE49-F238E27FC236}">
                <a16:creationId xmlns:a16="http://schemas.microsoft.com/office/drawing/2014/main" id="{16C065AF-4234-6E2F-E014-BC1335960C7E}"/>
              </a:ext>
            </a:extLst>
          </p:cNvPr>
          <p:cNvSpPr txBox="1"/>
          <p:nvPr/>
        </p:nvSpPr>
        <p:spPr>
          <a:xfrm>
            <a:off x="854439" y="1027622"/>
            <a:ext cx="10448145" cy="1697068"/>
          </a:xfrm>
          <a:prstGeom prst="rect">
            <a:avLst/>
          </a:prstGeom>
          <a:noFill/>
        </p:spPr>
        <p:txBody>
          <a:bodyPr wrap="square" rtlCol="0">
            <a:spAutoFit/>
          </a:bodyPr>
          <a:lstStyle/>
          <a:p>
            <a:pPr algn="ctr">
              <a:lnSpc>
                <a:spcPct val="150000"/>
              </a:lnSpc>
            </a:pPr>
            <a:r>
              <a:rPr lang="en-US" sz="2400" dirty="0"/>
              <a:t>We have found that Kinematic Equivalence is a foundational assumption of Lagrangian mechanics and that it demonstrates which Hamiltonian Systems are Newtonian/Lagrangian</a:t>
            </a:r>
          </a:p>
        </p:txBody>
      </p:sp>
    </p:spTree>
    <p:extLst>
      <p:ext uri="{BB962C8B-B14F-4D97-AF65-F5344CB8AC3E}">
        <p14:creationId xmlns:p14="http://schemas.microsoft.com/office/powerpoint/2010/main" val="205859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81CFD4-F417-1EB1-05A9-F9D2915EA68D}"/>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A5F53AF7-5E44-D1A8-D36C-DB0DA26587B7}"/>
              </a:ext>
            </a:extLst>
          </p:cNvPr>
          <p:cNvSpPr>
            <a:spLocks noGrp="1"/>
          </p:cNvSpPr>
          <p:nvPr>
            <p:ph type="sldNum" sz="quarter" idx="12"/>
          </p:nvPr>
        </p:nvSpPr>
        <p:spPr/>
        <p:txBody>
          <a:bodyPr/>
          <a:lstStyle/>
          <a:p>
            <a:fld id="{F47845EA-7733-40EE-B074-20032348B727}" type="slidenum">
              <a:rPr lang="en-US" smtClean="0"/>
              <a:t>2</a:t>
            </a:fld>
            <a:endParaRPr lang="en-US"/>
          </a:p>
        </p:txBody>
      </p:sp>
      <p:pic>
        <p:nvPicPr>
          <p:cNvPr id="8" name="Picture 7" descr="A close-up of a text&#10;&#10;Description automatically generated">
            <a:extLst>
              <a:ext uri="{FF2B5EF4-FFF2-40B4-BE49-F238E27FC236}">
                <a16:creationId xmlns:a16="http://schemas.microsoft.com/office/drawing/2014/main" id="{96C37C40-D78E-22DE-DB8B-4472F2D6924A}"/>
              </a:ext>
            </a:extLst>
          </p:cNvPr>
          <p:cNvPicPr>
            <a:picLocks noChangeAspect="1"/>
          </p:cNvPicPr>
          <p:nvPr/>
        </p:nvPicPr>
        <p:blipFill rotWithShape="1">
          <a:blip r:embed="rId3">
            <a:extLst>
              <a:ext uri="{28A0092B-C50C-407E-A947-70E740481C1C}">
                <a14:useLocalDpi xmlns:a14="http://schemas.microsoft.com/office/drawing/2010/main" val="0"/>
              </a:ext>
            </a:extLst>
          </a:blip>
          <a:srcRect l="9568" r="6102" b="13104"/>
          <a:stretch/>
        </p:blipFill>
        <p:spPr>
          <a:xfrm rot="21376177">
            <a:off x="133445" y="1522842"/>
            <a:ext cx="6082075" cy="1421864"/>
          </a:xfrm>
          <a:prstGeom prst="rect">
            <a:avLst/>
          </a:prstGeom>
        </p:spPr>
      </p:pic>
      <p:pic>
        <p:nvPicPr>
          <p:cNvPr id="13" name="Picture 12" descr="A text on a white background&#10;&#10;Description automatically generated">
            <a:extLst>
              <a:ext uri="{FF2B5EF4-FFF2-40B4-BE49-F238E27FC236}">
                <a16:creationId xmlns:a16="http://schemas.microsoft.com/office/drawing/2014/main" id="{C92D2160-2FEE-08F0-BEFB-D3FA880F10C3}"/>
              </a:ext>
            </a:extLst>
          </p:cNvPr>
          <p:cNvPicPr>
            <a:picLocks noChangeAspect="1"/>
          </p:cNvPicPr>
          <p:nvPr/>
        </p:nvPicPr>
        <p:blipFill rotWithShape="1">
          <a:blip r:embed="rId4">
            <a:extLst>
              <a:ext uri="{28A0092B-C50C-407E-A947-70E740481C1C}">
                <a14:useLocalDpi xmlns:a14="http://schemas.microsoft.com/office/drawing/2010/main" val="0"/>
              </a:ext>
            </a:extLst>
          </a:blip>
          <a:srcRect l="6254" t="2607" r="6047" b="42199"/>
          <a:stretch/>
        </p:blipFill>
        <p:spPr>
          <a:xfrm rot="608419">
            <a:off x="6174276" y="2776662"/>
            <a:ext cx="5902718" cy="848132"/>
          </a:xfrm>
          <a:prstGeom prst="rect">
            <a:avLst/>
          </a:prstGeom>
        </p:spPr>
      </p:pic>
      <p:pic>
        <p:nvPicPr>
          <p:cNvPr id="21" name="Picture 20" descr="A black text on a white background&#10;&#10;Description automatically generated">
            <a:extLst>
              <a:ext uri="{FF2B5EF4-FFF2-40B4-BE49-F238E27FC236}">
                <a16:creationId xmlns:a16="http://schemas.microsoft.com/office/drawing/2014/main" id="{A9B739EA-4EB6-4B55-4A46-CBD8F355C95D}"/>
              </a:ext>
            </a:extLst>
          </p:cNvPr>
          <p:cNvPicPr>
            <a:picLocks noChangeAspect="1"/>
          </p:cNvPicPr>
          <p:nvPr/>
        </p:nvPicPr>
        <p:blipFill rotWithShape="1">
          <a:blip r:embed="rId5">
            <a:extLst>
              <a:ext uri="{28A0092B-C50C-407E-A947-70E740481C1C}">
                <a14:useLocalDpi xmlns:a14="http://schemas.microsoft.com/office/drawing/2010/main" val="0"/>
              </a:ext>
            </a:extLst>
          </a:blip>
          <a:srcRect l="4329" t="3578" r="2501" b="6648"/>
          <a:stretch/>
        </p:blipFill>
        <p:spPr>
          <a:xfrm rot="218454">
            <a:off x="692073" y="3707227"/>
            <a:ext cx="6085255" cy="1397946"/>
          </a:xfrm>
          <a:prstGeom prst="rect">
            <a:avLst/>
          </a:prstGeom>
        </p:spPr>
      </p:pic>
      <p:pic>
        <p:nvPicPr>
          <p:cNvPr id="19" name="Picture 18" descr="A close-up of a text&#10;&#10;Description automatically generated">
            <a:extLst>
              <a:ext uri="{FF2B5EF4-FFF2-40B4-BE49-F238E27FC236}">
                <a16:creationId xmlns:a16="http://schemas.microsoft.com/office/drawing/2014/main" id="{E4F9A2F8-46E8-83D6-04F1-3C0CEB9A2E52}"/>
              </a:ext>
            </a:extLst>
          </p:cNvPr>
          <p:cNvPicPr>
            <a:picLocks noChangeAspect="1"/>
          </p:cNvPicPr>
          <p:nvPr/>
        </p:nvPicPr>
        <p:blipFill rotWithShape="1">
          <a:blip r:embed="rId6">
            <a:extLst>
              <a:ext uri="{28A0092B-C50C-407E-A947-70E740481C1C}">
                <a14:useLocalDpi xmlns:a14="http://schemas.microsoft.com/office/drawing/2010/main" val="0"/>
              </a:ext>
            </a:extLst>
          </a:blip>
          <a:srcRect b="26212"/>
          <a:stretch/>
        </p:blipFill>
        <p:spPr>
          <a:xfrm rot="180000">
            <a:off x="6406225" y="987449"/>
            <a:ext cx="5650857" cy="1098791"/>
          </a:xfrm>
          <a:prstGeom prst="rect">
            <a:avLst/>
          </a:prstGeom>
          <a:effectLst>
            <a:outerShdw algn="ctr" rotWithShape="0">
              <a:srgbClr val="000000">
                <a:alpha val="43137"/>
              </a:srgbClr>
            </a:outerShdw>
          </a:effectLst>
        </p:spPr>
      </p:pic>
      <p:sp>
        <p:nvSpPr>
          <p:cNvPr id="22" name="TextBox 21">
            <a:extLst>
              <a:ext uri="{FF2B5EF4-FFF2-40B4-BE49-F238E27FC236}">
                <a16:creationId xmlns:a16="http://schemas.microsoft.com/office/drawing/2014/main" id="{9373E901-DFD4-253E-D158-BCBDB0856A97}"/>
              </a:ext>
            </a:extLst>
          </p:cNvPr>
          <p:cNvSpPr txBox="1"/>
          <p:nvPr/>
        </p:nvSpPr>
        <p:spPr>
          <a:xfrm rot="180000">
            <a:off x="5660220" y="390060"/>
            <a:ext cx="6529501" cy="307777"/>
          </a:xfrm>
          <a:prstGeom prst="rect">
            <a:avLst/>
          </a:prstGeom>
          <a:noFill/>
        </p:spPr>
        <p:txBody>
          <a:bodyPr wrap="square" rtlCol="0">
            <a:spAutoFit/>
          </a:bodyPr>
          <a:lstStyle/>
          <a:p>
            <a:pPr algn="ctr"/>
            <a:r>
              <a:rPr lang="en-US" sz="1400" b="1" i="0" u="none" strike="noStrike" dirty="0">
                <a:effectLst/>
                <a:cs typeface="Calibri" panose="020F0502020204030204" pitchFamily="34" charset="0"/>
              </a:rPr>
              <a:t>Thornton, S. T., &amp; Marion, J. B. (2004). </a:t>
            </a:r>
            <a:r>
              <a:rPr lang="en-US" sz="1400" b="1" i="1" u="none" strike="noStrike" dirty="0">
                <a:effectLst/>
                <a:cs typeface="Calibri" panose="020F0502020204030204" pitchFamily="34" charset="0"/>
              </a:rPr>
              <a:t>Classical dynamics of particles and systems</a:t>
            </a:r>
            <a:r>
              <a:rPr lang="en-US" sz="1400" b="1" i="0" u="none" strike="noStrike" dirty="0">
                <a:effectLst/>
                <a:cs typeface="Calibri" panose="020F0502020204030204" pitchFamily="34" charset="0"/>
              </a:rPr>
              <a:t>. </a:t>
            </a:r>
            <a:endParaRPr lang="en-US" sz="1400" b="1" dirty="0">
              <a:cs typeface="Calibri" panose="020F0502020204030204" pitchFamily="34" charset="0"/>
            </a:endParaRPr>
          </a:p>
        </p:txBody>
      </p:sp>
      <p:pic>
        <p:nvPicPr>
          <p:cNvPr id="17" name="Picture 16" descr="A close up of text&#10;&#10;Description automatically generated">
            <a:extLst>
              <a:ext uri="{FF2B5EF4-FFF2-40B4-BE49-F238E27FC236}">
                <a16:creationId xmlns:a16="http://schemas.microsoft.com/office/drawing/2014/main" id="{7EC7977F-2202-7F1F-F35D-5C0F70019B68}"/>
              </a:ext>
            </a:extLst>
          </p:cNvPr>
          <p:cNvPicPr>
            <a:picLocks noChangeAspect="1"/>
          </p:cNvPicPr>
          <p:nvPr/>
        </p:nvPicPr>
        <p:blipFill rotWithShape="1">
          <a:blip r:embed="rId7">
            <a:extLst>
              <a:ext uri="{28A0092B-C50C-407E-A947-70E740481C1C}">
                <a14:useLocalDpi xmlns:a14="http://schemas.microsoft.com/office/drawing/2010/main" val="0"/>
              </a:ext>
            </a:extLst>
          </a:blip>
          <a:srcRect t="27125" b="27849"/>
          <a:stretch/>
        </p:blipFill>
        <p:spPr>
          <a:xfrm rot="21369792">
            <a:off x="1054172" y="5737514"/>
            <a:ext cx="6460128" cy="409238"/>
          </a:xfrm>
          <a:prstGeom prst="rect">
            <a:avLst/>
          </a:prstGeom>
        </p:spPr>
      </p:pic>
      <p:sp>
        <p:nvSpPr>
          <p:cNvPr id="24" name="TextBox 23">
            <a:extLst>
              <a:ext uri="{FF2B5EF4-FFF2-40B4-BE49-F238E27FC236}">
                <a16:creationId xmlns:a16="http://schemas.microsoft.com/office/drawing/2014/main" id="{F0FFCB14-8713-B99D-9A38-9A2A95D8F5BA}"/>
              </a:ext>
            </a:extLst>
          </p:cNvPr>
          <p:cNvSpPr txBox="1"/>
          <p:nvPr/>
        </p:nvSpPr>
        <p:spPr>
          <a:xfrm rot="21351902">
            <a:off x="2667073" y="5367944"/>
            <a:ext cx="3234326" cy="307777"/>
          </a:xfrm>
          <a:prstGeom prst="rect">
            <a:avLst/>
          </a:prstGeom>
          <a:noFill/>
        </p:spPr>
        <p:txBody>
          <a:bodyPr wrap="square" rtlCol="0">
            <a:spAutoFit/>
          </a:bodyPr>
          <a:lstStyle/>
          <a:p>
            <a:pPr algn="ctr"/>
            <a:r>
              <a:rPr lang="en-US" sz="1400" b="1" i="0" u="none" strike="noStrike" dirty="0">
                <a:effectLst/>
              </a:rPr>
              <a:t>Taylor, J. R. (2005). </a:t>
            </a:r>
            <a:r>
              <a:rPr lang="en-US" sz="1400" b="1" i="1" u="none" strike="noStrike" dirty="0">
                <a:effectLst/>
              </a:rPr>
              <a:t>Classical Mechanics</a:t>
            </a:r>
            <a:r>
              <a:rPr lang="en-US" sz="1400" b="1" i="0" u="none" strike="noStrike" dirty="0">
                <a:effectLst/>
              </a:rPr>
              <a:t>. </a:t>
            </a:r>
            <a:endParaRPr lang="en-US" sz="1400" b="1" dirty="0">
              <a:cs typeface="Calibri" panose="020F0502020204030204" pitchFamily="34" charset="0"/>
            </a:endParaRPr>
          </a:p>
        </p:txBody>
      </p:sp>
      <p:sp>
        <p:nvSpPr>
          <p:cNvPr id="27" name="TextBox 26">
            <a:extLst>
              <a:ext uri="{FF2B5EF4-FFF2-40B4-BE49-F238E27FC236}">
                <a16:creationId xmlns:a16="http://schemas.microsoft.com/office/drawing/2014/main" id="{FDBC8DC9-85A0-B3BB-8A70-918DCD110DBD}"/>
              </a:ext>
            </a:extLst>
          </p:cNvPr>
          <p:cNvSpPr txBox="1"/>
          <p:nvPr/>
        </p:nvSpPr>
        <p:spPr>
          <a:xfrm rot="21360000">
            <a:off x="666622" y="970100"/>
            <a:ext cx="4478332" cy="523220"/>
          </a:xfrm>
          <a:prstGeom prst="rect">
            <a:avLst/>
          </a:prstGeom>
          <a:noFill/>
        </p:spPr>
        <p:txBody>
          <a:bodyPr wrap="square" rtlCol="0">
            <a:spAutoFit/>
          </a:bodyPr>
          <a:lstStyle/>
          <a:p>
            <a:pPr algn="ctr"/>
            <a:r>
              <a:rPr lang="en-US" sz="1400" b="1" dirty="0"/>
              <a:t>L. D. Landau and E. M. </a:t>
            </a:r>
            <a:r>
              <a:rPr lang="en-US" sz="1400" b="1" dirty="0" err="1"/>
              <a:t>Lifshitz</a:t>
            </a:r>
            <a:r>
              <a:rPr lang="en-US" sz="1400" b="1" dirty="0"/>
              <a:t> (1976) Mechanics Third Edition</a:t>
            </a:r>
            <a:endParaRPr lang="en-US" sz="1400" b="1" dirty="0">
              <a:cs typeface="Calibri" panose="020F0502020204030204" pitchFamily="34" charset="0"/>
            </a:endParaRPr>
          </a:p>
        </p:txBody>
      </p:sp>
      <p:sp>
        <p:nvSpPr>
          <p:cNvPr id="28" name="TextBox 27">
            <a:extLst>
              <a:ext uri="{FF2B5EF4-FFF2-40B4-BE49-F238E27FC236}">
                <a16:creationId xmlns:a16="http://schemas.microsoft.com/office/drawing/2014/main" id="{32F2532F-FCD3-1D71-C545-16307AA91987}"/>
              </a:ext>
            </a:extLst>
          </p:cNvPr>
          <p:cNvSpPr txBox="1"/>
          <p:nvPr/>
        </p:nvSpPr>
        <p:spPr>
          <a:xfrm rot="600000">
            <a:off x="6948668" y="2377804"/>
            <a:ext cx="4728394" cy="307777"/>
          </a:xfrm>
          <a:prstGeom prst="rect">
            <a:avLst/>
          </a:prstGeom>
          <a:noFill/>
        </p:spPr>
        <p:txBody>
          <a:bodyPr wrap="square" rtlCol="0">
            <a:spAutoFit/>
          </a:bodyPr>
          <a:lstStyle/>
          <a:p>
            <a:pPr algn="ctr"/>
            <a:r>
              <a:rPr lang="en-US" sz="1400" b="1" dirty="0"/>
              <a:t>Herbert Goldstein Classical Mechanics (2011) Third Edition </a:t>
            </a:r>
            <a:endParaRPr lang="en-US" sz="1400" b="1" dirty="0">
              <a:cs typeface="Calibri" panose="020F0502020204030204" pitchFamily="34" charset="0"/>
            </a:endParaRPr>
          </a:p>
        </p:txBody>
      </p:sp>
      <p:sp>
        <p:nvSpPr>
          <p:cNvPr id="29" name="TextBox 28">
            <a:extLst>
              <a:ext uri="{FF2B5EF4-FFF2-40B4-BE49-F238E27FC236}">
                <a16:creationId xmlns:a16="http://schemas.microsoft.com/office/drawing/2014/main" id="{D58E8856-91C1-FB3B-739C-94B08D17B7ED}"/>
              </a:ext>
            </a:extLst>
          </p:cNvPr>
          <p:cNvSpPr txBox="1"/>
          <p:nvPr/>
        </p:nvSpPr>
        <p:spPr>
          <a:xfrm rot="240000">
            <a:off x="1603985" y="3270821"/>
            <a:ext cx="4478332" cy="307777"/>
          </a:xfrm>
          <a:prstGeom prst="rect">
            <a:avLst/>
          </a:prstGeom>
          <a:noFill/>
        </p:spPr>
        <p:txBody>
          <a:bodyPr wrap="square" rtlCol="0">
            <a:spAutoFit/>
          </a:bodyPr>
          <a:lstStyle/>
          <a:p>
            <a:pPr algn="ctr"/>
            <a:r>
              <a:rPr lang="en-US" sz="1400" b="1" i="0" u="none" strike="noStrike" dirty="0">
                <a:effectLst/>
              </a:rPr>
              <a:t>Davis, A. D. (1986). </a:t>
            </a:r>
            <a:r>
              <a:rPr lang="en-US" sz="1400" b="1" i="1" u="none" strike="noStrike" dirty="0">
                <a:effectLst/>
              </a:rPr>
              <a:t>Classical mechanics</a:t>
            </a:r>
            <a:r>
              <a:rPr lang="en-US" sz="1400" b="1" i="0" u="none" strike="noStrike" dirty="0">
                <a:effectLst/>
              </a:rPr>
              <a:t>.</a:t>
            </a:r>
            <a:endParaRPr lang="en-US" sz="1400" b="1" dirty="0">
              <a:cs typeface="Calibri" panose="020F0502020204030204" pitchFamily="34" charset="0"/>
            </a:endParaRPr>
          </a:p>
        </p:txBody>
      </p:sp>
    </p:spTree>
    <p:extLst>
      <p:ext uri="{BB962C8B-B14F-4D97-AF65-F5344CB8AC3E}">
        <p14:creationId xmlns:p14="http://schemas.microsoft.com/office/powerpoint/2010/main" val="78857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CCBCE4D4-6651-AC02-8A0D-0694016B5FAC}"/>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DF3257EB-8EF7-4DEC-5277-147FD3FB0482}"/>
              </a:ext>
            </a:extLst>
          </p:cNvPr>
          <p:cNvSpPr txBox="1"/>
          <p:nvPr/>
        </p:nvSpPr>
        <p:spPr>
          <a:xfrm>
            <a:off x="1061699" y="347570"/>
            <a:ext cx="10437473" cy="646331"/>
          </a:xfrm>
          <a:prstGeom prst="rect">
            <a:avLst/>
          </a:prstGeom>
          <a:noFill/>
        </p:spPr>
        <p:txBody>
          <a:bodyPr wrap="none" rtlCol="0">
            <a:spAutoFit/>
          </a:bodyPr>
          <a:lstStyle/>
          <a:p>
            <a:r>
              <a:rPr lang="en-US" sz="3600" dirty="0"/>
              <a:t>What Does it Mean For Formulations to be Equivalent?</a:t>
            </a:r>
          </a:p>
        </p:txBody>
      </p:sp>
      <p:sp>
        <p:nvSpPr>
          <p:cNvPr id="5" name="TextBox 4">
            <a:extLst>
              <a:ext uri="{FF2B5EF4-FFF2-40B4-BE49-F238E27FC236}">
                <a16:creationId xmlns:a16="http://schemas.microsoft.com/office/drawing/2014/main" id="{84411310-8767-0AC7-5462-3186E70CA09D}"/>
              </a:ext>
            </a:extLst>
          </p:cNvPr>
          <p:cNvSpPr txBox="1"/>
          <p:nvPr/>
        </p:nvSpPr>
        <p:spPr>
          <a:xfrm>
            <a:off x="6096000" y="2246898"/>
            <a:ext cx="5809436" cy="1815882"/>
          </a:xfrm>
          <a:prstGeom prst="rect">
            <a:avLst/>
          </a:prstGeom>
          <a:noFill/>
        </p:spPr>
        <p:txBody>
          <a:bodyPr wrap="square" rtlCol="0">
            <a:spAutoFit/>
          </a:bodyPr>
          <a:lstStyle/>
          <a:p>
            <a:r>
              <a:rPr lang="en-US" sz="2800" dirty="0"/>
              <a:t>We will consider two formulations equivalent if any system that can be described in one can be described in the other and vice-versa</a:t>
            </a:r>
          </a:p>
        </p:txBody>
      </p:sp>
      <p:sp>
        <p:nvSpPr>
          <p:cNvPr id="9" name="TextBox 8">
            <a:extLst>
              <a:ext uri="{FF2B5EF4-FFF2-40B4-BE49-F238E27FC236}">
                <a16:creationId xmlns:a16="http://schemas.microsoft.com/office/drawing/2014/main" id="{DECF6D89-F291-2818-F4F7-AEB54ABB9E3F}"/>
              </a:ext>
            </a:extLst>
          </p:cNvPr>
          <p:cNvSpPr txBox="1"/>
          <p:nvPr/>
        </p:nvSpPr>
        <p:spPr>
          <a:xfrm>
            <a:off x="289098" y="1392706"/>
            <a:ext cx="2245102" cy="646331"/>
          </a:xfrm>
          <a:prstGeom prst="rect">
            <a:avLst/>
          </a:prstGeom>
          <a:noFill/>
        </p:spPr>
        <p:txBody>
          <a:bodyPr wrap="none" rtlCol="0">
            <a:spAutoFit/>
          </a:bodyPr>
          <a:lstStyle/>
          <a:p>
            <a:r>
              <a:rPr lang="en-US" sz="3600" dirty="0"/>
              <a:t>Newtonian</a:t>
            </a:r>
          </a:p>
        </p:txBody>
      </p:sp>
      <p:sp>
        <p:nvSpPr>
          <p:cNvPr id="10" name="TextBox 9">
            <a:extLst>
              <a:ext uri="{FF2B5EF4-FFF2-40B4-BE49-F238E27FC236}">
                <a16:creationId xmlns:a16="http://schemas.microsoft.com/office/drawing/2014/main" id="{7707DE03-10C7-F45F-A8A4-0B0A82622FF0}"/>
              </a:ext>
            </a:extLst>
          </p:cNvPr>
          <p:cNvSpPr txBox="1"/>
          <p:nvPr/>
        </p:nvSpPr>
        <p:spPr>
          <a:xfrm>
            <a:off x="3618719" y="1392706"/>
            <a:ext cx="2477281" cy="646331"/>
          </a:xfrm>
          <a:prstGeom prst="rect">
            <a:avLst/>
          </a:prstGeom>
          <a:noFill/>
        </p:spPr>
        <p:txBody>
          <a:bodyPr wrap="none" rtlCol="0">
            <a:spAutoFit/>
          </a:bodyPr>
          <a:lstStyle/>
          <a:p>
            <a:r>
              <a:rPr lang="en-US" sz="3600" dirty="0"/>
              <a:t>Hamiltonian</a:t>
            </a:r>
          </a:p>
        </p:txBody>
      </p:sp>
      <p:sp>
        <p:nvSpPr>
          <p:cNvPr id="12" name="Oval 11">
            <a:extLst>
              <a:ext uri="{FF2B5EF4-FFF2-40B4-BE49-F238E27FC236}">
                <a16:creationId xmlns:a16="http://schemas.microsoft.com/office/drawing/2014/main" id="{216E3B1D-114B-2E56-C0F1-88809675A32B}"/>
              </a:ext>
            </a:extLst>
          </p:cNvPr>
          <p:cNvSpPr/>
          <p:nvPr/>
        </p:nvSpPr>
        <p:spPr>
          <a:xfrm>
            <a:off x="1354264" y="2528487"/>
            <a:ext cx="1405053" cy="123489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AFB630B-7B94-23FF-A988-5B42C77ADB3F}"/>
              </a:ext>
            </a:extLst>
          </p:cNvPr>
          <p:cNvCxnSpPr>
            <a:cxnSpLocks/>
          </p:cNvCxnSpPr>
          <p:nvPr/>
        </p:nvCxnSpPr>
        <p:spPr>
          <a:xfrm flipV="1">
            <a:off x="2433196" y="2710562"/>
            <a:ext cx="1366520" cy="233680"/>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7" name="Group 56">
            <a:extLst>
              <a:ext uri="{FF2B5EF4-FFF2-40B4-BE49-F238E27FC236}">
                <a16:creationId xmlns:a16="http://schemas.microsoft.com/office/drawing/2014/main" id="{899B75EF-3897-2E64-58E9-EABA9E2B4DFC}"/>
              </a:ext>
            </a:extLst>
          </p:cNvPr>
          <p:cNvGrpSpPr/>
          <p:nvPr/>
        </p:nvGrpSpPr>
        <p:grpSpPr>
          <a:xfrm>
            <a:off x="1682730" y="2765163"/>
            <a:ext cx="120340" cy="408088"/>
            <a:chOff x="8820275" y="5418145"/>
            <a:chExt cx="120340" cy="408088"/>
          </a:xfrm>
        </p:grpSpPr>
        <p:sp>
          <p:nvSpPr>
            <p:cNvPr id="30" name="Oval 29">
              <a:extLst>
                <a:ext uri="{FF2B5EF4-FFF2-40B4-BE49-F238E27FC236}">
                  <a16:creationId xmlns:a16="http://schemas.microsoft.com/office/drawing/2014/main" id="{E40C9868-F879-B47A-DE49-FBEA5807AED2}"/>
                </a:ext>
              </a:extLst>
            </p:cNvPr>
            <p:cNvSpPr/>
            <p:nvPr/>
          </p:nvSpPr>
          <p:spPr>
            <a:xfrm>
              <a:off x="8890996" y="541814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C299589-8791-761E-A0F8-6DA978EE8BC4}"/>
                </a:ext>
              </a:extLst>
            </p:cNvPr>
            <p:cNvSpPr/>
            <p:nvPr/>
          </p:nvSpPr>
          <p:spPr>
            <a:xfrm>
              <a:off x="8820275" y="577661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Oval 31">
            <a:extLst>
              <a:ext uri="{FF2B5EF4-FFF2-40B4-BE49-F238E27FC236}">
                <a16:creationId xmlns:a16="http://schemas.microsoft.com/office/drawing/2014/main" id="{A0A2F9F0-AE24-8662-BE12-65C6F4072649}"/>
              </a:ext>
            </a:extLst>
          </p:cNvPr>
          <p:cNvSpPr/>
          <p:nvPr/>
        </p:nvSpPr>
        <p:spPr>
          <a:xfrm>
            <a:off x="2055001" y="302730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AA78805-0873-D525-B71D-DE064A20EC8B}"/>
              </a:ext>
            </a:extLst>
          </p:cNvPr>
          <p:cNvSpPr/>
          <p:nvPr/>
        </p:nvSpPr>
        <p:spPr>
          <a:xfrm>
            <a:off x="2349340" y="2926296"/>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4F6165D-D917-AE99-F77C-0D7618DE15E8}"/>
              </a:ext>
            </a:extLst>
          </p:cNvPr>
          <p:cNvSpPr/>
          <p:nvPr/>
        </p:nvSpPr>
        <p:spPr>
          <a:xfrm>
            <a:off x="2019402" y="329250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95B82852-1276-794B-7137-B32E5B3A2C92}"/>
              </a:ext>
            </a:extLst>
          </p:cNvPr>
          <p:cNvSpPr/>
          <p:nvPr/>
        </p:nvSpPr>
        <p:spPr>
          <a:xfrm>
            <a:off x="2490359" y="331757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035AA4E-8297-86D7-4956-C87B55E30C1A}"/>
              </a:ext>
            </a:extLst>
          </p:cNvPr>
          <p:cNvSpPr/>
          <p:nvPr/>
        </p:nvSpPr>
        <p:spPr>
          <a:xfrm>
            <a:off x="1867467" y="350757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D778563-73FC-D810-5E0B-4EC94FE6404A}"/>
              </a:ext>
            </a:extLst>
          </p:cNvPr>
          <p:cNvSpPr/>
          <p:nvPr/>
        </p:nvSpPr>
        <p:spPr>
          <a:xfrm>
            <a:off x="3403990" y="2371396"/>
            <a:ext cx="1405053" cy="1234894"/>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DAB6F21-4636-7EAD-FBC1-962439FFF4A7}"/>
              </a:ext>
            </a:extLst>
          </p:cNvPr>
          <p:cNvSpPr/>
          <p:nvPr/>
        </p:nvSpPr>
        <p:spPr>
          <a:xfrm>
            <a:off x="3826211" y="267789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7536BAEF-FBAB-5945-4F2C-4BC7E210BA02}"/>
              </a:ext>
            </a:extLst>
          </p:cNvPr>
          <p:cNvSpPr/>
          <p:nvPr/>
        </p:nvSpPr>
        <p:spPr>
          <a:xfrm>
            <a:off x="3755490" y="3036366"/>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AC562E85-7ECD-02CF-ADE0-D27428076110}"/>
              </a:ext>
            </a:extLst>
          </p:cNvPr>
          <p:cNvSpPr/>
          <p:nvPr/>
        </p:nvSpPr>
        <p:spPr>
          <a:xfrm>
            <a:off x="4104727" y="287021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52B56A0F-688E-0036-BC24-F655516A9456}"/>
              </a:ext>
            </a:extLst>
          </p:cNvPr>
          <p:cNvSpPr/>
          <p:nvPr/>
        </p:nvSpPr>
        <p:spPr>
          <a:xfrm>
            <a:off x="4399066" y="276920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CB7B06DE-14A9-D07E-260F-A586A68B1498}"/>
              </a:ext>
            </a:extLst>
          </p:cNvPr>
          <p:cNvSpPr/>
          <p:nvPr/>
        </p:nvSpPr>
        <p:spPr>
          <a:xfrm>
            <a:off x="4069128" y="313541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822350EA-3B15-0C4F-D011-305E172C3C3B}"/>
              </a:ext>
            </a:extLst>
          </p:cNvPr>
          <p:cNvSpPr/>
          <p:nvPr/>
        </p:nvSpPr>
        <p:spPr>
          <a:xfrm>
            <a:off x="4540085" y="3160488"/>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996A29-F7C6-25F3-730F-0183347DDC3A}"/>
              </a:ext>
            </a:extLst>
          </p:cNvPr>
          <p:cNvSpPr/>
          <p:nvPr/>
        </p:nvSpPr>
        <p:spPr>
          <a:xfrm>
            <a:off x="3917193" y="335048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FC954A93-5CC4-9F78-2AD9-5D4CF3631D85}"/>
              </a:ext>
            </a:extLst>
          </p:cNvPr>
          <p:cNvCxnSpPr>
            <a:cxnSpLocks/>
          </p:cNvCxnSpPr>
          <p:nvPr/>
        </p:nvCxnSpPr>
        <p:spPr>
          <a:xfrm>
            <a:off x="1794742" y="3149537"/>
            <a:ext cx="2251354" cy="10605"/>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3970150-B3BA-A8EB-6F2D-D30B98561B0C}"/>
              </a:ext>
            </a:extLst>
          </p:cNvPr>
          <p:cNvCxnSpPr/>
          <p:nvPr/>
        </p:nvCxnSpPr>
        <p:spPr>
          <a:xfrm>
            <a:off x="3079800" y="1204896"/>
            <a:ext cx="0" cy="499995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B2B43D0-B00A-85A1-1D96-4CD50C6C8B79}"/>
              </a:ext>
            </a:extLst>
          </p:cNvPr>
          <p:cNvSpPr txBox="1"/>
          <p:nvPr/>
        </p:nvSpPr>
        <p:spPr>
          <a:xfrm>
            <a:off x="714408" y="2391720"/>
            <a:ext cx="734112" cy="369332"/>
          </a:xfrm>
          <a:prstGeom prst="rect">
            <a:avLst/>
          </a:prstGeom>
          <a:noFill/>
        </p:spPr>
        <p:txBody>
          <a:bodyPr wrap="none" rtlCol="0">
            <a:spAutoFit/>
          </a:bodyPr>
          <a:lstStyle/>
          <a:p>
            <a:r>
              <a:rPr lang="en-US" dirty="0"/>
              <a:t>states</a:t>
            </a:r>
          </a:p>
        </p:txBody>
      </p:sp>
      <p:sp>
        <p:nvSpPr>
          <p:cNvPr id="58" name="Oval 57">
            <a:extLst>
              <a:ext uri="{FF2B5EF4-FFF2-40B4-BE49-F238E27FC236}">
                <a16:creationId xmlns:a16="http://schemas.microsoft.com/office/drawing/2014/main" id="{8239DD78-C739-E476-54EE-990183BC59DA}"/>
              </a:ext>
            </a:extLst>
          </p:cNvPr>
          <p:cNvSpPr/>
          <p:nvPr/>
        </p:nvSpPr>
        <p:spPr>
          <a:xfrm>
            <a:off x="3510752" y="3912790"/>
            <a:ext cx="1405053" cy="19901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4CD5AE79-B0FA-7335-CA0B-723A92D03B30}"/>
              </a:ext>
            </a:extLst>
          </p:cNvPr>
          <p:cNvSpPr/>
          <p:nvPr/>
        </p:nvSpPr>
        <p:spPr>
          <a:xfrm>
            <a:off x="3932973" y="421929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AEAE3DD2-CCC0-3FE5-B478-E02954082546}"/>
              </a:ext>
            </a:extLst>
          </p:cNvPr>
          <p:cNvSpPr/>
          <p:nvPr/>
        </p:nvSpPr>
        <p:spPr>
          <a:xfrm>
            <a:off x="3740145" y="462501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21255356-48FC-245F-1C62-36C4C33522A5}"/>
              </a:ext>
            </a:extLst>
          </p:cNvPr>
          <p:cNvSpPr/>
          <p:nvPr/>
        </p:nvSpPr>
        <p:spPr>
          <a:xfrm>
            <a:off x="4211489" y="441160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B2B03445-546A-7C69-B4C9-1FCB66F58030}"/>
              </a:ext>
            </a:extLst>
          </p:cNvPr>
          <p:cNvSpPr/>
          <p:nvPr/>
        </p:nvSpPr>
        <p:spPr>
          <a:xfrm>
            <a:off x="4505828" y="431060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18F19DAA-EDEF-EA74-B457-FCE7DC74556B}"/>
              </a:ext>
            </a:extLst>
          </p:cNvPr>
          <p:cNvSpPr/>
          <p:nvPr/>
        </p:nvSpPr>
        <p:spPr>
          <a:xfrm>
            <a:off x="4278356" y="466544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611D4F4F-C21E-E89F-E5FC-5CA1C790AF03}"/>
              </a:ext>
            </a:extLst>
          </p:cNvPr>
          <p:cNvSpPr/>
          <p:nvPr/>
        </p:nvSpPr>
        <p:spPr>
          <a:xfrm>
            <a:off x="4646847" y="470188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3D7ADE58-45C6-86FC-591A-747853249A0E}"/>
              </a:ext>
            </a:extLst>
          </p:cNvPr>
          <p:cNvSpPr/>
          <p:nvPr/>
        </p:nvSpPr>
        <p:spPr>
          <a:xfrm>
            <a:off x="4023955" y="489187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C93EC054-B8C0-B3B2-7A76-96FF84FE3373}"/>
              </a:ext>
            </a:extLst>
          </p:cNvPr>
          <p:cNvSpPr/>
          <p:nvPr/>
        </p:nvSpPr>
        <p:spPr>
          <a:xfrm>
            <a:off x="3812633" y="530908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94ADD475-A6FC-BEA9-BBDC-2D30D2955521}"/>
              </a:ext>
            </a:extLst>
          </p:cNvPr>
          <p:cNvSpPr/>
          <p:nvPr/>
        </p:nvSpPr>
        <p:spPr>
          <a:xfrm>
            <a:off x="4161870" y="514293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D0380BB9-0E44-7BD6-4A60-CCDC91831B19}"/>
              </a:ext>
            </a:extLst>
          </p:cNvPr>
          <p:cNvSpPr/>
          <p:nvPr/>
        </p:nvSpPr>
        <p:spPr>
          <a:xfrm>
            <a:off x="4456209" y="504192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E77FDEC-FEFF-6968-BE0A-8E6ED489BBF0}"/>
              </a:ext>
            </a:extLst>
          </p:cNvPr>
          <p:cNvSpPr/>
          <p:nvPr/>
        </p:nvSpPr>
        <p:spPr>
          <a:xfrm>
            <a:off x="4210959" y="5509030"/>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40768B2-C2F3-49B7-F594-20B3389F5CA3}"/>
              </a:ext>
            </a:extLst>
          </p:cNvPr>
          <p:cNvSpPr/>
          <p:nvPr/>
        </p:nvSpPr>
        <p:spPr>
          <a:xfrm>
            <a:off x="4597228" y="543320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49269345-1FE4-AE5C-6441-1D10392EAE69}"/>
              </a:ext>
            </a:extLst>
          </p:cNvPr>
          <p:cNvSpPr/>
          <p:nvPr/>
        </p:nvSpPr>
        <p:spPr>
          <a:xfrm>
            <a:off x="3974336" y="562320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5CBAA005-216E-ABFE-1CE9-ED9D784556D4}"/>
              </a:ext>
            </a:extLst>
          </p:cNvPr>
          <p:cNvSpPr/>
          <p:nvPr/>
        </p:nvSpPr>
        <p:spPr>
          <a:xfrm>
            <a:off x="1281539" y="4147872"/>
            <a:ext cx="1405053" cy="1990117"/>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137CB06A-6828-C290-393E-227EBBE6B8EE}"/>
              </a:ext>
            </a:extLst>
          </p:cNvPr>
          <p:cNvSpPr/>
          <p:nvPr/>
        </p:nvSpPr>
        <p:spPr>
          <a:xfrm>
            <a:off x="1703760" y="445437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a:extLst>
              <a:ext uri="{FF2B5EF4-FFF2-40B4-BE49-F238E27FC236}">
                <a16:creationId xmlns:a16="http://schemas.microsoft.com/office/drawing/2014/main" id="{57A35BC2-E725-8861-60DD-6195BB602A44}"/>
              </a:ext>
            </a:extLst>
          </p:cNvPr>
          <p:cNvSpPr/>
          <p:nvPr/>
        </p:nvSpPr>
        <p:spPr>
          <a:xfrm>
            <a:off x="1510932" y="4860099"/>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9FDAF177-283E-4231-0849-0D53BBC93E9F}"/>
              </a:ext>
            </a:extLst>
          </p:cNvPr>
          <p:cNvSpPr/>
          <p:nvPr/>
        </p:nvSpPr>
        <p:spPr>
          <a:xfrm>
            <a:off x="1982276" y="464669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177925E3-10B3-EC09-372C-1133131E645D}"/>
              </a:ext>
            </a:extLst>
          </p:cNvPr>
          <p:cNvSpPr/>
          <p:nvPr/>
        </p:nvSpPr>
        <p:spPr>
          <a:xfrm>
            <a:off x="2276615" y="454568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300D1385-7226-F36E-CC7F-541BDD2E6C8C}"/>
              </a:ext>
            </a:extLst>
          </p:cNvPr>
          <p:cNvSpPr/>
          <p:nvPr/>
        </p:nvSpPr>
        <p:spPr>
          <a:xfrm>
            <a:off x="2049143" y="490052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F025ACE-F091-C52B-7F13-F5844C52AB44}"/>
              </a:ext>
            </a:extLst>
          </p:cNvPr>
          <p:cNvSpPr/>
          <p:nvPr/>
        </p:nvSpPr>
        <p:spPr>
          <a:xfrm>
            <a:off x="2417634" y="493696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D7DB1A5A-6440-CDB6-FA7F-941D3521259D}"/>
              </a:ext>
            </a:extLst>
          </p:cNvPr>
          <p:cNvSpPr/>
          <p:nvPr/>
        </p:nvSpPr>
        <p:spPr>
          <a:xfrm>
            <a:off x="1794742" y="5126961"/>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4225BC0E-CAAD-1B37-7AB4-0C33FA64C0D6}"/>
              </a:ext>
            </a:extLst>
          </p:cNvPr>
          <p:cNvSpPr/>
          <p:nvPr/>
        </p:nvSpPr>
        <p:spPr>
          <a:xfrm>
            <a:off x="1583420" y="5544165"/>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8133B0A5-1F82-8F62-B1BD-B2BAB5D734B9}"/>
              </a:ext>
            </a:extLst>
          </p:cNvPr>
          <p:cNvSpPr/>
          <p:nvPr/>
        </p:nvSpPr>
        <p:spPr>
          <a:xfrm>
            <a:off x="1932657" y="537801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1496C2F8-A848-9ECB-3EDB-508035DB95FE}"/>
              </a:ext>
            </a:extLst>
          </p:cNvPr>
          <p:cNvSpPr/>
          <p:nvPr/>
        </p:nvSpPr>
        <p:spPr>
          <a:xfrm>
            <a:off x="2226996" y="5277004"/>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E5A93314-47D8-C1B7-DB44-42E076762FA9}"/>
              </a:ext>
            </a:extLst>
          </p:cNvPr>
          <p:cNvSpPr/>
          <p:nvPr/>
        </p:nvSpPr>
        <p:spPr>
          <a:xfrm>
            <a:off x="1981746" y="5744112"/>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584DBDD8-E857-01FA-F6BD-13B7FED2090D}"/>
              </a:ext>
            </a:extLst>
          </p:cNvPr>
          <p:cNvSpPr/>
          <p:nvPr/>
        </p:nvSpPr>
        <p:spPr>
          <a:xfrm>
            <a:off x="2368015" y="5668287"/>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285EA9E3-7821-F620-D6E6-2AFA8EC9EFF6}"/>
              </a:ext>
            </a:extLst>
          </p:cNvPr>
          <p:cNvSpPr/>
          <p:nvPr/>
        </p:nvSpPr>
        <p:spPr>
          <a:xfrm>
            <a:off x="1745123" y="5858283"/>
            <a:ext cx="49619" cy="496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F3DE17A8-837D-83E2-CEB0-BFE2E93C9515}"/>
              </a:ext>
            </a:extLst>
          </p:cNvPr>
          <p:cNvCxnSpPr>
            <a:cxnSpLocks/>
          </p:cNvCxnSpPr>
          <p:nvPr/>
        </p:nvCxnSpPr>
        <p:spPr>
          <a:xfrm>
            <a:off x="1803070" y="4471255"/>
            <a:ext cx="2139494" cy="41028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5B2924BC-2EB2-BC78-246A-BF3E8E39F37C}"/>
              </a:ext>
            </a:extLst>
          </p:cNvPr>
          <p:cNvCxnSpPr>
            <a:cxnSpLocks/>
          </p:cNvCxnSpPr>
          <p:nvPr/>
        </p:nvCxnSpPr>
        <p:spPr>
          <a:xfrm flipV="1">
            <a:off x="2043048" y="5077609"/>
            <a:ext cx="2356018" cy="281093"/>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2CEAB499-5C0C-8DDB-CA62-2770A3D19671}"/>
              </a:ext>
            </a:extLst>
          </p:cNvPr>
          <p:cNvSpPr txBox="1"/>
          <p:nvPr/>
        </p:nvSpPr>
        <p:spPr>
          <a:xfrm>
            <a:off x="407481" y="3843524"/>
            <a:ext cx="1115498" cy="646331"/>
          </a:xfrm>
          <a:prstGeom prst="rect">
            <a:avLst/>
          </a:prstGeom>
          <a:noFill/>
        </p:spPr>
        <p:txBody>
          <a:bodyPr wrap="none" rtlCol="0">
            <a:spAutoFit/>
          </a:bodyPr>
          <a:lstStyle/>
          <a:p>
            <a:pPr algn="ctr"/>
            <a:r>
              <a:rPr lang="en-US" dirty="0"/>
              <a:t>equations</a:t>
            </a:r>
            <a:br>
              <a:rPr lang="en-US" dirty="0"/>
            </a:br>
            <a:r>
              <a:rPr lang="en-US" dirty="0"/>
              <a:t>of motion</a:t>
            </a:r>
          </a:p>
        </p:txBody>
      </p:sp>
    </p:spTree>
    <p:extLst>
      <p:ext uri="{BB962C8B-B14F-4D97-AF65-F5344CB8AC3E}">
        <p14:creationId xmlns:p14="http://schemas.microsoft.com/office/powerpoint/2010/main" val="245033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17FA4-C0AC-32CF-6606-FFE9AA50350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8C018ACC-C9A2-92B5-BDDC-3D39279A24AC}"/>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7D4B2A6B-15AC-4B61-7D92-8404D9AC16AB}"/>
              </a:ext>
            </a:extLst>
          </p:cNvPr>
          <p:cNvSpPr txBox="1"/>
          <p:nvPr/>
        </p:nvSpPr>
        <p:spPr>
          <a:xfrm>
            <a:off x="71433" y="1329971"/>
            <a:ext cx="3233457" cy="461665"/>
          </a:xfrm>
          <a:prstGeom prst="rect">
            <a:avLst/>
          </a:prstGeom>
          <a:noFill/>
        </p:spPr>
        <p:txBody>
          <a:bodyPr wrap="square" rtlCol="0">
            <a:spAutoFit/>
          </a:bodyPr>
          <a:lstStyle/>
          <a:p>
            <a:r>
              <a:rPr lang="en-US" sz="2400" dirty="0"/>
              <a:t>Newtonian Mechanics:</a:t>
            </a:r>
          </a:p>
        </p:txBody>
      </p:sp>
      <p:sp>
        <p:nvSpPr>
          <p:cNvPr id="8" name="TextBox 7">
            <a:extLst>
              <a:ext uri="{FF2B5EF4-FFF2-40B4-BE49-F238E27FC236}">
                <a16:creationId xmlns:a16="http://schemas.microsoft.com/office/drawing/2014/main" id="{E647B428-45B2-8A86-6E10-689826164558}"/>
              </a:ext>
            </a:extLst>
          </p:cNvPr>
          <p:cNvSpPr txBox="1"/>
          <p:nvPr/>
        </p:nvSpPr>
        <p:spPr>
          <a:xfrm>
            <a:off x="83692" y="2917175"/>
            <a:ext cx="3233457" cy="461665"/>
          </a:xfrm>
          <a:prstGeom prst="rect">
            <a:avLst/>
          </a:prstGeom>
          <a:noFill/>
        </p:spPr>
        <p:txBody>
          <a:bodyPr wrap="square" rtlCol="0">
            <a:spAutoFit/>
          </a:bodyPr>
          <a:lstStyle/>
          <a:p>
            <a:r>
              <a:rPr lang="en-US" sz="2400" dirty="0"/>
              <a:t>Lagrangian Mechanics:</a:t>
            </a:r>
          </a:p>
        </p:txBody>
      </p:sp>
      <p:sp>
        <p:nvSpPr>
          <p:cNvPr id="9" name="TextBox 8">
            <a:extLst>
              <a:ext uri="{FF2B5EF4-FFF2-40B4-BE49-F238E27FC236}">
                <a16:creationId xmlns:a16="http://schemas.microsoft.com/office/drawing/2014/main" id="{38E6CD63-D500-C8B4-7D39-E3AD55AD713A}"/>
              </a:ext>
            </a:extLst>
          </p:cNvPr>
          <p:cNvSpPr txBox="1"/>
          <p:nvPr/>
        </p:nvSpPr>
        <p:spPr>
          <a:xfrm>
            <a:off x="66130" y="4441135"/>
            <a:ext cx="3233457" cy="461665"/>
          </a:xfrm>
          <a:prstGeom prst="rect">
            <a:avLst/>
          </a:prstGeom>
          <a:noFill/>
        </p:spPr>
        <p:txBody>
          <a:bodyPr wrap="square" rtlCol="0">
            <a:spAutoFit/>
          </a:bodyPr>
          <a:lstStyle/>
          <a:p>
            <a:r>
              <a:rPr lang="en-US" sz="2400" dirty="0"/>
              <a:t>Hamiltonian Mechanics:</a:t>
            </a:r>
          </a:p>
        </p:txBody>
      </p:sp>
      <p:grpSp>
        <p:nvGrpSpPr>
          <p:cNvPr id="21" name="Group 20">
            <a:extLst>
              <a:ext uri="{FF2B5EF4-FFF2-40B4-BE49-F238E27FC236}">
                <a16:creationId xmlns:a16="http://schemas.microsoft.com/office/drawing/2014/main" id="{A87F4947-5883-6167-19B0-631CBC437461}"/>
              </a:ext>
            </a:extLst>
          </p:cNvPr>
          <p:cNvGrpSpPr/>
          <p:nvPr/>
        </p:nvGrpSpPr>
        <p:grpSpPr>
          <a:xfrm>
            <a:off x="9555609" y="121281"/>
            <a:ext cx="2505456" cy="1783080"/>
            <a:chOff x="1891042" y="605117"/>
            <a:chExt cx="6927923" cy="5486400"/>
          </a:xfrm>
        </p:grpSpPr>
        <p:sp>
          <p:nvSpPr>
            <p:cNvPr id="22" name="Oval 21">
              <a:extLst>
                <a:ext uri="{FF2B5EF4-FFF2-40B4-BE49-F238E27FC236}">
                  <a16:creationId xmlns:a16="http://schemas.microsoft.com/office/drawing/2014/main" id="{EFC18211-528A-60CA-2FD9-02508C440557}"/>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BE7BA3E-1FC1-C9CC-BBED-4FD6866E3803}"/>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A6742F8C-6C03-9F06-BA11-734F4CA0905A}"/>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TextBox 24">
              <a:extLst>
                <a:ext uri="{FF2B5EF4-FFF2-40B4-BE49-F238E27FC236}">
                  <a16:creationId xmlns:a16="http://schemas.microsoft.com/office/drawing/2014/main" id="{04AE98C8-940A-B5D0-0328-4BC42F917B64}"/>
                </a:ext>
              </a:extLst>
            </p:cNvPr>
            <p:cNvSpPr txBox="1"/>
            <p:nvPr/>
          </p:nvSpPr>
          <p:spPr>
            <a:xfrm>
              <a:off x="3870881" y="986019"/>
              <a:ext cx="2910351" cy="1609908"/>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26" name="TextBox 25">
              <a:extLst>
                <a:ext uri="{FF2B5EF4-FFF2-40B4-BE49-F238E27FC236}">
                  <a16:creationId xmlns:a16="http://schemas.microsoft.com/office/drawing/2014/main" id="{7C780930-BC0E-633D-C67A-3CA0F116FF78}"/>
                </a:ext>
              </a:extLst>
            </p:cNvPr>
            <p:cNvSpPr txBox="1"/>
            <p:nvPr/>
          </p:nvSpPr>
          <p:spPr>
            <a:xfrm>
              <a:off x="1891042" y="3900332"/>
              <a:ext cx="3511746" cy="1806332"/>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27" name="TextBox 26">
              <a:extLst>
                <a:ext uri="{FF2B5EF4-FFF2-40B4-BE49-F238E27FC236}">
                  <a16:creationId xmlns:a16="http://schemas.microsoft.com/office/drawing/2014/main" id="{855025D4-D48F-3BB0-1DD1-677959870C5E}"/>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12" name="TextBox 11">
            <a:extLst>
              <a:ext uri="{FF2B5EF4-FFF2-40B4-BE49-F238E27FC236}">
                <a16:creationId xmlns:a16="http://schemas.microsoft.com/office/drawing/2014/main" id="{E56A491B-21DC-0360-11CA-59FD893057BF}"/>
              </a:ext>
            </a:extLst>
          </p:cNvPr>
          <p:cNvSpPr txBox="1"/>
          <p:nvPr/>
        </p:nvSpPr>
        <p:spPr>
          <a:xfrm>
            <a:off x="3413244" y="470439"/>
            <a:ext cx="1049442" cy="523220"/>
          </a:xfrm>
          <a:prstGeom prst="rect">
            <a:avLst/>
          </a:prstGeom>
          <a:noFill/>
        </p:spPr>
        <p:txBody>
          <a:bodyPr wrap="square">
            <a:spAutoFit/>
          </a:bodyPr>
          <a:lstStyle/>
          <a:p>
            <a:pPr algn="ctr"/>
            <a:r>
              <a:rPr lang="en-US" sz="2800" dirty="0"/>
              <a:t>State</a:t>
            </a:r>
          </a:p>
        </p:txBody>
      </p:sp>
      <p:sp>
        <p:nvSpPr>
          <p:cNvPr id="17" name="TextBox 16">
            <a:extLst>
              <a:ext uri="{FF2B5EF4-FFF2-40B4-BE49-F238E27FC236}">
                <a16:creationId xmlns:a16="http://schemas.microsoft.com/office/drawing/2014/main" id="{849F36E1-5C35-0C54-ABB4-1CDE92290C17}"/>
              </a:ext>
            </a:extLst>
          </p:cNvPr>
          <p:cNvSpPr txBox="1"/>
          <p:nvPr/>
        </p:nvSpPr>
        <p:spPr>
          <a:xfrm>
            <a:off x="4835103" y="447268"/>
            <a:ext cx="1677885" cy="523220"/>
          </a:xfrm>
          <a:prstGeom prst="rect">
            <a:avLst/>
          </a:prstGeom>
          <a:noFill/>
        </p:spPr>
        <p:txBody>
          <a:bodyPr wrap="square">
            <a:spAutoFit/>
          </a:bodyPr>
          <a:lstStyle/>
          <a:p>
            <a:pPr algn="ctr"/>
            <a:r>
              <a:rPr lang="en-US" sz="2800" dirty="0"/>
              <a:t>Dynamics</a:t>
            </a:r>
          </a:p>
        </p:txBody>
      </p:sp>
      <p:sp>
        <p:nvSpPr>
          <p:cNvPr id="28" name="TextBox 27">
            <a:extLst>
              <a:ext uri="{FF2B5EF4-FFF2-40B4-BE49-F238E27FC236}">
                <a16:creationId xmlns:a16="http://schemas.microsoft.com/office/drawing/2014/main" id="{89CCEA92-1EF4-66A1-F7E1-2EFFB210D9D1}"/>
              </a:ext>
            </a:extLst>
          </p:cNvPr>
          <p:cNvSpPr txBox="1"/>
          <p:nvPr/>
        </p:nvSpPr>
        <p:spPr>
          <a:xfrm>
            <a:off x="7133513" y="447268"/>
            <a:ext cx="1677886" cy="523220"/>
          </a:xfrm>
          <a:prstGeom prst="rect">
            <a:avLst/>
          </a:prstGeom>
          <a:noFill/>
        </p:spPr>
        <p:txBody>
          <a:bodyPr wrap="square">
            <a:spAutoFit/>
          </a:bodyPr>
          <a:lstStyle/>
          <a:p>
            <a:pPr algn="ctr"/>
            <a:r>
              <a:rPr lang="en-US" sz="2800" dirty="0"/>
              <a:t>Evolution</a:t>
            </a:r>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6342C607-D049-A749-84A6-43F081719D84}"/>
                  </a:ext>
                </a:extLst>
              </p:cNvPr>
              <p:cNvSpPr txBox="1"/>
              <p:nvPr/>
            </p:nvSpPr>
            <p:spPr>
              <a:xfrm>
                <a:off x="3317149" y="1338851"/>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p:sp>
            <p:nvSpPr>
              <p:cNvPr id="33" name="TextBox 32">
                <a:extLst>
                  <a:ext uri="{FF2B5EF4-FFF2-40B4-BE49-F238E27FC236}">
                    <a16:creationId xmlns:a16="http://schemas.microsoft.com/office/drawing/2014/main" id="{6342C607-D049-A749-84A6-43F081719D84}"/>
                  </a:ext>
                </a:extLst>
              </p:cNvPr>
              <p:cNvSpPr txBox="1">
                <a:spLocks noRot="1" noChangeAspect="1" noMove="1" noResize="1" noEditPoints="1" noAdjustHandles="1" noChangeArrowheads="1" noChangeShapeType="1" noTextEdit="1"/>
              </p:cNvSpPr>
              <p:nvPr/>
            </p:nvSpPr>
            <p:spPr>
              <a:xfrm>
                <a:off x="3317149" y="1338851"/>
                <a:ext cx="1496290" cy="473591"/>
              </a:xfrm>
              <a:prstGeom prst="rect">
                <a:avLst/>
              </a:prstGeom>
              <a:blipFill>
                <a:blip r:embed="rId3"/>
                <a:stretch>
                  <a:fillRect t="-5263" b="-28947"/>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E887F677-C369-04E9-671A-B05FC7D41338}"/>
              </a:ext>
            </a:extLst>
          </p:cNvPr>
          <p:cNvSpPr txBox="1"/>
          <p:nvPr/>
        </p:nvSpPr>
        <p:spPr>
          <a:xfrm>
            <a:off x="3975532" y="1848474"/>
            <a:ext cx="974308" cy="378245"/>
          </a:xfrm>
          <a:prstGeom prst="rect">
            <a:avLst/>
          </a:prstGeom>
          <a:noFill/>
        </p:spPr>
        <p:txBody>
          <a:bodyPr wrap="square">
            <a:spAutoFit/>
          </a:bodyPr>
          <a:lstStyle/>
          <a:p>
            <a:pPr algn="ctr"/>
            <a:r>
              <a:rPr lang="en-US" dirty="0"/>
              <a:t>velocity</a:t>
            </a:r>
          </a:p>
        </p:txBody>
      </p:sp>
      <p:sp>
        <p:nvSpPr>
          <p:cNvPr id="43" name="TextBox 42">
            <a:extLst>
              <a:ext uri="{FF2B5EF4-FFF2-40B4-BE49-F238E27FC236}">
                <a16:creationId xmlns:a16="http://schemas.microsoft.com/office/drawing/2014/main" id="{97AC1E3A-55B5-D986-0D95-0039D5DFDFEC}"/>
              </a:ext>
            </a:extLst>
          </p:cNvPr>
          <p:cNvSpPr txBox="1"/>
          <p:nvPr/>
        </p:nvSpPr>
        <p:spPr>
          <a:xfrm>
            <a:off x="2744584" y="1827668"/>
            <a:ext cx="1145129" cy="378245"/>
          </a:xfrm>
          <a:prstGeom prst="rect">
            <a:avLst/>
          </a:prstGeom>
          <a:noFill/>
        </p:spPr>
        <p:txBody>
          <a:bodyPr wrap="square">
            <a:spAutoFit/>
          </a:bodyPr>
          <a:lstStyle/>
          <a:p>
            <a:pPr algn="ctr"/>
            <a:r>
              <a:rPr lang="en-US" dirty="0"/>
              <a:t>position</a:t>
            </a: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1EB25A6-F3B6-7CB6-6431-1223ABD5B4DA}"/>
                  </a:ext>
                </a:extLst>
              </p:cNvPr>
              <p:cNvSpPr txBox="1"/>
              <p:nvPr/>
            </p:nvSpPr>
            <p:spPr>
              <a:xfrm>
                <a:off x="6639412" y="1318490"/>
                <a:ext cx="3114904" cy="5091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𝑖</m:t>
                          </m:r>
                        </m:sup>
                      </m:sSup>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𝑗</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𝑘</m:t>
                              </m:r>
                            </m:sup>
                          </m:sSup>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oMath>
                  </m:oMathPara>
                </a14:m>
                <a:endParaRPr lang="en-US" sz="2400" dirty="0"/>
              </a:p>
            </p:txBody>
          </p:sp>
        </mc:Choice>
        <mc:Fallback>
          <p:sp>
            <p:nvSpPr>
              <p:cNvPr id="44" name="TextBox 43">
                <a:extLst>
                  <a:ext uri="{FF2B5EF4-FFF2-40B4-BE49-F238E27FC236}">
                    <a16:creationId xmlns:a16="http://schemas.microsoft.com/office/drawing/2014/main" id="{61EB25A6-F3B6-7CB6-6431-1223ABD5B4DA}"/>
                  </a:ext>
                </a:extLst>
              </p:cNvPr>
              <p:cNvSpPr txBox="1">
                <a:spLocks noRot="1" noChangeAspect="1" noMove="1" noResize="1" noEditPoints="1" noAdjustHandles="1" noChangeArrowheads="1" noChangeShapeType="1" noTextEdit="1"/>
              </p:cNvSpPr>
              <p:nvPr/>
            </p:nvSpPr>
            <p:spPr>
              <a:xfrm>
                <a:off x="6639412" y="1318490"/>
                <a:ext cx="3114904" cy="50917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66CCD275-BA00-9E61-DA2B-B0EC71143149}"/>
                  </a:ext>
                </a:extLst>
              </p:cNvPr>
              <p:cNvSpPr txBox="1"/>
              <p:nvPr/>
            </p:nvSpPr>
            <p:spPr>
              <a:xfrm>
                <a:off x="3317149" y="3016059"/>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p:sp>
            <p:nvSpPr>
              <p:cNvPr id="63" name="TextBox 62">
                <a:extLst>
                  <a:ext uri="{FF2B5EF4-FFF2-40B4-BE49-F238E27FC236}">
                    <a16:creationId xmlns:a16="http://schemas.microsoft.com/office/drawing/2014/main" id="{66CCD275-BA00-9E61-DA2B-B0EC71143149}"/>
                  </a:ext>
                </a:extLst>
              </p:cNvPr>
              <p:cNvSpPr txBox="1">
                <a:spLocks noRot="1" noChangeAspect="1" noMove="1" noResize="1" noEditPoints="1" noAdjustHandles="1" noChangeArrowheads="1" noChangeShapeType="1" noTextEdit="1"/>
              </p:cNvSpPr>
              <p:nvPr/>
            </p:nvSpPr>
            <p:spPr>
              <a:xfrm>
                <a:off x="3317149" y="3016059"/>
                <a:ext cx="1496290" cy="473591"/>
              </a:xfrm>
              <a:prstGeom prst="rect">
                <a:avLst/>
              </a:prstGeom>
              <a:blipFill>
                <a:blip r:embed="rId3"/>
                <a:stretch>
                  <a:fillRect t="-5263" b="-28947"/>
                </a:stretch>
              </a:blipFill>
            </p:spPr>
            <p:txBody>
              <a:bodyPr/>
              <a:lstStyle/>
              <a:p>
                <a:r>
                  <a:rPr lang="en-US">
                    <a:noFill/>
                  </a:rPr>
                  <a:t> </a:t>
                </a:r>
              </a:p>
            </p:txBody>
          </p:sp>
        </mc:Fallback>
      </mc:AlternateContent>
      <p:sp>
        <p:nvSpPr>
          <p:cNvPr id="65" name="TextBox 64">
            <a:extLst>
              <a:ext uri="{FF2B5EF4-FFF2-40B4-BE49-F238E27FC236}">
                <a16:creationId xmlns:a16="http://schemas.microsoft.com/office/drawing/2014/main" id="{2CE778A6-9331-9EDD-FB9B-96943E2188B7}"/>
              </a:ext>
            </a:extLst>
          </p:cNvPr>
          <p:cNvSpPr txBox="1"/>
          <p:nvPr/>
        </p:nvSpPr>
        <p:spPr>
          <a:xfrm>
            <a:off x="3975532" y="3525682"/>
            <a:ext cx="974308" cy="378245"/>
          </a:xfrm>
          <a:prstGeom prst="rect">
            <a:avLst/>
          </a:prstGeom>
          <a:noFill/>
        </p:spPr>
        <p:txBody>
          <a:bodyPr wrap="square">
            <a:spAutoFit/>
          </a:bodyPr>
          <a:lstStyle/>
          <a:p>
            <a:pPr algn="ctr"/>
            <a:r>
              <a:rPr lang="en-US" dirty="0"/>
              <a:t>velocity</a:t>
            </a:r>
          </a:p>
        </p:txBody>
      </p:sp>
      <p:sp>
        <p:nvSpPr>
          <p:cNvPr id="66" name="TextBox 65">
            <a:extLst>
              <a:ext uri="{FF2B5EF4-FFF2-40B4-BE49-F238E27FC236}">
                <a16:creationId xmlns:a16="http://schemas.microsoft.com/office/drawing/2014/main" id="{0767DAA3-399D-789D-D477-194CD0A078B5}"/>
              </a:ext>
            </a:extLst>
          </p:cNvPr>
          <p:cNvSpPr txBox="1"/>
          <p:nvPr/>
        </p:nvSpPr>
        <p:spPr>
          <a:xfrm>
            <a:off x="2744584" y="3504876"/>
            <a:ext cx="1145129" cy="378245"/>
          </a:xfrm>
          <a:prstGeom prst="rect">
            <a:avLst/>
          </a:prstGeom>
          <a:noFill/>
        </p:spPr>
        <p:txBody>
          <a:bodyPr wrap="square">
            <a:spAutoFit/>
          </a:bodyPr>
          <a:lstStyle/>
          <a:p>
            <a:pPr algn="ctr"/>
            <a:r>
              <a:rPr lang="en-US" dirty="0"/>
              <a:t>position</a:t>
            </a:r>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F7314C20-B63C-3D76-D229-C635C019951F}"/>
                  </a:ext>
                </a:extLst>
              </p:cNvPr>
              <p:cNvSpPr txBox="1"/>
              <p:nvPr/>
            </p:nvSpPr>
            <p:spPr>
              <a:xfrm>
                <a:off x="6639412" y="2995698"/>
                <a:ext cx="3114904" cy="48622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oMath>
                  </m:oMathPara>
                </a14:m>
                <a:endParaRPr lang="en-US" sz="2400" dirty="0"/>
              </a:p>
            </p:txBody>
          </p:sp>
        </mc:Choice>
        <mc:Fallback>
          <p:sp>
            <p:nvSpPr>
              <p:cNvPr id="67" name="TextBox 66">
                <a:extLst>
                  <a:ext uri="{FF2B5EF4-FFF2-40B4-BE49-F238E27FC236}">
                    <a16:creationId xmlns:a16="http://schemas.microsoft.com/office/drawing/2014/main" id="{F7314C20-B63C-3D76-D229-C635C019951F}"/>
                  </a:ext>
                </a:extLst>
              </p:cNvPr>
              <p:cNvSpPr txBox="1">
                <a:spLocks noRot="1" noChangeAspect="1" noMove="1" noResize="1" noEditPoints="1" noAdjustHandles="1" noChangeArrowheads="1" noChangeShapeType="1" noTextEdit="1"/>
              </p:cNvSpPr>
              <p:nvPr/>
            </p:nvSpPr>
            <p:spPr>
              <a:xfrm>
                <a:off x="6639412" y="2995698"/>
                <a:ext cx="3114904" cy="48622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B4E3020D-2AEF-D038-7ED9-7FF0DA19ADC3}"/>
                  </a:ext>
                </a:extLst>
              </p:cNvPr>
              <p:cNvSpPr txBox="1"/>
              <p:nvPr/>
            </p:nvSpPr>
            <p:spPr>
              <a:xfrm>
                <a:off x="3374575" y="4365377"/>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p:sp>
            <p:nvSpPr>
              <p:cNvPr id="68" name="TextBox 67">
                <a:extLst>
                  <a:ext uri="{FF2B5EF4-FFF2-40B4-BE49-F238E27FC236}">
                    <a16:creationId xmlns:a16="http://schemas.microsoft.com/office/drawing/2014/main" id="{B4E3020D-2AEF-D038-7ED9-7FF0DA19ADC3}"/>
                  </a:ext>
                </a:extLst>
              </p:cNvPr>
              <p:cNvSpPr txBox="1">
                <a:spLocks noRot="1" noChangeAspect="1" noMove="1" noResize="1" noEditPoints="1" noAdjustHandles="1" noChangeArrowheads="1" noChangeShapeType="1" noTextEdit="1"/>
              </p:cNvSpPr>
              <p:nvPr/>
            </p:nvSpPr>
            <p:spPr>
              <a:xfrm>
                <a:off x="3374575" y="4365377"/>
                <a:ext cx="1496290" cy="473591"/>
              </a:xfrm>
              <a:prstGeom prst="rect">
                <a:avLst/>
              </a:prstGeom>
              <a:blipFill>
                <a:blip r:embed="rId6"/>
                <a:stretch>
                  <a:fillRect t="-5128" b="-282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F60A409B-0A46-FA70-45B5-55AC5D80522B}"/>
                  </a:ext>
                </a:extLst>
              </p:cNvPr>
              <p:cNvSpPr txBox="1"/>
              <p:nvPr/>
            </p:nvSpPr>
            <p:spPr>
              <a:xfrm>
                <a:off x="4867223" y="4343516"/>
                <a:ext cx="1754704" cy="51187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p:sp>
            <p:nvSpPr>
              <p:cNvPr id="69" name="TextBox 68">
                <a:extLst>
                  <a:ext uri="{FF2B5EF4-FFF2-40B4-BE49-F238E27FC236}">
                    <a16:creationId xmlns:a16="http://schemas.microsoft.com/office/drawing/2014/main" id="{F60A409B-0A46-FA70-45B5-55AC5D80522B}"/>
                  </a:ext>
                </a:extLst>
              </p:cNvPr>
              <p:cNvSpPr txBox="1">
                <a:spLocks noRot="1" noChangeAspect="1" noMove="1" noResize="1" noEditPoints="1" noAdjustHandles="1" noChangeArrowheads="1" noChangeShapeType="1" noTextEdit="1"/>
              </p:cNvSpPr>
              <p:nvPr/>
            </p:nvSpPr>
            <p:spPr>
              <a:xfrm>
                <a:off x="4867223" y="4343516"/>
                <a:ext cx="1754704" cy="511871"/>
              </a:xfrm>
              <a:prstGeom prst="rect">
                <a:avLst/>
              </a:prstGeom>
              <a:blipFill>
                <a:blip r:embed="rId7"/>
                <a:stretch>
                  <a:fillRect b="-9756"/>
                </a:stretch>
              </a:blipFill>
            </p:spPr>
            <p:txBody>
              <a:bodyPr/>
              <a:lstStyle/>
              <a:p>
                <a:r>
                  <a:rPr lang="en-US">
                    <a:noFill/>
                  </a:rPr>
                  <a:t> </a:t>
                </a:r>
              </a:p>
            </p:txBody>
          </p:sp>
        </mc:Fallback>
      </mc:AlternateContent>
      <p:sp>
        <p:nvSpPr>
          <p:cNvPr id="70" name="TextBox 69">
            <a:extLst>
              <a:ext uri="{FF2B5EF4-FFF2-40B4-BE49-F238E27FC236}">
                <a16:creationId xmlns:a16="http://schemas.microsoft.com/office/drawing/2014/main" id="{C2C904A7-2E5E-5756-6F9D-7C3E4FDA70D2}"/>
              </a:ext>
            </a:extLst>
          </p:cNvPr>
          <p:cNvSpPr txBox="1"/>
          <p:nvPr/>
        </p:nvSpPr>
        <p:spPr>
          <a:xfrm>
            <a:off x="3889713" y="4888321"/>
            <a:ext cx="1496289" cy="646331"/>
          </a:xfrm>
          <a:prstGeom prst="rect">
            <a:avLst/>
          </a:prstGeom>
          <a:noFill/>
        </p:spPr>
        <p:txBody>
          <a:bodyPr wrap="square">
            <a:spAutoFit/>
          </a:bodyPr>
          <a:lstStyle/>
          <a:p>
            <a:pPr algn="ctr"/>
            <a:r>
              <a:rPr lang="en-US" dirty="0"/>
              <a:t>conjugate momentum</a:t>
            </a:r>
          </a:p>
        </p:txBody>
      </p:sp>
      <p:sp>
        <p:nvSpPr>
          <p:cNvPr id="71" name="TextBox 70">
            <a:extLst>
              <a:ext uri="{FF2B5EF4-FFF2-40B4-BE49-F238E27FC236}">
                <a16:creationId xmlns:a16="http://schemas.microsoft.com/office/drawing/2014/main" id="{544E745F-E208-0C7B-A7CF-25806144E691}"/>
              </a:ext>
            </a:extLst>
          </p:cNvPr>
          <p:cNvSpPr txBox="1"/>
          <p:nvPr/>
        </p:nvSpPr>
        <p:spPr>
          <a:xfrm>
            <a:off x="2802010" y="4854194"/>
            <a:ext cx="1145129" cy="378245"/>
          </a:xfrm>
          <a:prstGeom prst="rect">
            <a:avLst/>
          </a:prstGeom>
          <a:noFill/>
        </p:spPr>
        <p:txBody>
          <a:bodyPr wrap="square">
            <a:spAutoFit/>
          </a:bodyPr>
          <a:lstStyle/>
          <a:p>
            <a:pPr algn="ctr"/>
            <a:r>
              <a:rPr lang="en-US" dirty="0"/>
              <a:t>position</a:t>
            </a:r>
          </a:p>
        </p:txBody>
      </p: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2C417891-8126-1029-460F-4E8D8569B747}"/>
                  </a:ext>
                </a:extLst>
              </p:cNvPr>
              <p:cNvSpPr txBox="1"/>
              <p:nvPr/>
            </p:nvSpPr>
            <p:spPr>
              <a:xfrm>
                <a:off x="6818647" y="4124701"/>
                <a:ext cx="2307617" cy="54726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𝑝</m:t>
                              </m:r>
                            </m:e>
                            <m:sup>
                              <m:r>
                                <a:rPr lang="en-US" sz="2400" i="1">
                                  <a:latin typeface="Cambria Math" panose="02040503050406030204" pitchFamily="18" charset="0"/>
                                </a:rPr>
                                <m:t>𝑖</m:t>
                              </m:r>
                            </m:sup>
                          </m:sSup>
                        </m:sub>
                      </m:sSub>
                      <m:r>
                        <a:rPr lang="en-US" sz="2400" i="1">
                          <a:latin typeface="Cambria Math" panose="02040503050406030204" pitchFamily="18" charset="0"/>
                        </a:rPr>
                        <m:t>𝐻</m:t>
                      </m:r>
                    </m:oMath>
                  </m:oMathPara>
                </a14:m>
                <a:endParaRPr lang="en-US" sz="2400" dirty="0"/>
              </a:p>
            </p:txBody>
          </p:sp>
        </mc:Choice>
        <mc:Fallback>
          <p:sp>
            <p:nvSpPr>
              <p:cNvPr id="72" name="TextBox 71">
                <a:extLst>
                  <a:ext uri="{FF2B5EF4-FFF2-40B4-BE49-F238E27FC236}">
                    <a16:creationId xmlns:a16="http://schemas.microsoft.com/office/drawing/2014/main" id="{2C417891-8126-1029-460F-4E8D8569B747}"/>
                  </a:ext>
                </a:extLst>
              </p:cNvPr>
              <p:cNvSpPr txBox="1">
                <a:spLocks noRot="1" noChangeAspect="1" noMove="1" noResize="1" noEditPoints="1" noAdjustHandles="1" noChangeArrowheads="1" noChangeShapeType="1" noTextEdit="1"/>
              </p:cNvSpPr>
              <p:nvPr/>
            </p:nvSpPr>
            <p:spPr>
              <a:xfrm>
                <a:off x="6818647" y="4124701"/>
                <a:ext cx="2307617" cy="547266"/>
              </a:xfrm>
              <a:prstGeom prst="rect">
                <a:avLst/>
              </a:prstGeom>
              <a:blipFill>
                <a:blip r:embed="rId8"/>
                <a:stretch>
                  <a:fillRect b="-68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TextBox 72">
                <a:extLst>
                  <a:ext uri="{FF2B5EF4-FFF2-40B4-BE49-F238E27FC236}">
                    <a16:creationId xmlns:a16="http://schemas.microsoft.com/office/drawing/2014/main" id="{8E5274F2-3C01-2252-71F7-9DC610BC8969}"/>
                  </a:ext>
                </a:extLst>
              </p:cNvPr>
              <p:cNvSpPr txBox="1"/>
              <p:nvPr/>
            </p:nvSpPr>
            <p:spPr>
              <a:xfrm>
                <a:off x="4815224" y="2988446"/>
                <a:ext cx="1754704" cy="47359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𝑥</m:t>
                          </m:r>
                        </m:e>
                        <m:sup>
                          <m:r>
                            <a:rPr lang="en-US" sz="2400" i="1">
                              <a:latin typeface="Cambria Math" panose="02040503050406030204" pitchFamily="18" charset="0"/>
                            </a:rPr>
                            <m:t>𝑖</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𝑗</m:t>
                          </m:r>
                        </m:sup>
                      </m:s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p:sp>
            <p:nvSpPr>
              <p:cNvPr id="73" name="TextBox 72">
                <a:extLst>
                  <a:ext uri="{FF2B5EF4-FFF2-40B4-BE49-F238E27FC236}">
                    <a16:creationId xmlns:a16="http://schemas.microsoft.com/office/drawing/2014/main" id="{8E5274F2-3C01-2252-71F7-9DC610BC8969}"/>
                  </a:ext>
                </a:extLst>
              </p:cNvPr>
              <p:cNvSpPr txBox="1">
                <a:spLocks noRot="1" noChangeAspect="1" noMove="1" noResize="1" noEditPoints="1" noAdjustHandles="1" noChangeArrowheads="1" noChangeShapeType="1" noTextEdit="1"/>
              </p:cNvSpPr>
              <p:nvPr/>
            </p:nvSpPr>
            <p:spPr>
              <a:xfrm>
                <a:off x="4815224" y="2988446"/>
                <a:ext cx="1754704" cy="473591"/>
              </a:xfrm>
              <a:prstGeom prst="rect">
                <a:avLst/>
              </a:prstGeom>
              <a:blipFill>
                <a:blip r:embed="rId9"/>
                <a:stretch>
                  <a:fillRect b="-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TextBox 73">
                <a:extLst>
                  <a:ext uri="{FF2B5EF4-FFF2-40B4-BE49-F238E27FC236}">
                    <a16:creationId xmlns:a16="http://schemas.microsoft.com/office/drawing/2014/main" id="{58EC86AB-2DCD-D0E8-EEF2-53B1D15BDA88}"/>
                  </a:ext>
                </a:extLst>
              </p:cNvPr>
              <p:cNvSpPr txBox="1"/>
              <p:nvPr/>
            </p:nvSpPr>
            <p:spPr>
              <a:xfrm>
                <a:off x="4849073" y="1327584"/>
                <a:ext cx="1754704" cy="47359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𝑖</m:t>
                              </m:r>
                            </m:sup>
                          </m:sSup>
                          <m:r>
                            <a:rPr lang="en-US" sz="2400" i="1">
                              <a:latin typeface="Cambria Math" panose="02040503050406030204" pitchFamily="18" charset="0"/>
                            </a:rPr>
                            <m:t>(</m:t>
                          </m:r>
                          <m:r>
                            <a:rPr lang="en-US" sz="2400" i="1">
                              <a:latin typeface="Cambria Math" panose="02040503050406030204" pitchFamily="18" charset="0"/>
                            </a:rPr>
                            <m:t>𝑥</m:t>
                          </m:r>
                        </m:e>
                        <m:sup>
                          <m:r>
                            <a:rPr lang="en-US" sz="2400" b="0" i="1" smtClean="0">
                              <a:latin typeface="Cambria Math" panose="02040503050406030204" pitchFamily="18" charset="0"/>
                            </a:rPr>
                            <m:t>𝑗</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𝑘</m:t>
                          </m:r>
                        </m:sup>
                      </m:s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p:sp>
            <p:nvSpPr>
              <p:cNvPr id="74" name="TextBox 73">
                <a:extLst>
                  <a:ext uri="{FF2B5EF4-FFF2-40B4-BE49-F238E27FC236}">
                    <a16:creationId xmlns:a16="http://schemas.microsoft.com/office/drawing/2014/main" id="{58EC86AB-2DCD-D0E8-EEF2-53B1D15BDA88}"/>
                  </a:ext>
                </a:extLst>
              </p:cNvPr>
              <p:cNvSpPr txBox="1">
                <a:spLocks noRot="1" noChangeAspect="1" noMove="1" noResize="1" noEditPoints="1" noAdjustHandles="1" noChangeArrowheads="1" noChangeShapeType="1" noTextEdit="1"/>
              </p:cNvSpPr>
              <p:nvPr/>
            </p:nvSpPr>
            <p:spPr>
              <a:xfrm>
                <a:off x="4849073" y="1327584"/>
                <a:ext cx="1754704" cy="473591"/>
              </a:xfrm>
              <a:prstGeom prst="rect">
                <a:avLst/>
              </a:prstGeom>
              <a:blipFill>
                <a:blip r:embed="rId10"/>
                <a:stretch>
                  <a:fillRect r="-2878" b="-184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CC8A3C84-0C31-F141-0734-1691AA8ECE67}"/>
                  </a:ext>
                </a:extLst>
              </p:cNvPr>
              <p:cNvSpPr txBox="1"/>
              <p:nvPr/>
            </p:nvSpPr>
            <p:spPr>
              <a:xfrm>
                <a:off x="6730493" y="4838968"/>
                <a:ext cx="2307617" cy="5472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𝑝</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sub>
                      </m:sSub>
                      <m:r>
                        <a:rPr lang="en-US" sz="2400" i="1">
                          <a:latin typeface="Cambria Math" panose="02040503050406030204" pitchFamily="18" charset="0"/>
                        </a:rPr>
                        <m:t>𝐻</m:t>
                      </m:r>
                    </m:oMath>
                  </m:oMathPara>
                </a14:m>
                <a:endParaRPr lang="en-US" sz="2400" dirty="0"/>
              </a:p>
            </p:txBody>
          </p:sp>
        </mc:Choice>
        <mc:Fallback>
          <p:sp>
            <p:nvSpPr>
              <p:cNvPr id="75" name="TextBox 74">
                <a:extLst>
                  <a:ext uri="{FF2B5EF4-FFF2-40B4-BE49-F238E27FC236}">
                    <a16:creationId xmlns:a16="http://schemas.microsoft.com/office/drawing/2014/main" id="{CC8A3C84-0C31-F141-0734-1691AA8ECE67}"/>
                  </a:ext>
                </a:extLst>
              </p:cNvPr>
              <p:cNvSpPr txBox="1">
                <a:spLocks noRot="1" noChangeAspect="1" noMove="1" noResize="1" noEditPoints="1" noAdjustHandles="1" noChangeArrowheads="1" noChangeShapeType="1" noTextEdit="1"/>
              </p:cNvSpPr>
              <p:nvPr/>
            </p:nvSpPr>
            <p:spPr>
              <a:xfrm>
                <a:off x="6730493" y="4838968"/>
                <a:ext cx="2307617" cy="547266"/>
              </a:xfrm>
              <a:prstGeom prst="rect">
                <a:avLst/>
              </a:prstGeom>
              <a:blipFill>
                <a:blip r:embed="rId11"/>
                <a:stretch>
                  <a:fillRect b="-4545"/>
                </a:stretch>
              </a:blipFill>
            </p:spPr>
            <p:txBody>
              <a:bodyPr/>
              <a:lstStyle/>
              <a:p>
                <a:r>
                  <a:rPr lang="en-US">
                    <a:noFill/>
                  </a:rPr>
                  <a:t> </a:t>
                </a:r>
              </a:p>
            </p:txBody>
          </p:sp>
        </mc:Fallback>
      </mc:AlternateContent>
      <p:cxnSp>
        <p:nvCxnSpPr>
          <p:cNvPr id="77" name="Straight Connector 76">
            <a:extLst>
              <a:ext uri="{FF2B5EF4-FFF2-40B4-BE49-F238E27FC236}">
                <a16:creationId xmlns:a16="http://schemas.microsoft.com/office/drawing/2014/main" id="{3CC9855E-1FA8-8CAE-18DB-1270BE2A2715}"/>
              </a:ext>
            </a:extLst>
          </p:cNvPr>
          <p:cNvCxnSpPr>
            <a:cxnSpLocks/>
          </p:cNvCxnSpPr>
          <p:nvPr/>
        </p:nvCxnSpPr>
        <p:spPr>
          <a:xfrm flipH="1">
            <a:off x="9255491" y="2917175"/>
            <a:ext cx="568309" cy="343379"/>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1" name="TextBox 80">
                <a:extLst>
                  <a:ext uri="{FF2B5EF4-FFF2-40B4-BE49-F238E27FC236}">
                    <a16:creationId xmlns:a16="http://schemas.microsoft.com/office/drawing/2014/main" id="{2C69204C-E780-EE8B-3F8B-B69272FE65D3}"/>
                  </a:ext>
                </a:extLst>
              </p:cNvPr>
              <p:cNvSpPr txBox="1"/>
              <p:nvPr/>
            </p:nvSpPr>
            <p:spPr>
              <a:xfrm>
                <a:off x="9855534" y="2255869"/>
                <a:ext cx="1988377" cy="1532343"/>
              </a:xfrm>
              <a:prstGeom prst="rect">
                <a:avLst/>
              </a:prstGeom>
              <a:noFill/>
            </p:spPr>
            <p:txBody>
              <a:bodyPr wrap="square" rtlCol="0">
                <a:spAutoFit/>
              </a:bodyPr>
              <a:lstStyle/>
              <a:p>
                <a:r>
                  <a:rPr lang="en-US" dirty="0"/>
                  <a:t>Only Hyperregular Lagrangian systems have unique solutions: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 </m:t>
                    </m:r>
                    <m:r>
                      <a:rPr lang="en-US" b="0" i="1" smtClean="0">
                        <a:latin typeface="Cambria Math" panose="02040503050406030204" pitchFamily="18" charset="0"/>
                      </a:rPr>
                      <m:t>𝐿</m:t>
                    </m:r>
                  </m:oMath>
                </a14:m>
                <a:r>
                  <a:rPr lang="en-US" dirty="0"/>
                  <a:t> must be invertible</a:t>
                </a:r>
              </a:p>
            </p:txBody>
          </p:sp>
        </mc:Choice>
        <mc:Fallback>
          <p:sp>
            <p:nvSpPr>
              <p:cNvPr id="81" name="TextBox 80">
                <a:extLst>
                  <a:ext uri="{FF2B5EF4-FFF2-40B4-BE49-F238E27FC236}">
                    <a16:creationId xmlns:a16="http://schemas.microsoft.com/office/drawing/2014/main" id="{2C69204C-E780-EE8B-3F8B-B69272FE65D3}"/>
                  </a:ext>
                </a:extLst>
              </p:cNvPr>
              <p:cNvSpPr txBox="1">
                <a:spLocks noRot="1" noChangeAspect="1" noMove="1" noResize="1" noEditPoints="1" noAdjustHandles="1" noChangeArrowheads="1" noChangeShapeType="1" noTextEdit="1"/>
              </p:cNvSpPr>
              <p:nvPr/>
            </p:nvSpPr>
            <p:spPr>
              <a:xfrm>
                <a:off x="9855534" y="2255869"/>
                <a:ext cx="1988377" cy="1532343"/>
              </a:xfrm>
              <a:prstGeom prst="rect">
                <a:avLst/>
              </a:prstGeom>
              <a:blipFill>
                <a:blip r:embed="rId12"/>
                <a:stretch>
                  <a:fillRect l="-3185" t="-1639" r="-4459" b="-5738"/>
                </a:stretch>
              </a:blipFill>
            </p:spPr>
            <p:txBody>
              <a:bodyPr/>
              <a:lstStyle/>
              <a:p>
                <a:r>
                  <a:rPr lang="en-US">
                    <a:noFill/>
                  </a:rPr>
                  <a:t> </a:t>
                </a:r>
              </a:p>
            </p:txBody>
          </p:sp>
        </mc:Fallback>
      </mc:AlternateContent>
    </p:spTree>
    <p:extLst>
      <p:ext uri="{BB962C8B-B14F-4D97-AF65-F5344CB8AC3E}">
        <p14:creationId xmlns:p14="http://schemas.microsoft.com/office/powerpoint/2010/main" val="94184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0B40F4-A1E9-3C73-B772-AF856A34A55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766FB11F-C394-6DEA-12D0-238DA99130C7}"/>
              </a:ext>
            </a:extLst>
          </p:cNvPr>
          <p:cNvSpPr>
            <a:spLocks noGrp="1"/>
          </p:cNvSpPr>
          <p:nvPr>
            <p:ph type="sldNum" sz="quarter" idx="12"/>
          </p:nvPr>
        </p:nvSpPr>
        <p:spPr/>
        <p:txBody>
          <a:bodyPr/>
          <a:lstStyle/>
          <a:p>
            <a:fld id="{F47845EA-7733-40EE-B074-20032348B727}" type="slidenum">
              <a:rPr lang="en-US" smtClean="0"/>
              <a:t>5</a:t>
            </a:fld>
            <a:endParaRPr lang="en-US"/>
          </a:p>
        </p:txBody>
      </p:sp>
      <p:sp>
        <p:nvSpPr>
          <p:cNvPr id="5" name="TextBox 4">
            <a:extLst>
              <a:ext uri="{FF2B5EF4-FFF2-40B4-BE49-F238E27FC236}">
                <a16:creationId xmlns:a16="http://schemas.microsoft.com/office/drawing/2014/main" id="{35F30937-B70C-B366-358B-861B482B9FA4}"/>
              </a:ext>
            </a:extLst>
          </p:cNvPr>
          <p:cNvSpPr txBox="1"/>
          <p:nvPr/>
        </p:nvSpPr>
        <p:spPr>
          <a:xfrm>
            <a:off x="429627" y="527255"/>
            <a:ext cx="3940981" cy="1015663"/>
          </a:xfrm>
          <a:prstGeom prst="rect">
            <a:avLst/>
          </a:prstGeom>
          <a:noFill/>
        </p:spPr>
        <p:txBody>
          <a:bodyPr wrap="square" rtlCol="0">
            <a:spAutoFit/>
          </a:bodyPr>
          <a:lstStyle/>
          <a:p>
            <a:r>
              <a:rPr lang="en-US" sz="2000" dirty="0"/>
              <a:t>Newtonian: Three independently chosen functions (i.e. the Forces) of position and velocity</a:t>
            </a:r>
          </a:p>
        </p:txBody>
      </p:sp>
      <p:grpSp>
        <p:nvGrpSpPr>
          <p:cNvPr id="13" name="Group 12">
            <a:extLst>
              <a:ext uri="{FF2B5EF4-FFF2-40B4-BE49-F238E27FC236}">
                <a16:creationId xmlns:a16="http://schemas.microsoft.com/office/drawing/2014/main" id="{BCF292C1-4168-689F-1B7A-182A67EB0E57}"/>
              </a:ext>
            </a:extLst>
          </p:cNvPr>
          <p:cNvGrpSpPr/>
          <p:nvPr/>
        </p:nvGrpSpPr>
        <p:grpSpPr>
          <a:xfrm>
            <a:off x="9650405" y="121281"/>
            <a:ext cx="2412328" cy="1780774"/>
            <a:chOff x="2152990" y="605117"/>
            <a:chExt cx="6665975" cy="5486400"/>
          </a:xfrm>
        </p:grpSpPr>
        <p:sp>
          <p:nvSpPr>
            <p:cNvPr id="14" name="Oval 13">
              <a:extLst>
                <a:ext uri="{FF2B5EF4-FFF2-40B4-BE49-F238E27FC236}">
                  <a16:creationId xmlns:a16="http://schemas.microsoft.com/office/drawing/2014/main" id="{EB0B81DE-96BE-5B3F-B5A0-A28B923B885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A8C300B-6B15-F916-9749-303A84C9F1D4}"/>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6B32AD77-0831-31BA-908B-DCE22734400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9E9DB89-8135-7CB0-D5E3-C5706DEE4369}"/>
                </a:ext>
              </a:extLst>
            </p:cNvPr>
            <p:cNvSpPr txBox="1"/>
            <p:nvPr/>
          </p:nvSpPr>
          <p:spPr>
            <a:xfrm>
              <a:off x="3870883" y="986019"/>
              <a:ext cx="2910350" cy="1611992"/>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9" name="TextBox 18">
              <a:extLst>
                <a:ext uri="{FF2B5EF4-FFF2-40B4-BE49-F238E27FC236}">
                  <a16:creationId xmlns:a16="http://schemas.microsoft.com/office/drawing/2014/main" id="{DDFC03EF-B22B-2A85-F11B-97B8E704CAFA}"/>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39" name="Freeform 38">
            <a:extLst>
              <a:ext uri="{FF2B5EF4-FFF2-40B4-BE49-F238E27FC236}">
                <a16:creationId xmlns:a16="http://schemas.microsoft.com/office/drawing/2014/main" id="{84326CBB-7D0F-F567-7BE2-690D60E359D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TextBox 46">
            <a:extLst>
              <a:ext uri="{FF2B5EF4-FFF2-40B4-BE49-F238E27FC236}">
                <a16:creationId xmlns:a16="http://schemas.microsoft.com/office/drawing/2014/main" id="{03332210-C0F0-4BD3-EB19-3D1B16AA4BB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50" name="TextBox 49">
            <a:extLst>
              <a:ext uri="{FF2B5EF4-FFF2-40B4-BE49-F238E27FC236}">
                <a16:creationId xmlns:a16="http://schemas.microsoft.com/office/drawing/2014/main" id="{CC09EB53-BE76-916F-5206-958317A4F5FD}"/>
              </a:ext>
            </a:extLst>
          </p:cNvPr>
          <p:cNvSpPr txBox="1"/>
          <p:nvPr/>
        </p:nvSpPr>
        <p:spPr>
          <a:xfrm>
            <a:off x="429627" y="3717200"/>
            <a:ext cx="9435879" cy="954107"/>
          </a:xfrm>
          <a:prstGeom prst="rect">
            <a:avLst/>
          </a:prstGeom>
          <a:noFill/>
        </p:spPr>
        <p:txBody>
          <a:bodyPr wrap="square" rtlCol="0">
            <a:spAutoFit/>
          </a:bodyPr>
          <a:lstStyle/>
          <a:p>
            <a:r>
              <a:rPr lang="en-US" sz="2800" dirty="0">
                <a:solidFill>
                  <a:srgbClr val="C00000"/>
                </a:solidFill>
              </a:rPr>
              <a:t>There is no continuous one-to-one map between the space of a single function and the space of multiple functions!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514AB42-7590-3CD7-C298-EE6C1256B259}"/>
                  </a:ext>
                </a:extLst>
              </p:cNvPr>
              <p:cNvSpPr txBox="1"/>
              <p:nvPr/>
            </p:nvSpPr>
            <p:spPr>
              <a:xfrm>
                <a:off x="357521" y="4985457"/>
                <a:ext cx="6417792" cy="954107"/>
              </a:xfrm>
              <a:prstGeom prst="rect">
                <a:avLst/>
              </a:prstGeom>
              <a:noFill/>
            </p:spPr>
            <p:txBody>
              <a:bodyPr wrap="square" rtlCol="0">
                <a:spAutoFit/>
              </a:bodyPr>
              <a:lstStyle>
                <a:defPPr>
                  <a:defRPr lang="en-US"/>
                </a:defPPr>
                <a:lvl1pPr>
                  <a:defRPr/>
                </a:lvl1p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Not all Newtonian systems are </a:t>
                </a:r>
              </a:p>
              <a:p>
                <a:r>
                  <a:rPr lang="en-US" sz="2800" dirty="0">
                    <a:solidFill>
                      <a:schemeClr val="accent6">
                        <a:lumMod val="75000"/>
                      </a:schemeClr>
                    </a:solidFill>
                  </a:rPr>
                  <a:t>Lagrangian and/or Hamiltonian</a:t>
                </a:r>
              </a:p>
            </p:txBody>
          </p:sp>
        </mc:Choice>
        <mc:Fallback xmlns="">
          <p:sp>
            <p:nvSpPr>
              <p:cNvPr id="51" name="TextBox 50">
                <a:extLst>
                  <a:ext uri="{FF2B5EF4-FFF2-40B4-BE49-F238E27FC236}">
                    <a16:creationId xmlns:a16="http://schemas.microsoft.com/office/drawing/2014/main" id="{A514AB42-7590-3CD7-C298-EE6C1256B259}"/>
                  </a:ext>
                </a:extLst>
              </p:cNvPr>
              <p:cNvSpPr txBox="1">
                <a:spLocks noRot="1" noChangeAspect="1" noMove="1" noResize="1" noEditPoints="1" noAdjustHandles="1" noChangeArrowheads="1" noChangeShapeType="1" noTextEdit="1"/>
              </p:cNvSpPr>
              <p:nvPr/>
            </p:nvSpPr>
            <p:spPr>
              <a:xfrm>
                <a:off x="357521" y="4985457"/>
                <a:ext cx="6417792" cy="954107"/>
              </a:xfrm>
              <a:prstGeom prst="rect">
                <a:avLst/>
              </a:prstGeom>
              <a:blipFill>
                <a:blip r:embed="rId3"/>
                <a:stretch>
                  <a:fillRect l="-1996" t="-6410" b="-17949"/>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89ADF166-EB34-E5C1-2D30-A531B1647371}"/>
              </a:ext>
            </a:extLst>
          </p:cNvPr>
          <p:cNvGrpSpPr/>
          <p:nvPr/>
        </p:nvGrpSpPr>
        <p:grpSpPr>
          <a:xfrm>
            <a:off x="357521" y="2165070"/>
            <a:ext cx="7667983" cy="1188146"/>
            <a:chOff x="528506" y="2735169"/>
            <a:chExt cx="7667983" cy="1188146"/>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91464D-E321-F84E-966D-27BAE579DACF}"/>
                    </a:ext>
                  </a:extLst>
                </p:cNvPr>
                <p:cNvSpPr txBox="1"/>
                <p:nvPr/>
              </p:nvSpPr>
              <p:spPr>
                <a:xfrm>
                  <a:off x="528506" y="2735169"/>
                  <a:ext cx="3888629" cy="11881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𝑥</m:t>
                            </m:r>
                          </m:sub>
                        </m:sSub>
                        <m:r>
                          <a:rPr lang="en-US" sz="6600" b="0" i="1" smtClean="0">
                            <a:latin typeface="Cambria Math" panose="02040503050406030204" pitchFamily="18" charset="0"/>
                          </a:rPr>
                          <m:t>,</m:t>
                        </m:r>
                        <m:sSub>
                          <m:sSubPr>
                            <m:ctrlPr>
                              <a:rPr lang="en-US" sz="6600" i="1">
                                <a:latin typeface="Cambria Math" panose="02040503050406030204" pitchFamily="18" charset="0"/>
                              </a:rPr>
                            </m:ctrlPr>
                          </m:sSubPr>
                          <m:e>
                            <m:r>
                              <a:rPr lang="en-US" sz="6600" i="1">
                                <a:latin typeface="Cambria Math" panose="02040503050406030204" pitchFamily="18" charset="0"/>
                              </a:rPr>
                              <m:t>𝐹</m:t>
                            </m:r>
                          </m:e>
                          <m:sub>
                            <m:r>
                              <a:rPr lang="en-US" sz="6600" i="1">
                                <a:latin typeface="Cambria Math" panose="02040503050406030204" pitchFamily="18" charset="0"/>
                              </a:rPr>
                              <m:t>𝑦</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𝑧</m:t>
                            </m:r>
                          </m:sub>
                        </m:sSub>
                        <m:r>
                          <a:rPr lang="en-US" sz="6600" b="0" i="1" smtClean="0">
                            <a:latin typeface="Cambria Math" panose="02040503050406030204" pitchFamily="18" charset="0"/>
                          </a:rPr>
                          <m:t>]</m:t>
                        </m:r>
                      </m:oMath>
                    </m:oMathPara>
                  </a14:m>
                  <a:endParaRPr lang="en-US" sz="6600" dirty="0"/>
                </a:p>
              </p:txBody>
            </p:sp>
          </mc:Choice>
          <mc:Fallback xmlns="">
            <p:sp>
              <p:nvSpPr>
                <p:cNvPr id="6" name="TextBox 5">
                  <a:extLst>
                    <a:ext uri="{FF2B5EF4-FFF2-40B4-BE49-F238E27FC236}">
                      <a16:creationId xmlns:a16="http://schemas.microsoft.com/office/drawing/2014/main" id="{0F91464D-E321-F84E-966D-27BAE579DACF}"/>
                    </a:ext>
                  </a:extLst>
                </p:cNvPr>
                <p:cNvSpPr txBox="1">
                  <a:spLocks noRot="1" noChangeAspect="1" noMove="1" noResize="1" noEditPoints="1" noAdjustHandles="1" noChangeArrowheads="1" noChangeShapeType="1" noTextEdit="1"/>
                </p:cNvSpPr>
                <p:nvPr/>
              </p:nvSpPr>
              <p:spPr>
                <a:xfrm>
                  <a:off x="528506" y="2735169"/>
                  <a:ext cx="3888629" cy="11881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B576A5-E4EB-F378-6C12-82A5425663A6}"/>
                    </a:ext>
                  </a:extLst>
                </p:cNvPr>
                <p:cNvSpPr txBox="1"/>
                <p:nvPr/>
              </p:nvSpPr>
              <p:spPr>
                <a:xfrm>
                  <a:off x="5377295" y="2775244"/>
                  <a:ext cx="1015791" cy="110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𝐻</m:t>
                        </m:r>
                      </m:oMath>
                    </m:oMathPara>
                  </a14:m>
                  <a:endParaRPr lang="en-US" sz="6600" dirty="0"/>
                </a:p>
              </p:txBody>
            </p:sp>
          </mc:Choice>
          <mc:Fallback xmlns="">
            <p:sp>
              <p:nvSpPr>
                <p:cNvPr id="8" name="TextBox 7">
                  <a:extLst>
                    <a:ext uri="{FF2B5EF4-FFF2-40B4-BE49-F238E27FC236}">
                      <a16:creationId xmlns:a16="http://schemas.microsoft.com/office/drawing/2014/main" id="{A2B576A5-E4EB-F378-6C12-82A5425663A6}"/>
                    </a:ext>
                  </a:extLst>
                </p:cNvPr>
                <p:cNvSpPr txBox="1">
                  <a:spLocks noRot="1" noChangeAspect="1" noMove="1" noResize="1" noEditPoints="1" noAdjustHandles="1" noChangeArrowheads="1" noChangeShapeType="1" noTextEdit="1"/>
                </p:cNvSpPr>
                <p:nvPr/>
              </p:nvSpPr>
              <p:spPr>
                <a:xfrm>
                  <a:off x="5377295" y="2775244"/>
                  <a:ext cx="1015791"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0428A4-A9EE-697B-B460-B577A33F83F3}"/>
                    </a:ext>
                  </a:extLst>
                </p:cNvPr>
                <p:cNvSpPr txBox="1"/>
                <p:nvPr/>
              </p:nvSpPr>
              <p:spPr>
                <a:xfrm>
                  <a:off x="7353245" y="2775244"/>
                  <a:ext cx="843244" cy="110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𝐿</m:t>
                        </m:r>
                      </m:oMath>
                    </m:oMathPara>
                  </a14:m>
                  <a:endParaRPr lang="en-US" sz="6600" dirty="0"/>
                </a:p>
              </p:txBody>
            </p:sp>
          </mc:Choice>
          <mc:Fallback xmlns="">
            <p:sp>
              <p:nvSpPr>
                <p:cNvPr id="9" name="TextBox 8">
                  <a:extLst>
                    <a:ext uri="{FF2B5EF4-FFF2-40B4-BE49-F238E27FC236}">
                      <a16:creationId xmlns:a16="http://schemas.microsoft.com/office/drawing/2014/main" id="{220428A4-A9EE-697B-B460-B577A33F83F3}"/>
                    </a:ext>
                  </a:extLst>
                </p:cNvPr>
                <p:cNvSpPr txBox="1">
                  <a:spLocks noRot="1" noChangeAspect="1" noMove="1" noResize="1" noEditPoints="1" noAdjustHandles="1" noChangeArrowheads="1" noChangeShapeType="1" noTextEdit="1"/>
                </p:cNvSpPr>
                <p:nvPr/>
              </p:nvSpPr>
              <p:spPr>
                <a:xfrm>
                  <a:off x="7353245" y="2775244"/>
                  <a:ext cx="843244" cy="1107996"/>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86AC7E1-BA4E-30EC-027D-B113FFF26EC2}"/>
                </a:ext>
              </a:extLst>
            </p:cNvPr>
            <p:cNvCxnSpPr>
              <a:cxnSpLocks/>
              <a:stCxn id="6" idx="3"/>
              <a:endCxn id="8" idx="1"/>
            </p:cNvCxnSpPr>
            <p:nvPr/>
          </p:nvCxnSpPr>
          <p:spPr>
            <a:xfrm>
              <a:off x="4417135" y="3329242"/>
              <a:ext cx="96016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FC528E-480D-F3B1-B76C-CCE17D3BB107}"/>
                </a:ext>
              </a:extLst>
            </p:cNvPr>
            <p:cNvCxnSpPr>
              <a:cxnSpLocks/>
              <a:stCxn id="8" idx="3"/>
              <a:endCxn id="9" idx="1"/>
            </p:cNvCxnSpPr>
            <p:nvPr/>
          </p:nvCxnSpPr>
          <p:spPr>
            <a:xfrm>
              <a:off x="6393086" y="3329242"/>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BA6283B-39F3-83F4-3DCC-92C06FD4560E}"/>
              </a:ext>
            </a:extLst>
          </p:cNvPr>
          <p:cNvSpPr txBox="1"/>
          <p:nvPr/>
        </p:nvSpPr>
        <p:spPr>
          <a:xfrm>
            <a:off x="8109088" y="2670589"/>
            <a:ext cx="4863498" cy="707886"/>
          </a:xfrm>
          <a:prstGeom prst="rect">
            <a:avLst/>
          </a:prstGeom>
          <a:noFill/>
        </p:spPr>
        <p:txBody>
          <a:bodyPr wrap="square" rtlCol="0">
            <a:spAutoFit/>
          </a:bodyPr>
          <a:lstStyle/>
          <a:p>
            <a:r>
              <a:rPr lang="en-US" sz="2000" dirty="0" err="1"/>
              <a:t>Lagrangian</a:t>
            </a:r>
            <a:r>
              <a:rPr lang="en-US" sz="2000" dirty="0"/>
              <a:t>: A single function (i.e. the </a:t>
            </a:r>
            <a:r>
              <a:rPr lang="en-US" sz="2000" dirty="0" err="1"/>
              <a:t>Lagrangian</a:t>
            </a:r>
            <a:r>
              <a:rPr lang="en-US" sz="2000" dirty="0"/>
              <a:t>) of position and velocity</a:t>
            </a:r>
          </a:p>
        </p:txBody>
      </p:sp>
      <p:sp>
        <p:nvSpPr>
          <p:cNvPr id="24" name="TextBox 23">
            <a:extLst>
              <a:ext uri="{FF2B5EF4-FFF2-40B4-BE49-F238E27FC236}">
                <a16:creationId xmlns:a16="http://schemas.microsoft.com/office/drawing/2014/main" id="{80F54164-9B9E-CD7C-8900-AA42D916F7FA}"/>
              </a:ext>
            </a:extLst>
          </p:cNvPr>
          <p:cNvSpPr txBox="1"/>
          <p:nvPr/>
        </p:nvSpPr>
        <p:spPr>
          <a:xfrm>
            <a:off x="4805041" y="882150"/>
            <a:ext cx="4625011" cy="707886"/>
          </a:xfrm>
          <a:prstGeom prst="rect">
            <a:avLst/>
          </a:prstGeom>
          <a:noFill/>
        </p:spPr>
        <p:txBody>
          <a:bodyPr wrap="square" rtlCol="0">
            <a:spAutoFit/>
          </a:bodyPr>
          <a:lstStyle/>
          <a:p>
            <a:r>
              <a:rPr lang="en-US" sz="2000" dirty="0"/>
              <a:t>Hamiltonian: A single function (i.e. the Hamiltonian) of position and momentum</a:t>
            </a:r>
          </a:p>
        </p:txBody>
      </p:sp>
      <p:cxnSp>
        <p:nvCxnSpPr>
          <p:cNvPr id="27" name="Straight Connector 26">
            <a:extLst>
              <a:ext uri="{FF2B5EF4-FFF2-40B4-BE49-F238E27FC236}">
                <a16:creationId xmlns:a16="http://schemas.microsoft.com/office/drawing/2014/main" id="{13D4C9D4-1A52-9B55-752B-27A712EE346C}"/>
              </a:ext>
            </a:extLst>
          </p:cNvPr>
          <p:cNvCxnSpPr/>
          <p:nvPr/>
        </p:nvCxnSpPr>
        <p:spPr>
          <a:xfrm flipH="1">
            <a:off x="2148468" y="1548113"/>
            <a:ext cx="87555" cy="645422"/>
          </a:xfrm>
          <a:prstGeom prst="line">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233CB45-A168-F551-66DA-5B1909234C71}"/>
              </a:ext>
            </a:extLst>
          </p:cNvPr>
          <p:cNvCxnSpPr/>
          <p:nvPr/>
        </p:nvCxnSpPr>
        <p:spPr>
          <a:xfrm flipH="1">
            <a:off x="5794885" y="1640330"/>
            <a:ext cx="234208" cy="690577"/>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770E83D-F8C6-B968-51F0-BC3F6BAC0108}"/>
              </a:ext>
            </a:extLst>
          </p:cNvPr>
          <p:cNvCxnSpPr/>
          <p:nvPr/>
        </p:nvCxnSpPr>
        <p:spPr>
          <a:xfrm flipH="1" flipV="1">
            <a:off x="7788839" y="2759143"/>
            <a:ext cx="331461" cy="133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88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0B40F4-A1E9-3C73-B772-AF856A34A55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766FB11F-C394-6DEA-12D0-238DA99130C7}"/>
              </a:ext>
            </a:extLst>
          </p:cNvPr>
          <p:cNvSpPr>
            <a:spLocks noGrp="1"/>
          </p:cNvSpPr>
          <p:nvPr>
            <p:ph type="sldNum" sz="quarter" idx="12"/>
          </p:nvPr>
        </p:nvSpPr>
        <p:spPr/>
        <p:txBody>
          <a:bodyPr/>
          <a:lstStyle/>
          <a:p>
            <a:fld id="{F47845EA-7733-40EE-B074-20032348B727}" type="slidenum">
              <a:rPr lang="en-US" smtClean="0"/>
              <a:t>6</a:t>
            </a:fld>
            <a:endParaRPr lang="en-US"/>
          </a:p>
        </p:txBody>
      </p:sp>
      <p:sp>
        <p:nvSpPr>
          <p:cNvPr id="5" name="TextBox 4">
            <a:extLst>
              <a:ext uri="{FF2B5EF4-FFF2-40B4-BE49-F238E27FC236}">
                <a16:creationId xmlns:a16="http://schemas.microsoft.com/office/drawing/2014/main" id="{35F30937-B70C-B366-358B-861B482B9FA4}"/>
              </a:ext>
            </a:extLst>
          </p:cNvPr>
          <p:cNvSpPr txBox="1"/>
          <p:nvPr/>
        </p:nvSpPr>
        <p:spPr>
          <a:xfrm>
            <a:off x="429627" y="527255"/>
            <a:ext cx="3940981" cy="1015663"/>
          </a:xfrm>
          <a:prstGeom prst="rect">
            <a:avLst/>
          </a:prstGeom>
          <a:noFill/>
        </p:spPr>
        <p:txBody>
          <a:bodyPr wrap="square" rtlCol="0">
            <a:spAutoFit/>
          </a:bodyPr>
          <a:lstStyle/>
          <a:p>
            <a:r>
              <a:rPr lang="en-US" sz="2000" dirty="0"/>
              <a:t>Newtonian: Three independently chosen functions (i.e. the Forces) of position and velocity</a:t>
            </a:r>
          </a:p>
        </p:txBody>
      </p:sp>
      <p:grpSp>
        <p:nvGrpSpPr>
          <p:cNvPr id="13" name="Group 12">
            <a:extLst>
              <a:ext uri="{FF2B5EF4-FFF2-40B4-BE49-F238E27FC236}">
                <a16:creationId xmlns:a16="http://schemas.microsoft.com/office/drawing/2014/main" id="{BCF292C1-4168-689F-1B7A-182A67EB0E57}"/>
              </a:ext>
            </a:extLst>
          </p:cNvPr>
          <p:cNvGrpSpPr/>
          <p:nvPr/>
        </p:nvGrpSpPr>
        <p:grpSpPr>
          <a:xfrm>
            <a:off x="9650405" y="121281"/>
            <a:ext cx="2412328" cy="1780774"/>
            <a:chOff x="2152990" y="605117"/>
            <a:chExt cx="6665975" cy="5486400"/>
          </a:xfrm>
        </p:grpSpPr>
        <p:sp>
          <p:nvSpPr>
            <p:cNvPr id="14" name="Oval 13">
              <a:extLst>
                <a:ext uri="{FF2B5EF4-FFF2-40B4-BE49-F238E27FC236}">
                  <a16:creationId xmlns:a16="http://schemas.microsoft.com/office/drawing/2014/main" id="{EB0B81DE-96BE-5B3F-B5A0-A28B923B885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A8C300B-6B15-F916-9749-303A84C9F1D4}"/>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6" name="Oval 15">
              <a:extLst>
                <a:ext uri="{FF2B5EF4-FFF2-40B4-BE49-F238E27FC236}">
                  <a16:creationId xmlns:a16="http://schemas.microsoft.com/office/drawing/2014/main" id="{6B32AD77-0831-31BA-908B-DCE22734400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9E9DB89-8135-7CB0-D5E3-C5706DEE4369}"/>
                </a:ext>
              </a:extLst>
            </p:cNvPr>
            <p:cNvSpPr txBox="1"/>
            <p:nvPr/>
          </p:nvSpPr>
          <p:spPr>
            <a:xfrm>
              <a:off x="3870883" y="986019"/>
              <a:ext cx="2910350" cy="1611992"/>
            </a:xfrm>
            <a:prstGeom prst="rect">
              <a:avLst/>
            </a:prstGeom>
            <a:noFill/>
          </p:spPr>
          <p:txBody>
            <a:bodyPr wrap="square" rtlCol="0">
              <a:spAutoFit/>
            </a:bodyPr>
            <a:lstStyle/>
            <a:p>
              <a:pPr algn="ctr"/>
              <a:r>
                <a:rPr lang="en-US" sz="1400" dirty="0"/>
                <a:t>Lagrangian</a:t>
              </a:r>
            </a:p>
            <a:p>
              <a:pPr algn="ctr"/>
              <a:r>
                <a:rPr lang="en-US" sz="1400" dirty="0"/>
                <a:t>Systems</a:t>
              </a:r>
            </a:p>
          </p:txBody>
        </p:sp>
        <p:sp>
          <p:nvSpPr>
            <p:cNvPr id="19" name="TextBox 18">
              <a:extLst>
                <a:ext uri="{FF2B5EF4-FFF2-40B4-BE49-F238E27FC236}">
                  <a16:creationId xmlns:a16="http://schemas.microsoft.com/office/drawing/2014/main" id="{DDFC03EF-B22B-2A85-F11B-97B8E704CAFA}"/>
                </a:ext>
              </a:extLst>
            </p:cNvPr>
            <p:cNvSpPr txBox="1"/>
            <p:nvPr/>
          </p:nvSpPr>
          <p:spPr>
            <a:xfrm>
              <a:off x="5469442" y="3938339"/>
              <a:ext cx="3349523" cy="1806332"/>
            </a:xfrm>
            <a:prstGeom prst="rect">
              <a:avLst/>
            </a:prstGeom>
            <a:noFill/>
          </p:spPr>
          <p:txBody>
            <a:bodyPr wrap="square" rtlCol="0">
              <a:spAutoFit/>
            </a:bodyPr>
            <a:lstStyle/>
            <a:p>
              <a:pPr algn="ctr"/>
              <a:r>
                <a:rPr lang="en-US" sz="1400" dirty="0"/>
                <a:t>Hamiltonian</a:t>
              </a:r>
            </a:p>
            <a:p>
              <a:pPr algn="ctr"/>
              <a:r>
                <a:rPr lang="en-US" sz="1400" dirty="0"/>
                <a:t>Systems</a:t>
              </a:r>
            </a:p>
          </p:txBody>
        </p:sp>
      </p:grpSp>
      <p:sp>
        <p:nvSpPr>
          <p:cNvPr id="39" name="Freeform 38">
            <a:extLst>
              <a:ext uri="{FF2B5EF4-FFF2-40B4-BE49-F238E27FC236}">
                <a16:creationId xmlns:a16="http://schemas.microsoft.com/office/drawing/2014/main" id="{84326CBB-7D0F-F567-7BE2-690D60E359D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47" name="TextBox 46">
            <a:extLst>
              <a:ext uri="{FF2B5EF4-FFF2-40B4-BE49-F238E27FC236}">
                <a16:creationId xmlns:a16="http://schemas.microsoft.com/office/drawing/2014/main" id="{03332210-C0F0-4BD3-EB19-3D1B16AA4BB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50" name="TextBox 49">
            <a:extLst>
              <a:ext uri="{FF2B5EF4-FFF2-40B4-BE49-F238E27FC236}">
                <a16:creationId xmlns:a16="http://schemas.microsoft.com/office/drawing/2014/main" id="{CC09EB53-BE76-916F-5206-958317A4F5FD}"/>
              </a:ext>
            </a:extLst>
          </p:cNvPr>
          <p:cNvSpPr txBox="1"/>
          <p:nvPr/>
        </p:nvSpPr>
        <p:spPr>
          <a:xfrm>
            <a:off x="429627" y="3717200"/>
            <a:ext cx="9435879" cy="954107"/>
          </a:xfrm>
          <a:prstGeom prst="rect">
            <a:avLst/>
          </a:prstGeom>
          <a:noFill/>
        </p:spPr>
        <p:txBody>
          <a:bodyPr wrap="square" rtlCol="0">
            <a:spAutoFit/>
          </a:bodyPr>
          <a:lstStyle/>
          <a:p>
            <a:r>
              <a:rPr lang="en-US" sz="2800" dirty="0">
                <a:solidFill>
                  <a:srgbClr val="C00000"/>
                </a:solidFill>
              </a:rPr>
              <a:t>There is no continuous one-to-one map between the space of a single function and the space of multiple functions!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514AB42-7590-3CD7-C298-EE6C1256B259}"/>
                  </a:ext>
                </a:extLst>
              </p:cNvPr>
              <p:cNvSpPr txBox="1"/>
              <p:nvPr/>
            </p:nvSpPr>
            <p:spPr>
              <a:xfrm>
                <a:off x="357521" y="4985457"/>
                <a:ext cx="6417792" cy="954107"/>
              </a:xfrm>
              <a:prstGeom prst="rect">
                <a:avLst/>
              </a:prstGeom>
              <a:noFill/>
            </p:spPr>
            <p:txBody>
              <a:bodyPr wrap="square" rtlCol="0">
                <a:spAutoFit/>
              </a:bodyPr>
              <a:lstStyle>
                <a:defPPr>
                  <a:defRPr lang="en-US"/>
                </a:defPPr>
                <a:lvl1pPr>
                  <a:defRPr/>
                </a:lvl1pPr>
              </a:lstStyle>
              <a:p>
                <a14:m>
                  <m:oMath xmlns:m="http://schemas.openxmlformats.org/officeDocument/2006/math">
                    <m:r>
                      <a:rPr lang="en-US" sz="2800" b="0" i="1" smtClean="0">
                        <a:solidFill>
                          <a:schemeClr val="accent6">
                            <a:lumMod val="75000"/>
                          </a:schemeClr>
                        </a:solidFill>
                        <a:latin typeface="Cambria Math" panose="02040503050406030204" pitchFamily="18" charset="0"/>
                      </a:rPr>
                      <m:t>⇒</m:t>
                    </m:r>
                  </m:oMath>
                </a14:m>
                <a:r>
                  <a:rPr lang="en-US" sz="2800" dirty="0">
                    <a:solidFill>
                      <a:schemeClr val="accent6">
                        <a:lumMod val="75000"/>
                      </a:schemeClr>
                    </a:solidFill>
                  </a:rPr>
                  <a:t> Not all Newtonian systems are </a:t>
                </a:r>
              </a:p>
              <a:p>
                <a:r>
                  <a:rPr lang="en-US" sz="2800" dirty="0">
                    <a:solidFill>
                      <a:schemeClr val="accent6">
                        <a:lumMod val="75000"/>
                      </a:schemeClr>
                    </a:solidFill>
                  </a:rPr>
                  <a:t>Lagrangian and/or Hamiltonian</a:t>
                </a:r>
              </a:p>
            </p:txBody>
          </p:sp>
        </mc:Choice>
        <mc:Fallback xmlns="">
          <p:sp>
            <p:nvSpPr>
              <p:cNvPr id="51" name="TextBox 50">
                <a:extLst>
                  <a:ext uri="{FF2B5EF4-FFF2-40B4-BE49-F238E27FC236}">
                    <a16:creationId xmlns:a16="http://schemas.microsoft.com/office/drawing/2014/main" id="{A514AB42-7590-3CD7-C298-EE6C1256B259}"/>
                  </a:ext>
                </a:extLst>
              </p:cNvPr>
              <p:cNvSpPr txBox="1">
                <a:spLocks noRot="1" noChangeAspect="1" noMove="1" noResize="1" noEditPoints="1" noAdjustHandles="1" noChangeArrowheads="1" noChangeShapeType="1" noTextEdit="1"/>
              </p:cNvSpPr>
              <p:nvPr/>
            </p:nvSpPr>
            <p:spPr>
              <a:xfrm>
                <a:off x="357521" y="4985457"/>
                <a:ext cx="6417792" cy="954107"/>
              </a:xfrm>
              <a:prstGeom prst="rect">
                <a:avLst/>
              </a:prstGeom>
              <a:blipFill>
                <a:blip r:embed="rId3"/>
                <a:stretch>
                  <a:fillRect l="-1996" t="-6410" b="-17949"/>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89ADF166-EB34-E5C1-2D30-A531B1647371}"/>
              </a:ext>
            </a:extLst>
          </p:cNvPr>
          <p:cNvGrpSpPr/>
          <p:nvPr/>
        </p:nvGrpSpPr>
        <p:grpSpPr>
          <a:xfrm>
            <a:off x="357521" y="2165070"/>
            <a:ext cx="7667983" cy="1188146"/>
            <a:chOff x="528506" y="2735169"/>
            <a:chExt cx="7667983" cy="1188146"/>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F91464D-E321-F84E-966D-27BAE579DACF}"/>
                    </a:ext>
                  </a:extLst>
                </p:cNvPr>
                <p:cNvSpPr txBox="1"/>
                <p:nvPr/>
              </p:nvSpPr>
              <p:spPr>
                <a:xfrm>
                  <a:off x="528506" y="2735169"/>
                  <a:ext cx="3888629" cy="118814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𝑥</m:t>
                            </m:r>
                          </m:sub>
                        </m:sSub>
                        <m:r>
                          <a:rPr lang="en-US" sz="6600" b="0" i="1" smtClean="0">
                            <a:latin typeface="Cambria Math" panose="02040503050406030204" pitchFamily="18" charset="0"/>
                          </a:rPr>
                          <m:t>,</m:t>
                        </m:r>
                        <m:sSub>
                          <m:sSubPr>
                            <m:ctrlPr>
                              <a:rPr lang="en-US" sz="6600" i="1">
                                <a:latin typeface="Cambria Math" panose="02040503050406030204" pitchFamily="18" charset="0"/>
                              </a:rPr>
                            </m:ctrlPr>
                          </m:sSubPr>
                          <m:e>
                            <m:r>
                              <a:rPr lang="en-US" sz="6600" i="1">
                                <a:latin typeface="Cambria Math" panose="02040503050406030204" pitchFamily="18" charset="0"/>
                              </a:rPr>
                              <m:t>𝐹</m:t>
                            </m:r>
                          </m:e>
                          <m:sub>
                            <m:r>
                              <a:rPr lang="en-US" sz="6600" i="1">
                                <a:latin typeface="Cambria Math" panose="02040503050406030204" pitchFamily="18" charset="0"/>
                              </a:rPr>
                              <m:t>𝑦</m:t>
                            </m:r>
                          </m:sub>
                        </m:sSub>
                        <m:r>
                          <a:rPr lang="en-US" sz="6600" b="0" i="1" smtClean="0">
                            <a:latin typeface="Cambria Math" panose="02040503050406030204" pitchFamily="18" charset="0"/>
                          </a:rPr>
                          <m:t>,</m:t>
                        </m:r>
                        <m:sSub>
                          <m:sSubPr>
                            <m:ctrlPr>
                              <a:rPr lang="en-US" sz="6600" b="0" i="1" smtClean="0">
                                <a:latin typeface="Cambria Math" panose="02040503050406030204" pitchFamily="18" charset="0"/>
                              </a:rPr>
                            </m:ctrlPr>
                          </m:sSubPr>
                          <m:e>
                            <m:r>
                              <a:rPr lang="en-US" sz="6600" b="0" i="1" smtClean="0">
                                <a:latin typeface="Cambria Math" panose="02040503050406030204" pitchFamily="18" charset="0"/>
                              </a:rPr>
                              <m:t>𝐹</m:t>
                            </m:r>
                          </m:e>
                          <m:sub>
                            <m:r>
                              <a:rPr lang="en-US" sz="6600" b="0" i="1" smtClean="0">
                                <a:latin typeface="Cambria Math" panose="02040503050406030204" pitchFamily="18" charset="0"/>
                              </a:rPr>
                              <m:t>𝑧</m:t>
                            </m:r>
                          </m:sub>
                        </m:sSub>
                        <m:r>
                          <a:rPr lang="en-US" sz="6600" b="0" i="1" smtClean="0">
                            <a:latin typeface="Cambria Math" panose="02040503050406030204" pitchFamily="18" charset="0"/>
                          </a:rPr>
                          <m:t>]</m:t>
                        </m:r>
                      </m:oMath>
                    </m:oMathPara>
                  </a14:m>
                  <a:endParaRPr lang="en-US" sz="6600" dirty="0"/>
                </a:p>
              </p:txBody>
            </p:sp>
          </mc:Choice>
          <mc:Fallback xmlns="">
            <p:sp>
              <p:nvSpPr>
                <p:cNvPr id="6" name="TextBox 5">
                  <a:extLst>
                    <a:ext uri="{FF2B5EF4-FFF2-40B4-BE49-F238E27FC236}">
                      <a16:creationId xmlns:a16="http://schemas.microsoft.com/office/drawing/2014/main" id="{0F91464D-E321-F84E-966D-27BAE579DACF}"/>
                    </a:ext>
                  </a:extLst>
                </p:cNvPr>
                <p:cNvSpPr txBox="1">
                  <a:spLocks noRot="1" noChangeAspect="1" noMove="1" noResize="1" noEditPoints="1" noAdjustHandles="1" noChangeArrowheads="1" noChangeShapeType="1" noTextEdit="1"/>
                </p:cNvSpPr>
                <p:nvPr/>
              </p:nvSpPr>
              <p:spPr>
                <a:xfrm>
                  <a:off x="528506" y="2735169"/>
                  <a:ext cx="3888629" cy="118814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2B576A5-E4EB-F378-6C12-82A5425663A6}"/>
                    </a:ext>
                  </a:extLst>
                </p:cNvPr>
                <p:cNvSpPr txBox="1"/>
                <p:nvPr/>
              </p:nvSpPr>
              <p:spPr>
                <a:xfrm>
                  <a:off x="5377295" y="2775244"/>
                  <a:ext cx="1015791" cy="110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𝐻</m:t>
                        </m:r>
                      </m:oMath>
                    </m:oMathPara>
                  </a14:m>
                  <a:endParaRPr lang="en-US" sz="6600" dirty="0"/>
                </a:p>
              </p:txBody>
            </p:sp>
          </mc:Choice>
          <mc:Fallback xmlns="">
            <p:sp>
              <p:nvSpPr>
                <p:cNvPr id="8" name="TextBox 7">
                  <a:extLst>
                    <a:ext uri="{FF2B5EF4-FFF2-40B4-BE49-F238E27FC236}">
                      <a16:creationId xmlns:a16="http://schemas.microsoft.com/office/drawing/2014/main" id="{A2B576A5-E4EB-F378-6C12-82A5425663A6}"/>
                    </a:ext>
                  </a:extLst>
                </p:cNvPr>
                <p:cNvSpPr txBox="1">
                  <a:spLocks noRot="1" noChangeAspect="1" noMove="1" noResize="1" noEditPoints="1" noAdjustHandles="1" noChangeArrowheads="1" noChangeShapeType="1" noTextEdit="1"/>
                </p:cNvSpPr>
                <p:nvPr/>
              </p:nvSpPr>
              <p:spPr>
                <a:xfrm>
                  <a:off x="5377295" y="2775244"/>
                  <a:ext cx="1015791"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20428A4-A9EE-697B-B460-B577A33F83F3}"/>
                    </a:ext>
                  </a:extLst>
                </p:cNvPr>
                <p:cNvSpPr txBox="1"/>
                <p:nvPr/>
              </p:nvSpPr>
              <p:spPr>
                <a:xfrm>
                  <a:off x="7353245" y="2775244"/>
                  <a:ext cx="843244" cy="110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600" b="0" i="1" smtClean="0">
                            <a:latin typeface="Cambria Math" panose="02040503050406030204" pitchFamily="18" charset="0"/>
                          </a:rPr>
                          <m:t>𝐿</m:t>
                        </m:r>
                      </m:oMath>
                    </m:oMathPara>
                  </a14:m>
                  <a:endParaRPr lang="en-US" sz="6600" dirty="0"/>
                </a:p>
              </p:txBody>
            </p:sp>
          </mc:Choice>
          <mc:Fallback xmlns="">
            <p:sp>
              <p:nvSpPr>
                <p:cNvPr id="9" name="TextBox 8">
                  <a:extLst>
                    <a:ext uri="{FF2B5EF4-FFF2-40B4-BE49-F238E27FC236}">
                      <a16:creationId xmlns:a16="http://schemas.microsoft.com/office/drawing/2014/main" id="{220428A4-A9EE-697B-B460-B577A33F83F3}"/>
                    </a:ext>
                  </a:extLst>
                </p:cNvPr>
                <p:cNvSpPr txBox="1">
                  <a:spLocks noRot="1" noChangeAspect="1" noMove="1" noResize="1" noEditPoints="1" noAdjustHandles="1" noChangeArrowheads="1" noChangeShapeType="1" noTextEdit="1"/>
                </p:cNvSpPr>
                <p:nvPr/>
              </p:nvSpPr>
              <p:spPr>
                <a:xfrm>
                  <a:off x="7353245" y="2775244"/>
                  <a:ext cx="843244" cy="1107996"/>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86AC7E1-BA4E-30EC-027D-B113FFF26EC2}"/>
                </a:ext>
              </a:extLst>
            </p:cNvPr>
            <p:cNvCxnSpPr>
              <a:cxnSpLocks/>
              <a:stCxn id="6" idx="3"/>
              <a:endCxn id="8" idx="1"/>
            </p:cNvCxnSpPr>
            <p:nvPr/>
          </p:nvCxnSpPr>
          <p:spPr>
            <a:xfrm>
              <a:off x="4417135" y="3329242"/>
              <a:ext cx="960160"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FC528E-480D-F3B1-B76C-CCE17D3BB107}"/>
                </a:ext>
              </a:extLst>
            </p:cNvPr>
            <p:cNvCxnSpPr>
              <a:cxnSpLocks/>
              <a:stCxn id="8" idx="3"/>
              <a:endCxn id="9" idx="1"/>
            </p:cNvCxnSpPr>
            <p:nvPr/>
          </p:nvCxnSpPr>
          <p:spPr>
            <a:xfrm>
              <a:off x="6393086" y="3329242"/>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5BA6283B-39F3-83F4-3DCC-92C06FD4560E}"/>
              </a:ext>
            </a:extLst>
          </p:cNvPr>
          <p:cNvSpPr txBox="1"/>
          <p:nvPr/>
        </p:nvSpPr>
        <p:spPr>
          <a:xfrm>
            <a:off x="8109088" y="2670589"/>
            <a:ext cx="4863498" cy="707886"/>
          </a:xfrm>
          <a:prstGeom prst="rect">
            <a:avLst/>
          </a:prstGeom>
          <a:noFill/>
        </p:spPr>
        <p:txBody>
          <a:bodyPr wrap="square" rtlCol="0">
            <a:spAutoFit/>
          </a:bodyPr>
          <a:lstStyle/>
          <a:p>
            <a:r>
              <a:rPr lang="en-US" sz="2000" dirty="0" err="1"/>
              <a:t>Lagrangian</a:t>
            </a:r>
            <a:r>
              <a:rPr lang="en-US" sz="2000" dirty="0"/>
              <a:t>: A single function (i.e. the </a:t>
            </a:r>
            <a:r>
              <a:rPr lang="en-US" sz="2000" dirty="0" err="1"/>
              <a:t>Lagrangian</a:t>
            </a:r>
            <a:r>
              <a:rPr lang="en-US" sz="2000" dirty="0"/>
              <a:t>) of position and velocity</a:t>
            </a:r>
          </a:p>
        </p:txBody>
      </p:sp>
      <p:sp>
        <p:nvSpPr>
          <p:cNvPr id="24" name="TextBox 23">
            <a:extLst>
              <a:ext uri="{FF2B5EF4-FFF2-40B4-BE49-F238E27FC236}">
                <a16:creationId xmlns:a16="http://schemas.microsoft.com/office/drawing/2014/main" id="{80F54164-9B9E-CD7C-8900-AA42D916F7FA}"/>
              </a:ext>
            </a:extLst>
          </p:cNvPr>
          <p:cNvSpPr txBox="1"/>
          <p:nvPr/>
        </p:nvSpPr>
        <p:spPr>
          <a:xfrm>
            <a:off x="4805041" y="882150"/>
            <a:ext cx="4625011" cy="707886"/>
          </a:xfrm>
          <a:prstGeom prst="rect">
            <a:avLst/>
          </a:prstGeom>
          <a:noFill/>
        </p:spPr>
        <p:txBody>
          <a:bodyPr wrap="square" rtlCol="0">
            <a:spAutoFit/>
          </a:bodyPr>
          <a:lstStyle/>
          <a:p>
            <a:r>
              <a:rPr lang="en-US" sz="2000" dirty="0"/>
              <a:t>Hamiltonian: A single function (i.e. the Hamiltonian) of position and momentum</a:t>
            </a:r>
          </a:p>
        </p:txBody>
      </p:sp>
      <p:cxnSp>
        <p:nvCxnSpPr>
          <p:cNvPr id="40" name="Straight Connector 39">
            <a:extLst>
              <a:ext uri="{FF2B5EF4-FFF2-40B4-BE49-F238E27FC236}">
                <a16:creationId xmlns:a16="http://schemas.microsoft.com/office/drawing/2014/main" id="{5770E83D-F8C6-B968-51F0-BC3F6BAC0108}"/>
              </a:ext>
            </a:extLst>
          </p:cNvPr>
          <p:cNvCxnSpPr/>
          <p:nvPr/>
        </p:nvCxnSpPr>
        <p:spPr>
          <a:xfrm flipH="1" flipV="1">
            <a:off x="7788839" y="2759143"/>
            <a:ext cx="331461" cy="133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5F410E0-FE44-AECB-1E17-7FA06ABF2CFD}"/>
              </a:ext>
            </a:extLst>
          </p:cNvPr>
          <p:cNvCxnSpPr/>
          <p:nvPr/>
        </p:nvCxnSpPr>
        <p:spPr>
          <a:xfrm flipH="1">
            <a:off x="2148468" y="1548113"/>
            <a:ext cx="87555" cy="645422"/>
          </a:xfrm>
          <a:prstGeom prst="line">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0F9DFF1-F710-87D4-A499-E0809F1A9FE5}"/>
              </a:ext>
            </a:extLst>
          </p:cNvPr>
          <p:cNvCxnSpPr/>
          <p:nvPr/>
        </p:nvCxnSpPr>
        <p:spPr>
          <a:xfrm flipH="1">
            <a:off x="5794885" y="1640330"/>
            <a:ext cx="234208" cy="690577"/>
          </a:xfrm>
          <a:prstGeom prst="line">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65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BAB579-F931-E798-DAB1-7637E479A61D}"/>
                  </a:ext>
                </a:extLst>
              </p:cNvPr>
              <p:cNvSpPr txBox="1"/>
              <p:nvPr/>
            </p:nvSpPr>
            <p:spPr>
              <a:xfrm>
                <a:off x="836634" y="1073744"/>
                <a:ext cx="3686074" cy="117551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𝑥</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r>
                        <a:rPr lang="en-US" sz="4400" i="1" dirty="0">
                          <a:effectLst/>
                          <a:latin typeface="Cambria Math" panose="02040503050406030204" pitchFamily="18" charset="0"/>
                        </a:rPr>
                        <m:t>=</m:t>
                      </m:r>
                      <m:sSub>
                        <m:sSubPr>
                          <m:ctrlPr>
                            <a:rPr lang="en-US" sz="4400" b="0" i="1" dirty="0" smtClean="0">
                              <a:effectLst/>
                              <a:latin typeface="Cambria Math" panose="02040503050406030204" pitchFamily="18" charset="0"/>
                            </a:rPr>
                          </m:ctrlPr>
                        </m:sSubPr>
                        <m:e>
                          <m:r>
                            <a:rPr lang="en-US" sz="4400" b="0" i="1" dirty="0" smtClean="0">
                              <a:effectLst/>
                              <a:latin typeface="Cambria Math" panose="02040503050406030204" pitchFamily="18" charset="0"/>
                            </a:rPr>
                            <m:t>𝑑</m:t>
                          </m:r>
                        </m:e>
                        <m:sub>
                          <m:r>
                            <a:rPr lang="en-US" sz="4400" b="0" i="1" dirty="0" smtClean="0">
                              <a:effectLst/>
                              <a:latin typeface="Cambria Math" panose="02040503050406030204" pitchFamily="18" charset="0"/>
                            </a:rPr>
                            <m:t>𝑡</m:t>
                          </m:r>
                        </m:sub>
                      </m:sSub>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𝑣</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oMath>
                  </m:oMathPara>
                </a14:m>
                <a:endParaRPr lang="en-US" sz="4400" b="0" i="1" dirty="0">
                  <a:effectLst/>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836634" y="1073744"/>
                <a:ext cx="3686074" cy="11755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B631D6-CB90-6F11-FFB8-D2419144C7D9}"/>
                  </a:ext>
                </a:extLst>
              </p:cNvPr>
              <p:cNvSpPr txBox="1"/>
              <p:nvPr/>
            </p:nvSpPr>
            <p:spPr>
              <a:xfrm>
                <a:off x="182626" y="5383466"/>
                <a:ext cx="9028177" cy="738664"/>
              </a:xfrm>
              <a:prstGeom prst="rect">
                <a:avLst/>
              </a:prstGeom>
              <a:noFill/>
            </p:spPr>
            <p:txBody>
              <a:bodyPr wrap="none" rtlCol="0">
                <a:spAutoFit/>
              </a:bodyPr>
              <a:lstStyle/>
              <a:p>
                <a14:m>
                  <m:oMath xmlns:m="http://schemas.openxmlformats.org/officeDocument/2006/math">
                    <m:r>
                      <a:rPr lang="en-US" sz="4200" b="0" i="1" smtClean="0">
                        <a:solidFill>
                          <a:schemeClr val="accent6">
                            <a:lumMod val="75000"/>
                          </a:schemeClr>
                        </a:solidFill>
                        <a:latin typeface="Cambria Math" panose="02040503050406030204" pitchFamily="18" charset="0"/>
                      </a:rPr>
                      <m:t>⇒ </m:t>
                    </m:r>
                  </m:oMath>
                </a14:m>
                <a:r>
                  <a:rPr lang="en-US" sz="4200" dirty="0">
                    <a:solidFill>
                      <a:schemeClr val="accent6">
                        <a:lumMod val="75000"/>
                      </a:schemeClr>
                    </a:solidFill>
                  </a:rPr>
                  <a:t>All Lagrangian systems are Newtonian</a:t>
                </a:r>
              </a:p>
            </p:txBody>
          </p:sp>
        </mc:Choice>
        <mc:Fallback xmlns="">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182626" y="5383466"/>
                <a:ext cx="9028177" cy="738664"/>
              </a:xfrm>
              <a:prstGeom prst="rect">
                <a:avLst/>
              </a:prstGeom>
              <a:blipFill>
                <a:blip r:embed="rId4"/>
                <a:stretch>
                  <a:fillRect t="-15702" r="-1688" b="-38017"/>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1" name="TextBox 40">
            <a:extLst>
              <a:ext uri="{FF2B5EF4-FFF2-40B4-BE49-F238E27FC236}">
                <a16:creationId xmlns:a16="http://schemas.microsoft.com/office/drawing/2014/main" id="{2C217077-A760-B534-09B0-3332DDA44623}"/>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BA921B-3B71-8ACC-78C4-4553722A679C}"/>
                  </a:ext>
                </a:extLst>
              </p:cNvPr>
              <p:cNvSpPr txBox="1"/>
              <p:nvPr/>
            </p:nvSpPr>
            <p:spPr>
              <a:xfrm>
                <a:off x="299528" y="2275161"/>
                <a:ext cx="11498917" cy="1542217"/>
              </a:xfrm>
              <a:prstGeom prst="rect">
                <a:avLst/>
              </a:prstGeom>
              <a:noFill/>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800" b="0" i="1" dirty="0" smtClean="0">
                              <a:effectLst/>
                              <a:latin typeface="Cambria Math" panose="02040503050406030204" pitchFamily="18" charset="0"/>
                            </a:rPr>
                          </m:ctrlPr>
                        </m:sSub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𝑖</m:t>
                                  </m:r>
                                </m:sup>
                              </m:sSup>
                            </m:sub>
                          </m:sSub>
                          <m:r>
                            <a:rPr lang="en-US" sz="2800" i="1" dirty="0">
                              <a:latin typeface="Cambria Math" panose="02040503050406030204" pitchFamily="18" charset="0"/>
                            </a:rPr>
                            <m:t>𝐿</m:t>
                          </m:r>
                          <m:r>
                            <a:rPr lang="en-US" sz="2800" b="0" i="1" dirty="0" smtClean="0">
                              <a:latin typeface="Cambria Math" panose="02040503050406030204" pitchFamily="18" charset="0"/>
                            </a:rPr>
                            <m:t>=</m:t>
                          </m:r>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b>
                        <m:sSubPr>
                          <m:ctrlPr>
                            <a:rPr lang="en-US" sz="2800" b="0" i="1" dirty="0" smtClean="0">
                              <a:effectLst/>
                              <a:latin typeface="Cambria Math" panose="02040503050406030204" pitchFamily="18" charset="0"/>
                            </a:rPr>
                          </m:ctrlPr>
                        </m:sSubPr>
                        <m:e>
                          <m:r>
                            <a:rPr lang="en-US" sz="2800" i="1" dirty="0" smtClean="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i="1" dirty="0" smtClean="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r>
                        <a:rPr lang="en-US" sz="2800" i="1" dirty="0">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𝑎</m:t>
                          </m:r>
                        </m:e>
                        <m:sup>
                          <m:r>
                            <a:rPr lang="en-US" sz="2800" b="0" i="1" dirty="0" smtClean="0">
                              <a:effectLst/>
                              <a:latin typeface="Cambria Math" panose="02040503050406030204" pitchFamily="18" charset="0"/>
                            </a:rPr>
                            <m:t>𝑘</m:t>
                          </m:r>
                        </m:sup>
                      </m:sSup>
                      <m:r>
                        <a:rPr lang="en-US" sz="2800" i="1" dirty="0">
                          <a:effectLst/>
                          <a:latin typeface="Cambria Math" panose="02040503050406030204" pitchFamily="18" charset="0"/>
                        </a:rPr>
                        <m:t> </m:t>
                      </m:r>
                    </m:oMath>
                  </m:oMathPara>
                </a14:m>
                <a:endParaRPr lang="en-US"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𝑘</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𝑘</m:t>
                          </m:r>
                        </m:sup>
                      </m:s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𝑗</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𝑗</m:t>
                          </m:r>
                        </m:sup>
                      </m:sSup>
                    </m:oMath>
                  </m:oMathPara>
                </a14:m>
                <a:endParaRPr lang="en-US" sz="2800" dirty="0"/>
              </a:p>
            </p:txBody>
          </p:sp>
        </mc:Choice>
        <mc:Fallback xmlns="">
          <p:sp>
            <p:nvSpPr>
              <p:cNvPr id="10" name="TextBox 9">
                <a:extLst>
                  <a:ext uri="{FF2B5EF4-FFF2-40B4-BE49-F238E27FC236}">
                    <a16:creationId xmlns:a16="http://schemas.microsoft.com/office/drawing/2014/main" id="{EBBA921B-3B71-8ACC-78C4-4553722A679C}"/>
                  </a:ext>
                </a:extLst>
              </p:cNvPr>
              <p:cNvSpPr txBox="1">
                <a:spLocks noRot="1" noChangeAspect="1" noMove="1" noResize="1" noEditPoints="1" noAdjustHandles="1" noChangeArrowheads="1" noChangeShapeType="1" noTextEdit="1"/>
              </p:cNvSpPr>
              <p:nvPr/>
            </p:nvSpPr>
            <p:spPr>
              <a:xfrm>
                <a:off x="299528" y="2275161"/>
                <a:ext cx="11498917" cy="15422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3F68E6-B84B-F8B2-2D4E-BF94A559B4E7}"/>
                  </a:ext>
                </a:extLst>
              </p:cNvPr>
              <p:cNvSpPr txBox="1"/>
              <p:nvPr/>
            </p:nvSpPr>
            <p:spPr>
              <a:xfrm>
                <a:off x="2588243" y="214765"/>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xmlns="">
          <p:sp>
            <p:nvSpPr>
              <p:cNvPr id="6" name="TextBox 5">
                <a:extLst>
                  <a:ext uri="{FF2B5EF4-FFF2-40B4-BE49-F238E27FC236}">
                    <a16:creationId xmlns:a16="http://schemas.microsoft.com/office/drawing/2014/main" id="{1D3F68E6-B84B-F8B2-2D4E-BF94A559B4E7}"/>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C7E4EA-FBBD-7ACC-91AF-AAB7CEB3124F}"/>
                  </a:ext>
                </a:extLst>
              </p:cNvPr>
              <p:cNvSpPr txBox="1"/>
              <p:nvPr/>
            </p:nvSpPr>
            <p:spPr>
              <a:xfrm>
                <a:off x="5390551" y="186849"/>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xmlns="">
          <p:sp>
            <p:nvSpPr>
              <p:cNvPr id="12" name="TextBox 11">
                <a:extLst>
                  <a:ext uri="{FF2B5EF4-FFF2-40B4-BE49-F238E27FC236}">
                    <a16:creationId xmlns:a16="http://schemas.microsoft.com/office/drawing/2014/main" id="{A6C7E4EA-FBBD-7ACC-91AF-AAB7CEB3124F}"/>
                  </a:ext>
                </a:extLst>
              </p:cNvPr>
              <p:cNvSpPr txBox="1">
                <a:spLocks noRot="1" noChangeAspect="1" noMove="1" noResize="1" noEditPoints="1" noAdjustHandles="1" noChangeArrowheads="1" noChangeShapeType="1" noTextEdit="1"/>
              </p:cNvSpPr>
              <p:nvPr/>
            </p:nvSpPr>
            <p:spPr>
              <a:xfrm>
                <a:off x="5390551" y="186849"/>
                <a:ext cx="2023759" cy="79137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6C1658-C4B3-D69F-F0FB-5E3738F3300C}"/>
              </a:ext>
            </a:extLst>
          </p:cNvPr>
          <p:cNvSpPr txBox="1"/>
          <p:nvPr/>
        </p:nvSpPr>
        <p:spPr>
          <a:xfrm>
            <a:off x="7681650" y="316949"/>
            <a:ext cx="1217257" cy="646331"/>
          </a:xfrm>
          <a:prstGeom prst="rect">
            <a:avLst/>
          </a:prstGeom>
          <a:noFill/>
        </p:spPr>
        <p:txBody>
          <a:bodyPr wrap="none" rtlCol="0">
            <a:spAutoFit/>
          </a:bodyPr>
          <a:lstStyle/>
          <a:p>
            <a:pPr algn="r"/>
            <a:r>
              <a:rPr lang="en-US" dirty="0"/>
              <a:t>Newtonian</a:t>
            </a:r>
            <a:br>
              <a:rPr lang="en-US" dirty="0"/>
            </a:br>
            <a:r>
              <a:rPr lang="en-US" dirty="0"/>
              <a:t>state</a:t>
            </a:r>
          </a:p>
        </p:txBody>
      </p:sp>
      <p:sp>
        <p:nvSpPr>
          <p:cNvPr id="14" name="TextBox 13">
            <a:extLst>
              <a:ext uri="{FF2B5EF4-FFF2-40B4-BE49-F238E27FC236}">
                <a16:creationId xmlns:a16="http://schemas.microsoft.com/office/drawing/2014/main" id="{322C0054-345F-3DE1-A868-E5917BDC1CC8}"/>
              </a:ext>
            </a:extLst>
          </p:cNvPr>
          <p:cNvSpPr txBox="1"/>
          <p:nvPr/>
        </p:nvSpPr>
        <p:spPr>
          <a:xfrm>
            <a:off x="1116663" y="358060"/>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15" name="Straight Arrow Connector 14">
            <a:extLst>
              <a:ext uri="{FF2B5EF4-FFF2-40B4-BE49-F238E27FC236}">
                <a16:creationId xmlns:a16="http://schemas.microsoft.com/office/drawing/2014/main" id="{9B87B3F0-B21F-A9EC-112A-85323DC0109F}"/>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529D00-ACAE-D4C8-85F7-FDEAA1840E4E}"/>
                  </a:ext>
                </a:extLst>
              </p:cNvPr>
              <p:cNvSpPr txBox="1"/>
              <p:nvPr/>
            </p:nvSpPr>
            <p:spPr>
              <a:xfrm>
                <a:off x="5481356" y="1105202"/>
                <a:ext cx="2585323" cy="1140890"/>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𝐹</m:t>
                          </m:r>
                        </m:e>
                        <m:sup>
                          <m:r>
                            <a:rPr lang="en-US" sz="4400" b="0" i="1" dirty="0" smtClean="0">
                              <a:effectLst/>
                              <a:latin typeface="Cambria Math" panose="02040503050406030204" pitchFamily="18" charset="0"/>
                            </a:rPr>
                            <m:t>𝑖</m:t>
                          </m:r>
                        </m:sup>
                      </m:sSup>
                      <m:r>
                        <a:rPr lang="en-US" sz="4400" i="1" dirty="0">
                          <a:effectLst/>
                          <a:latin typeface="Cambria Math" panose="02040503050406030204" pitchFamily="18" charset="0"/>
                        </a:rPr>
                        <m:t>=</m:t>
                      </m:r>
                      <m:r>
                        <a:rPr lang="en-US" sz="4400" b="0" i="1" dirty="0" smtClean="0">
                          <a:effectLst/>
                          <a:latin typeface="Cambria Math" panose="02040503050406030204" pitchFamily="18" charset="0"/>
                        </a:rPr>
                        <m:t>𝑚</m:t>
                      </m:r>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𝑎</m:t>
                          </m:r>
                        </m:e>
                        <m:sup>
                          <m:r>
                            <a:rPr lang="en-US" sz="4400" b="0" i="1" dirty="0" smtClean="0">
                              <a:effectLst/>
                              <a:latin typeface="Cambria Math" panose="02040503050406030204" pitchFamily="18" charset="0"/>
                            </a:rPr>
                            <m:t>𝑖</m:t>
                          </m:r>
                        </m:sup>
                      </m:sSup>
                    </m:oMath>
                  </m:oMathPara>
                </a14:m>
                <a:endParaRPr lang="en-US" sz="4400" b="0" i="1" dirty="0">
                  <a:effectLst/>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6B529D00-ACAE-D4C8-85F7-FDEAA1840E4E}"/>
                  </a:ext>
                </a:extLst>
              </p:cNvPr>
              <p:cNvSpPr txBox="1">
                <a:spLocks noRot="1" noChangeAspect="1" noMove="1" noResize="1" noEditPoints="1" noAdjustHandles="1" noChangeArrowheads="1" noChangeShapeType="1" noTextEdit="1"/>
              </p:cNvSpPr>
              <p:nvPr/>
            </p:nvSpPr>
            <p:spPr>
              <a:xfrm>
                <a:off x="5481356" y="1105202"/>
                <a:ext cx="2585323" cy="1140890"/>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764A42E-D5FD-BEE8-F600-B2A7C354177A}"/>
              </a:ext>
            </a:extLst>
          </p:cNvPr>
          <p:cNvCxnSpPr>
            <a:cxnSpLocks/>
          </p:cNvCxnSpPr>
          <p:nvPr/>
        </p:nvCxnSpPr>
        <p:spPr>
          <a:xfrm>
            <a:off x="4521197" y="1724383"/>
            <a:ext cx="960159"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0B6968-7EDA-B215-DC4D-77B40CCC614B}"/>
              </a:ext>
            </a:extLst>
          </p:cNvPr>
          <p:cNvSpPr txBox="1"/>
          <p:nvPr/>
        </p:nvSpPr>
        <p:spPr>
          <a:xfrm>
            <a:off x="182626" y="1084382"/>
            <a:ext cx="1204240" cy="646331"/>
          </a:xfrm>
          <a:prstGeom prst="rect">
            <a:avLst/>
          </a:prstGeom>
          <a:noFill/>
        </p:spPr>
        <p:txBody>
          <a:bodyPr wrap="none" rtlCol="0">
            <a:spAutoFit/>
          </a:bodyPr>
          <a:lstStyle/>
          <a:p>
            <a:r>
              <a:rPr lang="en-US" dirty="0" err="1"/>
              <a:t>Lagrangian</a:t>
            </a:r>
            <a:br>
              <a:rPr lang="en-US" dirty="0"/>
            </a:br>
            <a:r>
              <a:rPr lang="en-US" dirty="0" err="1"/>
              <a:t>EoM</a:t>
            </a:r>
            <a:endParaRPr lang="en-US" dirty="0"/>
          </a:p>
        </p:txBody>
      </p:sp>
      <p:sp>
        <p:nvSpPr>
          <p:cNvPr id="19" name="TextBox 18">
            <a:extLst>
              <a:ext uri="{FF2B5EF4-FFF2-40B4-BE49-F238E27FC236}">
                <a16:creationId xmlns:a16="http://schemas.microsoft.com/office/drawing/2014/main" id="{152FE86E-3B5A-241F-B0BD-E0053B647321}"/>
              </a:ext>
            </a:extLst>
          </p:cNvPr>
          <p:cNvSpPr txBox="1"/>
          <p:nvPr/>
        </p:nvSpPr>
        <p:spPr>
          <a:xfrm>
            <a:off x="7784790" y="1067687"/>
            <a:ext cx="1217257" cy="646331"/>
          </a:xfrm>
          <a:prstGeom prst="rect">
            <a:avLst/>
          </a:prstGeom>
          <a:noFill/>
        </p:spPr>
        <p:txBody>
          <a:bodyPr wrap="none" rtlCol="0">
            <a:spAutoFit/>
          </a:bodyPr>
          <a:lstStyle/>
          <a:p>
            <a:pPr algn="r"/>
            <a:r>
              <a:rPr lang="en-US" dirty="0"/>
              <a:t>Newtonian</a:t>
            </a:r>
            <a:br>
              <a:rPr lang="en-US" dirty="0"/>
            </a:br>
            <a:r>
              <a:rPr lang="en-US" dirty="0" err="1"/>
              <a:t>EoM</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ADF675-FBE7-EA11-60EB-C73D40A0488D}"/>
                  </a:ext>
                </a:extLst>
              </p:cNvPr>
              <p:cNvSpPr txBox="1"/>
              <p:nvPr/>
            </p:nvSpPr>
            <p:spPr>
              <a:xfrm>
                <a:off x="836634" y="3877408"/>
                <a:ext cx="8833444" cy="99520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𝑎</m:t>
                          </m:r>
                        </m:e>
                        <m:sup>
                          <m:r>
                            <a:rPr lang="en-US" sz="4400" b="0" i="1" smtClean="0">
                              <a:latin typeface="Cambria Math" panose="02040503050406030204" pitchFamily="18" charset="0"/>
                            </a:rPr>
                            <m:t>𝑘</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𝑘</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e>
                          </m:d>
                        </m:e>
                        <m:sup>
                          <m:r>
                            <a:rPr lang="en-US" sz="4400" b="0" i="1" smtClean="0">
                              <a:latin typeface="Cambria Math" panose="02040503050406030204" pitchFamily="18" charset="0"/>
                            </a:rPr>
                            <m:t>−1</m:t>
                          </m:r>
                        </m:sup>
                      </m:sSup>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𝑗</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b="0" i="1" smtClean="0">
                          <a:latin typeface="Cambria Math" panose="02040503050406030204" pitchFamily="18" charset="0"/>
                        </a:rPr>
                        <m:t> </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𝑗</m:t>
                          </m:r>
                        </m:sup>
                      </m:sSup>
                    </m:oMath>
                  </m:oMathPara>
                </a14:m>
                <a:endParaRPr lang="en-US" sz="4400" dirty="0"/>
              </a:p>
            </p:txBody>
          </p:sp>
        </mc:Choice>
        <mc:Fallback xmlns="">
          <p:sp>
            <p:nvSpPr>
              <p:cNvPr id="21" name="TextBox 20">
                <a:extLst>
                  <a:ext uri="{FF2B5EF4-FFF2-40B4-BE49-F238E27FC236}">
                    <a16:creationId xmlns:a16="http://schemas.microsoft.com/office/drawing/2014/main" id="{22ADF675-FBE7-EA11-60EB-C73D40A0488D}"/>
                  </a:ext>
                </a:extLst>
              </p:cNvPr>
              <p:cNvSpPr txBox="1">
                <a:spLocks noRot="1" noChangeAspect="1" noMove="1" noResize="1" noEditPoints="1" noAdjustHandles="1" noChangeArrowheads="1" noChangeShapeType="1" noTextEdit="1"/>
              </p:cNvSpPr>
              <p:nvPr/>
            </p:nvSpPr>
            <p:spPr>
              <a:xfrm>
                <a:off x="836634" y="3877408"/>
                <a:ext cx="8833444" cy="995209"/>
              </a:xfrm>
              <a:prstGeom prst="rect">
                <a:avLst/>
              </a:prstGeom>
              <a:blipFill>
                <a:blip r:embed="rId9"/>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35257742-88BF-792F-91CE-E725FEF35D83}"/>
              </a:ext>
            </a:extLst>
          </p:cNvPr>
          <p:cNvCxnSpPr/>
          <p:nvPr/>
        </p:nvCxnSpPr>
        <p:spPr>
          <a:xfrm>
            <a:off x="2588243" y="3678544"/>
            <a:ext cx="601006" cy="456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F909D7B-8FB0-915C-0E87-5010D0E81AC0}"/>
                  </a:ext>
                </a:extLst>
              </p:cNvPr>
              <p:cNvSpPr txBox="1"/>
              <p:nvPr/>
            </p:nvSpPr>
            <p:spPr>
              <a:xfrm>
                <a:off x="728449" y="3259788"/>
                <a:ext cx="1993494"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𝐿</m:t>
                    </m:r>
                  </m:oMath>
                </a14:m>
                <a:r>
                  <a:rPr lang="en-US" dirty="0"/>
                  <a:t> is hyperregular</a:t>
                </a:r>
              </a:p>
              <a:p>
                <a14:m>
                  <m:oMath xmlns:m="http://schemas.openxmlformats.org/officeDocument/2006/math">
                    <m:r>
                      <a:rPr lang="en-US" b="0" i="1" smtClean="0">
                        <a:latin typeface="Cambria Math" panose="02040503050406030204" pitchFamily="18" charset="0"/>
                      </a:rPr>
                      <m:t>≡</m:t>
                    </m:r>
                  </m:oMath>
                </a14:m>
                <a:r>
                  <a:rPr lang="en-US" dirty="0"/>
                  <a:t> unique solution</a:t>
                </a:r>
              </a:p>
            </p:txBody>
          </p:sp>
        </mc:Choice>
        <mc:Fallback xmlns="">
          <p:sp>
            <p:nvSpPr>
              <p:cNvPr id="24" name="TextBox 23">
                <a:extLst>
                  <a:ext uri="{FF2B5EF4-FFF2-40B4-BE49-F238E27FC236}">
                    <a16:creationId xmlns:a16="http://schemas.microsoft.com/office/drawing/2014/main" id="{AF909D7B-8FB0-915C-0E87-5010D0E81AC0}"/>
                  </a:ext>
                </a:extLst>
              </p:cNvPr>
              <p:cNvSpPr txBox="1">
                <a:spLocks noRot="1" noChangeAspect="1" noMove="1" noResize="1" noEditPoints="1" noAdjustHandles="1" noChangeArrowheads="1" noChangeShapeType="1" noTextEdit="1"/>
              </p:cNvSpPr>
              <p:nvPr/>
            </p:nvSpPr>
            <p:spPr>
              <a:xfrm>
                <a:off x="728449" y="3259788"/>
                <a:ext cx="1993494" cy="646331"/>
              </a:xfrm>
              <a:prstGeom prst="rect">
                <a:avLst/>
              </a:prstGeom>
              <a:blipFill>
                <a:blip r:embed="rId10"/>
                <a:stretch>
                  <a:fillRect t="-5660" r="-2134" b="-14151"/>
                </a:stretch>
              </a:blipFill>
            </p:spPr>
            <p:txBody>
              <a:bodyPr/>
              <a:lstStyle/>
              <a:p>
                <a:r>
                  <a:rPr lang="en-US">
                    <a:noFill/>
                  </a:rPr>
                  <a:t> </a:t>
                </a:r>
              </a:p>
            </p:txBody>
          </p:sp>
        </mc:Fallback>
      </mc:AlternateContent>
    </p:spTree>
    <p:extLst>
      <p:ext uri="{BB962C8B-B14F-4D97-AF65-F5344CB8AC3E}">
        <p14:creationId xmlns:p14="http://schemas.microsoft.com/office/powerpoint/2010/main" val="1145168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78621A0-EF9F-2B44-0373-70CDEB1A25A1}"/>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F4F841A9-50FB-1423-C2AD-0DADF689445A}"/>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BAB579-F931-E798-DAB1-7637E479A61D}"/>
                  </a:ext>
                </a:extLst>
              </p:cNvPr>
              <p:cNvSpPr txBox="1"/>
              <p:nvPr/>
            </p:nvSpPr>
            <p:spPr>
              <a:xfrm>
                <a:off x="836634" y="1073744"/>
                <a:ext cx="3686074" cy="1175515"/>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𝑥</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r>
                        <a:rPr lang="en-US" sz="4400" i="1" dirty="0">
                          <a:effectLst/>
                          <a:latin typeface="Cambria Math" panose="02040503050406030204" pitchFamily="18" charset="0"/>
                        </a:rPr>
                        <m:t>=</m:t>
                      </m:r>
                      <m:sSub>
                        <m:sSubPr>
                          <m:ctrlPr>
                            <a:rPr lang="en-US" sz="4400" b="0" i="1" dirty="0" smtClean="0">
                              <a:effectLst/>
                              <a:latin typeface="Cambria Math" panose="02040503050406030204" pitchFamily="18" charset="0"/>
                            </a:rPr>
                          </m:ctrlPr>
                        </m:sSubPr>
                        <m:e>
                          <m:r>
                            <a:rPr lang="en-US" sz="4400" b="0" i="1" dirty="0" smtClean="0">
                              <a:effectLst/>
                              <a:latin typeface="Cambria Math" panose="02040503050406030204" pitchFamily="18" charset="0"/>
                            </a:rPr>
                            <m:t>𝑑</m:t>
                          </m:r>
                        </m:e>
                        <m:sub>
                          <m:r>
                            <a:rPr lang="en-US" sz="4400" b="0" i="1" dirty="0" smtClean="0">
                              <a:effectLst/>
                              <a:latin typeface="Cambria Math" panose="02040503050406030204" pitchFamily="18" charset="0"/>
                            </a:rPr>
                            <m:t>𝑡</m:t>
                          </m:r>
                        </m:sub>
                      </m:sSub>
                      <m:sSub>
                        <m:sSubPr>
                          <m:ctrlPr>
                            <a:rPr lang="en-US" sz="4400" b="0" i="1" dirty="0" smtClean="0">
                              <a:effectLst/>
                              <a:latin typeface="Cambria Math" panose="02040503050406030204" pitchFamily="18" charset="0"/>
                            </a:rPr>
                          </m:ctrlPr>
                        </m:sSubPr>
                        <m:e>
                          <m:r>
                            <a:rPr lang="en-US" sz="4400" i="1" dirty="0" smtClean="0">
                              <a:effectLst/>
                              <a:latin typeface="Cambria Math" panose="02040503050406030204" pitchFamily="18" charset="0"/>
                            </a:rPr>
                            <m:t>𝜕</m:t>
                          </m:r>
                        </m:e>
                        <m:sub>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𝑣</m:t>
                              </m:r>
                            </m:e>
                            <m:sup>
                              <m:r>
                                <a:rPr lang="en-US" sz="4400" b="0" i="1" dirty="0" smtClean="0">
                                  <a:effectLst/>
                                  <a:latin typeface="Cambria Math" panose="02040503050406030204" pitchFamily="18" charset="0"/>
                                </a:rPr>
                                <m:t>𝑖</m:t>
                              </m:r>
                            </m:sup>
                          </m:sSup>
                        </m:sub>
                      </m:sSub>
                      <m:r>
                        <a:rPr lang="en-US" sz="4400" b="0" i="1" dirty="0" smtClean="0">
                          <a:effectLst/>
                          <a:latin typeface="Cambria Math" panose="02040503050406030204" pitchFamily="18" charset="0"/>
                        </a:rPr>
                        <m:t>𝐿</m:t>
                      </m:r>
                    </m:oMath>
                  </m:oMathPara>
                </a14:m>
                <a:endParaRPr lang="en-US" sz="4400" b="0" i="1" dirty="0">
                  <a:effectLst/>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0BAB579-F931-E798-DAB1-7637E479A61D}"/>
                  </a:ext>
                </a:extLst>
              </p:cNvPr>
              <p:cNvSpPr txBox="1">
                <a:spLocks noRot="1" noChangeAspect="1" noMove="1" noResize="1" noEditPoints="1" noAdjustHandles="1" noChangeArrowheads="1" noChangeShapeType="1" noTextEdit="1"/>
              </p:cNvSpPr>
              <p:nvPr/>
            </p:nvSpPr>
            <p:spPr>
              <a:xfrm>
                <a:off x="836634" y="1073744"/>
                <a:ext cx="3686074" cy="117551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4B631D6-CB90-6F11-FFB8-D2419144C7D9}"/>
                  </a:ext>
                </a:extLst>
              </p:cNvPr>
              <p:cNvSpPr txBox="1"/>
              <p:nvPr/>
            </p:nvSpPr>
            <p:spPr>
              <a:xfrm>
                <a:off x="182626" y="5383466"/>
                <a:ext cx="9028177" cy="738664"/>
              </a:xfrm>
              <a:prstGeom prst="rect">
                <a:avLst/>
              </a:prstGeom>
              <a:noFill/>
            </p:spPr>
            <p:txBody>
              <a:bodyPr wrap="none" rtlCol="0">
                <a:spAutoFit/>
              </a:bodyPr>
              <a:lstStyle/>
              <a:p>
                <a14:m>
                  <m:oMath xmlns:m="http://schemas.openxmlformats.org/officeDocument/2006/math">
                    <m:r>
                      <a:rPr lang="en-US" sz="4200" b="0" i="1" smtClean="0">
                        <a:solidFill>
                          <a:schemeClr val="accent6">
                            <a:lumMod val="75000"/>
                          </a:schemeClr>
                        </a:solidFill>
                        <a:latin typeface="Cambria Math" panose="02040503050406030204" pitchFamily="18" charset="0"/>
                      </a:rPr>
                      <m:t>⇒ </m:t>
                    </m:r>
                  </m:oMath>
                </a14:m>
                <a:r>
                  <a:rPr lang="en-US" sz="4200" dirty="0">
                    <a:solidFill>
                      <a:schemeClr val="accent6">
                        <a:lumMod val="75000"/>
                      </a:schemeClr>
                    </a:solidFill>
                  </a:rPr>
                  <a:t>All Lagrangian systems are Newtonian</a:t>
                </a:r>
              </a:p>
            </p:txBody>
          </p:sp>
        </mc:Choice>
        <mc:Fallback xmlns="">
          <p:sp>
            <p:nvSpPr>
              <p:cNvPr id="8" name="TextBox 7">
                <a:extLst>
                  <a:ext uri="{FF2B5EF4-FFF2-40B4-BE49-F238E27FC236}">
                    <a16:creationId xmlns:a16="http://schemas.microsoft.com/office/drawing/2014/main" id="{E4B631D6-CB90-6F11-FFB8-D2419144C7D9}"/>
                  </a:ext>
                </a:extLst>
              </p:cNvPr>
              <p:cNvSpPr txBox="1">
                <a:spLocks noRot="1" noChangeAspect="1" noMove="1" noResize="1" noEditPoints="1" noAdjustHandles="1" noChangeArrowheads="1" noChangeShapeType="1" noTextEdit="1"/>
              </p:cNvSpPr>
              <p:nvPr/>
            </p:nvSpPr>
            <p:spPr>
              <a:xfrm>
                <a:off x="182626" y="5383466"/>
                <a:ext cx="9028177" cy="738664"/>
              </a:xfrm>
              <a:prstGeom prst="rect">
                <a:avLst/>
              </a:prstGeom>
              <a:blipFill>
                <a:blip r:embed="rId4"/>
                <a:stretch>
                  <a:fillRect t="-15702" r="-1688" b="-38017"/>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A235A63B-7E81-F0B0-7D82-6913F45C120B}"/>
              </a:ext>
            </a:extLst>
          </p:cNvPr>
          <p:cNvGrpSpPr/>
          <p:nvPr/>
        </p:nvGrpSpPr>
        <p:grpSpPr>
          <a:xfrm>
            <a:off x="9650405" y="121281"/>
            <a:ext cx="2296582" cy="1780774"/>
            <a:chOff x="2152990" y="605117"/>
            <a:chExt cx="6346135" cy="5486400"/>
          </a:xfrm>
        </p:grpSpPr>
        <p:sp>
          <p:nvSpPr>
            <p:cNvPr id="33" name="Oval 32">
              <a:extLst>
                <a:ext uri="{FF2B5EF4-FFF2-40B4-BE49-F238E27FC236}">
                  <a16:creationId xmlns:a16="http://schemas.microsoft.com/office/drawing/2014/main" id="{AF161B08-8F2B-27DF-3393-F9D3E95201EE}"/>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4" name="Oval 33">
              <a:extLst>
                <a:ext uri="{FF2B5EF4-FFF2-40B4-BE49-F238E27FC236}">
                  <a16:creationId xmlns:a16="http://schemas.microsoft.com/office/drawing/2014/main" id="{4F553D0C-A4EC-2EF3-295C-F3CA476DAF15}"/>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5" name="Oval 34">
              <a:extLst>
                <a:ext uri="{FF2B5EF4-FFF2-40B4-BE49-F238E27FC236}">
                  <a16:creationId xmlns:a16="http://schemas.microsoft.com/office/drawing/2014/main" id="{F812E0F6-4C00-9F0C-E133-D06DE34AE196}"/>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36" name="Freeform 35">
            <a:extLst>
              <a:ext uri="{FF2B5EF4-FFF2-40B4-BE49-F238E27FC236}">
                <a16:creationId xmlns:a16="http://schemas.microsoft.com/office/drawing/2014/main" id="{E44E9D07-4E42-5F70-B50B-327A39526273}"/>
              </a:ext>
            </a:extLst>
          </p:cNvPr>
          <p:cNvSpPr/>
          <p:nvPr/>
        </p:nvSpPr>
        <p:spPr>
          <a:xfrm>
            <a:off x="9650405" y="737895"/>
            <a:ext cx="1148291" cy="1164161"/>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37" name="Freeform 36">
            <a:extLst>
              <a:ext uri="{FF2B5EF4-FFF2-40B4-BE49-F238E27FC236}">
                <a16:creationId xmlns:a16="http://schemas.microsoft.com/office/drawing/2014/main" id="{51FDFBBA-FFC0-3470-C5BD-FCC4CEFBEB6C}"/>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37">
            <a:extLst>
              <a:ext uri="{FF2B5EF4-FFF2-40B4-BE49-F238E27FC236}">
                <a16:creationId xmlns:a16="http://schemas.microsoft.com/office/drawing/2014/main" id="{EFA93F18-2EAE-2DED-619D-7A3A90B45AF7}"/>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TextBox 39">
            <a:extLst>
              <a:ext uri="{FF2B5EF4-FFF2-40B4-BE49-F238E27FC236}">
                <a16:creationId xmlns:a16="http://schemas.microsoft.com/office/drawing/2014/main" id="{BB05C0D9-18A1-D132-B336-C86297A979AF}"/>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41" name="TextBox 40">
            <a:extLst>
              <a:ext uri="{FF2B5EF4-FFF2-40B4-BE49-F238E27FC236}">
                <a16:creationId xmlns:a16="http://schemas.microsoft.com/office/drawing/2014/main" id="{2C217077-A760-B534-09B0-3332DDA44623}"/>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42" name="TextBox 41">
            <a:extLst>
              <a:ext uri="{FF2B5EF4-FFF2-40B4-BE49-F238E27FC236}">
                <a16:creationId xmlns:a16="http://schemas.microsoft.com/office/drawing/2014/main" id="{0B69B3A2-450E-AA22-1452-D4C6FACF01B6}"/>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BA921B-3B71-8ACC-78C4-4553722A679C}"/>
                  </a:ext>
                </a:extLst>
              </p:cNvPr>
              <p:cNvSpPr txBox="1"/>
              <p:nvPr/>
            </p:nvSpPr>
            <p:spPr>
              <a:xfrm>
                <a:off x="299528" y="2275161"/>
                <a:ext cx="11498917" cy="1542217"/>
              </a:xfrm>
              <a:prstGeom prst="rect">
                <a:avLst/>
              </a:prstGeom>
              <a:noFill/>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sz="2800" b="0" i="1" dirty="0" smtClean="0">
                              <a:effectLst/>
                              <a:latin typeface="Cambria Math" panose="02040503050406030204" pitchFamily="18" charset="0"/>
                            </a:rPr>
                          </m:ctrlPr>
                        </m:sSubPr>
                        <m:e>
                          <m:sSub>
                            <m:sSubPr>
                              <m:ctrlPr>
                                <a:rPr lang="en-US" sz="2800" i="1" dirty="0">
                                  <a:latin typeface="Cambria Math" panose="02040503050406030204" pitchFamily="18" charset="0"/>
                                </a:rPr>
                              </m:ctrlPr>
                            </m:sSubPr>
                            <m:e>
                              <m:r>
                                <a:rPr lang="en-US" sz="2800" i="1" dirty="0">
                                  <a:latin typeface="Cambria Math" panose="02040503050406030204" pitchFamily="18" charset="0"/>
                                </a:rPr>
                                <m:t>𝜕</m:t>
                              </m:r>
                            </m:e>
                            <m:sub>
                              <m:sSup>
                                <m:sSupPr>
                                  <m:ctrlPr>
                                    <a:rPr lang="en-US" sz="2800" i="1" dirty="0">
                                      <a:latin typeface="Cambria Math" panose="02040503050406030204" pitchFamily="18" charset="0"/>
                                    </a:rPr>
                                  </m:ctrlPr>
                                </m:sSupPr>
                                <m:e>
                                  <m:r>
                                    <a:rPr lang="en-US" sz="2800" i="1" dirty="0">
                                      <a:latin typeface="Cambria Math" panose="02040503050406030204" pitchFamily="18" charset="0"/>
                                    </a:rPr>
                                    <m:t>𝑥</m:t>
                                  </m:r>
                                </m:e>
                                <m:sup>
                                  <m:r>
                                    <a:rPr lang="en-US" sz="2800" i="1" dirty="0">
                                      <a:latin typeface="Cambria Math" panose="02040503050406030204" pitchFamily="18" charset="0"/>
                                    </a:rPr>
                                    <m:t>𝑖</m:t>
                                  </m:r>
                                </m:sup>
                              </m:sSup>
                            </m:sub>
                          </m:sSub>
                          <m:r>
                            <a:rPr lang="en-US" sz="2800" i="1" dirty="0">
                              <a:latin typeface="Cambria Math" panose="02040503050406030204" pitchFamily="18" charset="0"/>
                            </a:rPr>
                            <m:t>𝐿</m:t>
                          </m:r>
                          <m:r>
                            <a:rPr lang="en-US" sz="2800" b="0" i="1" dirty="0" smtClean="0">
                              <a:latin typeface="Cambria Math" panose="02040503050406030204" pitchFamily="18" charset="0"/>
                            </a:rPr>
                            <m:t>=</m:t>
                          </m:r>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b>
                        <m:sSubPr>
                          <m:ctrlPr>
                            <a:rPr lang="en-US" sz="2800" b="0" i="1" dirty="0" smtClean="0">
                              <a:effectLst/>
                              <a:latin typeface="Cambria Math" panose="02040503050406030204" pitchFamily="18" charset="0"/>
                            </a:rPr>
                          </m:ctrlPr>
                        </m:sSubPr>
                        <m:e>
                          <m:r>
                            <a:rPr lang="en-US" sz="2800" i="1" dirty="0" smtClean="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i="1" dirty="0" smtClean="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b>
                        <m:sSubPr>
                          <m:ctrlPr>
                            <a:rPr lang="en-US" sz="2800" b="0" i="1" dirty="0" smtClean="0">
                              <a:effectLst/>
                              <a:latin typeface="Cambria Math" panose="02040503050406030204" pitchFamily="18" charset="0"/>
                            </a:rPr>
                          </m:ctrlPr>
                        </m:sSubPr>
                        <m:e>
                          <m:r>
                            <a:rPr lang="en-US" sz="2800" b="0" i="1" dirty="0" smtClean="0">
                              <a:effectLst/>
                              <a:latin typeface="Cambria Math" panose="02040503050406030204" pitchFamily="18" charset="0"/>
                            </a:rPr>
                            <m:t>𝑑</m:t>
                          </m:r>
                        </m:e>
                        <m:sub>
                          <m:r>
                            <a:rPr lang="en-US" sz="2800" b="0" i="1" dirty="0" smtClean="0">
                              <a:effectLst/>
                              <a:latin typeface="Cambria Math" panose="02040503050406030204" pitchFamily="18" charset="0"/>
                            </a:rPr>
                            <m:t>𝑡</m:t>
                          </m:r>
                        </m:sub>
                      </m:s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r>
                        <a:rPr lang="en-US" sz="2800" i="1" dirty="0">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𝑥</m:t>
                              </m:r>
                            </m:e>
                            <m:sup>
                              <m:r>
                                <a:rPr lang="en-US" sz="2800" b="0" i="1" dirty="0" smtClean="0">
                                  <a:effectLst/>
                                  <a:latin typeface="Cambria Math" panose="02040503050406030204" pitchFamily="18" charset="0"/>
                                </a:rPr>
                                <m:t>𝑗</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𝑗</m:t>
                          </m:r>
                        </m:sup>
                      </m:sSup>
                      <m:r>
                        <a:rPr lang="en-US" sz="2800" i="1" dirty="0">
                          <a:effectLst/>
                          <a:latin typeface="Cambria Math" panose="02040503050406030204" pitchFamily="18" charset="0"/>
                        </a:rPr>
                        <m:t>+</m:t>
                      </m:r>
                      <m:sSub>
                        <m:sSubPr>
                          <m:ctrlPr>
                            <a:rPr lang="en-US" sz="2800" b="0" i="1" dirty="0" smtClean="0">
                              <a:effectLst/>
                              <a:latin typeface="Cambria Math" panose="02040503050406030204" pitchFamily="18" charset="0"/>
                            </a:rPr>
                          </m:ctrlPr>
                        </m:sSubPr>
                        <m:e>
                          <m:r>
                            <a:rPr lang="en-US" sz="2800" i="1" dirty="0">
                              <a:effectLst/>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𝑘</m:t>
                              </m:r>
                            </m:sup>
                          </m:sSup>
                        </m:sub>
                      </m:sSub>
                      <m:sSub>
                        <m:sSubPr>
                          <m:ctrlPr>
                            <a:rPr lang="en-US" sz="2800" b="0" i="1" dirty="0" smtClean="0">
                              <a:effectLst/>
                              <a:latin typeface="Cambria Math" panose="02040503050406030204" pitchFamily="18" charset="0"/>
                            </a:rPr>
                          </m:ctrlPr>
                        </m:sSubPr>
                        <m:e>
                          <m:r>
                            <a:rPr lang="en-US" sz="2800" i="1" dirty="0">
                              <a:latin typeface="Cambria Math" panose="02040503050406030204" pitchFamily="18" charset="0"/>
                            </a:rPr>
                            <m:t>𝜕</m:t>
                          </m:r>
                        </m:e>
                        <m:sub>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𝑣</m:t>
                              </m:r>
                            </m:e>
                            <m:sup>
                              <m:r>
                                <a:rPr lang="en-US" sz="2800" b="0" i="1" dirty="0" smtClean="0">
                                  <a:effectLst/>
                                  <a:latin typeface="Cambria Math" panose="02040503050406030204" pitchFamily="18" charset="0"/>
                                </a:rPr>
                                <m:t>𝑖</m:t>
                              </m:r>
                            </m:sup>
                          </m:sSup>
                        </m:sub>
                      </m:sSub>
                      <m:r>
                        <a:rPr lang="en-US" sz="2800" b="0" i="1" dirty="0" smtClean="0">
                          <a:effectLst/>
                          <a:latin typeface="Cambria Math" panose="02040503050406030204" pitchFamily="18" charset="0"/>
                        </a:rPr>
                        <m:t>𝐿</m:t>
                      </m:r>
                      <m:r>
                        <a:rPr lang="en-US" sz="2800" b="0" i="1" dirty="0" smtClean="0">
                          <a:effectLst/>
                          <a:latin typeface="Cambria Math" panose="02040503050406030204" pitchFamily="18" charset="0"/>
                        </a:rPr>
                        <m:t> </m:t>
                      </m:r>
                      <m:sSup>
                        <m:sSupPr>
                          <m:ctrlPr>
                            <a:rPr lang="en-US" sz="2800" b="0" i="1" dirty="0" smtClean="0">
                              <a:effectLst/>
                              <a:latin typeface="Cambria Math" panose="02040503050406030204" pitchFamily="18" charset="0"/>
                            </a:rPr>
                          </m:ctrlPr>
                        </m:sSupPr>
                        <m:e>
                          <m:r>
                            <a:rPr lang="en-US" sz="2800" b="0" i="1" dirty="0" smtClean="0">
                              <a:effectLst/>
                              <a:latin typeface="Cambria Math" panose="02040503050406030204" pitchFamily="18" charset="0"/>
                            </a:rPr>
                            <m:t>𝑎</m:t>
                          </m:r>
                        </m:e>
                        <m:sup>
                          <m:r>
                            <a:rPr lang="en-US" sz="2800" b="0" i="1" dirty="0" smtClean="0">
                              <a:effectLst/>
                              <a:latin typeface="Cambria Math" panose="02040503050406030204" pitchFamily="18" charset="0"/>
                            </a:rPr>
                            <m:t>𝑘</m:t>
                          </m:r>
                        </m:sup>
                      </m:sSup>
                      <m:r>
                        <a:rPr lang="en-US" sz="2800" i="1" dirty="0">
                          <a:effectLst/>
                          <a:latin typeface="Cambria Math" panose="02040503050406030204" pitchFamily="18" charset="0"/>
                        </a:rPr>
                        <m:t> </m:t>
                      </m:r>
                    </m:oMath>
                  </m:oMathPara>
                </a14:m>
                <a:endParaRPr lang="en-US" sz="2800" dirty="0"/>
              </a:p>
              <a:p>
                <a:pPr>
                  <a:lnSpc>
                    <a:spcPct val="150000"/>
                  </a:lnSpc>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𝑘</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𝑎</m:t>
                          </m:r>
                        </m:e>
                        <m:sup>
                          <m:r>
                            <a:rPr lang="en-US" sz="2800" b="0" i="1" smtClean="0">
                              <a:latin typeface="Cambria Math" panose="02040503050406030204" pitchFamily="18" charset="0"/>
                            </a:rPr>
                            <m:t>𝑘</m:t>
                          </m:r>
                        </m:sup>
                      </m:sSup>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𝑥</m:t>
                              </m:r>
                            </m:e>
                            <m:sup>
                              <m:r>
                                <a:rPr lang="en-US" sz="2800" i="1">
                                  <a:latin typeface="Cambria Math" panose="02040503050406030204" pitchFamily="18" charset="0"/>
                                </a:rPr>
                                <m:t>𝑗</m:t>
                              </m:r>
                            </m:sup>
                          </m:sSup>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𝑖</m:t>
                              </m:r>
                            </m:sup>
                          </m:sSup>
                        </m:sub>
                      </m:sSub>
                      <m:r>
                        <a:rPr lang="en-US" sz="2800" i="1">
                          <a:latin typeface="Cambria Math" panose="02040503050406030204" pitchFamily="18" charset="0"/>
                        </a:rPr>
                        <m:t>𝐿</m:t>
                      </m:r>
                      <m:r>
                        <a:rPr lang="en-US" sz="2800" b="0" i="1" smtClean="0">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𝑗</m:t>
                          </m:r>
                        </m:sup>
                      </m:sSup>
                    </m:oMath>
                  </m:oMathPara>
                </a14:m>
                <a:endParaRPr lang="en-US" sz="2800" dirty="0"/>
              </a:p>
            </p:txBody>
          </p:sp>
        </mc:Choice>
        <mc:Fallback xmlns="">
          <p:sp>
            <p:nvSpPr>
              <p:cNvPr id="10" name="TextBox 9">
                <a:extLst>
                  <a:ext uri="{FF2B5EF4-FFF2-40B4-BE49-F238E27FC236}">
                    <a16:creationId xmlns:a16="http://schemas.microsoft.com/office/drawing/2014/main" id="{EBBA921B-3B71-8ACC-78C4-4553722A679C}"/>
                  </a:ext>
                </a:extLst>
              </p:cNvPr>
              <p:cNvSpPr txBox="1">
                <a:spLocks noRot="1" noChangeAspect="1" noMove="1" noResize="1" noEditPoints="1" noAdjustHandles="1" noChangeArrowheads="1" noChangeShapeType="1" noTextEdit="1"/>
              </p:cNvSpPr>
              <p:nvPr/>
            </p:nvSpPr>
            <p:spPr>
              <a:xfrm>
                <a:off x="299528" y="2275161"/>
                <a:ext cx="11498917" cy="154221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3F68E6-B84B-F8B2-2D4E-BF94A559B4E7}"/>
                  </a:ext>
                </a:extLst>
              </p:cNvPr>
              <p:cNvSpPr txBox="1"/>
              <p:nvPr/>
            </p:nvSpPr>
            <p:spPr>
              <a:xfrm>
                <a:off x="2588243" y="214765"/>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xmlns="">
          <p:sp>
            <p:nvSpPr>
              <p:cNvPr id="6" name="TextBox 5">
                <a:extLst>
                  <a:ext uri="{FF2B5EF4-FFF2-40B4-BE49-F238E27FC236}">
                    <a16:creationId xmlns:a16="http://schemas.microsoft.com/office/drawing/2014/main" id="{1D3F68E6-B84B-F8B2-2D4E-BF94A559B4E7}"/>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6C7E4EA-FBBD-7ACC-91AF-AAB7CEB3124F}"/>
                  </a:ext>
                </a:extLst>
              </p:cNvPr>
              <p:cNvSpPr txBox="1"/>
              <p:nvPr/>
            </p:nvSpPr>
            <p:spPr>
              <a:xfrm>
                <a:off x="5390551" y="186849"/>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xmlns="">
          <p:sp>
            <p:nvSpPr>
              <p:cNvPr id="12" name="TextBox 11">
                <a:extLst>
                  <a:ext uri="{FF2B5EF4-FFF2-40B4-BE49-F238E27FC236}">
                    <a16:creationId xmlns:a16="http://schemas.microsoft.com/office/drawing/2014/main" id="{A6C7E4EA-FBBD-7ACC-91AF-AAB7CEB3124F}"/>
                  </a:ext>
                </a:extLst>
              </p:cNvPr>
              <p:cNvSpPr txBox="1">
                <a:spLocks noRot="1" noChangeAspect="1" noMove="1" noResize="1" noEditPoints="1" noAdjustHandles="1" noChangeArrowheads="1" noChangeShapeType="1" noTextEdit="1"/>
              </p:cNvSpPr>
              <p:nvPr/>
            </p:nvSpPr>
            <p:spPr>
              <a:xfrm>
                <a:off x="5390551" y="186849"/>
                <a:ext cx="2023759" cy="79137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6C1658-C4B3-D69F-F0FB-5E3738F3300C}"/>
              </a:ext>
            </a:extLst>
          </p:cNvPr>
          <p:cNvSpPr txBox="1"/>
          <p:nvPr/>
        </p:nvSpPr>
        <p:spPr>
          <a:xfrm>
            <a:off x="7681650" y="316949"/>
            <a:ext cx="1217257" cy="646331"/>
          </a:xfrm>
          <a:prstGeom prst="rect">
            <a:avLst/>
          </a:prstGeom>
          <a:noFill/>
        </p:spPr>
        <p:txBody>
          <a:bodyPr wrap="none" rtlCol="0">
            <a:spAutoFit/>
          </a:bodyPr>
          <a:lstStyle/>
          <a:p>
            <a:pPr algn="r"/>
            <a:r>
              <a:rPr lang="en-US" dirty="0"/>
              <a:t>Newtonian</a:t>
            </a:r>
            <a:br>
              <a:rPr lang="en-US" dirty="0"/>
            </a:br>
            <a:r>
              <a:rPr lang="en-US" dirty="0"/>
              <a:t>state</a:t>
            </a:r>
          </a:p>
        </p:txBody>
      </p:sp>
      <p:sp>
        <p:nvSpPr>
          <p:cNvPr id="14" name="TextBox 13">
            <a:extLst>
              <a:ext uri="{FF2B5EF4-FFF2-40B4-BE49-F238E27FC236}">
                <a16:creationId xmlns:a16="http://schemas.microsoft.com/office/drawing/2014/main" id="{322C0054-345F-3DE1-A868-E5917BDC1CC8}"/>
              </a:ext>
            </a:extLst>
          </p:cNvPr>
          <p:cNvSpPr txBox="1"/>
          <p:nvPr/>
        </p:nvSpPr>
        <p:spPr>
          <a:xfrm>
            <a:off x="1116663" y="358060"/>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15" name="Straight Arrow Connector 14">
            <a:extLst>
              <a:ext uri="{FF2B5EF4-FFF2-40B4-BE49-F238E27FC236}">
                <a16:creationId xmlns:a16="http://schemas.microsoft.com/office/drawing/2014/main" id="{9B87B3F0-B21F-A9EC-112A-85323DC0109F}"/>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529D00-ACAE-D4C8-85F7-FDEAA1840E4E}"/>
                  </a:ext>
                </a:extLst>
              </p:cNvPr>
              <p:cNvSpPr txBox="1"/>
              <p:nvPr/>
            </p:nvSpPr>
            <p:spPr>
              <a:xfrm>
                <a:off x="5481356" y="1105202"/>
                <a:ext cx="2585323" cy="1140890"/>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𝐹</m:t>
                          </m:r>
                        </m:e>
                        <m:sup>
                          <m:r>
                            <a:rPr lang="en-US" sz="4400" b="0" i="1" dirty="0" smtClean="0">
                              <a:effectLst/>
                              <a:latin typeface="Cambria Math" panose="02040503050406030204" pitchFamily="18" charset="0"/>
                            </a:rPr>
                            <m:t>𝑖</m:t>
                          </m:r>
                        </m:sup>
                      </m:sSup>
                      <m:r>
                        <a:rPr lang="en-US" sz="4400" i="1" dirty="0">
                          <a:effectLst/>
                          <a:latin typeface="Cambria Math" panose="02040503050406030204" pitchFamily="18" charset="0"/>
                        </a:rPr>
                        <m:t>=</m:t>
                      </m:r>
                      <m:r>
                        <a:rPr lang="en-US" sz="4400" b="0" i="1" dirty="0" smtClean="0">
                          <a:effectLst/>
                          <a:latin typeface="Cambria Math" panose="02040503050406030204" pitchFamily="18" charset="0"/>
                        </a:rPr>
                        <m:t>𝑚</m:t>
                      </m:r>
                      <m:sSup>
                        <m:sSupPr>
                          <m:ctrlPr>
                            <a:rPr lang="en-US" sz="4400" b="0" i="1" dirty="0" smtClean="0">
                              <a:effectLst/>
                              <a:latin typeface="Cambria Math" panose="02040503050406030204" pitchFamily="18" charset="0"/>
                            </a:rPr>
                          </m:ctrlPr>
                        </m:sSupPr>
                        <m:e>
                          <m:r>
                            <a:rPr lang="en-US" sz="4400" b="0" i="1" dirty="0" smtClean="0">
                              <a:effectLst/>
                              <a:latin typeface="Cambria Math" panose="02040503050406030204" pitchFamily="18" charset="0"/>
                            </a:rPr>
                            <m:t>𝑎</m:t>
                          </m:r>
                        </m:e>
                        <m:sup>
                          <m:r>
                            <a:rPr lang="en-US" sz="4400" b="0" i="1" dirty="0" smtClean="0">
                              <a:effectLst/>
                              <a:latin typeface="Cambria Math" panose="02040503050406030204" pitchFamily="18" charset="0"/>
                            </a:rPr>
                            <m:t>𝑖</m:t>
                          </m:r>
                        </m:sup>
                      </m:sSup>
                    </m:oMath>
                  </m:oMathPara>
                </a14:m>
                <a:endParaRPr lang="en-US" sz="4400" b="0" i="1" dirty="0">
                  <a:effectLst/>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6B529D00-ACAE-D4C8-85F7-FDEAA1840E4E}"/>
                  </a:ext>
                </a:extLst>
              </p:cNvPr>
              <p:cNvSpPr txBox="1">
                <a:spLocks noRot="1" noChangeAspect="1" noMove="1" noResize="1" noEditPoints="1" noAdjustHandles="1" noChangeArrowheads="1" noChangeShapeType="1" noTextEdit="1"/>
              </p:cNvSpPr>
              <p:nvPr/>
            </p:nvSpPr>
            <p:spPr>
              <a:xfrm>
                <a:off x="5481356" y="1105202"/>
                <a:ext cx="2585323" cy="1140890"/>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764A42E-D5FD-BEE8-F600-B2A7C354177A}"/>
              </a:ext>
            </a:extLst>
          </p:cNvPr>
          <p:cNvCxnSpPr>
            <a:cxnSpLocks/>
          </p:cNvCxnSpPr>
          <p:nvPr/>
        </p:nvCxnSpPr>
        <p:spPr>
          <a:xfrm>
            <a:off x="4521197" y="1724383"/>
            <a:ext cx="960159" cy="0"/>
          </a:xfrm>
          <a:prstGeom prst="straightConnector1">
            <a:avLst/>
          </a:prstGeom>
          <a:ln w="762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F0B6968-7EDA-B215-DC4D-77B40CCC614B}"/>
              </a:ext>
            </a:extLst>
          </p:cNvPr>
          <p:cNvSpPr txBox="1"/>
          <p:nvPr/>
        </p:nvSpPr>
        <p:spPr>
          <a:xfrm>
            <a:off x="182626" y="1084382"/>
            <a:ext cx="1204240" cy="646331"/>
          </a:xfrm>
          <a:prstGeom prst="rect">
            <a:avLst/>
          </a:prstGeom>
          <a:noFill/>
        </p:spPr>
        <p:txBody>
          <a:bodyPr wrap="none" rtlCol="0">
            <a:spAutoFit/>
          </a:bodyPr>
          <a:lstStyle/>
          <a:p>
            <a:r>
              <a:rPr lang="en-US" dirty="0" err="1"/>
              <a:t>Lagrangian</a:t>
            </a:r>
            <a:br>
              <a:rPr lang="en-US" dirty="0"/>
            </a:br>
            <a:r>
              <a:rPr lang="en-US" dirty="0" err="1"/>
              <a:t>EoM</a:t>
            </a:r>
            <a:endParaRPr lang="en-US" dirty="0"/>
          </a:p>
        </p:txBody>
      </p:sp>
      <p:sp>
        <p:nvSpPr>
          <p:cNvPr id="19" name="TextBox 18">
            <a:extLst>
              <a:ext uri="{FF2B5EF4-FFF2-40B4-BE49-F238E27FC236}">
                <a16:creationId xmlns:a16="http://schemas.microsoft.com/office/drawing/2014/main" id="{152FE86E-3B5A-241F-B0BD-E0053B647321}"/>
              </a:ext>
            </a:extLst>
          </p:cNvPr>
          <p:cNvSpPr txBox="1"/>
          <p:nvPr/>
        </p:nvSpPr>
        <p:spPr>
          <a:xfrm>
            <a:off x="7784790" y="1067687"/>
            <a:ext cx="1217257" cy="646331"/>
          </a:xfrm>
          <a:prstGeom prst="rect">
            <a:avLst/>
          </a:prstGeom>
          <a:noFill/>
        </p:spPr>
        <p:txBody>
          <a:bodyPr wrap="none" rtlCol="0">
            <a:spAutoFit/>
          </a:bodyPr>
          <a:lstStyle/>
          <a:p>
            <a:pPr algn="r"/>
            <a:r>
              <a:rPr lang="en-US" dirty="0"/>
              <a:t>Newtonian</a:t>
            </a:r>
            <a:br>
              <a:rPr lang="en-US" dirty="0"/>
            </a:br>
            <a:r>
              <a:rPr lang="en-US" dirty="0" err="1"/>
              <a:t>EoM</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2ADF675-FBE7-EA11-60EB-C73D40A0488D}"/>
                  </a:ext>
                </a:extLst>
              </p:cNvPr>
              <p:cNvSpPr txBox="1"/>
              <p:nvPr/>
            </p:nvSpPr>
            <p:spPr>
              <a:xfrm>
                <a:off x="836634" y="3877408"/>
                <a:ext cx="8833444" cy="99520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𝑎</m:t>
                          </m:r>
                        </m:e>
                        <m:sup>
                          <m:r>
                            <a:rPr lang="en-US" sz="4400" b="0" i="1" smtClean="0">
                              <a:latin typeface="Cambria Math" panose="02040503050406030204" pitchFamily="18" charset="0"/>
                            </a:rPr>
                            <m:t>𝑘</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d>
                            <m:dPr>
                              <m:ctrlPr>
                                <a:rPr lang="en-US" sz="4400" b="0" i="1" smtClean="0">
                                  <a:latin typeface="Cambria Math" panose="02040503050406030204" pitchFamily="18" charset="0"/>
                                </a:rPr>
                              </m:ctrlPr>
                            </m:dPr>
                            <m:e>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𝑘</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e>
                          </m:d>
                        </m:e>
                        <m:sup>
                          <m:r>
                            <a:rPr lang="en-US" sz="4400" b="0" i="1" smtClean="0">
                              <a:latin typeface="Cambria Math" panose="02040503050406030204" pitchFamily="18" charset="0"/>
                            </a:rPr>
                            <m:t>−1</m:t>
                          </m:r>
                        </m:sup>
                      </m:sSup>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i="1">
                          <a:latin typeface="Cambria Math" panose="02040503050406030204" pitchFamily="18" charset="0"/>
                        </a:rPr>
                        <m:t>−</m:t>
                      </m:r>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𝑥</m:t>
                              </m:r>
                            </m:e>
                            <m:sup>
                              <m:r>
                                <a:rPr lang="en-US" sz="4400" i="1">
                                  <a:latin typeface="Cambria Math" panose="02040503050406030204" pitchFamily="18" charset="0"/>
                                </a:rPr>
                                <m:t>𝑗</m:t>
                              </m:r>
                            </m:sup>
                          </m:sSup>
                        </m:sub>
                      </m:sSub>
                      <m:sSub>
                        <m:sSubPr>
                          <m:ctrlPr>
                            <a:rPr lang="en-US" sz="4400" i="1">
                              <a:latin typeface="Cambria Math" panose="02040503050406030204" pitchFamily="18" charset="0"/>
                            </a:rPr>
                          </m:ctrlPr>
                        </m:sSubPr>
                        <m:e>
                          <m:r>
                            <a:rPr lang="en-US" sz="4400" i="1">
                              <a:latin typeface="Cambria Math" panose="02040503050406030204" pitchFamily="18" charset="0"/>
                            </a:rPr>
                            <m:t>𝜕</m:t>
                          </m:r>
                        </m:e>
                        <m:sub>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𝑖</m:t>
                              </m:r>
                            </m:sup>
                          </m:sSup>
                        </m:sub>
                      </m:sSub>
                      <m:r>
                        <a:rPr lang="en-US" sz="4400" i="1">
                          <a:latin typeface="Cambria Math" panose="02040503050406030204" pitchFamily="18" charset="0"/>
                        </a:rPr>
                        <m:t>𝐿</m:t>
                      </m:r>
                      <m:r>
                        <a:rPr lang="en-US" sz="4400" b="0" i="1" smtClean="0">
                          <a:latin typeface="Cambria Math" panose="02040503050406030204" pitchFamily="18" charset="0"/>
                        </a:rPr>
                        <m:t> </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𝑗</m:t>
                          </m:r>
                        </m:sup>
                      </m:sSup>
                    </m:oMath>
                  </m:oMathPara>
                </a14:m>
                <a:endParaRPr lang="en-US" sz="4400" dirty="0"/>
              </a:p>
            </p:txBody>
          </p:sp>
        </mc:Choice>
        <mc:Fallback xmlns="">
          <p:sp>
            <p:nvSpPr>
              <p:cNvPr id="21" name="TextBox 20">
                <a:extLst>
                  <a:ext uri="{FF2B5EF4-FFF2-40B4-BE49-F238E27FC236}">
                    <a16:creationId xmlns:a16="http://schemas.microsoft.com/office/drawing/2014/main" id="{22ADF675-FBE7-EA11-60EB-C73D40A0488D}"/>
                  </a:ext>
                </a:extLst>
              </p:cNvPr>
              <p:cNvSpPr txBox="1">
                <a:spLocks noRot="1" noChangeAspect="1" noMove="1" noResize="1" noEditPoints="1" noAdjustHandles="1" noChangeArrowheads="1" noChangeShapeType="1" noTextEdit="1"/>
              </p:cNvSpPr>
              <p:nvPr/>
            </p:nvSpPr>
            <p:spPr>
              <a:xfrm>
                <a:off x="836634" y="3877408"/>
                <a:ext cx="8833444" cy="995209"/>
              </a:xfrm>
              <a:prstGeom prst="rect">
                <a:avLst/>
              </a:prstGeom>
              <a:blipFill>
                <a:blip r:embed="rId9"/>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35257742-88BF-792F-91CE-E725FEF35D83}"/>
              </a:ext>
            </a:extLst>
          </p:cNvPr>
          <p:cNvCxnSpPr/>
          <p:nvPr/>
        </p:nvCxnSpPr>
        <p:spPr>
          <a:xfrm>
            <a:off x="2588243" y="3678544"/>
            <a:ext cx="601006" cy="45661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F909D7B-8FB0-915C-0E87-5010D0E81AC0}"/>
                  </a:ext>
                </a:extLst>
              </p:cNvPr>
              <p:cNvSpPr txBox="1"/>
              <p:nvPr/>
            </p:nvSpPr>
            <p:spPr>
              <a:xfrm>
                <a:off x="728449" y="3259788"/>
                <a:ext cx="1993494"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𝐿</m:t>
                    </m:r>
                  </m:oMath>
                </a14:m>
                <a:r>
                  <a:rPr lang="en-US" dirty="0"/>
                  <a:t> is hyperregular</a:t>
                </a:r>
              </a:p>
              <a:p>
                <a14:m>
                  <m:oMath xmlns:m="http://schemas.openxmlformats.org/officeDocument/2006/math">
                    <m:r>
                      <a:rPr lang="en-US" b="0" i="1" smtClean="0">
                        <a:latin typeface="Cambria Math" panose="02040503050406030204" pitchFamily="18" charset="0"/>
                      </a:rPr>
                      <m:t>≡</m:t>
                    </m:r>
                  </m:oMath>
                </a14:m>
                <a:r>
                  <a:rPr lang="en-US" dirty="0"/>
                  <a:t> unique solution</a:t>
                </a:r>
              </a:p>
            </p:txBody>
          </p:sp>
        </mc:Choice>
        <mc:Fallback xmlns="">
          <p:sp>
            <p:nvSpPr>
              <p:cNvPr id="24" name="TextBox 23">
                <a:extLst>
                  <a:ext uri="{FF2B5EF4-FFF2-40B4-BE49-F238E27FC236}">
                    <a16:creationId xmlns:a16="http://schemas.microsoft.com/office/drawing/2014/main" id="{AF909D7B-8FB0-915C-0E87-5010D0E81AC0}"/>
                  </a:ext>
                </a:extLst>
              </p:cNvPr>
              <p:cNvSpPr txBox="1">
                <a:spLocks noRot="1" noChangeAspect="1" noMove="1" noResize="1" noEditPoints="1" noAdjustHandles="1" noChangeArrowheads="1" noChangeShapeType="1" noTextEdit="1"/>
              </p:cNvSpPr>
              <p:nvPr/>
            </p:nvSpPr>
            <p:spPr>
              <a:xfrm>
                <a:off x="728449" y="3259788"/>
                <a:ext cx="1993494" cy="646331"/>
              </a:xfrm>
              <a:prstGeom prst="rect">
                <a:avLst/>
              </a:prstGeom>
              <a:blipFill>
                <a:blip r:embed="rId10"/>
                <a:stretch>
                  <a:fillRect t="-5660" r="-2134" b="-14151"/>
                </a:stretch>
              </a:blipFill>
            </p:spPr>
            <p:txBody>
              <a:bodyPr/>
              <a:lstStyle/>
              <a:p>
                <a:r>
                  <a:rPr lang="en-US">
                    <a:noFill/>
                  </a:rPr>
                  <a:t> </a:t>
                </a:r>
              </a:p>
            </p:txBody>
          </p:sp>
        </mc:Fallback>
      </mc:AlternateContent>
    </p:spTree>
    <p:extLst>
      <p:ext uri="{BB962C8B-B14F-4D97-AF65-F5344CB8AC3E}">
        <p14:creationId xmlns:p14="http://schemas.microsoft.com/office/powerpoint/2010/main" val="3875206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EF7B5-0D63-6A9A-0C7B-65C2DB891516}"/>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4546466B-612E-16B2-E20B-557F1990BF16}"/>
              </a:ext>
            </a:extLst>
          </p:cNvPr>
          <p:cNvSpPr>
            <a:spLocks noGrp="1"/>
          </p:cNvSpPr>
          <p:nvPr>
            <p:ph type="sldNum" sz="quarter" idx="12"/>
          </p:nvPr>
        </p:nvSpPr>
        <p:spPr/>
        <p:txBody>
          <a:bodyPr/>
          <a:lstStyle/>
          <a:p>
            <a:fld id="{F47845EA-7733-40EE-B074-20032348B727}" type="slidenum">
              <a:rPr lang="en-US" smtClean="0"/>
              <a:t>9</a:t>
            </a:fld>
            <a:endParaRPr lang="en-US"/>
          </a:p>
        </p:txBody>
      </p:sp>
      <p:grpSp>
        <p:nvGrpSpPr>
          <p:cNvPr id="5" name="Group 4">
            <a:extLst>
              <a:ext uri="{FF2B5EF4-FFF2-40B4-BE49-F238E27FC236}">
                <a16:creationId xmlns:a16="http://schemas.microsoft.com/office/drawing/2014/main" id="{4F8A0021-5929-AE12-007C-3151BF27788B}"/>
              </a:ext>
            </a:extLst>
          </p:cNvPr>
          <p:cNvGrpSpPr/>
          <p:nvPr/>
        </p:nvGrpSpPr>
        <p:grpSpPr>
          <a:xfrm>
            <a:off x="9650405" y="121281"/>
            <a:ext cx="2296582" cy="1780774"/>
            <a:chOff x="2152990" y="605117"/>
            <a:chExt cx="6346135" cy="5486400"/>
          </a:xfrm>
        </p:grpSpPr>
        <p:sp>
          <p:nvSpPr>
            <p:cNvPr id="6" name="Oval 5">
              <a:extLst>
                <a:ext uri="{FF2B5EF4-FFF2-40B4-BE49-F238E27FC236}">
                  <a16:creationId xmlns:a16="http://schemas.microsoft.com/office/drawing/2014/main" id="{C51DCE4E-8D70-AC67-D9EA-14C06B9249FB}"/>
                </a:ext>
              </a:extLst>
            </p:cNvPr>
            <p:cNvSpPr/>
            <p:nvPr/>
          </p:nvSpPr>
          <p:spPr>
            <a:xfrm>
              <a:off x="4841525"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52184462-0A35-6D25-6C46-6B9D0FFCA42A}"/>
                </a:ext>
              </a:extLst>
            </p:cNvPr>
            <p:cNvSpPr/>
            <p:nvPr/>
          </p:nvSpPr>
          <p:spPr>
            <a:xfrm>
              <a:off x="2152990" y="24339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D06ECC59-DDBF-24FF-3DD2-58DBF0CA91CE}"/>
                </a:ext>
              </a:extLst>
            </p:cNvPr>
            <p:cNvSpPr/>
            <p:nvPr/>
          </p:nvSpPr>
          <p:spPr>
            <a:xfrm>
              <a:off x="3497258" y="605117"/>
              <a:ext cx="3657600" cy="3657600"/>
            </a:xfrm>
            <a:prstGeom prst="ellipse">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9" name="Freeform 8">
            <a:extLst>
              <a:ext uri="{FF2B5EF4-FFF2-40B4-BE49-F238E27FC236}">
                <a16:creationId xmlns:a16="http://schemas.microsoft.com/office/drawing/2014/main" id="{F82F98CF-5BD6-13E9-C80C-D5429153CB8C}"/>
              </a:ext>
            </a:extLst>
          </p:cNvPr>
          <p:cNvSpPr/>
          <p:nvPr/>
        </p:nvSpPr>
        <p:spPr>
          <a:xfrm>
            <a:off x="9650405" y="737895"/>
            <a:ext cx="1148291" cy="1161288"/>
          </a:xfrm>
          <a:custGeom>
            <a:avLst/>
            <a:gdLst>
              <a:gd name="connsiteX0" fmla="*/ 489061 w 1148291"/>
              <a:gd name="connsiteY0" fmla="*/ 0 h 1164161"/>
              <a:gd name="connsiteX1" fmla="*/ 499919 w 1148291"/>
              <a:gd name="connsiteY1" fmla="*/ 96608 h 1164161"/>
              <a:gd name="connsiteX2" fmla="*/ 890682 w 1148291"/>
              <a:gd name="connsiteY2" fmla="*/ 523923 h 1164161"/>
              <a:gd name="connsiteX3" fmla="*/ 975533 w 1148291"/>
              <a:gd name="connsiteY3" fmla="*/ 547546 h 1164161"/>
              <a:gd name="connsiteX4" fmla="*/ 972945 w 1148291"/>
              <a:gd name="connsiteY4" fmla="*/ 570569 h 1164161"/>
              <a:gd name="connsiteX5" fmla="*/ 1085973 w 1148291"/>
              <a:gd name="connsiteY5" fmla="*/ 902452 h 1164161"/>
              <a:gd name="connsiteX6" fmla="*/ 1148291 w 1148291"/>
              <a:gd name="connsiteY6" fmla="*/ 970196 h 1164161"/>
              <a:gd name="connsiteX7" fmla="*/ 1129796 w 1148291"/>
              <a:gd name="connsiteY7" fmla="*/ 990302 h 1164161"/>
              <a:gd name="connsiteX8" fmla="*/ 661819 w 1148291"/>
              <a:gd name="connsiteY8" fmla="*/ 1164161 h 1164161"/>
              <a:gd name="connsiteX9" fmla="*/ 0 w 1148291"/>
              <a:gd name="connsiteY9" fmla="*/ 570569 h 1164161"/>
              <a:gd name="connsiteX10" fmla="*/ 404209 w 1148291"/>
              <a:gd name="connsiteY10" fmla="*/ 23624 h 1164161"/>
              <a:gd name="connsiteX11" fmla="*/ 489061 w 1148291"/>
              <a:gd name="connsiteY11" fmla="*/ 0 h 1164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8291" h="1164161">
                <a:moveTo>
                  <a:pt x="489061" y="0"/>
                </a:moveTo>
                <a:lnTo>
                  <a:pt x="499919" y="96608"/>
                </a:lnTo>
                <a:cubicBezTo>
                  <a:pt x="543999" y="289815"/>
                  <a:pt x="692735" y="448829"/>
                  <a:pt x="890682" y="523923"/>
                </a:cubicBezTo>
                <a:lnTo>
                  <a:pt x="975533" y="547546"/>
                </a:lnTo>
                <a:lnTo>
                  <a:pt x="972945" y="570569"/>
                </a:lnTo>
                <a:cubicBezTo>
                  <a:pt x="972945" y="693506"/>
                  <a:pt x="1014613" y="807714"/>
                  <a:pt x="1085973" y="902452"/>
                </a:cubicBezTo>
                <a:lnTo>
                  <a:pt x="1148291" y="970196"/>
                </a:lnTo>
                <a:lnTo>
                  <a:pt x="1129796" y="990302"/>
                </a:lnTo>
                <a:cubicBezTo>
                  <a:pt x="1010030" y="1097721"/>
                  <a:pt x="844575" y="1164161"/>
                  <a:pt x="661819" y="1164161"/>
                </a:cubicBezTo>
                <a:cubicBezTo>
                  <a:pt x="296306" y="1164161"/>
                  <a:pt x="0" y="898401"/>
                  <a:pt x="0" y="570569"/>
                </a:cubicBezTo>
                <a:cubicBezTo>
                  <a:pt x="0" y="324695"/>
                  <a:pt x="166672" y="113736"/>
                  <a:pt x="404209" y="23624"/>
                </a:cubicBezTo>
                <a:lnTo>
                  <a:pt x="489061" y="0"/>
                </a:lnTo>
                <a:close/>
              </a:path>
            </a:pathLst>
          </a:custGeom>
          <a:solidFill>
            <a:srgbClr val="008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6">
                  <a:lumMod val="75000"/>
                </a:schemeClr>
              </a:solidFill>
            </a:endParaRPr>
          </a:p>
        </p:txBody>
      </p:sp>
      <p:sp>
        <p:nvSpPr>
          <p:cNvPr id="10" name="Freeform 9">
            <a:extLst>
              <a:ext uri="{FF2B5EF4-FFF2-40B4-BE49-F238E27FC236}">
                <a16:creationId xmlns:a16="http://schemas.microsoft.com/office/drawing/2014/main" id="{5E81B0D8-0D8B-6A52-8E38-35D615B1FD4F}"/>
              </a:ext>
            </a:extLst>
          </p:cNvPr>
          <p:cNvSpPr/>
          <p:nvPr/>
        </p:nvSpPr>
        <p:spPr>
          <a:xfrm>
            <a:off x="10798696" y="714872"/>
            <a:ext cx="659232" cy="570570"/>
          </a:xfrm>
          <a:custGeom>
            <a:avLst/>
            <a:gdLst>
              <a:gd name="connsiteX0" fmla="*/ 486473 w 659232"/>
              <a:gd name="connsiteY0" fmla="*/ 0 h 570570"/>
              <a:gd name="connsiteX1" fmla="*/ 619853 w 659232"/>
              <a:gd name="connsiteY1" fmla="*/ 12060 h 570570"/>
              <a:gd name="connsiteX2" fmla="*/ 659232 w 659232"/>
              <a:gd name="connsiteY2" fmla="*/ 23024 h 570570"/>
              <a:gd name="connsiteX3" fmla="*/ 648374 w 659232"/>
              <a:gd name="connsiteY3" fmla="*/ 119631 h 570570"/>
              <a:gd name="connsiteX4" fmla="*/ 257611 w 659232"/>
              <a:gd name="connsiteY4" fmla="*/ 546946 h 570570"/>
              <a:gd name="connsiteX5" fmla="*/ 172759 w 659232"/>
              <a:gd name="connsiteY5" fmla="*/ 570570 h 570570"/>
              <a:gd name="connsiteX6" fmla="*/ 161901 w 659232"/>
              <a:gd name="connsiteY6" fmla="*/ 473962 h 570570"/>
              <a:gd name="connsiteX7" fmla="*/ 62319 w 659232"/>
              <a:gd name="connsiteY7" fmla="*/ 261709 h 570570"/>
              <a:gd name="connsiteX8" fmla="*/ 0 w 659232"/>
              <a:gd name="connsiteY8" fmla="*/ 193965 h 570570"/>
              <a:gd name="connsiteX9" fmla="*/ 18496 w 659232"/>
              <a:gd name="connsiteY9" fmla="*/ 173859 h 570570"/>
              <a:gd name="connsiteX10" fmla="*/ 486473 w 659232"/>
              <a:gd name="connsiteY10" fmla="*/ 0 h 570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2" h="570570">
                <a:moveTo>
                  <a:pt x="486473" y="0"/>
                </a:moveTo>
                <a:cubicBezTo>
                  <a:pt x="532162" y="0"/>
                  <a:pt x="576770" y="4152"/>
                  <a:pt x="619853" y="12060"/>
                </a:cubicBezTo>
                <a:lnTo>
                  <a:pt x="659232" y="23024"/>
                </a:lnTo>
                <a:lnTo>
                  <a:pt x="648374" y="119631"/>
                </a:lnTo>
                <a:cubicBezTo>
                  <a:pt x="604294" y="312838"/>
                  <a:pt x="455558" y="471852"/>
                  <a:pt x="257611" y="546946"/>
                </a:cubicBezTo>
                <a:lnTo>
                  <a:pt x="172759" y="570570"/>
                </a:lnTo>
                <a:lnTo>
                  <a:pt x="161901" y="473962"/>
                </a:lnTo>
                <a:cubicBezTo>
                  <a:pt x="144269" y="396680"/>
                  <a:pt x="109892" y="324868"/>
                  <a:pt x="62319" y="261709"/>
                </a:cubicBezTo>
                <a:lnTo>
                  <a:pt x="0" y="193965"/>
                </a:lnTo>
                <a:lnTo>
                  <a:pt x="18496" y="173859"/>
                </a:lnTo>
                <a:cubicBezTo>
                  <a:pt x="138262" y="66440"/>
                  <a:pt x="303716" y="0"/>
                  <a:pt x="486473"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10">
            <a:extLst>
              <a:ext uri="{FF2B5EF4-FFF2-40B4-BE49-F238E27FC236}">
                <a16:creationId xmlns:a16="http://schemas.microsoft.com/office/drawing/2014/main" id="{55D33181-2BFA-A4FB-EA04-D7EA79E9E29D}"/>
              </a:ext>
            </a:extLst>
          </p:cNvPr>
          <p:cNvSpPr/>
          <p:nvPr/>
        </p:nvSpPr>
        <p:spPr>
          <a:xfrm>
            <a:off x="10136878" y="121281"/>
            <a:ext cx="1323638" cy="787556"/>
          </a:xfrm>
          <a:custGeom>
            <a:avLst/>
            <a:gdLst>
              <a:gd name="connsiteX0" fmla="*/ 661819 w 1323638"/>
              <a:gd name="connsiteY0" fmla="*/ 0 h 787556"/>
              <a:gd name="connsiteX1" fmla="*/ 1323638 w 1323638"/>
              <a:gd name="connsiteY1" fmla="*/ 593592 h 787556"/>
              <a:gd name="connsiteX2" fmla="*/ 1321050 w 1323638"/>
              <a:gd name="connsiteY2" fmla="*/ 616615 h 787556"/>
              <a:gd name="connsiteX3" fmla="*/ 1281671 w 1323638"/>
              <a:gd name="connsiteY3" fmla="*/ 605651 h 787556"/>
              <a:gd name="connsiteX4" fmla="*/ 1148291 w 1323638"/>
              <a:gd name="connsiteY4" fmla="*/ 593591 h 787556"/>
              <a:gd name="connsiteX5" fmla="*/ 680314 w 1323638"/>
              <a:gd name="connsiteY5" fmla="*/ 767450 h 787556"/>
              <a:gd name="connsiteX6" fmla="*/ 661818 w 1323638"/>
              <a:gd name="connsiteY6" fmla="*/ 787556 h 787556"/>
              <a:gd name="connsiteX7" fmla="*/ 643323 w 1323638"/>
              <a:gd name="connsiteY7" fmla="*/ 767450 h 787556"/>
              <a:gd name="connsiteX8" fmla="*/ 175346 w 1323638"/>
              <a:gd name="connsiteY8" fmla="*/ 593591 h 787556"/>
              <a:gd name="connsiteX9" fmla="*/ 41966 w 1323638"/>
              <a:gd name="connsiteY9" fmla="*/ 605651 h 787556"/>
              <a:gd name="connsiteX10" fmla="*/ 2588 w 1323638"/>
              <a:gd name="connsiteY10" fmla="*/ 616614 h 787556"/>
              <a:gd name="connsiteX11" fmla="*/ 0 w 1323638"/>
              <a:gd name="connsiteY11" fmla="*/ 593592 h 787556"/>
              <a:gd name="connsiteX12" fmla="*/ 661819 w 1323638"/>
              <a:gd name="connsiteY12" fmla="*/ 0 h 787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3638" h="787556">
                <a:moveTo>
                  <a:pt x="661819" y="0"/>
                </a:moveTo>
                <a:cubicBezTo>
                  <a:pt x="1027332" y="0"/>
                  <a:pt x="1323638" y="265760"/>
                  <a:pt x="1323638" y="593592"/>
                </a:cubicBezTo>
                <a:lnTo>
                  <a:pt x="1321050" y="616615"/>
                </a:lnTo>
                <a:lnTo>
                  <a:pt x="1281671" y="605651"/>
                </a:lnTo>
                <a:cubicBezTo>
                  <a:pt x="1238588" y="597743"/>
                  <a:pt x="1193980" y="593591"/>
                  <a:pt x="1148291" y="593591"/>
                </a:cubicBezTo>
                <a:cubicBezTo>
                  <a:pt x="965534" y="593591"/>
                  <a:pt x="800080" y="660031"/>
                  <a:pt x="680314" y="767450"/>
                </a:cubicBezTo>
                <a:lnTo>
                  <a:pt x="661818" y="787556"/>
                </a:lnTo>
                <a:lnTo>
                  <a:pt x="643323" y="767450"/>
                </a:lnTo>
                <a:cubicBezTo>
                  <a:pt x="523557" y="660031"/>
                  <a:pt x="358102" y="593591"/>
                  <a:pt x="175346" y="593591"/>
                </a:cubicBezTo>
                <a:cubicBezTo>
                  <a:pt x="129657" y="593591"/>
                  <a:pt x="85049" y="597743"/>
                  <a:pt x="41966" y="605651"/>
                </a:cubicBezTo>
                <a:lnTo>
                  <a:pt x="2588" y="616614"/>
                </a:lnTo>
                <a:lnTo>
                  <a:pt x="0" y="593592"/>
                </a:lnTo>
                <a:cubicBezTo>
                  <a:pt x="0" y="265760"/>
                  <a:pt x="296306" y="0"/>
                  <a:pt x="661819" y="0"/>
                </a:cubicBezTo>
                <a:close/>
              </a:path>
            </a:pathLst>
          </a:custGeom>
          <a:solidFill>
            <a:srgbClr val="C0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8554D014-735E-19A0-0A44-9751F51321FC}"/>
              </a:ext>
            </a:extLst>
          </p:cNvPr>
          <p:cNvSpPr txBox="1"/>
          <p:nvPr/>
        </p:nvSpPr>
        <p:spPr>
          <a:xfrm>
            <a:off x="9555609" y="1190841"/>
            <a:ext cx="1270854" cy="586299"/>
          </a:xfrm>
          <a:prstGeom prst="rect">
            <a:avLst/>
          </a:prstGeom>
          <a:noFill/>
        </p:spPr>
        <p:txBody>
          <a:bodyPr wrap="square" rtlCol="0">
            <a:spAutoFit/>
          </a:bodyPr>
          <a:lstStyle/>
          <a:p>
            <a:pPr algn="ctr"/>
            <a:r>
              <a:rPr lang="en-US" sz="1400" dirty="0"/>
              <a:t>Newtonian</a:t>
            </a:r>
          </a:p>
          <a:p>
            <a:pPr algn="ctr"/>
            <a:r>
              <a:rPr lang="en-US" sz="1400" dirty="0"/>
              <a:t>Systems</a:t>
            </a:r>
          </a:p>
        </p:txBody>
      </p:sp>
      <p:sp>
        <p:nvSpPr>
          <p:cNvPr id="13" name="TextBox 12">
            <a:extLst>
              <a:ext uri="{FF2B5EF4-FFF2-40B4-BE49-F238E27FC236}">
                <a16:creationId xmlns:a16="http://schemas.microsoft.com/office/drawing/2014/main" id="{C4632C4F-E966-4E22-5B51-2A093F11ADA2}"/>
              </a:ext>
            </a:extLst>
          </p:cNvPr>
          <p:cNvSpPr txBox="1"/>
          <p:nvPr/>
        </p:nvSpPr>
        <p:spPr>
          <a:xfrm>
            <a:off x="10850584" y="1203177"/>
            <a:ext cx="1212148" cy="586299"/>
          </a:xfrm>
          <a:prstGeom prst="rect">
            <a:avLst/>
          </a:prstGeom>
          <a:noFill/>
        </p:spPr>
        <p:txBody>
          <a:bodyPr wrap="square" rtlCol="0">
            <a:spAutoFit/>
          </a:bodyPr>
          <a:lstStyle/>
          <a:p>
            <a:pPr algn="ctr"/>
            <a:r>
              <a:rPr lang="en-US" sz="1400" dirty="0"/>
              <a:t>Hamiltonian</a:t>
            </a:r>
          </a:p>
          <a:p>
            <a:pPr algn="ctr"/>
            <a:r>
              <a:rPr lang="en-US" sz="1400" dirty="0"/>
              <a:t>Systems</a:t>
            </a:r>
          </a:p>
        </p:txBody>
      </p:sp>
      <p:sp>
        <p:nvSpPr>
          <p:cNvPr id="14" name="TextBox 13">
            <a:extLst>
              <a:ext uri="{FF2B5EF4-FFF2-40B4-BE49-F238E27FC236}">
                <a16:creationId xmlns:a16="http://schemas.microsoft.com/office/drawing/2014/main" id="{36CD42BB-A70E-1343-32EA-F5A41543B375}"/>
              </a:ext>
            </a:extLst>
          </p:cNvPr>
          <p:cNvSpPr txBox="1"/>
          <p:nvPr/>
        </p:nvSpPr>
        <p:spPr>
          <a:xfrm>
            <a:off x="10272087" y="244914"/>
            <a:ext cx="1053217" cy="523220"/>
          </a:xfrm>
          <a:prstGeom prst="rect">
            <a:avLst/>
          </a:prstGeom>
          <a:noFill/>
        </p:spPr>
        <p:txBody>
          <a:bodyPr wrap="square" rtlCol="0">
            <a:spAutoFit/>
          </a:bodyPr>
          <a:lstStyle/>
          <a:p>
            <a:pPr algn="ctr"/>
            <a:r>
              <a:rPr lang="en-US" sz="1400" dirty="0"/>
              <a:t>Lagrangian</a:t>
            </a:r>
          </a:p>
          <a:p>
            <a:pPr algn="ctr"/>
            <a:r>
              <a:rPr lang="en-US" sz="1400" dirty="0"/>
              <a:t>Systems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AA78B71-22E4-3A64-B543-7C1C371BD02A}"/>
                  </a:ext>
                </a:extLst>
              </p:cNvPr>
              <p:cNvSpPr txBox="1"/>
              <p:nvPr/>
            </p:nvSpPr>
            <p:spPr>
              <a:xfrm>
                <a:off x="2588243" y="214765"/>
                <a:ext cx="2023759"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𝑥</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𝑣</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0AA78B71-22E4-3A64-B543-7C1C371BD02A}"/>
                  </a:ext>
                </a:extLst>
              </p:cNvPr>
              <p:cNvSpPr txBox="1">
                <a:spLocks noRot="1" noChangeAspect="1" noMove="1" noResize="1" noEditPoints="1" noAdjustHandles="1" noChangeArrowheads="1" noChangeShapeType="1" noTextEdit="1"/>
              </p:cNvSpPr>
              <p:nvPr/>
            </p:nvSpPr>
            <p:spPr>
              <a:xfrm>
                <a:off x="2588243" y="214765"/>
                <a:ext cx="2023759" cy="79137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3EAAC2-AE20-B8B2-E49C-695FC5442886}"/>
                  </a:ext>
                </a:extLst>
              </p:cNvPr>
              <p:cNvSpPr txBox="1"/>
              <p:nvPr/>
            </p:nvSpPr>
            <p:spPr>
              <a:xfrm>
                <a:off x="5390551" y="186849"/>
                <a:ext cx="1971822" cy="791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𝑞</m:t>
                          </m:r>
                        </m:e>
                        <m:sup>
                          <m:r>
                            <a:rPr lang="en-US" sz="4400" b="0" i="1" smtClean="0">
                              <a:latin typeface="Cambria Math" panose="02040503050406030204" pitchFamily="18" charset="0"/>
                            </a:rPr>
                            <m:t>𝑖</m:t>
                          </m:r>
                        </m:sup>
                      </m:sSup>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𝑝</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oMath>
                  </m:oMathPara>
                </a14:m>
                <a:endParaRPr lang="en-US" sz="4400" dirty="0"/>
              </a:p>
            </p:txBody>
          </p:sp>
        </mc:Choice>
        <mc:Fallback xmlns="">
          <p:sp>
            <p:nvSpPr>
              <p:cNvPr id="17" name="TextBox 16">
                <a:extLst>
                  <a:ext uri="{FF2B5EF4-FFF2-40B4-BE49-F238E27FC236}">
                    <a16:creationId xmlns:a16="http://schemas.microsoft.com/office/drawing/2014/main" id="{613EAAC2-AE20-B8B2-E49C-695FC5442886}"/>
                  </a:ext>
                </a:extLst>
              </p:cNvPr>
              <p:cNvSpPr txBox="1">
                <a:spLocks noRot="1" noChangeAspect="1" noMove="1" noResize="1" noEditPoints="1" noAdjustHandles="1" noChangeArrowheads="1" noChangeShapeType="1" noTextEdit="1"/>
              </p:cNvSpPr>
              <p:nvPr/>
            </p:nvSpPr>
            <p:spPr>
              <a:xfrm>
                <a:off x="5390551" y="186849"/>
                <a:ext cx="1971822" cy="791370"/>
              </a:xfrm>
              <a:prstGeom prst="rect">
                <a:avLst/>
              </a:prstGeom>
              <a:blipFill>
                <a:blip r:embed="rId4"/>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25AA75D-3554-1350-D0F6-C4FDDD12BAFF}"/>
              </a:ext>
            </a:extLst>
          </p:cNvPr>
          <p:cNvSpPr txBox="1"/>
          <p:nvPr/>
        </p:nvSpPr>
        <p:spPr>
          <a:xfrm>
            <a:off x="7565529" y="316949"/>
            <a:ext cx="1333378" cy="646331"/>
          </a:xfrm>
          <a:prstGeom prst="rect">
            <a:avLst/>
          </a:prstGeom>
          <a:noFill/>
        </p:spPr>
        <p:txBody>
          <a:bodyPr wrap="none" rtlCol="0">
            <a:spAutoFit/>
          </a:bodyPr>
          <a:lstStyle/>
          <a:p>
            <a:pPr algn="r"/>
            <a:r>
              <a:rPr lang="en-US" dirty="0"/>
              <a:t>Hamiltonian</a:t>
            </a:r>
            <a:br>
              <a:rPr lang="en-US" dirty="0"/>
            </a:br>
            <a:r>
              <a:rPr lang="en-US" dirty="0"/>
              <a:t>state</a:t>
            </a:r>
          </a:p>
        </p:txBody>
      </p:sp>
      <p:sp>
        <p:nvSpPr>
          <p:cNvPr id="19" name="TextBox 18">
            <a:extLst>
              <a:ext uri="{FF2B5EF4-FFF2-40B4-BE49-F238E27FC236}">
                <a16:creationId xmlns:a16="http://schemas.microsoft.com/office/drawing/2014/main" id="{EDB35F9F-DBF5-A5D4-599D-66DE5EC09C0C}"/>
              </a:ext>
            </a:extLst>
          </p:cNvPr>
          <p:cNvSpPr txBox="1"/>
          <p:nvPr/>
        </p:nvSpPr>
        <p:spPr>
          <a:xfrm>
            <a:off x="1180847" y="353826"/>
            <a:ext cx="1204240" cy="646331"/>
          </a:xfrm>
          <a:prstGeom prst="rect">
            <a:avLst/>
          </a:prstGeom>
          <a:noFill/>
        </p:spPr>
        <p:txBody>
          <a:bodyPr wrap="none" rtlCol="0">
            <a:spAutoFit/>
          </a:bodyPr>
          <a:lstStyle/>
          <a:p>
            <a:r>
              <a:rPr lang="en-US" dirty="0" err="1"/>
              <a:t>Lagrangian</a:t>
            </a:r>
            <a:br>
              <a:rPr lang="en-US" dirty="0"/>
            </a:br>
            <a:r>
              <a:rPr lang="en-US" dirty="0"/>
              <a:t>state</a:t>
            </a:r>
          </a:p>
        </p:txBody>
      </p:sp>
      <p:cxnSp>
        <p:nvCxnSpPr>
          <p:cNvPr id="20" name="Straight Arrow Connector 19">
            <a:extLst>
              <a:ext uri="{FF2B5EF4-FFF2-40B4-BE49-F238E27FC236}">
                <a16:creationId xmlns:a16="http://schemas.microsoft.com/office/drawing/2014/main" id="{E3D3CB1A-26C2-37EC-C372-0556105C78C9}"/>
              </a:ext>
            </a:extLst>
          </p:cNvPr>
          <p:cNvCxnSpPr>
            <a:cxnSpLocks/>
          </p:cNvCxnSpPr>
          <p:nvPr/>
        </p:nvCxnSpPr>
        <p:spPr>
          <a:xfrm>
            <a:off x="4521197" y="649107"/>
            <a:ext cx="960159" cy="0"/>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FF2E17B3-8C6D-49DF-47C1-DDE2D0F987F8}"/>
                  </a:ext>
                </a:extLst>
              </p:cNvPr>
              <p:cNvSpPr txBox="1"/>
              <p:nvPr/>
            </p:nvSpPr>
            <p:spPr>
              <a:xfrm>
                <a:off x="562342" y="1485992"/>
                <a:ext cx="2920543" cy="5891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oMath>
                  </m:oMathPara>
                </a14:m>
                <a:endParaRPr lang="en-US" sz="2800" dirty="0"/>
              </a:p>
            </p:txBody>
          </p:sp>
        </mc:Choice>
        <mc:Fallback>
          <p:sp>
            <p:nvSpPr>
              <p:cNvPr id="21" name="TextBox 20">
                <a:extLst>
                  <a:ext uri="{FF2B5EF4-FFF2-40B4-BE49-F238E27FC236}">
                    <a16:creationId xmlns:a16="http://schemas.microsoft.com/office/drawing/2014/main" id="{FF2E17B3-8C6D-49DF-47C1-DDE2D0F987F8}"/>
                  </a:ext>
                </a:extLst>
              </p:cNvPr>
              <p:cNvSpPr txBox="1">
                <a:spLocks noRot="1" noChangeAspect="1" noMove="1" noResize="1" noEditPoints="1" noAdjustHandles="1" noChangeArrowheads="1" noChangeShapeType="1" noTextEdit="1"/>
              </p:cNvSpPr>
              <p:nvPr/>
            </p:nvSpPr>
            <p:spPr>
              <a:xfrm>
                <a:off x="562342" y="1485992"/>
                <a:ext cx="2920543" cy="589136"/>
              </a:xfrm>
              <a:prstGeom prst="rect">
                <a:avLst/>
              </a:prstGeom>
              <a:blipFill>
                <a:blip r:embed="rId5"/>
                <a:stretch>
                  <a:fillRect b="-425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059F156F-F718-E945-F2D0-204DB48ED1C1}"/>
              </a:ext>
            </a:extLst>
          </p:cNvPr>
          <p:cNvCxnSpPr>
            <a:cxnSpLocks/>
          </p:cNvCxnSpPr>
          <p:nvPr/>
        </p:nvCxnSpPr>
        <p:spPr>
          <a:xfrm flipH="1">
            <a:off x="3410651" y="1613444"/>
            <a:ext cx="540738" cy="2184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6692DAB-1972-E1CA-42B0-5B760E3505BB}"/>
              </a:ext>
            </a:extLst>
          </p:cNvPr>
          <p:cNvSpPr txBox="1"/>
          <p:nvPr/>
        </p:nvSpPr>
        <p:spPr>
          <a:xfrm>
            <a:off x="3787464" y="1105483"/>
            <a:ext cx="1886414" cy="369332"/>
          </a:xfrm>
          <a:prstGeom prst="rect">
            <a:avLst/>
          </a:prstGeom>
          <a:noFill/>
        </p:spPr>
        <p:txBody>
          <a:bodyPr wrap="none" rtlCol="0">
            <a:spAutoFit/>
          </a:bodyPr>
          <a:lstStyle/>
          <a:p>
            <a:r>
              <a:rPr lang="en-US" dirty="0"/>
              <a:t>must be invertible</a:t>
            </a:r>
          </a:p>
        </p:txBody>
      </p:sp>
      <p:pic>
        <p:nvPicPr>
          <p:cNvPr id="30" name="Picture 29">
            <a:extLst>
              <a:ext uri="{FF2B5EF4-FFF2-40B4-BE49-F238E27FC236}">
                <a16:creationId xmlns:a16="http://schemas.microsoft.com/office/drawing/2014/main" id="{F72FF371-B5F2-E61D-0B94-4AF460011332}"/>
              </a:ext>
            </a:extLst>
          </p:cNvPr>
          <p:cNvPicPr>
            <a:picLocks noChangeAspect="1"/>
          </p:cNvPicPr>
          <p:nvPr/>
        </p:nvPicPr>
        <p:blipFill>
          <a:blip r:embed="rId6"/>
          <a:stretch>
            <a:fillRect/>
          </a:stretch>
        </p:blipFill>
        <p:spPr>
          <a:xfrm>
            <a:off x="978955" y="2432490"/>
            <a:ext cx="8821204" cy="908401"/>
          </a:xfrm>
          <a:prstGeom prst="rect">
            <a:avLst/>
          </a:prstGeom>
        </p:spPr>
      </p:pic>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96DD3127-16C1-C729-F81F-32CB3913C395}"/>
                  </a:ext>
                </a:extLst>
              </p:cNvPr>
              <p:cNvSpPr txBox="1"/>
              <p:nvPr/>
            </p:nvSpPr>
            <p:spPr>
              <a:xfrm>
                <a:off x="5087816" y="1505690"/>
                <a:ext cx="3866122" cy="7340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𝑗</m:t>
                                  </m:r>
                                </m:sub>
                              </m:sSub>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𝑖</m:t>
                              </m:r>
                            </m:sup>
                          </m:sSup>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sSub>
                                <m:sSubPr>
                                  <m:ctrlPr>
                                    <a:rPr lang="en-US" sz="2800" i="1">
                                      <a:latin typeface="Cambria Math" panose="02040503050406030204" pitchFamily="18" charset="0"/>
                                    </a:rPr>
                                  </m:ctrlPr>
                                </m:sSubPr>
                                <m:e>
                                  <m:r>
                                    <a:rPr lang="en-US" sz="2800" i="1">
                                      <a:latin typeface="Cambria Math" panose="02040503050406030204" pitchFamily="18" charset="0"/>
                                    </a:rPr>
                                    <m:t>𝑝</m:t>
                                  </m:r>
                                </m:e>
                                <m:sub>
                                  <m:r>
                                    <a:rPr lang="en-US" sz="2800" i="1">
                                      <a:latin typeface="Cambria Math" panose="02040503050406030204" pitchFamily="18" charset="0"/>
                                    </a:rPr>
                                    <m:t>𝑗</m:t>
                                  </m:r>
                                </m:sub>
                              </m:sSub>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sub>
                          </m:sSub>
                          <m:r>
                            <a:rPr lang="en-US" sz="2800" b="0" i="1" smtClean="0">
                              <a:latin typeface="Cambria Math" panose="02040503050406030204" pitchFamily="18" charset="0"/>
                            </a:rPr>
                            <m:t>𝐻</m:t>
                          </m:r>
                        </m:e>
                      </m:d>
                      <m:r>
                        <a:rPr lang="en-US" sz="2800" b="0" i="1" smtClean="0">
                          <a:latin typeface="Cambria Math" panose="02040503050406030204" pitchFamily="18" charset="0"/>
                        </a:rPr>
                        <m:t>≠0</m:t>
                      </m:r>
                    </m:oMath>
                  </m:oMathPara>
                </a14:m>
                <a:endParaRPr lang="en-US" sz="2800" dirty="0"/>
              </a:p>
            </p:txBody>
          </p:sp>
        </mc:Choice>
        <mc:Fallback>
          <p:sp>
            <p:nvSpPr>
              <p:cNvPr id="31" name="TextBox 30">
                <a:extLst>
                  <a:ext uri="{FF2B5EF4-FFF2-40B4-BE49-F238E27FC236}">
                    <a16:creationId xmlns:a16="http://schemas.microsoft.com/office/drawing/2014/main" id="{96DD3127-16C1-C729-F81F-32CB3913C395}"/>
                  </a:ext>
                </a:extLst>
              </p:cNvPr>
              <p:cNvSpPr txBox="1">
                <a:spLocks noRot="1" noChangeAspect="1" noMove="1" noResize="1" noEditPoints="1" noAdjustHandles="1" noChangeArrowheads="1" noChangeShapeType="1" noTextEdit="1"/>
              </p:cNvSpPr>
              <p:nvPr/>
            </p:nvSpPr>
            <p:spPr>
              <a:xfrm>
                <a:off x="5087816" y="1505690"/>
                <a:ext cx="3866122" cy="734047"/>
              </a:xfrm>
              <a:prstGeom prst="rect">
                <a:avLst/>
              </a:prstGeom>
              <a:blipFill>
                <a:blip r:embed="rId7"/>
                <a:stretch>
                  <a:fillRect b="-33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935A9AA-2EB9-1586-4193-AF595D952F6F}"/>
                  </a:ext>
                </a:extLst>
              </p:cNvPr>
              <p:cNvSpPr txBox="1"/>
              <p:nvPr/>
            </p:nvSpPr>
            <p:spPr>
              <a:xfrm>
                <a:off x="576918" y="3698166"/>
                <a:ext cx="1483548" cy="4860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sub>
                      </m:sSub>
                      <m:r>
                        <a:rPr lang="en-US" sz="2400" b="0" i="1" smtClean="0">
                          <a:latin typeface="Cambria Math" panose="02040503050406030204" pitchFamily="18" charset="0"/>
                        </a:rPr>
                        <m:t>𝐿</m:t>
                      </m:r>
                    </m:oMath>
                  </m:oMathPara>
                </a14:m>
                <a:endParaRPr lang="en-US" sz="2400" dirty="0"/>
              </a:p>
            </p:txBody>
          </p:sp>
        </mc:Choice>
        <mc:Fallback>
          <p:sp>
            <p:nvSpPr>
              <p:cNvPr id="4" name="TextBox 3">
                <a:extLst>
                  <a:ext uri="{FF2B5EF4-FFF2-40B4-BE49-F238E27FC236}">
                    <a16:creationId xmlns:a16="http://schemas.microsoft.com/office/drawing/2014/main" id="{A935A9AA-2EB9-1586-4193-AF595D952F6F}"/>
                  </a:ext>
                </a:extLst>
              </p:cNvPr>
              <p:cNvSpPr txBox="1">
                <a:spLocks noRot="1" noChangeAspect="1" noMove="1" noResize="1" noEditPoints="1" noAdjustHandles="1" noChangeArrowheads="1" noChangeShapeType="1" noTextEdit="1"/>
              </p:cNvSpPr>
              <p:nvPr/>
            </p:nvSpPr>
            <p:spPr>
              <a:xfrm>
                <a:off x="576918" y="3698166"/>
                <a:ext cx="1483548" cy="486095"/>
              </a:xfrm>
              <a:prstGeom prst="rect">
                <a:avLst/>
              </a:prstGeom>
              <a:blipFill>
                <a:blip r:embed="rId8"/>
                <a:stretch>
                  <a:fillRect b="-51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0EF9FA0-C2A1-B0BF-A39D-120E1E42C5B2}"/>
                  </a:ext>
                </a:extLst>
              </p:cNvPr>
              <p:cNvSpPr txBox="1"/>
              <p:nvPr/>
            </p:nvSpPr>
            <p:spPr>
              <a:xfrm>
                <a:off x="2777317" y="3704417"/>
                <a:ext cx="3835602" cy="473591"/>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r>
                      <a:rPr lang="en-US" sz="2400" b="0" i="1" smtClean="0">
                        <a:latin typeface="Cambria Math" panose="02040503050406030204" pitchFamily="18" charset="0"/>
                      </a:rPr>
                      <m:t>𝐿</m:t>
                    </m:r>
                  </m:oMath>
                </a14:m>
                <a:r>
                  <a:rPr lang="en-US" sz="2400" dirty="0"/>
                  <a:t>, </a:t>
                </a:r>
                <a14:m>
                  <m:oMath xmlns:m="http://schemas.openxmlformats.org/officeDocument/2006/math">
                    <m:r>
                      <a:rPr lang="en-US" sz="2400" b="0" i="1" smtClean="0">
                        <a:latin typeface="Cambria Math" panose="02040503050406030204" pitchFamily="18" charset="0"/>
                      </a:rPr>
                      <m:t>𝐿</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r>
                      <a:rPr lang="en-US" sz="2400" b="0" i="1" smtClean="0">
                        <a:latin typeface="Cambria Math" panose="02040503050406030204" pitchFamily="18" charset="0"/>
                      </a:rPr>
                      <m:t>𝐻</m:t>
                    </m:r>
                  </m:oMath>
                </a14:m>
                <a:r>
                  <a:rPr lang="en-US" sz="2400" dirty="0"/>
                  <a:t>,</a:t>
                </a:r>
              </a:p>
            </p:txBody>
          </p:sp>
        </mc:Choice>
        <mc:Fallback>
          <p:sp>
            <p:nvSpPr>
              <p:cNvPr id="22" name="TextBox 21">
                <a:extLst>
                  <a:ext uri="{FF2B5EF4-FFF2-40B4-BE49-F238E27FC236}">
                    <a16:creationId xmlns:a16="http://schemas.microsoft.com/office/drawing/2014/main" id="{20EF9FA0-C2A1-B0BF-A39D-120E1E42C5B2}"/>
                  </a:ext>
                </a:extLst>
              </p:cNvPr>
              <p:cNvSpPr txBox="1">
                <a:spLocks noRot="1" noChangeAspect="1" noMove="1" noResize="1" noEditPoints="1" noAdjustHandles="1" noChangeArrowheads="1" noChangeShapeType="1" noTextEdit="1"/>
              </p:cNvSpPr>
              <p:nvPr/>
            </p:nvSpPr>
            <p:spPr>
              <a:xfrm>
                <a:off x="2777317" y="3704417"/>
                <a:ext cx="3835602" cy="473591"/>
              </a:xfrm>
              <a:prstGeom prst="rect">
                <a:avLst/>
              </a:prstGeom>
              <a:blipFill>
                <a:blip r:embed="rId9"/>
                <a:stretch>
                  <a:fillRect l="-330" t="-5263" r="-1650" b="-289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D368AFF-DCF2-37C3-403A-CE9AAC536862}"/>
                  </a:ext>
                </a:extLst>
              </p:cNvPr>
              <p:cNvSpPr txBox="1"/>
              <p:nvPr/>
            </p:nvSpPr>
            <p:spPr>
              <a:xfrm>
                <a:off x="7086789" y="3671094"/>
                <a:ext cx="2526269" cy="5181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𝑡</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𝑖</m:t>
                          </m:r>
                        </m:sup>
                      </m:s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ub>
                      </m:sSub>
                      <m:r>
                        <a:rPr lang="en-US" sz="2400" b="0" i="1" smtClean="0">
                          <a:latin typeface="Cambria Math" panose="02040503050406030204" pitchFamily="18" charset="0"/>
                        </a:rPr>
                        <m:t>𝐻</m:t>
                      </m:r>
                    </m:oMath>
                  </m:oMathPara>
                </a14:m>
                <a:endParaRPr lang="en-US" sz="2400" dirty="0"/>
              </a:p>
            </p:txBody>
          </p:sp>
        </mc:Choice>
        <mc:Fallback>
          <p:sp>
            <p:nvSpPr>
              <p:cNvPr id="25" name="TextBox 24">
                <a:extLst>
                  <a:ext uri="{FF2B5EF4-FFF2-40B4-BE49-F238E27FC236}">
                    <a16:creationId xmlns:a16="http://schemas.microsoft.com/office/drawing/2014/main" id="{BD368AFF-DCF2-37C3-403A-CE9AAC536862}"/>
                  </a:ext>
                </a:extLst>
              </p:cNvPr>
              <p:cNvSpPr txBox="1">
                <a:spLocks noRot="1" noChangeAspect="1" noMove="1" noResize="1" noEditPoints="1" noAdjustHandles="1" noChangeArrowheads="1" noChangeShapeType="1" noTextEdit="1"/>
              </p:cNvSpPr>
              <p:nvPr/>
            </p:nvSpPr>
            <p:spPr>
              <a:xfrm>
                <a:off x="7086789" y="3671094"/>
                <a:ext cx="2526269" cy="518155"/>
              </a:xfrm>
              <a:prstGeom prst="rect">
                <a:avLst/>
              </a:prstGeom>
              <a:blipFill>
                <a:blip r:embed="rId10"/>
                <a:stretch>
                  <a:fillRect b="-238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ACD7AC0-887F-2F7B-14A6-BC778D3E9F3B}"/>
                  </a:ext>
                </a:extLst>
              </p:cNvPr>
              <p:cNvSpPr txBox="1"/>
              <p:nvPr/>
            </p:nvSpPr>
            <p:spPr>
              <a:xfrm>
                <a:off x="978955" y="4300295"/>
                <a:ext cx="7756226" cy="517834"/>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0</m:t>
                    </m:r>
                    <m:r>
                      <a:rPr lang="en-US" sz="2400" i="1">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e>
                    </m:d>
                  </m:oMath>
                </a14:m>
                <a:r>
                  <a:rPr lang="en-US" sz="2400" dirty="0"/>
                  <a:t> since </a:t>
                </a:r>
                <a14:m>
                  <m:oMath xmlns:m="http://schemas.openxmlformats.org/officeDocument/2006/math">
                    <m:sSup>
                      <m:sSupPr>
                        <m:ctrlPr>
                          <a:rPr lang="en-US" sz="2400" i="1">
                            <a:latin typeface="Cambria Math" panose="02040503050406030204" pitchFamily="18" charset="0"/>
                          </a:rPr>
                        </m:ctrlPr>
                      </m:sSupPr>
                      <m:e>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𝑘</m:t>
                                </m:r>
                              </m:sup>
                            </m:sSup>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e>
                      <m:sup>
                        <m:r>
                          <a:rPr lang="en-US" sz="2400" i="1">
                            <a:latin typeface="Cambria Math" panose="02040503050406030204" pitchFamily="18" charset="0"/>
                          </a:rPr>
                          <m:t>−1</m:t>
                        </m:r>
                      </m:sup>
                    </m:sSup>
                  </m:oMath>
                </a14:m>
                <a:r>
                  <a:rPr lang="en-US" sz="2400" dirty="0"/>
                  <a:t>must be invertible</a:t>
                </a:r>
              </a:p>
            </p:txBody>
          </p:sp>
        </mc:Choice>
        <mc:Fallback>
          <p:sp>
            <p:nvSpPr>
              <p:cNvPr id="26" name="TextBox 25">
                <a:extLst>
                  <a:ext uri="{FF2B5EF4-FFF2-40B4-BE49-F238E27FC236}">
                    <a16:creationId xmlns:a16="http://schemas.microsoft.com/office/drawing/2014/main" id="{4ACD7AC0-887F-2F7B-14A6-BC778D3E9F3B}"/>
                  </a:ext>
                </a:extLst>
              </p:cNvPr>
              <p:cNvSpPr txBox="1">
                <a:spLocks noRot="1" noChangeAspect="1" noMove="1" noResize="1" noEditPoints="1" noAdjustHandles="1" noChangeArrowheads="1" noChangeShapeType="1" noTextEdit="1"/>
              </p:cNvSpPr>
              <p:nvPr/>
            </p:nvSpPr>
            <p:spPr>
              <a:xfrm>
                <a:off x="978955" y="4300295"/>
                <a:ext cx="7756226" cy="517834"/>
              </a:xfrm>
              <a:prstGeom prst="rect">
                <a:avLst/>
              </a:prstGeom>
              <a:blipFill>
                <a:blip r:embed="rId11"/>
                <a:stretch>
                  <a:fillRect l="-327" t="-2381" r="-327" b="-1904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7ADB6FA1-35A5-523F-2EA1-DB67F1E71EAA}"/>
                  </a:ext>
                </a:extLst>
              </p:cNvPr>
              <p:cNvSpPr txBox="1"/>
              <p:nvPr/>
            </p:nvSpPr>
            <p:spPr>
              <a:xfrm>
                <a:off x="510237" y="4911396"/>
                <a:ext cx="6243248" cy="7145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𝑗</m:t>
                              </m:r>
                            </m:sub>
                          </m:sSub>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𝑝</m:t>
                                      </m:r>
                                    </m:sub>
                                  </m:sSub>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𝑗</m:t>
                                  </m:r>
                                </m:sup>
                              </m:sSup>
                            </m:e>
                          </m:d>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𝑖</m:t>
                                      </m:r>
                                    </m:sub>
                                  </m:sSub>
                                </m:sub>
                              </m:sSub>
                              <m:r>
                                <a:rPr lang="en-US" sz="2400" i="1">
                                  <a:latin typeface="Cambria Math" panose="02040503050406030204" pitchFamily="18" charset="0"/>
                                </a:rPr>
                                <m:t>𝐻</m:t>
                              </m:r>
                            </m:e>
                          </m:d>
                        </m:e>
                        <m:sup>
                          <m:r>
                            <a:rPr lang="en-US" sz="2400" b="0" i="1" smtClean="0">
                              <a:latin typeface="Cambria Math" panose="02040503050406030204" pitchFamily="18" charset="0"/>
                            </a:rPr>
                            <m:t>−1</m:t>
                          </m:r>
                        </m:sup>
                      </m:sSup>
                    </m:oMath>
                  </m:oMathPara>
                </a14:m>
                <a:endParaRPr lang="en-US" sz="2400" dirty="0"/>
              </a:p>
            </p:txBody>
          </p:sp>
        </mc:Choice>
        <mc:Fallback>
          <p:sp>
            <p:nvSpPr>
              <p:cNvPr id="27" name="TextBox 26">
                <a:extLst>
                  <a:ext uri="{FF2B5EF4-FFF2-40B4-BE49-F238E27FC236}">
                    <a16:creationId xmlns:a16="http://schemas.microsoft.com/office/drawing/2014/main" id="{7ADB6FA1-35A5-523F-2EA1-DB67F1E71EAA}"/>
                  </a:ext>
                </a:extLst>
              </p:cNvPr>
              <p:cNvSpPr txBox="1">
                <a:spLocks noRot="1" noChangeAspect="1" noMove="1" noResize="1" noEditPoints="1" noAdjustHandles="1" noChangeArrowheads="1" noChangeShapeType="1" noTextEdit="1"/>
              </p:cNvSpPr>
              <p:nvPr/>
            </p:nvSpPr>
            <p:spPr>
              <a:xfrm>
                <a:off x="510237" y="4911396"/>
                <a:ext cx="6243248" cy="714555"/>
              </a:xfrm>
              <a:prstGeom prst="rect">
                <a:avLst/>
              </a:prstGeom>
              <a:blipFill>
                <a:blip r:embed="rId12"/>
                <a:stretch>
                  <a:fillRect b="-1724"/>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CE67700-65B3-D50E-B745-058CCA484836}"/>
              </a:ext>
            </a:extLst>
          </p:cNvPr>
          <p:cNvCxnSpPr>
            <a:cxnSpLocks/>
          </p:cNvCxnSpPr>
          <p:nvPr/>
        </p:nvCxnSpPr>
        <p:spPr>
          <a:xfrm flipH="1" flipV="1">
            <a:off x="6432319" y="5473882"/>
            <a:ext cx="642332" cy="30365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416419FD-5295-A8AA-2851-68351DFCAC2E}"/>
                  </a:ext>
                </a:extLst>
              </p:cNvPr>
              <p:cNvSpPr txBox="1"/>
              <p:nvPr/>
            </p:nvSpPr>
            <p:spPr>
              <a:xfrm>
                <a:off x="666859" y="5721130"/>
                <a:ext cx="8983546" cy="707886"/>
              </a:xfrm>
              <a:prstGeom prst="rect">
                <a:avLst/>
              </a:prstGeom>
              <a:noFill/>
            </p:spPr>
            <p:txBody>
              <a:bodyPr wrap="squar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 </m:t>
                    </m:r>
                  </m:oMath>
                </a14:m>
                <a:r>
                  <a:rPr lang="en-US" sz="4000" dirty="0">
                    <a:solidFill>
                      <a:schemeClr val="accent6">
                        <a:lumMod val="75000"/>
                      </a:schemeClr>
                    </a:solidFill>
                  </a:rPr>
                  <a:t>Every Lagrangian admits a Hamiltonian</a:t>
                </a:r>
              </a:p>
            </p:txBody>
          </p:sp>
        </mc:Choice>
        <mc:Fallback>
          <p:sp>
            <p:nvSpPr>
              <p:cNvPr id="34" name="TextBox 33">
                <a:extLst>
                  <a:ext uri="{FF2B5EF4-FFF2-40B4-BE49-F238E27FC236}">
                    <a16:creationId xmlns:a16="http://schemas.microsoft.com/office/drawing/2014/main" id="{416419FD-5295-A8AA-2851-68351DFCAC2E}"/>
                  </a:ext>
                </a:extLst>
              </p:cNvPr>
              <p:cNvSpPr txBox="1">
                <a:spLocks noRot="1" noChangeAspect="1" noMove="1" noResize="1" noEditPoints="1" noAdjustHandles="1" noChangeArrowheads="1" noChangeShapeType="1" noTextEdit="1"/>
              </p:cNvSpPr>
              <p:nvPr/>
            </p:nvSpPr>
            <p:spPr>
              <a:xfrm>
                <a:off x="666859" y="5721130"/>
                <a:ext cx="8983546" cy="707886"/>
              </a:xfrm>
              <a:prstGeom prst="rect">
                <a:avLst/>
              </a:prstGeom>
              <a:blipFill>
                <a:blip r:embed="rId13"/>
                <a:stretch>
                  <a:fillRect l="-565" t="-12281" b="-36842"/>
                </a:stretch>
              </a:blipFill>
            </p:spPr>
            <p:txBody>
              <a:bodyPr/>
              <a:lstStyle/>
              <a:p>
                <a:r>
                  <a:rPr lang="en-US">
                    <a:noFill/>
                  </a:rPr>
                  <a:t> </a:t>
                </a:r>
              </a:p>
            </p:txBody>
          </p:sp>
        </mc:Fallback>
      </mc:AlternateContent>
      <p:sp>
        <p:nvSpPr>
          <p:cNvPr id="24" name="Freeform 23">
            <a:extLst>
              <a:ext uri="{FF2B5EF4-FFF2-40B4-BE49-F238E27FC236}">
                <a16:creationId xmlns:a16="http://schemas.microsoft.com/office/drawing/2014/main" id="{8D1B7612-89BA-3FE8-5E8E-CAD2AC79B584}"/>
              </a:ext>
            </a:extLst>
          </p:cNvPr>
          <p:cNvSpPr/>
          <p:nvPr/>
        </p:nvSpPr>
        <p:spPr>
          <a:xfrm>
            <a:off x="10625939" y="908837"/>
            <a:ext cx="345517" cy="399628"/>
          </a:xfrm>
          <a:custGeom>
            <a:avLst/>
            <a:gdLst>
              <a:gd name="connsiteX0" fmla="*/ 172758 w 345517"/>
              <a:gd name="connsiteY0" fmla="*/ 0 h 399628"/>
              <a:gd name="connsiteX1" fmla="*/ 235077 w 345517"/>
              <a:gd name="connsiteY1" fmla="*/ 67744 h 399628"/>
              <a:gd name="connsiteX2" fmla="*/ 334659 w 345517"/>
              <a:gd name="connsiteY2" fmla="*/ 279997 h 399628"/>
              <a:gd name="connsiteX3" fmla="*/ 345517 w 345517"/>
              <a:gd name="connsiteY3" fmla="*/ 376605 h 399628"/>
              <a:gd name="connsiteX4" fmla="*/ 306139 w 345517"/>
              <a:gd name="connsiteY4" fmla="*/ 387568 h 399628"/>
              <a:gd name="connsiteX5" fmla="*/ 172759 w 345517"/>
              <a:gd name="connsiteY5" fmla="*/ 399628 h 399628"/>
              <a:gd name="connsiteX6" fmla="*/ 39379 w 345517"/>
              <a:gd name="connsiteY6" fmla="*/ 387568 h 399628"/>
              <a:gd name="connsiteX7" fmla="*/ 0 w 345517"/>
              <a:gd name="connsiteY7" fmla="*/ 376604 h 399628"/>
              <a:gd name="connsiteX8" fmla="*/ 10858 w 345517"/>
              <a:gd name="connsiteY8" fmla="*/ 279997 h 399628"/>
              <a:gd name="connsiteX9" fmla="*/ 110440 w 345517"/>
              <a:gd name="connsiteY9" fmla="*/ 67744 h 399628"/>
              <a:gd name="connsiteX10" fmla="*/ 172758 w 345517"/>
              <a:gd name="connsiteY10" fmla="*/ 0 h 39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5517" h="399628">
                <a:moveTo>
                  <a:pt x="172758" y="0"/>
                </a:moveTo>
                <a:lnTo>
                  <a:pt x="235077" y="67744"/>
                </a:lnTo>
                <a:cubicBezTo>
                  <a:pt x="282650" y="130903"/>
                  <a:pt x="317027" y="202715"/>
                  <a:pt x="334659" y="279997"/>
                </a:cubicBezTo>
                <a:lnTo>
                  <a:pt x="345517" y="376605"/>
                </a:lnTo>
                <a:lnTo>
                  <a:pt x="306139" y="387568"/>
                </a:lnTo>
                <a:cubicBezTo>
                  <a:pt x="263056" y="395476"/>
                  <a:pt x="218448" y="399628"/>
                  <a:pt x="172759" y="399628"/>
                </a:cubicBezTo>
                <a:cubicBezTo>
                  <a:pt x="127070" y="399628"/>
                  <a:pt x="82462" y="395476"/>
                  <a:pt x="39379" y="387568"/>
                </a:cubicBezTo>
                <a:lnTo>
                  <a:pt x="0" y="376604"/>
                </a:lnTo>
                <a:lnTo>
                  <a:pt x="10858" y="279997"/>
                </a:lnTo>
                <a:cubicBezTo>
                  <a:pt x="28490" y="202715"/>
                  <a:pt x="62867" y="130903"/>
                  <a:pt x="110440" y="67744"/>
                </a:cubicBezTo>
                <a:lnTo>
                  <a:pt x="172758" y="0"/>
                </a:ln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237FF939-D846-8BF8-84EA-8419C6F9E1D2}"/>
              </a:ext>
            </a:extLst>
          </p:cNvPr>
          <p:cNvSpPr/>
          <p:nvPr/>
        </p:nvSpPr>
        <p:spPr>
          <a:xfrm>
            <a:off x="10139466" y="714873"/>
            <a:ext cx="659230" cy="570569"/>
          </a:xfrm>
          <a:custGeom>
            <a:avLst/>
            <a:gdLst>
              <a:gd name="connsiteX0" fmla="*/ 172758 w 659230"/>
              <a:gd name="connsiteY0" fmla="*/ 0 h 570569"/>
              <a:gd name="connsiteX1" fmla="*/ 640735 w 659230"/>
              <a:gd name="connsiteY1" fmla="*/ 173859 h 570569"/>
              <a:gd name="connsiteX2" fmla="*/ 659230 w 659230"/>
              <a:gd name="connsiteY2" fmla="*/ 193965 h 570569"/>
              <a:gd name="connsiteX3" fmla="*/ 596912 w 659230"/>
              <a:gd name="connsiteY3" fmla="*/ 261709 h 570569"/>
              <a:gd name="connsiteX4" fmla="*/ 497330 w 659230"/>
              <a:gd name="connsiteY4" fmla="*/ 473962 h 570569"/>
              <a:gd name="connsiteX5" fmla="*/ 486472 w 659230"/>
              <a:gd name="connsiteY5" fmla="*/ 570569 h 570569"/>
              <a:gd name="connsiteX6" fmla="*/ 401621 w 659230"/>
              <a:gd name="connsiteY6" fmla="*/ 546946 h 570569"/>
              <a:gd name="connsiteX7" fmla="*/ 10858 w 659230"/>
              <a:gd name="connsiteY7" fmla="*/ 119631 h 570569"/>
              <a:gd name="connsiteX8" fmla="*/ 0 w 659230"/>
              <a:gd name="connsiteY8" fmla="*/ 23023 h 570569"/>
              <a:gd name="connsiteX9" fmla="*/ 39378 w 659230"/>
              <a:gd name="connsiteY9" fmla="*/ 12060 h 570569"/>
              <a:gd name="connsiteX10" fmla="*/ 172758 w 659230"/>
              <a:gd name="connsiteY10" fmla="*/ 0 h 570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9230" h="570569">
                <a:moveTo>
                  <a:pt x="172758" y="0"/>
                </a:moveTo>
                <a:cubicBezTo>
                  <a:pt x="355514" y="0"/>
                  <a:pt x="520969" y="66440"/>
                  <a:pt x="640735" y="173859"/>
                </a:cubicBezTo>
                <a:lnTo>
                  <a:pt x="659230" y="193965"/>
                </a:lnTo>
                <a:lnTo>
                  <a:pt x="596912" y="261709"/>
                </a:lnTo>
                <a:cubicBezTo>
                  <a:pt x="549339" y="324868"/>
                  <a:pt x="514962" y="396680"/>
                  <a:pt x="497330" y="473962"/>
                </a:cubicBezTo>
                <a:lnTo>
                  <a:pt x="486472" y="570569"/>
                </a:lnTo>
                <a:lnTo>
                  <a:pt x="401621" y="546946"/>
                </a:lnTo>
                <a:cubicBezTo>
                  <a:pt x="203674" y="471852"/>
                  <a:pt x="54938" y="312838"/>
                  <a:pt x="10858" y="119631"/>
                </a:cubicBezTo>
                <a:lnTo>
                  <a:pt x="0" y="23023"/>
                </a:lnTo>
                <a:lnTo>
                  <a:pt x="39378" y="12060"/>
                </a:lnTo>
                <a:cubicBezTo>
                  <a:pt x="82461" y="4152"/>
                  <a:pt x="127069" y="0"/>
                  <a:pt x="172758" y="0"/>
                </a:cubicBezTo>
                <a:close/>
              </a:path>
            </a:pathLst>
          </a:cu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C00000"/>
              </a:solidFill>
            </a:endParaRPr>
          </a:p>
        </p:txBody>
      </p:sp>
    </p:spTree>
    <p:extLst>
      <p:ext uri="{BB962C8B-B14F-4D97-AF65-F5344CB8AC3E}">
        <p14:creationId xmlns:p14="http://schemas.microsoft.com/office/powerpoint/2010/main" val="259294608"/>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23530</TotalTime>
  <Words>1952</Words>
  <Application>Microsoft Macintosh PowerPoint</Application>
  <PresentationFormat>Widescreen</PresentationFormat>
  <Paragraphs>313</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Cambria Math</vt:lpstr>
      <vt:lpstr>Office Theme</vt:lpstr>
      <vt:lpstr>Inequivalence of Newtonian, Lagrangian, and Hamiltonian Mechanics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Kaufman, Phillip</cp:lastModifiedBy>
  <cp:revision>29</cp:revision>
  <dcterms:created xsi:type="dcterms:W3CDTF">2021-04-07T15:17:47Z</dcterms:created>
  <dcterms:modified xsi:type="dcterms:W3CDTF">2024-04-04T17:56:48Z</dcterms:modified>
</cp:coreProperties>
</file>