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916" r:id="rId3"/>
    <p:sldId id="901" r:id="rId4"/>
    <p:sldId id="928" r:id="rId5"/>
    <p:sldId id="933" r:id="rId6"/>
    <p:sldId id="934" r:id="rId7"/>
    <p:sldId id="907" r:id="rId8"/>
    <p:sldId id="935" r:id="rId9"/>
    <p:sldId id="917" r:id="rId10"/>
    <p:sldId id="936" r:id="rId11"/>
    <p:sldId id="930" r:id="rId12"/>
    <p:sldId id="931" r:id="rId13"/>
    <p:sldId id="932" r:id="rId14"/>
    <p:sldId id="915" r:id="rId15"/>
    <p:sldId id="914" r:id="rId16"/>
    <p:sldId id="93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6276"/>
  </p:normalViewPr>
  <p:slideViewPr>
    <p:cSldViewPr snapToGrid="0">
      <p:cViewPr varScale="1">
        <p:scale>
          <a:sx n="92" d="100"/>
          <a:sy n="92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8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missing kinematic equivalence and how it is needed for converting the state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just proved that kinematic equivalence is an underlying assumption of Lagrangian systems with unique solutions since for any Lagrangian system with a unique solution, we can explicitly wire the acceleration of the system as a function of its state (position, velocity, and time)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97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Add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53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Add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77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Add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29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30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20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3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Draw one-to-map between Newtonian and Hamiltonian</a:t>
            </a:r>
          </a:p>
          <a:p>
            <a:r>
              <a:rPr lang="en-US" dirty="0"/>
              <a:t>TODO: text on the left should not be as big and with the extra spacing</a:t>
            </a:r>
          </a:p>
          <a:p>
            <a:r>
              <a:rPr lang="en-US" dirty="0"/>
              <a:t>TODO: picture should show, for each formulation, state and equation (for evolution) and a </a:t>
            </a:r>
            <a:r>
              <a:rPr lang="en-US" dirty="0" err="1"/>
              <a:t>twopoint</a:t>
            </a:r>
            <a:r>
              <a:rPr lang="en-US" dirty="0"/>
              <a:t> arrow between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transform it into a “Table”</a:t>
            </a:r>
          </a:p>
          <a:p>
            <a:r>
              <a:rPr lang="en-US" dirty="0"/>
              <a:t>Equations of motion (instead of Evolution of he system)</a:t>
            </a:r>
          </a:p>
          <a:p>
            <a:r>
              <a:rPr lang="en-US" dirty="0"/>
              <a:t>Mechanics are the rows</a:t>
            </a:r>
          </a:p>
          <a:p>
            <a:r>
              <a:rPr lang="en-US" dirty="0"/>
              <a:t>TODO: add </a:t>
            </a:r>
            <a:r>
              <a:rPr lang="en-US" dirty="0" err="1"/>
              <a:t>hyperregularity</a:t>
            </a:r>
            <a:r>
              <a:rPr lang="en-US" dirty="0"/>
              <a:t> of </a:t>
            </a:r>
            <a:r>
              <a:rPr lang="en-US" dirty="0" err="1"/>
              <a:t>Lagrangian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7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visual of 3 equation vs 1 equation (one can go to three but three can’t go to one)</a:t>
            </a:r>
          </a:p>
          <a:p>
            <a:r>
              <a:rPr lang="en-US" dirty="0"/>
              <a:t>TODO: the visual should be about F, L and 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1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visual of 3 equation vs 1 equation (one can go to three but three can’t go to one)</a:t>
            </a:r>
          </a:p>
          <a:p>
            <a:r>
              <a:rPr lang="en-US" dirty="0"/>
              <a:t>TODO: the visual should be about F, L and 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32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Add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56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Add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05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missing kinematic equivalence and how it is needed for converting the state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just proved that kinematic equivalence is an underlying assumption of Lagrangian systems with unique solutions since for any Lagrangian system with a unique solution, we can explicitly wire the acceleration of the system as a function of its state (position, velocity, and time)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9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050AA-AEBB-40B2-8425-95F572C607E8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C12B-C5C1-45D3-BF41-EB0949C93334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5A1E-B2AC-4E68-AFC6-1E0A36679CF2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CC7966F-29C6-4A3F-A1DA-7FBEF75CCE01}" type="datetime1">
              <a:rPr lang="en-US" smtClean="0"/>
              <a:t>4/22/2024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410A-1515-42CE-9361-0AC9F08FB7C4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6071-CEBD-40BE-BF54-5061FBD877C9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77B2-E8B3-414D-8FEC-456F0E0EE3E3}" type="datetime1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4DB23-6622-40E1-ADE5-0A93352E9694}" type="datetime1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61B2-2680-49F5-83FA-0E408BCBE3AD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B20B-FB4B-4277-B072-252033DE0088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C0F6-F48D-4C40-A183-6068CF832EBB}" type="datetime1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FB1E-704C-4BB5-AAA4-8AC757C28991}" type="datetime1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6" animBg="1"/>
      <p:bldP spid="7" grpId="7" animBg="1"/>
      <p:bldP spid="7" grpId="8" animBg="1"/>
      <p:bldP spid="7" grpId="9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7.png"/><Relationship Id="rId10" Type="http://schemas.openxmlformats.org/officeDocument/2006/relationships/image" Target="../media/image42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7.png"/><Relationship Id="rId10" Type="http://schemas.openxmlformats.org/officeDocument/2006/relationships/image" Target="../media/image42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3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2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2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10" Type="http://schemas.openxmlformats.org/officeDocument/2006/relationships/image" Target="../media/image24.png"/><Relationship Id="rId4" Type="http://schemas.openxmlformats.org/officeDocument/2006/relationships/image" Target="../media/image80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10" Type="http://schemas.openxmlformats.org/officeDocument/2006/relationships/image" Target="../media/image24.png"/><Relationship Id="rId4" Type="http://schemas.openxmlformats.org/officeDocument/2006/relationships/image" Target="../media/image80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59FC8D-3EB4-47A4-BE3E-3183805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0D72D4-E8AC-56E4-2AA7-B1B4EB2C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Inequivalence of Newtonian, Lagrangian, and Hamiltonian Mechanics</a:t>
            </a:r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F8A0021-5929-AE12-007C-3151BF27788B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1DCE4E-8D70-AC67-D9EA-14C06B9249FB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2184462-0A35-6D25-6C46-6B9D0FFCA42A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ECC59-DDBF-24FF-3DD2-58DBF0CA91CE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F82F98CF-5BD6-13E9-C80C-D5429153CB8C}"/>
              </a:ext>
            </a:extLst>
          </p:cNvPr>
          <p:cNvSpPr/>
          <p:nvPr/>
        </p:nvSpPr>
        <p:spPr>
          <a:xfrm>
            <a:off x="9650405" y="737895"/>
            <a:ext cx="1148291" cy="1161288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E81B0D8-0D8B-6A52-8E38-35D615B1FD4F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5D33181-2BFA-A4FB-EA04-D7EA79E9E29D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54D014-735E-19A0-0A44-9751F51321FC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32C4F-E966-4E22-5B51-2A093F11ADA2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CD42BB-A70E-1343-32EA-F5A41543B375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78B71-22E4-3A64-B543-7C1C371BD02A}"/>
                  </a:ext>
                </a:extLst>
              </p:cNvPr>
              <p:cNvSpPr txBox="1"/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78B71-22E4-3A64-B543-7C1C371BD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3EAAC2-AE20-B8B2-E49C-695FC5442886}"/>
                  </a:ext>
                </a:extLst>
              </p:cNvPr>
              <p:cNvSpPr txBox="1"/>
              <p:nvPr/>
            </p:nvSpPr>
            <p:spPr>
              <a:xfrm>
                <a:off x="5390551" y="186849"/>
                <a:ext cx="1971822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3EAAC2-AE20-B8B2-E49C-695FC5442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51" y="186849"/>
                <a:ext cx="1971822" cy="791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25AA75D-3554-1350-D0F6-C4FDDD12BAFF}"/>
              </a:ext>
            </a:extLst>
          </p:cNvPr>
          <p:cNvSpPr txBox="1"/>
          <p:nvPr/>
        </p:nvSpPr>
        <p:spPr>
          <a:xfrm>
            <a:off x="7565529" y="316949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Hamiltonian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B35F9F-DBF5-A5D4-599D-66DE5EC09C0C}"/>
              </a:ext>
            </a:extLst>
          </p:cNvPr>
          <p:cNvSpPr txBox="1"/>
          <p:nvPr/>
        </p:nvSpPr>
        <p:spPr>
          <a:xfrm>
            <a:off x="1180847" y="353826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Lagrangian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3CB1A-26C2-37EC-C372-0556105C78C9}"/>
              </a:ext>
            </a:extLst>
          </p:cNvPr>
          <p:cNvCxnSpPr>
            <a:cxnSpLocks/>
          </p:cNvCxnSpPr>
          <p:nvPr/>
        </p:nvCxnSpPr>
        <p:spPr>
          <a:xfrm>
            <a:off x="4521197" y="649107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2E17B3-8C6D-49DF-47C1-DDE2D0F987F8}"/>
                  </a:ext>
                </a:extLst>
              </p:cNvPr>
              <p:cNvSpPr txBox="1"/>
              <p:nvPr/>
            </p:nvSpPr>
            <p:spPr>
              <a:xfrm>
                <a:off x="363871" y="1485992"/>
                <a:ext cx="2920543" cy="589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2E17B3-8C6D-49DF-47C1-DDE2D0F98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71" y="1485992"/>
                <a:ext cx="2920543" cy="589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9F156F-F718-E945-F2D0-204DB48ED1C1}"/>
              </a:ext>
            </a:extLst>
          </p:cNvPr>
          <p:cNvCxnSpPr>
            <a:cxnSpLocks/>
          </p:cNvCxnSpPr>
          <p:nvPr/>
        </p:nvCxnSpPr>
        <p:spPr>
          <a:xfrm flipH="1">
            <a:off x="2769620" y="1491970"/>
            <a:ext cx="256486" cy="1340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692DAB-1972-E1CA-42B0-5B760E3505BB}"/>
              </a:ext>
            </a:extLst>
          </p:cNvPr>
          <p:cNvSpPr txBox="1"/>
          <p:nvPr/>
        </p:nvSpPr>
        <p:spPr>
          <a:xfrm>
            <a:off x="2170094" y="1090792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 invertible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72FF371-B5F2-E61D-0B94-4AF460011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405" y="3081327"/>
            <a:ext cx="8821204" cy="9084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DD3127-16C1-C729-F81F-32CB3913C395}"/>
                  </a:ext>
                </a:extLst>
              </p:cNvPr>
              <p:cNvSpPr txBox="1"/>
              <p:nvPr/>
            </p:nvSpPr>
            <p:spPr>
              <a:xfrm>
                <a:off x="5191665" y="1179006"/>
                <a:ext cx="3877472" cy="1009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DD3127-16C1-C729-F81F-32CB3913C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65" y="1179006"/>
                <a:ext cx="3877472" cy="1009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35A9AA-2EB9-1586-4193-AF595D952F6F}"/>
                  </a:ext>
                </a:extLst>
              </p:cNvPr>
              <p:cNvSpPr txBox="1"/>
              <p:nvPr/>
            </p:nvSpPr>
            <p:spPr>
              <a:xfrm>
                <a:off x="8054174" y="4668719"/>
                <a:ext cx="1307217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35A9AA-2EB9-1586-4193-AF595D952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174" y="4668719"/>
                <a:ext cx="1307217" cy="424796"/>
              </a:xfrm>
              <a:prstGeom prst="rect">
                <a:avLst/>
              </a:prstGeom>
              <a:blipFill>
                <a:blip r:embed="rId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CD7AC0-887F-2F7B-14A6-BC778D3E9F3B}"/>
                  </a:ext>
                </a:extLst>
              </p:cNvPr>
              <p:cNvSpPr txBox="1"/>
              <p:nvPr/>
            </p:nvSpPr>
            <p:spPr>
              <a:xfrm>
                <a:off x="5257886" y="4995927"/>
                <a:ext cx="2155783" cy="498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 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CD7AC0-887F-2F7B-14A6-BC778D3E9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86" y="4995927"/>
                <a:ext cx="2155783" cy="498278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DB6FA1-35A5-523F-2EA1-DB67F1E71EAA}"/>
                  </a:ext>
                </a:extLst>
              </p:cNvPr>
              <p:cNvSpPr txBox="1"/>
              <p:nvPr/>
            </p:nvSpPr>
            <p:spPr>
              <a:xfrm>
                <a:off x="180043" y="4155956"/>
                <a:ext cx="8405121" cy="833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DB6FA1-35A5-523F-2EA1-DB67F1E71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3" y="4155956"/>
                <a:ext cx="8405121" cy="8331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23">
            <a:extLst>
              <a:ext uri="{FF2B5EF4-FFF2-40B4-BE49-F238E27FC236}">
                <a16:creationId xmlns:a16="http://schemas.microsoft.com/office/drawing/2014/main" id="{8D1B7612-89BA-3FE8-5E8E-CAD2AC79B584}"/>
              </a:ext>
            </a:extLst>
          </p:cNvPr>
          <p:cNvSpPr/>
          <p:nvPr/>
        </p:nvSpPr>
        <p:spPr>
          <a:xfrm>
            <a:off x="10625939" y="908837"/>
            <a:ext cx="345517" cy="399628"/>
          </a:xfrm>
          <a:custGeom>
            <a:avLst/>
            <a:gdLst>
              <a:gd name="connsiteX0" fmla="*/ 172758 w 345517"/>
              <a:gd name="connsiteY0" fmla="*/ 0 h 399628"/>
              <a:gd name="connsiteX1" fmla="*/ 235077 w 345517"/>
              <a:gd name="connsiteY1" fmla="*/ 67744 h 399628"/>
              <a:gd name="connsiteX2" fmla="*/ 334659 w 345517"/>
              <a:gd name="connsiteY2" fmla="*/ 279997 h 399628"/>
              <a:gd name="connsiteX3" fmla="*/ 345517 w 345517"/>
              <a:gd name="connsiteY3" fmla="*/ 376605 h 399628"/>
              <a:gd name="connsiteX4" fmla="*/ 306139 w 345517"/>
              <a:gd name="connsiteY4" fmla="*/ 387568 h 399628"/>
              <a:gd name="connsiteX5" fmla="*/ 172759 w 345517"/>
              <a:gd name="connsiteY5" fmla="*/ 399628 h 399628"/>
              <a:gd name="connsiteX6" fmla="*/ 39379 w 345517"/>
              <a:gd name="connsiteY6" fmla="*/ 387568 h 399628"/>
              <a:gd name="connsiteX7" fmla="*/ 0 w 345517"/>
              <a:gd name="connsiteY7" fmla="*/ 376604 h 399628"/>
              <a:gd name="connsiteX8" fmla="*/ 10858 w 345517"/>
              <a:gd name="connsiteY8" fmla="*/ 279997 h 399628"/>
              <a:gd name="connsiteX9" fmla="*/ 110440 w 345517"/>
              <a:gd name="connsiteY9" fmla="*/ 67744 h 399628"/>
              <a:gd name="connsiteX10" fmla="*/ 172758 w 345517"/>
              <a:gd name="connsiteY10" fmla="*/ 0 h 39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517" h="399628">
                <a:moveTo>
                  <a:pt x="172758" y="0"/>
                </a:moveTo>
                <a:lnTo>
                  <a:pt x="235077" y="67744"/>
                </a:lnTo>
                <a:cubicBezTo>
                  <a:pt x="282650" y="130903"/>
                  <a:pt x="317027" y="202715"/>
                  <a:pt x="334659" y="279997"/>
                </a:cubicBezTo>
                <a:lnTo>
                  <a:pt x="345517" y="376605"/>
                </a:lnTo>
                <a:lnTo>
                  <a:pt x="306139" y="387568"/>
                </a:lnTo>
                <a:cubicBezTo>
                  <a:pt x="263056" y="395476"/>
                  <a:pt x="218448" y="399628"/>
                  <a:pt x="172759" y="399628"/>
                </a:cubicBezTo>
                <a:cubicBezTo>
                  <a:pt x="127070" y="399628"/>
                  <a:pt x="82462" y="395476"/>
                  <a:pt x="39379" y="387568"/>
                </a:cubicBezTo>
                <a:lnTo>
                  <a:pt x="0" y="376604"/>
                </a:lnTo>
                <a:lnTo>
                  <a:pt x="10858" y="279997"/>
                </a:lnTo>
                <a:cubicBezTo>
                  <a:pt x="28490" y="202715"/>
                  <a:pt x="62867" y="130903"/>
                  <a:pt x="110440" y="67744"/>
                </a:cubicBezTo>
                <a:lnTo>
                  <a:pt x="172758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37FF939-D846-8BF8-84EA-8419C6F9E1D2}"/>
              </a:ext>
            </a:extLst>
          </p:cNvPr>
          <p:cNvSpPr/>
          <p:nvPr/>
        </p:nvSpPr>
        <p:spPr>
          <a:xfrm>
            <a:off x="10139466" y="714873"/>
            <a:ext cx="659230" cy="570569"/>
          </a:xfrm>
          <a:custGeom>
            <a:avLst/>
            <a:gdLst>
              <a:gd name="connsiteX0" fmla="*/ 172758 w 659230"/>
              <a:gd name="connsiteY0" fmla="*/ 0 h 570569"/>
              <a:gd name="connsiteX1" fmla="*/ 640735 w 659230"/>
              <a:gd name="connsiteY1" fmla="*/ 173859 h 570569"/>
              <a:gd name="connsiteX2" fmla="*/ 659230 w 659230"/>
              <a:gd name="connsiteY2" fmla="*/ 193965 h 570569"/>
              <a:gd name="connsiteX3" fmla="*/ 596912 w 659230"/>
              <a:gd name="connsiteY3" fmla="*/ 261709 h 570569"/>
              <a:gd name="connsiteX4" fmla="*/ 497330 w 659230"/>
              <a:gd name="connsiteY4" fmla="*/ 473962 h 570569"/>
              <a:gd name="connsiteX5" fmla="*/ 486472 w 659230"/>
              <a:gd name="connsiteY5" fmla="*/ 570569 h 570569"/>
              <a:gd name="connsiteX6" fmla="*/ 401621 w 659230"/>
              <a:gd name="connsiteY6" fmla="*/ 546946 h 570569"/>
              <a:gd name="connsiteX7" fmla="*/ 10858 w 659230"/>
              <a:gd name="connsiteY7" fmla="*/ 119631 h 570569"/>
              <a:gd name="connsiteX8" fmla="*/ 0 w 659230"/>
              <a:gd name="connsiteY8" fmla="*/ 23023 h 570569"/>
              <a:gd name="connsiteX9" fmla="*/ 39378 w 659230"/>
              <a:gd name="connsiteY9" fmla="*/ 12060 h 570569"/>
              <a:gd name="connsiteX10" fmla="*/ 172758 w 659230"/>
              <a:gd name="connsiteY10" fmla="*/ 0 h 57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0" h="570569">
                <a:moveTo>
                  <a:pt x="172758" y="0"/>
                </a:moveTo>
                <a:cubicBezTo>
                  <a:pt x="355514" y="0"/>
                  <a:pt x="520969" y="66440"/>
                  <a:pt x="640735" y="173859"/>
                </a:cubicBezTo>
                <a:lnTo>
                  <a:pt x="659230" y="193965"/>
                </a:lnTo>
                <a:lnTo>
                  <a:pt x="596912" y="261709"/>
                </a:lnTo>
                <a:cubicBezTo>
                  <a:pt x="549339" y="324868"/>
                  <a:pt x="514962" y="396680"/>
                  <a:pt x="497330" y="473962"/>
                </a:cubicBezTo>
                <a:lnTo>
                  <a:pt x="486472" y="570569"/>
                </a:lnTo>
                <a:lnTo>
                  <a:pt x="401621" y="546946"/>
                </a:lnTo>
                <a:cubicBezTo>
                  <a:pt x="203674" y="471852"/>
                  <a:pt x="54938" y="312838"/>
                  <a:pt x="10858" y="119631"/>
                </a:cubicBezTo>
                <a:lnTo>
                  <a:pt x="0" y="23023"/>
                </a:lnTo>
                <a:lnTo>
                  <a:pt x="39378" y="12060"/>
                </a:lnTo>
                <a:cubicBezTo>
                  <a:pt x="82461" y="4152"/>
                  <a:pt x="127069" y="0"/>
                  <a:pt x="172758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F1B148-07C5-6077-2CA7-951AE522A843}"/>
              </a:ext>
            </a:extLst>
          </p:cNvPr>
          <p:cNvCxnSpPr>
            <a:cxnSpLocks/>
          </p:cNvCxnSpPr>
          <p:nvPr/>
        </p:nvCxnSpPr>
        <p:spPr>
          <a:xfrm>
            <a:off x="7565529" y="4779822"/>
            <a:ext cx="488645" cy="20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8A0E29-9593-5F9E-7A32-03CABB76E89C}"/>
              </a:ext>
            </a:extLst>
          </p:cNvPr>
          <p:cNvCxnSpPr>
            <a:cxnSpLocks/>
          </p:cNvCxnSpPr>
          <p:nvPr/>
        </p:nvCxnSpPr>
        <p:spPr>
          <a:xfrm flipV="1">
            <a:off x="4692502" y="5238974"/>
            <a:ext cx="565384" cy="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65E52E7-BA36-E509-DECE-3FBF37C925BE}"/>
              </a:ext>
            </a:extLst>
          </p:cNvPr>
          <p:cNvSpPr txBox="1"/>
          <p:nvPr/>
        </p:nvSpPr>
        <p:spPr>
          <a:xfrm>
            <a:off x="2162707" y="5104593"/>
            <a:ext cx="252979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required for unique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00422E-8E9D-DFE8-6E23-AF76883131C8}"/>
                  </a:ext>
                </a:extLst>
              </p:cNvPr>
              <p:cNvSpPr txBox="1"/>
              <p:nvPr/>
            </p:nvSpPr>
            <p:spPr>
              <a:xfrm>
                <a:off x="666859" y="5581312"/>
                <a:ext cx="89835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All </a:t>
                </a:r>
                <a:r>
                  <a:rPr lang="en-US" sz="4000" dirty="0" err="1">
                    <a:solidFill>
                      <a:schemeClr val="accent6">
                        <a:lumMod val="75000"/>
                      </a:schemeClr>
                    </a:solidFill>
                  </a:rPr>
                  <a:t>Lagrangian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systems are Hamiltonian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00422E-8E9D-DFE8-6E23-AF7688313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59" y="5581312"/>
                <a:ext cx="8983546" cy="707886"/>
              </a:xfrm>
              <a:prstGeom prst="rect">
                <a:avLst/>
              </a:prstGeom>
              <a:blipFill>
                <a:blip r:embed="rId11"/>
                <a:stretch>
                  <a:fillRect t="-15517" r="-68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87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B631D6-CB90-6F11-FFB8-D2419144C7D9}"/>
                  </a:ext>
                </a:extLst>
              </p:cNvPr>
              <p:cNvSpPr txBox="1"/>
              <p:nvPr/>
            </p:nvSpPr>
            <p:spPr>
              <a:xfrm>
                <a:off x="159928" y="5156520"/>
                <a:ext cx="9976950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800" dirty="0">
                    <a:solidFill>
                      <a:schemeClr val="accent6">
                        <a:lumMod val="75000"/>
                      </a:schemeClr>
                    </a:solidFill>
                  </a:rPr>
                  <a:t> Not all Hamiltonian systems are Newtonian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B631D6-CB90-6F11-FFB8-D2419144C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28" y="5156520"/>
                <a:ext cx="9976950" cy="677108"/>
              </a:xfrm>
              <a:prstGeom prst="rect">
                <a:avLst/>
              </a:prstGeom>
              <a:blipFill>
                <a:blip r:embed="rId3"/>
                <a:stretch>
                  <a:fillRect t="-15315" b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235A63B-7E81-F0B0-7D82-6913F45C120B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161B08-8F2B-27DF-3393-F9D3E95201E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F553D0C-A4EC-2EF3-295C-F3CA476DAF15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12E0F6-4C00-9F0C-E133-D06DE34AE19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E44E9D07-4E42-5F70-B50B-327A39526273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1FDFBBA-FFC0-3470-C5BD-FCC4CEFBEB6C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FA93F18-2EAE-2DED-619D-7A3A90B45AF7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05C0D9-18A1-D132-B336-C86297A979A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69B3A2-450E-AA22-1452-D4C6FACF01B6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68E6-B84B-F8B2-2D4E-BF94A559B4E7}"/>
                  </a:ext>
                </a:extLst>
              </p:cNvPr>
              <p:cNvSpPr txBox="1"/>
              <p:nvPr/>
            </p:nvSpPr>
            <p:spPr>
              <a:xfrm>
                <a:off x="2588243" y="214765"/>
                <a:ext cx="1971822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68E6-B84B-F8B2-2D4E-BF94A559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43" y="214765"/>
                <a:ext cx="1971822" cy="791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7E4EA-FBBD-7ACC-91AF-AAB7CEB3124F}"/>
                  </a:ext>
                </a:extLst>
              </p:cNvPr>
              <p:cNvSpPr txBox="1"/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7E4EA-FBBD-7ACC-91AF-AAB7CEB3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F6C1658-C4B3-D69F-F0FB-5E3738F3300C}"/>
              </a:ext>
            </a:extLst>
          </p:cNvPr>
          <p:cNvSpPr txBox="1"/>
          <p:nvPr/>
        </p:nvSpPr>
        <p:spPr>
          <a:xfrm>
            <a:off x="7681650" y="316949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0054-345F-3DE1-A868-E5917BDC1CC8}"/>
              </a:ext>
            </a:extLst>
          </p:cNvPr>
          <p:cNvSpPr txBox="1"/>
          <p:nvPr/>
        </p:nvSpPr>
        <p:spPr>
          <a:xfrm>
            <a:off x="1116663" y="358060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87B3F0-B21F-A9EC-112A-85323DC0109F}"/>
              </a:ext>
            </a:extLst>
          </p:cNvPr>
          <p:cNvCxnSpPr>
            <a:cxnSpLocks/>
          </p:cNvCxnSpPr>
          <p:nvPr/>
        </p:nvCxnSpPr>
        <p:spPr>
          <a:xfrm>
            <a:off x="4521197" y="649107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/>
              <p:nvPr/>
            </p:nvSpPr>
            <p:spPr>
              <a:xfrm>
                <a:off x="5521600" y="1103090"/>
                <a:ext cx="2147446" cy="950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dirty="0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6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600" y="1103090"/>
                <a:ext cx="2147446" cy="9503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64A42E-D5FD-BEE8-F600-B2A7C354177A}"/>
              </a:ext>
            </a:extLst>
          </p:cNvPr>
          <p:cNvCxnSpPr>
            <a:cxnSpLocks/>
          </p:cNvCxnSpPr>
          <p:nvPr/>
        </p:nvCxnSpPr>
        <p:spPr>
          <a:xfrm>
            <a:off x="4521197" y="1641253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0B6968-7EDA-B215-DC4D-77B40CCC614B}"/>
              </a:ext>
            </a:extLst>
          </p:cNvPr>
          <p:cNvSpPr txBox="1"/>
          <p:nvPr/>
        </p:nvSpPr>
        <p:spPr>
          <a:xfrm>
            <a:off x="847381" y="1084382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2FE86E-3B5A-241F-B0BD-E0053B647321}"/>
              </a:ext>
            </a:extLst>
          </p:cNvPr>
          <p:cNvSpPr txBox="1"/>
          <p:nvPr/>
        </p:nvSpPr>
        <p:spPr>
          <a:xfrm>
            <a:off x="7784790" y="1067687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218BAE-71E6-9C8B-B13B-63794DDBE0B8}"/>
                  </a:ext>
                </a:extLst>
              </p:cNvPr>
              <p:cNvSpPr txBox="1"/>
              <p:nvPr/>
            </p:nvSpPr>
            <p:spPr>
              <a:xfrm>
                <a:off x="2165415" y="842413"/>
                <a:ext cx="2391104" cy="159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218BAE-71E6-9C8B-B13B-63794DDBE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415" y="842413"/>
                <a:ext cx="2391104" cy="1597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3B21C6-A96E-D6E6-80FE-1FB5145B050B}"/>
                  </a:ext>
                </a:extLst>
              </p:cNvPr>
              <p:cNvSpPr txBox="1"/>
              <p:nvPr/>
            </p:nvSpPr>
            <p:spPr>
              <a:xfrm>
                <a:off x="1636585" y="3133368"/>
                <a:ext cx="4627391" cy="825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3B21C6-A96E-D6E6-80FE-1FB5145B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585" y="3133368"/>
                <a:ext cx="4627391" cy="8257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CF41CA-05AC-C003-032B-FF2E2A2C31F5}"/>
              </a:ext>
            </a:extLst>
          </p:cNvPr>
          <p:cNvCxnSpPr>
            <a:cxnSpLocks/>
          </p:cNvCxnSpPr>
          <p:nvPr/>
        </p:nvCxnSpPr>
        <p:spPr>
          <a:xfrm flipH="1">
            <a:off x="6263976" y="3275056"/>
            <a:ext cx="540738" cy="218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CEA598-4D3F-692F-329C-7F3A4C4D2EAC}"/>
              </a:ext>
            </a:extLst>
          </p:cNvPr>
          <p:cNvSpPr txBox="1"/>
          <p:nvPr/>
        </p:nvSpPr>
        <p:spPr>
          <a:xfrm>
            <a:off x="6325925" y="2809435"/>
            <a:ext cx="3928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same condition when mapping between Hamiltonian and Lagrangian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CF221B-542D-DC38-9483-26AD458F6905}"/>
              </a:ext>
            </a:extLst>
          </p:cNvPr>
          <p:cNvSpPr txBox="1"/>
          <p:nvPr/>
        </p:nvSpPr>
        <p:spPr>
          <a:xfrm>
            <a:off x="437807" y="4208627"/>
            <a:ext cx="9010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This invertibility is not a requirement of Hamiltonian systems with unique solutions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E9AB3011-5E53-450D-926B-5AD0BD09D33A}"/>
              </a:ext>
            </a:extLst>
          </p:cNvPr>
          <p:cNvSpPr/>
          <p:nvPr/>
        </p:nvSpPr>
        <p:spPr>
          <a:xfrm>
            <a:off x="10798696" y="737896"/>
            <a:ext cx="1148292" cy="1164160"/>
          </a:xfrm>
          <a:custGeom>
            <a:avLst/>
            <a:gdLst>
              <a:gd name="connsiteX0" fmla="*/ 659232 w 1148292"/>
              <a:gd name="connsiteY0" fmla="*/ 0 h 1164160"/>
              <a:gd name="connsiteX1" fmla="*/ 744083 w 1148292"/>
              <a:gd name="connsiteY1" fmla="*/ 23623 h 1164160"/>
              <a:gd name="connsiteX2" fmla="*/ 1148292 w 1148292"/>
              <a:gd name="connsiteY2" fmla="*/ 570568 h 1164160"/>
              <a:gd name="connsiteX3" fmla="*/ 486473 w 1148292"/>
              <a:gd name="connsiteY3" fmla="*/ 1164160 h 1164160"/>
              <a:gd name="connsiteX4" fmla="*/ 18496 w 1148292"/>
              <a:gd name="connsiteY4" fmla="*/ 990301 h 1164160"/>
              <a:gd name="connsiteX5" fmla="*/ 0 w 1148292"/>
              <a:gd name="connsiteY5" fmla="*/ 970195 h 1164160"/>
              <a:gd name="connsiteX6" fmla="*/ 62319 w 1148292"/>
              <a:gd name="connsiteY6" fmla="*/ 902451 h 1164160"/>
              <a:gd name="connsiteX7" fmla="*/ 175347 w 1148292"/>
              <a:gd name="connsiteY7" fmla="*/ 570568 h 1164160"/>
              <a:gd name="connsiteX8" fmla="*/ 172759 w 1148292"/>
              <a:gd name="connsiteY8" fmla="*/ 547546 h 1164160"/>
              <a:gd name="connsiteX9" fmla="*/ 257611 w 1148292"/>
              <a:gd name="connsiteY9" fmla="*/ 523922 h 1164160"/>
              <a:gd name="connsiteX10" fmla="*/ 648374 w 1148292"/>
              <a:gd name="connsiteY10" fmla="*/ 96607 h 1164160"/>
              <a:gd name="connsiteX11" fmla="*/ 659232 w 1148292"/>
              <a:gd name="connsiteY11" fmla="*/ 0 h 11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2" h="1164160">
                <a:moveTo>
                  <a:pt x="659232" y="0"/>
                </a:moveTo>
                <a:lnTo>
                  <a:pt x="744083" y="23623"/>
                </a:lnTo>
                <a:cubicBezTo>
                  <a:pt x="981620" y="113735"/>
                  <a:pt x="1148292" y="324694"/>
                  <a:pt x="1148292" y="570568"/>
                </a:cubicBezTo>
                <a:cubicBezTo>
                  <a:pt x="1148292" y="898400"/>
                  <a:pt x="851986" y="1164160"/>
                  <a:pt x="486473" y="1164160"/>
                </a:cubicBezTo>
                <a:cubicBezTo>
                  <a:pt x="303716" y="1164160"/>
                  <a:pt x="138262" y="1097720"/>
                  <a:pt x="18496" y="990301"/>
                </a:cubicBezTo>
                <a:lnTo>
                  <a:pt x="0" y="970195"/>
                </a:lnTo>
                <a:lnTo>
                  <a:pt x="62319" y="902451"/>
                </a:lnTo>
                <a:cubicBezTo>
                  <a:pt x="133679" y="807713"/>
                  <a:pt x="175347" y="693505"/>
                  <a:pt x="175347" y="570568"/>
                </a:cubicBezTo>
                <a:lnTo>
                  <a:pt x="172759" y="547546"/>
                </a:lnTo>
                <a:lnTo>
                  <a:pt x="257611" y="523922"/>
                </a:lnTo>
                <a:cubicBezTo>
                  <a:pt x="455558" y="448828"/>
                  <a:pt x="604294" y="289814"/>
                  <a:pt x="648374" y="96607"/>
                </a:cubicBezTo>
                <a:lnTo>
                  <a:pt x="659232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4A477C-F674-5C37-FBA3-81511D966B58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DC7BD91E-A769-5BF5-370D-7BFA4B54A6AF}"/>
              </a:ext>
            </a:extLst>
          </p:cNvPr>
          <p:cNvSpPr/>
          <p:nvPr/>
        </p:nvSpPr>
        <p:spPr>
          <a:xfrm>
            <a:off x="10623351" y="1285441"/>
            <a:ext cx="350693" cy="422650"/>
          </a:xfrm>
          <a:custGeom>
            <a:avLst/>
            <a:gdLst>
              <a:gd name="connsiteX0" fmla="*/ 2588 w 350693"/>
              <a:gd name="connsiteY0" fmla="*/ 0 h 422650"/>
              <a:gd name="connsiteX1" fmla="*/ 41967 w 350693"/>
              <a:gd name="connsiteY1" fmla="*/ 10964 h 422650"/>
              <a:gd name="connsiteX2" fmla="*/ 175347 w 350693"/>
              <a:gd name="connsiteY2" fmla="*/ 23024 h 422650"/>
              <a:gd name="connsiteX3" fmla="*/ 308727 w 350693"/>
              <a:gd name="connsiteY3" fmla="*/ 10964 h 422650"/>
              <a:gd name="connsiteX4" fmla="*/ 348105 w 350693"/>
              <a:gd name="connsiteY4" fmla="*/ 1 h 422650"/>
              <a:gd name="connsiteX5" fmla="*/ 350693 w 350693"/>
              <a:gd name="connsiteY5" fmla="*/ 23023 h 422650"/>
              <a:gd name="connsiteX6" fmla="*/ 237665 w 350693"/>
              <a:gd name="connsiteY6" fmla="*/ 354906 h 422650"/>
              <a:gd name="connsiteX7" fmla="*/ 175346 w 350693"/>
              <a:gd name="connsiteY7" fmla="*/ 422650 h 422650"/>
              <a:gd name="connsiteX8" fmla="*/ 113028 w 350693"/>
              <a:gd name="connsiteY8" fmla="*/ 354906 h 422650"/>
              <a:gd name="connsiteX9" fmla="*/ 0 w 350693"/>
              <a:gd name="connsiteY9" fmla="*/ 23023 h 422650"/>
              <a:gd name="connsiteX10" fmla="*/ 2588 w 350693"/>
              <a:gd name="connsiteY10" fmla="*/ 0 h 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693" h="422650">
                <a:moveTo>
                  <a:pt x="2588" y="0"/>
                </a:moveTo>
                <a:lnTo>
                  <a:pt x="41967" y="10964"/>
                </a:lnTo>
                <a:cubicBezTo>
                  <a:pt x="85050" y="18872"/>
                  <a:pt x="129658" y="23024"/>
                  <a:pt x="175347" y="23024"/>
                </a:cubicBezTo>
                <a:cubicBezTo>
                  <a:pt x="221036" y="23024"/>
                  <a:pt x="265644" y="18872"/>
                  <a:pt x="308727" y="10964"/>
                </a:cubicBezTo>
                <a:lnTo>
                  <a:pt x="348105" y="1"/>
                </a:lnTo>
                <a:lnTo>
                  <a:pt x="350693" y="23023"/>
                </a:lnTo>
                <a:cubicBezTo>
                  <a:pt x="350693" y="145960"/>
                  <a:pt x="309025" y="260168"/>
                  <a:pt x="237665" y="354906"/>
                </a:cubicBezTo>
                <a:lnTo>
                  <a:pt x="175346" y="422650"/>
                </a:lnTo>
                <a:lnTo>
                  <a:pt x="113028" y="354906"/>
                </a:lnTo>
                <a:cubicBezTo>
                  <a:pt x="41668" y="260168"/>
                  <a:pt x="0" y="145960"/>
                  <a:pt x="0" y="23023"/>
                </a:cubicBezTo>
                <a:lnTo>
                  <a:pt x="2588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666E0D27-4A7A-240D-1F7C-EBCF1841874D}"/>
              </a:ext>
            </a:extLst>
          </p:cNvPr>
          <p:cNvSpPr/>
          <p:nvPr/>
        </p:nvSpPr>
        <p:spPr>
          <a:xfrm>
            <a:off x="10625939" y="908837"/>
            <a:ext cx="345517" cy="399628"/>
          </a:xfrm>
          <a:custGeom>
            <a:avLst/>
            <a:gdLst>
              <a:gd name="connsiteX0" fmla="*/ 172758 w 345517"/>
              <a:gd name="connsiteY0" fmla="*/ 0 h 399628"/>
              <a:gd name="connsiteX1" fmla="*/ 235077 w 345517"/>
              <a:gd name="connsiteY1" fmla="*/ 67744 h 399628"/>
              <a:gd name="connsiteX2" fmla="*/ 334659 w 345517"/>
              <a:gd name="connsiteY2" fmla="*/ 279997 h 399628"/>
              <a:gd name="connsiteX3" fmla="*/ 345517 w 345517"/>
              <a:gd name="connsiteY3" fmla="*/ 376605 h 399628"/>
              <a:gd name="connsiteX4" fmla="*/ 306139 w 345517"/>
              <a:gd name="connsiteY4" fmla="*/ 387568 h 399628"/>
              <a:gd name="connsiteX5" fmla="*/ 172759 w 345517"/>
              <a:gd name="connsiteY5" fmla="*/ 399628 h 399628"/>
              <a:gd name="connsiteX6" fmla="*/ 39379 w 345517"/>
              <a:gd name="connsiteY6" fmla="*/ 387568 h 399628"/>
              <a:gd name="connsiteX7" fmla="*/ 0 w 345517"/>
              <a:gd name="connsiteY7" fmla="*/ 376604 h 399628"/>
              <a:gd name="connsiteX8" fmla="*/ 10858 w 345517"/>
              <a:gd name="connsiteY8" fmla="*/ 279997 h 399628"/>
              <a:gd name="connsiteX9" fmla="*/ 110440 w 345517"/>
              <a:gd name="connsiteY9" fmla="*/ 67744 h 399628"/>
              <a:gd name="connsiteX10" fmla="*/ 172758 w 345517"/>
              <a:gd name="connsiteY10" fmla="*/ 0 h 39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517" h="399628">
                <a:moveTo>
                  <a:pt x="172758" y="0"/>
                </a:moveTo>
                <a:lnTo>
                  <a:pt x="235077" y="67744"/>
                </a:lnTo>
                <a:cubicBezTo>
                  <a:pt x="282650" y="130903"/>
                  <a:pt x="317027" y="202715"/>
                  <a:pt x="334659" y="279997"/>
                </a:cubicBezTo>
                <a:lnTo>
                  <a:pt x="345517" y="376605"/>
                </a:lnTo>
                <a:lnTo>
                  <a:pt x="306139" y="387568"/>
                </a:lnTo>
                <a:cubicBezTo>
                  <a:pt x="263056" y="395476"/>
                  <a:pt x="218448" y="399628"/>
                  <a:pt x="172759" y="399628"/>
                </a:cubicBezTo>
                <a:cubicBezTo>
                  <a:pt x="127070" y="399628"/>
                  <a:pt x="82462" y="395476"/>
                  <a:pt x="39379" y="387568"/>
                </a:cubicBezTo>
                <a:lnTo>
                  <a:pt x="0" y="376604"/>
                </a:lnTo>
                <a:lnTo>
                  <a:pt x="10858" y="279997"/>
                </a:lnTo>
                <a:cubicBezTo>
                  <a:pt x="28490" y="202715"/>
                  <a:pt x="62867" y="130903"/>
                  <a:pt x="110440" y="67744"/>
                </a:cubicBezTo>
                <a:lnTo>
                  <a:pt x="172758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5CAD2A0-D9A0-6DD7-045D-7F8E386A4A98}"/>
              </a:ext>
            </a:extLst>
          </p:cNvPr>
          <p:cNvSpPr/>
          <p:nvPr/>
        </p:nvSpPr>
        <p:spPr>
          <a:xfrm>
            <a:off x="10139466" y="714873"/>
            <a:ext cx="659230" cy="570569"/>
          </a:xfrm>
          <a:custGeom>
            <a:avLst/>
            <a:gdLst>
              <a:gd name="connsiteX0" fmla="*/ 172758 w 659230"/>
              <a:gd name="connsiteY0" fmla="*/ 0 h 570569"/>
              <a:gd name="connsiteX1" fmla="*/ 640735 w 659230"/>
              <a:gd name="connsiteY1" fmla="*/ 173859 h 570569"/>
              <a:gd name="connsiteX2" fmla="*/ 659230 w 659230"/>
              <a:gd name="connsiteY2" fmla="*/ 193965 h 570569"/>
              <a:gd name="connsiteX3" fmla="*/ 596912 w 659230"/>
              <a:gd name="connsiteY3" fmla="*/ 261709 h 570569"/>
              <a:gd name="connsiteX4" fmla="*/ 497330 w 659230"/>
              <a:gd name="connsiteY4" fmla="*/ 473962 h 570569"/>
              <a:gd name="connsiteX5" fmla="*/ 486472 w 659230"/>
              <a:gd name="connsiteY5" fmla="*/ 570569 h 570569"/>
              <a:gd name="connsiteX6" fmla="*/ 401621 w 659230"/>
              <a:gd name="connsiteY6" fmla="*/ 546946 h 570569"/>
              <a:gd name="connsiteX7" fmla="*/ 10858 w 659230"/>
              <a:gd name="connsiteY7" fmla="*/ 119631 h 570569"/>
              <a:gd name="connsiteX8" fmla="*/ 0 w 659230"/>
              <a:gd name="connsiteY8" fmla="*/ 23023 h 570569"/>
              <a:gd name="connsiteX9" fmla="*/ 39378 w 659230"/>
              <a:gd name="connsiteY9" fmla="*/ 12060 h 570569"/>
              <a:gd name="connsiteX10" fmla="*/ 172758 w 659230"/>
              <a:gd name="connsiteY10" fmla="*/ 0 h 57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0" h="570569">
                <a:moveTo>
                  <a:pt x="172758" y="0"/>
                </a:moveTo>
                <a:cubicBezTo>
                  <a:pt x="355514" y="0"/>
                  <a:pt x="520969" y="66440"/>
                  <a:pt x="640735" y="173859"/>
                </a:cubicBezTo>
                <a:lnTo>
                  <a:pt x="659230" y="193965"/>
                </a:lnTo>
                <a:lnTo>
                  <a:pt x="596912" y="261709"/>
                </a:lnTo>
                <a:cubicBezTo>
                  <a:pt x="549339" y="324868"/>
                  <a:pt x="514962" y="396680"/>
                  <a:pt x="497330" y="473962"/>
                </a:cubicBezTo>
                <a:lnTo>
                  <a:pt x="486472" y="570569"/>
                </a:lnTo>
                <a:lnTo>
                  <a:pt x="401621" y="546946"/>
                </a:lnTo>
                <a:cubicBezTo>
                  <a:pt x="203674" y="471852"/>
                  <a:pt x="54938" y="312838"/>
                  <a:pt x="10858" y="119631"/>
                </a:cubicBezTo>
                <a:lnTo>
                  <a:pt x="0" y="23023"/>
                </a:lnTo>
                <a:lnTo>
                  <a:pt x="39378" y="12060"/>
                </a:lnTo>
                <a:cubicBezTo>
                  <a:pt x="82461" y="4152"/>
                  <a:pt x="127069" y="0"/>
                  <a:pt x="172758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68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A235A63B-7E81-F0B0-7D82-6913F45C120B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161B08-8F2B-27DF-3393-F9D3E95201E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F553D0C-A4EC-2EF3-295C-F3CA476DAF15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12E0F6-4C00-9F0C-E133-D06DE34AE19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E44E9D07-4E42-5F70-B50B-327A39526273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1FDFBBA-FFC0-3470-C5BD-FCC4CEFBEB6C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FA93F18-2EAE-2DED-619D-7A3A90B45AF7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05C0D9-18A1-D132-B336-C86297A979A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69B3A2-450E-AA22-1452-D4C6FACF01B6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C1658-C4B3-D69F-F0FB-5E3738F3300C}"/>
              </a:ext>
            </a:extLst>
          </p:cNvPr>
          <p:cNvSpPr txBox="1"/>
          <p:nvPr/>
        </p:nvSpPr>
        <p:spPr>
          <a:xfrm>
            <a:off x="7681650" y="316949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0054-345F-3DE1-A868-E5917BDC1CC8}"/>
              </a:ext>
            </a:extLst>
          </p:cNvPr>
          <p:cNvSpPr txBox="1"/>
          <p:nvPr/>
        </p:nvSpPr>
        <p:spPr>
          <a:xfrm>
            <a:off x="1116663" y="358060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87B3F0-B21F-A9EC-112A-85323DC0109F}"/>
              </a:ext>
            </a:extLst>
          </p:cNvPr>
          <p:cNvCxnSpPr>
            <a:cxnSpLocks/>
          </p:cNvCxnSpPr>
          <p:nvPr/>
        </p:nvCxnSpPr>
        <p:spPr>
          <a:xfrm>
            <a:off x="4521197" y="649107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/>
              <p:nvPr/>
            </p:nvSpPr>
            <p:spPr>
              <a:xfrm>
                <a:off x="5521600" y="1103090"/>
                <a:ext cx="2147446" cy="950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dirty="0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6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600" y="1103090"/>
                <a:ext cx="2147446" cy="9503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64A42E-D5FD-BEE8-F600-B2A7C354177A}"/>
              </a:ext>
            </a:extLst>
          </p:cNvPr>
          <p:cNvCxnSpPr>
            <a:cxnSpLocks/>
          </p:cNvCxnSpPr>
          <p:nvPr/>
        </p:nvCxnSpPr>
        <p:spPr>
          <a:xfrm>
            <a:off x="4521197" y="1641253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2FE86E-3B5A-241F-B0BD-E0053B647321}"/>
              </a:ext>
            </a:extLst>
          </p:cNvPr>
          <p:cNvSpPr txBox="1"/>
          <p:nvPr/>
        </p:nvSpPr>
        <p:spPr>
          <a:xfrm>
            <a:off x="7784790" y="1067687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218BAE-71E6-9C8B-B13B-63794DDBE0B8}"/>
                  </a:ext>
                </a:extLst>
              </p:cNvPr>
              <p:cNvSpPr txBox="1"/>
              <p:nvPr/>
            </p:nvSpPr>
            <p:spPr>
              <a:xfrm>
                <a:off x="2165415" y="842413"/>
                <a:ext cx="2391104" cy="159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218BAE-71E6-9C8B-B13B-63794DDBE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415" y="842413"/>
                <a:ext cx="2391104" cy="1597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1F4B62-9988-FEAB-9776-C9DD6FB12A80}"/>
                  </a:ext>
                </a:extLst>
              </p:cNvPr>
              <p:cNvSpPr txBox="1"/>
              <p:nvPr/>
            </p:nvSpPr>
            <p:spPr>
              <a:xfrm>
                <a:off x="568471" y="2544501"/>
                <a:ext cx="10898304" cy="1306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1F4B62-9988-FEAB-9776-C9DD6FB12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71" y="2544501"/>
                <a:ext cx="10898304" cy="13067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>
            <a:extLst>
              <a:ext uri="{FF2B5EF4-FFF2-40B4-BE49-F238E27FC236}">
                <a16:creationId xmlns:a16="http://schemas.microsoft.com/office/drawing/2014/main" id="{E9AB3011-5E53-450D-926B-5AD0BD09D33A}"/>
              </a:ext>
            </a:extLst>
          </p:cNvPr>
          <p:cNvSpPr/>
          <p:nvPr/>
        </p:nvSpPr>
        <p:spPr>
          <a:xfrm>
            <a:off x="10798696" y="737896"/>
            <a:ext cx="1148292" cy="1164160"/>
          </a:xfrm>
          <a:custGeom>
            <a:avLst/>
            <a:gdLst>
              <a:gd name="connsiteX0" fmla="*/ 659232 w 1148292"/>
              <a:gd name="connsiteY0" fmla="*/ 0 h 1164160"/>
              <a:gd name="connsiteX1" fmla="*/ 744083 w 1148292"/>
              <a:gd name="connsiteY1" fmla="*/ 23623 h 1164160"/>
              <a:gd name="connsiteX2" fmla="*/ 1148292 w 1148292"/>
              <a:gd name="connsiteY2" fmla="*/ 570568 h 1164160"/>
              <a:gd name="connsiteX3" fmla="*/ 486473 w 1148292"/>
              <a:gd name="connsiteY3" fmla="*/ 1164160 h 1164160"/>
              <a:gd name="connsiteX4" fmla="*/ 18496 w 1148292"/>
              <a:gd name="connsiteY4" fmla="*/ 990301 h 1164160"/>
              <a:gd name="connsiteX5" fmla="*/ 0 w 1148292"/>
              <a:gd name="connsiteY5" fmla="*/ 970195 h 1164160"/>
              <a:gd name="connsiteX6" fmla="*/ 62319 w 1148292"/>
              <a:gd name="connsiteY6" fmla="*/ 902451 h 1164160"/>
              <a:gd name="connsiteX7" fmla="*/ 175347 w 1148292"/>
              <a:gd name="connsiteY7" fmla="*/ 570568 h 1164160"/>
              <a:gd name="connsiteX8" fmla="*/ 172759 w 1148292"/>
              <a:gd name="connsiteY8" fmla="*/ 547546 h 1164160"/>
              <a:gd name="connsiteX9" fmla="*/ 257611 w 1148292"/>
              <a:gd name="connsiteY9" fmla="*/ 523922 h 1164160"/>
              <a:gd name="connsiteX10" fmla="*/ 648374 w 1148292"/>
              <a:gd name="connsiteY10" fmla="*/ 96607 h 1164160"/>
              <a:gd name="connsiteX11" fmla="*/ 659232 w 1148292"/>
              <a:gd name="connsiteY11" fmla="*/ 0 h 11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2" h="1164160">
                <a:moveTo>
                  <a:pt x="659232" y="0"/>
                </a:moveTo>
                <a:lnTo>
                  <a:pt x="744083" y="23623"/>
                </a:lnTo>
                <a:cubicBezTo>
                  <a:pt x="981620" y="113735"/>
                  <a:pt x="1148292" y="324694"/>
                  <a:pt x="1148292" y="570568"/>
                </a:cubicBezTo>
                <a:cubicBezTo>
                  <a:pt x="1148292" y="898400"/>
                  <a:pt x="851986" y="1164160"/>
                  <a:pt x="486473" y="1164160"/>
                </a:cubicBezTo>
                <a:cubicBezTo>
                  <a:pt x="303716" y="1164160"/>
                  <a:pt x="138262" y="1097720"/>
                  <a:pt x="18496" y="990301"/>
                </a:cubicBezTo>
                <a:lnTo>
                  <a:pt x="0" y="970195"/>
                </a:lnTo>
                <a:lnTo>
                  <a:pt x="62319" y="902451"/>
                </a:lnTo>
                <a:cubicBezTo>
                  <a:pt x="133679" y="807713"/>
                  <a:pt x="175347" y="693505"/>
                  <a:pt x="175347" y="570568"/>
                </a:cubicBezTo>
                <a:lnTo>
                  <a:pt x="172759" y="547546"/>
                </a:lnTo>
                <a:lnTo>
                  <a:pt x="257611" y="523922"/>
                </a:lnTo>
                <a:cubicBezTo>
                  <a:pt x="455558" y="448828"/>
                  <a:pt x="604294" y="289814"/>
                  <a:pt x="648374" y="96607"/>
                </a:cubicBezTo>
                <a:lnTo>
                  <a:pt x="659232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4A477C-F674-5C37-FBA3-81511D966B58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F1346D-C56B-035A-F8E7-3B820E683248}"/>
                  </a:ext>
                </a:extLst>
              </p:cNvPr>
              <p:cNvSpPr txBox="1"/>
              <p:nvPr/>
            </p:nvSpPr>
            <p:spPr>
              <a:xfrm>
                <a:off x="119730" y="4084881"/>
                <a:ext cx="95969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Hamiltonian systems with kinematic equivalence are exactly those that can be expressed as Lagrangian and Newtonian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F1346D-C56B-035A-F8E7-3B820E683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084881"/>
                <a:ext cx="9596917" cy="1754326"/>
              </a:xfrm>
              <a:prstGeom prst="rect">
                <a:avLst/>
              </a:prstGeom>
              <a:blipFill>
                <a:blip r:embed="rId10"/>
                <a:stretch>
                  <a:fillRect l="-1970" t="-5208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>
            <a:extLst>
              <a:ext uri="{FF2B5EF4-FFF2-40B4-BE49-F238E27FC236}">
                <a16:creationId xmlns:a16="http://schemas.microsoft.com/office/drawing/2014/main" id="{DC7BD91E-A769-5BF5-370D-7BFA4B54A6AF}"/>
              </a:ext>
            </a:extLst>
          </p:cNvPr>
          <p:cNvSpPr/>
          <p:nvPr/>
        </p:nvSpPr>
        <p:spPr>
          <a:xfrm>
            <a:off x="10623351" y="1285441"/>
            <a:ext cx="350693" cy="422650"/>
          </a:xfrm>
          <a:custGeom>
            <a:avLst/>
            <a:gdLst>
              <a:gd name="connsiteX0" fmla="*/ 2588 w 350693"/>
              <a:gd name="connsiteY0" fmla="*/ 0 h 422650"/>
              <a:gd name="connsiteX1" fmla="*/ 41967 w 350693"/>
              <a:gd name="connsiteY1" fmla="*/ 10964 h 422650"/>
              <a:gd name="connsiteX2" fmla="*/ 175347 w 350693"/>
              <a:gd name="connsiteY2" fmla="*/ 23024 h 422650"/>
              <a:gd name="connsiteX3" fmla="*/ 308727 w 350693"/>
              <a:gd name="connsiteY3" fmla="*/ 10964 h 422650"/>
              <a:gd name="connsiteX4" fmla="*/ 348105 w 350693"/>
              <a:gd name="connsiteY4" fmla="*/ 1 h 422650"/>
              <a:gd name="connsiteX5" fmla="*/ 350693 w 350693"/>
              <a:gd name="connsiteY5" fmla="*/ 23023 h 422650"/>
              <a:gd name="connsiteX6" fmla="*/ 237665 w 350693"/>
              <a:gd name="connsiteY6" fmla="*/ 354906 h 422650"/>
              <a:gd name="connsiteX7" fmla="*/ 175346 w 350693"/>
              <a:gd name="connsiteY7" fmla="*/ 422650 h 422650"/>
              <a:gd name="connsiteX8" fmla="*/ 113028 w 350693"/>
              <a:gd name="connsiteY8" fmla="*/ 354906 h 422650"/>
              <a:gd name="connsiteX9" fmla="*/ 0 w 350693"/>
              <a:gd name="connsiteY9" fmla="*/ 23023 h 422650"/>
              <a:gd name="connsiteX10" fmla="*/ 2588 w 350693"/>
              <a:gd name="connsiteY10" fmla="*/ 0 h 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693" h="422650">
                <a:moveTo>
                  <a:pt x="2588" y="0"/>
                </a:moveTo>
                <a:lnTo>
                  <a:pt x="41967" y="10964"/>
                </a:lnTo>
                <a:cubicBezTo>
                  <a:pt x="85050" y="18872"/>
                  <a:pt x="129658" y="23024"/>
                  <a:pt x="175347" y="23024"/>
                </a:cubicBezTo>
                <a:cubicBezTo>
                  <a:pt x="221036" y="23024"/>
                  <a:pt x="265644" y="18872"/>
                  <a:pt x="308727" y="10964"/>
                </a:cubicBezTo>
                <a:lnTo>
                  <a:pt x="348105" y="1"/>
                </a:lnTo>
                <a:lnTo>
                  <a:pt x="350693" y="23023"/>
                </a:lnTo>
                <a:cubicBezTo>
                  <a:pt x="350693" y="145960"/>
                  <a:pt x="309025" y="260168"/>
                  <a:pt x="237665" y="354906"/>
                </a:cubicBezTo>
                <a:lnTo>
                  <a:pt x="175346" y="422650"/>
                </a:lnTo>
                <a:lnTo>
                  <a:pt x="113028" y="354906"/>
                </a:lnTo>
                <a:cubicBezTo>
                  <a:pt x="41668" y="260168"/>
                  <a:pt x="0" y="145960"/>
                  <a:pt x="0" y="23023"/>
                </a:cubicBezTo>
                <a:lnTo>
                  <a:pt x="2588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666E0D27-4A7A-240D-1F7C-EBCF1841874D}"/>
              </a:ext>
            </a:extLst>
          </p:cNvPr>
          <p:cNvSpPr/>
          <p:nvPr/>
        </p:nvSpPr>
        <p:spPr>
          <a:xfrm>
            <a:off x="10625939" y="908837"/>
            <a:ext cx="345517" cy="399628"/>
          </a:xfrm>
          <a:custGeom>
            <a:avLst/>
            <a:gdLst>
              <a:gd name="connsiteX0" fmla="*/ 172758 w 345517"/>
              <a:gd name="connsiteY0" fmla="*/ 0 h 399628"/>
              <a:gd name="connsiteX1" fmla="*/ 235077 w 345517"/>
              <a:gd name="connsiteY1" fmla="*/ 67744 h 399628"/>
              <a:gd name="connsiteX2" fmla="*/ 334659 w 345517"/>
              <a:gd name="connsiteY2" fmla="*/ 279997 h 399628"/>
              <a:gd name="connsiteX3" fmla="*/ 345517 w 345517"/>
              <a:gd name="connsiteY3" fmla="*/ 376605 h 399628"/>
              <a:gd name="connsiteX4" fmla="*/ 306139 w 345517"/>
              <a:gd name="connsiteY4" fmla="*/ 387568 h 399628"/>
              <a:gd name="connsiteX5" fmla="*/ 172759 w 345517"/>
              <a:gd name="connsiteY5" fmla="*/ 399628 h 399628"/>
              <a:gd name="connsiteX6" fmla="*/ 39379 w 345517"/>
              <a:gd name="connsiteY6" fmla="*/ 387568 h 399628"/>
              <a:gd name="connsiteX7" fmla="*/ 0 w 345517"/>
              <a:gd name="connsiteY7" fmla="*/ 376604 h 399628"/>
              <a:gd name="connsiteX8" fmla="*/ 10858 w 345517"/>
              <a:gd name="connsiteY8" fmla="*/ 279997 h 399628"/>
              <a:gd name="connsiteX9" fmla="*/ 110440 w 345517"/>
              <a:gd name="connsiteY9" fmla="*/ 67744 h 399628"/>
              <a:gd name="connsiteX10" fmla="*/ 172758 w 345517"/>
              <a:gd name="connsiteY10" fmla="*/ 0 h 39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517" h="399628">
                <a:moveTo>
                  <a:pt x="172758" y="0"/>
                </a:moveTo>
                <a:lnTo>
                  <a:pt x="235077" y="67744"/>
                </a:lnTo>
                <a:cubicBezTo>
                  <a:pt x="282650" y="130903"/>
                  <a:pt x="317027" y="202715"/>
                  <a:pt x="334659" y="279997"/>
                </a:cubicBezTo>
                <a:lnTo>
                  <a:pt x="345517" y="376605"/>
                </a:lnTo>
                <a:lnTo>
                  <a:pt x="306139" y="387568"/>
                </a:lnTo>
                <a:cubicBezTo>
                  <a:pt x="263056" y="395476"/>
                  <a:pt x="218448" y="399628"/>
                  <a:pt x="172759" y="399628"/>
                </a:cubicBezTo>
                <a:cubicBezTo>
                  <a:pt x="127070" y="399628"/>
                  <a:pt x="82462" y="395476"/>
                  <a:pt x="39379" y="387568"/>
                </a:cubicBezTo>
                <a:lnTo>
                  <a:pt x="0" y="376604"/>
                </a:lnTo>
                <a:lnTo>
                  <a:pt x="10858" y="279997"/>
                </a:lnTo>
                <a:cubicBezTo>
                  <a:pt x="28490" y="202715"/>
                  <a:pt x="62867" y="130903"/>
                  <a:pt x="110440" y="67744"/>
                </a:cubicBezTo>
                <a:lnTo>
                  <a:pt x="172758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5CAD2A0-D9A0-6DD7-045D-7F8E386A4A98}"/>
              </a:ext>
            </a:extLst>
          </p:cNvPr>
          <p:cNvSpPr/>
          <p:nvPr/>
        </p:nvSpPr>
        <p:spPr>
          <a:xfrm>
            <a:off x="10139466" y="714873"/>
            <a:ext cx="659230" cy="570569"/>
          </a:xfrm>
          <a:custGeom>
            <a:avLst/>
            <a:gdLst>
              <a:gd name="connsiteX0" fmla="*/ 172758 w 659230"/>
              <a:gd name="connsiteY0" fmla="*/ 0 h 570569"/>
              <a:gd name="connsiteX1" fmla="*/ 640735 w 659230"/>
              <a:gd name="connsiteY1" fmla="*/ 173859 h 570569"/>
              <a:gd name="connsiteX2" fmla="*/ 659230 w 659230"/>
              <a:gd name="connsiteY2" fmla="*/ 193965 h 570569"/>
              <a:gd name="connsiteX3" fmla="*/ 596912 w 659230"/>
              <a:gd name="connsiteY3" fmla="*/ 261709 h 570569"/>
              <a:gd name="connsiteX4" fmla="*/ 497330 w 659230"/>
              <a:gd name="connsiteY4" fmla="*/ 473962 h 570569"/>
              <a:gd name="connsiteX5" fmla="*/ 486472 w 659230"/>
              <a:gd name="connsiteY5" fmla="*/ 570569 h 570569"/>
              <a:gd name="connsiteX6" fmla="*/ 401621 w 659230"/>
              <a:gd name="connsiteY6" fmla="*/ 546946 h 570569"/>
              <a:gd name="connsiteX7" fmla="*/ 10858 w 659230"/>
              <a:gd name="connsiteY7" fmla="*/ 119631 h 570569"/>
              <a:gd name="connsiteX8" fmla="*/ 0 w 659230"/>
              <a:gd name="connsiteY8" fmla="*/ 23023 h 570569"/>
              <a:gd name="connsiteX9" fmla="*/ 39378 w 659230"/>
              <a:gd name="connsiteY9" fmla="*/ 12060 h 570569"/>
              <a:gd name="connsiteX10" fmla="*/ 172758 w 659230"/>
              <a:gd name="connsiteY10" fmla="*/ 0 h 57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0" h="570569">
                <a:moveTo>
                  <a:pt x="172758" y="0"/>
                </a:moveTo>
                <a:cubicBezTo>
                  <a:pt x="355514" y="0"/>
                  <a:pt x="520969" y="66440"/>
                  <a:pt x="640735" y="173859"/>
                </a:cubicBezTo>
                <a:lnTo>
                  <a:pt x="659230" y="193965"/>
                </a:lnTo>
                <a:lnTo>
                  <a:pt x="596912" y="261709"/>
                </a:lnTo>
                <a:cubicBezTo>
                  <a:pt x="549339" y="324868"/>
                  <a:pt x="514962" y="396680"/>
                  <a:pt x="497330" y="473962"/>
                </a:cubicBezTo>
                <a:lnTo>
                  <a:pt x="486472" y="570569"/>
                </a:lnTo>
                <a:lnTo>
                  <a:pt x="401621" y="546946"/>
                </a:lnTo>
                <a:cubicBezTo>
                  <a:pt x="203674" y="471852"/>
                  <a:pt x="54938" y="312838"/>
                  <a:pt x="10858" y="119631"/>
                </a:cubicBezTo>
                <a:lnTo>
                  <a:pt x="0" y="23023"/>
                </a:lnTo>
                <a:lnTo>
                  <a:pt x="39378" y="12060"/>
                </a:lnTo>
                <a:cubicBezTo>
                  <a:pt x="82461" y="4152"/>
                  <a:pt x="127069" y="0"/>
                  <a:pt x="172758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5043-9098-58FF-CB5A-7DA58C683F01}"/>
                  </a:ext>
                </a:extLst>
              </p:cNvPr>
              <p:cNvSpPr txBox="1"/>
              <p:nvPr/>
            </p:nvSpPr>
            <p:spPr>
              <a:xfrm>
                <a:off x="2588243" y="214765"/>
                <a:ext cx="1971822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5043-9098-58FF-CB5A-7DA58C683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43" y="214765"/>
                <a:ext cx="1971822" cy="7913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4223AF-B6A3-2151-0D64-10BA643266C4}"/>
                  </a:ext>
                </a:extLst>
              </p:cNvPr>
              <p:cNvSpPr txBox="1"/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4223AF-B6A3-2151-0D64-10BA64326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30EB44D-9727-0063-ADB2-60E0204AABFF}"/>
              </a:ext>
            </a:extLst>
          </p:cNvPr>
          <p:cNvSpPr txBox="1"/>
          <p:nvPr/>
        </p:nvSpPr>
        <p:spPr>
          <a:xfrm>
            <a:off x="847381" y="1084382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A235A63B-7E81-F0B0-7D82-6913F45C120B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161B08-8F2B-27DF-3393-F9D3E95201E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F553D0C-A4EC-2EF3-295C-F3CA476DAF15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12E0F6-4C00-9F0C-E133-D06DE34AE19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E44E9D07-4E42-5F70-B50B-327A39526273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1FDFBBA-FFC0-3470-C5BD-FCC4CEFBEB6C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FA93F18-2EAE-2DED-619D-7A3A90B45AF7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05C0D9-18A1-D132-B336-C86297A979A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69B3A2-450E-AA22-1452-D4C6FACF01B6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C1658-C4B3-D69F-F0FB-5E3738F3300C}"/>
              </a:ext>
            </a:extLst>
          </p:cNvPr>
          <p:cNvSpPr txBox="1"/>
          <p:nvPr/>
        </p:nvSpPr>
        <p:spPr>
          <a:xfrm>
            <a:off x="7681650" y="316949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0054-345F-3DE1-A868-E5917BDC1CC8}"/>
              </a:ext>
            </a:extLst>
          </p:cNvPr>
          <p:cNvSpPr txBox="1"/>
          <p:nvPr/>
        </p:nvSpPr>
        <p:spPr>
          <a:xfrm>
            <a:off x="1116663" y="358060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87B3F0-B21F-A9EC-112A-85323DC0109F}"/>
              </a:ext>
            </a:extLst>
          </p:cNvPr>
          <p:cNvCxnSpPr>
            <a:cxnSpLocks/>
          </p:cNvCxnSpPr>
          <p:nvPr/>
        </p:nvCxnSpPr>
        <p:spPr>
          <a:xfrm>
            <a:off x="4521197" y="649107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/>
              <p:nvPr/>
            </p:nvSpPr>
            <p:spPr>
              <a:xfrm>
                <a:off x="5521600" y="1103090"/>
                <a:ext cx="2147446" cy="950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dirty="0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6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600" y="1103090"/>
                <a:ext cx="2147446" cy="9503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64A42E-D5FD-BEE8-F600-B2A7C354177A}"/>
              </a:ext>
            </a:extLst>
          </p:cNvPr>
          <p:cNvCxnSpPr>
            <a:cxnSpLocks/>
          </p:cNvCxnSpPr>
          <p:nvPr/>
        </p:nvCxnSpPr>
        <p:spPr>
          <a:xfrm>
            <a:off x="4521197" y="1641253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2FE86E-3B5A-241F-B0BD-E0053B647321}"/>
              </a:ext>
            </a:extLst>
          </p:cNvPr>
          <p:cNvSpPr txBox="1"/>
          <p:nvPr/>
        </p:nvSpPr>
        <p:spPr>
          <a:xfrm>
            <a:off x="7784790" y="1067687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218BAE-71E6-9C8B-B13B-63794DDBE0B8}"/>
                  </a:ext>
                </a:extLst>
              </p:cNvPr>
              <p:cNvSpPr txBox="1"/>
              <p:nvPr/>
            </p:nvSpPr>
            <p:spPr>
              <a:xfrm>
                <a:off x="2165415" y="842413"/>
                <a:ext cx="2391104" cy="159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218BAE-71E6-9C8B-B13B-63794DDBE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415" y="842413"/>
                <a:ext cx="2391104" cy="1597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1F4B62-9988-FEAB-9776-C9DD6FB12A80}"/>
                  </a:ext>
                </a:extLst>
              </p:cNvPr>
              <p:cNvSpPr txBox="1"/>
              <p:nvPr/>
            </p:nvSpPr>
            <p:spPr>
              <a:xfrm>
                <a:off x="568471" y="2544501"/>
                <a:ext cx="10898304" cy="1306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1F4B62-9988-FEAB-9776-C9DD6FB12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71" y="2544501"/>
                <a:ext cx="10898304" cy="13067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>
            <a:extLst>
              <a:ext uri="{FF2B5EF4-FFF2-40B4-BE49-F238E27FC236}">
                <a16:creationId xmlns:a16="http://schemas.microsoft.com/office/drawing/2014/main" id="{E9AB3011-5E53-450D-926B-5AD0BD09D33A}"/>
              </a:ext>
            </a:extLst>
          </p:cNvPr>
          <p:cNvSpPr/>
          <p:nvPr/>
        </p:nvSpPr>
        <p:spPr>
          <a:xfrm>
            <a:off x="10798696" y="737896"/>
            <a:ext cx="1148292" cy="1164160"/>
          </a:xfrm>
          <a:custGeom>
            <a:avLst/>
            <a:gdLst>
              <a:gd name="connsiteX0" fmla="*/ 659232 w 1148292"/>
              <a:gd name="connsiteY0" fmla="*/ 0 h 1164160"/>
              <a:gd name="connsiteX1" fmla="*/ 744083 w 1148292"/>
              <a:gd name="connsiteY1" fmla="*/ 23623 h 1164160"/>
              <a:gd name="connsiteX2" fmla="*/ 1148292 w 1148292"/>
              <a:gd name="connsiteY2" fmla="*/ 570568 h 1164160"/>
              <a:gd name="connsiteX3" fmla="*/ 486473 w 1148292"/>
              <a:gd name="connsiteY3" fmla="*/ 1164160 h 1164160"/>
              <a:gd name="connsiteX4" fmla="*/ 18496 w 1148292"/>
              <a:gd name="connsiteY4" fmla="*/ 990301 h 1164160"/>
              <a:gd name="connsiteX5" fmla="*/ 0 w 1148292"/>
              <a:gd name="connsiteY5" fmla="*/ 970195 h 1164160"/>
              <a:gd name="connsiteX6" fmla="*/ 62319 w 1148292"/>
              <a:gd name="connsiteY6" fmla="*/ 902451 h 1164160"/>
              <a:gd name="connsiteX7" fmla="*/ 175347 w 1148292"/>
              <a:gd name="connsiteY7" fmla="*/ 570568 h 1164160"/>
              <a:gd name="connsiteX8" fmla="*/ 172759 w 1148292"/>
              <a:gd name="connsiteY8" fmla="*/ 547546 h 1164160"/>
              <a:gd name="connsiteX9" fmla="*/ 257611 w 1148292"/>
              <a:gd name="connsiteY9" fmla="*/ 523922 h 1164160"/>
              <a:gd name="connsiteX10" fmla="*/ 648374 w 1148292"/>
              <a:gd name="connsiteY10" fmla="*/ 96607 h 1164160"/>
              <a:gd name="connsiteX11" fmla="*/ 659232 w 1148292"/>
              <a:gd name="connsiteY11" fmla="*/ 0 h 11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2" h="1164160">
                <a:moveTo>
                  <a:pt x="659232" y="0"/>
                </a:moveTo>
                <a:lnTo>
                  <a:pt x="744083" y="23623"/>
                </a:lnTo>
                <a:cubicBezTo>
                  <a:pt x="981620" y="113735"/>
                  <a:pt x="1148292" y="324694"/>
                  <a:pt x="1148292" y="570568"/>
                </a:cubicBezTo>
                <a:cubicBezTo>
                  <a:pt x="1148292" y="898400"/>
                  <a:pt x="851986" y="1164160"/>
                  <a:pt x="486473" y="1164160"/>
                </a:cubicBezTo>
                <a:cubicBezTo>
                  <a:pt x="303716" y="1164160"/>
                  <a:pt x="138262" y="1097720"/>
                  <a:pt x="18496" y="990301"/>
                </a:cubicBezTo>
                <a:lnTo>
                  <a:pt x="0" y="970195"/>
                </a:lnTo>
                <a:lnTo>
                  <a:pt x="62319" y="902451"/>
                </a:lnTo>
                <a:cubicBezTo>
                  <a:pt x="133679" y="807713"/>
                  <a:pt x="175347" y="693505"/>
                  <a:pt x="175347" y="570568"/>
                </a:cubicBezTo>
                <a:lnTo>
                  <a:pt x="172759" y="547546"/>
                </a:lnTo>
                <a:lnTo>
                  <a:pt x="257611" y="523922"/>
                </a:lnTo>
                <a:cubicBezTo>
                  <a:pt x="455558" y="448828"/>
                  <a:pt x="604294" y="289814"/>
                  <a:pt x="648374" y="96607"/>
                </a:cubicBezTo>
                <a:lnTo>
                  <a:pt x="659232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4A477C-F674-5C37-FBA3-81511D966B58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F1346D-C56B-035A-F8E7-3B820E683248}"/>
                  </a:ext>
                </a:extLst>
              </p:cNvPr>
              <p:cNvSpPr txBox="1"/>
              <p:nvPr/>
            </p:nvSpPr>
            <p:spPr>
              <a:xfrm>
                <a:off x="119730" y="4084881"/>
                <a:ext cx="95969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Hamiltonian systems with kinematic equivalence are exactly those that can be expressed as Lagrangian and Newtonian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F1346D-C56B-035A-F8E7-3B820E683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084881"/>
                <a:ext cx="9596917" cy="1754326"/>
              </a:xfrm>
              <a:prstGeom prst="rect">
                <a:avLst/>
              </a:prstGeom>
              <a:blipFill>
                <a:blip r:embed="rId10"/>
                <a:stretch>
                  <a:fillRect l="-1970" t="-5208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>
            <a:extLst>
              <a:ext uri="{FF2B5EF4-FFF2-40B4-BE49-F238E27FC236}">
                <a16:creationId xmlns:a16="http://schemas.microsoft.com/office/drawing/2014/main" id="{DC7BD91E-A769-5BF5-370D-7BFA4B54A6AF}"/>
              </a:ext>
            </a:extLst>
          </p:cNvPr>
          <p:cNvSpPr/>
          <p:nvPr/>
        </p:nvSpPr>
        <p:spPr>
          <a:xfrm>
            <a:off x="10623351" y="1285441"/>
            <a:ext cx="350693" cy="422650"/>
          </a:xfrm>
          <a:custGeom>
            <a:avLst/>
            <a:gdLst>
              <a:gd name="connsiteX0" fmla="*/ 2588 w 350693"/>
              <a:gd name="connsiteY0" fmla="*/ 0 h 422650"/>
              <a:gd name="connsiteX1" fmla="*/ 41967 w 350693"/>
              <a:gd name="connsiteY1" fmla="*/ 10964 h 422650"/>
              <a:gd name="connsiteX2" fmla="*/ 175347 w 350693"/>
              <a:gd name="connsiteY2" fmla="*/ 23024 h 422650"/>
              <a:gd name="connsiteX3" fmla="*/ 308727 w 350693"/>
              <a:gd name="connsiteY3" fmla="*/ 10964 h 422650"/>
              <a:gd name="connsiteX4" fmla="*/ 348105 w 350693"/>
              <a:gd name="connsiteY4" fmla="*/ 1 h 422650"/>
              <a:gd name="connsiteX5" fmla="*/ 350693 w 350693"/>
              <a:gd name="connsiteY5" fmla="*/ 23023 h 422650"/>
              <a:gd name="connsiteX6" fmla="*/ 237665 w 350693"/>
              <a:gd name="connsiteY6" fmla="*/ 354906 h 422650"/>
              <a:gd name="connsiteX7" fmla="*/ 175346 w 350693"/>
              <a:gd name="connsiteY7" fmla="*/ 422650 h 422650"/>
              <a:gd name="connsiteX8" fmla="*/ 113028 w 350693"/>
              <a:gd name="connsiteY8" fmla="*/ 354906 h 422650"/>
              <a:gd name="connsiteX9" fmla="*/ 0 w 350693"/>
              <a:gd name="connsiteY9" fmla="*/ 23023 h 422650"/>
              <a:gd name="connsiteX10" fmla="*/ 2588 w 350693"/>
              <a:gd name="connsiteY10" fmla="*/ 0 h 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693" h="422650">
                <a:moveTo>
                  <a:pt x="2588" y="0"/>
                </a:moveTo>
                <a:lnTo>
                  <a:pt x="41967" y="10964"/>
                </a:lnTo>
                <a:cubicBezTo>
                  <a:pt x="85050" y="18872"/>
                  <a:pt x="129658" y="23024"/>
                  <a:pt x="175347" y="23024"/>
                </a:cubicBezTo>
                <a:cubicBezTo>
                  <a:pt x="221036" y="23024"/>
                  <a:pt x="265644" y="18872"/>
                  <a:pt x="308727" y="10964"/>
                </a:cubicBezTo>
                <a:lnTo>
                  <a:pt x="348105" y="1"/>
                </a:lnTo>
                <a:lnTo>
                  <a:pt x="350693" y="23023"/>
                </a:lnTo>
                <a:cubicBezTo>
                  <a:pt x="350693" y="145960"/>
                  <a:pt x="309025" y="260168"/>
                  <a:pt x="237665" y="354906"/>
                </a:cubicBezTo>
                <a:lnTo>
                  <a:pt x="175346" y="422650"/>
                </a:lnTo>
                <a:lnTo>
                  <a:pt x="113028" y="354906"/>
                </a:lnTo>
                <a:cubicBezTo>
                  <a:pt x="41668" y="260168"/>
                  <a:pt x="0" y="145960"/>
                  <a:pt x="0" y="23023"/>
                </a:cubicBezTo>
                <a:lnTo>
                  <a:pt x="2588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666E0D27-4A7A-240D-1F7C-EBCF1841874D}"/>
              </a:ext>
            </a:extLst>
          </p:cNvPr>
          <p:cNvSpPr/>
          <p:nvPr/>
        </p:nvSpPr>
        <p:spPr>
          <a:xfrm>
            <a:off x="10625939" y="908837"/>
            <a:ext cx="345517" cy="399628"/>
          </a:xfrm>
          <a:custGeom>
            <a:avLst/>
            <a:gdLst>
              <a:gd name="connsiteX0" fmla="*/ 172758 w 345517"/>
              <a:gd name="connsiteY0" fmla="*/ 0 h 399628"/>
              <a:gd name="connsiteX1" fmla="*/ 235077 w 345517"/>
              <a:gd name="connsiteY1" fmla="*/ 67744 h 399628"/>
              <a:gd name="connsiteX2" fmla="*/ 334659 w 345517"/>
              <a:gd name="connsiteY2" fmla="*/ 279997 h 399628"/>
              <a:gd name="connsiteX3" fmla="*/ 345517 w 345517"/>
              <a:gd name="connsiteY3" fmla="*/ 376605 h 399628"/>
              <a:gd name="connsiteX4" fmla="*/ 306139 w 345517"/>
              <a:gd name="connsiteY4" fmla="*/ 387568 h 399628"/>
              <a:gd name="connsiteX5" fmla="*/ 172759 w 345517"/>
              <a:gd name="connsiteY5" fmla="*/ 399628 h 399628"/>
              <a:gd name="connsiteX6" fmla="*/ 39379 w 345517"/>
              <a:gd name="connsiteY6" fmla="*/ 387568 h 399628"/>
              <a:gd name="connsiteX7" fmla="*/ 0 w 345517"/>
              <a:gd name="connsiteY7" fmla="*/ 376604 h 399628"/>
              <a:gd name="connsiteX8" fmla="*/ 10858 w 345517"/>
              <a:gd name="connsiteY8" fmla="*/ 279997 h 399628"/>
              <a:gd name="connsiteX9" fmla="*/ 110440 w 345517"/>
              <a:gd name="connsiteY9" fmla="*/ 67744 h 399628"/>
              <a:gd name="connsiteX10" fmla="*/ 172758 w 345517"/>
              <a:gd name="connsiteY10" fmla="*/ 0 h 39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517" h="399628">
                <a:moveTo>
                  <a:pt x="172758" y="0"/>
                </a:moveTo>
                <a:lnTo>
                  <a:pt x="235077" y="67744"/>
                </a:lnTo>
                <a:cubicBezTo>
                  <a:pt x="282650" y="130903"/>
                  <a:pt x="317027" y="202715"/>
                  <a:pt x="334659" y="279997"/>
                </a:cubicBezTo>
                <a:lnTo>
                  <a:pt x="345517" y="376605"/>
                </a:lnTo>
                <a:lnTo>
                  <a:pt x="306139" y="387568"/>
                </a:lnTo>
                <a:cubicBezTo>
                  <a:pt x="263056" y="395476"/>
                  <a:pt x="218448" y="399628"/>
                  <a:pt x="172759" y="399628"/>
                </a:cubicBezTo>
                <a:cubicBezTo>
                  <a:pt x="127070" y="399628"/>
                  <a:pt x="82462" y="395476"/>
                  <a:pt x="39379" y="387568"/>
                </a:cubicBezTo>
                <a:lnTo>
                  <a:pt x="0" y="376604"/>
                </a:lnTo>
                <a:lnTo>
                  <a:pt x="10858" y="279997"/>
                </a:lnTo>
                <a:cubicBezTo>
                  <a:pt x="28490" y="202715"/>
                  <a:pt x="62867" y="130903"/>
                  <a:pt x="110440" y="67744"/>
                </a:cubicBezTo>
                <a:lnTo>
                  <a:pt x="172758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5CAD2A0-D9A0-6DD7-045D-7F8E386A4A98}"/>
              </a:ext>
            </a:extLst>
          </p:cNvPr>
          <p:cNvSpPr/>
          <p:nvPr/>
        </p:nvSpPr>
        <p:spPr>
          <a:xfrm>
            <a:off x="10139466" y="714873"/>
            <a:ext cx="659230" cy="570569"/>
          </a:xfrm>
          <a:custGeom>
            <a:avLst/>
            <a:gdLst>
              <a:gd name="connsiteX0" fmla="*/ 172758 w 659230"/>
              <a:gd name="connsiteY0" fmla="*/ 0 h 570569"/>
              <a:gd name="connsiteX1" fmla="*/ 640735 w 659230"/>
              <a:gd name="connsiteY1" fmla="*/ 173859 h 570569"/>
              <a:gd name="connsiteX2" fmla="*/ 659230 w 659230"/>
              <a:gd name="connsiteY2" fmla="*/ 193965 h 570569"/>
              <a:gd name="connsiteX3" fmla="*/ 596912 w 659230"/>
              <a:gd name="connsiteY3" fmla="*/ 261709 h 570569"/>
              <a:gd name="connsiteX4" fmla="*/ 497330 w 659230"/>
              <a:gd name="connsiteY4" fmla="*/ 473962 h 570569"/>
              <a:gd name="connsiteX5" fmla="*/ 486472 w 659230"/>
              <a:gd name="connsiteY5" fmla="*/ 570569 h 570569"/>
              <a:gd name="connsiteX6" fmla="*/ 401621 w 659230"/>
              <a:gd name="connsiteY6" fmla="*/ 546946 h 570569"/>
              <a:gd name="connsiteX7" fmla="*/ 10858 w 659230"/>
              <a:gd name="connsiteY7" fmla="*/ 119631 h 570569"/>
              <a:gd name="connsiteX8" fmla="*/ 0 w 659230"/>
              <a:gd name="connsiteY8" fmla="*/ 23023 h 570569"/>
              <a:gd name="connsiteX9" fmla="*/ 39378 w 659230"/>
              <a:gd name="connsiteY9" fmla="*/ 12060 h 570569"/>
              <a:gd name="connsiteX10" fmla="*/ 172758 w 659230"/>
              <a:gd name="connsiteY10" fmla="*/ 0 h 57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0" h="570569">
                <a:moveTo>
                  <a:pt x="172758" y="0"/>
                </a:moveTo>
                <a:cubicBezTo>
                  <a:pt x="355514" y="0"/>
                  <a:pt x="520969" y="66440"/>
                  <a:pt x="640735" y="173859"/>
                </a:cubicBezTo>
                <a:lnTo>
                  <a:pt x="659230" y="193965"/>
                </a:lnTo>
                <a:lnTo>
                  <a:pt x="596912" y="261709"/>
                </a:lnTo>
                <a:cubicBezTo>
                  <a:pt x="549339" y="324868"/>
                  <a:pt x="514962" y="396680"/>
                  <a:pt x="497330" y="473962"/>
                </a:cubicBezTo>
                <a:lnTo>
                  <a:pt x="486472" y="570569"/>
                </a:lnTo>
                <a:lnTo>
                  <a:pt x="401621" y="546946"/>
                </a:lnTo>
                <a:cubicBezTo>
                  <a:pt x="203674" y="471852"/>
                  <a:pt x="54938" y="312838"/>
                  <a:pt x="10858" y="119631"/>
                </a:cubicBezTo>
                <a:lnTo>
                  <a:pt x="0" y="23023"/>
                </a:lnTo>
                <a:lnTo>
                  <a:pt x="39378" y="12060"/>
                </a:lnTo>
                <a:cubicBezTo>
                  <a:pt x="82461" y="4152"/>
                  <a:pt x="127069" y="0"/>
                  <a:pt x="172758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001528-175E-9D7C-FB10-62D8E2ECE707}"/>
                  </a:ext>
                </a:extLst>
              </p:cNvPr>
              <p:cNvSpPr txBox="1"/>
              <p:nvPr/>
            </p:nvSpPr>
            <p:spPr>
              <a:xfrm>
                <a:off x="2588243" y="214765"/>
                <a:ext cx="1971822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001528-175E-9D7C-FB10-62D8E2EC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43" y="214765"/>
                <a:ext cx="1971822" cy="7913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F55B6F-77D4-0A56-B113-34DDAFE7E908}"/>
                  </a:ext>
                </a:extLst>
              </p:cNvPr>
              <p:cNvSpPr txBox="1"/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F55B6F-77D4-0A56-B113-34DDAFE7E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3FAA162-6E4D-2E60-47E9-1C6EB12B6AFE}"/>
              </a:ext>
            </a:extLst>
          </p:cNvPr>
          <p:cNvSpPr txBox="1"/>
          <p:nvPr/>
        </p:nvSpPr>
        <p:spPr>
          <a:xfrm>
            <a:off x="847381" y="1084382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ECE224C-8826-784B-B1ED-D41F3459A342}"/>
              </a:ext>
            </a:extLst>
          </p:cNvPr>
          <p:cNvCxnSpPr>
            <a:cxnSpLocks/>
          </p:cNvCxnSpPr>
          <p:nvPr/>
        </p:nvCxnSpPr>
        <p:spPr>
          <a:xfrm>
            <a:off x="440970" y="3589213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71333E9-03AC-F27B-C947-EABE2258AEE7}"/>
              </a:ext>
            </a:extLst>
          </p:cNvPr>
          <p:cNvCxnSpPr>
            <a:cxnSpLocks/>
          </p:cNvCxnSpPr>
          <p:nvPr/>
        </p:nvCxnSpPr>
        <p:spPr>
          <a:xfrm rot="5400000">
            <a:off x="440970" y="3586674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938F251-EF24-9DF1-1304-AF0BA866C993}"/>
              </a:ext>
            </a:extLst>
          </p:cNvPr>
          <p:cNvCxnSpPr>
            <a:cxnSpLocks/>
          </p:cNvCxnSpPr>
          <p:nvPr/>
        </p:nvCxnSpPr>
        <p:spPr>
          <a:xfrm>
            <a:off x="1227508" y="3584432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30F3C102-E440-6764-99EF-E6F8A2C7A8EF}"/>
              </a:ext>
            </a:extLst>
          </p:cNvPr>
          <p:cNvCxnSpPr>
            <a:cxnSpLocks/>
          </p:cNvCxnSpPr>
          <p:nvPr/>
        </p:nvCxnSpPr>
        <p:spPr>
          <a:xfrm rot="5400000">
            <a:off x="1227508" y="3581893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673ECFF4-A6E2-61D4-AEE8-917EE9ECADC2}"/>
              </a:ext>
            </a:extLst>
          </p:cNvPr>
          <p:cNvCxnSpPr>
            <a:cxnSpLocks/>
          </p:cNvCxnSpPr>
          <p:nvPr/>
        </p:nvCxnSpPr>
        <p:spPr>
          <a:xfrm>
            <a:off x="1967036" y="3586971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C7DC21F-D92A-1B43-8A61-3DF3C24A5B70}"/>
              </a:ext>
            </a:extLst>
          </p:cNvPr>
          <p:cNvCxnSpPr>
            <a:cxnSpLocks/>
          </p:cNvCxnSpPr>
          <p:nvPr/>
        </p:nvCxnSpPr>
        <p:spPr>
          <a:xfrm rot="5400000">
            <a:off x="1967036" y="3584432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D058EEB8-E3E1-CDA1-3C2A-74749D86EE0B}"/>
              </a:ext>
            </a:extLst>
          </p:cNvPr>
          <p:cNvCxnSpPr>
            <a:cxnSpLocks/>
          </p:cNvCxnSpPr>
          <p:nvPr/>
        </p:nvCxnSpPr>
        <p:spPr>
          <a:xfrm>
            <a:off x="2706564" y="3589510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C64C247-CDEB-288E-A4EB-DCB073C8D54D}"/>
              </a:ext>
            </a:extLst>
          </p:cNvPr>
          <p:cNvCxnSpPr>
            <a:cxnSpLocks/>
          </p:cNvCxnSpPr>
          <p:nvPr/>
        </p:nvCxnSpPr>
        <p:spPr>
          <a:xfrm rot="5400000">
            <a:off x="2706564" y="3586971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7C0B1E0-653C-7598-3BF2-8AC09042F73C}"/>
              </a:ext>
            </a:extLst>
          </p:cNvPr>
          <p:cNvCxnSpPr>
            <a:cxnSpLocks/>
          </p:cNvCxnSpPr>
          <p:nvPr/>
        </p:nvCxnSpPr>
        <p:spPr>
          <a:xfrm>
            <a:off x="3446092" y="3592049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6C76A63-6186-43D1-1455-D10C01EDFC81}"/>
              </a:ext>
            </a:extLst>
          </p:cNvPr>
          <p:cNvCxnSpPr>
            <a:cxnSpLocks/>
          </p:cNvCxnSpPr>
          <p:nvPr/>
        </p:nvCxnSpPr>
        <p:spPr>
          <a:xfrm rot="5400000">
            <a:off x="3446092" y="3589510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DDEE87-721C-0B81-34B1-D36155A47000}"/>
              </a:ext>
            </a:extLst>
          </p:cNvPr>
          <p:cNvSpPr txBox="1"/>
          <p:nvPr/>
        </p:nvSpPr>
        <p:spPr>
          <a:xfrm>
            <a:off x="110259" y="5188557"/>
            <a:ext cx="3774169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0" dirty="0">
                <a:ea typeface="Cambria Math" panose="02040503050406030204" pitchFamily="18" charset="0"/>
              </a:rPr>
              <a:t>phase-space diagram for a photon treated as a point particle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9470AD-2DB2-59F9-FEB0-2C153C10B5DE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9485B7-C5A0-CE18-A9F1-F087C55033D1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FDC7817-19A4-0A37-3880-3E4C9FC4CDA7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D17ACB5-3528-AB42-F16D-87475D795EC4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746C1271-92DF-18D5-9EE7-2BF2C996E188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8292E2F-B467-C40F-2C06-9D14EC9DCDAC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79FA3CE-CAFC-9563-2D13-0A9B3A66CE1A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1D905B-A79E-09D7-C445-B9D8BE72E9E4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C7E4D7-7D08-2F35-616A-B44A64C1A58C}"/>
              </a:ext>
            </a:extLst>
          </p:cNvPr>
          <p:cNvCxnSpPr>
            <a:cxnSpLocks/>
          </p:cNvCxnSpPr>
          <p:nvPr/>
        </p:nvCxnSpPr>
        <p:spPr>
          <a:xfrm flipV="1">
            <a:off x="4134971" y="2142195"/>
            <a:ext cx="0" cy="2958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215FDE-43DA-5853-8B9F-2A9713BFF1BB}"/>
              </a:ext>
            </a:extLst>
          </p:cNvPr>
          <p:cNvCxnSpPr>
            <a:cxnSpLocks/>
          </p:cNvCxnSpPr>
          <p:nvPr/>
        </p:nvCxnSpPr>
        <p:spPr>
          <a:xfrm>
            <a:off x="4134971" y="3621225"/>
            <a:ext cx="17817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04F81B-672D-2A63-8637-7B606C3B8AC8}"/>
              </a:ext>
            </a:extLst>
          </p:cNvPr>
          <p:cNvCxnSpPr/>
          <p:nvPr/>
        </p:nvCxnSpPr>
        <p:spPr>
          <a:xfrm flipH="1">
            <a:off x="4134971" y="2142195"/>
            <a:ext cx="1781735" cy="1479030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92F4F6-47EE-C038-19C2-F6F81785701C}"/>
              </a:ext>
            </a:extLst>
          </p:cNvPr>
          <p:cNvCxnSpPr>
            <a:cxnSpLocks/>
          </p:cNvCxnSpPr>
          <p:nvPr/>
        </p:nvCxnSpPr>
        <p:spPr>
          <a:xfrm flipH="1" flipV="1">
            <a:off x="4134970" y="3620377"/>
            <a:ext cx="1743689" cy="1488317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D4BD23-94A1-FCBB-D5CE-BAE9384FAAF8}"/>
                  </a:ext>
                </a:extLst>
              </p:cNvPr>
              <p:cNvSpPr txBox="1"/>
              <p:nvPr/>
            </p:nvSpPr>
            <p:spPr>
              <a:xfrm>
                <a:off x="4173019" y="1939175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D4BD23-94A1-FCBB-D5CE-BAE9384F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019" y="1939175"/>
                <a:ext cx="178006" cy="369332"/>
              </a:xfrm>
              <a:prstGeom prst="rect">
                <a:avLst/>
              </a:prstGeom>
              <a:blipFill>
                <a:blip r:embed="rId3"/>
                <a:stretch>
                  <a:fillRect r="-6896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7C045D-9C44-FCD0-C13E-101656600DF3}"/>
                  </a:ext>
                </a:extLst>
              </p:cNvPr>
              <p:cNvSpPr txBox="1"/>
              <p:nvPr/>
            </p:nvSpPr>
            <p:spPr>
              <a:xfrm>
                <a:off x="5708354" y="3694920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7C045D-9C44-FCD0-C13E-10165660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354" y="3694920"/>
                <a:ext cx="184731" cy="369332"/>
              </a:xfrm>
              <a:prstGeom prst="rect">
                <a:avLst/>
              </a:prstGeom>
              <a:blipFill>
                <a:blip r:embed="rId4"/>
                <a:stretch>
                  <a:fillRect r="-8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BB4F2E-11CB-C3E9-A90D-7E3E61EF97A1}"/>
              </a:ext>
            </a:extLst>
          </p:cNvPr>
          <p:cNvCxnSpPr>
            <a:cxnSpLocks/>
          </p:cNvCxnSpPr>
          <p:nvPr/>
        </p:nvCxnSpPr>
        <p:spPr>
          <a:xfrm flipV="1">
            <a:off x="2007581" y="2150006"/>
            <a:ext cx="0" cy="2958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9F3D86-D597-6FE3-F3A5-E013BF22721C}"/>
              </a:ext>
            </a:extLst>
          </p:cNvPr>
          <p:cNvCxnSpPr>
            <a:cxnSpLocks/>
          </p:cNvCxnSpPr>
          <p:nvPr/>
        </p:nvCxnSpPr>
        <p:spPr>
          <a:xfrm>
            <a:off x="230768" y="3629350"/>
            <a:ext cx="3585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46AF28-835E-99AF-FBDD-30F79A15D589}"/>
                  </a:ext>
                </a:extLst>
              </p:cNvPr>
              <p:cNvSpPr txBox="1"/>
              <p:nvPr/>
            </p:nvSpPr>
            <p:spPr>
              <a:xfrm>
                <a:off x="2062129" y="1925434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46AF28-835E-99AF-FBDD-30F79A15D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129" y="1925434"/>
                <a:ext cx="178006" cy="369332"/>
              </a:xfrm>
              <a:prstGeom prst="rect">
                <a:avLst/>
              </a:prstGeom>
              <a:blipFill>
                <a:blip r:embed="rId5"/>
                <a:stretch>
                  <a:fillRect r="-724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B670B2-9B3A-B85C-5E8B-84B6804F3088}"/>
                  </a:ext>
                </a:extLst>
              </p:cNvPr>
              <p:cNvSpPr txBox="1"/>
              <p:nvPr/>
            </p:nvSpPr>
            <p:spPr>
              <a:xfrm>
                <a:off x="3638584" y="3629350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B670B2-9B3A-B85C-5E8B-84B6804F3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84" y="3629350"/>
                <a:ext cx="178006" cy="369332"/>
              </a:xfrm>
              <a:prstGeom prst="rect">
                <a:avLst/>
              </a:prstGeom>
              <a:blipFill>
                <a:blip r:embed="rId6"/>
                <a:stretch>
                  <a:fillRect r="-6551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D6A3A1-84AC-0ED6-45A8-F72F477A48AC}"/>
              </a:ext>
            </a:extLst>
          </p:cNvPr>
          <p:cNvCxnSpPr>
            <a:cxnSpLocks/>
          </p:cNvCxnSpPr>
          <p:nvPr/>
        </p:nvCxnSpPr>
        <p:spPr>
          <a:xfrm flipH="1">
            <a:off x="242047" y="4863953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0CE8D0-60E1-BC0F-7148-5CFA23BE1DE2}"/>
              </a:ext>
            </a:extLst>
          </p:cNvPr>
          <p:cNvCxnSpPr>
            <a:cxnSpLocks/>
          </p:cNvCxnSpPr>
          <p:nvPr/>
        </p:nvCxnSpPr>
        <p:spPr>
          <a:xfrm flipH="1">
            <a:off x="233946" y="4451203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785AC4A-7226-9ECC-BFD0-116C6CDE1E44}"/>
              </a:ext>
            </a:extLst>
          </p:cNvPr>
          <p:cNvCxnSpPr>
            <a:cxnSpLocks/>
          </p:cNvCxnSpPr>
          <p:nvPr/>
        </p:nvCxnSpPr>
        <p:spPr>
          <a:xfrm flipH="1">
            <a:off x="233945" y="4038453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C96090E-7B15-E705-3044-67E576522909}"/>
              </a:ext>
            </a:extLst>
          </p:cNvPr>
          <p:cNvCxnSpPr>
            <a:cxnSpLocks/>
          </p:cNvCxnSpPr>
          <p:nvPr/>
        </p:nvCxnSpPr>
        <p:spPr>
          <a:xfrm flipH="1">
            <a:off x="233944" y="3216128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CC7FF7A-EFE0-2CC3-F4D6-84086710B1B0}"/>
              </a:ext>
            </a:extLst>
          </p:cNvPr>
          <p:cNvCxnSpPr>
            <a:cxnSpLocks/>
          </p:cNvCxnSpPr>
          <p:nvPr/>
        </p:nvCxnSpPr>
        <p:spPr>
          <a:xfrm flipH="1">
            <a:off x="237571" y="2803998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8365EAF-4737-A298-F1B9-AD1CE76A773D}"/>
              </a:ext>
            </a:extLst>
          </p:cNvPr>
          <p:cNvCxnSpPr>
            <a:cxnSpLocks/>
          </p:cNvCxnSpPr>
          <p:nvPr/>
        </p:nvCxnSpPr>
        <p:spPr>
          <a:xfrm flipH="1">
            <a:off x="237571" y="2392513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0717C6-B90E-6B87-8EB7-80AA76FBE28C}"/>
              </a:ext>
            </a:extLst>
          </p:cNvPr>
          <p:cNvCxnSpPr>
            <a:cxnSpLocks/>
          </p:cNvCxnSpPr>
          <p:nvPr/>
        </p:nvCxnSpPr>
        <p:spPr>
          <a:xfrm>
            <a:off x="533400" y="2392513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5B50005-D4E8-AF4C-095B-9D8040833B7F}"/>
              </a:ext>
            </a:extLst>
          </p:cNvPr>
          <p:cNvCxnSpPr>
            <a:cxnSpLocks/>
          </p:cNvCxnSpPr>
          <p:nvPr/>
        </p:nvCxnSpPr>
        <p:spPr>
          <a:xfrm>
            <a:off x="1273175" y="2392513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8391789-3480-A0CF-3666-E444860B6809}"/>
              </a:ext>
            </a:extLst>
          </p:cNvPr>
          <p:cNvCxnSpPr>
            <a:cxnSpLocks/>
          </p:cNvCxnSpPr>
          <p:nvPr/>
        </p:nvCxnSpPr>
        <p:spPr>
          <a:xfrm>
            <a:off x="2012950" y="2392513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75E6BA2-72F1-154A-25A0-FCEB971A803D}"/>
              </a:ext>
            </a:extLst>
          </p:cNvPr>
          <p:cNvCxnSpPr>
            <a:cxnSpLocks/>
          </p:cNvCxnSpPr>
          <p:nvPr/>
        </p:nvCxnSpPr>
        <p:spPr>
          <a:xfrm>
            <a:off x="2752725" y="2392513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F4D0A6F-AD47-F53B-8B69-40FE85B21F14}"/>
              </a:ext>
            </a:extLst>
          </p:cNvPr>
          <p:cNvCxnSpPr>
            <a:cxnSpLocks/>
          </p:cNvCxnSpPr>
          <p:nvPr/>
        </p:nvCxnSpPr>
        <p:spPr>
          <a:xfrm>
            <a:off x="3492500" y="2392513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D66F3B6-F26F-9ED0-BC76-F7E97D59B5E8}"/>
              </a:ext>
            </a:extLst>
          </p:cNvPr>
          <p:cNvCxnSpPr>
            <a:cxnSpLocks/>
          </p:cNvCxnSpPr>
          <p:nvPr/>
        </p:nvCxnSpPr>
        <p:spPr>
          <a:xfrm>
            <a:off x="533400" y="280399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DC46766-C590-EC87-35B2-C5DA3DAA5A0E}"/>
              </a:ext>
            </a:extLst>
          </p:cNvPr>
          <p:cNvCxnSpPr>
            <a:cxnSpLocks/>
          </p:cNvCxnSpPr>
          <p:nvPr/>
        </p:nvCxnSpPr>
        <p:spPr>
          <a:xfrm>
            <a:off x="1273175" y="280399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E934F50-2EB6-7346-71D3-8727B6D68E05}"/>
              </a:ext>
            </a:extLst>
          </p:cNvPr>
          <p:cNvCxnSpPr>
            <a:cxnSpLocks/>
          </p:cNvCxnSpPr>
          <p:nvPr/>
        </p:nvCxnSpPr>
        <p:spPr>
          <a:xfrm>
            <a:off x="2012950" y="280399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B46D1A9-FA86-0932-1285-F0B8E54990E9}"/>
              </a:ext>
            </a:extLst>
          </p:cNvPr>
          <p:cNvCxnSpPr>
            <a:cxnSpLocks/>
          </p:cNvCxnSpPr>
          <p:nvPr/>
        </p:nvCxnSpPr>
        <p:spPr>
          <a:xfrm>
            <a:off x="2752725" y="280399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064E8D-AA67-215E-E912-7F90A6D29D9C}"/>
              </a:ext>
            </a:extLst>
          </p:cNvPr>
          <p:cNvCxnSpPr>
            <a:cxnSpLocks/>
          </p:cNvCxnSpPr>
          <p:nvPr/>
        </p:nvCxnSpPr>
        <p:spPr>
          <a:xfrm>
            <a:off x="3492500" y="280399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093BF33-0FAB-0812-B858-606354908424}"/>
              </a:ext>
            </a:extLst>
          </p:cNvPr>
          <p:cNvCxnSpPr>
            <a:cxnSpLocks/>
          </p:cNvCxnSpPr>
          <p:nvPr/>
        </p:nvCxnSpPr>
        <p:spPr>
          <a:xfrm>
            <a:off x="533400" y="321612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5BD16CF-6C56-1E6F-559F-860E2EC7AEE8}"/>
              </a:ext>
            </a:extLst>
          </p:cNvPr>
          <p:cNvCxnSpPr>
            <a:cxnSpLocks/>
          </p:cNvCxnSpPr>
          <p:nvPr/>
        </p:nvCxnSpPr>
        <p:spPr>
          <a:xfrm>
            <a:off x="1273175" y="321612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A5D926A-095C-1C7B-D2DE-0C7F905E4A0E}"/>
              </a:ext>
            </a:extLst>
          </p:cNvPr>
          <p:cNvCxnSpPr>
            <a:cxnSpLocks/>
          </p:cNvCxnSpPr>
          <p:nvPr/>
        </p:nvCxnSpPr>
        <p:spPr>
          <a:xfrm>
            <a:off x="2012950" y="321612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95C25A5-916B-2EDD-69C9-989F4578A8D1}"/>
              </a:ext>
            </a:extLst>
          </p:cNvPr>
          <p:cNvCxnSpPr>
            <a:cxnSpLocks/>
          </p:cNvCxnSpPr>
          <p:nvPr/>
        </p:nvCxnSpPr>
        <p:spPr>
          <a:xfrm>
            <a:off x="2752725" y="321612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405F1C3-48B6-1559-CC65-03DF3B15B3AB}"/>
              </a:ext>
            </a:extLst>
          </p:cNvPr>
          <p:cNvCxnSpPr>
            <a:cxnSpLocks/>
          </p:cNvCxnSpPr>
          <p:nvPr/>
        </p:nvCxnSpPr>
        <p:spPr>
          <a:xfrm>
            <a:off x="3492500" y="321612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34964B0-BCE7-E271-1C4D-C692B3E74ABC}"/>
              </a:ext>
            </a:extLst>
          </p:cNvPr>
          <p:cNvCxnSpPr>
            <a:cxnSpLocks/>
          </p:cNvCxnSpPr>
          <p:nvPr/>
        </p:nvCxnSpPr>
        <p:spPr>
          <a:xfrm flipH="1">
            <a:off x="3293395" y="4035913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798CF75-2E15-9698-FCE3-25778D878ECD}"/>
              </a:ext>
            </a:extLst>
          </p:cNvPr>
          <p:cNvCxnSpPr>
            <a:cxnSpLocks/>
          </p:cNvCxnSpPr>
          <p:nvPr/>
        </p:nvCxnSpPr>
        <p:spPr>
          <a:xfrm flipH="1">
            <a:off x="2553620" y="4035913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9BF3F5-AF76-ED08-2588-87945E9FC3E0}"/>
              </a:ext>
            </a:extLst>
          </p:cNvPr>
          <p:cNvCxnSpPr>
            <a:cxnSpLocks/>
          </p:cNvCxnSpPr>
          <p:nvPr/>
        </p:nvCxnSpPr>
        <p:spPr>
          <a:xfrm flipH="1">
            <a:off x="1813845" y="4035913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B1104C9-8737-8280-3BD0-E9AF79961D02}"/>
              </a:ext>
            </a:extLst>
          </p:cNvPr>
          <p:cNvCxnSpPr>
            <a:cxnSpLocks/>
          </p:cNvCxnSpPr>
          <p:nvPr/>
        </p:nvCxnSpPr>
        <p:spPr>
          <a:xfrm flipH="1">
            <a:off x="1074070" y="4035913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1A50629-52A7-7BBE-2D85-F68E01587A0C}"/>
              </a:ext>
            </a:extLst>
          </p:cNvPr>
          <p:cNvCxnSpPr>
            <a:cxnSpLocks/>
          </p:cNvCxnSpPr>
          <p:nvPr/>
        </p:nvCxnSpPr>
        <p:spPr>
          <a:xfrm flipH="1">
            <a:off x="296783" y="4040694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214DCD7-9E18-C04E-B758-B6DFE685B262}"/>
              </a:ext>
            </a:extLst>
          </p:cNvPr>
          <p:cNvCxnSpPr>
            <a:cxnSpLocks/>
          </p:cNvCxnSpPr>
          <p:nvPr/>
        </p:nvCxnSpPr>
        <p:spPr>
          <a:xfrm flipH="1">
            <a:off x="3293395" y="4448028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B4D77D4-A8BC-29CD-509B-F52DD7CB1683}"/>
              </a:ext>
            </a:extLst>
          </p:cNvPr>
          <p:cNvCxnSpPr>
            <a:cxnSpLocks/>
          </p:cNvCxnSpPr>
          <p:nvPr/>
        </p:nvCxnSpPr>
        <p:spPr>
          <a:xfrm flipH="1">
            <a:off x="2553620" y="4448028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21C719B-7104-0C9F-4EE6-A8B0538431C6}"/>
              </a:ext>
            </a:extLst>
          </p:cNvPr>
          <p:cNvCxnSpPr>
            <a:cxnSpLocks/>
          </p:cNvCxnSpPr>
          <p:nvPr/>
        </p:nvCxnSpPr>
        <p:spPr>
          <a:xfrm flipH="1">
            <a:off x="1813845" y="4448028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1CE8D65-7551-BD74-E928-4C23117EE4E4}"/>
              </a:ext>
            </a:extLst>
          </p:cNvPr>
          <p:cNvCxnSpPr>
            <a:cxnSpLocks/>
          </p:cNvCxnSpPr>
          <p:nvPr/>
        </p:nvCxnSpPr>
        <p:spPr>
          <a:xfrm flipH="1">
            <a:off x="1074070" y="4448028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ACCE251-0699-2FD8-3315-52890A864BA0}"/>
              </a:ext>
            </a:extLst>
          </p:cNvPr>
          <p:cNvCxnSpPr>
            <a:cxnSpLocks/>
          </p:cNvCxnSpPr>
          <p:nvPr/>
        </p:nvCxnSpPr>
        <p:spPr>
          <a:xfrm flipH="1">
            <a:off x="296783" y="4452809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535C8FF-8489-25E4-8811-F80CBFEBC7CE}"/>
              </a:ext>
            </a:extLst>
          </p:cNvPr>
          <p:cNvCxnSpPr>
            <a:cxnSpLocks/>
          </p:cNvCxnSpPr>
          <p:nvPr/>
        </p:nvCxnSpPr>
        <p:spPr>
          <a:xfrm flipH="1">
            <a:off x="3298617" y="4863953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586FB9E-BDC9-7E01-0DDF-8657B22EFFB7}"/>
              </a:ext>
            </a:extLst>
          </p:cNvPr>
          <p:cNvCxnSpPr>
            <a:cxnSpLocks/>
          </p:cNvCxnSpPr>
          <p:nvPr/>
        </p:nvCxnSpPr>
        <p:spPr>
          <a:xfrm flipH="1">
            <a:off x="2558842" y="4863953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580BC64-1DD1-5755-5861-768B26B1C386}"/>
              </a:ext>
            </a:extLst>
          </p:cNvPr>
          <p:cNvCxnSpPr>
            <a:cxnSpLocks/>
          </p:cNvCxnSpPr>
          <p:nvPr/>
        </p:nvCxnSpPr>
        <p:spPr>
          <a:xfrm flipH="1">
            <a:off x="1819067" y="4863953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3735D00-C487-5347-F0BC-6ECCF9B37775}"/>
              </a:ext>
            </a:extLst>
          </p:cNvPr>
          <p:cNvCxnSpPr>
            <a:cxnSpLocks/>
          </p:cNvCxnSpPr>
          <p:nvPr/>
        </p:nvCxnSpPr>
        <p:spPr>
          <a:xfrm flipH="1">
            <a:off x="1079292" y="4863953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77F4BBB-6486-4123-CEAC-ECD58689398C}"/>
              </a:ext>
            </a:extLst>
          </p:cNvPr>
          <p:cNvCxnSpPr>
            <a:cxnSpLocks/>
          </p:cNvCxnSpPr>
          <p:nvPr/>
        </p:nvCxnSpPr>
        <p:spPr>
          <a:xfrm flipH="1">
            <a:off x="302005" y="4868734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E008318D-BC87-CD82-445F-A3B5D355FF77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FE9C816-59EE-DFF3-930A-FC8F2A0C5347}"/>
              </a:ext>
            </a:extLst>
          </p:cNvPr>
          <p:cNvSpPr/>
          <p:nvPr/>
        </p:nvSpPr>
        <p:spPr>
          <a:xfrm>
            <a:off x="10623351" y="1285441"/>
            <a:ext cx="350693" cy="422650"/>
          </a:xfrm>
          <a:custGeom>
            <a:avLst/>
            <a:gdLst>
              <a:gd name="connsiteX0" fmla="*/ 2588 w 350693"/>
              <a:gd name="connsiteY0" fmla="*/ 0 h 422650"/>
              <a:gd name="connsiteX1" fmla="*/ 41967 w 350693"/>
              <a:gd name="connsiteY1" fmla="*/ 10964 h 422650"/>
              <a:gd name="connsiteX2" fmla="*/ 175347 w 350693"/>
              <a:gd name="connsiteY2" fmla="*/ 23024 h 422650"/>
              <a:gd name="connsiteX3" fmla="*/ 308727 w 350693"/>
              <a:gd name="connsiteY3" fmla="*/ 10964 h 422650"/>
              <a:gd name="connsiteX4" fmla="*/ 348105 w 350693"/>
              <a:gd name="connsiteY4" fmla="*/ 1 h 422650"/>
              <a:gd name="connsiteX5" fmla="*/ 350693 w 350693"/>
              <a:gd name="connsiteY5" fmla="*/ 23023 h 422650"/>
              <a:gd name="connsiteX6" fmla="*/ 237665 w 350693"/>
              <a:gd name="connsiteY6" fmla="*/ 354906 h 422650"/>
              <a:gd name="connsiteX7" fmla="*/ 175346 w 350693"/>
              <a:gd name="connsiteY7" fmla="*/ 422650 h 422650"/>
              <a:gd name="connsiteX8" fmla="*/ 113028 w 350693"/>
              <a:gd name="connsiteY8" fmla="*/ 354906 h 422650"/>
              <a:gd name="connsiteX9" fmla="*/ 0 w 350693"/>
              <a:gd name="connsiteY9" fmla="*/ 23023 h 422650"/>
              <a:gd name="connsiteX10" fmla="*/ 2588 w 350693"/>
              <a:gd name="connsiteY10" fmla="*/ 0 h 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693" h="422650">
                <a:moveTo>
                  <a:pt x="2588" y="0"/>
                </a:moveTo>
                <a:lnTo>
                  <a:pt x="41967" y="10964"/>
                </a:lnTo>
                <a:cubicBezTo>
                  <a:pt x="85050" y="18872"/>
                  <a:pt x="129658" y="23024"/>
                  <a:pt x="175347" y="23024"/>
                </a:cubicBezTo>
                <a:cubicBezTo>
                  <a:pt x="221036" y="23024"/>
                  <a:pt x="265644" y="18872"/>
                  <a:pt x="308727" y="10964"/>
                </a:cubicBezTo>
                <a:lnTo>
                  <a:pt x="348105" y="1"/>
                </a:lnTo>
                <a:lnTo>
                  <a:pt x="350693" y="23023"/>
                </a:lnTo>
                <a:cubicBezTo>
                  <a:pt x="350693" y="145960"/>
                  <a:pt x="309025" y="260168"/>
                  <a:pt x="237665" y="354906"/>
                </a:cubicBezTo>
                <a:lnTo>
                  <a:pt x="175346" y="422650"/>
                </a:lnTo>
                <a:lnTo>
                  <a:pt x="113028" y="354906"/>
                </a:lnTo>
                <a:cubicBezTo>
                  <a:pt x="41668" y="260168"/>
                  <a:pt x="0" y="145960"/>
                  <a:pt x="0" y="23023"/>
                </a:cubicBezTo>
                <a:lnTo>
                  <a:pt x="2588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B2F26F8-EA2D-3B82-12B9-EC5E7BD7A3B3}"/>
              </a:ext>
            </a:extLst>
          </p:cNvPr>
          <p:cNvSpPr/>
          <p:nvPr/>
        </p:nvSpPr>
        <p:spPr>
          <a:xfrm>
            <a:off x="10798696" y="737896"/>
            <a:ext cx="1148292" cy="1164160"/>
          </a:xfrm>
          <a:custGeom>
            <a:avLst/>
            <a:gdLst>
              <a:gd name="connsiteX0" fmla="*/ 659232 w 1148292"/>
              <a:gd name="connsiteY0" fmla="*/ 0 h 1164160"/>
              <a:gd name="connsiteX1" fmla="*/ 744083 w 1148292"/>
              <a:gd name="connsiteY1" fmla="*/ 23623 h 1164160"/>
              <a:gd name="connsiteX2" fmla="*/ 1148292 w 1148292"/>
              <a:gd name="connsiteY2" fmla="*/ 570568 h 1164160"/>
              <a:gd name="connsiteX3" fmla="*/ 486473 w 1148292"/>
              <a:gd name="connsiteY3" fmla="*/ 1164160 h 1164160"/>
              <a:gd name="connsiteX4" fmla="*/ 18496 w 1148292"/>
              <a:gd name="connsiteY4" fmla="*/ 990301 h 1164160"/>
              <a:gd name="connsiteX5" fmla="*/ 0 w 1148292"/>
              <a:gd name="connsiteY5" fmla="*/ 970195 h 1164160"/>
              <a:gd name="connsiteX6" fmla="*/ 62319 w 1148292"/>
              <a:gd name="connsiteY6" fmla="*/ 902451 h 1164160"/>
              <a:gd name="connsiteX7" fmla="*/ 175347 w 1148292"/>
              <a:gd name="connsiteY7" fmla="*/ 570568 h 1164160"/>
              <a:gd name="connsiteX8" fmla="*/ 172759 w 1148292"/>
              <a:gd name="connsiteY8" fmla="*/ 547546 h 1164160"/>
              <a:gd name="connsiteX9" fmla="*/ 257611 w 1148292"/>
              <a:gd name="connsiteY9" fmla="*/ 523922 h 1164160"/>
              <a:gd name="connsiteX10" fmla="*/ 648374 w 1148292"/>
              <a:gd name="connsiteY10" fmla="*/ 96607 h 1164160"/>
              <a:gd name="connsiteX11" fmla="*/ 659232 w 1148292"/>
              <a:gd name="connsiteY11" fmla="*/ 0 h 11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2" h="1164160">
                <a:moveTo>
                  <a:pt x="659232" y="0"/>
                </a:moveTo>
                <a:lnTo>
                  <a:pt x="744083" y="23623"/>
                </a:lnTo>
                <a:cubicBezTo>
                  <a:pt x="981620" y="113735"/>
                  <a:pt x="1148292" y="324694"/>
                  <a:pt x="1148292" y="570568"/>
                </a:cubicBezTo>
                <a:cubicBezTo>
                  <a:pt x="1148292" y="898400"/>
                  <a:pt x="851986" y="1164160"/>
                  <a:pt x="486473" y="1164160"/>
                </a:cubicBezTo>
                <a:cubicBezTo>
                  <a:pt x="303716" y="1164160"/>
                  <a:pt x="138262" y="1097720"/>
                  <a:pt x="18496" y="990301"/>
                </a:cubicBezTo>
                <a:lnTo>
                  <a:pt x="0" y="970195"/>
                </a:lnTo>
                <a:lnTo>
                  <a:pt x="62319" y="902451"/>
                </a:lnTo>
                <a:cubicBezTo>
                  <a:pt x="133679" y="807713"/>
                  <a:pt x="175347" y="693505"/>
                  <a:pt x="175347" y="570568"/>
                </a:cubicBezTo>
                <a:lnTo>
                  <a:pt x="172759" y="547546"/>
                </a:lnTo>
                <a:lnTo>
                  <a:pt x="257611" y="523922"/>
                </a:lnTo>
                <a:cubicBezTo>
                  <a:pt x="455558" y="448828"/>
                  <a:pt x="604294" y="289814"/>
                  <a:pt x="648374" y="96607"/>
                </a:cubicBezTo>
                <a:lnTo>
                  <a:pt x="659232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F2078-1B07-F7D4-8F03-974F767C0BB8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6F438B-B14A-513C-FD3F-51A57A52E4A6}"/>
                  </a:ext>
                </a:extLst>
              </p:cNvPr>
              <p:cNvSpPr txBox="1"/>
              <p:nvPr/>
            </p:nvSpPr>
            <p:spPr>
              <a:xfrm>
                <a:off x="3989778" y="5199921"/>
                <a:ext cx="3309568" cy="464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>
                    <a:ea typeface="Cambria Math" panose="02040503050406030204" pitchFamily="18" charset="0"/>
                  </a:rPr>
                  <a:t>plot of the Hamiltonian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6F438B-B14A-513C-FD3F-51A57A52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778" y="5199921"/>
                <a:ext cx="3309568" cy="464166"/>
              </a:xfrm>
              <a:prstGeom prst="rect">
                <a:avLst/>
              </a:prstGeom>
              <a:blipFill>
                <a:blip r:embed="rId7"/>
                <a:stretch>
                  <a:fillRect l="-737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 32">
            <a:extLst>
              <a:ext uri="{FF2B5EF4-FFF2-40B4-BE49-F238E27FC236}">
                <a16:creationId xmlns:a16="http://schemas.microsoft.com/office/drawing/2014/main" id="{4F3383C1-1166-AD1C-3067-0882E64C75D0}"/>
              </a:ext>
            </a:extLst>
          </p:cNvPr>
          <p:cNvSpPr/>
          <p:nvPr/>
        </p:nvSpPr>
        <p:spPr>
          <a:xfrm>
            <a:off x="10625939" y="908837"/>
            <a:ext cx="345517" cy="399628"/>
          </a:xfrm>
          <a:custGeom>
            <a:avLst/>
            <a:gdLst>
              <a:gd name="connsiteX0" fmla="*/ 172758 w 345517"/>
              <a:gd name="connsiteY0" fmla="*/ 0 h 399628"/>
              <a:gd name="connsiteX1" fmla="*/ 235077 w 345517"/>
              <a:gd name="connsiteY1" fmla="*/ 67744 h 399628"/>
              <a:gd name="connsiteX2" fmla="*/ 334659 w 345517"/>
              <a:gd name="connsiteY2" fmla="*/ 279997 h 399628"/>
              <a:gd name="connsiteX3" fmla="*/ 345517 w 345517"/>
              <a:gd name="connsiteY3" fmla="*/ 376605 h 399628"/>
              <a:gd name="connsiteX4" fmla="*/ 306139 w 345517"/>
              <a:gd name="connsiteY4" fmla="*/ 387568 h 399628"/>
              <a:gd name="connsiteX5" fmla="*/ 172759 w 345517"/>
              <a:gd name="connsiteY5" fmla="*/ 399628 h 399628"/>
              <a:gd name="connsiteX6" fmla="*/ 39379 w 345517"/>
              <a:gd name="connsiteY6" fmla="*/ 387568 h 399628"/>
              <a:gd name="connsiteX7" fmla="*/ 0 w 345517"/>
              <a:gd name="connsiteY7" fmla="*/ 376604 h 399628"/>
              <a:gd name="connsiteX8" fmla="*/ 10858 w 345517"/>
              <a:gd name="connsiteY8" fmla="*/ 279997 h 399628"/>
              <a:gd name="connsiteX9" fmla="*/ 110440 w 345517"/>
              <a:gd name="connsiteY9" fmla="*/ 67744 h 399628"/>
              <a:gd name="connsiteX10" fmla="*/ 172758 w 345517"/>
              <a:gd name="connsiteY10" fmla="*/ 0 h 39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517" h="399628">
                <a:moveTo>
                  <a:pt x="172758" y="0"/>
                </a:moveTo>
                <a:lnTo>
                  <a:pt x="235077" y="67744"/>
                </a:lnTo>
                <a:cubicBezTo>
                  <a:pt x="282650" y="130903"/>
                  <a:pt x="317027" y="202715"/>
                  <a:pt x="334659" y="279997"/>
                </a:cubicBezTo>
                <a:lnTo>
                  <a:pt x="345517" y="376605"/>
                </a:lnTo>
                <a:lnTo>
                  <a:pt x="306139" y="387568"/>
                </a:lnTo>
                <a:cubicBezTo>
                  <a:pt x="263056" y="395476"/>
                  <a:pt x="218448" y="399628"/>
                  <a:pt x="172759" y="399628"/>
                </a:cubicBezTo>
                <a:cubicBezTo>
                  <a:pt x="127070" y="399628"/>
                  <a:pt x="82462" y="395476"/>
                  <a:pt x="39379" y="387568"/>
                </a:cubicBezTo>
                <a:lnTo>
                  <a:pt x="0" y="376604"/>
                </a:lnTo>
                <a:lnTo>
                  <a:pt x="10858" y="279997"/>
                </a:lnTo>
                <a:cubicBezTo>
                  <a:pt x="28490" y="202715"/>
                  <a:pt x="62867" y="130903"/>
                  <a:pt x="110440" y="67744"/>
                </a:cubicBezTo>
                <a:lnTo>
                  <a:pt x="172758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919C1FB7-8DB5-3161-A0B5-54ED22B80FE2}"/>
              </a:ext>
            </a:extLst>
          </p:cNvPr>
          <p:cNvSpPr/>
          <p:nvPr/>
        </p:nvSpPr>
        <p:spPr>
          <a:xfrm>
            <a:off x="10139466" y="714873"/>
            <a:ext cx="659230" cy="570569"/>
          </a:xfrm>
          <a:custGeom>
            <a:avLst/>
            <a:gdLst>
              <a:gd name="connsiteX0" fmla="*/ 172758 w 659230"/>
              <a:gd name="connsiteY0" fmla="*/ 0 h 570569"/>
              <a:gd name="connsiteX1" fmla="*/ 640735 w 659230"/>
              <a:gd name="connsiteY1" fmla="*/ 173859 h 570569"/>
              <a:gd name="connsiteX2" fmla="*/ 659230 w 659230"/>
              <a:gd name="connsiteY2" fmla="*/ 193965 h 570569"/>
              <a:gd name="connsiteX3" fmla="*/ 596912 w 659230"/>
              <a:gd name="connsiteY3" fmla="*/ 261709 h 570569"/>
              <a:gd name="connsiteX4" fmla="*/ 497330 w 659230"/>
              <a:gd name="connsiteY4" fmla="*/ 473962 h 570569"/>
              <a:gd name="connsiteX5" fmla="*/ 486472 w 659230"/>
              <a:gd name="connsiteY5" fmla="*/ 570569 h 570569"/>
              <a:gd name="connsiteX6" fmla="*/ 401621 w 659230"/>
              <a:gd name="connsiteY6" fmla="*/ 546946 h 570569"/>
              <a:gd name="connsiteX7" fmla="*/ 10858 w 659230"/>
              <a:gd name="connsiteY7" fmla="*/ 119631 h 570569"/>
              <a:gd name="connsiteX8" fmla="*/ 0 w 659230"/>
              <a:gd name="connsiteY8" fmla="*/ 23023 h 570569"/>
              <a:gd name="connsiteX9" fmla="*/ 39378 w 659230"/>
              <a:gd name="connsiteY9" fmla="*/ 12060 h 570569"/>
              <a:gd name="connsiteX10" fmla="*/ 172758 w 659230"/>
              <a:gd name="connsiteY10" fmla="*/ 0 h 57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0" h="570569">
                <a:moveTo>
                  <a:pt x="172758" y="0"/>
                </a:moveTo>
                <a:cubicBezTo>
                  <a:pt x="355514" y="0"/>
                  <a:pt x="520969" y="66440"/>
                  <a:pt x="640735" y="173859"/>
                </a:cubicBezTo>
                <a:lnTo>
                  <a:pt x="659230" y="193965"/>
                </a:lnTo>
                <a:lnTo>
                  <a:pt x="596912" y="261709"/>
                </a:lnTo>
                <a:cubicBezTo>
                  <a:pt x="549339" y="324868"/>
                  <a:pt x="514962" y="396680"/>
                  <a:pt x="497330" y="473962"/>
                </a:cubicBezTo>
                <a:lnTo>
                  <a:pt x="486472" y="570569"/>
                </a:lnTo>
                <a:lnTo>
                  <a:pt x="401621" y="546946"/>
                </a:lnTo>
                <a:cubicBezTo>
                  <a:pt x="203674" y="471852"/>
                  <a:pt x="54938" y="312838"/>
                  <a:pt x="10858" y="119631"/>
                </a:cubicBezTo>
                <a:lnTo>
                  <a:pt x="0" y="23023"/>
                </a:lnTo>
                <a:lnTo>
                  <a:pt x="39378" y="12060"/>
                </a:lnTo>
                <a:cubicBezTo>
                  <a:pt x="82461" y="4152"/>
                  <a:pt x="127069" y="0"/>
                  <a:pt x="172758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F795EA-D22D-11CA-182E-B0E8EC483A0F}"/>
              </a:ext>
            </a:extLst>
          </p:cNvPr>
          <p:cNvCxnSpPr>
            <a:cxnSpLocks/>
          </p:cNvCxnSpPr>
          <p:nvPr/>
        </p:nvCxnSpPr>
        <p:spPr>
          <a:xfrm>
            <a:off x="7016395" y="3112571"/>
            <a:ext cx="41548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7A3CFC-52E1-9BD0-128E-7FA03768E68B}"/>
              </a:ext>
            </a:extLst>
          </p:cNvPr>
          <p:cNvCxnSpPr>
            <a:cxnSpLocks/>
          </p:cNvCxnSpPr>
          <p:nvPr/>
        </p:nvCxnSpPr>
        <p:spPr>
          <a:xfrm flipV="1">
            <a:off x="9093835" y="1930298"/>
            <a:ext cx="0" cy="23645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B3EE03-4D44-6708-8003-BD13E3AD8AA2}"/>
              </a:ext>
            </a:extLst>
          </p:cNvPr>
          <p:cNvCxnSpPr>
            <a:cxnSpLocks/>
          </p:cNvCxnSpPr>
          <p:nvPr/>
        </p:nvCxnSpPr>
        <p:spPr>
          <a:xfrm flipH="1" flipV="1">
            <a:off x="7039051" y="3615203"/>
            <a:ext cx="2042480" cy="10347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179C30-1E79-C220-DECD-504906C66031}"/>
                  </a:ext>
                </a:extLst>
              </p:cNvPr>
              <p:cNvSpPr txBox="1"/>
              <p:nvPr/>
            </p:nvSpPr>
            <p:spPr>
              <a:xfrm>
                <a:off x="11236301" y="2918884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179C30-1E79-C220-DECD-504906C66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301" y="2918884"/>
                <a:ext cx="178006" cy="369332"/>
              </a:xfrm>
              <a:prstGeom prst="rect">
                <a:avLst/>
              </a:prstGeom>
              <a:blipFill>
                <a:blip r:embed="rId8"/>
                <a:stretch>
                  <a:fillRect r="-724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82F1E7E4-5496-A766-90BD-ABF60B530AAD}"/>
                  </a:ext>
                </a:extLst>
              </p:cNvPr>
              <p:cNvSpPr txBox="1"/>
              <p:nvPr/>
            </p:nvSpPr>
            <p:spPr>
              <a:xfrm>
                <a:off x="8785075" y="1688971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82F1E7E4-5496-A766-90BD-ABF60B530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75" y="1688971"/>
                <a:ext cx="178006" cy="369332"/>
              </a:xfrm>
              <a:prstGeom prst="rect">
                <a:avLst/>
              </a:prstGeom>
              <a:blipFill>
                <a:blip r:embed="rId9"/>
                <a:stretch>
                  <a:fillRect r="-5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TextBox 224">
            <a:extLst>
              <a:ext uri="{FF2B5EF4-FFF2-40B4-BE49-F238E27FC236}">
                <a16:creationId xmlns:a16="http://schemas.microsoft.com/office/drawing/2014/main" id="{C9D99A14-5D28-9700-0E1A-B1D347A79EC2}"/>
              </a:ext>
            </a:extLst>
          </p:cNvPr>
          <p:cNvSpPr txBox="1"/>
          <p:nvPr/>
        </p:nvSpPr>
        <p:spPr>
          <a:xfrm>
            <a:off x="7016395" y="2360071"/>
            <a:ext cx="152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invertible!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66A62CE-B6AD-1E5A-E23B-8A8F3BED90FE}"/>
              </a:ext>
            </a:extLst>
          </p:cNvPr>
          <p:cNvSpPr txBox="1"/>
          <p:nvPr/>
        </p:nvSpPr>
        <p:spPr>
          <a:xfrm>
            <a:off x="262676" y="150047"/>
            <a:ext cx="47300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Photon as a particle</a:t>
            </a:r>
            <a:endParaRPr lang="en-US" sz="4400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8D9CDF21-02A2-8583-B35A-E488850D22B7}"/>
                  </a:ext>
                </a:extLst>
              </p:cNvPr>
              <p:cNvSpPr txBox="1"/>
              <p:nvPr/>
            </p:nvSpPr>
            <p:spPr>
              <a:xfrm>
                <a:off x="5621398" y="120619"/>
                <a:ext cx="3217547" cy="1551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=0 </m:t>
                      </m:r>
                    </m:oMath>
                  </m:oMathPara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8D9CDF21-02A2-8583-B35A-E488850D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398" y="120619"/>
                <a:ext cx="3217547" cy="15514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27EC2064-9625-44DB-FC42-E86030AE0F5B}"/>
                  </a:ext>
                </a:extLst>
              </p:cNvPr>
              <p:cNvSpPr txBox="1"/>
              <p:nvPr/>
            </p:nvSpPr>
            <p:spPr>
              <a:xfrm>
                <a:off x="262676" y="1053039"/>
                <a:ext cx="46212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3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27EC2064-9625-44DB-FC42-E86030AE0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76" y="1053039"/>
                <a:ext cx="462120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650CEB-E76A-01F5-76A0-BFC437B4C69B}"/>
              </a:ext>
            </a:extLst>
          </p:cNvPr>
          <p:cNvCxnSpPr>
            <a:cxnSpLocks/>
          </p:cNvCxnSpPr>
          <p:nvPr/>
        </p:nvCxnSpPr>
        <p:spPr>
          <a:xfrm flipH="1" flipV="1">
            <a:off x="9096118" y="2564306"/>
            <a:ext cx="2042480" cy="10347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F202D0-0454-6E50-47F3-84FCEED014C7}"/>
                  </a:ext>
                </a:extLst>
              </p:cNvPr>
              <p:cNvSpPr txBox="1"/>
              <p:nvPr/>
            </p:nvSpPr>
            <p:spPr>
              <a:xfrm>
                <a:off x="9093140" y="3415836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F202D0-0454-6E50-47F3-84FCEED0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140" y="3415836"/>
                <a:ext cx="178006" cy="369332"/>
              </a:xfrm>
              <a:prstGeom prst="rect">
                <a:avLst/>
              </a:prstGeom>
              <a:blipFill>
                <a:blip r:embed="rId12"/>
                <a:stretch>
                  <a:fillRect r="-1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F0FECB-08EF-7BF0-E539-675C0BDE0C45}"/>
                  </a:ext>
                </a:extLst>
              </p:cNvPr>
              <p:cNvSpPr txBox="1"/>
              <p:nvPr/>
            </p:nvSpPr>
            <p:spPr>
              <a:xfrm>
                <a:off x="8823324" y="2360071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F0FECB-08EF-7BF0-E539-675C0BDE0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324" y="2360071"/>
                <a:ext cx="178006" cy="369332"/>
              </a:xfrm>
              <a:prstGeom prst="rect">
                <a:avLst/>
              </a:prstGeom>
              <a:blipFill>
                <a:blip r:embed="rId13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44A468DD-F043-2B75-9D6C-E1FC934B1B8A}"/>
              </a:ext>
            </a:extLst>
          </p:cNvPr>
          <p:cNvSpPr/>
          <p:nvPr/>
        </p:nvSpPr>
        <p:spPr>
          <a:xfrm>
            <a:off x="4814632" y="681804"/>
            <a:ext cx="4984533" cy="343258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92D0F1-3D2E-9B7B-53DB-4EAEB0322270}"/>
              </a:ext>
            </a:extLst>
          </p:cNvPr>
          <p:cNvSpPr/>
          <p:nvPr/>
        </p:nvSpPr>
        <p:spPr>
          <a:xfrm>
            <a:off x="672624" y="681804"/>
            <a:ext cx="6735619" cy="343258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91E2B-C48C-A9E2-C707-96F47BDE99D5}"/>
              </a:ext>
            </a:extLst>
          </p:cNvPr>
          <p:cNvSpPr txBox="1"/>
          <p:nvPr/>
        </p:nvSpPr>
        <p:spPr>
          <a:xfrm>
            <a:off x="2207684" y="1859487"/>
            <a:ext cx="2019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Newtonian</a:t>
            </a:r>
          </a:p>
          <a:p>
            <a:pPr algn="ctr"/>
            <a:r>
              <a:rPr lang="en-US" sz="3200"/>
              <a:t>Systems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AA6A37-48FA-AB62-B456-6C79153B221E}"/>
              </a:ext>
            </a:extLst>
          </p:cNvPr>
          <p:cNvSpPr/>
          <p:nvPr/>
        </p:nvSpPr>
        <p:spPr>
          <a:xfrm>
            <a:off x="4814632" y="971887"/>
            <a:ext cx="2600700" cy="2852420"/>
          </a:xfrm>
          <a:custGeom>
            <a:avLst/>
            <a:gdLst>
              <a:gd name="connsiteX0" fmla="*/ 1106067 w 2600700"/>
              <a:gd name="connsiteY0" fmla="*/ 0 h 2852420"/>
              <a:gd name="connsiteX1" fmla="*/ 1115865 w 2600700"/>
              <a:gd name="connsiteY1" fmla="*/ 3033 h 2852420"/>
              <a:gd name="connsiteX2" fmla="*/ 2600700 w 2600700"/>
              <a:gd name="connsiteY2" fmla="*/ 1426210 h 2852420"/>
              <a:gd name="connsiteX3" fmla="*/ 1115865 w 2600700"/>
              <a:gd name="connsiteY3" fmla="*/ 2849387 h 2852420"/>
              <a:gd name="connsiteX4" fmla="*/ 1106067 w 2600700"/>
              <a:gd name="connsiteY4" fmla="*/ 2852420 h 2852420"/>
              <a:gd name="connsiteX5" fmla="*/ 1098817 w 2600700"/>
              <a:gd name="connsiteY5" fmla="*/ 2849387 h 2852420"/>
              <a:gd name="connsiteX6" fmla="*/ 0 w 2600700"/>
              <a:gd name="connsiteY6" fmla="*/ 1426210 h 2852420"/>
              <a:gd name="connsiteX7" fmla="*/ 1098817 w 2600700"/>
              <a:gd name="connsiteY7" fmla="*/ 3033 h 285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0700" h="2852420">
                <a:moveTo>
                  <a:pt x="1106067" y="0"/>
                </a:moveTo>
                <a:lnTo>
                  <a:pt x="1115865" y="3033"/>
                </a:lnTo>
                <a:cubicBezTo>
                  <a:pt x="2011708" y="311463"/>
                  <a:pt x="2600700" y="833784"/>
                  <a:pt x="2600700" y="1426210"/>
                </a:cubicBezTo>
                <a:cubicBezTo>
                  <a:pt x="2600700" y="2018636"/>
                  <a:pt x="2011708" y="2540957"/>
                  <a:pt x="1115865" y="2849387"/>
                </a:cubicBezTo>
                <a:lnTo>
                  <a:pt x="1106067" y="2852420"/>
                </a:lnTo>
                <a:lnTo>
                  <a:pt x="1098817" y="2849387"/>
                </a:lnTo>
                <a:cubicBezTo>
                  <a:pt x="435870" y="2540957"/>
                  <a:pt x="0" y="2018636"/>
                  <a:pt x="0" y="1426210"/>
                </a:cubicBezTo>
                <a:cubicBezTo>
                  <a:pt x="0" y="833784"/>
                  <a:pt x="435870" y="311463"/>
                  <a:pt x="1098817" y="3033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34915-2FFF-041E-3865-6B6C935AE4B0}"/>
              </a:ext>
            </a:extLst>
          </p:cNvPr>
          <p:cNvSpPr txBox="1"/>
          <p:nvPr/>
        </p:nvSpPr>
        <p:spPr>
          <a:xfrm>
            <a:off x="5115541" y="1859487"/>
            <a:ext cx="1998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Lagrangian</a:t>
            </a:r>
          </a:p>
          <a:p>
            <a:pPr algn="ctr"/>
            <a:r>
              <a:rPr lang="en-US" sz="3200" dirty="0"/>
              <a:t>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A8AE4-5ACA-2FB2-FCF4-F1E1FFBD364A}"/>
              </a:ext>
            </a:extLst>
          </p:cNvPr>
          <p:cNvSpPr txBox="1"/>
          <p:nvPr/>
        </p:nvSpPr>
        <p:spPr>
          <a:xfrm>
            <a:off x="7415331" y="1859487"/>
            <a:ext cx="2230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Hamiltonian</a:t>
            </a:r>
          </a:p>
          <a:p>
            <a:pPr algn="ctr"/>
            <a:r>
              <a:rPr lang="en-US" sz="3200"/>
              <a:t>Systems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903F45-4808-F593-5AB6-C4E90AA1EBA5}"/>
              </a:ext>
            </a:extLst>
          </p:cNvPr>
          <p:cNvSpPr/>
          <p:nvPr/>
        </p:nvSpPr>
        <p:spPr>
          <a:xfrm>
            <a:off x="4814632" y="681804"/>
            <a:ext cx="4984533" cy="34325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CD026F-A46C-A41A-09E2-B51CE20A447C}"/>
              </a:ext>
            </a:extLst>
          </p:cNvPr>
          <p:cNvSpPr/>
          <p:nvPr/>
        </p:nvSpPr>
        <p:spPr>
          <a:xfrm>
            <a:off x="679712" y="681804"/>
            <a:ext cx="6735619" cy="34325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94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61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text&#10;&#10;Description automatically generated">
            <a:extLst>
              <a:ext uri="{FF2B5EF4-FFF2-40B4-BE49-F238E27FC236}">
                <a16:creationId xmlns:a16="http://schemas.microsoft.com/office/drawing/2014/main" id="{96C37C40-D78E-22DE-DB8B-4472F2D692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8" r="6102" b="13104"/>
          <a:stretch/>
        </p:blipFill>
        <p:spPr>
          <a:xfrm rot="21376177">
            <a:off x="133445" y="920332"/>
            <a:ext cx="6082075" cy="1421864"/>
          </a:xfrm>
          <a:prstGeom prst="rect">
            <a:avLst/>
          </a:prstGeom>
        </p:spPr>
      </p:pic>
      <p:pic>
        <p:nvPicPr>
          <p:cNvPr id="13" name="Picture 12" descr="A text on a white background&#10;&#10;Description automatically generated">
            <a:extLst>
              <a:ext uri="{FF2B5EF4-FFF2-40B4-BE49-F238E27FC236}">
                <a16:creationId xmlns:a16="http://schemas.microsoft.com/office/drawing/2014/main" id="{C92D2160-2FEE-08F0-BEFB-D3FA880F10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4" t="2607" r="6047" b="42199"/>
          <a:stretch/>
        </p:blipFill>
        <p:spPr>
          <a:xfrm rot="457790">
            <a:off x="6174276" y="2776662"/>
            <a:ext cx="5902718" cy="848132"/>
          </a:xfrm>
          <a:prstGeom prst="rect">
            <a:avLst/>
          </a:prstGeom>
        </p:spPr>
      </p:pic>
      <p:pic>
        <p:nvPicPr>
          <p:cNvPr id="21" name="Picture 2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9B739EA-4EB6-4B55-4A46-CBD8F355C9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9" t="3578" r="2501" b="6648"/>
          <a:stretch/>
        </p:blipFill>
        <p:spPr>
          <a:xfrm rot="218454">
            <a:off x="692073" y="3707227"/>
            <a:ext cx="6085255" cy="1397946"/>
          </a:xfrm>
          <a:prstGeom prst="rect">
            <a:avLst/>
          </a:prstGeom>
        </p:spPr>
      </p:pic>
      <p:pic>
        <p:nvPicPr>
          <p:cNvPr id="19" name="Picture 18" descr="A close-up of a text&#10;&#10;Description automatically generated">
            <a:extLst>
              <a:ext uri="{FF2B5EF4-FFF2-40B4-BE49-F238E27FC236}">
                <a16:creationId xmlns:a16="http://schemas.microsoft.com/office/drawing/2014/main" id="{E4F9A2F8-46E8-83D6-04F1-3C0CEB9A2E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2"/>
          <a:stretch/>
        </p:blipFill>
        <p:spPr>
          <a:xfrm rot="180000">
            <a:off x="6406225" y="987449"/>
            <a:ext cx="5650857" cy="1098791"/>
          </a:xfrm>
          <a:prstGeom prst="rect">
            <a:avLst/>
          </a:prstGeom>
          <a:effectLst>
            <a:outerShdw algn="ctr" rotWithShape="0">
              <a:srgbClr val="000000">
                <a:alpha val="43137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373E901-DFD4-253E-D158-BCBDB0856A97}"/>
              </a:ext>
            </a:extLst>
          </p:cNvPr>
          <p:cNvSpPr txBox="1"/>
          <p:nvPr/>
        </p:nvSpPr>
        <p:spPr>
          <a:xfrm rot="180000">
            <a:off x="5660220" y="390060"/>
            <a:ext cx="6529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u="none" strike="noStrike" dirty="0">
                <a:effectLst/>
                <a:cs typeface="Calibri" panose="020F0502020204030204" pitchFamily="34" charset="0"/>
              </a:rPr>
              <a:t>Thornton, S. T., &amp; Marion, J. B. (2004). </a:t>
            </a:r>
            <a:r>
              <a:rPr lang="en-US" sz="1400" b="1" i="1" u="none" strike="noStrike" dirty="0">
                <a:effectLst/>
                <a:cs typeface="Calibri" panose="020F0502020204030204" pitchFamily="34" charset="0"/>
              </a:rPr>
              <a:t>Classical dynamics of particles and systems</a:t>
            </a:r>
            <a:r>
              <a:rPr lang="en-US" sz="1400" b="1" i="0" u="none" strike="noStrike" dirty="0">
                <a:effectLst/>
                <a:cs typeface="Calibri" panose="020F0502020204030204" pitchFamily="34" charset="0"/>
              </a:rPr>
              <a:t>. </a:t>
            </a:r>
            <a:endParaRPr lang="en-US" sz="1400" b="1" dirty="0">
              <a:cs typeface="Calibri" panose="020F0502020204030204" pitchFamily="34" charset="0"/>
            </a:endParaRPr>
          </a:p>
        </p:txBody>
      </p:sp>
      <p:pic>
        <p:nvPicPr>
          <p:cNvPr id="17" name="Picture 16" descr="A close up of text&#10;&#10;Description automatically generated">
            <a:extLst>
              <a:ext uri="{FF2B5EF4-FFF2-40B4-BE49-F238E27FC236}">
                <a16:creationId xmlns:a16="http://schemas.microsoft.com/office/drawing/2014/main" id="{7EC7977F-2202-7F1F-F35D-5C0F70019B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25" b="27849"/>
          <a:stretch/>
        </p:blipFill>
        <p:spPr>
          <a:xfrm rot="21369792">
            <a:off x="1054172" y="5737514"/>
            <a:ext cx="6460128" cy="4092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0FFCB14-8713-B99D-9A38-9A2A95D8F5BA}"/>
              </a:ext>
            </a:extLst>
          </p:cNvPr>
          <p:cNvSpPr txBox="1"/>
          <p:nvPr/>
        </p:nvSpPr>
        <p:spPr>
          <a:xfrm rot="21351902">
            <a:off x="2667073" y="5367944"/>
            <a:ext cx="3234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u="none" strike="noStrike" dirty="0">
                <a:effectLst/>
              </a:rPr>
              <a:t>Taylor, J. R. (2005). </a:t>
            </a:r>
            <a:r>
              <a:rPr lang="en-US" sz="1400" b="1" i="1" u="none" strike="noStrike" dirty="0">
                <a:effectLst/>
              </a:rPr>
              <a:t>Classical Mechanics</a:t>
            </a:r>
            <a:r>
              <a:rPr lang="en-US" sz="1400" b="1" i="0" u="none" strike="noStrike" dirty="0">
                <a:effectLst/>
              </a:rPr>
              <a:t>. </a:t>
            </a:r>
            <a:endParaRPr lang="en-US" sz="1400" b="1" dirty="0"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BC8DC9-85A0-B3BB-8A70-918DCD110DBD}"/>
              </a:ext>
            </a:extLst>
          </p:cNvPr>
          <p:cNvSpPr txBox="1"/>
          <p:nvPr/>
        </p:nvSpPr>
        <p:spPr>
          <a:xfrm rot="21360000">
            <a:off x="666622" y="367590"/>
            <a:ext cx="447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L. D. Landau and E. M. </a:t>
            </a:r>
            <a:r>
              <a:rPr lang="en-US" sz="1400" b="1" dirty="0" err="1"/>
              <a:t>Lifshitz</a:t>
            </a:r>
            <a:r>
              <a:rPr lang="en-US" sz="1400" b="1" dirty="0"/>
              <a:t> (1976) Mechanics Third Edition</a:t>
            </a:r>
            <a:endParaRPr lang="en-US" sz="1400" b="1" dirty="0"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F2532F-FCD3-1D71-C545-16307AA91987}"/>
              </a:ext>
            </a:extLst>
          </p:cNvPr>
          <p:cNvSpPr txBox="1"/>
          <p:nvPr/>
        </p:nvSpPr>
        <p:spPr>
          <a:xfrm rot="449371">
            <a:off x="6948668" y="2377804"/>
            <a:ext cx="4728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Herbert Goldstein Classical Mechanics (2011) Third Edition </a:t>
            </a:r>
            <a:endParaRPr lang="en-US" sz="1400" b="1" dirty="0"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8E8856-91C1-FB3B-739C-94B08D17B7ED}"/>
              </a:ext>
            </a:extLst>
          </p:cNvPr>
          <p:cNvSpPr txBox="1"/>
          <p:nvPr/>
        </p:nvSpPr>
        <p:spPr>
          <a:xfrm rot="240000">
            <a:off x="1603985" y="3270821"/>
            <a:ext cx="447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u="none" strike="noStrike" dirty="0">
                <a:effectLst/>
              </a:rPr>
              <a:t>Davis, A. D. (1986). </a:t>
            </a:r>
            <a:r>
              <a:rPr lang="en-US" sz="1400" b="1" i="1" u="none" strike="noStrike" dirty="0">
                <a:effectLst/>
              </a:rPr>
              <a:t>Classical mechanics</a:t>
            </a:r>
            <a:r>
              <a:rPr lang="en-US" sz="1400" b="1" i="0" u="none" strike="noStrike" dirty="0">
                <a:effectLst/>
              </a:rPr>
              <a:t>.</a:t>
            </a:r>
            <a:endParaRPr lang="en-US" sz="1400" b="1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7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3257EB-8EF7-4DEC-5277-147FD3FB0482}"/>
              </a:ext>
            </a:extLst>
          </p:cNvPr>
          <p:cNvSpPr txBox="1"/>
          <p:nvPr/>
        </p:nvSpPr>
        <p:spPr>
          <a:xfrm>
            <a:off x="1061699" y="347570"/>
            <a:ext cx="10437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Does it Mean For Formulations to be Equivalent?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11310-8767-0AC7-5462-3186E70CA09D}"/>
              </a:ext>
            </a:extLst>
          </p:cNvPr>
          <p:cNvSpPr txBox="1"/>
          <p:nvPr/>
        </p:nvSpPr>
        <p:spPr>
          <a:xfrm>
            <a:off x="6096000" y="2246898"/>
            <a:ext cx="58094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consider two formulations equivalent if any system that can be described in one can be described in the other and vice-versa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F6D89-F291-2818-F4F7-AEB54ABB9E3F}"/>
              </a:ext>
            </a:extLst>
          </p:cNvPr>
          <p:cNvSpPr txBox="1"/>
          <p:nvPr/>
        </p:nvSpPr>
        <p:spPr>
          <a:xfrm>
            <a:off x="289098" y="1392706"/>
            <a:ext cx="2245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Newtonian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7DE03-10C7-F45F-A8A4-0B0A82622FF0}"/>
              </a:ext>
            </a:extLst>
          </p:cNvPr>
          <p:cNvSpPr txBox="1"/>
          <p:nvPr/>
        </p:nvSpPr>
        <p:spPr>
          <a:xfrm>
            <a:off x="3618719" y="1392706"/>
            <a:ext cx="247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Hamiltonian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6E3B1D-114B-2E56-C0F1-88809675A32B}"/>
              </a:ext>
            </a:extLst>
          </p:cNvPr>
          <p:cNvSpPr/>
          <p:nvPr/>
        </p:nvSpPr>
        <p:spPr>
          <a:xfrm>
            <a:off x="1354264" y="2528487"/>
            <a:ext cx="1405053" cy="12348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FB630B-7B94-23FF-A988-5B42C77ADB3F}"/>
              </a:ext>
            </a:extLst>
          </p:cNvPr>
          <p:cNvCxnSpPr>
            <a:cxnSpLocks/>
          </p:cNvCxnSpPr>
          <p:nvPr/>
        </p:nvCxnSpPr>
        <p:spPr>
          <a:xfrm flipV="1">
            <a:off x="2433196" y="2710562"/>
            <a:ext cx="1366520" cy="23368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99B75EF-3897-2E64-58E9-EABA9E2B4DFC}"/>
              </a:ext>
            </a:extLst>
          </p:cNvPr>
          <p:cNvGrpSpPr/>
          <p:nvPr/>
        </p:nvGrpSpPr>
        <p:grpSpPr>
          <a:xfrm>
            <a:off x="1682730" y="2765163"/>
            <a:ext cx="120340" cy="408088"/>
            <a:chOff x="8820275" y="5418145"/>
            <a:chExt cx="120340" cy="40808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40C9868-F879-B47A-DE49-FBEA5807AED2}"/>
                </a:ext>
              </a:extLst>
            </p:cNvPr>
            <p:cNvSpPr/>
            <p:nvPr/>
          </p:nvSpPr>
          <p:spPr>
            <a:xfrm>
              <a:off x="8890996" y="5418145"/>
              <a:ext cx="49619" cy="4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299589-8791-761E-A0F8-6DA978EE8BC4}"/>
                </a:ext>
              </a:extLst>
            </p:cNvPr>
            <p:cNvSpPr/>
            <p:nvPr/>
          </p:nvSpPr>
          <p:spPr>
            <a:xfrm>
              <a:off x="8820275" y="5776614"/>
              <a:ext cx="49619" cy="4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A0A2F9F0-AE24-8662-BE12-65C6F4072649}"/>
              </a:ext>
            </a:extLst>
          </p:cNvPr>
          <p:cNvSpPr/>
          <p:nvPr/>
        </p:nvSpPr>
        <p:spPr>
          <a:xfrm>
            <a:off x="2055001" y="3027305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AA78805-0873-D525-B71D-DE064A20EC8B}"/>
              </a:ext>
            </a:extLst>
          </p:cNvPr>
          <p:cNvSpPr/>
          <p:nvPr/>
        </p:nvSpPr>
        <p:spPr>
          <a:xfrm>
            <a:off x="2349340" y="2926296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4F6165D-D917-AE99-F77C-0D7618DE15E8}"/>
              </a:ext>
            </a:extLst>
          </p:cNvPr>
          <p:cNvSpPr/>
          <p:nvPr/>
        </p:nvSpPr>
        <p:spPr>
          <a:xfrm>
            <a:off x="2019402" y="3292504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5B82852-1276-794B-7137-B32E5B3A2C92}"/>
              </a:ext>
            </a:extLst>
          </p:cNvPr>
          <p:cNvSpPr/>
          <p:nvPr/>
        </p:nvSpPr>
        <p:spPr>
          <a:xfrm>
            <a:off x="2490359" y="331757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35AA4E-8297-86D7-4956-C87B55E30C1A}"/>
              </a:ext>
            </a:extLst>
          </p:cNvPr>
          <p:cNvSpPr/>
          <p:nvPr/>
        </p:nvSpPr>
        <p:spPr>
          <a:xfrm>
            <a:off x="1867467" y="3507575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D778563-73FC-D810-5E0B-4EC94FE6404A}"/>
              </a:ext>
            </a:extLst>
          </p:cNvPr>
          <p:cNvSpPr/>
          <p:nvPr/>
        </p:nvSpPr>
        <p:spPr>
          <a:xfrm>
            <a:off x="3403990" y="2371396"/>
            <a:ext cx="1405053" cy="12348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DAB6F21-4636-7EAD-FBC1-962439FFF4A7}"/>
              </a:ext>
            </a:extLst>
          </p:cNvPr>
          <p:cNvSpPr/>
          <p:nvPr/>
        </p:nvSpPr>
        <p:spPr>
          <a:xfrm>
            <a:off x="3826211" y="2677897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36BAEF-FBAB-5945-4F2C-4BC7E210BA02}"/>
              </a:ext>
            </a:extLst>
          </p:cNvPr>
          <p:cNvSpPr/>
          <p:nvPr/>
        </p:nvSpPr>
        <p:spPr>
          <a:xfrm>
            <a:off x="3755490" y="3036366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562E85-7ECD-02CF-ADE0-D27428076110}"/>
              </a:ext>
            </a:extLst>
          </p:cNvPr>
          <p:cNvSpPr/>
          <p:nvPr/>
        </p:nvSpPr>
        <p:spPr>
          <a:xfrm>
            <a:off x="4104727" y="2870214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B56A0F-688E-0036-BC24-F655516A9456}"/>
              </a:ext>
            </a:extLst>
          </p:cNvPr>
          <p:cNvSpPr/>
          <p:nvPr/>
        </p:nvSpPr>
        <p:spPr>
          <a:xfrm>
            <a:off x="4399066" y="2769205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B7B06DE-14A9-D07E-260F-A586A68B1498}"/>
              </a:ext>
            </a:extLst>
          </p:cNvPr>
          <p:cNvSpPr/>
          <p:nvPr/>
        </p:nvSpPr>
        <p:spPr>
          <a:xfrm>
            <a:off x="4069128" y="313541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22350EA-3B15-0C4F-D011-305E172C3C3B}"/>
              </a:ext>
            </a:extLst>
          </p:cNvPr>
          <p:cNvSpPr/>
          <p:nvPr/>
        </p:nvSpPr>
        <p:spPr>
          <a:xfrm>
            <a:off x="4540085" y="3160488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996A29-F7C6-25F3-730F-0183347DDC3A}"/>
              </a:ext>
            </a:extLst>
          </p:cNvPr>
          <p:cNvSpPr/>
          <p:nvPr/>
        </p:nvSpPr>
        <p:spPr>
          <a:xfrm>
            <a:off x="3917193" y="3350484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954A93-5CC4-9F78-2AD9-5D4CF3631D85}"/>
              </a:ext>
            </a:extLst>
          </p:cNvPr>
          <p:cNvCxnSpPr>
            <a:cxnSpLocks/>
          </p:cNvCxnSpPr>
          <p:nvPr/>
        </p:nvCxnSpPr>
        <p:spPr>
          <a:xfrm>
            <a:off x="1794742" y="3149537"/>
            <a:ext cx="2251354" cy="1060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970150-B3BA-A8EB-6F2D-D30B98561B0C}"/>
              </a:ext>
            </a:extLst>
          </p:cNvPr>
          <p:cNvCxnSpPr/>
          <p:nvPr/>
        </p:nvCxnSpPr>
        <p:spPr>
          <a:xfrm>
            <a:off x="3079800" y="1204896"/>
            <a:ext cx="0" cy="499995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B2B43D0-B00A-85A1-1D96-4CD50C6C8B79}"/>
              </a:ext>
            </a:extLst>
          </p:cNvPr>
          <p:cNvSpPr txBox="1"/>
          <p:nvPr/>
        </p:nvSpPr>
        <p:spPr>
          <a:xfrm>
            <a:off x="714408" y="2391720"/>
            <a:ext cx="73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239DD78-C739-E476-54EE-990183BC59DA}"/>
              </a:ext>
            </a:extLst>
          </p:cNvPr>
          <p:cNvSpPr/>
          <p:nvPr/>
        </p:nvSpPr>
        <p:spPr>
          <a:xfrm>
            <a:off x="3510752" y="3912790"/>
            <a:ext cx="1405053" cy="199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D5AE79-B0FA-7335-CA0B-723A92D03B30}"/>
              </a:ext>
            </a:extLst>
          </p:cNvPr>
          <p:cNvSpPr/>
          <p:nvPr/>
        </p:nvSpPr>
        <p:spPr>
          <a:xfrm>
            <a:off x="3932973" y="4219292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EAE3DD2-CCC0-3FE5-B478-E02954082546}"/>
              </a:ext>
            </a:extLst>
          </p:cNvPr>
          <p:cNvSpPr/>
          <p:nvPr/>
        </p:nvSpPr>
        <p:spPr>
          <a:xfrm>
            <a:off x="3740145" y="4625017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1255356-48FC-245F-1C62-36C4C33522A5}"/>
              </a:ext>
            </a:extLst>
          </p:cNvPr>
          <p:cNvSpPr/>
          <p:nvPr/>
        </p:nvSpPr>
        <p:spPr>
          <a:xfrm>
            <a:off x="4211489" y="441160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2B03445-546A-7C69-B4C9-1FCB66F58030}"/>
              </a:ext>
            </a:extLst>
          </p:cNvPr>
          <p:cNvSpPr/>
          <p:nvPr/>
        </p:nvSpPr>
        <p:spPr>
          <a:xfrm>
            <a:off x="4505828" y="4310600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8F19DAA-EDEF-EA74-B457-FCE7DC74556B}"/>
              </a:ext>
            </a:extLst>
          </p:cNvPr>
          <p:cNvSpPr/>
          <p:nvPr/>
        </p:nvSpPr>
        <p:spPr>
          <a:xfrm>
            <a:off x="4278356" y="4665441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11D4F4F-C21E-E89F-E5FC-5CA1C790AF03}"/>
              </a:ext>
            </a:extLst>
          </p:cNvPr>
          <p:cNvSpPr/>
          <p:nvPr/>
        </p:nvSpPr>
        <p:spPr>
          <a:xfrm>
            <a:off x="4646847" y="470188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D7ADE58-45C6-86FC-591A-747853249A0E}"/>
              </a:ext>
            </a:extLst>
          </p:cNvPr>
          <p:cNvSpPr/>
          <p:nvPr/>
        </p:nvSpPr>
        <p:spPr>
          <a:xfrm>
            <a:off x="4023955" y="489187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93EC054-B8C0-B3B2-7A76-96FF84FE3373}"/>
              </a:ext>
            </a:extLst>
          </p:cNvPr>
          <p:cNvSpPr/>
          <p:nvPr/>
        </p:nvSpPr>
        <p:spPr>
          <a:xfrm>
            <a:off x="3812633" y="530908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4ADD475-A6FC-BEA9-BBDC-2D30D2955521}"/>
              </a:ext>
            </a:extLst>
          </p:cNvPr>
          <p:cNvSpPr/>
          <p:nvPr/>
        </p:nvSpPr>
        <p:spPr>
          <a:xfrm>
            <a:off x="4161870" y="5142931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0380BB9-0E44-7BD6-4A60-CCDC91831B19}"/>
              </a:ext>
            </a:extLst>
          </p:cNvPr>
          <p:cNvSpPr/>
          <p:nvPr/>
        </p:nvSpPr>
        <p:spPr>
          <a:xfrm>
            <a:off x="4456209" y="5041922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E77FDEC-FEFF-6968-BE0A-8E6ED489BBF0}"/>
              </a:ext>
            </a:extLst>
          </p:cNvPr>
          <p:cNvSpPr/>
          <p:nvPr/>
        </p:nvSpPr>
        <p:spPr>
          <a:xfrm>
            <a:off x="4210959" y="5509030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40768B2-C2F3-49B7-F594-20B3389F5CA3}"/>
              </a:ext>
            </a:extLst>
          </p:cNvPr>
          <p:cNvSpPr/>
          <p:nvPr/>
        </p:nvSpPr>
        <p:spPr>
          <a:xfrm>
            <a:off x="4597228" y="5433205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9269345-1FE4-AE5C-6441-1D10392EAE69}"/>
              </a:ext>
            </a:extLst>
          </p:cNvPr>
          <p:cNvSpPr/>
          <p:nvPr/>
        </p:nvSpPr>
        <p:spPr>
          <a:xfrm>
            <a:off x="3974336" y="5623201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CBAA005-216E-ABFE-1CE9-ED9D784556D4}"/>
              </a:ext>
            </a:extLst>
          </p:cNvPr>
          <p:cNvSpPr/>
          <p:nvPr/>
        </p:nvSpPr>
        <p:spPr>
          <a:xfrm>
            <a:off x="1281539" y="4147872"/>
            <a:ext cx="1405053" cy="199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37CB06A-6828-C290-393E-227EBBE6B8EE}"/>
              </a:ext>
            </a:extLst>
          </p:cNvPr>
          <p:cNvSpPr/>
          <p:nvPr/>
        </p:nvSpPr>
        <p:spPr>
          <a:xfrm>
            <a:off x="1703760" y="4454374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7A35BC2-E725-8861-60DD-6195BB602A44}"/>
              </a:ext>
            </a:extLst>
          </p:cNvPr>
          <p:cNvSpPr/>
          <p:nvPr/>
        </p:nvSpPr>
        <p:spPr>
          <a:xfrm>
            <a:off x="1510932" y="486009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FDAF177-283E-4231-0849-0D53BBC93E9F}"/>
              </a:ext>
            </a:extLst>
          </p:cNvPr>
          <p:cNvSpPr/>
          <p:nvPr/>
        </p:nvSpPr>
        <p:spPr>
          <a:xfrm>
            <a:off x="1982276" y="4646691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77925E3-10B3-EC09-372C-1133131E645D}"/>
              </a:ext>
            </a:extLst>
          </p:cNvPr>
          <p:cNvSpPr/>
          <p:nvPr/>
        </p:nvSpPr>
        <p:spPr>
          <a:xfrm>
            <a:off x="2276615" y="4545682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00D1385-7226-F36E-CC7F-541BDD2E6C8C}"/>
              </a:ext>
            </a:extLst>
          </p:cNvPr>
          <p:cNvSpPr/>
          <p:nvPr/>
        </p:nvSpPr>
        <p:spPr>
          <a:xfrm>
            <a:off x="2049143" y="490052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F025ACE-F091-C52B-7F13-F5844C52AB44}"/>
              </a:ext>
            </a:extLst>
          </p:cNvPr>
          <p:cNvSpPr/>
          <p:nvPr/>
        </p:nvSpPr>
        <p:spPr>
          <a:xfrm>
            <a:off x="2417634" y="4936965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7DB1A5A-6440-CDB6-FA7F-941D3521259D}"/>
              </a:ext>
            </a:extLst>
          </p:cNvPr>
          <p:cNvSpPr/>
          <p:nvPr/>
        </p:nvSpPr>
        <p:spPr>
          <a:xfrm>
            <a:off x="1794742" y="5126961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225BC0E-CAAD-1B37-7AB4-0C33FA64C0D6}"/>
              </a:ext>
            </a:extLst>
          </p:cNvPr>
          <p:cNvSpPr/>
          <p:nvPr/>
        </p:nvSpPr>
        <p:spPr>
          <a:xfrm>
            <a:off x="1583420" y="5544165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133B0A5-1F82-8F62-B1BD-B2BAB5D734B9}"/>
              </a:ext>
            </a:extLst>
          </p:cNvPr>
          <p:cNvSpPr/>
          <p:nvPr/>
        </p:nvSpPr>
        <p:spPr>
          <a:xfrm>
            <a:off x="1932657" y="537801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496C2F8-A848-9ECB-3EDB-508035DB95FE}"/>
              </a:ext>
            </a:extLst>
          </p:cNvPr>
          <p:cNvSpPr/>
          <p:nvPr/>
        </p:nvSpPr>
        <p:spPr>
          <a:xfrm>
            <a:off x="2226996" y="5277004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5A93314-47D8-C1B7-DB44-42E076762FA9}"/>
              </a:ext>
            </a:extLst>
          </p:cNvPr>
          <p:cNvSpPr/>
          <p:nvPr/>
        </p:nvSpPr>
        <p:spPr>
          <a:xfrm>
            <a:off x="1981746" y="5744112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84DBDD8-E857-01FA-F6BD-13B7FED2090D}"/>
              </a:ext>
            </a:extLst>
          </p:cNvPr>
          <p:cNvSpPr/>
          <p:nvPr/>
        </p:nvSpPr>
        <p:spPr>
          <a:xfrm>
            <a:off x="2368015" y="5668287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85EA9E3-7821-F620-D6E6-2AFA8EC9EFF6}"/>
              </a:ext>
            </a:extLst>
          </p:cNvPr>
          <p:cNvSpPr/>
          <p:nvPr/>
        </p:nvSpPr>
        <p:spPr>
          <a:xfrm>
            <a:off x="1745123" y="585828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3DE17A8-837D-83E2-CEB0-BFE2E93C9515}"/>
              </a:ext>
            </a:extLst>
          </p:cNvPr>
          <p:cNvCxnSpPr>
            <a:cxnSpLocks/>
          </p:cNvCxnSpPr>
          <p:nvPr/>
        </p:nvCxnSpPr>
        <p:spPr>
          <a:xfrm>
            <a:off x="1803070" y="4471255"/>
            <a:ext cx="2139494" cy="41028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B2924BC-2EB2-BC78-246A-BF3E8E39F37C}"/>
              </a:ext>
            </a:extLst>
          </p:cNvPr>
          <p:cNvCxnSpPr>
            <a:cxnSpLocks/>
          </p:cNvCxnSpPr>
          <p:nvPr/>
        </p:nvCxnSpPr>
        <p:spPr>
          <a:xfrm flipV="1">
            <a:off x="2043048" y="5077609"/>
            <a:ext cx="2356018" cy="2810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CEAB499-5C0C-8DDB-CA62-2770A3D19671}"/>
              </a:ext>
            </a:extLst>
          </p:cNvPr>
          <p:cNvSpPr txBox="1"/>
          <p:nvPr/>
        </p:nvSpPr>
        <p:spPr>
          <a:xfrm>
            <a:off x="407481" y="3843524"/>
            <a:ext cx="11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equations</a:t>
            </a:r>
            <a:br>
              <a:rPr lang="en-US" dirty="0"/>
            </a:br>
            <a:r>
              <a:rPr lang="en-US" dirty="0"/>
              <a:t>of motion</a:t>
            </a:r>
          </a:p>
        </p:txBody>
      </p:sp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4B2A6B-15AC-4B61-7D92-8404D9AC16AB}"/>
              </a:ext>
            </a:extLst>
          </p:cNvPr>
          <p:cNvSpPr txBox="1"/>
          <p:nvPr/>
        </p:nvSpPr>
        <p:spPr>
          <a:xfrm>
            <a:off x="71434" y="1329971"/>
            <a:ext cx="198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Newtonian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7B428-45B2-8A86-6E10-689826164558}"/>
              </a:ext>
            </a:extLst>
          </p:cNvPr>
          <p:cNvSpPr txBox="1"/>
          <p:nvPr/>
        </p:nvSpPr>
        <p:spPr>
          <a:xfrm>
            <a:off x="83692" y="2683262"/>
            <a:ext cx="1988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Lagrangian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6CD63-D500-C8B4-7D39-E3AD55AD713A}"/>
              </a:ext>
            </a:extLst>
          </p:cNvPr>
          <p:cNvSpPr txBox="1"/>
          <p:nvPr/>
        </p:nvSpPr>
        <p:spPr>
          <a:xfrm>
            <a:off x="66131" y="4589983"/>
            <a:ext cx="198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Hamiltonian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7F4947-5883-6167-19B0-631CBC437461}"/>
              </a:ext>
            </a:extLst>
          </p:cNvPr>
          <p:cNvGrpSpPr/>
          <p:nvPr/>
        </p:nvGrpSpPr>
        <p:grpSpPr>
          <a:xfrm>
            <a:off x="9555609" y="121281"/>
            <a:ext cx="2505456" cy="1783080"/>
            <a:chOff x="1891042" y="605117"/>
            <a:chExt cx="6927923" cy="54864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FC18211-528A-60CA-2FD9-02508C440557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BE7BA3E-1FC1-C9CC-BBED-4FD6866E3803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742F8C-6C03-9F06-BA11-734F4CA0905A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AE98C8-940A-B5D0-0328-4BC42F917B64}"/>
                </a:ext>
              </a:extLst>
            </p:cNvPr>
            <p:cNvSpPr txBox="1"/>
            <p:nvPr/>
          </p:nvSpPr>
          <p:spPr>
            <a:xfrm>
              <a:off x="3870881" y="986019"/>
              <a:ext cx="2910351" cy="1609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Lagrangian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780930-BC0E-633D-C67A-3CA0F116FF78}"/>
                </a:ext>
              </a:extLst>
            </p:cNvPr>
            <p:cNvSpPr txBox="1"/>
            <p:nvPr/>
          </p:nvSpPr>
          <p:spPr>
            <a:xfrm>
              <a:off x="1891042" y="3900332"/>
              <a:ext cx="3511746" cy="180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Newtonian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5025D4-D48F-3BB0-1DD1-677959870C5E}"/>
                </a:ext>
              </a:extLst>
            </p:cNvPr>
            <p:cNvSpPr txBox="1"/>
            <p:nvPr/>
          </p:nvSpPr>
          <p:spPr>
            <a:xfrm>
              <a:off x="5469442" y="3938339"/>
              <a:ext cx="3349523" cy="180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Hamiltonian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6A491B-21DC-0360-11CA-59FD893057BF}"/>
              </a:ext>
            </a:extLst>
          </p:cNvPr>
          <p:cNvSpPr txBox="1"/>
          <p:nvPr/>
        </p:nvSpPr>
        <p:spPr>
          <a:xfrm>
            <a:off x="2775294" y="470439"/>
            <a:ext cx="1049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9F36E1-5C35-0C54-ABB4-1CDE92290C17}"/>
              </a:ext>
            </a:extLst>
          </p:cNvPr>
          <p:cNvSpPr txBox="1"/>
          <p:nvPr/>
        </p:nvSpPr>
        <p:spPr>
          <a:xfrm>
            <a:off x="4833355" y="447268"/>
            <a:ext cx="159050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Dynamics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CCEA92-1EF4-66A1-F7E1-2EFFB210D9D1}"/>
              </a:ext>
            </a:extLst>
          </p:cNvPr>
          <p:cNvSpPr txBox="1"/>
          <p:nvPr/>
        </p:nvSpPr>
        <p:spPr>
          <a:xfrm>
            <a:off x="7133513" y="447268"/>
            <a:ext cx="1677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42C607-D049-A749-84A6-43F081719D84}"/>
                  </a:ext>
                </a:extLst>
              </p:cNvPr>
              <p:cNvSpPr txBox="1"/>
              <p:nvPr/>
            </p:nvSpPr>
            <p:spPr>
              <a:xfrm>
                <a:off x="2679199" y="1338851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42C607-D049-A749-84A6-43F081719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99" y="1338851"/>
                <a:ext cx="1496290" cy="473591"/>
              </a:xfrm>
              <a:prstGeom prst="rect">
                <a:avLst/>
              </a:prstGeom>
              <a:blipFill>
                <a:blip r:embed="rId3"/>
                <a:stretch>
                  <a:fillRect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E887F677-C369-04E9-671A-B05FC7D41338}"/>
              </a:ext>
            </a:extLst>
          </p:cNvPr>
          <p:cNvSpPr txBox="1"/>
          <p:nvPr/>
        </p:nvSpPr>
        <p:spPr>
          <a:xfrm>
            <a:off x="3337582" y="2029454"/>
            <a:ext cx="9743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velocity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AC1E3A-55B5-D986-0D95-0039D5DFDFEC}"/>
              </a:ext>
            </a:extLst>
          </p:cNvPr>
          <p:cNvSpPr txBox="1"/>
          <p:nvPr/>
        </p:nvSpPr>
        <p:spPr>
          <a:xfrm>
            <a:off x="2106634" y="2029454"/>
            <a:ext cx="1145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1EB25A6-F3B6-7CB6-6431-1223ABD5B4DA}"/>
                  </a:ext>
                </a:extLst>
              </p:cNvPr>
              <p:cNvSpPr txBox="1"/>
              <p:nvPr/>
            </p:nvSpPr>
            <p:spPr>
              <a:xfrm>
                <a:off x="6994463" y="1318490"/>
                <a:ext cx="2072106" cy="50917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1EB25A6-F3B6-7CB6-6431-1223ABD5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63" y="1318490"/>
                <a:ext cx="2072106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CCD275-BA00-9E61-DA2B-B0EC71143149}"/>
                  </a:ext>
                </a:extLst>
              </p:cNvPr>
              <p:cNvSpPr txBox="1"/>
              <p:nvPr/>
            </p:nvSpPr>
            <p:spPr>
              <a:xfrm>
                <a:off x="2679199" y="2782146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CCD275-BA00-9E61-DA2B-B0EC71143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99" y="2782146"/>
                <a:ext cx="1496290" cy="473591"/>
              </a:xfrm>
              <a:prstGeom prst="rect">
                <a:avLst/>
              </a:prstGeom>
              <a:blipFill>
                <a:blip r:embed="rId5"/>
                <a:stretch>
                  <a:fillRect t="-7692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7314C20-B63C-3D76-D229-C635C019951F}"/>
                  </a:ext>
                </a:extLst>
              </p:cNvPr>
              <p:cNvSpPr txBox="1"/>
              <p:nvPr/>
            </p:nvSpPr>
            <p:spPr>
              <a:xfrm>
                <a:off x="6844968" y="2761785"/>
                <a:ext cx="2094611" cy="48622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7314C20-B63C-3D76-D229-C635C0199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968" y="2761785"/>
                <a:ext cx="2094611" cy="486223"/>
              </a:xfrm>
              <a:prstGeom prst="rect">
                <a:avLst/>
              </a:prstGeom>
              <a:blipFill>
                <a:blip r:embed="rId6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4E3020D-2AEF-D038-7ED9-7FF0DA19ADC3}"/>
                  </a:ext>
                </a:extLst>
              </p:cNvPr>
              <p:cNvSpPr txBox="1"/>
              <p:nvPr/>
            </p:nvSpPr>
            <p:spPr>
              <a:xfrm>
                <a:off x="2736625" y="4514225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4E3020D-2AEF-D038-7ED9-7FF0DA19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625" y="4514225"/>
                <a:ext cx="1496290" cy="473591"/>
              </a:xfrm>
              <a:prstGeom prst="rect">
                <a:avLst/>
              </a:prstGeom>
              <a:blipFill>
                <a:blip r:embed="rId7"/>
                <a:stretch>
                  <a:fillRect l="-1224"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0A409B-0A46-FA70-45B5-55AC5D80522B}"/>
                  </a:ext>
                </a:extLst>
              </p:cNvPr>
              <p:cNvSpPr txBox="1"/>
              <p:nvPr/>
            </p:nvSpPr>
            <p:spPr>
              <a:xfrm>
                <a:off x="4798763" y="4492364"/>
                <a:ext cx="1659685" cy="51187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0A409B-0A46-FA70-45B5-55AC5D805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63" y="4492364"/>
                <a:ext cx="1659685" cy="5118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C2C904A7-2E5E-5756-6F9D-7C3E4FDA70D2}"/>
              </a:ext>
            </a:extLst>
          </p:cNvPr>
          <p:cNvSpPr txBox="1"/>
          <p:nvPr/>
        </p:nvSpPr>
        <p:spPr>
          <a:xfrm>
            <a:off x="3251763" y="5037169"/>
            <a:ext cx="14962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conjugate momentum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44E745F-E208-0C7B-A7CF-25806144E691}"/>
              </a:ext>
            </a:extLst>
          </p:cNvPr>
          <p:cNvSpPr txBox="1"/>
          <p:nvPr/>
        </p:nvSpPr>
        <p:spPr>
          <a:xfrm>
            <a:off x="2164060" y="5003042"/>
            <a:ext cx="1145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C417891-8126-1029-460F-4E8D8569B747}"/>
                  </a:ext>
                </a:extLst>
              </p:cNvPr>
              <p:cNvSpPr txBox="1"/>
              <p:nvPr/>
            </p:nvSpPr>
            <p:spPr>
              <a:xfrm>
                <a:off x="6960736" y="4273549"/>
                <a:ext cx="1842299" cy="5181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C417891-8126-1029-460F-4E8D8569B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736" y="4273549"/>
                <a:ext cx="1842299" cy="5181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5274F2-3C01-2252-71F7-9DC610BC8969}"/>
                  </a:ext>
                </a:extLst>
              </p:cNvPr>
              <p:cNvSpPr txBox="1"/>
              <p:nvPr/>
            </p:nvSpPr>
            <p:spPr>
              <a:xfrm>
                <a:off x="4818223" y="2754533"/>
                <a:ext cx="1620765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5274F2-3C01-2252-71F7-9DC610BC8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23" y="2754533"/>
                <a:ext cx="1620765" cy="473591"/>
              </a:xfrm>
              <a:prstGeom prst="rect">
                <a:avLst/>
              </a:prstGeom>
              <a:blipFill>
                <a:blip r:embed="rId10"/>
                <a:stretch>
                  <a:fillRect l="-37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EC86AB-2DCD-D0E8-EEF2-53B1D15BDA88}"/>
                  </a:ext>
                </a:extLst>
              </p:cNvPr>
              <p:cNvSpPr txBox="1"/>
              <p:nvPr/>
            </p:nvSpPr>
            <p:spPr>
              <a:xfrm>
                <a:off x="4718741" y="1327584"/>
                <a:ext cx="1819729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EC86AB-2DCD-D0E8-EEF2-53B1D15BD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741" y="1327584"/>
                <a:ext cx="1819729" cy="473591"/>
              </a:xfrm>
              <a:prstGeom prst="rect">
                <a:avLst/>
              </a:prstGeom>
              <a:blipFill>
                <a:blip r:embed="rId11"/>
                <a:stretch>
                  <a:fillRect l="-334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C8A3C84-0C31-F141-0734-1691AA8ECE67}"/>
                  </a:ext>
                </a:extLst>
              </p:cNvPr>
              <p:cNvSpPr txBox="1"/>
              <p:nvPr/>
            </p:nvSpPr>
            <p:spPr>
              <a:xfrm>
                <a:off x="6959967" y="4987816"/>
                <a:ext cx="2077300" cy="52681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C8A3C84-0C31-F141-0734-1691AA8EC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967" y="4987816"/>
                <a:ext cx="2077300" cy="526811"/>
              </a:xfrm>
              <a:prstGeom prst="rect">
                <a:avLst/>
              </a:prstGeom>
              <a:blipFill>
                <a:blip r:embed="rId12"/>
                <a:stretch>
                  <a:fillRect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C69204C-E780-EE8B-3F8B-B69272FE65D3}"/>
                  </a:ext>
                </a:extLst>
              </p:cNvPr>
              <p:cNvSpPr txBox="1"/>
              <p:nvPr/>
            </p:nvSpPr>
            <p:spPr>
              <a:xfrm>
                <a:off x="4837715" y="3409268"/>
                <a:ext cx="1605183" cy="407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C69204C-E780-EE8B-3F8B-B69272FE6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715" y="3409268"/>
                <a:ext cx="1605183" cy="4072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0ED6D3-E28F-12D0-DA06-F3B215F19448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2679199" y="1791636"/>
            <a:ext cx="205768" cy="23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8EF4B9-F464-9571-2CEA-222AEFB6C59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679199" y="2368008"/>
            <a:ext cx="184503" cy="549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907DF3-094A-848A-5C2E-B8EEB695EC5A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3794140" y="1742283"/>
            <a:ext cx="30596" cy="28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C74F29-CF01-A940-829F-FACE2DE9DE37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45225" y="2368008"/>
            <a:ext cx="79511" cy="47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993CD8-70EC-E42C-1E1D-7E49751AAEFC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6442898" y="3512557"/>
            <a:ext cx="551565" cy="10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33418D1-8E4E-0105-A385-9EFA8FCCD6EE}"/>
              </a:ext>
            </a:extLst>
          </p:cNvPr>
          <p:cNvSpPr txBox="1"/>
          <p:nvPr/>
        </p:nvSpPr>
        <p:spPr>
          <a:xfrm>
            <a:off x="7017023" y="3349815"/>
            <a:ext cx="252979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required for unique solution</a:t>
            </a:r>
          </a:p>
        </p:txBody>
      </p:sp>
    </p:spTree>
    <p:extLst>
      <p:ext uri="{BB962C8B-B14F-4D97-AF65-F5344CB8AC3E}">
        <p14:creationId xmlns:p14="http://schemas.microsoft.com/office/powerpoint/2010/main" val="94184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F30937-B70C-B366-358B-861B482B9FA4}"/>
              </a:ext>
            </a:extLst>
          </p:cNvPr>
          <p:cNvSpPr txBox="1"/>
          <p:nvPr/>
        </p:nvSpPr>
        <p:spPr>
          <a:xfrm>
            <a:off x="429627" y="527255"/>
            <a:ext cx="3940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Newtonian: Three independently chosen functions (i.e. the forces) of position and velocity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292C1-4168-689F-1B7A-182A67EB0E57}"/>
              </a:ext>
            </a:extLst>
          </p:cNvPr>
          <p:cNvGrpSpPr/>
          <p:nvPr/>
        </p:nvGrpSpPr>
        <p:grpSpPr>
          <a:xfrm>
            <a:off x="9650405" y="121281"/>
            <a:ext cx="2412328" cy="1780774"/>
            <a:chOff x="2152990" y="605117"/>
            <a:chExt cx="6665975" cy="5486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0B81DE-96BE-5B3F-B5A0-A28B923B885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8C300B-6B15-F916-9749-303A84C9F1D4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32AD77-0831-31BA-908B-DCE22734400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9DB89-8135-7CB0-D5E3-C5706DEE4369}"/>
                </a:ext>
              </a:extLst>
            </p:cNvPr>
            <p:cNvSpPr txBox="1"/>
            <p:nvPr/>
          </p:nvSpPr>
          <p:spPr>
            <a:xfrm>
              <a:off x="3870883" y="986019"/>
              <a:ext cx="2910350" cy="1611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Lagrangian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FC03EF-B22B-2A85-F11B-97B8E704CAFA}"/>
                </a:ext>
              </a:extLst>
            </p:cNvPr>
            <p:cNvSpPr txBox="1"/>
            <p:nvPr/>
          </p:nvSpPr>
          <p:spPr>
            <a:xfrm>
              <a:off x="5469442" y="3938339"/>
              <a:ext cx="3349523" cy="180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Hamiltonian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84326CBB-7D0F-F567-7BE2-690D60E359D3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332210-C0F0-4BD3-EB19-3D1B16AA4BB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09EB53-BE76-916F-5206-958317A4F5FD}"/>
              </a:ext>
            </a:extLst>
          </p:cNvPr>
          <p:cNvSpPr txBox="1"/>
          <p:nvPr/>
        </p:nvSpPr>
        <p:spPr>
          <a:xfrm>
            <a:off x="429627" y="3717200"/>
            <a:ext cx="9435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There is no continuous one-to-one map between the space of a single function and the space of multiple functions!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14AB42-7590-3CD7-C298-EE6C1256B259}"/>
                  </a:ext>
                </a:extLst>
              </p:cNvPr>
              <p:cNvSpPr txBox="1"/>
              <p:nvPr/>
            </p:nvSpPr>
            <p:spPr>
              <a:xfrm>
                <a:off x="357521" y="4985457"/>
                <a:ext cx="64177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/>
                </a:lvl1pPr>
              </a:lstStyle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Not all Newtonian systems are </a:t>
                </a:r>
              </a:p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Lagrangian and/or Hamiltonian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14AB42-7590-3CD7-C298-EE6C1256B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1" y="4985457"/>
                <a:ext cx="6417792" cy="954107"/>
              </a:xfrm>
              <a:prstGeom prst="rect">
                <a:avLst/>
              </a:prstGeom>
              <a:blipFill>
                <a:blip r:embed="rId3"/>
                <a:stretch>
                  <a:fillRect l="-1996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9ADF166-EB34-E5C1-2D30-A531B1647371}"/>
              </a:ext>
            </a:extLst>
          </p:cNvPr>
          <p:cNvGrpSpPr/>
          <p:nvPr/>
        </p:nvGrpSpPr>
        <p:grpSpPr>
          <a:xfrm>
            <a:off x="38075" y="2205145"/>
            <a:ext cx="7987429" cy="1109485"/>
            <a:chOff x="209060" y="2775244"/>
            <a:chExt cx="7987429" cy="11094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91464D-E321-F84E-966D-27BAE579DACF}"/>
                    </a:ext>
                  </a:extLst>
                </p:cNvPr>
                <p:cNvSpPr txBox="1"/>
                <p:nvPr/>
              </p:nvSpPr>
              <p:spPr>
                <a:xfrm>
                  <a:off x="209060" y="2776733"/>
                  <a:ext cx="4527521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91464D-E321-F84E-966D-27BAE579D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060" y="2776733"/>
                  <a:ext cx="4527521" cy="11079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B576A5-E4EB-F378-6C12-82A5425663A6}"/>
                    </a:ext>
                  </a:extLst>
                </p:cNvPr>
                <p:cNvSpPr txBox="1"/>
                <p:nvPr/>
              </p:nvSpPr>
              <p:spPr>
                <a:xfrm>
                  <a:off x="5377295" y="2775244"/>
                  <a:ext cx="1015791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B576A5-E4EB-F378-6C12-82A542566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295" y="2775244"/>
                  <a:ext cx="1015791" cy="11079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0428A4-A9EE-697B-B460-B577A33F83F3}"/>
                    </a:ext>
                  </a:extLst>
                </p:cNvPr>
                <p:cNvSpPr txBox="1"/>
                <p:nvPr/>
              </p:nvSpPr>
              <p:spPr>
                <a:xfrm>
                  <a:off x="7353245" y="2775244"/>
                  <a:ext cx="843244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0428A4-A9EE-697B-B460-B577A33F8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245" y="2775244"/>
                  <a:ext cx="843244" cy="11079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6AC7E1-BA4E-30EC-027D-B113FFF26EC2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4736581" y="3329242"/>
              <a:ext cx="640714" cy="148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2FC528E-480D-F3B1-B76C-CCE17D3BB107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6393086" y="3329242"/>
              <a:ext cx="9601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BA6283B-39F3-83F4-3DCC-92C06FD4560E}"/>
              </a:ext>
            </a:extLst>
          </p:cNvPr>
          <p:cNvSpPr txBox="1"/>
          <p:nvPr/>
        </p:nvSpPr>
        <p:spPr>
          <a:xfrm>
            <a:off x="8109088" y="2670589"/>
            <a:ext cx="4863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Lagrangian</a:t>
            </a:r>
            <a:r>
              <a:rPr lang="en-US" sz="2000" dirty="0"/>
              <a:t>: A single function (i.e. the </a:t>
            </a:r>
            <a:r>
              <a:rPr lang="en-US" sz="2000" dirty="0" err="1"/>
              <a:t>Lagrangian</a:t>
            </a:r>
            <a:r>
              <a:rPr lang="en-US" sz="2000" dirty="0"/>
              <a:t>) of position and velocity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F54164-9B9E-CD7C-8900-AA42D916F7FA}"/>
              </a:ext>
            </a:extLst>
          </p:cNvPr>
          <p:cNvSpPr txBox="1"/>
          <p:nvPr/>
        </p:nvSpPr>
        <p:spPr>
          <a:xfrm>
            <a:off x="4805041" y="882150"/>
            <a:ext cx="4625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Hamiltonian: A single function (i.e. the Hamiltonian) of position and momentum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70E83D-F8C6-B968-51F0-BC3F6BAC0108}"/>
              </a:ext>
            </a:extLst>
          </p:cNvPr>
          <p:cNvCxnSpPr/>
          <p:nvPr/>
        </p:nvCxnSpPr>
        <p:spPr>
          <a:xfrm flipH="1" flipV="1">
            <a:off x="7788839" y="2759143"/>
            <a:ext cx="331461" cy="13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79B7E9-0384-11AB-4A40-E165ADFB8B77}"/>
              </a:ext>
            </a:extLst>
          </p:cNvPr>
          <p:cNvCxnSpPr>
            <a:cxnSpLocks/>
          </p:cNvCxnSpPr>
          <p:nvPr/>
        </p:nvCxnSpPr>
        <p:spPr>
          <a:xfrm flipH="1">
            <a:off x="5810400" y="1706400"/>
            <a:ext cx="277197" cy="68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F6953-5129-817A-2F6C-053CA31ECD5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301836" y="1611945"/>
            <a:ext cx="116278" cy="59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58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F30937-B70C-B366-358B-861B482B9FA4}"/>
              </a:ext>
            </a:extLst>
          </p:cNvPr>
          <p:cNvSpPr txBox="1"/>
          <p:nvPr/>
        </p:nvSpPr>
        <p:spPr>
          <a:xfrm>
            <a:off x="429627" y="527255"/>
            <a:ext cx="3940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Newtonian: Three independently chosen functions (i.e. the forces) of position and velocity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292C1-4168-689F-1B7A-182A67EB0E57}"/>
              </a:ext>
            </a:extLst>
          </p:cNvPr>
          <p:cNvGrpSpPr/>
          <p:nvPr/>
        </p:nvGrpSpPr>
        <p:grpSpPr>
          <a:xfrm>
            <a:off x="9650405" y="121281"/>
            <a:ext cx="2412328" cy="1780774"/>
            <a:chOff x="2152990" y="605117"/>
            <a:chExt cx="6665975" cy="5486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0B81DE-96BE-5B3F-B5A0-A28B923B885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8C300B-6B15-F916-9749-303A84C9F1D4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32AD77-0831-31BA-908B-DCE22734400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9DB89-8135-7CB0-D5E3-C5706DEE4369}"/>
                </a:ext>
              </a:extLst>
            </p:cNvPr>
            <p:cNvSpPr txBox="1"/>
            <p:nvPr/>
          </p:nvSpPr>
          <p:spPr>
            <a:xfrm>
              <a:off x="3870883" y="986019"/>
              <a:ext cx="2910350" cy="1611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Lagrangian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FC03EF-B22B-2A85-F11B-97B8E704CAFA}"/>
                </a:ext>
              </a:extLst>
            </p:cNvPr>
            <p:cNvSpPr txBox="1"/>
            <p:nvPr/>
          </p:nvSpPr>
          <p:spPr>
            <a:xfrm>
              <a:off x="5469442" y="3938339"/>
              <a:ext cx="3349523" cy="180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Hamiltonian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84326CBB-7D0F-F567-7BE2-690D60E359D3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332210-C0F0-4BD3-EB19-3D1B16AA4BB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09EB53-BE76-916F-5206-958317A4F5FD}"/>
              </a:ext>
            </a:extLst>
          </p:cNvPr>
          <p:cNvSpPr txBox="1"/>
          <p:nvPr/>
        </p:nvSpPr>
        <p:spPr>
          <a:xfrm>
            <a:off x="429627" y="3717200"/>
            <a:ext cx="9435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There is no continuous one-to-one map between the space of a single function and the space of multiple functions!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14AB42-7590-3CD7-C298-EE6C1256B259}"/>
                  </a:ext>
                </a:extLst>
              </p:cNvPr>
              <p:cNvSpPr txBox="1"/>
              <p:nvPr/>
            </p:nvSpPr>
            <p:spPr>
              <a:xfrm>
                <a:off x="357521" y="4985457"/>
                <a:ext cx="64177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/>
                </a:lvl1pPr>
              </a:lstStyle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Not all Newtonian systems are </a:t>
                </a:r>
              </a:p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Lagrangian and/or Hamiltonian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14AB42-7590-3CD7-C298-EE6C1256B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1" y="4985457"/>
                <a:ext cx="6417792" cy="954107"/>
              </a:xfrm>
              <a:prstGeom prst="rect">
                <a:avLst/>
              </a:prstGeom>
              <a:blipFill>
                <a:blip r:embed="rId3"/>
                <a:stretch>
                  <a:fillRect l="-1996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9ADF166-EB34-E5C1-2D30-A531B1647371}"/>
              </a:ext>
            </a:extLst>
          </p:cNvPr>
          <p:cNvGrpSpPr/>
          <p:nvPr/>
        </p:nvGrpSpPr>
        <p:grpSpPr>
          <a:xfrm>
            <a:off x="38075" y="2205145"/>
            <a:ext cx="7987429" cy="1109485"/>
            <a:chOff x="209060" y="2775244"/>
            <a:chExt cx="7987429" cy="11094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91464D-E321-F84E-966D-27BAE579DACF}"/>
                    </a:ext>
                  </a:extLst>
                </p:cNvPr>
                <p:cNvSpPr txBox="1"/>
                <p:nvPr/>
              </p:nvSpPr>
              <p:spPr>
                <a:xfrm>
                  <a:off x="209060" y="2776733"/>
                  <a:ext cx="4527521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91464D-E321-F84E-966D-27BAE579D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060" y="2776733"/>
                  <a:ext cx="4527521" cy="11079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B576A5-E4EB-F378-6C12-82A5425663A6}"/>
                    </a:ext>
                  </a:extLst>
                </p:cNvPr>
                <p:cNvSpPr txBox="1"/>
                <p:nvPr/>
              </p:nvSpPr>
              <p:spPr>
                <a:xfrm>
                  <a:off x="5377295" y="2775244"/>
                  <a:ext cx="1015791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B576A5-E4EB-F378-6C12-82A542566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295" y="2775244"/>
                  <a:ext cx="1015791" cy="11079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0428A4-A9EE-697B-B460-B577A33F83F3}"/>
                    </a:ext>
                  </a:extLst>
                </p:cNvPr>
                <p:cNvSpPr txBox="1"/>
                <p:nvPr/>
              </p:nvSpPr>
              <p:spPr>
                <a:xfrm>
                  <a:off x="7353245" y="2775244"/>
                  <a:ext cx="843244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0428A4-A9EE-697B-B460-B577A33F8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245" y="2775244"/>
                  <a:ext cx="843244" cy="11079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6AC7E1-BA4E-30EC-027D-B113FFF26EC2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4736581" y="3329242"/>
              <a:ext cx="640714" cy="148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2FC528E-480D-F3B1-B76C-CCE17D3BB107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6393086" y="3329242"/>
              <a:ext cx="9601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BA6283B-39F3-83F4-3DCC-92C06FD4560E}"/>
              </a:ext>
            </a:extLst>
          </p:cNvPr>
          <p:cNvSpPr txBox="1"/>
          <p:nvPr/>
        </p:nvSpPr>
        <p:spPr>
          <a:xfrm>
            <a:off x="8109088" y="2670589"/>
            <a:ext cx="4863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Lagrangian</a:t>
            </a:r>
            <a:r>
              <a:rPr lang="en-US" sz="2000" dirty="0"/>
              <a:t>: A single function (i.e. the </a:t>
            </a:r>
            <a:r>
              <a:rPr lang="en-US" sz="2000" dirty="0" err="1"/>
              <a:t>Lagrangian</a:t>
            </a:r>
            <a:r>
              <a:rPr lang="en-US" sz="2000" dirty="0"/>
              <a:t>) of position and velocity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F54164-9B9E-CD7C-8900-AA42D916F7FA}"/>
              </a:ext>
            </a:extLst>
          </p:cNvPr>
          <p:cNvSpPr txBox="1"/>
          <p:nvPr/>
        </p:nvSpPr>
        <p:spPr>
          <a:xfrm>
            <a:off x="4805041" y="882150"/>
            <a:ext cx="4625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Hamiltonian: A single function (i.e. the Hamiltonian) of position and momentum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70E83D-F8C6-B968-51F0-BC3F6BAC0108}"/>
              </a:ext>
            </a:extLst>
          </p:cNvPr>
          <p:cNvCxnSpPr/>
          <p:nvPr/>
        </p:nvCxnSpPr>
        <p:spPr>
          <a:xfrm flipH="1" flipV="1">
            <a:off x="7788839" y="2759143"/>
            <a:ext cx="331461" cy="13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79B7E9-0384-11AB-4A40-E165ADFB8B77}"/>
              </a:ext>
            </a:extLst>
          </p:cNvPr>
          <p:cNvCxnSpPr>
            <a:cxnSpLocks/>
          </p:cNvCxnSpPr>
          <p:nvPr/>
        </p:nvCxnSpPr>
        <p:spPr>
          <a:xfrm flipH="1">
            <a:off x="5810400" y="1706400"/>
            <a:ext cx="277197" cy="68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F6953-5129-817A-2F6C-053CA31ECD5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301836" y="1611945"/>
            <a:ext cx="116278" cy="59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60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BAB579-F931-E798-DAB1-7637E479A61D}"/>
                  </a:ext>
                </a:extLst>
              </p:cNvPr>
              <p:cNvSpPr txBox="1"/>
              <p:nvPr/>
            </p:nvSpPr>
            <p:spPr>
              <a:xfrm>
                <a:off x="836634" y="1073744"/>
                <a:ext cx="3686074" cy="1175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4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BAB579-F931-E798-DAB1-7637E479A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34" y="1073744"/>
                <a:ext cx="3686074" cy="1175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B631D6-CB90-6F11-FFB8-D2419144C7D9}"/>
                  </a:ext>
                </a:extLst>
              </p:cNvPr>
              <p:cNvSpPr txBox="1"/>
              <p:nvPr/>
            </p:nvSpPr>
            <p:spPr>
              <a:xfrm>
                <a:off x="182626" y="5383466"/>
                <a:ext cx="902817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4200" dirty="0">
                    <a:solidFill>
                      <a:schemeClr val="accent6">
                        <a:lumMod val="75000"/>
                      </a:schemeClr>
                    </a:solidFill>
                  </a:rPr>
                  <a:t>All Lagrangian systems are Newtonian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B631D6-CB90-6F11-FFB8-D2419144C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26" y="5383466"/>
                <a:ext cx="9028177" cy="738664"/>
              </a:xfrm>
              <a:prstGeom prst="rect">
                <a:avLst/>
              </a:prstGeom>
              <a:blipFill>
                <a:blip r:embed="rId4"/>
                <a:stretch>
                  <a:fillRect t="-15702" r="-1688" b="-38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235A63B-7E81-F0B0-7D82-6913F45C120B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161B08-8F2B-27DF-3393-F9D3E95201E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F553D0C-A4EC-2EF3-295C-F3CA476DAF15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12E0F6-4C00-9F0C-E133-D06DE34AE19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E44E9D07-4E42-5F70-B50B-327A39526273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1FDFBBA-FFC0-3470-C5BD-FCC4CEFBEB6C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FA93F18-2EAE-2DED-619D-7A3A90B45AF7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05C0D9-18A1-D132-B336-C86297A979A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217077-A760-B534-09B0-3332DDA44623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69B3A2-450E-AA22-1452-D4C6FACF01B6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BA921B-3B71-8ACC-78C4-4553722A679C}"/>
                  </a:ext>
                </a:extLst>
              </p:cNvPr>
              <p:cNvSpPr txBox="1"/>
              <p:nvPr/>
            </p:nvSpPr>
            <p:spPr>
              <a:xfrm>
                <a:off x="299528" y="2275161"/>
                <a:ext cx="11498917" cy="154221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800" i="1" dirty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800" i="1" dirty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i="1" dirty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BA921B-3B71-8ACC-78C4-4553722A6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28" y="2275161"/>
                <a:ext cx="11498917" cy="1542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68E6-B84B-F8B2-2D4E-BF94A559B4E7}"/>
                  </a:ext>
                </a:extLst>
              </p:cNvPr>
              <p:cNvSpPr txBox="1"/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68E6-B84B-F8B2-2D4E-BF94A559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7E4EA-FBBD-7ACC-91AF-AAB7CEB3124F}"/>
                  </a:ext>
                </a:extLst>
              </p:cNvPr>
              <p:cNvSpPr txBox="1"/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7E4EA-FBBD-7ACC-91AF-AAB7CEB3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F6C1658-C4B3-D69F-F0FB-5E3738F3300C}"/>
              </a:ext>
            </a:extLst>
          </p:cNvPr>
          <p:cNvSpPr txBox="1"/>
          <p:nvPr/>
        </p:nvSpPr>
        <p:spPr>
          <a:xfrm>
            <a:off x="7681650" y="316949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0054-345F-3DE1-A868-E5917BDC1CC8}"/>
              </a:ext>
            </a:extLst>
          </p:cNvPr>
          <p:cNvSpPr txBox="1"/>
          <p:nvPr/>
        </p:nvSpPr>
        <p:spPr>
          <a:xfrm>
            <a:off x="1116663" y="358060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Lagrangian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87B3F0-B21F-A9EC-112A-85323DC0109F}"/>
              </a:ext>
            </a:extLst>
          </p:cNvPr>
          <p:cNvCxnSpPr>
            <a:cxnSpLocks/>
          </p:cNvCxnSpPr>
          <p:nvPr/>
        </p:nvCxnSpPr>
        <p:spPr>
          <a:xfrm>
            <a:off x="4521197" y="649107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/>
              <p:nvPr/>
            </p:nvSpPr>
            <p:spPr>
              <a:xfrm>
                <a:off x="5481356" y="1105202"/>
                <a:ext cx="2585323" cy="1140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dirty="0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44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356" y="1105202"/>
                <a:ext cx="2585323" cy="11408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64A42E-D5FD-BEE8-F600-B2A7C354177A}"/>
              </a:ext>
            </a:extLst>
          </p:cNvPr>
          <p:cNvCxnSpPr>
            <a:cxnSpLocks/>
          </p:cNvCxnSpPr>
          <p:nvPr/>
        </p:nvCxnSpPr>
        <p:spPr>
          <a:xfrm>
            <a:off x="4521197" y="1724383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0B6968-7EDA-B215-DC4D-77B40CCC614B}"/>
              </a:ext>
            </a:extLst>
          </p:cNvPr>
          <p:cNvSpPr txBox="1"/>
          <p:nvPr/>
        </p:nvSpPr>
        <p:spPr>
          <a:xfrm>
            <a:off x="182626" y="1084382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Lagrangian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2FE86E-3B5A-241F-B0BD-E0053B647321}"/>
              </a:ext>
            </a:extLst>
          </p:cNvPr>
          <p:cNvSpPr txBox="1"/>
          <p:nvPr/>
        </p:nvSpPr>
        <p:spPr>
          <a:xfrm>
            <a:off x="7784790" y="1067687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ADF675-FBE7-EA11-60EB-C73D40A0488D}"/>
                  </a:ext>
                </a:extLst>
              </p:cNvPr>
              <p:cNvSpPr txBox="1"/>
              <p:nvPr/>
            </p:nvSpPr>
            <p:spPr>
              <a:xfrm>
                <a:off x="493731" y="3877408"/>
                <a:ext cx="9301521" cy="99520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ADF675-FBE7-EA11-60EB-C73D40A04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31" y="3877408"/>
                <a:ext cx="9301521" cy="9952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57742-88BF-792F-91CE-E725FEF35D83}"/>
              </a:ext>
            </a:extLst>
          </p:cNvPr>
          <p:cNvCxnSpPr/>
          <p:nvPr/>
        </p:nvCxnSpPr>
        <p:spPr>
          <a:xfrm>
            <a:off x="2588243" y="3678544"/>
            <a:ext cx="601006" cy="456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909D7B-8FB0-915C-0E87-5010D0E81AC0}"/>
                  </a:ext>
                </a:extLst>
              </p:cNvPr>
              <p:cNvSpPr txBox="1"/>
              <p:nvPr/>
            </p:nvSpPr>
            <p:spPr>
              <a:xfrm>
                <a:off x="728449" y="3259788"/>
                <a:ext cx="1879041" cy="684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unique solution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909D7B-8FB0-915C-0E87-5010D0E81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49" y="3259788"/>
                <a:ext cx="1879041" cy="684290"/>
              </a:xfrm>
              <a:prstGeom prst="rect">
                <a:avLst/>
              </a:prstGeom>
              <a:blipFill>
                <a:blip r:embed="rId10"/>
                <a:stretch>
                  <a:fillRect r="-2589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16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BAB579-F931-E798-DAB1-7637E479A61D}"/>
                  </a:ext>
                </a:extLst>
              </p:cNvPr>
              <p:cNvSpPr txBox="1"/>
              <p:nvPr/>
            </p:nvSpPr>
            <p:spPr>
              <a:xfrm>
                <a:off x="836634" y="1073744"/>
                <a:ext cx="3686074" cy="1175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4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BAB579-F931-E798-DAB1-7637E479A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34" y="1073744"/>
                <a:ext cx="3686074" cy="1175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B631D6-CB90-6F11-FFB8-D2419144C7D9}"/>
                  </a:ext>
                </a:extLst>
              </p:cNvPr>
              <p:cNvSpPr txBox="1"/>
              <p:nvPr/>
            </p:nvSpPr>
            <p:spPr>
              <a:xfrm>
                <a:off x="182626" y="5383466"/>
                <a:ext cx="902817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4200" dirty="0">
                    <a:solidFill>
                      <a:schemeClr val="accent6">
                        <a:lumMod val="75000"/>
                      </a:schemeClr>
                    </a:solidFill>
                  </a:rPr>
                  <a:t>All Lagrangian systems are Newtonian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B631D6-CB90-6F11-FFB8-D2419144C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26" y="5383466"/>
                <a:ext cx="9028177" cy="738664"/>
              </a:xfrm>
              <a:prstGeom prst="rect">
                <a:avLst/>
              </a:prstGeom>
              <a:blipFill>
                <a:blip r:embed="rId4"/>
                <a:stretch>
                  <a:fillRect t="-15702" r="-1688" b="-38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235A63B-7E81-F0B0-7D82-6913F45C120B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161B08-8F2B-27DF-3393-F9D3E95201E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F553D0C-A4EC-2EF3-295C-F3CA476DAF15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12E0F6-4C00-9F0C-E133-D06DE34AE19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E44E9D07-4E42-5F70-B50B-327A39526273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1FDFBBA-FFC0-3470-C5BD-FCC4CEFBEB6C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FA93F18-2EAE-2DED-619D-7A3A90B45AF7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05C0D9-18A1-D132-B336-C86297A979A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217077-A760-B534-09B0-3332DDA44623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69B3A2-450E-AA22-1452-D4C6FACF01B6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BA921B-3B71-8ACC-78C4-4553722A679C}"/>
                  </a:ext>
                </a:extLst>
              </p:cNvPr>
              <p:cNvSpPr txBox="1"/>
              <p:nvPr/>
            </p:nvSpPr>
            <p:spPr>
              <a:xfrm>
                <a:off x="299528" y="2275161"/>
                <a:ext cx="11498917" cy="154221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800" i="1" dirty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800" i="1" dirty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i="1" dirty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BA921B-3B71-8ACC-78C4-4553722A6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28" y="2275161"/>
                <a:ext cx="11498917" cy="1542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68E6-B84B-F8B2-2D4E-BF94A559B4E7}"/>
                  </a:ext>
                </a:extLst>
              </p:cNvPr>
              <p:cNvSpPr txBox="1"/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68E6-B84B-F8B2-2D4E-BF94A559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7E4EA-FBBD-7ACC-91AF-AAB7CEB3124F}"/>
                  </a:ext>
                </a:extLst>
              </p:cNvPr>
              <p:cNvSpPr txBox="1"/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7E4EA-FBBD-7ACC-91AF-AAB7CEB3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F6C1658-C4B3-D69F-F0FB-5E3738F3300C}"/>
              </a:ext>
            </a:extLst>
          </p:cNvPr>
          <p:cNvSpPr txBox="1"/>
          <p:nvPr/>
        </p:nvSpPr>
        <p:spPr>
          <a:xfrm>
            <a:off x="7681650" y="316949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0054-345F-3DE1-A868-E5917BDC1CC8}"/>
              </a:ext>
            </a:extLst>
          </p:cNvPr>
          <p:cNvSpPr txBox="1"/>
          <p:nvPr/>
        </p:nvSpPr>
        <p:spPr>
          <a:xfrm>
            <a:off x="1116663" y="358060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Lagrangian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87B3F0-B21F-A9EC-112A-85323DC0109F}"/>
              </a:ext>
            </a:extLst>
          </p:cNvPr>
          <p:cNvCxnSpPr>
            <a:cxnSpLocks/>
          </p:cNvCxnSpPr>
          <p:nvPr/>
        </p:nvCxnSpPr>
        <p:spPr>
          <a:xfrm>
            <a:off x="4521197" y="649107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/>
              <p:nvPr/>
            </p:nvSpPr>
            <p:spPr>
              <a:xfrm>
                <a:off x="5481356" y="1105202"/>
                <a:ext cx="2585323" cy="1140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dirty="0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44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356" y="1105202"/>
                <a:ext cx="2585323" cy="11408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64A42E-D5FD-BEE8-F600-B2A7C354177A}"/>
              </a:ext>
            </a:extLst>
          </p:cNvPr>
          <p:cNvCxnSpPr>
            <a:cxnSpLocks/>
          </p:cNvCxnSpPr>
          <p:nvPr/>
        </p:nvCxnSpPr>
        <p:spPr>
          <a:xfrm>
            <a:off x="4521197" y="1724383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0B6968-7EDA-B215-DC4D-77B40CCC614B}"/>
              </a:ext>
            </a:extLst>
          </p:cNvPr>
          <p:cNvSpPr txBox="1"/>
          <p:nvPr/>
        </p:nvSpPr>
        <p:spPr>
          <a:xfrm>
            <a:off x="182626" y="1084382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Lagrangian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2FE86E-3B5A-241F-B0BD-E0053B647321}"/>
              </a:ext>
            </a:extLst>
          </p:cNvPr>
          <p:cNvSpPr txBox="1"/>
          <p:nvPr/>
        </p:nvSpPr>
        <p:spPr>
          <a:xfrm>
            <a:off x="7784790" y="1067687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ADF675-FBE7-EA11-60EB-C73D40A0488D}"/>
                  </a:ext>
                </a:extLst>
              </p:cNvPr>
              <p:cNvSpPr txBox="1"/>
              <p:nvPr/>
            </p:nvSpPr>
            <p:spPr>
              <a:xfrm>
                <a:off x="493731" y="3877408"/>
                <a:ext cx="9301521" cy="99520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ADF675-FBE7-EA11-60EB-C73D40A04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31" y="3877408"/>
                <a:ext cx="9301521" cy="9952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57742-88BF-792F-91CE-E725FEF35D83}"/>
              </a:ext>
            </a:extLst>
          </p:cNvPr>
          <p:cNvCxnSpPr/>
          <p:nvPr/>
        </p:nvCxnSpPr>
        <p:spPr>
          <a:xfrm>
            <a:off x="2588243" y="3678544"/>
            <a:ext cx="601006" cy="456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909D7B-8FB0-915C-0E87-5010D0E81AC0}"/>
                  </a:ext>
                </a:extLst>
              </p:cNvPr>
              <p:cNvSpPr txBox="1"/>
              <p:nvPr/>
            </p:nvSpPr>
            <p:spPr>
              <a:xfrm>
                <a:off x="728449" y="3259788"/>
                <a:ext cx="1879041" cy="684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unique solution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909D7B-8FB0-915C-0E87-5010D0E81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49" y="3259788"/>
                <a:ext cx="1879041" cy="684290"/>
              </a:xfrm>
              <a:prstGeom prst="rect">
                <a:avLst/>
              </a:prstGeom>
              <a:blipFill>
                <a:blip r:embed="rId10"/>
                <a:stretch>
                  <a:fillRect r="-2589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78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F8A0021-5929-AE12-007C-3151BF27788B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1DCE4E-8D70-AC67-D9EA-14C06B9249FB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2184462-0A35-6D25-6C46-6B9D0FFCA42A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ECC59-DDBF-24FF-3DD2-58DBF0CA91CE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F82F98CF-5BD6-13E9-C80C-D5429153CB8C}"/>
              </a:ext>
            </a:extLst>
          </p:cNvPr>
          <p:cNvSpPr/>
          <p:nvPr/>
        </p:nvSpPr>
        <p:spPr>
          <a:xfrm>
            <a:off x="9650405" y="737895"/>
            <a:ext cx="1148291" cy="1161288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E81B0D8-0D8B-6A52-8E38-35D615B1FD4F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5D33181-2BFA-A4FB-EA04-D7EA79E9E29D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54D014-735E-19A0-0A44-9751F51321FC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32C4F-E966-4E22-5B51-2A093F11ADA2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CD42BB-A70E-1343-32EA-F5A41543B375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78B71-22E4-3A64-B543-7C1C371BD02A}"/>
                  </a:ext>
                </a:extLst>
              </p:cNvPr>
              <p:cNvSpPr txBox="1"/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78B71-22E4-3A64-B543-7C1C371BD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3EAAC2-AE20-B8B2-E49C-695FC5442886}"/>
                  </a:ext>
                </a:extLst>
              </p:cNvPr>
              <p:cNvSpPr txBox="1"/>
              <p:nvPr/>
            </p:nvSpPr>
            <p:spPr>
              <a:xfrm>
                <a:off x="5390551" y="186849"/>
                <a:ext cx="1971822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3EAAC2-AE20-B8B2-E49C-695FC5442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51" y="186849"/>
                <a:ext cx="1971822" cy="791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25AA75D-3554-1350-D0F6-C4FDDD12BAFF}"/>
              </a:ext>
            </a:extLst>
          </p:cNvPr>
          <p:cNvSpPr txBox="1"/>
          <p:nvPr/>
        </p:nvSpPr>
        <p:spPr>
          <a:xfrm>
            <a:off x="7565529" y="316949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Hamiltonian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B35F9F-DBF5-A5D4-599D-66DE5EC09C0C}"/>
              </a:ext>
            </a:extLst>
          </p:cNvPr>
          <p:cNvSpPr txBox="1"/>
          <p:nvPr/>
        </p:nvSpPr>
        <p:spPr>
          <a:xfrm>
            <a:off x="1180847" y="353826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Lagrangian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3CB1A-26C2-37EC-C372-0556105C78C9}"/>
              </a:ext>
            </a:extLst>
          </p:cNvPr>
          <p:cNvCxnSpPr>
            <a:cxnSpLocks/>
          </p:cNvCxnSpPr>
          <p:nvPr/>
        </p:nvCxnSpPr>
        <p:spPr>
          <a:xfrm>
            <a:off x="4521197" y="649107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2E17B3-8C6D-49DF-47C1-DDE2D0F987F8}"/>
                  </a:ext>
                </a:extLst>
              </p:cNvPr>
              <p:cNvSpPr txBox="1"/>
              <p:nvPr/>
            </p:nvSpPr>
            <p:spPr>
              <a:xfrm>
                <a:off x="363871" y="1485992"/>
                <a:ext cx="2920543" cy="589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2E17B3-8C6D-49DF-47C1-DDE2D0F98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71" y="1485992"/>
                <a:ext cx="2920543" cy="589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9F156F-F718-E945-F2D0-204DB48ED1C1}"/>
              </a:ext>
            </a:extLst>
          </p:cNvPr>
          <p:cNvCxnSpPr>
            <a:cxnSpLocks/>
          </p:cNvCxnSpPr>
          <p:nvPr/>
        </p:nvCxnSpPr>
        <p:spPr>
          <a:xfrm flipH="1">
            <a:off x="2769620" y="1491970"/>
            <a:ext cx="256486" cy="1340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692DAB-1972-E1CA-42B0-5B760E3505BB}"/>
              </a:ext>
            </a:extLst>
          </p:cNvPr>
          <p:cNvSpPr txBox="1"/>
          <p:nvPr/>
        </p:nvSpPr>
        <p:spPr>
          <a:xfrm>
            <a:off x="2170094" y="1090792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 invertible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72FF371-B5F2-E61D-0B94-4AF460011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405" y="3081327"/>
            <a:ext cx="8821204" cy="9084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DD3127-16C1-C729-F81F-32CB3913C395}"/>
                  </a:ext>
                </a:extLst>
              </p:cNvPr>
              <p:cNvSpPr txBox="1"/>
              <p:nvPr/>
            </p:nvSpPr>
            <p:spPr>
              <a:xfrm>
                <a:off x="5191665" y="1179006"/>
                <a:ext cx="3877472" cy="1009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DD3127-16C1-C729-F81F-32CB3913C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65" y="1179006"/>
                <a:ext cx="3877472" cy="1009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35A9AA-2EB9-1586-4193-AF595D952F6F}"/>
                  </a:ext>
                </a:extLst>
              </p:cNvPr>
              <p:cNvSpPr txBox="1"/>
              <p:nvPr/>
            </p:nvSpPr>
            <p:spPr>
              <a:xfrm>
                <a:off x="8054174" y="4668719"/>
                <a:ext cx="1307217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35A9AA-2EB9-1586-4193-AF595D952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174" y="4668719"/>
                <a:ext cx="1307217" cy="424796"/>
              </a:xfrm>
              <a:prstGeom prst="rect">
                <a:avLst/>
              </a:prstGeom>
              <a:blipFill>
                <a:blip r:embed="rId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CD7AC0-887F-2F7B-14A6-BC778D3E9F3B}"/>
                  </a:ext>
                </a:extLst>
              </p:cNvPr>
              <p:cNvSpPr txBox="1"/>
              <p:nvPr/>
            </p:nvSpPr>
            <p:spPr>
              <a:xfrm>
                <a:off x="5257886" y="4995927"/>
                <a:ext cx="2155783" cy="498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 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CD7AC0-887F-2F7B-14A6-BC778D3E9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86" y="4995927"/>
                <a:ext cx="2155783" cy="498278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DB6FA1-35A5-523F-2EA1-DB67F1E71EAA}"/>
                  </a:ext>
                </a:extLst>
              </p:cNvPr>
              <p:cNvSpPr txBox="1"/>
              <p:nvPr/>
            </p:nvSpPr>
            <p:spPr>
              <a:xfrm>
                <a:off x="180043" y="4155956"/>
                <a:ext cx="8405121" cy="833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DB6FA1-35A5-523F-2EA1-DB67F1E71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3" y="4155956"/>
                <a:ext cx="8405121" cy="8331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6419FD-5295-A8AA-2851-68351DFCAC2E}"/>
                  </a:ext>
                </a:extLst>
              </p:cNvPr>
              <p:cNvSpPr txBox="1"/>
              <p:nvPr/>
            </p:nvSpPr>
            <p:spPr>
              <a:xfrm>
                <a:off x="666859" y="5581312"/>
                <a:ext cx="89835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All </a:t>
                </a:r>
                <a:r>
                  <a:rPr lang="en-US" sz="4000" dirty="0" err="1">
                    <a:solidFill>
                      <a:schemeClr val="accent6">
                        <a:lumMod val="75000"/>
                      </a:schemeClr>
                    </a:solidFill>
                  </a:rPr>
                  <a:t>Lagrangian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systems are Hamiltonian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6419FD-5295-A8AA-2851-68351DFCA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59" y="5581312"/>
                <a:ext cx="8983546" cy="707886"/>
              </a:xfrm>
              <a:prstGeom prst="rect">
                <a:avLst/>
              </a:prstGeom>
              <a:blipFill>
                <a:blip r:embed="rId11"/>
                <a:stretch>
                  <a:fillRect t="-15517" r="-68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23">
            <a:extLst>
              <a:ext uri="{FF2B5EF4-FFF2-40B4-BE49-F238E27FC236}">
                <a16:creationId xmlns:a16="http://schemas.microsoft.com/office/drawing/2014/main" id="{8D1B7612-89BA-3FE8-5E8E-CAD2AC79B584}"/>
              </a:ext>
            </a:extLst>
          </p:cNvPr>
          <p:cNvSpPr/>
          <p:nvPr/>
        </p:nvSpPr>
        <p:spPr>
          <a:xfrm>
            <a:off x="10625939" y="908837"/>
            <a:ext cx="345517" cy="399628"/>
          </a:xfrm>
          <a:custGeom>
            <a:avLst/>
            <a:gdLst>
              <a:gd name="connsiteX0" fmla="*/ 172758 w 345517"/>
              <a:gd name="connsiteY0" fmla="*/ 0 h 399628"/>
              <a:gd name="connsiteX1" fmla="*/ 235077 w 345517"/>
              <a:gd name="connsiteY1" fmla="*/ 67744 h 399628"/>
              <a:gd name="connsiteX2" fmla="*/ 334659 w 345517"/>
              <a:gd name="connsiteY2" fmla="*/ 279997 h 399628"/>
              <a:gd name="connsiteX3" fmla="*/ 345517 w 345517"/>
              <a:gd name="connsiteY3" fmla="*/ 376605 h 399628"/>
              <a:gd name="connsiteX4" fmla="*/ 306139 w 345517"/>
              <a:gd name="connsiteY4" fmla="*/ 387568 h 399628"/>
              <a:gd name="connsiteX5" fmla="*/ 172759 w 345517"/>
              <a:gd name="connsiteY5" fmla="*/ 399628 h 399628"/>
              <a:gd name="connsiteX6" fmla="*/ 39379 w 345517"/>
              <a:gd name="connsiteY6" fmla="*/ 387568 h 399628"/>
              <a:gd name="connsiteX7" fmla="*/ 0 w 345517"/>
              <a:gd name="connsiteY7" fmla="*/ 376604 h 399628"/>
              <a:gd name="connsiteX8" fmla="*/ 10858 w 345517"/>
              <a:gd name="connsiteY8" fmla="*/ 279997 h 399628"/>
              <a:gd name="connsiteX9" fmla="*/ 110440 w 345517"/>
              <a:gd name="connsiteY9" fmla="*/ 67744 h 399628"/>
              <a:gd name="connsiteX10" fmla="*/ 172758 w 345517"/>
              <a:gd name="connsiteY10" fmla="*/ 0 h 39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517" h="399628">
                <a:moveTo>
                  <a:pt x="172758" y="0"/>
                </a:moveTo>
                <a:lnTo>
                  <a:pt x="235077" y="67744"/>
                </a:lnTo>
                <a:cubicBezTo>
                  <a:pt x="282650" y="130903"/>
                  <a:pt x="317027" y="202715"/>
                  <a:pt x="334659" y="279997"/>
                </a:cubicBezTo>
                <a:lnTo>
                  <a:pt x="345517" y="376605"/>
                </a:lnTo>
                <a:lnTo>
                  <a:pt x="306139" y="387568"/>
                </a:lnTo>
                <a:cubicBezTo>
                  <a:pt x="263056" y="395476"/>
                  <a:pt x="218448" y="399628"/>
                  <a:pt x="172759" y="399628"/>
                </a:cubicBezTo>
                <a:cubicBezTo>
                  <a:pt x="127070" y="399628"/>
                  <a:pt x="82462" y="395476"/>
                  <a:pt x="39379" y="387568"/>
                </a:cubicBezTo>
                <a:lnTo>
                  <a:pt x="0" y="376604"/>
                </a:lnTo>
                <a:lnTo>
                  <a:pt x="10858" y="279997"/>
                </a:lnTo>
                <a:cubicBezTo>
                  <a:pt x="28490" y="202715"/>
                  <a:pt x="62867" y="130903"/>
                  <a:pt x="110440" y="67744"/>
                </a:cubicBezTo>
                <a:lnTo>
                  <a:pt x="172758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37FF939-D846-8BF8-84EA-8419C6F9E1D2}"/>
              </a:ext>
            </a:extLst>
          </p:cNvPr>
          <p:cNvSpPr/>
          <p:nvPr/>
        </p:nvSpPr>
        <p:spPr>
          <a:xfrm>
            <a:off x="10139466" y="714873"/>
            <a:ext cx="659230" cy="570569"/>
          </a:xfrm>
          <a:custGeom>
            <a:avLst/>
            <a:gdLst>
              <a:gd name="connsiteX0" fmla="*/ 172758 w 659230"/>
              <a:gd name="connsiteY0" fmla="*/ 0 h 570569"/>
              <a:gd name="connsiteX1" fmla="*/ 640735 w 659230"/>
              <a:gd name="connsiteY1" fmla="*/ 173859 h 570569"/>
              <a:gd name="connsiteX2" fmla="*/ 659230 w 659230"/>
              <a:gd name="connsiteY2" fmla="*/ 193965 h 570569"/>
              <a:gd name="connsiteX3" fmla="*/ 596912 w 659230"/>
              <a:gd name="connsiteY3" fmla="*/ 261709 h 570569"/>
              <a:gd name="connsiteX4" fmla="*/ 497330 w 659230"/>
              <a:gd name="connsiteY4" fmla="*/ 473962 h 570569"/>
              <a:gd name="connsiteX5" fmla="*/ 486472 w 659230"/>
              <a:gd name="connsiteY5" fmla="*/ 570569 h 570569"/>
              <a:gd name="connsiteX6" fmla="*/ 401621 w 659230"/>
              <a:gd name="connsiteY6" fmla="*/ 546946 h 570569"/>
              <a:gd name="connsiteX7" fmla="*/ 10858 w 659230"/>
              <a:gd name="connsiteY7" fmla="*/ 119631 h 570569"/>
              <a:gd name="connsiteX8" fmla="*/ 0 w 659230"/>
              <a:gd name="connsiteY8" fmla="*/ 23023 h 570569"/>
              <a:gd name="connsiteX9" fmla="*/ 39378 w 659230"/>
              <a:gd name="connsiteY9" fmla="*/ 12060 h 570569"/>
              <a:gd name="connsiteX10" fmla="*/ 172758 w 659230"/>
              <a:gd name="connsiteY10" fmla="*/ 0 h 57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0" h="570569">
                <a:moveTo>
                  <a:pt x="172758" y="0"/>
                </a:moveTo>
                <a:cubicBezTo>
                  <a:pt x="355514" y="0"/>
                  <a:pt x="520969" y="66440"/>
                  <a:pt x="640735" y="173859"/>
                </a:cubicBezTo>
                <a:lnTo>
                  <a:pt x="659230" y="193965"/>
                </a:lnTo>
                <a:lnTo>
                  <a:pt x="596912" y="261709"/>
                </a:lnTo>
                <a:cubicBezTo>
                  <a:pt x="549339" y="324868"/>
                  <a:pt x="514962" y="396680"/>
                  <a:pt x="497330" y="473962"/>
                </a:cubicBezTo>
                <a:lnTo>
                  <a:pt x="486472" y="570569"/>
                </a:lnTo>
                <a:lnTo>
                  <a:pt x="401621" y="546946"/>
                </a:lnTo>
                <a:cubicBezTo>
                  <a:pt x="203674" y="471852"/>
                  <a:pt x="54938" y="312838"/>
                  <a:pt x="10858" y="119631"/>
                </a:cubicBezTo>
                <a:lnTo>
                  <a:pt x="0" y="23023"/>
                </a:lnTo>
                <a:lnTo>
                  <a:pt x="39378" y="12060"/>
                </a:lnTo>
                <a:cubicBezTo>
                  <a:pt x="82461" y="4152"/>
                  <a:pt x="127069" y="0"/>
                  <a:pt x="172758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F1B148-07C5-6077-2CA7-951AE522A843}"/>
              </a:ext>
            </a:extLst>
          </p:cNvPr>
          <p:cNvCxnSpPr>
            <a:cxnSpLocks/>
          </p:cNvCxnSpPr>
          <p:nvPr/>
        </p:nvCxnSpPr>
        <p:spPr>
          <a:xfrm>
            <a:off x="7565529" y="4779822"/>
            <a:ext cx="488645" cy="20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8A0E29-9593-5F9E-7A32-03CABB76E89C}"/>
              </a:ext>
            </a:extLst>
          </p:cNvPr>
          <p:cNvCxnSpPr>
            <a:cxnSpLocks/>
          </p:cNvCxnSpPr>
          <p:nvPr/>
        </p:nvCxnSpPr>
        <p:spPr>
          <a:xfrm flipV="1">
            <a:off x="4692502" y="5238974"/>
            <a:ext cx="565384" cy="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65E52E7-BA36-E509-DECE-3FBF37C925BE}"/>
              </a:ext>
            </a:extLst>
          </p:cNvPr>
          <p:cNvSpPr txBox="1"/>
          <p:nvPr/>
        </p:nvSpPr>
        <p:spPr>
          <a:xfrm>
            <a:off x="2162707" y="5104593"/>
            <a:ext cx="252979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required for unique solution</a:t>
            </a:r>
          </a:p>
        </p:txBody>
      </p:sp>
    </p:spTree>
    <p:extLst>
      <p:ext uri="{BB962C8B-B14F-4D97-AF65-F5344CB8AC3E}">
        <p14:creationId xmlns:p14="http://schemas.microsoft.com/office/powerpoint/2010/main" val="25929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24826</TotalTime>
  <Words>1359</Words>
  <Application>Microsoft Office PowerPoint</Application>
  <PresentationFormat>Widescreen</PresentationFormat>
  <Paragraphs>267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Inequivalence of Newtonian, Lagrangian, and Hamiltonian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38</cp:revision>
  <dcterms:created xsi:type="dcterms:W3CDTF">2021-04-07T15:17:47Z</dcterms:created>
  <dcterms:modified xsi:type="dcterms:W3CDTF">2024-04-23T13:23:41Z</dcterms:modified>
</cp:coreProperties>
</file>