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43"/>
  </p:notesMasterIdLst>
  <p:sldIdLst>
    <p:sldId id="259" r:id="rId2"/>
    <p:sldId id="921" r:id="rId3"/>
    <p:sldId id="902" r:id="rId4"/>
    <p:sldId id="936" r:id="rId5"/>
    <p:sldId id="942" r:id="rId6"/>
    <p:sldId id="941" r:id="rId7"/>
    <p:sldId id="937" r:id="rId8"/>
    <p:sldId id="945" r:id="rId9"/>
    <p:sldId id="944" r:id="rId10"/>
    <p:sldId id="938" r:id="rId11"/>
    <p:sldId id="946" r:id="rId12"/>
    <p:sldId id="947" r:id="rId13"/>
    <p:sldId id="948" r:id="rId14"/>
    <p:sldId id="924" r:id="rId15"/>
    <p:sldId id="918" r:id="rId16"/>
    <p:sldId id="951" r:id="rId17"/>
    <p:sldId id="950" r:id="rId18"/>
    <p:sldId id="907" r:id="rId19"/>
    <p:sldId id="953" r:id="rId20"/>
    <p:sldId id="909" r:id="rId21"/>
    <p:sldId id="908" r:id="rId22"/>
    <p:sldId id="920" r:id="rId23"/>
    <p:sldId id="954" r:id="rId24"/>
    <p:sldId id="955" r:id="rId25"/>
    <p:sldId id="956" r:id="rId26"/>
    <p:sldId id="957" r:id="rId27"/>
    <p:sldId id="963" r:id="rId28"/>
    <p:sldId id="958" r:id="rId29"/>
    <p:sldId id="912" r:id="rId30"/>
    <p:sldId id="959" r:id="rId31"/>
    <p:sldId id="913" r:id="rId32"/>
    <p:sldId id="960" r:id="rId33"/>
    <p:sldId id="961" r:id="rId34"/>
    <p:sldId id="914" r:id="rId35"/>
    <p:sldId id="915" r:id="rId36"/>
    <p:sldId id="962" r:id="rId37"/>
    <p:sldId id="952" r:id="rId38"/>
    <p:sldId id="932" r:id="rId39"/>
    <p:sldId id="917" r:id="rId40"/>
    <p:sldId id="923" r:id="rId41"/>
    <p:sldId id="919" r:id="rId42"/>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61A6"/>
    <a:srgbClr val="682C94"/>
    <a:srgbClr val="6A2E98"/>
    <a:srgbClr val="56257B"/>
    <a:srgbClr val="E6E6E6"/>
    <a:srgbClr val="451E63"/>
    <a:srgbClr val="AA0000"/>
    <a:srgbClr val="D70000"/>
    <a:srgbClr val="B60000"/>
    <a:srgbClr val="520000"/>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457" autoAdjust="0"/>
    <p:restoredTop sz="88189" autoAdjust="0"/>
  </p:normalViewPr>
  <p:slideViewPr>
    <p:cSldViewPr snapToGrid="0">
      <p:cViewPr varScale="1">
        <p:scale>
          <a:sx n="108" d="100"/>
          <a:sy n="108" d="100"/>
        </p:scale>
        <p:origin x="126" y="480"/>
      </p:cViewPr>
      <p:guideLst/>
    </p:cSldViewPr>
  </p:slideViewPr>
  <p:outlineViewPr>
    <p:cViewPr>
      <p:scale>
        <a:sx n="33" d="100"/>
        <a:sy n="33" d="100"/>
      </p:scale>
      <p:origin x="0" y="-9029"/>
    </p:cViewPr>
    <p:sldLst>
      <p:sld r:id="rId1" collapse="1"/>
    </p:sldLst>
  </p:outlin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tableStyles" Target="tableStyle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theme" Target="theme/theme1.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slide" Target="slides/slide40.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notesMaster" Target="notesMasters/notes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E119C704-B8F9-449B-B828-36D786A1FE73}" type="datetimeFigureOut">
              <a:rPr lang="en-US" smtClean="0"/>
              <a:t>5/9/2024</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154F452-85BD-4268-B680-C313DBFDCEB3}" type="slidenum">
              <a:rPr lang="en-US" smtClean="0"/>
              <a:t>‹#›</a:t>
            </a:fld>
            <a:endParaRPr lang="en-US"/>
          </a:p>
        </p:txBody>
      </p:sp>
    </p:spTree>
    <p:extLst>
      <p:ext uri="{BB962C8B-B14F-4D97-AF65-F5344CB8AC3E}">
        <p14:creationId xmlns:p14="http://schemas.microsoft.com/office/powerpoint/2010/main" val="843431744"/>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3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16</a:t>
            </a:fld>
            <a:endParaRPr lang="en-US"/>
          </a:p>
        </p:txBody>
      </p:sp>
    </p:spTree>
    <p:extLst>
      <p:ext uri="{BB962C8B-B14F-4D97-AF65-F5344CB8AC3E}">
        <p14:creationId xmlns:p14="http://schemas.microsoft.com/office/powerpoint/2010/main" val="1613968835"/>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look for ideas for picture in textbooks, videos, </a:t>
            </a:r>
            <a:r>
              <a:rPr lang="en-US" dirty="0" err="1"/>
              <a:t>etc</a:t>
            </a:r>
            <a:r>
              <a:rPr lang="en-US" dirty="0"/>
              <a:t> about information theory?</a:t>
            </a:r>
          </a:p>
          <a:p>
            <a:r>
              <a:rPr lang="en-US" dirty="0"/>
              <a:t>TODO: with image, motivation – information entropy is number of bits needed to identify an elements, det/rev must mean the same information to identify past and future elements</a:t>
            </a:r>
          </a:p>
        </p:txBody>
      </p:sp>
      <p:sp>
        <p:nvSpPr>
          <p:cNvPr id="4" name="Slide Number Placeholder 3"/>
          <p:cNvSpPr>
            <a:spLocks noGrp="1"/>
          </p:cNvSpPr>
          <p:nvPr>
            <p:ph type="sldNum" sz="quarter" idx="5"/>
          </p:nvPr>
        </p:nvSpPr>
        <p:spPr/>
        <p:txBody>
          <a:bodyPr/>
          <a:lstStyle/>
          <a:p>
            <a:fld id="{A154F452-85BD-4268-B680-C313DBFDCEB3}" type="slidenum">
              <a:rPr lang="en-US" smtClean="0"/>
              <a:t>31</a:t>
            </a:fld>
            <a:endParaRPr lang="en-US"/>
          </a:p>
        </p:txBody>
      </p:sp>
    </p:spTree>
    <p:extLst>
      <p:ext uri="{BB962C8B-B14F-4D97-AF65-F5344CB8AC3E}">
        <p14:creationId xmlns:p14="http://schemas.microsoft.com/office/powerpoint/2010/main" val="685581992"/>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fact that determinism and reversibility is equivalent to conservation of information entropy should not be, in retrospect, surprising. Given a distribution, its information entropy quantifies the average amount of information needed to specify a particular element chosen according to that distribution. If the evolution is deterministic and reversible, giving the initial state is equivalent to giving the final state and therefore the information to describe one or the other must be the same. Determinism and reversibility, then, can be understood as the informational equivalence between past and future descriptions.</a:t>
            </a:r>
          </a:p>
        </p:txBody>
      </p:sp>
      <p:sp>
        <p:nvSpPr>
          <p:cNvPr id="4" name="Slide Number Placeholder 3"/>
          <p:cNvSpPr>
            <a:spLocks noGrp="1"/>
          </p:cNvSpPr>
          <p:nvPr>
            <p:ph type="sldNum" sz="quarter" idx="5"/>
          </p:nvPr>
        </p:nvSpPr>
        <p:spPr/>
        <p:txBody>
          <a:bodyPr/>
          <a:lstStyle/>
          <a:p>
            <a:fld id="{A154F452-85BD-4268-B680-C313DBFDCEB3}" type="slidenum">
              <a:rPr lang="en-US" smtClean="0"/>
              <a:t>32</a:t>
            </a:fld>
            <a:endParaRPr lang="en-US"/>
          </a:p>
        </p:txBody>
      </p:sp>
    </p:spTree>
    <p:extLst>
      <p:ext uri="{BB962C8B-B14F-4D97-AF65-F5344CB8AC3E}">
        <p14:creationId xmlns:p14="http://schemas.microsoft.com/office/powerpoint/2010/main" val="413052146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visualize like an ellipse (that is going to conserve area during motion) https://cookierobotics.com/007/ </a:t>
            </a:r>
          </a:p>
        </p:txBody>
      </p:sp>
      <p:sp>
        <p:nvSpPr>
          <p:cNvPr id="4" name="Slide Number Placeholder 3"/>
          <p:cNvSpPr>
            <a:spLocks noGrp="1"/>
          </p:cNvSpPr>
          <p:nvPr>
            <p:ph type="sldNum" sz="quarter" idx="5"/>
          </p:nvPr>
        </p:nvSpPr>
        <p:spPr/>
        <p:txBody>
          <a:bodyPr/>
          <a:lstStyle/>
          <a:p>
            <a:fld id="{A154F452-85BD-4268-B680-C313DBFDCEB3}" type="slidenum">
              <a:rPr lang="en-US" smtClean="0"/>
              <a:t>33</a:t>
            </a:fld>
            <a:endParaRPr lang="en-US"/>
          </a:p>
        </p:txBody>
      </p:sp>
    </p:spTree>
    <p:extLst>
      <p:ext uri="{BB962C8B-B14F-4D97-AF65-F5344CB8AC3E}">
        <p14:creationId xmlns:p14="http://schemas.microsoft.com/office/powerpoint/2010/main" val="4155197644"/>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39</a:t>
            </a:fld>
            <a:endParaRPr lang="en-US"/>
          </a:p>
        </p:txBody>
      </p:sp>
    </p:spTree>
    <p:extLst>
      <p:ext uri="{BB962C8B-B14F-4D97-AF65-F5344CB8AC3E}">
        <p14:creationId xmlns:p14="http://schemas.microsoft.com/office/powerpoint/2010/main" val="3391918925"/>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The v and w are small segments. They give a parallelogram. The omega calculates the area. The v and w hat are the small segment transported by the evolution. They can become anything as long as the parallelogram has the same area (as calculated by omega)</a:t>
            </a:r>
          </a:p>
        </p:txBody>
      </p:sp>
      <p:sp>
        <p:nvSpPr>
          <p:cNvPr id="4" name="Slide Number Placeholder 3"/>
          <p:cNvSpPr>
            <a:spLocks noGrp="1"/>
          </p:cNvSpPr>
          <p:nvPr>
            <p:ph type="sldNum" sz="quarter" idx="5"/>
          </p:nvPr>
        </p:nvSpPr>
        <p:spPr/>
        <p:txBody>
          <a:bodyPr/>
          <a:lstStyle/>
          <a:p>
            <a:fld id="{A154F452-85BD-4268-B680-C313DBFDCEB3}" type="slidenum">
              <a:rPr lang="en-US" smtClean="0"/>
              <a:t>19</a:t>
            </a:fld>
            <a:endParaRPr lang="en-US"/>
          </a:p>
        </p:txBody>
      </p:sp>
    </p:spTree>
    <p:extLst>
      <p:ext uri="{BB962C8B-B14F-4D97-AF65-F5344CB8AC3E}">
        <p14:creationId xmlns:p14="http://schemas.microsoft.com/office/powerpoint/2010/main" val="17072958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picture is the one with the vectors and transported vectors that have parallelograms with the same area</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23</a:t>
            </a:fld>
            <a:endParaRPr lang="en-US"/>
          </a:p>
        </p:txBody>
      </p:sp>
    </p:spTree>
    <p:extLst>
      <p:ext uri="{BB962C8B-B14F-4D97-AF65-F5344CB8AC3E}">
        <p14:creationId xmlns:p14="http://schemas.microsoft.com/office/powerpoint/2010/main" val="1322129613"/>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search in Wikipedia images on fluid mechanics and continuum mechanics</a:t>
            </a:r>
          </a:p>
          <a:p>
            <a:pPr algn="ctr"/>
            <a:endParaRPr lang="en-US" sz="1200" dirty="0"/>
          </a:p>
          <a:p>
            <a:pPr algn="ctr"/>
            <a:r>
              <a:rPr lang="en-US" sz="1200" dirty="0"/>
              <a:t>There would actually be no reason for the Hamiltonian equations of motion to be </a:t>
            </a:r>
          </a:p>
          <a:p>
            <a:pPr algn="ctr"/>
            <a:r>
              <a:rPr lang="en-US" sz="1200" dirty="0"/>
              <a:t>differentiable if were about points, since differentiable equations are what is needed</a:t>
            </a:r>
          </a:p>
          <a:p>
            <a:pPr algn="ctr"/>
            <a:r>
              <a:rPr lang="en-US" sz="1200" dirty="0"/>
              <a:t>to define the Jacobian, the transport of areas, or of densities defined on those areas</a:t>
            </a:r>
          </a:p>
        </p:txBody>
      </p:sp>
      <p:sp>
        <p:nvSpPr>
          <p:cNvPr id="4" name="Slide Number Placeholder 3"/>
          <p:cNvSpPr>
            <a:spLocks noGrp="1"/>
          </p:cNvSpPr>
          <p:nvPr>
            <p:ph type="sldNum" sz="quarter" idx="5"/>
          </p:nvPr>
        </p:nvSpPr>
        <p:spPr/>
        <p:txBody>
          <a:bodyPr/>
          <a:lstStyle/>
          <a:p>
            <a:fld id="{A154F452-85BD-4268-B680-C313DBFDCEB3}" type="slidenum">
              <a:rPr lang="en-US" smtClean="0"/>
              <a:t>24</a:t>
            </a:fld>
            <a:endParaRPr lang="en-US"/>
          </a:p>
        </p:txBody>
      </p:sp>
    </p:spTree>
    <p:extLst>
      <p:ext uri="{BB962C8B-B14F-4D97-AF65-F5344CB8AC3E}">
        <p14:creationId xmlns:p14="http://schemas.microsoft.com/office/powerpoint/2010/main" val="1095924538"/>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sz="1200" dirty="0"/>
              <a:t>TODO: first slide on det/rev only about areas=number of states</a:t>
            </a:r>
          </a:p>
          <a:p>
            <a:pPr algn="ctr"/>
            <a:r>
              <a:rPr lang="en-US" sz="1200" dirty="0"/>
              <a:t>TODO: separate slide for density (move picture to next slide)</a:t>
            </a:r>
          </a:p>
          <a:p>
            <a:pPr algn="ctr"/>
            <a:endParaRPr lang="en-US" sz="1200" dirty="0"/>
          </a:p>
          <a:p>
            <a:pPr algn="ctr"/>
            <a:r>
              <a:rPr lang="en-US" dirty="0"/>
              <a:t>From Book: “Note that by reversible here we mean that given the final state we can reconstruct the initial state. Given that areas measure the number of states, DR-EV is equivalent to DR-VOL, which means this is another characterization of Hamiltonian mechanics. We can also see a connection to DR-DEN. If we assign a density to an initial state, and we claim that all and only the elements that start in that initial state will end in a particular final state, we will expect the density of the corresponding final state to match. That is, if the evolution is deterministic and reversible, it may shuffle around a distribution, but it will never be able to spread it or concentrate it”</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25</a:t>
            </a:fld>
            <a:endParaRPr lang="en-US"/>
          </a:p>
        </p:txBody>
      </p:sp>
    </p:spTree>
    <p:extLst>
      <p:ext uri="{BB962C8B-B14F-4D97-AF65-F5344CB8AC3E}">
        <p14:creationId xmlns:p14="http://schemas.microsoft.com/office/powerpoint/2010/main" val="22788102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r>
              <a:rPr lang="en-US" dirty="0"/>
              <a:t>What may be confusing is that the motion of a particle under linear drag may seem reversible, in the sense that we are able to, given the final position and momentum, reconstruct the initial values. Mathematically, it maps points one-to-one and would seem to satisfy DREV, even though it is not a Hamiltonian system. This is a perfect example of how focusing on just the points leads to the wrong physical intuition. Physically, we would say that a one meter range of position allows for more configurations than a one centimeter range, even though mathematically they have the same number of points. If we understand that states are infinitesimal areas of phase space, we can see that a dissipative system, though it does map the center points of infinitesimal areas one-to-one, it does not map the full infinitesimal area one-to-one. In this sense dissipative systems fail to be reversible.</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26</a:t>
            </a:fld>
            <a:endParaRPr lang="en-US"/>
          </a:p>
        </p:txBody>
      </p:sp>
    </p:spTree>
    <p:extLst>
      <p:ext uri="{BB962C8B-B14F-4D97-AF65-F5344CB8AC3E}">
        <p14:creationId xmlns:p14="http://schemas.microsoft.com/office/powerpoint/2010/main" val="288922266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TODO: maybe call X the state of the system and Y the state of the environment</a:t>
            </a:r>
          </a:p>
          <a:p>
            <a:r>
              <a:rPr lang="en-US" dirty="0"/>
              <a:t>TODO: merge with the following</a:t>
            </a:r>
          </a:p>
          <a:p>
            <a:endParaRPr lang="en-US" dirty="0"/>
          </a:p>
          <a:p>
            <a:r>
              <a:rPr lang="en-US" dirty="0"/>
              <a:t>Structure of phase space exactly what is needed to do statistical mechanics - Comes out of invariance of the entropy under coordinate transformations</a:t>
            </a:r>
          </a:p>
        </p:txBody>
      </p:sp>
      <p:sp>
        <p:nvSpPr>
          <p:cNvPr id="4" name="Slide Number Placeholder 3"/>
          <p:cNvSpPr>
            <a:spLocks noGrp="1"/>
          </p:cNvSpPr>
          <p:nvPr>
            <p:ph type="sldNum" sz="quarter" idx="5"/>
          </p:nvPr>
        </p:nvSpPr>
        <p:spPr/>
        <p:txBody>
          <a:bodyPr/>
          <a:lstStyle/>
          <a:p>
            <a:fld id="{A154F452-85BD-4268-B680-C313DBFDCEB3}" type="slidenum">
              <a:rPr lang="en-US" smtClean="0"/>
              <a:t>27</a:t>
            </a:fld>
            <a:endParaRPr lang="en-US"/>
          </a:p>
        </p:txBody>
      </p:sp>
    </p:spTree>
    <p:extLst>
      <p:ext uri="{BB962C8B-B14F-4D97-AF65-F5344CB8AC3E}">
        <p14:creationId xmlns:p14="http://schemas.microsoft.com/office/powerpoint/2010/main" val="312097547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ctr"/>
            <a:endParaRPr lang="en-US" dirty="0"/>
          </a:p>
          <a:p>
            <a:pPr algn="ctr"/>
            <a:r>
              <a:rPr lang="en-US" dirty="0"/>
              <a:t>However, we found that not only does it conserve energy, it defines it. Therefore this link between mechanics and thermodynamics is actually deeper than we may think at first, and we should explore it further. </a:t>
            </a:r>
            <a:endParaRPr lang="en-US" sz="1200" dirty="0"/>
          </a:p>
        </p:txBody>
      </p:sp>
      <p:sp>
        <p:nvSpPr>
          <p:cNvPr id="4" name="Slide Number Placeholder 3"/>
          <p:cNvSpPr>
            <a:spLocks noGrp="1"/>
          </p:cNvSpPr>
          <p:nvPr>
            <p:ph type="sldNum" sz="quarter" idx="5"/>
          </p:nvPr>
        </p:nvSpPr>
        <p:spPr/>
        <p:txBody>
          <a:bodyPr/>
          <a:lstStyle/>
          <a:p>
            <a:fld id="{A154F452-85BD-4268-B680-C313DBFDCEB3}" type="slidenum">
              <a:rPr lang="en-US" smtClean="0"/>
              <a:t>28</a:t>
            </a:fld>
            <a:endParaRPr lang="en-US"/>
          </a:p>
        </p:txBody>
      </p:sp>
    </p:spTree>
    <p:extLst>
      <p:ext uri="{BB962C8B-B14F-4D97-AF65-F5344CB8AC3E}">
        <p14:creationId xmlns:p14="http://schemas.microsoft.com/office/powerpoint/2010/main" val="11282113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TODO: same system/env picture, but make the line dashed and a double arrow in between</a:t>
            </a:r>
          </a:p>
          <a:p>
            <a:endParaRPr lang="en-US" dirty="0"/>
          </a:p>
        </p:txBody>
      </p:sp>
      <p:sp>
        <p:nvSpPr>
          <p:cNvPr id="4" name="Slide Number Placeholder 3"/>
          <p:cNvSpPr>
            <a:spLocks noGrp="1"/>
          </p:cNvSpPr>
          <p:nvPr>
            <p:ph type="sldNum" sz="quarter" idx="5"/>
          </p:nvPr>
        </p:nvSpPr>
        <p:spPr/>
        <p:txBody>
          <a:bodyPr/>
          <a:lstStyle/>
          <a:p>
            <a:fld id="{A154F452-85BD-4268-B680-C313DBFDCEB3}" type="slidenum">
              <a:rPr lang="en-US" smtClean="0"/>
              <a:t>29</a:t>
            </a:fld>
            <a:endParaRPr lang="en-US"/>
          </a:p>
        </p:txBody>
      </p:sp>
    </p:spTree>
    <p:extLst>
      <p:ext uri="{BB962C8B-B14F-4D97-AF65-F5344CB8AC3E}">
        <p14:creationId xmlns:p14="http://schemas.microsoft.com/office/powerpoint/2010/main" val="481251677"/>
      </p:ext>
    </p:extLst>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84FB9D-FE32-4608-A322-879EB604C4E9}"/>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212BEF24-38DB-414B-9143-835F94C5458F}"/>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00649D3D-74DA-4CF4-9D8A-35BEC589E886}"/>
              </a:ext>
            </a:extLst>
          </p:cNvPr>
          <p:cNvSpPr>
            <a:spLocks noGrp="1"/>
          </p:cNvSpPr>
          <p:nvPr>
            <p:ph type="dt" sz="half" idx="10"/>
          </p:nvPr>
        </p:nvSpPr>
        <p:spPr/>
        <p:txBody>
          <a:bodyPr/>
          <a:lstStyle/>
          <a:p>
            <a:fld id="{E417A1AE-5DAB-4E41-9E51-25C599575BB0}" type="datetime1">
              <a:rPr lang="en-US" smtClean="0"/>
              <a:t>5/9/2024</a:t>
            </a:fld>
            <a:endParaRPr lang="en-US"/>
          </a:p>
        </p:txBody>
      </p:sp>
      <p:sp>
        <p:nvSpPr>
          <p:cNvPr id="5" name="Footer Placeholder 4">
            <a:extLst>
              <a:ext uri="{FF2B5EF4-FFF2-40B4-BE49-F238E27FC236}">
                <a16:creationId xmlns:a16="http://schemas.microsoft.com/office/drawing/2014/main" id="{C3B2A6A3-4127-48D5-9784-9FE0EA9F2B0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747A031F-D251-4900-90B5-0DBC5EEB8B53}"/>
              </a:ext>
            </a:extLst>
          </p:cNvPr>
          <p:cNvSpPr>
            <a:spLocks noGrp="1"/>
          </p:cNvSpPr>
          <p:nvPr>
            <p:ph type="sldNum" sz="quarter" idx="12"/>
          </p:nvPr>
        </p:nvSpPr>
        <p:spPr/>
        <p:txBody>
          <a:bodyPr/>
          <a:lstStyle/>
          <a:p>
            <a:fld id="{F47845EA-7733-40EE-B074-20032348B727}" type="slidenum">
              <a:rPr lang="en-US" smtClean="0"/>
              <a:t>‹#›</a:t>
            </a:fld>
            <a:endParaRPr lang="en-US"/>
          </a:p>
        </p:txBody>
      </p:sp>
      <p:sp>
        <p:nvSpPr>
          <p:cNvPr id="9" name="Oval 8">
            <a:extLst>
              <a:ext uri="{FF2B5EF4-FFF2-40B4-BE49-F238E27FC236}">
                <a16:creationId xmlns:a16="http://schemas.microsoft.com/office/drawing/2014/main" id="{3AF2D39E-1CF2-6C35-A74E-C2E85F817FF0}"/>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pic>
        <p:nvPicPr>
          <p:cNvPr id="13" name="Picture 12">
            <a:extLst>
              <a:ext uri="{FF2B5EF4-FFF2-40B4-BE49-F238E27FC236}">
                <a16:creationId xmlns:a16="http://schemas.microsoft.com/office/drawing/2014/main" id="{803588DA-AF3D-0538-FED6-B91B80D9B03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9941405" y="4365482"/>
            <a:ext cx="1676403" cy="1523725"/>
          </a:xfrm>
          <a:prstGeom prst="rect">
            <a:avLst/>
          </a:prstGeom>
        </p:spPr>
      </p:pic>
      <p:pic>
        <p:nvPicPr>
          <p:cNvPr id="15" name="Picture 14">
            <a:extLst>
              <a:ext uri="{FF2B5EF4-FFF2-40B4-BE49-F238E27FC236}">
                <a16:creationId xmlns:a16="http://schemas.microsoft.com/office/drawing/2014/main" id="{4EEE5F5B-B632-2F49-E623-5C0F89CE0E74}"/>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9664754" y="5933727"/>
            <a:ext cx="2229706" cy="756859"/>
          </a:xfrm>
          <a:prstGeom prst="rect">
            <a:avLst/>
          </a:prstGeom>
        </p:spPr>
      </p:pic>
      <p:pic>
        <p:nvPicPr>
          <p:cNvPr id="16" name="Picture 15">
            <a:extLst>
              <a:ext uri="{FF2B5EF4-FFF2-40B4-BE49-F238E27FC236}">
                <a16:creationId xmlns:a16="http://schemas.microsoft.com/office/drawing/2014/main" id="{9AE0316C-62B2-770F-A578-C8D4BEA5ED29}"/>
              </a:ext>
            </a:extLst>
          </p:cNvPr>
          <p:cNvPicPr>
            <a:picLocks noChangeAspect="1"/>
          </p:cNvPicPr>
          <p:nvPr userDrawn="1"/>
        </p:nvPicPr>
        <p:blipFill>
          <a:blip r:embed="rId2">
            <a:extLst>
              <a:ext uri="{28A0092B-C50C-407E-A947-70E740481C1C}">
                <a14:useLocalDpi xmlns:a14="http://schemas.microsoft.com/office/drawing/2010/main" val="0"/>
              </a:ext>
            </a:extLst>
          </a:blip>
          <a:stretch>
            <a:fillRect/>
          </a:stretch>
        </p:blipFill>
        <p:spPr>
          <a:xfrm>
            <a:off x="422032" y="4433212"/>
            <a:ext cx="1676403" cy="1523725"/>
          </a:xfrm>
          <a:prstGeom prst="rect">
            <a:avLst/>
          </a:prstGeom>
        </p:spPr>
      </p:pic>
      <p:pic>
        <p:nvPicPr>
          <p:cNvPr id="17" name="Picture 16">
            <a:extLst>
              <a:ext uri="{FF2B5EF4-FFF2-40B4-BE49-F238E27FC236}">
                <a16:creationId xmlns:a16="http://schemas.microsoft.com/office/drawing/2014/main" id="{730B28FF-2283-988B-15E2-3907B103BE7F}"/>
              </a:ext>
            </a:extLst>
          </p:cNvPr>
          <p:cNvPicPr>
            <a:picLocks noChangeAspect="1"/>
          </p:cNvPicPr>
          <p:nvPr userDrawn="1"/>
        </p:nvPicPr>
        <p:blipFill>
          <a:blip r:embed="rId3">
            <a:extLst>
              <a:ext uri="{28A0092B-C50C-407E-A947-70E740481C1C}">
                <a14:useLocalDpi xmlns:a14="http://schemas.microsoft.com/office/drawing/2010/main" val="0"/>
              </a:ext>
            </a:extLst>
          </a:blip>
          <a:stretch>
            <a:fillRect/>
          </a:stretch>
        </p:blipFill>
        <p:spPr>
          <a:xfrm>
            <a:off x="145381" y="6001457"/>
            <a:ext cx="2229706" cy="756859"/>
          </a:xfrm>
          <a:prstGeom prst="rect">
            <a:avLst/>
          </a:prstGeom>
        </p:spPr>
      </p:pic>
    </p:spTree>
    <p:extLst>
      <p:ext uri="{BB962C8B-B14F-4D97-AF65-F5344CB8AC3E}">
        <p14:creationId xmlns:p14="http://schemas.microsoft.com/office/powerpoint/2010/main" val="2314530790"/>
      </p:ext>
    </p:extLst>
  </p:cSld>
  <p:clrMapOvr>
    <a:masterClrMapping/>
  </p:clrMapOvr>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9"/>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9"/>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 grpId="0" animBg="1"/>
      <p:bldP spid="9" grpId="1" animBg="1"/>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061A85-F374-4F3F-BA0C-52075B074A6A}"/>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873497C3-0A16-4208-BEB3-607737FDD736}"/>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AEED635-7E11-4664-8FBC-36FEBFF2DC4C}"/>
              </a:ext>
            </a:extLst>
          </p:cNvPr>
          <p:cNvSpPr>
            <a:spLocks noGrp="1"/>
          </p:cNvSpPr>
          <p:nvPr>
            <p:ph type="dt" sz="half" idx="10"/>
          </p:nvPr>
        </p:nvSpPr>
        <p:spPr/>
        <p:txBody>
          <a:bodyPr/>
          <a:lstStyle/>
          <a:p>
            <a:fld id="{17283D80-C2D7-44EB-9453-9205AD76814F}" type="datetime1">
              <a:rPr lang="en-US" smtClean="0"/>
              <a:t>5/9/2024</a:t>
            </a:fld>
            <a:endParaRPr lang="en-US"/>
          </a:p>
        </p:txBody>
      </p:sp>
      <p:sp>
        <p:nvSpPr>
          <p:cNvPr id="5" name="Footer Placeholder 4">
            <a:extLst>
              <a:ext uri="{FF2B5EF4-FFF2-40B4-BE49-F238E27FC236}">
                <a16:creationId xmlns:a16="http://schemas.microsoft.com/office/drawing/2014/main" id="{C4B9DE0C-6D6F-4D42-817A-BBD09369DA6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E2E03EC4-334C-45C4-A174-AFF5497F81A4}"/>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73332145"/>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07597DE0-D863-4430-924C-3EB271CE8168}"/>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6F98BD85-A68E-409D-B87F-BAD20341956A}"/>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1EAA6CF-52A1-4471-AFF7-79B37FEF207B}"/>
              </a:ext>
            </a:extLst>
          </p:cNvPr>
          <p:cNvSpPr>
            <a:spLocks noGrp="1"/>
          </p:cNvSpPr>
          <p:nvPr>
            <p:ph type="dt" sz="half" idx="10"/>
          </p:nvPr>
        </p:nvSpPr>
        <p:spPr/>
        <p:txBody>
          <a:bodyPr/>
          <a:lstStyle/>
          <a:p>
            <a:fld id="{ECAB4566-B9D7-4BAE-91BA-A6126A23E47D}" type="datetime1">
              <a:rPr lang="en-US" smtClean="0"/>
              <a:t>5/9/2024</a:t>
            </a:fld>
            <a:endParaRPr lang="en-US"/>
          </a:p>
        </p:txBody>
      </p:sp>
      <p:sp>
        <p:nvSpPr>
          <p:cNvPr id="5" name="Footer Placeholder 4">
            <a:extLst>
              <a:ext uri="{FF2B5EF4-FFF2-40B4-BE49-F238E27FC236}">
                <a16:creationId xmlns:a16="http://schemas.microsoft.com/office/drawing/2014/main" id="{C9E4AF83-3843-42EB-A5A1-2BDCD43FA050}"/>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15368DFD-8437-42AF-BA50-3290D8CDC27B}"/>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88594172"/>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812083A-4E98-4B0F-9BE9-89B3801C59B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513EDFED-B2F5-4E8E-B7CC-56CC10C1C49C}"/>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Footer Placeholder 4">
            <a:extLst>
              <a:ext uri="{FF2B5EF4-FFF2-40B4-BE49-F238E27FC236}">
                <a16:creationId xmlns:a16="http://schemas.microsoft.com/office/drawing/2014/main" id="{065BC790-453E-4FDF-8576-041B1DF9865E}"/>
              </a:ext>
            </a:extLst>
          </p:cNvPr>
          <p:cNvSpPr>
            <a:spLocks noGrp="1"/>
          </p:cNvSpPr>
          <p:nvPr>
            <p:ph type="ftr" sz="quarter" idx="11"/>
          </p:nvPr>
        </p:nvSpPr>
        <p:spPr/>
        <p:txBody>
          <a:bodyPr/>
          <a:lstStyle/>
          <a:p>
            <a:r>
              <a:rPr lang="en-US"/>
              <a:t>Gabriele Carcassi - University of Michigan</a:t>
            </a:r>
          </a:p>
        </p:txBody>
      </p:sp>
      <p:sp>
        <p:nvSpPr>
          <p:cNvPr id="9" name="Date Placeholder 8">
            <a:extLst>
              <a:ext uri="{FF2B5EF4-FFF2-40B4-BE49-F238E27FC236}">
                <a16:creationId xmlns:a16="http://schemas.microsoft.com/office/drawing/2014/main" id="{0BC8FBAB-8131-440B-982D-5FFA7A53024B}"/>
              </a:ext>
            </a:extLst>
          </p:cNvPr>
          <p:cNvSpPr>
            <a:spLocks noGrp="1"/>
          </p:cNvSpPr>
          <p:nvPr>
            <p:ph type="dt" sz="half" idx="12"/>
          </p:nvPr>
        </p:nvSpPr>
        <p:spPr/>
        <p:txBody>
          <a:bodyPr/>
          <a:lstStyle/>
          <a:p>
            <a:fld id="{C0EDE3E1-E2CD-4E00-ABD7-0F88148EC8AA}" type="datetime1">
              <a:rPr lang="en-US" smtClean="0"/>
              <a:t>5/9/2024</a:t>
            </a:fld>
            <a:endParaRPr lang="en-US" dirty="0"/>
          </a:p>
        </p:txBody>
      </p:sp>
      <p:sp>
        <p:nvSpPr>
          <p:cNvPr id="10" name="Slide Number Placeholder 9">
            <a:extLst>
              <a:ext uri="{FF2B5EF4-FFF2-40B4-BE49-F238E27FC236}">
                <a16:creationId xmlns:a16="http://schemas.microsoft.com/office/drawing/2014/main" id="{2CD6FF50-33B5-48AA-9106-E41AD3A7C711}"/>
              </a:ext>
            </a:extLst>
          </p:cNvPr>
          <p:cNvSpPr>
            <a:spLocks noGrp="1"/>
          </p:cNvSpPr>
          <p:nvPr>
            <p:ph type="sldNum" sz="quarter" idx="13"/>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278915197"/>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1FACB5C-4D91-4CEE-A37D-A6D6EA775511}"/>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D572FF89-CC5E-4ECF-8587-C5477617ECE2}"/>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3765818F-79A2-4B99-9E93-0A0D3450941C}"/>
              </a:ext>
            </a:extLst>
          </p:cNvPr>
          <p:cNvSpPr>
            <a:spLocks noGrp="1"/>
          </p:cNvSpPr>
          <p:nvPr>
            <p:ph type="dt" sz="half" idx="10"/>
          </p:nvPr>
        </p:nvSpPr>
        <p:spPr/>
        <p:txBody>
          <a:bodyPr/>
          <a:lstStyle/>
          <a:p>
            <a:fld id="{8FB1FD97-B171-4664-9387-6C1400880CCF}" type="datetime1">
              <a:rPr lang="en-US" smtClean="0"/>
              <a:t>5/9/2024</a:t>
            </a:fld>
            <a:endParaRPr lang="en-US"/>
          </a:p>
        </p:txBody>
      </p:sp>
      <p:sp>
        <p:nvSpPr>
          <p:cNvPr id="5" name="Footer Placeholder 4">
            <a:extLst>
              <a:ext uri="{FF2B5EF4-FFF2-40B4-BE49-F238E27FC236}">
                <a16:creationId xmlns:a16="http://schemas.microsoft.com/office/drawing/2014/main" id="{A0A0A171-786D-4212-94DA-A3B5DDCBE8FE}"/>
              </a:ext>
            </a:extLst>
          </p:cNvPr>
          <p:cNvSpPr>
            <a:spLocks noGrp="1"/>
          </p:cNvSpPr>
          <p:nvPr>
            <p:ph type="ftr" sz="quarter" idx="11"/>
          </p:nvPr>
        </p:nvSpPr>
        <p:spPr/>
        <p:txBody>
          <a:bodyPr/>
          <a:lstStyle/>
          <a:p>
            <a:r>
              <a:rPr lang="en-US"/>
              <a:t>Gabriele Carcassi - University of Michigan</a:t>
            </a:r>
          </a:p>
        </p:txBody>
      </p:sp>
      <p:sp>
        <p:nvSpPr>
          <p:cNvPr id="6" name="Slide Number Placeholder 5">
            <a:extLst>
              <a:ext uri="{FF2B5EF4-FFF2-40B4-BE49-F238E27FC236}">
                <a16:creationId xmlns:a16="http://schemas.microsoft.com/office/drawing/2014/main" id="{F90C80CF-897E-4A36-9214-10EE125C5239}"/>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878647431"/>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1B8B1A4-D1EF-45A3-9791-016116AFC3E6}"/>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5B0615B-3F88-41CF-8B1F-20FB3C7BE2C0}"/>
              </a:ext>
            </a:extLst>
          </p:cNvPr>
          <p:cNvSpPr>
            <a:spLocks noGrp="1"/>
          </p:cNvSpPr>
          <p:nvPr>
            <p:ph sz="half" idx="1"/>
          </p:nvPr>
        </p:nvSpPr>
        <p:spPr>
          <a:xfrm>
            <a:off x="103955"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F6C97195-09DC-40DF-8642-91B5CEAE2EB1}"/>
              </a:ext>
            </a:extLst>
          </p:cNvPr>
          <p:cNvSpPr>
            <a:spLocks noGrp="1"/>
          </p:cNvSpPr>
          <p:nvPr>
            <p:ph sz="half" idx="2"/>
          </p:nvPr>
        </p:nvSpPr>
        <p:spPr>
          <a:xfrm>
            <a:off x="6172199" y="1105469"/>
            <a:ext cx="5915845" cy="5071494"/>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6B77FD46-DF3C-4CF1-8DB8-AE555EDA6094}"/>
              </a:ext>
            </a:extLst>
          </p:cNvPr>
          <p:cNvSpPr>
            <a:spLocks noGrp="1"/>
          </p:cNvSpPr>
          <p:nvPr>
            <p:ph type="dt" sz="half" idx="10"/>
          </p:nvPr>
        </p:nvSpPr>
        <p:spPr/>
        <p:txBody>
          <a:bodyPr/>
          <a:lstStyle/>
          <a:p>
            <a:fld id="{20AF2BC1-FC8E-441B-854A-73B6F6F43270}" type="datetime1">
              <a:rPr lang="en-US" smtClean="0"/>
              <a:t>5/9/2024</a:t>
            </a:fld>
            <a:endParaRPr lang="en-US"/>
          </a:p>
        </p:txBody>
      </p:sp>
      <p:sp>
        <p:nvSpPr>
          <p:cNvPr id="6" name="Footer Placeholder 5">
            <a:extLst>
              <a:ext uri="{FF2B5EF4-FFF2-40B4-BE49-F238E27FC236}">
                <a16:creationId xmlns:a16="http://schemas.microsoft.com/office/drawing/2014/main" id="{32AA3C63-BDA7-4CD1-98D2-7B44F82B1548}"/>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C09C5504-0686-44F8-A23D-45B91F88ED2C}"/>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15862833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019177B-A747-42FD-8F29-D1361B4E2C7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A0DEB389-9A95-4143-B34D-74A157C3E57A}"/>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418FF914-FCFA-477B-964A-C59B91251CF7}"/>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16DC335-A7AE-4EBC-A953-CD7B08744DEE}"/>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B606B780-1F08-4E36-968D-D083275A4F30}"/>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6AC007B-DA08-41DC-96BA-9EDC62C18742}"/>
              </a:ext>
            </a:extLst>
          </p:cNvPr>
          <p:cNvSpPr>
            <a:spLocks noGrp="1"/>
          </p:cNvSpPr>
          <p:nvPr>
            <p:ph type="dt" sz="half" idx="10"/>
          </p:nvPr>
        </p:nvSpPr>
        <p:spPr/>
        <p:txBody>
          <a:bodyPr/>
          <a:lstStyle/>
          <a:p>
            <a:fld id="{4406EBD5-FA1A-404A-B962-DC2C3404E693}" type="datetime1">
              <a:rPr lang="en-US" smtClean="0"/>
              <a:t>5/9/2024</a:t>
            </a:fld>
            <a:endParaRPr lang="en-US"/>
          </a:p>
        </p:txBody>
      </p:sp>
      <p:sp>
        <p:nvSpPr>
          <p:cNvPr id="8" name="Footer Placeholder 7">
            <a:extLst>
              <a:ext uri="{FF2B5EF4-FFF2-40B4-BE49-F238E27FC236}">
                <a16:creationId xmlns:a16="http://schemas.microsoft.com/office/drawing/2014/main" id="{29F2FD71-2584-48F8-992F-EBA7CFFACF44}"/>
              </a:ext>
            </a:extLst>
          </p:cNvPr>
          <p:cNvSpPr>
            <a:spLocks noGrp="1"/>
          </p:cNvSpPr>
          <p:nvPr>
            <p:ph type="ftr" sz="quarter" idx="11"/>
          </p:nvPr>
        </p:nvSpPr>
        <p:spPr/>
        <p:txBody>
          <a:bodyPr/>
          <a:lstStyle/>
          <a:p>
            <a:r>
              <a:rPr lang="en-US"/>
              <a:t>Gabriele Carcassi - University of Michigan</a:t>
            </a:r>
          </a:p>
        </p:txBody>
      </p:sp>
      <p:sp>
        <p:nvSpPr>
          <p:cNvPr id="9" name="Slide Number Placeholder 8">
            <a:extLst>
              <a:ext uri="{FF2B5EF4-FFF2-40B4-BE49-F238E27FC236}">
                <a16:creationId xmlns:a16="http://schemas.microsoft.com/office/drawing/2014/main" id="{51FB88B5-3CD1-407E-B5B5-2FDF80D2DBD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32870973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A1BD30F-053D-46F9-9A37-D1DA8923C91F}"/>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F02A0CFC-E613-4829-BB1E-23DC17F1F460}"/>
              </a:ext>
            </a:extLst>
          </p:cNvPr>
          <p:cNvSpPr>
            <a:spLocks noGrp="1"/>
          </p:cNvSpPr>
          <p:nvPr>
            <p:ph type="dt" sz="half" idx="10"/>
          </p:nvPr>
        </p:nvSpPr>
        <p:spPr/>
        <p:txBody>
          <a:bodyPr/>
          <a:lstStyle/>
          <a:p>
            <a:fld id="{17D4C9B1-38A7-4FCE-A708-FF38E3C03BD9}" type="datetime1">
              <a:rPr lang="en-US" smtClean="0"/>
              <a:t>5/9/2024</a:t>
            </a:fld>
            <a:endParaRPr lang="en-US"/>
          </a:p>
        </p:txBody>
      </p:sp>
      <p:sp>
        <p:nvSpPr>
          <p:cNvPr id="4" name="Footer Placeholder 3">
            <a:extLst>
              <a:ext uri="{FF2B5EF4-FFF2-40B4-BE49-F238E27FC236}">
                <a16:creationId xmlns:a16="http://schemas.microsoft.com/office/drawing/2014/main" id="{B344F9ED-0DC1-499C-966A-67FA83690F04}"/>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5E2F0D14-ECEA-4749-973A-35A78F792B48}"/>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1562136330"/>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Date Placeholder 4">
            <a:extLst>
              <a:ext uri="{FF2B5EF4-FFF2-40B4-BE49-F238E27FC236}">
                <a16:creationId xmlns:a16="http://schemas.microsoft.com/office/drawing/2014/main" id="{0F97A8DE-26FB-44D4-A9F1-CB9FF4220695}"/>
              </a:ext>
            </a:extLst>
          </p:cNvPr>
          <p:cNvSpPr>
            <a:spLocks noGrp="1"/>
          </p:cNvSpPr>
          <p:nvPr>
            <p:ph type="dt" sz="half" idx="10"/>
          </p:nvPr>
        </p:nvSpPr>
        <p:spPr/>
        <p:txBody>
          <a:bodyPr/>
          <a:lstStyle/>
          <a:p>
            <a:fld id="{AFB41A25-79A9-4D3C-A8ED-6D7D1BE54EAB}" type="datetime1">
              <a:rPr lang="en-US" smtClean="0"/>
              <a:t>5/9/2024</a:t>
            </a:fld>
            <a:endParaRPr lang="en-US" dirty="0"/>
          </a:p>
        </p:txBody>
      </p:sp>
      <p:sp>
        <p:nvSpPr>
          <p:cNvPr id="6" name="Footer Placeholder 5">
            <a:extLst>
              <a:ext uri="{FF2B5EF4-FFF2-40B4-BE49-F238E27FC236}">
                <a16:creationId xmlns:a16="http://schemas.microsoft.com/office/drawing/2014/main" id="{AB56CC65-9693-4336-8892-7DBB0D428480}"/>
              </a:ext>
            </a:extLst>
          </p:cNvPr>
          <p:cNvSpPr>
            <a:spLocks noGrp="1"/>
          </p:cNvSpPr>
          <p:nvPr>
            <p:ph type="ftr" sz="quarter" idx="11"/>
          </p:nvPr>
        </p:nvSpPr>
        <p:spPr/>
        <p:txBody>
          <a:bodyPr/>
          <a:lstStyle/>
          <a:p>
            <a:r>
              <a:rPr lang="en-US"/>
              <a:t>Gabriele Carcassi - University of Michigan</a:t>
            </a:r>
            <a:endParaRPr lang="en-US" dirty="0"/>
          </a:p>
        </p:txBody>
      </p:sp>
      <p:sp>
        <p:nvSpPr>
          <p:cNvPr id="7" name="Slide Number Placeholder 6">
            <a:extLst>
              <a:ext uri="{FF2B5EF4-FFF2-40B4-BE49-F238E27FC236}">
                <a16:creationId xmlns:a16="http://schemas.microsoft.com/office/drawing/2014/main" id="{01092D98-AE7E-447E-AA93-A2032A1FEC20}"/>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285832247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66036F1-9482-436E-9974-452FA8C0339E}"/>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E363F32D-85F2-44AA-81B0-6B60F5AE664E}"/>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693A3A79-53E7-4E9B-A70E-77106E56CD3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65FD5672-F891-4ED6-8D9F-0B8771B5CE5E}"/>
              </a:ext>
            </a:extLst>
          </p:cNvPr>
          <p:cNvSpPr>
            <a:spLocks noGrp="1"/>
          </p:cNvSpPr>
          <p:nvPr>
            <p:ph type="dt" sz="half" idx="10"/>
          </p:nvPr>
        </p:nvSpPr>
        <p:spPr/>
        <p:txBody>
          <a:bodyPr/>
          <a:lstStyle/>
          <a:p>
            <a:fld id="{CF3A2462-D259-4B58-AEB3-225B8847BD20}" type="datetime1">
              <a:rPr lang="en-US" smtClean="0"/>
              <a:t>5/9/2024</a:t>
            </a:fld>
            <a:endParaRPr lang="en-US"/>
          </a:p>
        </p:txBody>
      </p:sp>
      <p:sp>
        <p:nvSpPr>
          <p:cNvPr id="6" name="Footer Placeholder 5">
            <a:extLst>
              <a:ext uri="{FF2B5EF4-FFF2-40B4-BE49-F238E27FC236}">
                <a16:creationId xmlns:a16="http://schemas.microsoft.com/office/drawing/2014/main" id="{11272739-2C05-4A24-88F6-82BBE08FDB25}"/>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62675969-E211-4DE2-B886-5934860C36F7}"/>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312265023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1E47BCD-8167-44E1-825E-012B66377C9F}"/>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7D72A2AE-5BB8-4C31-9C94-6EDE7D578B98}"/>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4BD1A6C8-B63C-47F8-8C8C-4DB028D4B570}"/>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6356164-D348-4A71-AE1D-E22897D3C6B4}"/>
              </a:ext>
            </a:extLst>
          </p:cNvPr>
          <p:cNvSpPr>
            <a:spLocks noGrp="1"/>
          </p:cNvSpPr>
          <p:nvPr>
            <p:ph type="dt" sz="half" idx="10"/>
          </p:nvPr>
        </p:nvSpPr>
        <p:spPr/>
        <p:txBody>
          <a:bodyPr/>
          <a:lstStyle/>
          <a:p>
            <a:fld id="{68A25D2F-E7DD-4EDB-8F30-509996C69CA0}" type="datetime1">
              <a:rPr lang="en-US" smtClean="0"/>
              <a:t>5/9/2024</a:t>
            </a:fld>
            <a:endParaRPr lang="en-US"/>
          </a:p>
        </p:txBody>
      </p:sp>
      <p:sp>
        <p:nvSpPr>
          <p:cNvPr id="6" name="Footer Placeholder 5">
            <a:extLst>
              <a:ext uri="{FF2B5EF4-FFF2-40B4-BE49-F238E27FC236}">
                <a16:creationId xmlns:a16="http://schemas.microsoft.com/office/drawing/2014/main" id="{91F6AADB-3A05-424C-9F43-41572E843641}"/>
              </a:ext>
            </a:extLst>
          </p:cNvPr>
          <p:cNvSpPr>
            <a:spLocks noGrp="1"/>
          </p:cNvSpPr>
          <p:nvPr>
            <p:ph type="ftr" sz="quarter" idx="11"/>
          </p:nvPr>
        </p:nvSpPr>
        <p:spPr/>
        <p:txBody>
          <a:bodyPr/>
          <a:lstStyle/>
          <a:p>
            <a:r>
              <a:rPr lang="en-US"/>
              <a:t>Gabriele Carcassi - University of Michigan</a:t>
            </a:r>
          </a:p>
        </p:txBody>
      </p:sp>
      <p:sp>
        <p:nvSpPr>
          <p:cNvPr id="7" name="Slide Number Placeholder 6">
            <a:extLst>
              <a:ext uri="{FF2B5EF4-FFF2-40B4-BE49-F238E27FC236}">
                <a16:creationId xmlns:a16="http://schemas.microsoft.com/office/drawing/2014/main" id="{A6B28A14-221B-4635-AA55-72AC789D4FBE}"/>
              </a:ext>
            </a:extLst>
          </p:cNvPr>
          <p:cNvSpPr>
            <a:spLocks noGrp="1"/>
          </p:cNvSpPr>
          <p:nvPr>
            <p:ph type="sldNum" sz="quarter" idx="12"/>
          </p:nvPr>
        </p:nvSpPr>
        <p:spPr/>
        <p:txBody>
          <a:bodyPr/>
          <a:lstStyle/>
          <a:p>
            <a:fld id="{F47845EA-7733-40EE-B074-20032348B727}" type="slidenum">
              <a:rPr lang="en-US" smtClean="0"/>
              <a:t>‹#›</a:t>
            </a:fld>
            <a:endParaRPr lang="en-US"/>
          </a:p>
        </p:txBody>
      </p:sp>
    </p:spTree>
    <p:extLst>
      <p:ext uri="{BB962C8B-B14F-4D97-AF65-F5344CB8AC3E}">
        <p14:creationId xmlns:p14="http://schemas.microsoft.com/office/powerpoint/2010/main" val="955683477"/>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image" Target="../media/image2.pn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7D5AE79D-67AF-4A6E-B20E-A13E26034F0F}"/>
              </a:ext>
            </a:extLst>
          </p:cNvPr>
          <p:cNvSpPr>
            <a:spLocks noGrp="1"/>
          </p:cNvSpPr>
          <p:nvPr>
            <p:ph type="title"/>
          </p:nvPr>
        </p:nvSpPr>
        <p:spPr>
          <a:xfrm>
            <a:off x="103955" y="84779"/>
            <a:ext cx="11984090" cy="897424"/>
          </a:xfrm>
          <a:prstGeom prst="rect">
            <a:avLst/>
          </a:prstGeom>
        </p:spPr>
        <p:txBody>
          <a:bodyPr vert="horz" lIns="91440" tIns="45720" rIns="91440" bIns="45720" rtlCol="0" anchor="ctr">
            <a:normAutofit/>
          </a:bodyPr>
          <a:lstStyle/>
          <a:p>
            <a:r>
              <a:rPr lang="en-US" dirty="0"/>
              <a:t>Click to edit Master title style</a:t>
            </a:r>
          </a:p>
        </p:txBody>
      </p:sp>
      <p:sp>
        <p:nvSpPr>
          <p:cNvPr id="3" name="Text Placeholder 2">
            <a:extLst>
              <a:ext uri="{FF2B5EF4-FFF2-40B4-BE49-F238E27FC236}">
                <a16:creationId xmlns:a16="http://schemas.microsoft.com/office/drawing/2014/main" id="{8EDFF892-5903-470F-A479-331C39379FA1}"/>
              </a:ext>
            </a:extLst>
          </p:cNvPr>
          <p:cNvSpPr>
            <a:spLocks noGrp="1"/>
          </p:cNvSpPr>
          <p:nvPr>
            <p:ph type="body" idx="1"/>
          </p:nvPr>
        </p:nvSpPr>
        <p:spPr>
          <a:xfrm>
            <a:off x="103955" y="1075038"/>
            <a:ext cx="11984090" cy="5381746"/>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1686424-CA87-4045-BC8B-6EDDC11B3217}"/>
              </a:ext>
            </a:extLst>
          </p:cNvPr>
          <p:cNvSpPr>
            <a:spLocks noGrp="1"/>
          </p:cNvSpPr>
          <p:nvPr>
            <p:ph type="dt" sz="half" idx="2"/>
          </p:nvPr>
        </p:nvSpPr>
        <p:spPr>
          <a:xfrm>
            <a:off x="7604759" y="6580246"/>
            <a:ext cx="2229706" cy="228609"/>
          </a:xfrm>
          <a:prstGeom prst="rect">
            <a:avLst/>
          </a:prstGeom>
        </p:spPr>
        <p:txBody>
          <a:bodyPr vert="horz" lIns="91440" tIns="45720" rIns="91440" bIns="45720" rtlCol="0" anchor="ctr"/>
          <a:lstStyle>
            <a:lvl1pPr algn="l">
              <a:defRPr sz="1200">
                <a:solidFill>
                  <a:schemeClr val="tx1">
                    <a:tint val="75000"/>
                  </a:schemeClr>
                </a:solidFill>
              </a:defRPr>
            </a:lvl1pPr>
          </a:lstStyle>
          <a:p>
            <a:fld id="{390F5C6A-251B-4510-9AD3-59281DC647FA}" type="datetime1">
              <a:rPr lang="en-US" smtClean="0"/>
              <a:t>5/9/2024</a:t>
            </a:fld>
            <a:endParaRPr lang="en-US" dirty="0"/>
          </a:p>
        </p:txBody>
      </p:sp>
      <p:sp>
        <p:nvSpPr>
          <p:cNvPr id="5" name="Footer Placeholder 4">
            <a:extLst>
              <a:ext uri="{FF2B5EF4-FFF2-40B4-BE49-F238E27FC236}">
                <a16:creationId xmlns:a16="http://schemas.microsoft.com/office/drawing/2014/main" id="{3A6D1E3F-305F-48EC-9661-A5555D6D9141}"/>
              </a:ext>
            </a:extLst>
          </p:cNvPr>
          <p:cNvSpPr>
            <a:spLocks noGrp="1"/>
          </p:cNvSpPr>
          <p:nvPr>
            <p:ph type="ftr" sz="quarter" idx="3"/>
          </p:nvPr>
        </p:nvSpPr>
        <p:spPr>
          <a:xfrm>
            <a:off x="119730" y="6565529"/>
            <a:ext cx="5967867" cy="235967"/>
          </a:xfrm>
          <a:prstGeom prst="rect">
            <a:avLst/>
          </a:prstGeom>
        </p:spPr>
        <p:txBody>
          <a:bodyPr vert="horz" lIns="91440" tIns="45720" rIns="91440" bIns="45720" rtlCol="0" anchor="ctr"/>
          <a:lstStyle>
            <a:lvl1pPr algn="l">
              <a:defRPr sz="1200">
                <a:solidFill>
                  <a:schemeClr val="tx1">
                    <a:tint val="75000"/>
                  </a:schemeClr>
                </a:solidFill>
              </a:defRPr>
            </a:lvl1pPr>
          </a:lstStyle>
          <a:p>
            <a:r>
              <a:rPr lang="en-US"/>
              <a:t>Gabriele Carcassi - University of Michigan</a:t>
            </a:r>
            <a:endParaRPr lang="en-US" dirty="0"/>
          </a:p>
        </p:txBody>
      </p:sp>
      <p:sp>
        <p:nvSpPr>
          <p:cNvPr id="6" name="Slide Number Placeholder 5">
            <a:extLst>
              <a:ext uri="{FF2B5EF4-FFF2-40B4-BE49-F238E27FC236}">
                <a16:creationId xmlns:a16="http://schemas.microsoft.com/office/drawing/2014/main" id="{1B9D7172-52C7-47AA-A8CB-03E0DDB3662E}"/>
              </a:ext>
            </a:extLst>
          </p:cNvPr>
          <p:cNvSpPr>
            <a:spLocks noGrp="1"/>
          </p:cNvSpPr>
          <p:nvPr>
            <p:ph type="sldNum" sz="quarter" idx="4"/>
          </p:nvPr>
        </p:nvSpPr>
        <p:spPr>
          <a:xfrm>
            <a:off x="11540178" y="6572888"/>
            <a:ext cx="555908" cy="228609"/>
          </a:xfrm>
          <a:prstGeom prst="rect">
            <a:avLst/>
          </a:prstGeom>
        </p:spPr>
        <p:txBody>
          <a:bodyPr vert="horz" lIns="91440" tIns="45720" rIns="91440" bIns="45720" rtlCol="0" anchor="ctr"/>
          <a:lstStyle>
            <a:lvl1pPr algn="r">
              <a:defRPr sz="1200">
                <a:solidFill>
                  <a:schemeClr val="tx1">
                    <a:tint val="75000"/>
                  </a:schemeClr>
                </a:solidFill>
              </a:defRPr>
            </a:lvl1pPr>
          </a:lstStyle>
          <a:p>
            <a:fld id="{F47845EA-7733-40EE-B074-20032348B727}" type="slidenum">
              <a:rPr lang="en-US" smtClean="0"/>
              <a:t>‹#›</a:t>
            </a:fld>
            <a:endParaRPr lang="en-US"/>
          </a:p>
        </p:txBody>
      </p:sp>
      <p:sp>
        <p:nvSpPr>
          <p:cNvPr id="7" name="Oval 6">
            <a:extLst>
              <a:ext uri="{FF2B5EF4-FFF2-40B4-BE49-F238E27FC236}">
                <a16:creationId xmlns:a16="http://schemas.microsoft.com/office/drawing/2014/main" id="{B1AA285D-1676-8476-E3FF-1782C3DC601F}"/>
              </a:ext>
            </a:extLst>
          </p:cNvPr>
          <p:cNvSpPr/>
          <p:nvPr userDrawn="1"/>
        </p:nvSpPr>
        <p:spPr>
          <a:xfrm>
            <a:off x="9442580" y="4170784"/>
            <a:ext cx="2674054" cy="2668555"/>
          </a:xfrm>
          <a:prstGeom prst="ellipse">
            <a:avLst/>
          </a:prstGeom>
          <a:noFill/>
          <a:ln>
            <a:solidFill>
              <a:schemeClr val="tx1"/>
            </a:solidFill>
          </a:ln>
        </p:spPr>
        <p:style>
          <a:lnRef idx="2">
            <a:schemeClr val="dk1"/>
          </a:lnRef>
          <a:fillRef idx="1">
            <a:schemeClr val="lt1"/>
          </a:fillRef>
          <a:effectRef idx="0">
            <a:schemeClr val="dk1"/>
          </a:effectRef>
          <a:fontRef idx="minor">
            <a:schemeClr val="dk1"/>
          </a:fontRef>
        </p:style>
        <p:txBody>
          <a:bodyPr rtlCol="0" anchor="ctr"/>
          <a:lstStyle/>
          <a:p>
            <a:pPr algn="ctr"/>
            <a:endParaRPr lang="en-US"/>
          </a:p>
        </p:txBody>
      </p:sp>
      <p:sp>
        <p:nvSpPr>
          <p:cNvPr id="12" name="TextBox 11">
            <a:extLst>
              <a:ext uri="{FF2B5EF4-FFF2-40B4-BE49-F238E27FC236}">
                <a16:creationId xmlns:a16="http://schemas.microsoft.com/office/drawing/2014/main" id="{93C0152C-5722-D560-A1D1-83330A0E1841}"/>
              </a:ext>
            </a:extLst>
          </p:cNvPr>
          <p:cNvSpPr txBox="1"/>
          <p:nvPr userDrawn="1"/>
        </p:nvSpPr>
        <p:spPr>
          <a:xfrm>
            <a:off x="9723330" y="5954370"/>
            <a:ext cx="2151551" cy="261610"/>
          </a:xfrm>
          <a:prstGeom prst="rect">
            <a:avLst/>
          </a:prstGeom>
          <a:noFill/>
        </p:spPr>
        <p:txBody>
          <a:bodyPr wrap="none">
            <a:spAutoFit/>
          </a:bodyPr>
          <a:lstStyle/>
          <a:p>
            <a:r>
              <a:rPr lang="en-US" sz="1100" dirty="0"/>
              <a:t>https://assumptionsofphysics.org/</a:t>
            </a:r>
          </a:p>
        </p:txBody>
      </p:sp>
      <p:pic>
        <p:nvPicPr>
          <p:cNvPr id="14" name="Picture 13">
            <a:extLst>
              <a:ext uri="{FF2B5EF4-FFF2-40B4-BE49-F238E27FC236}">
                <a16:creationId xmlns:a16="http://schemas.microsoft.com/office/drawing/2014/main" id="{12EABDBC-29F5-54A5-0B74-DE652EDCED65}"/>
              </a:ext>
            </a:extLst>
          </p:cNvPr>
          <p:cNvPicPr>
            <a:picLocks noChangeAspect="1"/>
          </p:cNvPicPr>
          <p:nvPr userDrawn="1"/>
        </p:nvPicPr>
        <p:blipFill>
          <a:blip r:embed="rId13">
            <a:extLst>
              <a:ext uri="{28A0092B-C50C-407E-A947-70E740481C1C}">
                <a14:useLocalDpi xmlns:a14="http://schemas.microsoft.com/office/drawing/2010/main" val="0"/>
              </a:ext>
            </a:extLst>
          </a:blip>
          <a:stretch>
            <a:fillRect/>
          </a:stretch>
        </p:blipFill>
        <p:spPr>
          <a:xfrm>
            <a:off x="10421201" y="5161572"/>
            <a:ext cx="755811" cy="686976"/>
          </a:xfrm>
          <a:prstGeom prst="rect">
            <a:avLst/>
          </a:prstGeom>
        </p:spPr>
      </p:pic>
      <p:pic>
        <p:nvPicPr>
          <p:cNvPr id="17" name="Picture 16">
            <a:extLst>
              <a:ext uri="{FF2B5EF4-FFF2-40B4-BE49-F238E27FC236}">
                <a16:creationId xmlns:a16="http://schemas.microsoft.com/office/drawing/2014/main" id="{90CDCAE5-166F-5A8D-47B6-2316E82EF1EA}"/>
              </a:ext>
            </a:extLst>
          </p:cNvPr>
          <p:cNvPicPr>
            <a:picLocks noChangeAspect="1"/>
          </p:cNvPicPr>
          <p:nvPr userDrawn="1"/>
        </p:nvPicPr>
        <p:blipFill>
          <a:blip r:embed="rId14">
            <a:extLst>
              <a:ext uri="{28A0092B-C50C-407E-A947-70E740481C1C}">
                <a14:useLocalDpi xmlns:a14="http://schemas.microsoft.com/office/drawing/2010/main" val="0"/>
              </a:ext>
            </a:extLst>
          </a:blip>
          <a:stretch>
            <a:fillRect/>
          </a:stretch>
        </p:blipFill>
        <p:spPr>
          <a:xfrm>
            <a:off x="10124150" y="6274104"/>
            <a:ext cx="1313865" cy="445983"/>
          </a:xfrm>
          <a:prstGeom prst="rect">
            <a:avLst/>
          </a:prstGeom>
        </p:spPr>
      </p:pic>
    </p:spTree>
    <p:extLst>
      <p:ext uri="{BB962C8B-B14F-4D97-AF65-F5344CB8AC3E}">
        <p14:creationId xmlns:p14="http://schemas.microsoft.com/office/powerpoint/2010/main" val="3603477694"/>
      </p:ext>
    </p:extLst>
  </p:cSld>
  <p:clrMap bg1="dk1" tx1="lt1" bg2="dk2" tx2="lt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grpId="0" nodeType="withEffect">
                                  <p:stCondLst>
                                    <p:cond delay="0"/>
                                  </p:stCondLst>
                                  <p:childTnLst>
                                    <p:set>
                                      <p:cBhvr>
                                        <p:cTn id="6" dur="1" fill="hold">
                                          <p:stCondLst>
                                            <p:cond delay="0"/>
                                          </p:stCondLst>
                                        </p:cTn>
                                        <p:tgtEl>
                                          <p:spTgt spid="7"/>
                                        </p:tgtEl>
                                        <p:attrNameLst>
                                          <p:attrName>style.visibility</p:attrName>
                                        </p:attrNameLst>
                                      </p:cBhvr>
                                      <p:to>
                                        <p:strVal val="visible"/>
                                      </p:to>
                                    </p:set>
                                  </p:childTnLst>
                                </p:cTn>
                              </p:par>
                              <p:par>
                                <p:cTn id="7" presetID="1" presetClass="exit" presetSubtype="0" fill="hold" grpId="1" nodeType="withEffect">
                                  <p:stCondLst>
                                    <p:cond delay="0"/>
                                  </p:stCondLst>
                                  <p:childTnLst>
                                    <p:set>
                                      <p:cBhvr>
                                        <p:cTn id="8" dur="1" fill="hold">
                                          <p:stCondLst>
                                            <p:cond delay="0"/>
                                          </p:stCondLst>
                                        </p:cTn>
                                        <p:tgtEl>
                                          <p:spTgt spid="7"/>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7" grpId="1" animBg="1"/>
    </p:bldLst>
  </p:timing>
  <p:hf hdr="0" dt="0"/>
  <p:txStyles>
    <p:titleStyle>
      <a:lvl1pPr algn="ctr"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61.png"/><Relationship Id="rId2" Type="http://schemas.openxmlformats.org/officeDocument/2006/relationships/image" Target="../media/image60.png"/><Relationship Id="rId1" Type="http://schemas.openxmlformats.org/officeDocument/2006/relationships/slideLayout" Target="../slideLayouts/slideLayout7.xml"/><Relationship Id="rId6" Type="http://schemas.openxmlformats.org/officeDocument/2006/relationships/image" Target="../media/image64.png"/><Relationship Id="rId5" Type="http://schemas.openxmlformats.org/officeDocument/2006/relationships/image" Target="../media/image63.png"/><Relationship Id="rId4" Type="http://schemas.openxmlformats.org/officeDocument/2006/relationships/image" Target="../media/image62.png"/></Relationships>
</file>

<file path=ppt/slides/_rels/slide11.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66.png"/><Relationship Id="rId7" Type="http://schemas.openxmlformats.org/officeDocument/2006/relationships/image" Target="../media/image68.png"/><Relationship Id="rId2" Type="http://schemas.openxmlformats.org/officeDocument/2006/relationships/image" Target="../media/image65.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67.png"/><Relationship Id="rId9" Type="http://schemas.openxmlformats.org/officeDocument/2006/relationships/image" Target="../media/image70.png"/></Relationships>
</file>

<file path=ppt/slides/_rels/slide12.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2.png"/><Relationship Id="rId7" Type="http://schemas.openxmlformats.org/officeDocument/2006/relationships/image" Target="../media/image68.png"/><Relationship Id="rId2" Type="http://schemas.openxmlformats.org/officeDocument/2006/relationships/image" Target="../media/image71.png"/><Relationship Id="rId1" Type="http://schemas.openxmlformats.org/officeDocument/2006/relationships/slideLayout" Target="../slideLayouts/slideLayout7.xml"/><Relationship Id="rId6" Type="http://schemas.openxmlformats.org/officeDocument/2006/relationships/image" Target="../media/image11.png"/><Relationship Id="rId5" Type="http://schemas.openxmlformats.org/officeDocument/2006/relationships/image" Target="../media/image10.png"/><Relationship Id="rId4" Type="http://schemas.openxmlformats.org/officeDocument/2006/relationships/image" Target="../media/image73.png"/><Relationship Id="rId9" Type="http://schemas.openxmlformats.org/officeDocument/2006/relationships/image" Target="../media/image70.png"/></Relationships>
</file>

<file path=ppt/slides/_rels/slide13.xml.rels><?xml version="1.0" encoding="UTF-8" standalone="yes"?>
<Relationships xmlns="http://schemas.openxmlformats.org/package/2006/relationships"><Relationship Id="rId8" Type="http://schemas.openxmlformats.org/officeDocument/2006/relationships/image" Target="../media/image69.png"/><Relationship Id="rId3" Type="http://schemas.openxmlformats.org/officeDocument/2006/relationships/image" Target="../media/image75.png"/><Relationship Id="rId7" Type="http://schemas.openxmlformats.org/officeDocument/2006/relationships/image" Target="../media/image68.png"/><Relationship Id="rId2" Type="http://schemas.openxmlformats.org/officeDocument/2006/relationships/image" Target="../media/image74.png"/><Relationship Id="rId1" Type="http://schemas.openxmlformats.org/officeDocument/2006/relationships/slideLayout" Target="../slideLayouts/slideLayout7.xml"/><Relationship Id="rId6" Type="http://schemas.openxmlformats.org/officeDocument/2006/relationships/image" Target="../media/image11.png"/><Relationship Id="rId11" Type="http://schemas.openxmlformats.org/officeDocument/2006/relationships/image" Target="../media/image78.png"/><Relationship Id="rId5" Type="http://schemas.openxmlformats.org/officeDocument/2006/relationships/image" Target="../media/image10.png"/><Relationship Id="rId10" Type="http://schemas.openxmlformats.org/officeDocument/2006/relationships/image" Target="../media/image77.png"/><Relationship Id="rId4" Type="http://schemas.openxmlformats.org/officeDocument/2006/relationships/image" Target="../media/image76.png"/><Relationship Id="rId9" Type="http://schemas.openxmlformats.org/officeDocument/2006/relationships/image" Target="../media/image70.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8" Type="http://schemas.openxmlformats.org/officeDocument/2006/relationships/image" Target="../media/image84.png"/><Relationship Id="rId3" Type="http://schemas.openxmlformats.org/officeDocument/2006/relationships/image" Target="../media/image80.png"/><Relationship Id="rId7" Type="http://schemas.openxmlformats.org/officeDocument/2006/relationships/image" Target="../media/image11.png"/><Relationship Id="rId2" Type="http://schemas.openxmlformats.org/officeDocument/2006/relationships/image" Target="../media/image79.png"/><Relationship Id="rId1" Type="http://schemas.openxmlformats.org/officeDocument/2006/relationships/slideLayout" Target="../slideLayouts/slideLayout7.xml"/><Relationship Id="rId6" Type="http://schemas.openxmlformats.org/officeDocument/2006/relationships/image" Target="../media/image83.png"/><Relationship Id="rId5" Type="http://schemas.openxmlformats.org/officeDocument/2006/relationships/image" Target="../media/image82.png"/><Relationship Id="rId4" Type="http://schemas.openxmlformats.org/officeDocument/2006/relationships/image" Target="../media/image81.png"/></Relationships>
</file>

<file path=ppt/slides/_rels/slide16.xml.rels><?xml version="1.0" encoding="UTF-8" standalone="yes"?>
<Relationships xmlns="http://schemas.openxmlformats.org/package/2006/relationships"><Relationship Id="rId8" Type="http://schemas.openxmlformats.org/officeDocument/2006/relationships/image" Target="../media/image300.png"/><Relationship Id="rId3" Type="http://schemas.openxmlformats.org/officeDocument/2006/relationships/image" Target="../media/image79.png"/><Relationship Id="rId2" Type="http://schemas.openxmlformats.org/officeDocument/2006/relationships/notesSlide" Target="../notesSlides/notesSlide1.xml"/><Relationship Id="rId1" Type="http://schemas.openxmlformats.org/officeDocument/2006/relationships/slideLayout" Target="../slideLayouts/slideLayout7.xml"/><Relationship Id="rId6" Type="http://schemas.openxmlformats.org/officeDocument/2006/relationships/image" Target="../media/image82.png"/><Relationship Id="rId5" Type="http://schemas.openxmlformats.org/officeDocument/2006/relationships/image" Target="../media/image81.png"/><Relationship Id="rId10" Type="http://schemas.openxmlformats.org/officeDocument/2006/relationships/image" Target="../media/image84.png"/><Relationship Id="rId4" Type="http://schemas.openxmlformats.org/officeDocument/2006/relationships/image" Target="../media/image80.png"/><Relationship Id="rId9" Type="http://schemas.openxmlformats.org/officeDocument/2006/relationships/image" Target="../media/image310.png"/></Relationships>
</file>

<file path=ppt/slides/_rels/slide17.xml.rels><?xml version="1.0" encoding="UTF-8" standalone="yes"?>
<Relationships xmlns="http://schemas.openxmlformats.org/package/2006/relationships"><Relationship Id="rId8" Type="http://schemas.openxmlformats.org/officeDocument/2006/relationships/image" Target="../media/image91.png"/><Relationship Id="rId13" Type="http://schemas.openxmlformats.org/officeDocument/2006/relationships/image" Target="../media/image84.png"/><Relationship Id="rId3" Type="http://schemas.openxmlformats.org/officeDocument/2006/relationships/image" Target="../media/image86.png"/><Relationship Id="rId7" Type="http://schemas.openxmlformats.org/officeDocument/2006/relationships/image" Target="../media/image90.png"/><Relationship Id="rId12" Type="http://schemas.openxmlformats.org/officeDocument/2006/relationships/image" Target="../media/image11.png"/><Relationship Id="rId2" Type="http://schemas.openxmlformats.org/officeDocument/2006/relationships/image" Target="../media/image85.png"/><Relationship Id="rId1" Type="http://schemas.openxmlformats.org/officeDocument/2006/relationships/slideLayout" Target="../slideLayouts/slideLayout7.xml"/><Relationship Id="rId6" Type="http://schemas.openxmlformats.org/officeDocument/2006/relationships/image" Target="../media/image89.png"/><Relationship Id="rId11" Type="http://schemas.openxmlformats.org/officeDocument/2006/relationships/image" Target="../media/image83.png"/><Relationship Id="rId5" Type="http://schemas.openxmlformats.org/officeDocument/2006/relationships/image" Target="../media/image88.png"/><Relationship Id="rId10" Type="http://schemas.openxmlformats.org/officeDocument/2006/relationships/image" Target="../media/image93.png"/><Relationship Id="rId4" Type="http://schemas.openxmlformats.org/officeDocument/2006/relationships/image" Target="../media/image87.png"/><Relationship Id="rId9" Type="http://schemas.openxmlformats.org/officeDocument/2006/relationships/image" Target="../media/image92.png"/></Relationships>
</file>

<file path=ppt/slides/_rels/slide18.xml.rels><?xml version="1.0" encoding="UTF-8" standalone="yes"?>
<Relationships xmlns="http://schemas.openxmlformats.org/package/2006/relationships"><Relationship Id="rId8" Type="http://schemas.openxmlformats.org/officeDocument/2006/relationships/image" Target="../media/image11.png"/><Relationship Id="rId3" Type="http://schemas.openxmlformats.org/officeDocument/2006/relationships/image" Target="../media/image660.png"/><Relationship Id="rId7" Type="http://schemas.openxmlformats.org/officeDocument/2006/relationships/image" Target="../media/image83.png"/><Relationship Id="rId2" Type="http://schemas.openxmlformats.org/officeDocument/2006/relationships/image" Target="../media/image94.png"/><Relationship Id="rId1" Type="http://schemas.openxmlformats.org/officeDocument/2006/relationships/slideLayout" Target="../slideLayouts/slideLayout7.xml"/><Relationship Id="rId6" Type="http://schemas.openxmlformats.org/officeDocument/2006/relationships/image" Target="../media/image97.png"/><Relationship Id="rId5" Type="http://schemas.openxmlformats.org/officeDocument/2006/relationships/image" Target="../media/image96.png"/><Relationship Id="rId10" Type="http://schemas.openxmlformats.org/officeDocument/2006/relationships/image" Target="../media/image84.png"/><Relationship Id="rId4" Type="http://schemas.openxmlformats.org/officeDocument/2006/relationships/image" Target="../media/image95.png"/><Relationship Id="rId9" Type="http://schemas.openxmlformats.org/officeDocument/2006/relationships/image" Target="../media/image98.png"/></Relationships>
</file>

<file path=ppt/slides/_rels/slide19.xml.rels><?xml version="1.0" encoding="UTF-8" standalone="yes"?>
<Relationships xmlns="http://schemas.openxmlformats.org/package/2006/relationships"><Relationship Id="rId8" Type="http://schemas.openxmlformats.org/officeDocument/2006/relationships/image" Target="../media/image102.png"/><Relationship Id="rId3" Type="http://schemas.openxmlformats.org/officeDocument/2006/relationships/image" Target="../media/image83.png"/><Relationship Id="rId7" Type="http://schemas.openxmlformats.org/officeDocument/2006/relationships/image" Target="../media/image101.png"/><Relationship Id="rId12" Type="http://schemas.openxmlformats.org/officeDocument/2006/relationships/image" Target="../media/image106.png"/><Relationship Id="rId2" Type="http://schemas.openxmlformats.org/officeDocument/2006/relationships/notesSlide" Target="../notesSlides/notesSlide2.xml"/><Relationship Id="rId1" Type="http://schemas.openxmlformats.org/officeDocument/2006/relationships/slideLayout" Target="../slideLayouts/slideLayout7.xml"/><Relationship Id="rId6" Type="http://schemas.openxmlformats.org/officeDocument/2006/relationships/image" Target="../media/image100.png"/><Relationship Id="rId11" Type="http://schemas.openxmlformats.org/officeDocument/2006/relationships/image" Target="../media/image105.png"/><Relationship Id="rId5" Type="http://schemas.openxmlformats.org/officeDocument/2006/relationships/image" Target="../media/image84.png"/><Relationship Id="rId10" Type="http://schemas.openxmlformats.org/officeDocument/2006/relationships/image" Target="../media/image104.png"/><Relationship Id="rId4" Type="http://schemas.openxmlformats.org/officeDocument/2006/relationships/image" Target="../media/image99.png"/><Relationship Id="rId9" Type="http://schemas.openxmlformats.org/officeDocument/2006/relationships/image" Target="../media/image103.png"/></Relationships>
</file>

<file path=ppt/slides/_rels/slide2.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3" Type="http://schemas.openxmlformats.org/officeDocument/2006/relationships/image" Target="../media/image108.png"/><Relationship Id="rId2" Type="http://schemas.openxmlformats.org/officeDocument/2006/relationships/image" Target="../media/image107.png"/><Relationship Id="rId1" Type="http://schemas.openxmlformats.org/officeDocument/2006/relationships/slideLayout" Target="../slideLayouts/slideLayout7.xml"/><Relationship Id="rId5" Type="http://schemas.openxmlformats.org/officeDocument/2006/relationships/image" Target="../media/image110.png"/><Relationship Id="rId4" Type="http://schemas.openxmlformats.org/officeDocument/2006/relationships/image" Target="../media/image109.png"/></Relationships>
</file>

<file path=ppt/slides/_rels/slide21.xml.rels><?xml version="1.0" encoding="UTF-8" standalone="yes"?>
<Relationships xmlns="http://schemas.openxmlformats.org/package/2006/relationships"><Relationship Id="rId7" Type="http://schemas.openxmlformats.org/officeDocument/2006/relationships/image" Target="../media/image113.png"/><Relationship Id="rId2" Type="http://schemas.openxmlformats.org/officeDocument/2006/relationships/image" Target="../media/image111.png"/><Relationship Id="rId1" Type="http://schemas.openxmlformats.org/officeDocument/2006/relationships/slideLayout" Target="../slideLayouts/slideLayout7.xml"/><Relationship Id="rId6" Type="http://schemas.openxmlformats.org/officeDocument/2006/relationships/image" Target="../media/image112.png"/><Relationship Id="rId5" Type="http://schemas.openxmlformats.org/officeDocument/2006/relationships/image" Target="../media/image430.png"/><Relationship Id="rId4" Type="http://schemas.openxmlformats.org/officeDocument/2006/relationships/image" Target="../media/image420.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image" Target="../media/image114.png"/><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3" Type="http://schemas.openxmlformats.org/officeDocument/2006/relationships/image" Target="../media/image115.png"/><Relationship Id="rId2" Type="http://schemas.openxmlformats.org/officeDocument/2006/relationships/notesSlide" Target="../notesSlides/notesSlide5.xml"/><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7" Type="http://schemas.openxmlformats.org/officeDocument/2006/relationships/image" Target="../media/image180.png"/><Relationship Id="rId2" Type="http://schemas.openxmlformats.org/officeDocument/2006/relationships/notesSlide" Target="../notesSlides/notesSlide7.xml"/><Relationship Id="rId1" Type="http://schemas.openxmlformats.org/officeDocument/2006/relationships/slideLayout" Target="../slideLayouts/slideLayout6.xml"/><Relationship Id="rId6" Type="http://schemas.openxmlformats.org/officeDocument/2006/relationships/image" Target="../media/image170.png"/><Relationship Id="rId5" Type="http://schemas.openxmlformats.org/officeDocument/2006/relationships/image" Target="../media/image1610.png"/><Relationship Id="rId4" Type="http://schemas.openxmlformats.org/officeDocument/2006/relationships/image" Target="../media/image1510.png"/></Relationships>
</file>

<file path=ppt/slides/_rels/slide2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3" Type="http://schemas.openxmlformats.org/officeDocument/2006/relationships/image" Target="../media/image5.png"/><Relationship Id="rId7" Type="http://schemas.openxmlformats.org/officeDocument/2006/relationships/image" Target="../media/image9.png"/><Relationship Id="rId2" Type="http://schemas.openxmlformats.org/officeDocument/2006/relationships/image" Target="../media/image4.png"/><Relationship Id="rId1" Type="http://schemas.openxmlformats.org/officeDocument/2006/relationships/slideLayout" Target="../slideLayouts/slideLayout7.xml"/><Relationship Id="rId6" Type="http://schemas.openxmlformats.org/officeDocument/2006/relationships/image" Target="../media/image8.png"/><Relationship Id="rId5" Type="http://schemas.openxmlformats.org/officeDocument/2006/relationships/image" Target="../media/image7.png"/><Relationship Id="rId4" Type="http://schemas.openxmlformats.org/officeDocument/2006/relationships/image" Target="../media/image6.png"/></Relationships>
</file>

<file path=ppt/slides/_rels/slide30.xml.rels><?xml version="1.0" encoding="UTF-8" standalone="yes"?>
<Relationships xmlns="http://schemas.openxmlformats.org/package/2006/relationships"><Relationship Id="rId3" Type="http://schemas.openxmlformats.org/officeDocument/2006/relationships/image" Target="../media/image117.png"/><Relationship Id="rId2" Type="http://schemas.openxmlformats.org/officeDocument/2006/relationships/image" Target="../media/image116.png"/><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3" Type="http://schemas.openxmlformats.org/officeDocument/2006/relationships/image" Target="../media/image118.png"/><Relationship Id="rId7" Type="http://schemas.openxmlformats.org/officeDocument/2006/relationships/image" Target="../media/image122.png"/><Relationship Id="rId2" Type="http://schemas.openxmlformats.org/officeDocument/2006/relationships/notesSlide" Target="../notesSlides/notesSlide10.xml"/><Relationship Id="rId1" Type="http://schemas.openxmlformats.org/officeDocument/2006/relationships/slideLayout" Target="../slideLayouts/slideLayout7.xml"/><Relationship Id="rId6" Type="http://schemas.openxmlformats.org/officeDocument/2006/relationships/image" Target="../media/image121.png"/><Relationship Id="rId5" Type="http://schemas.openxmlformats.org/officeDocument/2006/relationships/image" Target="../media/image120.png"/><Relationship Id="rId4" Type="http://schemas.openxmlformats.org/officeDocument/2006/relationships/image" Target="../media/image119.png"/></Relationships>
</file>

<file path=ppt/slides/_rels/slide32.xml.rels><?xml version="1.0" encoding="UTF-8" standalone="yes"?>
<Relationships xmlns="http://schemas.openxmlformats.org/package/2006/relationships"><Relationship Id="rId3" Type="http://schemas.openxmlformats.org/officeDocument/2006/relationships/image" Target="../media/image123.png"/><Relationship Id="rId2" Type="http://schemas.openxmlformats.org/officeDocument/2006/relationships/notesSlide" Target="../notesSlides/notesSlide11.xml"/><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3" Type="http://schemas.openxmlformats.org/officeDocument/2006/relationships/image" Target="../media/image125.png"/><Relationship Id="rId2" Type="http://schemas.openxmlformats.org/officeDocument/2006/relationships/notesSlide" Target="../notesSlides/notesSlide12.xml"/><Relationship Id="rId1" Type="http://schemas.openxmlformats.org/officeDocument/2006/relationships/slideLayout" Target="../slideLayouts/slideLayout7.xml"/><Relationship Id="rId4" Type="http://schemas.openxmlformats.org/officeDocument/2006/relationships/image" Target="../media/image126.png"/></Relationships>
</file>

<file path=ppt/slides/_rels/slide34.xml.rels><?xml version="1.0" encoding="UTF-8" standalone="yes"?>
<Relationships xmlns="http://schemas.openxmlformats.org/package/2006/relationships"><Relationship Id="rId3" Type="http://schemas.openxmlformats.org/officeDocument/2006/relationships/image" Target="../media/image128.png"/><Relationship Id="rId2" Type="http://schemas.openxmlformats.org/officeDocument/2006/relationships/image" Target="../media/image127.png"/><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8" Type="http://schemas.openxmlformats.org/officeDocument/2006/relationships/image" Target="../media/image190.png"/><Relationship Id="rId3" Type="http://schemas.openxmlformats.org/officeDocument/2006/relationships/image" Target="../media/image140.png"/><Relationship Id="rId7" Type="http://schemas.openxmlformats.org/officeDocument/2006/relationships/image" Target="../media/image1800.png"/><Relationship Id="rId2" Type="http://schemas.openxmlformats.org/officeDocument/2006/relationships/image" Target="../media/image130.png"/><Relationship Id="rId1" Type="http://schemas.openxmlformats.org/officeDocument/2006/relationships/slideLayout" Target="../slideLayouts/slideLayout7.xml"/><Relationship Id="rId6" Type="http://schemas.openxmlformats.org/officeDocument/2006/relationships/image" Target="../media/image1700.png"/><Relationship Id="rId5" Type="http://schemas.openxmlformats.org/officeDocument/2006/relationships/image" Target="../media/image161.png"/><Relationship Id="rId4" Type="http://schemas.openxmlformats.org/officeDocument/2006/relationships/image" Target="../media/image150.png"/></Relationships>
</file>

<file path=ppt/slides/_rels/slide39.xml.rels><?xml version="1.0" encoding="UTF-8" standalone="yes"?>
<Relationships xmlns="http://schemas.openxmlformats.org/package/2006/relationships"><Relationship Id="rId3" Type="http://schemas.openxmlformats.org/officeDocument/2006/relationships/image" Target="../media/image900.png"/><Relationship Id="rId2" Type="http://schemas.openxmlformats.org/officeDocument/2006/relationships/notesSlide" Target="../notesSlides/notesSlide13.xml"/><Relationship Id="rId1" Type="http://schemas.openxmlformats.org/officeDocument/2006/relationships/slideLayout" Target="../slideLayouts/slideLayout7.xml"/><Relationship Id="rId4" Type="http://schemas.openxmlformats.org/officeDocument/2006/relationships/image" Target="../media/image1000.png"/></Relationships>
</file>

<file path=ppt/slides/_rels/slide4.xml.rels><?xml version="1.0" encoding="UTF-8" standalone="yes"?>
<Relationships xmlns="http://schemas.openxmlformats.org/package/2006/relationships"><Relationship Id="rId8" Type="http://schemas.openxmlformats.org/officeDocument/2006/relationships/image" Target="../media/image16.png"/><Relationship Id="rId3" Type="http://schemas.openxmlformats.org/officeDocument/2006/relationships/image" Target="../media/image11.png"/><Relationship Id="rId7" Type="http://schemas.openxmlformats.org/officeDocument/2006/relationships/image" Target="../media/image15.png"/><Relationship Id="rId2" Type="http://schemas.openxmlformats.org/officeDocument/2006/relationships/image" Target="../media/image10.png"/><Relationship Id="rId1" Type="http://schemas.openxmlformats.org/officeDocument/2006/relationships/slideLayout" Target="../slideLayouts/slideLayout7.xml"/><Relationship Id="rId6" Type="http://schemas.openxmlformats.org/officeDocument/2006/relationships/image" Target="../media/image14.png"/><Relationship Id="rId5" Type="http://schemas.openxmlformats.org/officeDocument/2006/relationships/image" Target="../media/image13.png"/><Relationship Id="rId4" Type="http://schemas.openxmlformats.org/officeDocument/2006/relationships/image" Target="../media/image12.png"/><Relationship Id="rId9" Type="http://schemas.openxmlformats.org/officeDocument/2006/relationships/image" Target="../media/image17.png"/></Relationships>
</file>

<file path=ppt/slides/_rels/slide40.xml.rels><?xml version="1.0" encoding="UTF-8" standalone="yes"?>
<Relationships xmlns="http://schemas.openxmlformats.org/package/2006/relationships"><Relationship Id="rId8" Type="http://schemas.openxmlformats.org/officeDocument/2006/relationships/image" Target="../media/image410.png"/><Relationship Id="rId3" Type="http://schemas.openxmlformats.org/officeDocument/2006/relationships/image" Target="../media/image370.png"/><Relationship Id="rId7" Type="http://schemas.openxmlformats.org/officeDocument/2006/relationships/image" Target="../media/image400.png"/><Relationship Id="rId2" Type="http://schemas.openxmlformats.org/officeDocument/2006/relationships/image" Target="../media/image360.png"/><Relationship Id="rId1" Type="http://schemas.openxmlformats.org/officeDocument/2006/relationships/slideLayout" Target="../slideLayouts/slideLayout7.xml"/><Relationship Id="rId6" Type="http://schemas.openxmlformats.org/officeDocument/2006/relationships/image" Target="../media/image1010.png"/><Relationship Id="rId11" Type="http://schemas.openxmlformats.org/officeDocument/2006/relationships/image" Target="../media/image440.png"/><Relationship Id="rId5" Type="http://schemas.openxmlformats.org/officeDocument/2006/relationships/image" Target="../media/image390.png"/><Relationship Id="rId10" Type="http://schemas.openxmlformats.org/officeDocument/2006/relationships/image" Target="../media/image431.png"/><Relationship Id="rId4" Type="http://schemas.openxmlformats.org/officeDocument/2006/relationships/image" Target="../media/image380.png"/><Relationship Id="rId9" Type="http://schemas.openxmlformats.org/officeDocument/2006/relationships/image" Target="../media/image421.png"/></Relationships>
</file>

<file path=ppt/slides/_rels/slide41.xml.rels><?xml version="1.0" encoding="UTF-8" standalone="yes"?>
<Relationships xmlns="http://schemas.openxmlformats.org/package/2006/relationships"><Relationship Id="rId8" Type="http://schemas.openxmlformats.org/officeDocument/2006/relationships/image" Target="../media/image500.png"/><Relationship Id="rId3" Type="http://schemas.openxmlformats.org/officeDocument/2006/relationships/image" Target="../media/image460.png"/><Relationship Id="rId7" Type="http://schemas.openxmlformats.org/officeDocument/2006/relationships/image" Target="../media/image490.png"/><Relationship Id="rId2" Type="http://schemas.openxmlformats.org/officeDocument/2006/relationships/image" Target="../media/image450.png"/><Relationship Id="rId1" Type="http://schemas.openxmlformats.org/officeDocument/2006/relationships/slideLayout" Target="../slideLayouts/slideLayout7.xml"/><Relationship Id="rId6" Type="http://schemas.openxmlformats.org/officeDocument/2006/relationships/image" Target="../media/image480.png"/><Relationship Id="rId5" Type="http://schemas.openxmlformats.org/officeDocument/2006/relationships/image" Target="../media/image470.png"/><Relationship Id="rId4" Type="http://schemas.openxmlformats.org/officeDocument/2006/relationships/image" Target="../media/image160.png"/></Relationships>
</file>

<file path=ppt/slides/_rels/slide5.xml.rels><?xml version="1.0" encoding="UTF-8" standalone="yes"?>
<Relationships xmlns="http://schemas.openxmlformats.org/package/2006/relationships"><Relationship Id="rId8" Type="http://schemas.openxmlformats.org/officeDocument/2006/relationships/image" Target="../media/image15.png"/><Relationship Id="rId13" Type="http://schemas.openxmlformats.org/officeDocument/2006/relationships/image" Target="../media/image18.png"/><Relationship Id="rId3" Type="http://schemas.openxmlformats.org/officeDocument/2006/relationships/image" Target="../media/image10.png"/><Relationship Id="rId7" Type="http://schemas.openxmlformats.org/officeDocument/2006/relationships/image" Target="../media/image14.png"/><Relationship Id="rId12" Type="http://schemas.openxmlformats.org/officeDocument/2006/relationships/image" Target="../media/image26.png"/><Relationship Id="rId2" Type="http://schemas.openxmlformats.org/officeDocument/2006/relationships/image" Target="../media/image22.png"/><Relationship Id="rId1" Type="http://schemas.openxmlformats.org/officeDocument/2006/relationships/slideLayout" Target="../slideLayouts/slideLayout7.xml"/><Relationship Id="rId6" Type="http://schemas.openxmlformats.org/officeDocument/2006/relationships/image" Target="../media/image13.png"/><Relationship Id="rId5" Type="http://schemas.openxmlformats.org/officeDocument/2006/relationships/image" Target="../media/image12.png"/><Relationship Id="rId15" Type="http://schemas.openxmlformats.org/officeDocument/2006/relationships/image" Target="../media/image20.png"/><Relationship Id="rId4" Type="http://schemas.openxmlformats.org/officeDocument/2006/relationships/image" Target="../media/image11.png"/><Relationship Id="rId14" Type="http://schemas.openxmlformats.org/officeDocument/2006/relationships/image" Target="../media/image19.png"/></Relationships>
</file>

<file path=ppt/slides/_rels/slide6.xml.rels><?xml version="1.0" encoding="UTF-8" standalone="yes"?>
<Relationships xmlns="http://schemas.openxmlformats.org/package/2006/relationships"><Relationship Id="rId8" Type="http://schemas.openxmlformats.org/officeDocument/2006/relationships/image" Target="../media/image14.png"/><Relationship Id="rId3" Type="http://schemas.openxmlformats.org/officeDocument/2006/relationships/image" Target="../media/image23.png"/><Relationship Id="rId7" Type="http://schemas.openxmlformats.org/officeDocument/2006/relationships/image" Target="../media/image13.png"/><Relationship Id="rId12" Type="http://schemas.openxmlformats.org/officeDocument/2006/relationships/image" Target="../media/image28.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12.png"/><Relationship Id="rId11" Type="http://schemas.openxmlformats.org/officeDocument/2006/relationships/image" Target="../media/image27.png"/><Relationship Id="rId5" Type="http://schemas.openxmlformats.org/officeDocument/2006/relationships/image" Target="../media/image11.png"/><Relationship Id="rId10" Type="http://schemas.openxmlformats.org/officeDocument/2006/relationships/image" Target="../media/image25.png"/><Relationship Id="rId4" Type="http://schemas.openxmlformats.org/officeDocument/2006/relationships/image" Target="../media/image10.png"/><Relationship Id="rId9" Type="http://schemas.openxmlformats.org/officeDocument/2006/relationships/image" Target="../media/image24.png"/></Relationships>
</file>

<file path=ppt/slides/_rels/slide7.xml.rels><?xml version="1.0" encoding="UTF-8" standalone="yes"?>
<Relationships xmlns="http://schemas.openxmlformats.org/package/2006/relationships"><Relationship Id="rId8" Type="http://schemas.openxmlformats.org/officeDocument/2006/relationships/image" Target="../media/image35.png"/><Relationship Id="rId13" Type="http://schemas.openxmlformats.org/officeDocument/2006/relationships/image" Target="../media/image43.png"/><Relationship Id="rId3" Type="http://schemas.openxmlformats.org/officeDocument/2006/relationships/image" Target="../media/image30.png"/><Relationship Id="rId7" Type="http://schemas.openxmlformats.org/officeDocument/2006/relationships/image" Target="../media/image34.png"/><Relationship Id="rId12" Type="http://schemas.openxmlformats.org/officeDocument/2006/relationships/image" Target="../media/image42.png"/><Relationship Id="rId2" Type="http://schemas.openxmlformats.org/officeDocument/2006/relationships/image" Target="../media/image29.png"/><Relationship Id="rId1" Type="http://schemas.openxmlformats.org/officeDocument/2006/relationships/slideLayout" Target="../slideLayouts/slideLayout7.xml"/><Relationship Id="rId6" Type="http://schemas.openxmlformats.org/officeDocument/2006/relationships/image" Target="../media/image33.png"/><Relationship Id="rId11" Type="http://schemas.openxmlformats.org/officeDocument/2006/relationships/image" Target="../media/image41.png"/><Relationship Id="rId5" Type="http://schemas.openxmlformats.org/officeDocument/2006/relationships/image" Target="../media/image32.png"/><Relationship Id="rId15" Type="http://schemas.openxmlformats.org/officeDocument/2006/relationships/image" Target="../media/image45.png"/><Relationship Id="rId10" Type="http://schemas.openxmlformats.org/officeDocument/2006/relationships/image" Target="../media/image40.png"/><Relationship Id="rId4" Type="http://schemas.openxmlformats.org/officeDocument/2006/relationships/image" Target="../media/image31.png"/><Relationship Id="rId9" Type="http://schemas.openxmlformats.org/officeDocument/2006/relationships/image" Target="../media/image39.png"/><Relationship Id="rId14" Type="http://schemas.openxmlformats.org/officeDocument/2006/relationships/image" Target="../media/image44.png"/></Relationships>
</file>

<file path=ppt/slides/_rels/slide8.xml.rels><?xml version="1.0" encoding="UTF-8" standalone="yes"?>
<Relationships xmlns="http://schemas.openxmlformats.org/package/2006/relationships"><Relationship Id="rId8" Type="http://schemas.openxmlformats.org/officeDocument/2006/relationships/image" Target="../media/image52.png"/><Relationship Id="rId13" Type="http://schemas.openxmlformats.org/officeDocument/2006/relationships/image" Target="../media/image38.png"/><Relationship Id="rId7" Type="http://schemas.openxmlformats.org/officeDocument/2006/relationships/image" Target="../media/image51.png"/><Relationship Id="rId12" Type="http://schemas.openxmlformats.org/officeDocument/2006/relationships/image" Target="../media/image37.png"/><Relationship Id="rId16" Type="http://schemas.openxmlformats.org/officeDocument/2006/relationships/image" Target="../media/image54.png"/><Relationship Id="rId1" Type="http://schemas.openxmlformats.org/officeDocument/2006/relationships/slideLayout" Target="../slideLayouts/slideLayout7.xml"/><Relationship Id="rId6" Type="http://schemas.openxmlformats.org/officeDocument/2006/relationships/image" Target="../media/image50.png"/><Relationship Id="rId11" Type="http://schemas.openxmlformats.org/officeDocument/2006/relationships/image" Target="../media/image36.png"/><Relationship Id="rId5" Type="http://schemas.openxmlformats.org/officeDocument/2006/relationships/image" Target="../media/image49.png"/><Relationship Id="rId15" Type="http://schemas.openxmlformats.org/officeDocument/2006/relationships/image" Target="../media/image47.png"/><Relationship Id="rId10" Type="http://schemas.openxmlformats.org/officeDocument/2006/relationships/image" Target="../media/image45.png"/><Relationship Id="rId4" Type="http://schemas.openxmlformats.org/officeDocument/2006/relationships/image" Target="../media/image48.png"/><Relationship Id="rId9" Type="http://schemas.openxmlformats.org/officeDocument/2006/relationships/image" Target="../media/image53.png"/><Relationship Id="rId14" Type="http://schemas.openxmlformats.org/officeDocument/2006/relationships/image" Target="../media/image46.png"/></Relationships>
</file>

<file path=ppt/slides/_rels/slide9.xml.rels><?xml version="1.0" encoding="UTF-8" standalone="yes"?>
<Relationships xmlns="http://schemas.openxmlformats.org/package/2006/relationships"><Relationship Id="rId8" Type="http://schemas.openxmlformats.org/officeDocument/2006/relationships/image" Target="../media/image59.png"/><Relationship Id="rId7" Type="http://schemas.openxmlformats.org/officeDocument/2006/relationships/image" Target="../media/image58.png"/><Relationship Id="rId2" Type="http://schemas.openxmlformats.org/officeDocument/2006/relationships/image" Target="../media/image56.png"/><Relationship Id="rId1" Type="http://schemas.openxmlformats.org/officeDocument/2006/relationships/slideLayout" Target="../slideLayouts/slideLayout7.xml"/><Relationship Id="rId6" Type="http://schemas.openxmlformats.org/officeDocument/2006/relationships/image" Target="../media/image57.png"/><Relationship Id="rId5" Type="http://schemas.openxmlformats.org/officeDocument/2006/relationships/image" Target="../media/image11.png"/><Relationship Id="rId4" Type="http://schemas.openxmlformats.org/officeDocument/2006/relationships/image" Target="../media/image10.png"/></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1">
            <a:extLst>
              <a:ext uri="{FF2B5EF4-FFF2-40B4-BE49-F238E27FC236}">
                <a16:creationId xmlns:a16="http://schemas.microsoft.com/office/drawing/2014/main" id="{99CB09A4-A438-3C2F-7385-A9C475B8390A}"/>
              </a:ext>
            </a:extLst>
          </p:cNvPr>
          <p:cNvSpPr>
            <a:spLocks noGrp="1"/>
          </p:cNvSpPr>
          <p:nvPr>
            <p:ph type="ctrTitle"/>
          </p:nvPr>
        </p:nvSpPr>
        <p:spPr>
          <a:xfrm>
            <a:off x="1524000" y="1122363"/>
            <a:ext cx="9144000" cy="2387600"/>
          </a:xfrm>
        </p:spPr>
        <p:txBody>
          <a:bodyPr>
            <a:normAutofit/>
          </a:bodyPr>
          <a:lstStyle/>
          <a:p>
            <a:r>
              <a:rPr lang="en-US" dirty="0"/>
              <a:t>Reversing Hamiltonian Mechanics </a:t>
            </a:r>
          </a:p>
        </p:txBody>
      </p:sp>
      <p:sp>
        <p:nvSpPr>
          <p:cNvPr id="11" name="Subtitle 2">
            <a:extLst>
              <a:ext uri="{FF2B5EF4-FFF2-40B4-BE49-F238E27FC236}">
                <a16:creationId xmlns:a16="http://schemas.microsoft.com/office/drawing/2014/main" id="{F7526EB5-6349-1B82-B5F3-D13CA153F9B4}"/>
              </a:ext>
            </a:extLst>
          </p:cNvPr>
          <p:cNvSpPr>
            <a:spLocks noGrp="1"/>
          </p:cNvSpPr>
          <p:nvPr>
            <p:ph type="subTitle" idx="1"/>
          </p:nvPr>
        </p:nvSpPr>
        <p:spPr>
          <a:xfrm>
            <a:off x="1524000" y="3602038"/>
            <a:ext cx="9144000" cy="1655762"/>
          </a:xfrm>
        </p:spPr>
        <p:txBody>
          <a:bodyPr/>
          <a:lstStyle/>
          <a:p>
            <a:r>
              <a:rPr lang="en-US" dirty="0"/>
              <a:t>Gabriele </a:t>
            </a:r>
            <a:r>
              <a:rPr lang="en-US" dirty="0" err="1"/>
              <a:t>Carcassi</a:t>
            </a:r>
            <a:endParaRPr lang="en-US" dirty="0"/>
          </a:p>
        </p:txBody>
      </p:sp>
    </p:spTree>
    <p:extLst>
      <p:ext uri="{BB962C8B-B14F-4D97-AF65-F5344CB8AC3E}">
        <p14:creationId xmlns:p14="http://schemas.microsoft.com/office/powerpoint/2010/main" val="1639624266"/>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10</a:t>
            </a:fld>
            <a:endParaRPr lang="en-US"/>
          </a:p>
        </p:txBody>
      </p:sp>
      <p:grpSp>
        <p:nvGrpSpPr>
          <p:cNvPr id="4" name="Group 3">
            <a:extLst>
              <a:ext uri="{FF2B5EF4-FFF2-40B4-BE49-F238E27FC236}">
                <a16:creationId xmlns:a16="http://schemas.microsoft.com/office/drawing/2014/main" id="{BD75CA3C-8502-C0AC-F787-017C7DD7C5F6}"/>
              </a:ext>
            </a:extLst>
          </p:cNvPr>
          <p:cNvGrpSpPr/>
          <p:nvPr/>
        </p:nvGrpSpPr>
        <p:grpSpPr>
          <a:xfrm>
            <a:off x="0" y="852893"/>
            <a:ext cx="5738276" cy="5605272"/>
            <a:chOff x="0" y="852893"/>
            <a:chExt cx="5738276" cy="5605272"/>
          </a:xfrm>
        </p:grpSpPr>
        <p:cxnSp>
          <p:nvCxnSpPr>
            <p:cNvPr id="13" name="Straight Connector 12">
              <a:extLst>
                <a:ext uri="{FF2B5EF4-FFF2-40B4-BE49-F238E27FC236}">
                  <a16:creationId xmlns:a16="http://schemas.microsoft.com/office/drawing/2014/main" id="{CDEB5584-DACE-2E45-1BB2-EFC9BAE6BC30}"/>
                </a:ext>
              </a:extLst>
            </p:cNvPr>
            <p:cNvCxnSpPr>
              <a:cxnSpLocks/>
            </p:cNvCxnSpPr>
            <p:nvPr/>
          </p:nvCxnSpPr>
          <p:spPr>
            <a:xfrm>
              <a:off x="607655" y="1053253"/>
              <a:ext cx="0" cy="484571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F24D8DFD-1767-ECCB-00D5-3E8C1BD2736D}"/>
                </a:ext>
              </a:extLst>
            </p:cNvPr>
            <p:cNvCxnSpPr>
              <a:cxnSpLocks/>
            </p:cNvCxnSpPr>
            <p:nvPr/>
          </p:nvCxnSpPr>
          <p:spPr>
            <a:xfrm rot="5400000">
              <a:off x="3030509" y="3476109"/>
              <a:ext cx="0" cy="4845708"/>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D7800116-2754-9B24-A05B-BF2DB7DE7A56}"/>
                    </a:ext>
                  </a:extLst>
                </p:cNvPr>
                <p:cNvSpPr txBox="1"/>
                <p:nvPr/>
              </p:nvSpPr>
              <p:spPr>
                <a:xfrm>
                  <a:off x="0" y="85289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5" name="TextBox 14">
                  <a:extLst>
                    <a:ext uri="{FF2B5EF4-FFF2-40B4-BE49-F238E27FC236}">
                      <a16:creationId xmlns:a16="http://schemas.microsoft.com/office/drawing/2014/main" id="{D7800116-2754-9B24-A05B-BF2DB7DE7A56}"/>
                    </a:ext>
                  </a:extLst>
                </p:cNvPr>
                <p:cNvSpPr txBox="1">
                  <a:spLocks noRot="1" noChangeAspect="1" noMove="1" noResize="1" noEditPoints="1" noAdjustHandles="1" noChangeArrowheads="1" noChangeShapeType="1" noTextEdit="1"/>
                </p:cNvSpPr>
                <p:nvPr/>
              </p:nvSpPr>
              <p:spPr>
                <a:xfrm>
                  <a:off x="0" y="852893"/>
                  <a:ext cx="461399" cy="55920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6A8FD18B-40E0-7ABD-8CEA-C87B557FE235}"/>
                    </a:ext>
                  </a:extLst>
                </p:cNvPr>
                <p:cNvSpPr txBox="1"/>
                <p:nvPr/>
              </p:nvSpPr>
              <p:spPr>
                <a:xfrm>
                  <a:off x="5276877" y="5898961"/>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6" name="TextBox 15">
                  <a:extLst>
                    <a:ext uri="{FF2B5EF4-FFF2-40B4-BE49-F238E27FC236}">
                      <a16:creationId xmlns:a16="http://schemas.microsoft.com/office/drawing/2014/main" id="{6A8FD18B-40E0-7ABD-8CEA-C87B557FE235}"/>
                    </a:ext>
                  </a:extLst>
                </p:cNvPr>
                <p:cNvSpPr txBox="1">
                  <a:spLocks noRot="1" noChangeAspect="1" noMove="1" noResize="1" noEditPoints="1" noAdjustHandles="1" noChangeArrowheads="1" noChangeShapeType="1" noTextEdit="1"/>
                </p:cNvSpPr>
                <p:nvPr/>
              </p:nvSpPr>
              <p:spPr>
                <a:xfrm>
                  <a:off x="5276877" y="5898961"/>
                  <a:ext cx="461399" cy="559204"/>
                </a:xfrm>
                <a:prstGeom prst="rect">
                  <a:avLst/>
                </a:prstGeom>
                <a:blipFill>
                  <a:blip r:embed="rId3"/>
                  <a:stretch>
                    <a:fillRect/>
                  </a:stretch>
                </a:blipFill>
              </p:spPr>
              <p:txBody>
                <a:bodyPr/>
                <a:lstStyle/>
                <a:p>
                  <a:r>
                    <a:rPr lang="en-US">
                      <a:noFill/>
                    </a:rPr>
                    <a:t> </a:t>
                  </a:r>
                </a:p>
              </p:txBody>
            </p:sp>
          </mc:Fallback>
        </mc:AlternateContent>
      </p:grpSp>
      <p:sp>
        <p:nvSpPr>
          <p:cNvPr id="17" name="Freeform 16">
            <a:extLst>
              <a:ext uri="{FF2B5EF4-FFF2-40B4-BE49-F238E27FC236}">
                <a16:creationId xmlns:a16="http://schemas.microsoft.com/office/drawing/2014/main" id="{985F5041-7F6F-59A7-F8C3-59DCF286E67B}"/>
              </a:ext>
            </a:extLst>
          </p:cNvPr>
          <p:cNvSpPr/>
          <p:nvPr/>
        </p:nvSpPr>
        <p:spPr>
          <a:xfrm>
            <a:off x="1913835" y="2069692"/>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8" name="TextBox 17">
                <a:extLst>
                  <a:ext uri="{FF2B5EF4-FFF2-40B4-BE49-F238E27FC236}">
                    <a16:creationId xmlns:a16="http://schemas.microsoft.com/office/drawing/2014/main" id="{2103E70C-CEB2-5B4E-F6C0-A7ED877E41F1}"/>
                  </a:ext>
                </a:extLst>
              </p:cNvPr>
              <p:cNvSpPr txBox="1"/>
              <p:nvPr/>
            </p:nvSpPr>
            <p:spPr>
              <a:xfrm>
                <a:off x="1296839" y="4780555"/>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8" name="TextBox 17">
                <a:extLst>
                  <a:ext uri="{FF2B5EF4-FFF2-40B4-BE49-F238E27FC236}">
                    <a16:creationId xmlns:a16="http://schemas.microsoft.com/office/drawing/2014/main" id="{2103E70C-CEB2-5B4E-F6C0-A7ED877E41F1}"/>
                  </a:ext>
                </a:extLst>
              </p:cNvPr>
              <p:cNvSpPr txBox="1">
                <a:spLocks noRot="1" noChangeAspect="1" noMove="1" noResize="1" noEditPoints="1" noAdjustHandles="1" noChangeArrowheads="1" noChangeShapeType="1" noTextEdit="1"/>
              </p:cNvSpPr>
              <p:nvPr/>
            </p:nvSpPr>
            <p:spPr>
              <a:xfrm>
                <a:off x="1296839" y="4780555"/>
                <a:ext cx="461399" cy="55920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FA874B5F-233B-D8D7-11FB-C4189755C7CE}"/>
                  </a:ext>
                </a:extLst>
              </p:cNvPr>
              <p:cNvSpPr txBox="1"/>
              <p:nvPr/>
            </p:nvSpPr>
            <p:spPr>
              <a:xfrm>
                <a:off x="4938151" y="1790091"/>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19" name="TextBox 18">
                <a:extLst>
                  <a:ext uri="{FF2B5EF4-FFF2-40B4-BE49-F238E27FC236}">
                    <a16:creationId xmlns:a16="http://schemas.microsoft.com/office/drawing/2014/main" id="{FA874B5F-233B-D8D7-11FB-C4189755C7CE}"/>
                  </a:ext>
                </a:extLst>
              </p:cNvPr>
              <p:cNvSpPr txBox="1">
                <a:spLocks noRot="1" noChangeAspect="1" noMove="1" noResize="1" noEditPoints="1" noAdjustHandles="1" noChangeArrowheads="1" noChangeShapeType="1" noTextEdit="1"/>
              </p:cNvSpPr>
              <p:nvPr/>
            </p:nvSpPr>
            <p:spPr>
              <a:xfrm>
                <a:off x="4938151" y="1790091"/>
                <a:ext cx="461399" cy="559204"/>
              </a:xfrm>
              <a:prstGeom prst="rect">
                <a:avLst/>
              </a:prstGeom>
              <a:blipFill>
                <a:blip r:embed="rId5"/>
                <a:stretch>
                  <a:fillRect/>
                </a:stretch>
              </a:blipFill>
            </p:spPr>
            <p:txBody>
              <a:bodyPr/>
              <a:lstStyle/>
              <a:p>
                <a:r>
                  <a:rPr lang="en-US">
                    <a:noFill/>
                  </a:rPr>
                  <a:t> </a:t>
                </a:r>
              </a:p>
            </p:txBody>
          </p:sp>
        </mc:Fallback>
      </mc:AlternateContent>
      <p:sp>
        <p:nvSpPr>
          <p:cNvPr id="20" name="Freeform 19">
            <a:extLst>
              <a:ext uri="{FF2B5EF4-FFF2-40B4-BE49-F238E27FC236}">
                <a16:creationId xmlns:a16="http://schemas.microsoft.com/office/drawing/2014/main" id="{670FFF1D-C722-D3B7-512D-804220C7C0FF}"/>
              </a:ext>
            </a:extLst>
          </p:cNvPr>
          <p:cNvSpPr/>
          <p:nvPr/>
        </p:nvSpPr>
        <p:spPr>
          <a:xfrm>
            <a:off x="1902109" y="2086777"/>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9" name="Oval 8">
            <a:extLst>
              <a:ext uri="{FF2B5EF4-FFF2-40B4-BE49-F238E27FC236}">
                <a16:creationId xmlns:a16="http://schemas.microsoft.com/office/drawing/2014/main" id="{8636DACE-C7C8-0D0E-4C5D-755C5F22EB4C}"/>
              </a:ext>
            </a:extLst>
          </p:cNvPr>
          <p:cNvSpPr>
            <a:spLocks noChangeAspect="1"/>
          </p:cNvSpPr>
          <p:nvPr/>
        </p:nvSpPr>
        <p:spPr>
          <a:xfrm>
            <a:off x="4768163" y="1968285"/>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0" name="Oval 9">
            <a:extLst>
              <a:ext uri="{FF2B5EF4-FFF2-40B4-BE49-F238E27FC236}">
                <a16:creationId xmlns:a16="http://schemas.microsoft.com/office/drawing/2014/main" id="{C20D6F33-3A64-8681-0C73-0EB678A987E1}"/>
              </a:ext>
            </a:extLst>
          </p:cNvPr>
          <p:cNvSpPr>
            <a:spLocks noChangeAspect="1"/>
          </p:cNvSpPr>
          <p:nvPr/>
        </p:nvSpPr>
        <p:spPr>
          <a:xfrm>
            <a:off x="1824273" y="4891465"/>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5" name="Group 4">
            <a:extLst>
              <a:ext uri="{FF2B5EF4-FFF2-40B4-BE49-F238E27FC236}">
                <a16:creationId xmlns:a16="http://schemas.microsoft.com/office/drawing/2014/main" id="{43E51152-C2C0-4998-32E4-05B34ADD75BA}"/>
              </a:ext>
            </a:extLst>
          </p:cNvPr>
          <p:cNvGrpSpPr>
            <a:grpSpLocks noChangeAspect="1"/>
          </p:cNvGrpSpPr>
          <p:nvPr/>
        </p:nvGrpSpPr>
        <p:grpSpPr>
          <a:xfrm>
            <a:off x="882946" y="1364492"/>
            <a:ext cx="4441433" cy="4323065"/>
            <a:chOff x="4248727" y="1912341"/>
            <a:chExt cx="3697388" cy="3598849"/>
          </a:xfrm>
        </p:grpSpPr>
        <p:grpSp>
          <p:nvGrpSpPr>
            <p:cNvPr id="6" name="Group 5">
              <a:extLst>
                <a:ext uri="{FF2B5EF4-FFF2-40B4-BE49-F238E27FC236}">
                  <a16:creationId xmlns:a16="http://schemas.microsoft.com/office/drawing/2014/main" id="{F92B47EC-80AD-26B8-BE65-511A73F4E525}"/>
                </a:ext>
              </a:extLst>
            </p:cNvPr>
            <p:cNvGrpSpPr/>
            <p:nvPr/>
          </p:nvGrpSpPr>
          <p:grpSpPr>
            <a:xfrm>
              <a:off x="4481077" y="2121268"/>
              <a:ext cx="3183077" cy="3179634"/>
              <a:chOff x="4481077" y="2121268"/>
              <a:chExt cx="3183077" cy="3179634"/>
            </a:xfrm>
          </p:grpSpPr>
          <p:cxnSp>
            <p:nvCxnSpPr>
              <p:cNvPr id="53" name="Straight Arrow Connector 52">
                <a:extLst>
                  <a:ext uri="{FF2B5EF4-FFF2-40B4-BE49-F238E27FC236}">
                    <a16:creationId xmlns:a16="http://schemas.microsoft.com/office/drawing/2014/main" id="{26F42398-B81E-55E9-3AB0-B7DE188DF8C9}"/>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08FBF5E-4EA1-44A2-A641-802E5B2FDE77}"/>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657597E-5953-DB40-D6F3-649A46C3F397}"/>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9C7F07A1-3B6A-F41E-15BB-CA75F5E7080D}"/>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622633B5-BD93-F320-6366-C97050951078}"/>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2B283FF7-DAB0-DE54-03F9-0E00469487A0}"/>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AC9944BC-6004-4CF5-129D-11C89720EDCF}"/>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AC6FB9B-8C67-13C0-68BE-A58C98378863}"/>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0D2DBADE-4D8B-5F32-A948-C3A1AD97B1DD}"/>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B14E7860-8032-0C7E-614A-CE47DA0741F9}"/>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AA0C0018-7AB0-9A75-0A43-922E9C537106}"/>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911D8892-939F-B29E-55DC-3B46803EB4FB}"/>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0B9BC6C1-E228-B9E7-5C0D-78F5A9CA507A}"/>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011C8CC5-7306-A27F-5CC1-D5B53934439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77017F8-E1FE-6D7C-DB7E-D53410729193}"/>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0E2357DE-E2B2-A3BF-5626-13A5AE8BBFE8}"/>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5A02B6A6-9242-2D67-F20E-EEC859468B82}"/>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AAC0E3F9-DA87-A82C-F853-B8C0BEC77628}"/>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8A19D91-9C3C-8C25-00B0-417A80F0ED6F}"/>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226F371E-9CF7-32D3-0E78-A5651D4C01B5}"/>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34040B99-13E8-A1AB-B7F6-2060D0A25C6B}"/>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31AECE4E-0724-1D98-04CE-8967F64BE31D}"/>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53D2776A-73F7-1731-FFBE-2099FAC6E926}"/>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C976B32-6CFA-C839-EB73-97DDFB5AB650}"/>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D26AACDD-3848-65E5-F78D-B26154BC3BA7}"/>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C907075A-8BE1-2EE1-6B74-9B8C5B12DC86}"/>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1DB5049B-3162-257B-C069-1A65E0FB16EC}"/>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538EA6BE-AD61-DDCB-CF88-943C464D4EC7}"/>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D710FCD-221C-B6C1-417F-0C80AC79C798}"/>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483CF86-03BE-B6BA-D81D-432DB9BF7FD4}"/>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FFFE2CF-7993-8928-CA02-18BF1A28A377}"/>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0A79605D-AF1A-E49A-1276-53982201AC15}"/>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78" name="Rectangle 77">
                <a:extLst>
                  <a:ext uri="{FF2B5EF4-FFF2-40B4-BE49-F238E27FC236}">
                    <a16:creationId xmlns:a16="http://schemas.microsoft.com/office/drawing/2014/main" id="{C264FD36-71EF-C5E1-D806-62F572384CBD}"/>
                  </a:ext>
                </a:extLst>
              </p:cNvPr>
              <p:cNvSpPr/>
              <p:nvPr/>
            </p:nvSpPr>
            <p:spPr>
              <a:xfrm>
                <a:off x="5650147" y="1405534"/>
                <a:ext cx="5960221"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b="0" i="1" smtClean="0">
                              <a:latin typeface="Cambria Math" panose="02040503050406030204" pitchFamily="18" charset="0"/>
                            </a:rPr>
                          </m:ctrlPr>
                        </m:naryPr>
                        <m:sub/>
                        <m:sup/>
                        <m:e>
                          <m:d>
                            <m:dPr>
                              <m:ctrlPr>
                                <a:rPr lang="en-US" sz="4800" b="0" i="1" smtClean="0">
                                  <a:latin typeface="Cambria Math" panose="02040503050406030204" pitchFamily="18" charset="0"/>
                                </a:rPr>
                              </m:ctrlPr>
                            </m:dPr>
                            <m:e>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𝑞</m:t>
                                  </m:r>
                                </m:sup>
                              </m:sSup>
                              <m:r>
                                <a:rPr lang="en-US" sz="4800" b="0" i="1" smtClean="0">
                                  <a:latin typeface="Cambria Math" panose="02040503050406030204" pitchFamily="18" charset="0"/>
                                </a:rPr>
                                <m:t>𝑑𝑝</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𝑝</m:t>
                                  </m:r>
                                </m:sup>
                              </m:sSup>
                              <m:r>
                                <a:rPr lang="en-US" sz="4800" b="0" i="1" smtClean="0">
                                  <a:latin typeface="Cambria Math" panose="02040503050406030204" pitchFamily="18" charset="0"/>
                                </a:rPr>
                                <m:t>𝑑𝑞</m:t>
                              </m:r>
                            </m:e>
                          </m:d>
                          <m:r>
                            <a:rPr lang="en-US" sz="4800" b="0" i="1" smtClean="0">
                              <a:latin typeface="Cambria Math" panose="02040503050406030204" pitchFamily="18" charset="0"/>
                            </a:rPr>
                            <m:t>=0</m:t>
                          </m:r>
                        </m:e>
                      </m:nary>
                    </m:oMath>
                  </m:oMathPara>
                </a14:m>
                <a:endParaRPr lang="en-US" sz="4800" dirty="0"/>
              </a:p>
            </p:txBody>
          </p:sp>
        </mc:Choice>
        <mc:Fallback xmlns="">
          <p:sp>
            <p:nvSpPr>
              <p:cNvPr id="78" name="Rectangle 77">
                <a:extLst>
                  <a:ext uri="{FF2B5EF4-FFF2-40B4-BE49-F238E27FC236}">
                    <a16:creationId xmlns:a16="http://schemas.microsoft.com/office/drawing/2014/main" id="{C264FD36-71EF-C5E1-D806-62F572384CBD}"/>
                  </a:ext>
                </a:extLst>
              </p:cNvPr>
              <p:cNvSpPr>
                <a:spLocks noRot="1" noChangeAspect="1" noMove="1" noResize="1" noEditPoints="1" noAdjustHandles="1" noChangeArrowheads="1" noChangeShapeType="1" noTextEdit="1"/>
              </p:cNvSpPr>
              <p:nvPr/>
            </p:nvSpPr>
            <p:spPr>
              <a:xfrm>
                <a:off x="5650147" y="1405534"/>
                <a:ext cx="5960221" cy="2029723"/>
              </a:xfrm>
              <a:prstGeom prst="rect">
                <a:avLst/>
              </a:prstGeom>
              <a:blipFill>
                <a:blip r:embed="rId6"/>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4070832231"/>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dirty="0"/>
              <a:t>Gabriele </a:t>
            </a:r>
            <a:r>
              <a:rPr lang="en-US" dirty="0" err="1"/>
              <a:t>Carcassi</a:t>
            </a:r>
            <a:r>
              <a:rPr lang="en-US" dirty="0"/>
              <a:t> - University of Michigan</a:t>
            </a:r>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11</a:t>
            </a:fld>
            <a:endParaRPr lang="en-US"/>
          </a:p>
        </p:txBody>
      </p:sp>
      <mc:AlternateContent xmlns:mc="http://schemas.openxmlformats.org/markup-compatibility/2006" xmlns:a14="http://schemas.microsoft.com/office/drawing/2010/main">
        <mc:Choice Requires="a14">
          <p:sp>
            <p:nvSpPr>
              <p:cNvPr id="4" name="Rectangle 3">
                <a:extLst>
                  <a:ext uri="{FF2B5EF4-FFF2-40B4-BE49-F238E27FC236}">
                    <a16:creationId xmlns:a16="http://schemas.microsoft.com/office/drawing/2014/main" id="{C9400458-AB81-BDE9-7488-DA1010731433}"/>
                  </a:ext>
                </a:extLst>
              </p:cNvPr>
              <p:cNvSpPr/>
              <p:nvPr/>
            </p:nvSpPr>
            <p:spPr>
              <a:xfrm>
                <a:off x="-3840" y="3942277"/>
                <a:ext cx="9526069" cy="138403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3200" i="1" smtClean="0">
                              <a:latin typeface="Cambria Math" panose="02040503050406030204" pitchFamily="18" charset="0"/>
                            </a:rPr>
                          </m:ctrlPr>
                        </m:naryPr>
                        <m:sub/>
                        <m:sup/>
                        <m:e>
                          <m:d>
                            <m:dPr>
                              <m:ctrlPr>
                                <a:rPr lang="en-US" sz="3200" i="1">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𝑑𝑝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𝑑𝑞</m:t>
                              </m:r>
                            </m:e>
                          </m:d>
                          <m:r>
                            <a:rPr lang="en-US" sz="3200" i="1">
                              <a:latin typeface="Cambria Math" panose="02040503050406030204" pitchFamily="18" charset="0"/>
                            </a:rPr>
                            <m:t>=</m:t>
                          </m:r>
                          <m:nary>
                            <m:naryPr>
                              <m:chr m:val="∮"/>
                              <m:limLoc m:val="undOvr"/>
                              <m:subHide m:val="on"/>
                              <m:supHide m:val="on"/>
                              <m:ctrlPr>
                                <a:rPr lang="en-US" sz="3200" i="1">
                                  <a:latin typeface="Cambria Math" panose="02040503050406030204" pitchFamily="18" charset="0"/>
                                </a:rPr>
                              </m:ctrlPr>
                            </m:naryPr>
                            <m:sub/>
                            <m:sup/>
                            <m:e>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𝐻𝑑𝑝</m:t>
                              </m:r>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𝐻𝑑𝑞</m:t>
                              </m:r>
                              <m:r>
                                <a:rPr lang="en-US" sz="3200" i="1" smtClean="0">
                                  <a:latin typeface="Cambria Math" panose="02040503050406030204" pitchFamily="18" charset="0"/>
                                </a:rPr>
                                <m:t>)</m:t>
                              </m:r>
                              <m:r>
                                <a:rPr lang="en-US" sz="3200" b="0" i="1" smtClean="0">
                                  <a:latin typeface="Cambria Math" panose="02040503050406030204" pitchFamily="18" charset="0"/>
                                </a:rPr>
                                <m:t>=</m:t>
                              </m:r>
                            </m:e>
                          </m:nary>
                          <m:nary>
                            <m:naryPr>
                              <m:chr m:val="∮"/>
                              <m:limLoc m:val="undOvr"/>
                              <m:subHide m:val="on"/>
                              <m:supHide m:val="on"/>
                              <m:ctrlPr>
                                <a:rPr lang="en-US" sz="3200" i="1">
                                  <a:latin typeface="Cambria Math" panose="02040503050406030204" pitchFamily="18" charset="0"/>
                                </a:rPr>
                              </m:ctrlPr>
                            </m:naryPr>
                            <m:sub/>
                            <m:sup/>
                            <m:e>
                              <m:r>
                                <a:rPr lang="en-US" sz="3200" i="1">
                                  <a:latin typeface="Cambria Math" panose="02040503050406030204" pitchFamily="18" charset="0"/>
                                </a:rPr>
                                <m:t>𝑑𝐻</m:t>
                              </m:r>
                              <m:r>
                                <a:rPr lang="en-US" sz="3200" i="1">
                                  <a:latin typeface="Cambria Math" panose="02040503050406030204" pitchFamily="18" charset="0"/>
                                </a:rPr>
                                <m:t>=0</m:t>
                              </m:r>
                            </m:e>
                          </m:nary>
                        </m:e>
                      </m:nary>
                    </m:oMath>
                  </m:oMathPara>
                </a14:m>
                <a:endParaRPr lang="en-US" sz="3200" dirty="0"/>
              </a:p>
            </p:txBody>
          </p:sp>
        </mc:Choice>
        <mc:Fallback xmlns="">
          <p:sp>
            <p:nvSpPr>
              <p:cNvPr id="4" name="Rectangle 3">
                <a:extLst>
                  <a:ext uri="{FF2B5EF4-FFF2-40B4-BE49-F238E27FC236}">
                    <a16:creationId xmlns:a16="http://schemas.microsoft.com/office/drawing/2014/main" id="{C9400458-AB81-BDE9-7488-DA1010731433}"/>
                  </a:ext>
                </a:extLst>
              </p:cNvPr>
              <p:cNvSpPr>
                <a:spLocks noRot="1" noChangeAspect="1" noMove="1" noResize="1" noEditPoints="1" noAdjustHandles="1" noChangeArrowheads="1" noChangeShapeType="1" noTextEdit="1"/>
              </p:cNvSpPr>
              <p:nvPr/>
            </p:nvSpPr>
            <p:spPr>
              <a:xfrm>
                <a:off x="-3840" y="3942277"/>
                <a:ext cx="9526069" cy="138403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Rectangle 4">
                <a:extLst>
                  <a:ext uri="{FF2B5EF4-FFF2-40B4-BE49-F238E27FC236}">
                    <a16:creationId xmlns:a16="http://schemas.microsoft.com/office/drawing/2014/main" id="{C7646A51-ED81-BD8D-FB77-50CC2CE35809}"/>
                  </a:ext>
                </a:extLst>
              </p:cNvPr>
              <p:cNvSpPr/>
              <p:nvPr/>
            </p:nvSpPr>
            <p:spPr>
              <a:xfrm>
                <a:off x="155357" y="1033810"/>
                <a:ext cx="6575198" cy="584775"/>
              </a:xfrm>
              <a:prstGeom prst="rect">
                <a:avLst/>
              </a:prstGeom>
            </p:spPr>
            <p:txBody>
              <a:bodyPr wrap="none">
                <a:spAutoFit/>
              </a:bodyPr>
              <a:lstStyle/>
              <a:p>
                <a:pPr algn="ctr"/>
                <a:r>
                  <a:rPr lang="en-US" sz="3200" dirty="0"/>
                  <a:t>hyper-surfaces have dimensions </a:t>
                </a:r>
                <a14:m>
                  <m:oMath xmlns:m="http://schemas.openxmlformats.org/officeDocument/2006/math">
                    <m:r>
                      <a:rPr lang="en-US" sz="3200" i="1">
                        <a:latin typeface="Cambria Math" panose="02040503050406030204" pitchFamily="18" charset="0"/>
                      </a:rPr>
                      <m:t>𝑛</m:t>
                    </m:r>
                    <m:r>
                      <a:rPr lang="en-US" sz="3200" i="1">
                        <a:latin typeface="Cambria Math" panose="02040503050406030204" pitchFamily="18" charset="0"/>
                      </a:rPr>
                      <m:t>−1</m:t>
                    </m:r>
                  </m:oMath>
                </a14:m>
                <a:endParaRPr lang="en-US" sz="3200" dirty="0"/>
              </a:p>
            </p:txBody>
          </p:sp>
        </mc:Choice>
        <mc:Fallback xmlns="">
          <p:sp>
            <p:nvSpPr>
              <p:cNvPr id="5" name="Rectangle 4">
                <a:extLst>
                  <a:ext uri="{FF2B5EF4-FFF2-40B4-BE49-F238E27FC236}">
                    <a16:creationId xmlns:a16="http://schemas.microsoft.com/office/drawing/2014/main" id="{C7646A51-ED81-BD8D-FB77-50CC2CE35809}"/>
                  </a:ext>
                </a:extLst>
              </p:cNvPr>
              <p:cNvSpPr>
                <a:spLocks noRot="1" noChangeAspect="1" noMove="1" noResize="1" noEditPoints="1" noAdjustHandles="1" noChangeArrowheads="1" noChangeShapeType="1" noTextEdit="1"/>
              </p:cNvSpPr>
              <p:nvPr/>
            </p:nvSpPr>
            <p:spPr>
              <a:xfrm>
                <a:off x="155357" y="1033810"/>
                <a:ext cx="6575198" cy="584775"/>
              </a:xfrm>
              <a:prstGeom prst="rect">
                <a:avLst/>
              </a:prstGeom>
              <a:blipFill>
                <a:blip r:embed="rId3"/>
                <a:stretch>
                  <a:fillRect l="-1854" t="-1250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4D9FB164-FCA1-825C-DDC0-C424AF591E20}"/>
                  </a:ext>
                </a:extLst>
              </p:cNvPr>
              <p:cNvSpPr/>
              <p:nvPr/>
            </p:nvSpPr>
            <p:spPr>
              <a:xfrm>
                <a:off x="155357" y="2109940"/>
                <a:ext cx="7329315" cy="584775"/>
              </a:xfrm>
              <a:prstGeom prst="rect">
                <a:avLst/>
              </a:prstGeom>
            </p:spPr>
            <p:txBody>
              <a:bodyPr wrap="none">
                <a:spAutoFit/>
              </a:bodyPr>
              <a:lstStyle/>
              <a:p>
                <a:pPr algn="ctr"/>
                <a:r>
                  <a:rPr lang="en-US" sz="3200" dirty="0"/>
                  <a:t>Since we are in two dimensions: </a:t>
                </a:r>
                <a14:m>
                  <m:oMath xmlns:m="http://schemas.openxmlformats.org/officeDocument/2006/math">
                    <m:r>
                      <a:rPr lang="en-US" sz="3200" i="1">
                        <a:latin typeface="Cambria Math" panose="02040503050406030204" pitchFamily="18" charset="0"/>
                      </a:rPr>
                      <m:t>2−1=1</m:t>
                    </m:r>
                  </m:oMath>
                </a14:m>
                <a:endParaRPr lang="en-US" sz="3200" dirty="0"/>
              </a:p>
            </p:txBody>
          </p:sp>
        </mc:Choice>
        <mc:Fallback xmlns="">
          <p:sp>
            <p:nvSpPr>
              <p:cNvPr id="6" name="Rectangle 5">
                <a:extLst>
                  <a:ext uri="{FF2B5EF4-FFF2-40B4-BE49-F238E27FC236}">
                    <a16:creationId xmlns:a16="http://schemas.microsoft.com/office/drawing/2014/main" id="{4D9FB164-FCA1-825C-DDC0-C424AF591E20}"/>
                  </a:ext>
                </a:extLst>
              </p:cNvPr>
              <p:cNvSpPr>
                <a:spLocks noRot="1" noChangeAspect="1" noMove="1" noResize="1" noEditPoints="1" noAdjustHandles="1" noChangeArrowheads="1" noChangeShapeType="1" noTextEdit="1"/>
              </p:cNvSpPr>
              <p:nvPr/>
            </p:nvSpPr>
            <p:spPr>
              <a:xfrm>
                <a:off x="155357" y="2109940"/>
                <a:ext cx="7329315" cy="584775"/>
              </a:xfrm>
              <a:prstGeom prst="rect">
                <a:avLst/>
              </a:prstGeom>
              <a:blipFill>
                <a:blip r:embed="rId4"/>
                <a:stretch>
                  <a:fillRect l="-1663" t="-12500" b="-34375"/>
                </a:stretch>
              </a:blipFill>
            </p:spPr>
            <p:txBody>
              <a:bodyPr/>
              <a:lstStyle/>
              <a:p>
                <a:r>
                  <a:rPr lang="en-US">
                    <a:noFill/>
                  </a:rPr>
                  <a:t> </a:t>
                </a:r>
              </a:p>
            </p:txBody>
          </p:sp>
        </mc:Fallback>
      </mc:AlternateContent>
      <p:grpSp>
        <p:nvGrpSpPr>
          <p:cNvPr id="210" name="Group 209">
            <a:extLst>
              <a:ext uri="{FF2B5EF4-FFF2-40B4-BE49-F238E27FC236}">
                <a16:creationId xmlns:a16="http://schemas.microsoft.com/office/drawing/2014/main" id="{C201269D-4D64-9879-7AF9-B187F6015330}"/>
              </a:ext>
            </a:extLst>
          </p:cNvPr>
          <p:cNvGrpSpPr>
            <a:grpSpLocks noChangeAspect="1"/>
          </p:cNvGrpSpPr>
          <p:nvPr/>
        </p:nvGrpSpPr>
        <p:grpSpPr>
          <a:xfrm>
            <a:off x="7698297" y="587102"/>
            <a:ext cx="3676877" cy="3726901"/>
            <a:chOff x="289672" y="508462"/>
            <a:chExt cx="5530036" cy="5605272"/>
          </a:xfrm>
        </p:grpSpPr>
        <p:grpSp>
          <p:nvGrpSpPr>
            <p:cNvPr id="211" name="Group 210">
              <a:extLst>
                <a:ext uri="{FF2B5EF4-FFF2-40B4-BE49-F238E27FC236}">
                  <a16:creationId xmlns:a16="http://schemas.microsoft.com/office/drawing/2014/main" id="{CF881F81-0AFC-56C4-755A-8136B0869842}"/>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253" name="TextBox 252">
                    <a:extLst>
                      <a:ext uri="{FF2B5EF4-FFF2-40B4-BE49-F238E27FC236}">
                        <a16:creationId xmlns:a16="http://schemas.microsoft.com/office/drawing/2014/main" id="{C184A110-713C-8B8F-F099-B217C78F62C6}"/>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54" name="TextBox 253">
                    <a:extLst>
                      <a:ext uri="{FF2B5EF4-FFF2-40B4-BE49-F238E27FC236}">
                        <a16:creationId xmlns:a16="http://schemas.microsoft.com/office/drawing/2014/main" id="{1DF984E5-9BAE-461C-0AB8-9B70F11A7C6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255" name="Group 254">
                <a:extLst>
                  <a:ext uri="{FF2B5EF4-FFF2-40B4-BE49-F238E27FC236}">
                    <a16:creationId xmlns:a16="http://schemas.microsoft.com/office/drawing/2014/main" id="{E1020601-AD24-4B14-27E8-3D1C3E415DAD}"/>
                  </a:ext>
                </a:extLst>
              </p:cNvPr>
              <p:cNvGrpSpPr/>
              <p:nvPr/>
            </p:nvGrpSpPr>
            <p:grpSpPr>
              <a:xfrm>
                <a:off x="565964" y="883621"/>
                <a:ext cx="5486400" cy="5485835"/>
                <a:chOff x="3878442" y="1338439"/>
                <a:chExt cx="3840480" cy="3840480"/>
              </a:xfrm>
            </p:grpSpPr>
            <p:cxnSp>
              <p:nvCxnSpPr>
                <p:cNvPr id="256" name="Straight Connector 255">
                  <a:extLst>
                    <a:ext uri="{FF2B5EF4-FFF2-40B4-BE49-F238E27FC236}">
                      <a16:creationId xmlns:a16="http://schemas.microsoft.com/office/drawing/2014/main" id="{9AC0786B-576F-8A09-6CCB-772142A89DF6}"/>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57" name="Straight Connector 256">
                  <a:extLst>
                    <a:ext uri="{FF2B5EF4-FFF2-40B4-BE49-F238E27FC236}">
                      <a16:creationId xmlns:a16="http://schemas.microsoft.com/office/drawing/2014/main" id="{2997EF89-E7A8-D8D9-98FB-610C6523850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12" name="Group 211">
              <a:extLst>
                <a:ext uri="{FF2B5EF4-FFF2-40B4-BE49-F238E27FC236}">
                  <a16:creationId xmlns:a16="http://schemas.microsoft.com/office/drawing/2014/main" id="{B092EBDC-2491-6ED4-9D83-02DF39B7B785}"/>
                </a:ext>
              </a:extLst>
            </p:cNvPr>
            <p:cNvGrpSpPr/>
            <p:nvPr/>
          </p:nvGrpSpPr>
          <p:grpSpPr>
            <a:xfrm>
              <a:off x="1201890" y="1575289"/>
              <a:ext cx="3698780" cy="3600204"/>
              <a:chOff x="4248727" y="1912341"/>
              <a:chExt cx="3697388" cy="3598849"/>
            </a:xfrm>
          </p:grpSpPr>
          <p:grpSp>
            <p:nvGrpSpPr>
              <p:cNvPr id="220" name="Group 219">
                <a:extLst>
                  <a:ext uri="{FF2B5EF4-FFF2-40B4-BE49-F238E27FC236}">
                    <a16:creationId xmlns:a16="http://schemas.microsoft.com/office/drawing/2014/main" id="{1B913A1F-E4C4-C124-D7D1-AA27D21307DD}"/>
                  </a:ext>
                </a:extLst>
              </p:cNvPr>
              <p:cNvGrpSpPr/>
              <p:nvPr/>
            </p:nvGrpSpPr>
            <p:grpSpPr>
              <a:xfrm>
                <a:off x="4481077" y="2121268"/>
                <a:ext cx="3183077" cy="3179634"/>
                <a:chOff x="4481077" y="2121268"/>
                <a:chExt cx="3183077" cy="3179634"/>
              </a:xfrm>
            </p:grpSpPr>
            <p:cxnSp>
              <p:nvCxnSpPr>
                <p:cNvPr id="229" name="Straight Arrow Connector 228">
                  <a:extLst>
                    <a:ext uri="{FF2B5EF4-FFF2-40B4-BE49-F238E27FC236}">
                      <a16:creationId xmlns:a16="http://schemas.microsoft.com/office/drawing/2014/main" id="{18EDA03A-CF0C-712F-9259-542C247D098E}"/>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0" name="Straight Arrow Connector 229">
                  <a:extLst>
                    <a:ext uri="{FF2B5EF4-FFF2-40B4-BE49-F238E27FC236}">
                      <a16:creationId xmlns:a16="http://schemas.microsoft.com/office/drawing/2014/main" id="{35A8D996-94E1-EA5D-71D7-828666D0F5BA}"/>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1" name="Straight Arrow Connector 230">
                  <a:extLst>
                    <a:ext uri="{FF2B5EF4-FFF2-40B4-BE49-F238E27FC236}">
                      <a16:creationId xmlns:a16="http://schemas.microsoft.com/office/drawing/2014/main" id="{6EFCE72A-727B-C189-2285-F139BDEC253F}"/>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6D555872-EFEA-98BD-0058-3F99D3AB65E6}"/>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3" name="Straight Arrow Connector 232">
                  <a:extLst>
                    <a:ext uri="{FF2B5EF4-FFF2-40B4-BE49-F238E27FC236}">
                      <a16:creationId xmlns:a16="http://schemas.microsoft.com/office/drawing/2014/main" id="{56124B80-91F1-AAC4-4B4F-A4201DB2F1D6}"/>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4" name="Straight Arrow Connector 233">
                  <a:extLst>
                    <a:ext uri="{FF2B5EF4-FFF2-40B4-BE49-F238E27FC236}">
                      <a16:creationId xmlns:a16="http://schemas.microsoft.com/office/drawing/2014/main" id="{AB3D7325-45C4-9CB5-0FC8-A0AB93CADB47}"/>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5" name="Straight Arrow Connector 234">
                  <a:extLst>
                    <a:ext uri="{FF2B5EF4-FFF2-40B4-BE49-F238E27FC236}">
                      <a16:creationId xmlns:a16="http://schemas.microsoft.com/office/drawing/2014/main" id="{802C9AB5-3EE1-5FED-5BF4-B0FF8801011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6" name="Straight Arrow Connector 235">
                  <a:extLst>
                    <a:ext uri="{FF2B5EF4-FFF2-40B4-BE49-F238E27FC236}">
                      <a16:creationId xmlns:a16="http://schemas.microsoft.com/office/drawing/2014/main" id="{AA34589D-D692-94E5-18EF-0DEC16AB3BFC}"/>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F3B6054D-554A-0E3D-22FE-74A16B776A3C}"/>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01F4DB1D-FD81-7166-DA60-E777E633504F}"/>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6A9413ED-AFAE-3637-A586-8AD36BAB170E}"/>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8C606FDD-C38D-2378-4466-5028A37D27F0}"/>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22E13EDF-8807-F3C0-8C76-3AFAD969E9F5}"/>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4CBAD146-693A-2287-7BB2-78B7D84031AB}"/>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03AC8B7F-28E7-A75B-06C7-03317C151933}"/>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3B3C1D5D-119A-1C2A-4F30-4726508DB76E}"/>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7D7FCA5A-42A3-F09D-E9E7-24B30753E0C5}"/>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B4B3B792-2563-CA9E-FEEA-5F0E0457FCCE}"/>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233F81B0-41B8-7CD5-A2F4-608FD33EB82C}"/>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15EFF95-737C-502F-F935-0BD1752C52C8}"/>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3F8FB6FD-B503-1C69-6118-4EFA072CF585}"/>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0C1379BA-B1CD-5E5F-3B26-98C8A167BEAF}"/>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68A30D22-C2F9-FCB8-D66D-DF9D6E943DC1}"/>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F9D30283-8E24-4697-BED2-C147CBBF1326}"/>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21" name="Straight Arrow Connector 220">
                <a:extLst>
                  <a:ext uri="{FF2B5EF4-FFF2-40B4-BE49-F238E27FC236}">
                    <a16:creationId xmlns:a16="http://schemas.microsoft.com/office/drawing/2014/main" id="{674518A6-BC58-3020-2007-19E7845B5CA3}"/>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2FD3AFCC-6724-33E6-A98D-E0D8BDA15F4E}"/>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3" name="Straight Arrow Connector 222">
                <a:extLst>
                  <a:ext uri="{FF2B5EF4-FFF2-40B4-BE49-F238E27FC236}">
                    <a16:creationId xmlns:a16="http://schemas.microsoft.com/office/drawing/2014/main" id="{0EE897EE-064C-3795-7B52-6FFBD26394B1}"/>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4" name="Straight Arrow Connector 223">
                <a:extLst>
                  <a:ext uri="{FF2B5EF4-FFF2-40B4-BE49-F238E27FC236}">
                    <a16:creationId xmlns:a16="http://schemas.microsoft.com/office/drawing/2014/main" id="{51BDC4B6-B441-E058-E12C-12DE052FB61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5" name="Straight Arrow Connector 224">
                <a:extLst>
                  <a:ext uri="{FF2B5EF4-FFF2-40B4-BE49-F238E27FC236}">
                    <a16:creationId xmlns:a16="http://schemas.microsoft.com/office/drawing/2014/main" id="{0E279821-9217-AE2B-749B-9243887B765E}"/>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6" name="Straight Arrow Connector 225">
                <a:extLst>
                  <a:ext uri="{FF2B5EF4-FFF2-40B4-BE49-F238E27FC236}">
                    <a16:creationId xmlns:a16="http://schemas.microsoft.com/office/drawing/2014/main" id="{2689C60E-AE4C-13E5-1787-D7AE049D30D9}"/>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7" name="Straight Arrow Connector 226">
                <a:extLst>
                  <a:ext uri="{FF2B5EF4-FFF2-40B4-BE49-F238E27FC236}">
                    <a16:creationId xmlns:a16="http://schemas.microsoft.com/office/drawing/2014/main" id="{8487A980-550B-9328-A13B-EE90AFED888C}"/>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28" name="Straight Arrow Connector 227">
                <a:extLst>
                  <a:ext uri="{FF2B5EF4-FFF2-40B4-BE49-F238E27FC236}">
                    <a16:creationId xmlns:a16="http://schemas.microsoft.com/office/drawing/2014/main" id="{3807F18D-9EEA-8751-80FD-D708BA502549}"/>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13" name="Group 212">
              <a:extLst>
                <a:ext uri="{FF2B5EF4-FFF2-40B4-BE49-F238E27FC236}">
                  <a16:creationId xmlns:a16="http://schemas.microsoft.com/office/drawing/2014/main" id="{461E4A46-B429-78D6-898C-73A7C7599941}"/>
                </a:ext>
              </a:extLst>
            </p:cNvPr>
            <p:cNvGrpSpPr/>
            <p:nvPr/>
          </p:nvGrpSpPr>
          <p:grpSpPr>
            <a:xfrm>
              <a:off x="1020547" y="1534369"/>
              <a:ext cx="4102711" cy="3549668"/>
              <a:chOff x="1020547" y="1534369"/>
              <a:chExt cx="4102711" cy="3549668"/>
            </a:xfrm>
          </p:grpSpPr>
          <p:sp>
            <p:nvSpPr>
              <p:cNvPr id="214" name="Freeform 16">
                <a:extLst>
                  <a:ext uri="{FF2B5EF4-FFF2-40B4-BE49-F238E27FC236}">
                    <a16:creationId xmlns:a16="http://schemas.microsoft.com/office/drawing/2014/main" id="{9073E4CA-28DA-A756-51DD-CF67E87D8727}"/>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5" name="TextBox 214">
                    <a:extLst>
                      <a:ext uri="{FF2B5EF4-FFF2-40B4-BE49-F238E27FC236}">
                        <a16:creationId xmlns:a16="http://schemas.microsoft.com/office/drawing/2014/main" id="{D0C14F99-E09D-0D2A-0270-2679C1A21381}"/>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5" name="TextBox 214">
                    <a:extLst>
                      <a:ext uri="{FF2B5EF4-FFF2-40B4-BE49-F238E27FC236}">
                        <a16:creationId xmlns:a16="http://schemas.microsoft.com/office/drawing/2014/main" id="{D0C14F99-E09D-0D2A-0270-2679C1A21381}"/>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6" name="TextBox 215">
                    <a:extLst>
                      <a:ext uri="{FF2B5EF4-FFF2-40B4-BE49-F238E27FC236}">
                        <a16:creationId xmlns:a16="http://schemas.microsoft.com/office/drawing/2014/main" id="{B7A1F03D-EA60-C3FD-E1CF-33EA1BF2783B}"/>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6" name="TextBox 215">
                    <a:extLst>
                      <a:ext uri="{FF2B5EF4-FFF2-40B4-BE49-F238E27FC236}">
                        <a16:creationId xmlns:a16="http://schemas.microsoft.com/office/drawing/2014/main" id="{B7A1F03D-EA60-C3FD-E1CF-33EA1BF2783B}"/>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217" name="Freeform 19">
                <a:extLst>
                  <a:ext uri="{FF2B5EF4-FFF2-40B4-BE49-F238E27FC236}">
                    <a16:creationId xmlns:a16="http://schemas.microsoft.com/office/drawing/2014/main" id="{AF9516B1-E4ED-9EB2-5223-AF2B2D3148FF}"/>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8" name="Oval 217">
                <a:extLst>
                  <a:ext uri="{FF2B5EF4-FFF2-40B4-BE49-F238E27FC236}">
                    <a16:creationId xmlns:a16="http://schemas.microsoft.com/office/drawing/2014/main" id="{D84001A9-F2CE-0ED3-7C37-E53EC3A3C9BE}"/>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17E2FB40-F320-5A09-3375-1D7D142AB805}"/>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sp>
        <p:nvSpPr>
          <p:cNvPr id="260" name="Rectangle 259">
            <a:extLst>
              <a:ext uri="{FF2B5EF4-FFF2-40B4-BE49-F238E27FC236}">
                <a16:creationId xmlns:a16="http://schemas.microsoft.com/office/drawing/2014/main" id="{3A872CA9-CB04-F86B-5A92-045BDF447E85}"/>
              </a:ext>
            </a:extLst>
          </p:cNvPr>
          <p:cNvSpPr/>
          <p:nvPr/>
        </p:nvSpPr>
        <p:spPr>
          <a:xfrm>
            <a:off x="155073" y="2780694"/>
            <a:ext cx="4948599" cy="584775"/>
          </a:xfrm>
          <a:prstGeom prst="rect">
            <a:avLst/>
          </a:prstGeom>
        </p:spPr>
        <p:txBody>
          <a:bodyPr wrap="none">
            <a:spAutoFit/>
          </a:bodyPr>
          <a:lstStyle/>
          <a:p>
            <a:pPr algn="ctr"/>
            <a:r>
              <a:rPr lang="en-US" sz="3200" dirty="0"/>
              <a:t>Our hyper-surfaces are lines </a:t>
            </a:r>
          </a:p>
        </p:txBody>
      </p:sp>
      <mc:AlternateContent xmlns:mc="http://schemas.openxmlformats.org/markup-compatibility/2006" xmlns:a14="http://schemas.microsoft.com/office/drawing/2010/main">
        <mc:Choice Requires="a14">
          <p:sp>
            <p:nvSpPr>
              <p:cNvPr id="261" name="Rectangle 260">
                <a:extLst>
                  <a:ext uri="{FF2B5EF4-FFF2-40B4-BE49-F238E27FC236}">
                    <a16:creationId xmlns:a16="http://schemas.microsoft.com/office/drawing/2014/main" id="{728EB0CD-D99C-50CF-B3CD-A823AF1865B5}"/>
                  </a:ext>
                </a:extLst>
              </p:cNvPr>
              <p:cNvSpPr/>
              <p:nvPr/>
            </p:nvSpPr>
            <p:spPr>
              <a:xfrm>
                <a:off x="6591854" y="74335"/>
                <a:ext cx="5626540" cy="523220"/>
              </a:xfrm>
              <a:prstGeom prst="rect">
                <a:avLst/>
              </a:prstGeom>
            </p:spPr>
            <p:txBody>
              <a:bodyPr wrap="none">
                <a:spAutoFit/>
              </a:bodyPr>
              <a:lstStyle/>
              <a:p>
                <a:r>
                  <a:rPr lang="en-US" sz="2800" dirty="0"/>
                  <a:t>The flow of the displacement field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𝑎</m:t>
                        </m:r>
                      </m:sup>
                    </m:sSup>
                  </m:oMath>
                </a14:m>
                <a:endParaRPr lang="en-US" sz="2800" dirty="0"/>
              </a:p>
            </p:txBody>
          </p:sp>
        </mc:Choice>
        <mc:Fallback xmlns="">
          <p:sp>
            <p:nvSpPr>
              <p:cNvPr id="261" name="Rectangle 260">
                <a:extLst>
                  <a:ext uri="{FF2B5EF4-FFF2-40B4-BE49-F238E27FC236}">
                    <a16:creationId xmlns:a16="http://schemas.microsoft.com/office/drawing/2014/main" id="{728EB0CD-D99C-50CF-B3CD-A823AF1865B5}"/>
                  </a:ext>
                </a:extLst>
              </p:cNvPr>
              <p:cNvSpPr>
                <a:spLocks noRot="1" noChangeAspect="1" noMove="1" noResize="1" noEditPoints="1" noAdjustHandles="1" noChangeArrowheads="1" noChangeShapeType="1" noTextEdit="1"/>
              </p:cNvSpPr>
              <p:nvPr/>
            </p:nvSpPr>
            <p:spPr>
              <a:xfrm>
                <a:off x="6591854" y="74335"/>
                <a:ext cx="5626540" cy="523220"/>
              </a:xfrm>
              <a:prstGeom prst="rect">
                <a:avLst/>
              </a:prstGeom>
              <a:blipFill>
                <a:blip r:embed="rId9"/>
                <a:stretch>
                  <a:fillRect l="-2167"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20006451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12</a:t>
            </a:fld>
            <a:endParaRPr lang="en-US"/>
          </a:p>
        </p:txBody>
      </p:sp>
      <p:grpSp>
        <p:nvGrpSpPr>
          <p:cNvPr id="83" name="Group 82">
            <a:extLst>
              <a:ext uri="{FF2B5EF4-FFF2-40B4-BE49-F238E27FC236}">
                <a16:creationId xmlns:a16="http://schemas.microsoft.com/office/drawing/2014/main" id="{2EBF22FF-60C5-82B0-EF0E-B23DFE93FC7E}"/>
              </a:ext>
            </a:extLst>
          </p:cNvPr>
          <p:cNvGrpSpPr/>
          <p:nvPr/>
        </p:nvGrpSpPr>
        <p:grpSpPr>
          <a:xfrm>
            <a:off x="157912" y="832643"/>
            <a:ext cx="7468843" cy="1138782"/>
            <a:chOff x="116777" y="591326"/>
            <a:chExt cx="7468843" cy="1138782"/>
          </a:xfrm>
        </p:grpSpPr>
        <p:sp>
          <p:nvSpPr>
            <p:cNvPr id="11" name="TextBox 10">
              <a:extLst>
                <a:ext uri="{FF2B5EF4-FFF2-40B4-BE49-F238E27FC236}">
                  <a16:creationId xmlns:a16="http://schemas.microsoft.com/office/drawing/2014/main" id="{3B0FAF27-AAE6-F420-9BF9-8B6DB498344A}"/>
                </a:ext>
              </a:extLst>
            </p:cNvPr>
            <p:cNvSpPr txBox="1"/>
            <p:nvPr/>
          </p:nvSpPr>
          <p:spPr>
            <a:xfrm>
              <a:off x="119730" y="591326"/>
              <a:ext cx="7465890" cy="584775"/>
            </a:xfrm>
            <a:prstGeom prst="rect">
              <a:avLst/>
            </a:prstGeom>
            <a:noFill/>
          </p:spPr>
          <p:txBody>
            <a:bodyPr wrap="none" rtlCol="0">
              <a:spAutoFit/>
            </a:bodyPr>
            <a:lstStyle/>
            <a:p>
              <a:r>
                <a:rPr lang="en-US" sz="3200" dirty="0"/>
                <a:t>Each divergenceless field in two dimensions</a:t>
              </a:r>
            </a:p>
          </p:txBody>
        </p:sp>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5A3B26BD-A1CF-0490-3B9C-93847B01CB38}"/>
                    </a:ext>
                  </a:extLst>
                </p:cNvPr>
                <p:cNvSpPr txBox="1"/>
                <p:nvPr/>
              </p:nvSpPr>
              <p:spPr>
                <a:xfrm>
                  <a:off x="116777" y="1145333"/>
                  <a:ext cx="4755276" cy="584775"/>
                </a:xfrm>
                <a:prstGeom prst="rect">
                  <a:avLst/>
                </a:prstGeom>
                <a:noFill/>
              </p:spPr>
              <p:txBody>
                <a:bodyPr wrap="none" rtlCol="0">
                  <a:spAutoFit/>
                </a:bodyPr>
                <a:lstStyle/>
                <a:p>
                  <a:r>
                    <a:rPr lang="en-US" sz="3200" dirty="0"/>
                    <a:t>admits a stream function </a:t>
                  </a:r>
                  <a14:m>
                    <m:oMath xmlns:m="http://schemas.openxmlformats.org/officeDocument/2006/math">
                      <m:r>
                        <a:rPr lang="en-US" sz="3200" b="0" i="1" smtClean="0">
                          <a:latin typeface="Cambria Math" panose="02040503050406030204" pitchFamily="18" charset="0"/>
                        </a:rPr>
                        <m:t>𝐻</m:t>
                      </m:r>
                    </m:oMath>
                  </a14:m>
                  <a:endParaRPr lang="en-US" sz="3200" dirty="0"/>
                </a:p>
              </p:txBody>
            </p:sp>
          </mc:Choice>
          <mc:Fallback xmlns="">
            <p:sp>
              <p:nvSpPr>
                <p:cNvPr id="12" name="TextBox 11">
                  <a:extLst>
                    <a:ext uri="{FF2B5EF4-FFF2-40B4-BE49-F238E27FC236}">
                      <a16:creationId xmlns:a16="http://schemas.microsoft.com/office/drawing/2014/main" id="{5A3B26BD-A1CF-0490-3B9C-93847B01CB38}"/>
                    </a:ext>
                  </a:extLst>
                </p:cNvPr>
                <p:cNvSpPr txBox="1">
                  <a:spLocks noRot="1" noChangeAspect="1" noMove="1" noResize="1" noEditPoints="1" noAdjustHandles="1" noChangeArrowheads="1" noChangeShapeType="1" noTextEdit="1"/>
                </p:cNvSpPr>
                <p:nvPr/>
              </p:nvSpPr>
              <p:spPr>
                <a:xfrm>
                  <a:off x="116777" y="1145333"/>
                  <a:ext cx="4755276" cy="584775"/>
                </a:xfrm>
                <a:prstGeom prst="rect">
                  <a:avLst/>
                </a:prstGeom>
                <a:blipFill>
                  <a:blip r:embed="rId2"/>
                  <a:stretch>
                    <a:fillRect l="-3333" t="-12500" b="-34375"/>
                  </a:stretch>
                </a:blipFill>
              </p:spPr>
              <p:txBody>
                <a:bodyPr/>
                <a:lstStyle/>
                <a:p>
                  <a:r>
                    <a:rPr lang="en-US">
                      <a:noFill/>
                    </a:rPr>
                    <a:t> </a:t>
                  </a:r>
                </a:p>
              </p:txBody>
            </p:sp>
          </mc:Fallback>
        </mc:AlternateContent>
      </p:grpSp>
      <p:grpSp>
        <p:nvGrpSpPr>
          <p:cNvPr id="84" name="Group 83">
            <a:extLst>
              <a:ext uri="{FF2B5EF4-FFF2-40B4-BE49-F238E27FC236}">
                <a16:creationId xmlns:a16="http://schemas.microsoft.com/office/drawing/2014/main" id="{4DC88A2F-B9DD-AE3E-32FC-E2D2AFDADFB3}"/>
              </a:ext>
            </a:extLst>
          </p:cNvPr>
          <p:cNvGrpSpPr/>
          <p:nvPr/>
        </p:nvGrpSpPr>
        <p:grpSpPr>
          <a:xfrm>
            <a:off x="120047" y="2829333"/>
            <a:ext cx="7760073" cy="1144194"/>
            <a:chOff x="78912" y="2032595"/>
            <a:chExt cx="7760073" cy="1144194"/>
          </a:xfrm>
        </p:grpSpPr>
        <p:sp>
          <p:nvSpPr>
            <p:cNvPr id="15" name="TextBox 14">
              <a:extLst>
                <a:ext uri="{FF2B5EF4-FFF2-40B4-BE49-F238E27FC236}">
                  <a16:creationId xmlns:a16="http://schemas.microsoft.com/office/drawing/2014/main" id="{020D0684-6E19-7A1B-6F61-B660F09CD01B}"/>
                </a:ext>
              </a:extLst>
            </p:cNvPr>
            <p:cNvSpPr txBox="1"/>
            <p:nvPr/>
          </p:nvSpPr>
          <p:spPr>
            <a:xfrm>
              <a:off x="82427" y="2032595"/>
              <a:ext cx="7267759" cy="584775"/>
            </a:xfrm>
            <a:prstGeom prst="rect">
              <a:avLst/>
            </a:prstGeom>
            <a:noFill/>
          </p:spPr>
          <p:txBody>
            <a:bodyPr wrap="none" rtlCol="0">
              <a:spAutoFit/>
            </a:bodyPr>
            <a:lstStyle/>
            <a:p>
              <a:r>
                <a:rPr lang="en-US" sz="3200" dirty="0"/>
                <a:t>The flow through any two lines connecting</a:t>
              </a:r>
            </a:p>
          </p:txBody>
        </p:sp>
        <mc:AlternateContent xmlns:mc="http://schemas.openxmlformats.org/markup-compatibility/2006" xmlns:a14="http://schemas.microsoft.com/office/drawing/2010/main">
          <mc:Choice Requires="a14">
            <p:sp>
              <p:nvSpPr>
                <p:cNvPr id="29" name="TextBox 28">
                  <a:extLst>
                    <a:ext uri="{FF2B5EF4-FFF2-40B4-BE49-F238E27FC236}">
                      <a16:creationId xmlns:a16="http://schemas.microsoft.com/office/drawing/2014/main" id="{8D177B80-3139-9698-97DC-A690A2FF459C}"/>
                    </a:ext>
                  </a:extLst>
                </p:cNvPr>
                <p:cNvSpPr txBox="1"/>
                <p:nvPr/>
              </p:nvSpPr>
              <p:spPr>
                <a:xfrm>
                  <a:off x="78912" y="2592014"/>
                  <a:ext cx="7760073"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𝑂</m:t>
                      </m:r>
                      <m:r>
                        <a:rPr lang="en-US" sz="3200" b="0" i="1" smtClean="0">
                          <a:latin typeface="Cambria Math" panose="02040503050406030204" pitchFamily="18" charset="0"/>
                        </a:rPr>
                        <m:t>)</m:t>
                      </m:r>
                    </m:oMath>
                  </a14:m>
                  <a:r>
                    <a:rPr lang="en-US" sz="3200" dirty="0"/>
                    <a:t> and </a:t>
                  </a:r>
                  <a14:m>
                    <m:oMath xmlns:m="http://schemas.openxmlformats.org/officeDocument/2006/math">
                      <m:r>
                        <a:rPr lang="en-US" sz="3200" i="1">
                          <a:latin typeface="Cambria Math" panose="02040503050406030204" pitchFamily="18" charset="0"/>
                        </a:rPr>
                        <m:t>𝐻</m:t>
                      </m:r>
                      <m:r>
                        <a:rPr lang="en-US" sz="3200" b="0" i="1" smtClean="0">
                          <a:latin typeface="Cambria Math" panose="02040503050406030204" pitchFamily="18" charset="0"/>
                        </a:rPr>
                        <m:t>(</m:t>
                      </m:r>
                      <m:r>
                        <a:rPr lang="en-US" sz="3200" b="0" i="1" smtClean="0">
                          <a:latin typeface="Cambria Math" panose="02040503050406030204" pitchFamily="18" charset="0"/>
                        </a:rPr>
                        <m:t>𝑃</m:t>
                      </m:r>
                      <m:r>
                        <a:rPr lang="en-US" sz="3200" b="0" i="1" smtClean="0">
                          <a:latin typeface="Cambria Math" panose="02040503050406030204" pitchFamily="18" charset="0"/>
                        </a:rPr>
                        <m:t>)</m:t>
                      </m:r>
                    </m:oMath>
                  </a14:m>
                  <a:r>
                    <a:rPr lang="en-US" sz="3200" dirty="0"/>
                    <a:t> must be zero and thus equal </a:t>
                  </a:r>
                </a:p>
              </p:txBody>
            </p:sp>
          </mc:Choice>
          <mc:Fallback xmlns="">
            <p:sp>
              <p:nvSpPr>
                <p:cNvPr id="29" name="TextBox 28">
                  <a:extLst>
                    <a:ext uri="{FF2B5EF4-FFF2-40B4-BE49-F238E27FC236}">
                      <a16:creationId xmlns:a16="http://schemas.microsoft.com/office/drawing/2014/main" id="{8D177B80-3139-9698-97DC-A690A2FF459C}"/>
                    </a:ext>
                  </a:extLst>
                </p:cNvPr>
                <p:cNvSpPr txBox="1">
                  <a:spLocks noRot="1" noChangeAspect="1" noMove="1" noResize="1" noEditPoints="1" noAdjustHandles="1" noChangeArrowheads="1" noChangeShapeType="1" noTextEdit="1"/>
                </p:cNvSpPr>
                <p:nvPr/>
              </p:nvSpPr>
              <p:spPr>
                <a:xfrm>
                  <a:off x="78912" y="2592014"/>
                  <a:ext cx="7760073" cy="584775"/>
                </a:xfrm>
                <a:prstGeom prst="rect">
                  <a:avLst/>
                </a:prstGeom>
                <a:blipFill>
                  <a:blip r:embed="rId3"/>
                  <a:stretch>
                    <a:fillRect t="-12500" r="-1021" b="-34375"/>
                  </a:stretch>
                </a:blipFill>
              </p:spPr>
              <p:txBody>
                <a:bodyPr/>
                <a:lstStyle/>
                <a:p>
                  <a:r>
                    <a:rPr lang="en-US">
                      <a:noFill/>
                    </a:rPr>
                    <a:t> </a:t>
                  </a:r>
                </a:p>
              </p:txBody>
            </p:sp>
          </mc:Fallback>
        </mc:AlternateContent>
      </p:grpSp>
      <p:grpSp>
        <p:nvGrpSpPr>
          <p:cNvPr id="86" name="Group 85">
            <a:extLst>
              <a:ext uri="{FF2B5EF4-FFF2-40B4-BE49-F238E27FC236}">
                <a16:creationId xmlns:a16="http://schemas.microsoft.com/office/drawing/2014/main" id="{C2D83E4B-369B-E3F3-82C7-BB59DF9B18DC}"/>
              </a:ext>
            </a:extLst>
          </p:cNvPr>
          <p:cNvGrpSpPr/>
          <p:nvPr/>
        </p:nvGrpSpPr>
        <p:grpSpPr>
          <a:xfrm>
            <a:off x="3448" y="4850527"/>
            <a:ext cx="9533288" cy="1143391"/>
            <a:chOff x="78912" y="4277559"/>
            <a:chExt cx="9533288" cy="1143391"/>
          </a:xfrm>
        </p:grpSpPr>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BBC58D90-713A-C8DD-92E6-30F9201624B3}"/>
                    </a:ext>
                  </a:extLst>
                </p:cNvPr>
                <p:cNvSpPr txBox="1"/>
                <p:nvPr/>
              </p:nvSpPr>
              <p:spPr>
                <a:xfrm>
                  <a:off x="119730" y="4277559"/>
                  <a:ext cx="9492470" cy="584775"/>
                </a:xfrm>
                <a:prstGeom prst="rect">
                  <a:avLst/>
                </a:prstGeom>
                <a:noFill/>
              </p:spPr>
              <p:txBody>
                <a:bodyPr wrap="none" rtlCol="0">
                  <a:spAutoFit/>
                </a:bodyPr>
                <a:lstStyle/>
                <a:p>
                  <a:r>
                    <a:rPr lang="en-US" sz="3200" dirty="0"/>
                    <a:t>Any line connecting </a:t>
                  </a:r>
                  <a14:m>
                    <m:oMath xmlns:m="http://schemas.openxmlformats.org/officeDocument/2006/math">
                      <m:r>
                        <a:rPr lang="en-US" sz="3200" b="0" i="1" smtClean="0">
                          <a:latin typeface="Cambria Math" panose="02040503050406030204" pitchFamily="18" charset="0"/>
                        </a:rPr>
                        <m:t>𝑂</m:t>
                      </m:r>
                    </m:oMath>
                  </a14:m>
                  <a:r>
                    <a:rPr lang="en-US" sz="3200" dirty="0"/>
                    <a:t> and </a:t>
                  </a:r>
                  <a14:m>
                    <m:oMath xmlns:m="http://schemas.openxmlformats.org/officeDocument/2006/math">
                      <m:r>
                        <a:rPr lang="en-US" sz="3200" b="0" i="1" dirty="0" smtClean="0">
                          <a:latin typeface="Cambria Math" panose="02040503050406030204" pitchFamily="18" charset="0"/>
                        </a:rPr>
                        <m:t>𝑃</m:t>
                      </m:r>
                    </m:oMath>
                  </a14:m>
                  <a:r>
                    <a:rPr lang="en-US" sz="3200" dirty="0"/>
                    <a:t> depends only on the states</a:t>
                  </a:r>
                </a:p>
              </p:txBody>
            </p:sp>
          </mc:Choice>
          <mc:Fallback xmlns="">
            <p:sp>
              <p:nvSpPr>
                <p:cNvPr id="31" name="TextBox 30">
                  <a:extLst>
                    <a:ext uri="{FF2B5EF4-FFF2-40B4-BE49-F238E27FC236}">
                      <a16:creationId xmlns:a16="http://schemas.microsoft.com/office/drawing/2014/main" id="{BBC58D90-713A-C8DD-92E6-30F9201624B3}"/>
                    </a:ext>
                  </a:extLst>
                </p:cNvPr>
                <p:cNvSpPr txBox="1">
                  <a:spLocks noRot="1" noChangeAspect="1" noMove="1" noResize="1" noEditPoints="1" noAdjustHandles="1" noChangeArrowheads="1" noChangeShapeType="1" noTextEdit="1"/>
                </p:cNvSpPr>
                <p:nvPr/>
              </p:nvSpPr>
              <p:spPr>
                <a:xfrm>
                  <a:off x="119730" y="4277559"/>
                  <a:ext cx="9492470" cy="584775"/>
                </a:xfrm>
                <a:prstGeom prst="rect">
                  <a:avLst/>
                </a:prstGeom>
                <a:blipFill>
                  <a:blip r:embed="rId4"/>
                  <a:stretch>
                    <a:fillRect l="-1606" t="-12500" r="-578" b="-34375"/>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DE1336C5-4331-4539-507D-403BB587FF60}"/>
                </a:ext>
              </a:extLst>
            </p:cNvPr>
            <p:cNvSpPr txBox="1"/>
            <p:nvPr/>
          </p:nvSpPr>
          <p:spPr>
            <a:xfrm>
              <a:off x="78912" y="4836175"/>
              <a:ext cx="4250331" cy="584775"/>
            </a:xfrm>
            <a:prstGeom prst="rect">
              <a:avLst/>
            </a:prstGeom>
            <a:noFill/>
          </p:spPr>
          <p:txBody>
            <a:bodyPr wrap="none" rtlCol="0">
              <a:spAutoFit/>
            </a:bodyPr>
            <a:lstStyle/>
            <a:p>
              <a:r>
                <a:rPr lang="en-US" sz="3200" dirty="0"/>
                <a:t>and is path independent</a:t>
              </a:r>
            </a:p>
          </p:txBody>
        </p:sp>
      </p:grpSp>
      <p:grpSp>
        <p:nvGrpSpPr>
          <p:cNvPr id="34" name="Group 33">
            <a:extLst>
              <a:ext uri="{FF2B5EF4-FFF2-40B4-BE49-F238E27FC236}">
                <a16:creationId xmlns:a16="http://schemas.microsoft.com/office/drawing/2014/main" id="{EDCBA5CD-6F9D-1877-25BE-7BE71E28D83D}"/>
              </a:ext>
            </a:extLst>
          </p:cNvPr>
          <p:cNvGrpSpPr>
            <a:grpSpLocks noChangeAspect="1"/>
          </p:cNvGrpSpPr>
          <p:nvPr/>
        </p:nvGrpSpPr>
        <p:grpSpPr>
          <a:xfrm>
            <a:off x="7698297" y="587102"/>
            <a:ext cx="3676877" cy="3726901"/>
            <a:chOff x="289672" y="508462"/>
            <a:chExt cx="5530036" cy="5605272"/>
          </a:xfrm>
        </p:grpSpPr>
        <p:grpSp>
          <p:nvGrpSpPr>
            <p:cNvPr id="35" name="Group 34">
              <a:extLst>
                <a:ext uri="{FF2B5EF4-FFF2-40B4-BE49-F238E27FC236}">
                  <a16:creationId xmlns:a16="http://schemas.microsoft.com/office/drawing/2014/main" id="{AD9BCFC3-2729-EA5F-522D-66461F00668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77" name="TextBox 76">
                    <a:extLst>
                      <a:ext uri="{FF2B5EF4-FFF2-40B4-BE49-F238E27FC236}">
                        <a16:creationId xmlns:a16="http://schemas.microsoft.com/office/drawing/2014/main" id="{FB4A908B-EF4F-83DF-6F37-BCCA02B51BAB}"/>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8" name="TextBox 77">
                    <a:extLst>
                      <a:ext uri="{FF2B5EF4-FFF2-40B4-BE49-F238E27FC236}">
                        <a16:creationId xmlns:a16="http://schemas.microsoft.com/office/drawing/2014/main" id="{A84A4263-D236-F273-033B-B49E922A5129}"/>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79" name="Group 78">
                <a:extLst>
                  <a:ext uri="{FF2B5EF4-FFF2-40B4-BE49-F238E27FC236}">
                    <a16:creationId xmlns:a16="http://schemas.microsoft.com/office/drawing/2014/main" id="{4BC4A5A9-A987-30CE-CFBF-7350B131CA70}"/>
                  </a:ext>
                </a:extLst>
              </p:cNvPr>
              <p:cNvGrpSpPr/>
              <p:nvPr/>
            </p:nvGrpSpPr>
            <p:grpSpPr>
              <a:xfrm>
                <a:off x="565964" y="883621"/>
                <a:ext cx="5486400" cy="5485835"/>
                <a:chOff x="3878442" y="1338439"/>
                <a:chExt cx="3840480" cy="3840480"/>
              </a:xfrm>
            </p:grpSpPr>
            <p:cxnSp>
              <p:nvCxnSpPr>
                <p:cNvPr id="80" name="Straight Connector 79">
                  <a:extLst>
                    <a:ext uri="{FF2B5EF4-FFF2-40B4-BE49-F238E27FC236}">
                      <a16:creationId xmlns:a16="http://schemas.microsoft.com/office/drawing/2014/main" id="{DA253E7E-97F7-383E-A99E-6675C9EBE62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81" name="Straight Connector 80">
                  <a:extLst>
                    <a:ext uri="{FF2B5EF4-FFF2-40B4-BE49-F238E27FC236}">
                      <a16:creationId xmlns:a16="http://schemas.microsoft.com/office/drawing/2014/main" id="{B97D9803-A654-FC2D-FC21-BAE8F2E3A38B}"/>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36" name="Group 35">
              <a:extLst>
                <a:ext uri="{FF2B5EF4-FFF2-40B4-BE49-F238E27FC236}">
                  <a16:creationId xmlns:a16="http://schemas.microsoft.com/office/drawing/2014/main" id="{E58F96F7-3AB7-07B0-C226-C5A3406C4343}"/>
                </a:ext>
              </a:extLst>
            </p:cNvPr>
            <p:cNvGrpSpPr/>
            <p:nvPr/>
          </p:nvGrpSpPr>
          <p:grpSpPr>
            <a:xfrm>
              <a:off x="1201890" y="1575289"/>
              <a:ext cx="3698780" cy="3600204"/>
              <a:chOff x="4248727" y="1912341"/>
              <a:chExt cx="3697388" cy="3598849"/>
            </a:xfrm>
          </p:grpSpPr>
          <p:grpSp>
            <p:nvGrpSpPr>
              <p:cNvPr id="44" name="Group 43">
                <a:extLst>
                  <a:ext uri="{FF2B5EF4-FFF2-40B4-BE49-F238E27FC236}">
                    <a16:creationId xmlns:a16="http://schemas.microsoft.com/office/drawing/2014/main" id="{649D4F07-ABDB-AFA3-2B37-862901206786}"/>
                  </a:ext>
                </a:extLst>
              </p:cNvPr>
              <p:cNvGrpSpPr/>
              <p:nvPr/>
            </p:nvGrpSpPr>
            <p:grpSpPr>
              <a:xfrm>
                <a:off x="4481077" y="2121268"/>
                <a:ext cx="3183077" cy="3179634"/>
                <a:chOff x="4481077" y="2121268"/>
                <a:chExt cx="3183077" cy="3179634"/>
              </a:xfrm>
            </p:grpSpPr>
            <p:cxnSp>
              <p:nvCxnSpPr>
                <p:cNvPr id="53" name="Straight Arrow Connector 52">
                  <a:extLst>
                    <a:ext uri="{FF2B5EF4-FFF2-40B4-BE49-F238E27FC236}">
                      <a16:creationId xmlns:a16="http://schemas.microsoft.com/office/drawing/2014/main" id="{A3BFC0D1-0B55-1ED8-D481-2DCA54DF39D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E07D415A-545D-E17F-0A70-99BF25BD9523}"/>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527C0A29-A160-43A1-8488-81BBD2B24A72}"/>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E9D086D7-243A-DAD2-B03A-E3B645AE657C}"/>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087534E-74A5-3B4B-F5DE-33E2A8DBE7A1}"/>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6927B7FF-6CAF-8E52-ADBC-30C394B4F166}"/>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D7C12C2E-7F19-2A54-CAF3-3AE2A31BED5B}"/>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4E3B0FCC-E0A2-F98B-2E24-29FF40535D86}"/>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BBA6E28B-9E0E-98C4-05AC-AE7E5878354A}"/>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9998B8DB-A78D-C72D-AAAA-5214D0BF1BFC}"/>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C6A19007-F9CF-2EF8-D92D-E234B331937C}"/>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0AA79403-A288-32E0-7B89-04A80FDF6555}"/>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8FE5B8ED-34EE-B026-360B-08EE8B788C05}"/>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EEEB6195-B676-16EC-30F4-59ACE4066F8A}"/>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68C59A6A-F7EF-62AC-E068-C5A961D6C98C}"/>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1836FB47-6551-E83C-0E6C-15C0245A1525}"/>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B2FC5DB3-37D4-4AD5-31CD-EE5E1B91BEB0}"/>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9EEDEE62-9379-52AA-2C89-18EC532C0C88}"/>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E6CA93C0-F7C5-95B2-B37F-FED0C2BD8704}"/>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B02FAFC3-3BA2-B1B3-2D66-613C53F5C388}"/>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25E48E28-B448-639F-0092-73E1E1264519}"/>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298E67C6-1098-8326-8A9F-C9FD0C64637C}"/>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45375A77-C7B4-9FCD-494F-C565F8D3B229}"/>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7CB275DC-1F4C-7F6B-2EBA-CE1E677A4A9D}"/>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45" name="Straight Arrow Connector 44">
                <a:extLst>
                  <a:ext uri="{FF2B5EF4-FFF2-40B4-BE49-F238E27FC236}">
                    <a16:creationId xmlns:a16="http://schemas.microsoft.com/office/drawing/2014/main" id="{AE332837-84F0-D11F-1F19-1276D3DDCCDD}"/>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2A0F40D0-293F-7D88-E2F7-1F448080B287}"/>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78AC2192-BE73-E2EB-81C5-ECC0B09703FB}"/>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7FED69A1-247C-DB70-8735-E70ADD38450A}"/>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B8AE6BF-D27D-6470-AE9D-9E5F19777168}"/>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5FD4B3E-95CD-F901-7129-274E423F1175}"/>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B042D568-A74F-8F5A-2D0D-DA4EC65F1449}"/>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64C0D015-0EC7-D784-938D-C38EBB44D690}"/>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37" name="Group 36">
              <a:extLst>
                <a:ext uri="{FF2B5EF4-FFF2-40B4-BE49-F238E27FC236}">
                  <a16:creationId xmlns:a16="http://schemas.microsoft.com/office/drawing/2014/main" id="{83B6D9BC-1984-F4F9-87FA-616458FC6995}"/>
                </a:ext>
              </a:extLst>
            </p:cNvPr>
            <p:cNvGrpSpPr/>
            <p:nvPr/>
          </p:nvGrpSpPr>
          <p:grpSpPr>
            <a:xfrm>
              <a:off x="1020547" y="1534369"/>
              <a:ext cx="4102711" cy="3549668"/>
              <a:chOff x="1020547" y="1534369"/>
              <a:chExt cx="4102711" cy="3549668"/>
            </a:xfrm>
          </p:grpSpPr>
          <p:sp>
            <p:nvSpPr>
              <p:cNvPr id="38" name="Freeform 16">
                <a:extLst>
                  <a:ext uri="{FF2B5EF4-FFF2-40B4-BE49-F238E27FC236}">
                    <a16:creationId xmlns:a16="http://schemas.microsoft.com/office/drawing/2014/main" id="{B12DB08F-4E57-00E2-C642-FABA53C6F325}"/>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39" name="TextBox 38">
                    <a:extLst>
                      <a:ext uri="{FF2B5EF4-FFF2-40B4-BE49-F238E27FC236}">
                        <a16:creationId xmlns:a16="http://schemas.microsoft.com/office/drawing/2014/main" id="{E83BF801-5BA8-D3FC-CD0F-675D6A907F02}"/>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39" name="TextBox 38">
                    <a:extLst>
                      <a:ext uri="{FF2B5EF4-FFF2-40B4-BE49-F238E27FC236}">
                        <a16:creationId xmlns:a16="http://schemas.microsoft.com/office/drawing/2014/main" id="{E83BF801-5BA8-D3FC-CD0F-675D6A907F02}"/>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0" name="TextBox 39">
                    <a:extLst>
                      <a:ext uri="{FF2B5EF4-FFF2-40B4-BE49-F238E27FC236}">
                        <a16:creationId xmlns:a16="http://schemas.microsoft.com/office/drawing/2014/main" id="{CB87E46D-8509-7202-85E2-09CBA2CA0D8D}"/>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40" name="TextBox 39">
                    <a:extLst>
                      <a:ext uri="{FF2B5EF4-FFF2-40B4-BE49-F238E27FC236}">
                        <a16:creationId xmlns:a16="http://schemas.microsoft.com/office/drawing/2014/main" id="{CB87E46D-8509-7202-85E2-09CBA2CA0D8D}"/>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41" name="Freeform 19">
                <a:extLst>
                  <a:ext uri="{FF2B5EF4-FFF2-40B4-BE49-F238E27FC236}">
                    <a16:creationId xmlns:a16="http://schemas.microsoft.com/office/drawing/2014/main" id="{CC777DDB-1380-E295-A60C-7592CC9E310E}"/>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42" name="Oval 41">
                <a:extLst>
                  <a:ext uri="{FF2B5EF4-FFF2-40B4-BE49-F238E27FC236}">
                    <a16:creationId xmlns:a16="http://schemas.microsoft.com/office/drawing/2014/main" id="{9121E1DC-54C4-D603-77F2-688858B7F9FC}"/>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43" name="Oval 42">
                <a:extLst>
                  <a:ext uri="{FF2B5EF4-FFF2-40B4-BE49-F238E27FC236}">
                    <a16:creationId xmlns:a16="http://schemas.microsoft.com/office/drawing/2014/main" id="{EB8A4A20-87D8-F03A-97BB-ABD300EF20E7}"/>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82" name="Rectangle 81">
                <a:extLst>
                  <a:ext uri="{FF2B5EF4-FFF2-40B4-BE49-F238E27FC236}">
                    <a16:creationId xmlns:a16="http://schemas.microsoft.com/office/drawing/2014/main" id="{66DEB33D-5195-4D91-C903-E3EDBFE56AE7}"/>
                  </a:ext>
                </a:extLst>
              </p:cNvPr>
              <p:cNvSpPr/>
              <p:nvPr/>
            </p:nvSpPr>
            <p:spPr>
              <a:xfrm>
                <a:off x="6591854" y="74335"/>
                <a:ext cx="5626540" cy="523220"/>
              </a:xfrm>
              <a:prstGeom prst="rect">
                <a:avLst/>
              </a:prstGeom>
            </p:spPr>
            <p:txBody>
              <a:bodyPr wrap="none">
                <a:spAutoFit/>
              </a:bodyPr>
              <a:lstStyle/>
              <a:p>
                <a:r>
                  <a:rPr lang="en-US" sz="2800" dirty="0"/>
                  <a:t>The flow of the displacement field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𝑎</m:t>
                        </m:r>
                      </m:sup>
                    </m:sSup>
                  </m:oMath>
                </a14:m>
                <a:endParaRPr lang="en-US" sz="2800" dirty="0"/>
              </a:p>
            </p:txBody>
          </p:sp>
        </mc:Choice>
        <mc:Fallback xmlns="">
          <p:sp>
            <p:nvSpPr>
              <p:cNvPr id="82" name="Rectangle 81">
                <a:extLst>
                  <a:ext uri="{FF2B5EF4-FFF2-40B4-BE49-F238E27FC236}">
                    <a16:creationId xmlns:a16="http://schemas.microsoft.com/office/drawing/2014/main" id="{66DEB33D-5195-4D91-C903-E3EDBFE56AE7}"/>
                  </a:ext>
                </a:extLst>
              </p:cNvPr>
              <p:cNvSpPr>
                <a:spLocks noRot="1" noChangeAspect="1" noMove="1" noResize="1" noEditPoints="1" noAdjustHandles="1" noChangeArrowheads="1" noChangeShapeType="1" noTextEdit="1"/>
              </p:cNvSpPr>
              <p:nvPr/>
            </p:nvSpPr>
            <p:spPr>
              <a:xfrm>
                <a:off x="6591854" y="74335"/>
                <a:ext cx="5626540" cy="523220"/>
              </a:xfrm>
              <a:prstGeom prst="rect">
                <a:avLst/>
              </a:prstGeom>
              <a:blipFill>
                <a:blip r:embed="rId9"/>
                <a:stretch>
                  <a:fillRect l="-2167" t="-10465" b="-32558"/>
                </a:stretch>
              </a:blipFill>
            </p:spPr>
            <p:txBody>
              <a:bodyPr/>
              <a:lstStyle/>
              <a:p>
                <a:r>
                  <a:rPr lang="en-US">
                    <a:noFill/>
                  </a:rPr>
                  <a:t> </a:t>
                </a:r>
              </a:p>
            </p:txBody>
          </p:sp>
        </mc:Fallback>
      </mc:AlternateContent>
    </p:spTree>
    <p:extLst>
      <p:ext uri="{BB962C8B-B14F-4D97-AF65-F5344CB8AC3E}">
        <p14:creationId xmlns:p14="http://schemas.microsoft.com/office/powerpoint/2010/main" val="147255445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13</a:t>
            </a:fld>
            <a:endParaRPr lang="en-US"/>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B0FAF27-AAE6-F420-9BF9-8B6DB498344A}"/>
                  </a:ext>
                </a:extLst>
              </p:cNvPr>
              <p:cNvSpPr txBox="1"/>
              <p:nvPr/>
            </p:nvSpPr>
            <p:spPr>
              <a:xfrm>
                <a:off x="541092" y="600216"/>
                <a:ext cx="4933723" cy="769441"/>
              </a:xfrm>
              <a:prstGeom prst="rect">
                <a:avLst/>
              </a:prstGeom>
              <a:noFill/>
            </p:spPr>
            <p:txBody>
              <a:bodyPr wrap="none" rtlCol="0">
                <a:spAutoFit/>
              </a:bodyPr>
              <a:lstStyle/>
              <a:p>
                <a:r>
                  <a:rPr lang="en-US" sz="4400" dirty="0"/>
                  <a:t>Assigning </a:t>
                </a:r>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𝑂</m:t>
                        </m:r>
                      </m:e>
                    </m:d>
                    <m:r>
                      <a:rPr lang="en-US" sz="4400" b="0" i="1" smtClean="0">
                        <a:latin typeface="Cambria Math" panose="02040503050406030204" pitchFamily="18" charset="0"/>
                      </a:rPr>
                      <m:t>=0</m:t>
                    </m:r>
                  </m:oMath>
                </a14:m>
                <a:r>
                  <a:rPr lang="en-US" sz="4400" dirty="0"/>
                  <a:t> </a:t>
                </a:r>
              </a:p>
            </p:txBody>
          </p:sp>
        </mc:Choice>
        <mc:Fallback xmlns="">
          <p:sp>
            <p:nvSpPr>
              <p:cNvPr id="11" name="TextBox 10">
                <a:extLst>
                  <a:ext uri="{FF2B5EF4-FFF2-40B4-BE49-F238E27FC236}">
                    <a16:creationId xmlns:a16="http://schemas.microsoft.com/office/drawing/2014/main" id="{3B0FAF27-AAE6-F420-9BF9-8B6DB498344A}"/>
                  </a:ext>
                </a:extLst>
              </p:cNvPr>
              <p:cNvSpPr txBox="1">
                <a:spLocks noRot="1" noChangeAspect="1" noMove="1" noResize="1" noEditPoints="1" noAdjustHandles="1" noChangeArrowheads="1" noChangeShapeType="1" noTextEdit="1"/>
              </p:cNvSpPr>
              <p:nvPr/>
            </p:nvSpPr>
            <p:spPr>
              <a:xfrm>
                <a:off x="541092" y="600216"/>
                <a:ext cx="4933723" cy="769441"/>
              </a:xfrm>
              <a:prstGeom prst="rect">
                <a:avLst/>
              </a:prstGeom>
              <a:blipFill>
                <a:blip r:embed="rId2"/>
                <a:stretch>
                  <a:fillRect l="-5068" t="-15748" b="-3622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020D0684-6E19-7A1B-6F61-B660F09CD01B}"/>
                  </a:ext>
                </a:extLst>
              </p:cNvPr>
              <p:cNvSpPr txBox="1"/>
              <p:nvPr/>
            </p:nvSpPr>
            <p:spPr>
              <a:xfrm>
                <a:off x="129454" y="3784499"/>
                <a:ext cx="9167574" cy="755463"/>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𝑑𝐻</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𝑞</m:t>
                          </m:r>
                        </m:sub>
                      </m:sSub>
                      <m:r>
                        <a:rPr lang="en-US" sz="4000" b="0" i="1" smtClean="0">
                          <a:latin typeface="Cambria Math" panose="02040503050406030204" pitchFamily="18" charset="0"/>
                        </a:rPr>
                        <m:t>𝐻𝑑𝑞</m:t>
                      </m:r>
                      <m:r>
                        <a:rPr lang="en-US" sz="4000" b="0" i="1" smtClean="0">
                          <a:latin typeface="Cambria Math" panose="02040503050406030204" pitchFamily="18" charset="0"/>
                        </a:rPr>
                        <m:t>+</m:t>
                      </m:r>
                      <m:sSub>
                        <m:sSubPr>
                          <m:ctrlPr>
                            <a:rPr lang="en-US" sz="4000" b="0" i="1" smtClean="0">
                              <a:latin typeface="Cambria Math" panose="02040503050406030204" pitchFamily="18" charset="0"/>
                            </a:rPr>
                          </m:ctrlPr>
                        </m:sSubPr>
                        <m:e>
                          <m:r>
                            <a:rPr lang="en-US" sz="4000" b="0" i="1" smtClean="0">
                              <a:latin typeface="Cambria Math" panose="02040503050406030204" pitchFamily="18" charset="0"/>
                            </a:rPr>
                            <m:t>𝜕</m:t>
                          </m:r>
                        </m:e>
                        <m:sub>
                          <m:r>
                            <a:rPr lang="en-US" sz="4000" b="0" i="1" smtClean="0">
                              <a:latin typeface="Cambria Math" panose="02040503050406030204" pitchFamily="18" charset="0"/>
                            </a:rPr>
                            <m:t>𝑝</m:t>
                          </m:r>
                        </m:sub>
                      </m:sSub>
                      <m:r>
                        <a:rPr lang="en-US" sz="4000" b="0" i="1" smtClean="0">
                          <a:latin typeface="Cambria Math" panose="02040503050406030204" pitchFamily="18" charset="0"/>
                        </a:rPr>
                        <m:t>𝐻𝑑𝑝</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𝑝</m:t>
                          </m:r>
                        </m:sup>
                      </m:sSup>
                      <m:r>
                        <a:rPr lang="en-US" sz="4000" b="0" i="1" smtClean="0">
                          <a:latin typeface="Cambria Math" panose="02040503050406030204" pitchFamily="18" charset="0"/>
                        </a:rPr>
                        <m:t>𝑑𝑞</m:t>
                      </m:r>
                      <m:r>
                        <a:rPr lang="en-US" sz="4000" b="0" i="1" smtClean="0">
                          <a:latin typeface="Cambria Math" panose="02040503050406030204" pitchFamily="18" charset="0"/>
                        </a:rPr>
                        <m:t>+</m:t>
                      </m:r>
                      <m:sSup>
                        <m:sSupPr>
                          <m:ctrlPr>
                            <a:rPr lang="en-US" sz="4000" b="0" i="1" smtClean="0">
                              <a:latin typeface="Cambria Math" panose="02040503050406030204" pitchFamily="18" charset="0"/>
                            </a:rPr>
                          </m:ctrlPr>
                        </m:sSupPr>
                        <m:e>
                          <m:r>
                            <a:rPr lang="en-US" sz="4000" b="0" i="1" smtClean="0">
                              <a:latin typeface="Cambria Math" panose="02040503050406030204" pitchFamily="18" charset="0"/>
                            </a:rPr>
                            <m:t>𝑆</m:t>
                          </m:r>
                        </m:e>
                        <m:sup>
                          <m:r>
                            <a:rPr lang="en-US" sz="4000" b="0" i="1" smtClean="0">
                              <a:latin typeface="Cambria Math" panose="02040503050406030204" pitchFamily="18" charset="0"/>
                            </a:rPr>
                            <m:t>𝑞</m:t>
                          </m:r>
                        </m:sup>
                      </m:sSup>
                      <m:r>
                        <a:rPr lang="en-US" sz="4000" b="0" i="1" smtClean="0">
                          <a:latin typeface="Cambria Math" panose="02040503050406030204" pitchFamily="18" charset="0"/>
                        </a:rPr>
                        <m:t>𝑑𝑝</m:t>
                      </m:r>
                    </m:oMath>
                  </m:oMathPara>
                </a14:m>
                <a:endParaRPr lang="en-US" sz="4000" dirty="0"/>
              </a:p>
            </p:txBody>
          </p:sp>
        </mc:Choice>
        <mc:Fallback xmlns="">
          <p:sp>
            <p:nvSpPr>
              <p:cNvPr id="15" name="TextBox 14">
                <a:extLst>
                  <a:ext uri="{FF2B5EF4-FFF2-40B4-BE49-F238E27FC236}">
                    <a16:creationId xmlns:a16="http://schemas.microsoft.com/office/drawing/2014/main" id="{020D0684-6E19-7A1B-6F61-B660F09CD01B}"/>
                  </a:ext>
                </a:extLst>
              </p:cNvPr>
              <p:cNvSpPr txBox="1">
                <a:spLocks noRot="1" noChangeAspect="1" noMove="1" noResize="1" noEditPoints="1" noAdjustHandles="1" noChangeArrowheads="1" noChangeShapeType="1" noTextEdit="1"/>
              </p:cNvSpPr>
              <p:nvPr/>
            </p:nvSpPr>
            <p:spPr>
              <a:xfrm>
                <a:off x="129454" y="3784499"/>
                <a:ext cx="9167574" cy="755463"/>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7E52602A-CED3-1CAA-E233-503FAF154F04}"/>
                  </a:ext>
                </a:extLst>
              </p:cNvPr>
              <p:cNvSpPr txBox="1"/>
              <p:nvPr/>
            </p:nvSpPr>
            <p:spPr>
              <a:xfrm>
                <a:off x="541092" y="1905674"/>
                <a:ext cx="6747809" cy="1072025"/>
              </a:xfrm>
              <a:prstGeom prst="rect">
                <a:avLst/>
              </a:prstGeom>
              <a:noFill/>
            </p:spPr>
            <p:txBody>
              <a:bodyPr wrap="none" rtlCol="0">
                <a:spAutoFit/>
              </a:bodyPr>
              <a:lstStyle/>
              <a:p>
                <a14:m>
                  <m:oMath xmlns:m="http://schemas.openxmlformats.org/officeDocument/2006/math">
                    <m:r>
                      <a:rPr lang="en-US" sz="4400" b="0" i="1" smtClean="0">
                        <a:latin typeface="Cambria Math" panose="02040503050406030204" pitchFamily="18" charset="0"/>
                      </a:rPr>
                      <m:t>𝐻</m:t>
                    </m:r>
                    <m:d>
                      <m:dPr>
                        <m:ctrlPr>
                          <a:rPr lang="en-US" sz="4400" b="0" i="1" smtClean="0">
                            <a:latin typeface="Cambria Math" panose="02040503050406030204" pitchFamily="18" charset="0"/>
                          </a:rPr>
                        </m:ctrlPr>
                      </m:dPr>
                      <m:e>
                        <m:r>
                          <a:rPr lang="en-US" sz="4400" b="0" i="1" smtClean="0">
                            <a:latin typeface="Cambria Math" panose="02040503050406030204" pitchFamily="18" charset="0"/>
                          </a:rPr>
                          <m:t>𝑃</m:t>
                        </m:r>
                      </m:e>
                    </m:d>
                    <m:r>
                      <a:rPr lang="en-US" sz="4400" b="0" i="1" smtClean="0">
                        <a:latin typeface="Cambria Math" panose="02040503050406030204" pitchFamily="18" charset="0"/>
                      </a:rPr>
                      <m:t>=</m:t>
                    </m:r>
                    <m:nary>
                      <m:naryPr>
                        <m:limLoc m:val="undOvr"/>
                        <m:ctrlPr>
                          <a:rPr lang="en-US" sz="4400" b="0" i="1" smtClean="0">
                            <a:latin typeface="Cambria Math" panose="02040503050406030204" pitchFamily="18" charset="0"/>
                          </a:rPr>
                        </m:ctrlPr>
                      </m:naryPr>
                      <m:sub>
                        <m:r>
                          <m:rPr>
                            <m:brk m:alnAt="24"/>
                          </m:rPr>
                          <a:rPr lang="en-US" sz="4400" b="0" i="1" smtClean="0">
                            <a:latin typeface="Cambria Math" panose="02040503050406030204" pitchFamily="18" charset="0"/>
                          </a:rPr>
                          <m:t>𝑂</m:t>
                        </m:r>
                        <m:r>
                          <a:rPr lang="en-US" sz="4400" b="0" i="1" smtClean="0">
                            <a:latin typeface="Cambria Math" panose="02040503050406030204" pitchFamily="18" charset="0"/>
                          </a:rPr>
                          <m:t>𝑃</m:t>
                        </m:r>
                      </m:sub>
                      <m:sup/>
                      <m:e>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𝑞</m:t>
                            </m:r>
                          </m:sup>
                        </m:sSup>
                        <m:r>
                          <a:rPr lang="en-US" sz="4400" b="0" i="1" smtClean="0">
                            <a:latin typeface="Cambria Math" panose="02040503050406030204" pitchFamily="18" charset="0"/>
                          </a:rPr>
                          <m:t>𝑑𝑝</m:t>
                        </m:r>
                        <m:r>
                          <a:rPr lang="en-US" sz="4400" b="0" i="1" smtClean="0">
                            <a:latin typeface="Cambria Math" panose="02040503050406030204" pitchFamily="18" charset="0"/>
                          </a:rPr>
                          <m:t>−</m:t>
                        </m:r>
                        <m:sSup>
                          <m:sSupPr>
                            <m:ctrlPr>
                              <a:rPr lang="en-US" sz="4400" b="0" i="1" smtClean="0">
                                <a:latin typeface="Cambria Math" panose="02040503050406030204" pitchFamily="18" charset="0"/>
                              </a:rPr>
                            </m:ctrlPr>
                          </m:sSupPr>
                          <m:e>
                            <m:r>
                              <a:rPr lang="en-US" sz="4400" b="0" i="1" smtClean="0">
                                <a:latin typeface="Cambria Math" panose="02040503050406030204" pitchFamily="18" charset="0"/>
                              </a:rPr>
                              <m:t>𝑆</m:t>
                            </m:r>
                          </m:e>
                          <m:sup>
                            <m:r>
                              <a:rPr lang="en-US" sz="4400" b="0" i="1" smtClean="0">
                                <a:latin typeface="Cambria Math" panose="02040503050406030204" pitchFamily="18" charset="0"/>
                              </a:rPr>
                              <m:t>𝑝</m:t>
                            </m:r>
                          </m:sup>
                        </m:sSup>
                        <m:r>
                          <a:rPr lang="en-US" sz="4400" b="0" i="1" smtClean="0">
                            <a:latin typeface="Cambria Math" panose="02040503050406030204" pitchFamily="18" charset="0"/>
                          </a:rPr>
                          <m:t>𝑑𝑞</m:t>
                        </m:r>
                        <m:r>
                          <a:rPr lang="en-US" sz="4400" b="0" i="1" smtClean="0">
                            <a:latin typeface="Cambria Math" panose="02040503050406030204" pitchFamily="18" charset="0"/>
                          </a:rPr>
                          <m:t>)</m:t>
                        </m:r>
                      </m:e>
                    </m:nary>
                  </m:oMath>
                </a14:m>
                <a:r>
                  <a:rPr lang="en-US" sz="4400" dirty="0"/>
                  <a:t> </a:t>
                </a:r>
              </a:p>
            </p:txBody>
          </p:sp>
        </mc:Choice>
        <mc:Fallback xmlns="">
          <p:sp>
            <p:nvSpPr>
              <p:cNvPr id="4" name="TextBox 3">
                <a:extLst>
                  <a:ext uri="{FF2B5EF4-FFF2-40B4-BE49-F238E27FC236}">
                    <a16:creationId xmlns:a16="http://schemas.microsoft.com/office/drawing/2014/main" id="{7E52602A-CED3-1CAA-E233-503FAF154F04}"/>
                  </a:ext>
                </a:extLst>
              </p:cNvPr>
              <p:cNvSpPr txBox="1">
                <a:spLocks noRot="1" noChangeAspect="1" noMove="1" noResize="1" noEditPoints="1" noAdjustHandles="1" noChangeArrowheads="1" noChangeShapeType="1" noTextEdit="1"/>
              </p:cNvSpPr>
              <p:nvPr/>
            </p:nvSpPr>
            <p:spPr>
              <a:xfrm>
                <a:off x="541092" y="1905674"/>
                <a:ext cx="6747809" cy="1072025"/>
              </a:xfrm>
              <a:prstGeom prst="rect">
                <a:avLst/>
              </a:prstGeom>
              <a:blipFill>
                <a:blip r:embed="rId4"/>
                <a:stretch>
                  <a:fillRect/>
                </a:stretch>
              </a:blipFill>
            </p:spPr>
            <p:txBody>
              <a:bodyPr/>
              <a:lstStyle/>
              <a:p>
                <a:r>
                  <a:rPr lang="en-US">
                    <a:noFill/>
                  </a:rPr>
                  <a:t> </a:t>
                </a:r>
              </a:p>
            </p:txBody>
          </p:sp>
        </mc:Fallback>
      </mc:AlternateContent>
      <p:grpSp>
        <p:nvGrpSpPr>
          <p:cNvPr id="7" name="Group 6">
            <a:extLst>
              <a:ext uri="{FF2B5EF4-FFF2-40B4-BE49-F238E27FC236}">
                <a16:creationId xmlns:a16="http://schemas.microsoft.com/office/drawing/2014/main" id="{30882061-E786-2E03-259D-C8C0140630A4}"/>
              </a:ext>
            </a:extLst>
          </p:cNvPr>
          <p:cNvGrpSpPr>
            <a:grpSpLocks noChangeAspect="1"/>
          </p:cNvGrpSpPr>
          <p:nvPr/>
        </p:nvGrpSpPr>
        <p:grpSpPr>
          <a:xfrm>
            <a:off x="7698297" y="587102"/>
            <a:ext cx="3676877" cy="3726901"/>
            <a:chOff x="289672" y="508462"/>
            <a:chExt cx="5530036" cy="5605272"/>
          </a:xfrm>
        </p:grpSpPr>
        <p:grpSp>
          <p:nvGrpSpPr>
            <p:cNvPr id="8" name="Group 7">
              <a:extLst>
                <a:ext uri="{FF2B5EF4-FFF2-40B4-BE49-F238E27FC236}">
                  <a16:creationId xmlns:a16="http://schemas.microsoft.com/office/drawing/2014/main" id="{29D93D96-1836-82F6-92DE-1EE8793D36F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61" name="TextBox 60">
                    <a:extLst>
                      <a:ext uri="{FF2B5EF4-FFF2-40B4-BE49-F238E27FC236}">
                        <a16:creationId xmlns:a16="http://schemas.microsoft.com/office/drawing/2014/main" id="{34629C6F-2D7D-052E-2051-21C5F9F9A9E6}"/>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5"/>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2" name="TextBox 61">
                    <a:extLst>
                      <a:ext uri="{FF2B5EF4-FFF2-40B4-BE49-F238E27FC236}">
                        <a16:creationId xmlns:a16="http://schemas.microsoft.com/office/drawing/2014/main" id="{38CAE910-EFAD-E342-409B-14BEDB3ECCDE}"/>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6"/>
                    <a:stretch>
                      <a:fillRect l="-29268" r="-24390" b="-52000"/>
                    </a:stretch>
                  </a:blipFill>
                </p:spPr>
                <p:txBody>
                  <a:bodyPr/>
                  <a:lstStyle/>
                  <a:p>
                    <a:r>
                      <a:rPr lang="en-US">
                        <a:noFill/>
                      </a:rPr>
                      <a:t> </a:t>
                    </a:r>
                  </a:p>
                </p:txBody>
              </p:sp>
            </mc:Fallback>
          </mc:AlternateContent>
          <p:grpSp>
            <p:nvGrpSpPr>
              <p:cNvPr id="63" name="Group 62">
                <a:extLst>
                  <a:ext uri="{FF2B5EF4-FFF2-40B4-BE49-F238E27FC236}">
                    <a16:creationId xmlns:a16="http://schemas.microsoft.com/office/drawing/2014/main" id="{C05C3518-7D91-1456-D07B-84B6E009009E}"/>
                  </a:ext>
                </a:extLst>
              </p:cNvPr>
              <p:cNvGrpSpPr/>
              <p:nvPr/>
            </p:nvGrpSpPr>
            <p:grpSpPr>
              <a:xfrm>
                <a:off x="565964" y="883621"/>
                <a:ext cx="5486400" cy="5485835"/>
                <a:chOff x="3878442" y="1338439"/>
                <a:chExt cx="3840480" cy="3840480"/>
              </a:xfrm>
            </p:grpSpPr>
            <p:cxnSp>
              <p:nvCxnSpPr>
                <p:cNvPr id="64" name="Straight Connector 63">
                  <a:extLst>
                    <a:ext uri="{FF2B5EF4-FFF2-40B4-BE49-F238E27FC236}">
                      <a16:creationId xmlns:a16="http://schemas.microsoft.com/office/drawing/2014/main" id="{23B0D789-C037-C887-F6E7-4BEAF0457F2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65" name="Straight Connector 64">
                  <a:extLst>
                    <a:ext uri="{FF2B5EF4-FFF2-40B4-BE49-F238E27FC236}">
                      <a16:creationId xmlns:a16="http://schemas.microsoft.com/office/drawing/2014/main" id="{1A3D2E94-E39D-E03C-DBDF-9280AC71B4E7}"/>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9" name="Group 8">
              <a:extLst>
                <a:ext uri="{FF2B5EF4-FFF2-40B4-BE49-F238E27FC236}">
                  <a16:creationId xmlns:a16="http://schemas.microsoft.com/office/drawing/2014/main" id="{86127709-BBD4-1571-00F4-6371BAD8321E}"/>
                </a:ext>
              </a:extLst>
            </p:cNvPr>
            <p:cNvGrpSpPr/>
            <p:nvPr/>
          </p:nvGrpSpPr>
          <p:grpSpPr>
            <a:xfrm>
              <a:off x="1201890" y="1575289"/>
              <a:ext cx="3698780" cy="3600204"/>
              <a:chOff x="4248727" y="1912341"/>
              <a:chExt cx="3697388" cy="3598849"/>
            </a:xfrm>
          </p:grpSpPr>
          <p:grpSp>
            <p:nvGrpSpPr>
              <p:cNvPr id="20" name="Group 19">
                <a:extLst>
                  <a:ext uri="{FF2B5EF4-FFF2-40B4-BE49-F238E27FC236}">
                    <a16:creationId xmlns:a16="http://schemas.microsoft.com/office/drawing/2014/main" id="{39269289-43F0-B046-BFB0-8A72F417359D}"/>
                  </a:ext>
                </a:extLst>
              </p:cNvPr>
              <p:cNvGrpSpPr/>
              <p:nvPr/>
            </p:nvGrpSpPr>
            <p:grpSpPr>
              <a:xfrm>
                <a:off x="4481077" y="2121268"/>
                <a:ext cx="3183077" cy="3179634"/>
                <a:chOff x="4481077" y="2121268"/>
                <a:chExt cx="3183077" cy="3179634"/>
              </a:xfrm>
            </p:grpSpPr>
            <p:cxnSp>
              <p:nvCxnSpPr>
                <p:cNvPr id="37" name="Straight Arrow Connector 36">
                  <a:extLst>
                    <a:ext uri="{FF2B5EF4-FFF2-40B4-BE49-F238E27FC236}">
                      <a16:creationId xmlns:a16="http://schemas.microsoft.com/office/drawing/2014/main" id="{E1F42D84-7B93-94B8-54A1-03562F1C7CC5}"/>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8" name="Straight Arrow Connector 37">
                  <a:extLst>
                    <a:ext uri="{FF2B5EF4-FFF2-40B4-BE49-F238E27FC236}">
                      <a16:creationId xmlns:a16="http://schemas.microsoft.com/office/drawing/2014/main" id="{A64C93B3-26D7-F212-9CAC-E5ACBEA2D892}"/>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39" name="Straight Arrow Connector 38">
                  <a:extLst>
                    <a:ext uri="{FF2B5EF4-FFF2-40B4-BE49-F238E27FC236}">
                      <a16:creationId xmlns:a16="http://schemas.microsoft.com/office/drawing/2014/main" id="{0C506A0D-8214-1D09-38F5-0BFE929F2AB7}"/>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0" name="Straight Arrow Connector 39">
                  <a:extLst>
                    <a:ext uri="{FF2B5EF4-FFF2-40B4-BE49-F238E27FC236}">
                      <a16:creationId xmlns:a16="http://schemas.microsoft.com/office/drawing/2014/main" id="{13078CF6-45B7-A921-8C32-DF0D7CF19D0F}"/>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1" name="Straight Arrow Connector 40">
                  <a:extLst>
                    <a:ext uri="{FF2B5EF4-FFF2-40B4-BE49-F238E27FC236}">
                      <a16:creationId xmlns:a16="http://schemas.microsoft.com/office/drawing/2014/main" id="{D636D3BF-2AB5-A44B-B6F6-27CFE6C13037}"/>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2" name="Straight Arrow Connector 41">
                  <a:extLst>
                    <a:ext uri="{FF2B5EF4-FFF2-40B4-BE49-F238E27FC236}">
                      <a16:creationId xmlns:a16="http://schemas.microsoft.com/office/drawing/2014/main" id="{56A5320D-2188-478A-8B93-2C1A74E7EC9C}"/>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3" name="Straight Arrow Connector 42">
                  <a:extLst>
                    <a:ext uri="{FF2B5EF4-FFF2-40B4-BE49-F238E27FC236}">
                      <a16:creationId xmlns:a16="http://schemas.microsoft.com/office/drawing/2014/main" id="{E149A496-FBCA-4022-CA52-0420A90B75C2}"/>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4" name="Straight Arrow Connector 43">
                  <a:extLst>
                    <a:ext uri="{FF2B5EF4-FFF2-40B4-BE49-F238E27FC236}">
                      <a16:creationId xmlns:a16="http://schemas.microsoft.com/office/drawing/2014/main" id="{48032816-C4A5-29C6-6116-E4E57EBAF42D}"/>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5" name="Straight Arrow Connector 44">
                  <a:extLst>
                    <a:ext uri="{FF2B5EF4-FFF2-40B4-BE49-F238E27FC236}">
                      <a16:creationId xmlns:a16="http://schemas.microsoft.com/office/drawing/2014/main" id="{12F4777B-5A83-AF65-8A4D-9C8D05EC902A}"/>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6" name="Straight Arrow Connector 45">
                  <a:extLst>
                    <a:ext uri="{FF2B5EF4-FFF2-40B4-BE49-F238E27FC236}">
                      <a16:creationId xmlns:a16="http://schemas.microsoft.com/office/drawing/2014/main" id="{07B696B3-931E-B002-B916-4388EAA3D869}"/>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7" name="Straight Arrow Connector 46">
                  <a:extLst>
                    <a:ext uri="{FF2B5EF4-FFF2-40B4-BE49-F238E27FC236}">
                      <a16:creationId xmlns:a16="http://schemas.microsoft.com/office/drawing/2014/main" id="{F90C25BB-9C24-2D84-E96D-22103FEB9284}"/>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8" name="Straight Arrow Connector 47">
                  <a:extLst>
                    <a:ext uri="{FF2B5EF4-FFF2-40B4-BE49-F238E27FC236}">
                      <a16:creationId xmlns:a16="http://schemas.microsoft.com/office/drawing/2014/main" id="{AD96518B-05F6-896A-CB1D-47988A394D33}"/>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49" name="Straight Arrow Connector 48">
                  <a:extLst>
                    <a:ext uri="{FF2B5EF4-FFF2-40B4-BE49-F238E27FC236}">
                      <a16:creationId xmlns:a16="http://schemas.microsoft.com/office/drawing/2014/main" id="{BEE65423-85A1-62D8-5FF3-886783D1DE9B}"/>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0" name="Straight Arrow Connector 49">
                  <a:extLst>
                    <a:ext uri="{FF2B5EF4-FFF2-40B4-BE49-F238E27FC236}">
                      <a16:creationId xmlns:a16="http://schemas.microsoft.com/office/drawing/2014/main" id="{FD8B25A0-D07C-76C2-86F0-9D75D3337954}"/>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1" name="Straight Arrow Connector 50">
                  <a:extLst>
                    <a:ext uri="{FF2B5EF4-FFF2-40B4-BE49-F238E27FC236}">
                      <a16:creationId xmlns:a16="http://schemas.microsoft.com/office/drawing/2014/main" id="{D36D307B-02C5-80C8-C9C6-07C5E736FB5A}"/>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31FA25E4-ACE0-6016-6B92-79B317A21480}"/>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BE63D584-156B-6D42-DDDE-05195CFC99B2}"/>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FD4F4423-B844-C803-5058-4DBC20B311E8}"/>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E3351E88-BA86-13A8-CF12-421E10FD3914}"/>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1F8E5DFD-ADB4-173C-1F9A-BA2F5A56B532}"/>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DA15F457-BBFF-816F-86F3-D217B54A0223}"/>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DBC2B328-5A67-6BDF-1E69-0F058027708A}"/>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CCF0A509-80B9-501E-E15B-7A0E0870DBB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96DD0E06-569C-6B4F-907B-DDEC5DE10E95}"/>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21" name="Straight Arrow Connector 20">
                <a:extLst>
                  <a:ext uri="{FF2B5EF4-FFF2-40B4-BE49-F238E27FC236}">
                    <a16:creationId xmlns:a16="http://schemas.microsoft.com/office/drawing/2014/main" id="{B2AD6818-C43F-1CFF-BF6E-5F4BF97E2768}"/>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0" name="Straight Arrow Connector 29">
                <a:extLst>
                  <a:ext uri="{FF2B5EF4-FFF2-40B4-BE49-F238E27FC236}">
                    <a16:creationId xmlns:a16="http://schemas.microsoft.com/office/drawing/2014/main" id="{BC728E37-2764-D2A6-DD60-609AE4DFF1B7}"/>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1" name="Straight Arrow Connector 30">
                <a:extLst>
                  <a:ext uri="{FF2B5EF4-FFF2-40B4-BE49-F238E27FC236}">
                    <a16:creationId xmlns:a16="http://schemas.microsoft.com/office/drawing/2014/main" id="{85A01516-AE7A-6BBF-5635-5D0C9E4F37EB}"/>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2" name="Straight Arrow Connector 31">
                <a:extLst>
                  <a:ext uri="{FF2B5EF4-FFF2-40B4-BE49-F238E27FC236}">
                    <a16:creationId xmlns:a16="http://schemas.microsoft.com/office/drawing/2014/main" id="{A34F76BE-8ECD-423C-968B-6EEA5D6FFE9B}"/>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3" name="Straight Arrow Connector 32">
                <a:extLst>
                  <a:ext uri="{FF2B5EF4-FFF2-40B4-BE49-F238E27FC236}">
                    <a16:creationId xmlns:a16="http://schemas.microsoft.com/office/drawing/2014/main" id="{F5B649A5-58DB-8084-1660-E5C912D00122}"/>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4" name="Straight Arrow Connector 33">
                <a:extLst>
                  <a:ext uri="{FF2B5EF4-FFF2-40B4-BE49-F238E27FC236}">
                    <a16:creationId xmlns:a16="http://schemas.microsoft.com/office/drawing/2014/main" id="{01F16EFF-8F48-D93F-735D-E467264C97DB}"/>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5" name="Straight Arrow Connector 34">
                <a:extLst>
                  <a:ext uri="{FF2B5EF4-FFF2-40B4-BE49-F238E27FC236}">
                    <a16:creationId xmlns:a16="http://schemas.microsoft.com/office/drawing/2014/main" id="{3B3FA3BF-3C92-2E36-0E46-226EB7E7676C}"/>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36" name="Straight Arrow Connector 35">
                <a:extLst>
                  <a:ext uri="{FF2B5EF4-FFF2-40B4-BE49-F238E27FC236}">
                    <a16:creationId xmlns:a16="http://schemas.microsoft.com/office/drawing/2014/main" id="{C6A6A976-D145-0AC5-9A12-0E3752A809CD}"/>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EA625621-5AD6-D92B-77EE-E4D594BF571B}"/>
                </a:ext>
              </a:extLst>
            </p:cNvPr>
            <p:cNvGrpSpPr/>
            <p:nvPr/>
          </p:nvGrpSpPr>
          <p:grpSpPr>
            <a:xfrm>
              <a:off x="1020547" y="1534369"/>
              <a:ext cx="4102711" cy="3549668"/>
              <a:chOff x="1020547" y="1534369"/>
              <a:chExt cx="4102711" cy="3549668"/>
            </a:xfrm>
          </p:grpSpPr>
          <p:sp>
            <p:nvSpPr>
              <p:cNvPr id="13" name="Freeform 16">
                <a:extLst>
                  <a:ext uri="{FF2B5EF4-FFF2-40B4-BE49-F238E27FC236}">
                    <a16:creationId xmlns:a16="http://schemas.microsoft.com/office/drawing/2014/main" id="{AD7BBF35-DDEC-AB22-0B2E-9F27D2EBE013}"/>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9F306848-2E55-D948-BF3D-4A954FF8AFDC}"/>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14" name="TextBox 13">
                    <a:extLst>
                      <a:ext uri="{FF2B5EF4-FFF2-40B4-BE49-F238E27FC236}">
                        <a16:creationId xmlns:a16="http://schemas.microsoft.com/office/drawing/2014/main" id="{9F306848-2E55-D948-BF3D-4A954FF8AFDC}"/>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7"/>
                    <a:stretch>
                      <a:fillRect l="-20000" r="-18000"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1B0B832D-700B-60C8-DD32-EA08E816C500}"/>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16" name="TextBox 15">
                    <a:extLst>
                      <a:ext uri="{FF2B5EF4-FFF2-40B4-BE49-F238E27FC236}">
                        <a16:creationId xmlns:a16="http://schemas.microsoft.com/office/drawing/2014/main" id="{1B0B832D-700B-60C8-DD32-EA08E816C500}"/>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8"/>
                    <a:stretch>
                      <a:fillRect l="-18000" r="-14000" b="-6557"/>
                    </a:stretch>
                  </a:blipFill>
                </p:spPr>
                <p:txBody>
                  <a:bodyPr/>
                  <a:lstStyle/>
                  <a:p>
                    <a:r>
                      <a:rPr lang="en-US">
                        <a:noFill/>
                      </a:rPr>
                      <a:t> </a:t>
                    </a:r>
                  </a:p>
                </p:txBody>
              </p:sp>
            </mc:Fallback>
          </mc:AlternateContent>
          <p:sp>
            <p:nvSpPr>
              <p:cNvPr id="17" name="Freeform 19">
                <a:extLst>
                  <a:ext uri="{FF2B5EF4-FFF2-40B4-BE49-F238E27FC236}">
                    <a16:creationId xmlns:a16="http://schemas.microsoft.com/office/drawing/2014/main" id="{5331E30F-AEB3-6795-A321-1831D8801C8E}"/>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8" name="Oval 17">
                <a:extLst>
                  <a:ext uri="{FF2B5EF4-FFF2-40B4-BE49-F238E27FC236}">
                    <a16:creationId xmlns:a16="http://schemas.microsoft.com/office/drawing/2014/main" id="{5001E28D-F766-A40D-EF36-41003A56F0CD}"/>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Oval 18">
                <a:extLst>
                  <a:ext uri="{FF2B5EF4-FFF2-40B4-BE49-F238E27FC236}">
                    <a16:creationId xmlns:a16="http://schemas.microsoft.com/office/drawing/2014/main" id="{EE2B940F-4931-71EB-9455-6C8BB4625F3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66" name="Rectangle 65">
                <a:extLst>
                  <a:ext uri="{FF2B5EF4-FFF2-40B4-BE49-F238E27FC236}">
                    <a16:creationId xmlns:a16="http://schemas.microsoft.com/office/drawing/2014/main" id="{F1DD47C1-F6C4-600C-EA2D-7D94334D257A}"/>
                  </a:ext>
                </a:extLst>
              </p:cNvPr>
              <p:cNvSpPr/>
              <p:nvPr/>
            </p:nvSpPr>
            <p:spPr>
              <a:xfrm>
                <a:off x="6591854" y="74335"/>
                <a:ext cx="5626540" cy="523220"/>
              </a:xfrm>
              <a:prstGeom prst="rect">
                <a:avLst/>
              </a:prstGeom>
            </p:spPr>
            <p:txBody>
              <a:bodyPr wrap="none">
                <a:spAutoFit/>
              </a:bodyPr>
              <a:lstStyle/>
              <a:p>
                <a:r>
                  <a:rPr lang="en-US" sz="2800" dirty="0"/>
                  <a:t>The flow of the displacement field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𝑎</m:t>
                        </m:r>
                      </m:sup>
                    </m:sSup>
                  </m:oMath>
                </a14:m>
                <a:endParaRPr lang="en-US" sz="2800" dirty="0"/>
              </a:p>
            </p:txBody>
          </p:sp>
        </mc:Choice>
        <mc:Fallback xmlns="">
          <p:sp>
            <p:nvSpPr>
              <p:cNvPr id="66" name="Rectangle 65">
                <a:extLst>
                  <a:ext uri="{FF2B5EF4-FFF2-40B4-BE49-F238E27FC236}">
                    <a16:creationId xmlns:a16="http://schemas.microsoft.com/office/drawing/2014/main" id="{F1DD47C1-F6C4-600C-EA2D-7D94334D257A}"/>
                  </a:ext>
                </a:extLst>
              </p:cNvPr>
              <p:cNvSpPr>
                <a:spLocks noRot="1" noChangeAspect="1" noMove="1" noResize="1" noEditPoints="1" noAdjustHandles="1" noChangeArrowheads="1" noChangeShapeType="1" noTextEdit="1"/>
              </p:cNvSpPr>
              <p:nvPr/>
            </p:nvSpPr>
            <p:spPr>
              <a:xfrm>
                <a:off x="6591854" y="74335"/>
                <a:ext cx="5626540" cy="523220"/>
              </a:xfrm>
              <a:prstGeom prst="rect">
                <a:avLst/>
              </a:prstGeom>
              <a:blipFill>
                <a:blip r:embed="rId9"/>
                <a:stretch>
                  <a:fillRect l="-2167" t="-10465" b="-3255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7" name="TextBox 66">
                <a:extLst>
                  <a:ext uri="{FF2B5EF4-FFF2-40B4-BE49-F238E27FC236}">
                    <a16:creationId xmlns:a16="http://schemas.microsoft.com/office/drawing/2014/main" id="{D94E4719-B5C3-D4B3-C973-E6869362D98F}"/>
                  </a:ext>
                </a:extLst>
              </p:cNvPr>
              <p:cNvSpPr txBox="1"/>
              <p:nvPr/>
            </p:nvSpPr>
            <p:spPr>
              <a:xfrm>
                <a:off x="89246" y="5033826"/>
                <a:ext cx="9177961" cy="646331"/>
              </a:xfrm>
              <a:prstGeom prst="rect">
                <a:avLst/>
              </a:prstGeom>
              <a:noFill/>
            </p:spPr>
            <p:txBody>
              <a:bodyPr wrap="non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r>
                      <m:rPr>
                        <m:sty m:val="p"/>
                      </m:rPr>
                      <a:rPr lang="en-US" sz="3600" b="0" i="0" smtClean="0">
                        <a:solidFill>
                          <a:schemeClr val="accent6">
                            <a:lumMod val="75000"/>
                          </a:schemeClr>
                        </a:solidFill>
                        <a:latin typeface="Cambria Math" panose="02040503050406030204" pitchFamily="18" charset="0"/>
                      </a:rPr>
                      <m:t>T</m:t>
                    </m:r>
                  </m:oMath>
                </a14:m>
                <a:r>
                  <a:rPr lang="en-US" sz="3600" dirty="0">
                    <a:solidFill>
                      <a:schemeClr val="accent6">
                        <a:lumMod val="75000"/>
                      </a:schemeClr>
                    </a:solidFill>
                  </a:rPr>
                  <a:t>he displacement field for a one dimensional</a:t>
                </a:r>
              </a:p>
            </p:txBody>
          </p:sp>
        </mc:Choice>
        <mc:Fallback xmlns="">
          <p:sp>
            <p:nvSpPr>
              <p:cNvPr id="67" name="TextBox 66">
                <a:extLst>
                  <a:ext uri="{FF2B5EF4-FFF2-40B4-BE49-F238E27FC236}">
                    <a16:creationId xmlns:a16="http://schemas.microsoft.com/office/drawing/2014/main" id="{D94E4719-B5C3-D4B3-C973-E6869362D98F}"/>
                  </a:ext>
                </a:extLst>
              </p:cNvPr>
              <p:cNvSpPr txBox="1">
                <a:spLocks noRot="1" noChangeAspect="1" noMove="1" noResize="1" noEditPoints="1" noAdjustHandles="1" noChangeArrowheads="1" noChangeShapeType="1" noTextEdit="1"/>
              </p:cNvSpPr>
              <p:nvPr/>
            </p:nvSpPr>
            <p:spPr>
              <a:xfrm>
                <a:off x="89246" y="5033826"/>
                <a:ext cx="9177961" cy="646331"/>
              </a:xfrm>
              <a:prstGeom prst="rect">
                <a:avLst/>
              </a:prstGeom>
              <a:blipFill>
                <a:blip r:embed="rId10"/>
                <a:stretch>
                  <a:fillRect t="-15094" r="-1462"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8" name="TextBox 67">
                <a:extLst>
                  <a:ext uri="{FF2B5EF4-FFF2-40B4-BE49-F238E27FC236}">
                    <a16:creationId xmlns:a16="http://schemas.microsoft.com/office/drawing/2014/main" id="{02CF5547-6D4D-3C07-5E32-34F12FA96A04}"/>
                  </a:ext>
                </a:extLst>
              </p:cNvPr>
              <p:cNvSpPr txBox="1"/>
              <p:nvPr/>
            </p:nvSpPr>
            <p:spPr>
              <a:xfrm>
                <a:off x="541092" y="5677204"/>
                <a:ext cx="7781553" cy="646331"/>
              </a:xfrm>
              <a:prstGeom prst="rect">
                <a:avLst/>
              </a:prstGeom>
              <a:noFill/>
            </p:spPr>
            <p:txBody>
              <a:bodyPr wrap="none" rtlCol="0">
                <a:spAutoFit/>
              </a:bodyPr>
              <a:lstStyle/>
              <a:p>
                <a:pPr algn="ctr"/>
                <a:r>
                  <a:rPr lang="en-US" sz="3600" dirty="0">
                    <a:solidFill>
                      <a:schemeClr val="accent6">
                        <a:lumMod val="75000"/>
                      </a:schemeClr>
                    </a:solidFill>
                  </a:rPr>
                  <a:t>Hamiltonian is divergenceless: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𝑎</m:t>
                        </m:r>
                      </m:sub>
                    </m:sSub>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𝑆</m:t>
                        </m:r>
                      </m:e>
                      <m:sup>
                        <m:r>
                          <a:rPr lang="en-US" sz="3600" i="1">
                            <a:solidFill>
                              <a:schemeClr val="accent6">
                                <a:lumMod val="75000"/>
                              </a:schemeClr>
                            </a:solidFill>
                            <a:latin typeface="Cambria Math" panose="02040503050406030204" pitchFamily="18" charset="0"/>
                          </a:rPr>
                          <m:t>𝑎</m:t>
                        </m:r>
                      </m:sup>
                    </m:sSup>
                    <m:r>
                      <a:rPr lang="en-US" sz="3600" i="1">
                        <a:solidFill>
                          <a:schemeClr val="accent6">
                            <a:lumMod val="75000"/>
                          </a:schemeClr>
                        </a:solidFill>
                        <a:latin typeface="Cambria Math" panose="02040503050406030204" pitchFamily="18" charset="0"/>
                      </a:rPr>
                      <m:t>=0</m:t>
                    </m:r>
                  </m:oMath>
                </a14:m>
                <a:endParaRPr lang="en-US" sz="3600" dirty="0">
                  <a:solidFill>
                    <a:schemeClr val="accent6">
                      <a:lumMod val="75000"/>
                    </a:schemeClr>
                  </a:solidFill>
                </a:endParaRPr>
              </a:p>
            </p:txBody>
          </p:sp>
        </mc:Choice>
        <mc:Fallback xmlns="">
          <p:sp>
            <p:nvSpPr>
              <p:cNvPr id="68" name="TextBox 67">
                <a:extLst>
                  <a:ext uri="{FF2B5EF4-FFF2-40B4-BE49-F238E27FC236}">
                    <a16:creationId xmlns:a16="http://schemas.microsoft.com/office/drawing/2014/main" id="{02CF5547-6D4D-3C07-5E32-34F12FA96A04}"/>
                  </a:ext>
                </a:extLst>
              </p:cNvPr>
              <p:cNvSpPr txBox="1">
                <a:spLocks noRot="1" noChangeAspect="1" noMove="1" noResize="1" noEditPoints="1" noAdjustHandles="1" noChangeArrowheads="1" noChangeShapeType="1" noTextEdit="1"/>
              </p:cNvSpPr>
              <p:nvPr/>
            </p:nvSpPr>
            <p:spPr>
              <a:xfrm>
                <a:off x="541092" y="5677204"/>
                <a:ext cx="7781553" cy="646331"/>
              </a:xfrm>
              <a:prstGeom prst="rect">
                <a:avLst/>
              </a:prstGeom>
              <a:blipFill>
                <a:blip r:embed="rId11"/>
                <a:stretch>
                  <a:fillRect l="-1881" t="-14151" b="-34906"/>
                </a:stretch>
              </a:blipFill>
            </p:spPr>
            <p:txBody>
              <a:bodyPr/>
              <a:lstStyle/>
              <a:p>
                <a:r>
                  <a:rPr lang="en-US">
                    <a:noFill/>
                  </a:rPr>
                  <a:t> </a:t>
                </a:r>
              </a:p>
            </p:txBody>
          </p:sp>
        </mc:Fallback>
      </mc:AlternateContent>
    </p:spTree>
    <p:extLst>
      <p:ext uri="{BB962C8B-B14F-4D97-AF65-F5344CB8AC3E}">
        <p14:creationId xmlns:p14="http://schemas.microsoft.com/office/powerpoint/2010/main" val="239326326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14</a:t>
            </a:fld>
            <a:endParaRPr lang="en-US"/>
          </a:p>
        </p:txBody>
      </p:sp>
      <p:sp>
        <p:nvSpPr>
          <p:cNvPr id="147" name="TextBox 146">
            <a:extLst>
              <a:ext uri="{FF2B5EF4-FFF2-40B4-BE49-F238E27FC236}">
                <a16:creationId xmlns:a16="http://schemas.microsoft.com/office/drawing/2014/main" id="{E088F4D7-3F39-5AD1-B8B0-A83BB333DEEA}"/>
              </a:ext>
            </a:extLst>
          </p:cNvPr>
          <p:cNvSpPr txBox="1"/>
          <p:nvPr/>
        </p:nvSpPr>
        <p:spPr>
          <a:xfrm>
            <a:off x="774117" y="1290350"/>
            <a:ext cx="10278005" cy="830997"/>
          </a:xfrm>
          <a:prstGeom prst="rect">
            <a:avLst/>
          </a:prstGeom>
        </p:spPr>
        <p:txBody>
          <a:bodyPr wrap="none" rtlCol="0">
            <a:spAutoFit/>
          </a:bodyPr>
          <a:lstStyle/>
          <a:p>
            <a:pPr algn="ctr"/>
            <a:r>
              <a:rPr lang="en-US" sz="4800" dirty="0">
                <a:solidFill>
                  <a:schemeClr val="tx1"/>
                </a:solidFill>
              </a:rPr>
              <a:t>Now let us turn our attention to the way</a:t>
            </a:r>
          </a:p>
        </p:txBody>
      </p:sp>
      <p:sp>
        <p:nvSpPr>
          <p:cNvPr id="149" name="TextBox 148">
            <a:extLst>
              <a:ext uri="{FF2B5EF4-FFF2-40B4-BE49-F238E27FC236}">
                <a16:creationId xmlns:a16="http://schemas.microsoft.com/office/drawing/2014/main" id="{B0B4E991-BDF2-B1E9-B46C-735F824E9CCD}"/>
              </a:ext>
            </a:extLst>
          </p:cNvPr>
          <p:cNvSpPr txBox="1"/>
          <p:nvPr/>
        </p:nvSpPr>
        <p:spPr>
          <a:xfrm>
            <a:off x="766326" y="2679283"/>
            <a:ext cx="10284418" cy="830997"/>
          </a:xfrm>
          <a:prstGeom prst="rect">
            <a:avLst/>
          </a:prstGeom>
        </p:spPr>
        <p:txBody>
          <a:bodyPr wrap="none" rtlCol="0">
            <a:spAutoFit/>
          </a:bodyPr>
          <a:lstStyle/>
          <a:p>
            <a:pPr algn="ctr"/>
            <a:r>
              <a:rPr lang="en-US" sz="4800" dirty="0">
                <a:solidFill>
                  <a:schemeClr val="tx1"/>
                </a:solidFill>
              </a:rPr>
              <a:t>regions are transported by the evolution</a:t>
            </a:r>
          </a:p>
        </p:txBody>
      </p:sp>
    </p:spTree>
    <p:extLst>
      <p:ext uri="{BB962C8B-B14F-4D97-AF65-F5344CB8AC3E}">
        <p14:creationId xmlns:p14="http://schemas.microsoft.com/office/powerpoint/2010/main" val="1593425542"/>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15</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991992"/>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991992"/>
                <a:ext cx="2745623" cy="720582"/>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677495" y="201510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677495" y="2015107"/>
                <a:ext cx="3366114" cy="676211"/>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238283"/>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238283"/>
                <a:ext cx="6148414" cy="720582"/>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57835" y="4525767"/>
                <a:ext cx="5372689" cy="132517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57835" y="4525767"/>
                <a:ext cx="5372689" cy="1325171"/>
              </a:xfrm>
              <a:prstGeom prst="rect">
                <a:avLst/>
              </a:prstGeom>
              <a:blipFill>
                <a:blip r:embed="rId5"/>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121358" y="689067"/>
            <a:ext cx="7911012" cy="646331"/>
          </a:xfrm>
          <a:prstGeom prst="rect">
            <a:avLst/>
          </a:prstGeom>
        </p:spPr>
        <p:txBody>
          <a:bodyPr wrap="none" rtlCol="0">
            <a:spAutoFit/>
          </a:bodyPr>
          <a:lstStyle/>
          <a:p>
            <a:pPr algn="ctr"/>
            <a:r>
              <a:rPr lang="en-US" sz="3600" dirty="0">
                <a:solidFill>
                  <a:schemeClr val="tx1"/>
                </a:solidFill>
              </a:rPr>
              <a:t>When transforming</a:t>
            </a:r>
            <a:r>
              <a:rPr lang="en-US" sz="3600" dirty="0"/>
              <a:t> infinitesimal volumes</a:t>
            </a:r>
            <a:endParaRPr lang="en-US" sz="3600" dirty="0">
              <a:solidFill>
                <a:schemeClr val="tx1"/>
              </a:solidFill>
            </a:endParaRPr>
          </a:p>
        </p:txBody>
      </p:sp>
      <p:sp>
        <p:nvSpPr>
          <p:cNvPr id="151" name="TextBox 150">
            <a:extLst>
              <a:ext uri="{FF2B5EF4-FFF2-40B4-BE49-F238E27FC236}">
                <a16:creationId xmlns:a16="http://schemas.microsoft.com/office/drawing/2014/main" id="{E051BF4C-C287-14A1-F951-88F3C0C4F570}"/>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p:grpSp>
        <p:nvGrpSpPr>
          <p:cNvPr id="152" name="Group 151">
            <a:extLst>
              <a:ext uri="{FF2B5EF4-FFF2-40B4-BE49-F238E27FC236}">
                <a16:creationId xmlns:a16="http://schemas.microsoft.com/office/drawing/2014/main" id="{BDB1B305-F1E6-6CF0-CD5E-D9919BEB8DFE}"/>
              </a:ext>
            </a:extLst>
          </p:cNvPr>
          <p:cNvGrpSpPr/>
          <p:nvPr/>
        </p:nvGrpSpPr>
        <p:grpSpPr>
          <a:xfrm>
            <a:off x="8631901" y="664205"/>
            <a:ext cx="3412500" cy="3439788"/>
            <a:chOff x="8696263" y="828844"/>
            <a:chExt cx="3225909" cy="3270373"/>
          </a:xfrm>
        </p:grpSpPr>
        <p:grpSp>
          <p:nvGrpSpPr>
            <p:cNvPr id="153" name="Group 152">
              <a:extLst>
                <a:ext uri="{FF2B5EF4-FFF2-40B4-BE49-F238E27FC236}">
                  <a16:creationId xmlns:a16="http://schemas.microsoft.com/office/drawing/2014/main" id="{907786FA-ECDC-4CBA-C557-18024C290F76}"/>
                </a:ext>
              </a:extLst>
            </p:cNvPr>
            <p:cNvGrpSpPr/>
            <p:nvPr/>
          </p:nvGrpSpPr>
          <p:grpSpPr>
            <a:xfrm>
              <a:off x="8696263" y="828844"/>
              <a:ext cx="3225909" cy="3270373"/>
              <a:chOff x="565964" y="763198"/>
              <a:chExt cx="5530036" cy="5606258"/>
            </a:xfrm>
          </p:grpSpPr>
          <mc:AlternateContent xmlns:mc="http://schemas.openxmlformats.org/markup-compatibility/2006" xmlns:a14="http://schemas.microsoft.com/office/drawing/2010/main">
            <mc:Choice Requires="a14">
              <p:sp>
                <p:nvSpPr>
                  <p:cNvPr id="189" name="TextBox 188">
                    <a:extLst>
                      <a:ext uri="{FF2B5EF4-FFF2-40B4-BE49-F238E27FC236}">
                        <a16:creationId xmlns:a16="http://schemas.microsoft.com/office/drawing/2014/main" id="{B4CB6A0F-F95B-EDEB-9476-0906D744AA07}"/>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89" name="TextBox 188">
                    <a:extLst>
                      <a:ext uri="{FF2B5EF4-FFF2-40B4-BE49-F238E27FC236}">
                        <a16:creationId xmlns:a16="http://schemas.microsoft.com/office/drawing/2014/main" id="{B4CB6A0F-F95B-EDEB-9476-0906D744AA07}"/>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6"/>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0" name="TextBox 189">
                    <a:extLst>
                      <a:ext uri="{FF2B5EF4-FFF2-40B4-BE49-F238E27FC236}">
                        <a16:creationId xmlns:a16="http://schemas.microsoft.com/office/drawing/2014/main" id="{7227D27D-7E3E-18CA-005E-F2827BBD0AD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7"/>
                    <a:stretch>
                      <a:fillRect l="-29268" r="-24390" b="-52000"/>
                    </a:stretch>
                  </a:blipFill>
                </p:spPr>
                <p:txBody>
                  <a:bodyPr/>
                  <a:lstStyle/>
                  <a:p>
                    <a:r>
                      <a:rPr lang="en-US">
                        <a:noFill/>
                      </a:rPr>
                      <a:t> </a:t>
                    </a:r>
                  </a:p>
                </p:txBody>
              </p:sp>
            </mc:Fallback>
          </mc:AlternateContent>
          <p:grpSp>
            <p:nvGrpSpPr>
              <p:cNvPr id="191" name="Group 190">
                <a:extLst>
                  <a:ext uri="{FF2B5EF4-FFF2-40B4-BE49-F238E27FC236}">
                    <a16:creationId xmlns:a16="http://schemas.microsoft.com/office/drawing/2014/main" id="{3C44BB62-B208-3E1D-B8D0-1EA95E8A2D50}"/>
                  </a:ext>
                </a:extLst>
              </p:cNvPr>
              <p:cNvGrpSpPr/>
              <p:nvPr/>
            </p:nvGrpSpPr>
            <p:grpSpPr>
              <a:xfrm>
                <a:off x="565964" y="883621"/>
                <a:ext cx="5486400" cy="5485835"/>
                <a:chOff x="3878442" y="1338439"/>
                <a:chExt cx="3840480" cy="3840480"/>
              </a:xfrm>
            </p:grpSpPr>
            <p:cxnSp>
              <p:nvCxnSpPr>
                <p:cNvPr id="192" name="Straight Connector 191">
                  <a:extLst>
                    <a:ext uri="{FF2B5EF4-FFF2-40B4-BE49-F238E27FC236}">
                      <a16:creationId xmlns:a16="http://schemas.microsoft.com/office/drawing/2014/main" id="{1D986A52-F09A-A671-E22D-13FB9D62C83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3" name="Straight Connector 192">
                  <a:extLst>
                    <a:ext uri="{FF2B5EF4-FFF2-40B4-BE49-F238E27FC236}">
                      <a16:creationId xmlns:a16="http://schemas.microsoft.com/office/drawing/2014/main" id="{FC6D7866-7845-D4F6-A083-868CD6542CE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54" name="Group 153">
              <a:extLst>
                <a:ext uri="{FF2B5EF4-FFF2-40B4-BE49-F238E27FC236}">
                  <a16:creationId xmlns:a16="http://schemas.microsoft.com/office/drawing/2014/main" id="{6A5AD68E-9A28-6758-F5C2-7D7EF8356721}"/>
                </a:ext>
              </a:extLst>
            </p:cNvPr>
            <p:cNvGrpSpPr/>
            <p:nvPr/>
          </p:nvGrpSpPr>
          <p:grpSpPr>
            <a:xfrm>
              <a:off x="9228399" y="1451745"/>
              <a:ext cx="2157658" cy="2100155"/>
              <a:chOff x="4248727" y="1912341"/>
              <a:chExt cx="3697388" cy="3598849"/>
            </a:xfrm>
          </p:grpSpPr>
          <p:grpSp>
            <p:nvGrpSpPr>
              <p:cNvPr id="156" name="Group 155">
                <a:extLst>
                  <a:ext uri="{FF2B5EF4-FFF2-40B4-BE49-F238E27FC236}">
                    <a16:creationId xmlns:a16="http://schemas.microsoft.com/office/drawing/2014/main" id="{7960F63E-F00F-2CBD-216E-32DC32F67DED}"/>
                  </a:ext>
                </a:extLst>
              </p:cNvPr>
              <p:cNvGrpSpPr/>
              <p:nvPr/>
            </p:nvGrpSpPr>
            <p:grpSpPr>
              <a:xfrm>
                <a:off x="4481077" y="2121268"/>
                <a:ext cx="3183077" cy="3179634"/>
                <a:chOff x="4481077" y="2121268"/>
                <a:chExt cx="3183077" cy="3179634"/>
              </a:xfrm>
            </p:grpSpPr>
            <p:cxnSp>
              <p:nvCxnSpPr>
                <p:cNvPr id="165" name="Straight Arrow Connector 164">
                  <a:extLst>
                    <a:ext uri="{FF2B5EF4-FFF2-40B4-BE49-F238E27FC236}">
                      <a16:creationId xmlns:a16="http://schemas.microsoft.com/office/drawing/2014/main" id="{CE7D236D-1D31-C414-9774-98AAF559BCA5}"/>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569B682E-369E-BC41-7268-730166B51A84}"/>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28D2E3DB-2DC2-72C2-316B-409436F979B0}"/>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11C5691E-CAD7-5991-FCCC-B9A2C2B78414}"/>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F32ABF8-396A-CA36-E276-A63D39E1FF2C}"/>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CE843A73-5A94-7892-84EE-8AC4D8CF9FA0}"/>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DB3932EE-2EB5-FC0A-7F1A-CA528727A41C}"/>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DFFB5FA6-2D94-492C-81AA-7765BB9D7DD5}"/>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6B419640-09D0-9308-7AC6-E601E96A4B93}"/>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19E70A82-AB89-EFBC-6633-45B80F660E49}"/>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FCD66C61-F66A-BDDD-CDF5-E8417792D0CE}"/>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C3B1E51F-3E0E-C8C2-D5A4-2093606F4512}"/>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CFF3919A-B147-5C08-0663-E1C871986326}"/>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A174C844-6F8A-DDFB-C56A-13840792F84B}"/>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CF481961-5ECB-958C-0E96-49BEAF36BAA3}"/>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8D5CD223-5C5E-88F5-0E64-FD558A4DDC00}"/>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32B889E0-1DFE-9EB8-09D9-4511457CE895}"/>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2F25FBB3-0DF0-15A4-E252-2E5BE2592D35}"/>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AC234372-EF53-D543-7E42-DA3FB1F2CAAC}"/>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4605C5D4-F313-7A86-21DD-678BF16BEE24}"/>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A4D38625-12B7-6918-6866-622865C5A42B}"/>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5BC774D9-2F9D-1AE7-FE2F-4BC5B8684AF5}"/>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67196858-2C37-96B0-D263-6AC3DF6D8D25}"/>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8" name="Straight Arrow Connector 187">
                  <a:extLst>
                    <a:ext uri="{FF2B5EF4-FFF2-40B4-BE49-F238E27FC236}">
                      <a16:creationId xmlns:a16="http://schemas.microsoft.com/office/drawing/2014/main" id="{FE041ED6-8C87-EDC8-C508-BB908CB00C92}"/>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57" name="Straight Arrow Connector 156">
                <a:extLst>
                  <a:ext uri="{FF2B5EF4-FFF2-40B4-BE49-F238E27FC236}">
                    <a16:creationId xmlns:a16="http://schemas.microsoft.com/office/drawing/2014/main" id="{4C83AF1A-52D2-560A-B51B-C090F47BCB65}"/>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A607EDC4-B664-2E25-39B0-1BC8FD8E2D51}"/>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F199BD59-B2AE-CB05-AC9E-E59F340F9894}"/>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98D56029-CEC9-54D5-9670-E23801103D49}"/>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9E210437-A919-9037-F4BF-E63D23559AA0}"/>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DBA38BD8-E03F-E40E-1FB1-9707ACAD3917}"/>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A53A7FED-FE1E-EA61-24CE-2EB7FB317A1C}"/>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63109CDF-F375-4144-D37E-91AF04F33891}"/>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55" name="Freeform 46">
              <a:extLst>
                <a:ext uri="{FF2B5EF4-FFF2-40B4-BE49-F238E27FC236}">
                  <a16:creationId xmlns:a16="http://schemas.microsoft.com/office/drawing/2014/main" id="{20848A33-E2CA-09BE-FA10-36FDDCEBF3A9}"/>
                </a:ext>
              </a:extLst>
            </p:cNvPr>
            <p:cNvSpPr/>
            <p:nvPr/>
          </p:nvSpPr>
          <p:spPr>
            <a:xfrm rot="600000">
              <a:off x="9473190" y="1739626"/>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194" name="TextBox 193">
                <a:extLst>
                  <a:ext uri="{FF2B5EF4-FFF2-40B4-BE49-F238E27FC236}">
                    <a16:creationId xmlns:a16="http://schemas.microsoft.com/office/drawing/2014/main" id="{783EF374-BBC5-4974-257C-A653630A020C}"/>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94" name="TextBox 193">
                <a:extLst>
                  <a:ext uri="{FF2B5EF4-FFF2-40B4-BE49-F238E27FC236}">
                    <a16:creationId xmlns:a16="http://schemas.microsoft.com/office/drawing/2014/main" id="{783EF374-BBC5-4974-257C-A653630A020C}"/>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8"/>
                <a:stretch>
                  <a:fillRect t="-128986" b="-188406"/>
                </a:stretch>
              </a:blipFill>
            </p:spPr>
            <p:txBody>
              <a:bodyPr/>
              <a:lstStyle/>
              <a:p>
                <a:r>
                  <a:rPr lang="en-US">
                    <a:noFill/>
                  </a:rPr>
                  <a:t> </a:t>
                </a:r>
              </a:p>
            </p:txBody>
          </p:sp>
        </mc:Fallback>
      </mc:AlternateContent>
    </p:spTree>
    <p:extLst>
      <p:ext uri="{BB962C8B-B14F-4D97-AF65-F5344CB8AC3E}">
        <p14:creationId xmlns:p14="http://schemas.microsoft.com/office/powerpoint/2010/main" val="4214571263"/>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16</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685F41AD-212C-D1BF-8CB9-927D2E94D32E}"/>
                  </a:ext>
                </a:extLst>
              </p:cNvPr>
              <p:cNvSpPr txBox="1"/>
              <p:nvPr/>
            </p:nvSpPr>
            <p:spPr>
              <a:xfrm>
                <a:off x="1025260" y="1991992"/>
                <a:ext cx="2745623"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r>
                        <a:rPr lang="en-US" sz="3600" b="0" i="1" smtClean="0">
                          <a:solidFill>
                            <a:schemeClr val="tx1"/>
                          </a:solidFill>
                          <a:latin typeface="Cambria Math" panose="02040503050406030204" pitchFamily="18" charset="0"/>
                          <a:ea typeface="Cambria Math" panose="02040503050406030204" pitchFamily="18" charset="0"/>
                        </a:rPr>
                        <m:t>=</m:t>
                      </m:r>
                      <m:sSup>
                        <m:sSupPr>
                          <m:ctrlPr>
                            <a:rPr lang="en-US" sz="3600" b="0" i="1" smtClean="0">
                              <a:solidFill>
                                <a:schemeClr val="tx1"/>
                              </a:solidFill>
                              <a:latin typeface="Cambria Math" panose="02040503050406030204" pitchFamily="18" charset="0"/>
                              <a:ea typeface="Cambria Math" panose="02040503050406030204" pitchFamily="18" charset="0"/>
                            </a:rPr>
                          </m:ctrlPr>
                        </m:sSupPr>
                        <m:e>
                          <m:acc>
                            <m:accPr>
                              <m:chr m:val="̂"/>
                              <m:ctrlPr>
                                <a:rPr lang="en-US" sz="3600" b="0" i="1" smtClean="0">
                                  <a:solidFill>
                                    <a:schemeClr val="tx1"/>
                                  </a:solidFill>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b="0" i="1" smtClean="0">
                              <a:solidFill>
                                <a:schemeClr val="tx1"/>
                              </a:solidFill>
                              <a:latin typeface="Cambria Math" panose="02040503050406030204" pitchFamily="18" charset="0"/>
                              <a:ea typeface="Cambria Math" panose="02040503050406030204" pitchFamily="18" charset="0"/>
                            </a:rPr>
                            <m:t>𝑎</m:t>
                          </m:r>
                        </m:sup>
                      </m:sSup>
                      <m:d>
                        <m:dPr>
                          <m:ctrlPr>
                            <a:rPr lang="en-US" sz="3600" b="0" i="1" smtClean="0">
                              <a:solidFill>
                                <a:schemeClr val="tx1"/>
                              </a:solidFill>
                              <a:latin typeface="Cambria Math" panose="02040503050406030204" pitchFamily="18" charset="0"/>
                              <a:ea typeface="Cambria Math" panose="02040503050406030204" pitchFamily="18" charset="0"/>
                            </a:rPr>
                          </m:ctrlPr>
                        </m:dPr>
                        <m:e>
                          <m:sSup>
                            <m:sSupPr>
                              <m:ctrlPr>
                                <a:rPr lang="en-US" sz="3600" b="0" i="1" smtClean="0">
                                  <a:solidFill>
                                    <a:schemeClr val="tx1"/>
                                  </a:solidFill>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b="0" i="1" smtClean="0">
                                  <a:latin typeface="Cambria Math" panose="02040503050406030204" pitchFamily="18" charset="0"/>
                                  <a:ea typeface="Cambria Math" panose="02040503050406030204" pitchFamily="18" charset="0"/>
                                </a:rPr>
                                <m:t>𝑏</m:t>
                              </m:r>
                            </m:sup>
                          </m:sSup>
                        </m:e>
                      </m:d>
                    </m:oMath>
                  </m:oMathPara>
                </a14:m>
                <a:endParaRPr lang="en-US" sz="3600" dirty="0">
                  <a:solidFill>
                    <a:schemeClr val="tx1"/>
                  </a:solidFill>
                </a:endParaRPr>
              </a:p>
            </p:txBody>
          </p:sp>
        </mc:Choice>
        <mc:Fallback xmlns="">
          <p:sp>
            <p:nvSpPr>
              <p:cNvPr id="6" name="TextBox 5">
                <a:extLst>
                  <a:ext uri="{FF2B5EF4-FFF2-40B4-BE49-F238E27FC236}">
                    <a16:creationId xmlns:a16="http://schemas.microsoft.com/office/drawing/2014/main" id="{685F41AD-212C-D1BF-8CB9-927D2E94D32E}"/>
                  </a:ext>
                </a:extLst>
              </p:cNvPr>
              <p:cNvSpPr txBox="1">
                <a:spLocks noRot="1" noChangeAspect="1" noMove="1" noResize="1" noEditPoints="1" noAdjustHandles="1" noChangeArrowheads="1" noChangeShapeType="1" noTextEdit="1"/>
              </p:cNvSpPr>
              <p:nvPr/>
            </p:nvSpPr>
            <p:spPr>
              <a:xfrm>
                <a:off x="1025260" y="1991992"/>
                <a:ext cx="2745623" cy="720582"/>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2BC0283F-7302-42BA-D791-96E40BC2B5D4}"/>
                  </a:ext>
                </a:extLst>
              </p:cNvPr>
              <p:cNvSpPr txBox="1"/>
              <p:nvPr/>
            </p:nvSpPr>
            <p:spPr>
              <a:xfrm>
                <a:off x="4677495" y="2015107"/>
                <a:ext cx="3366114" cy="67621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m:t>
                      </m:r>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𝑏</m:t>
                          </m:r>
                        </m:sup>
                      </m:sSup>
                    </m:oMath>
                  </m:oMathPara>
                </a14:m>
                <a:endParaRPr lang="en-US" sz="3600" dirty="0">
                  <a:solidFill>
                    <a:schemeClr val="tx1"/>
                  </a:solidFill>
                </a:endParaRPr>
              </a:p>
            </p:txBody>
          </p:sp>
        </mc:Choice>
        <mc:Fallback xmlns="">
          <p:sp>
            <p:nvSpPr>
              <p:cNvPr id="7" name="TextBox 6">
                <a:extLst>
                  <a:ext uri="{FF2B5EF4-FFF2-40B4-BE49-F238E27FC236}">
                    <a16:creationId xmlns:a16="http://schemas.microsoft.com/office/drawing/2014/main" id="{2BC0283F-7302-42BA-D791-96E40BC2B5D4}"/>
                  </a:ext>
                </a:extLst>
              </p:cNvPr>
              <p:cNvSpPr txBox="1">
                <a:spLocks noRot="1" noChangeAspect="1" noMove="1" noResize="1" noEditPoints="1" noAdjustHandles="1" noChangeArrowheads="1" noChangeShapeType="1" noTextEdit="1"/>
              </p:cNvSpPr>
              <p:nvPr/>
            </p:nvSpPr>
            <p:spPr>
              <a:xfrm>
                <a:off x="4677495" y="2015107"/>
                <a:ext cx="3366114" cy="67621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7AFBD274-89D4-3CA6-B7A0-8427FA775DED}"/>
                  </a:ext>
                </a:extLst>
              </p:cNvPr>
              <p:cNvSpPr txBox="1"/>
              <p:nvPr/>
            </p:nvSpPr>
            <p:spPr>
              <a:xfrm>
                <a:off x="1184210" y="3238283"/>
                <a:ext cx="6148414" cy="720582"/>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𝑛</m:t>
                          </m:r>
                        </m:sup>
                      </m:sSup>
                      <m:r>
                        <a:rPr lang="en-US" sz="3600" i="1">
                          <a:latin typeface="Cambria Math" panose="02040503050406030204" pitchFamily="18" charset="0"/>
                          <a:ea typeface="Cambria Math" panose="02040503050406030204" pitchFamily="18" charset="0"/>
                        </a:rPr>
                        <m:t>=</m:t>
                      </m:r>
                      <m:d>
                        <m:dPr>
                          <m:begChr m:val="|"/>
                          <m:endChr m:val="|"/>
                          <m:ctrlPr>
                            <a:rPr lang="en-US" sz="3600" i="1">
                              <a:latin typeface="Cambria Math" panose="02040503050406030204" pitchFamily="18" charset="0"/>
                              <a:ea typeface="Cambria Math" panose="02040503050406030204" pitchFamily="18" charset="0"/>
                            </a:rPr>
                          </m:ctrlPr>
                        </m:dPr>
                        <m:e>
                          <m:sSub>
                            <m:sSubPr>
                              <m:ctrlPr>
                                <a:rPr lang="en-US" sz="3600" i="1">
                                  <a:latin typeface="Cambria Math" panose="02040503050406030204" pitchFamily="18" charset="0"/>
                                  <a:ea typeface="Cambria Math" panose="02040503050406030204" pitchFamily="18" charset="0"/>
                                </a:rPr>
                              </m:ctrlPr>
                            </m:sSubPr>
                            <m:e>
                              <m:r>
                                <a:rPr lang="en-US" sz="3600" i="1">
                                  <a:latin typeface="Cambria Math" panose="02040503050406030204" pitchFamily="18" charset="0"/>
                                  <a:ea typeface="Cambria Math" panose="02040503050406030204" pitchFamily="18" charset="0"/>
                                </a:rPr>
                                <m:t>𝜕</m:t>
                              </m:r>
                            </m:e>
                            <m:sub>
                              <m:r>
                                <a:rPr lang="en-US" sz="3600" i="1">
                                  <a:latin typeface="Cambria Math" panose="02040503050406030204" pitchFamily="18" charset="0"/>
                                  <a:ea typeface="Cambria Math" panose="02040503050406030204" pitchFamily="18" charset="0"/>
                                </a:rPr>
                                <m:t>𝑏</m:t>
                              </m:r>
                            </m:sub>
                          </m:sSub>
                          <m:sSup>
                            <m:sSupPr>
                              <m:ctrlPr>
                                <a:rPr lang="en-US" sz="3600" i="1">
                                  <a:latin typeface="Cambria Math" panose="02040503050406030204" pitchFamily="18" charset="0"/>
                                  <a:ea typeface="Cambria Math" panose="02040503050406030204" pitchFamily="18" charset="0"/>
                                </a:rPr>
                              </m:ctrlPr>
                            </m:sSupPr>
                            <m:e>
                              <m:acc>
                                <m:accPr>
                                  <m:chr m:val="̂"/>
                                  <m:ctrlPr>
                                    <a:rPr lang="en-US" sz="3600" i="1">
                                      <a:latin typeface="Cambria Math" panose="02040503050406030204" pitchFamily="18" charset="0"/>
                                      <a:ea typeface="Cambria Math" panose="02040503050406030204" pitchFamily="18" charset="0"/>
                                    </a:rPr>
                                  </m:ctrlPr>
                                </m:accPr>
                                <m:e>
                                  <m:r>
                                    <a:rPr lang="en-US" sz="3600" i="1">
                                      <a:latin typeface="Cambria Math" panose="02040503050406030204" pitchFamily="18" charset="0"/>
                                      <a:ea typeface="Cambria Math" panose="02040503050406030204" pitchFamily="18" charset="0"/>
                                    </a:rPr>
                                    <m:t>𝜉</m:t>
                                  </m:r>
                                </m:e>
                              </m:acc>
                            </m:e>
                            <m:sup>
                              <m:r>
                                <a:rPr lang="en-US" sz="3600" i="1">
                                  <a:latin typeface="Cambria Math" panose="02040503050406030204" pitchFamily="18" charset="0"/>
                                  <a:ea typeface="Cambria Math" panose="02040503050406030204" pitchFamily="18" charset="0"/>
                                </a:rPr>
                                <m:t>𝑎</m:t>
                              </m:r>
                            </m:sup>
                          </m:sSup>
                        </m:e>
                      </m:d>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1</m:t>
                          </m:r>
                        </m:sup>
                      </m:sSup>
                      <m:r>
                        <a:rPr lang="en-US" sz="3600" i="1">
                          <a:latin typeface="Cambria Math" panose="02040503050406030204" pitchFamily="18" charset="0"/>
                          <a:ea typeface="Cambria Math" panose="02040503050406030204" pitchFamily="18" charset="0"/>
                        </a:rPr>
                        <m:t>…</m:t>
                      </m:r>
                      <m:r>
                        <a:rPr lang="en-US" sz="3600" i="1">
                          <a:latin typeface="Cambria Math" panose="02040503050406030204" pitchFamily="18" charset="0"/>
                          <a:ea typeface="Cambria Math" panose="02040503050406030204" pitchFamily="18" charset="0"/>
                        </a:rPr>
                        <m:t>𝑑</m:t>
                      </m:r>
                      <m:sSup>
                        <m:sSupPr>
                          <m:ctrlPr>
                            <a:rPr lang="en-US" sz="3600" i="1">
                              <a:latin typeface="Cambria Math" panose="02040503050406030204" pitchFamily="18" charset="0"/>
                              <a:ea typeface="Cambria Math" panose="02040503050406030204" pitchFamily="18" charset="0"/>
                            </a:rPr>
                          </m:ctrlPr>
                        </m:sSupPr>
                        <m:e>
                          <m:r>
                            <a:rPr lang="en-US" sz="3600" i="1">
                              <a:latin typeface="Cambria Math" panose="02040503050406030204" pitchFamily="18" charset="0"/>
                              <a:ea typeface="Cambria Math" panose="02040503050406030204" pitchFamily="18" charset="0"/>
                            </a:rPr>
                            <m:t>𝜉</m:t>
                          </m:r>
                        </m:e>
                        <m:sup>
                          <m:r>
                            <a:rPr lang="en-US" sz="3600" i="1">
                              <a:latin typeface="Cambria Math" panose="02040503050406030204" pitchFamily="18" charset="0"/>
                              <a:ea typeface="Cambria Math" panose="02040503050406030204" pitchFamily="18" charset="0"/>
                            </a:rPr>
                            <m:t>𝑛</m:t>
                          </m:r>
                        </m:sup>
                      </m:sSup>
                    </m:oMath>
                  </m:oMathPara>
                </a14:m>
                <a:endParaRPr lang="en-US" sz="3600" dirty="0">
                  <a:solidFill>
                    <a:schemeClr val="tx1"/>
                  </a:solidFill>
                </a:endParaRPr>
              </a:p>
            </p:txBody>
          </p:sp>
        </mc:Choice>
        <mc:Fallback xmlns="">
          <p:sp>
            <p:nvSpPr>
              <p:cNvPr id="8" name="TextBox 7">
                <a:extLst>
                  <a:ext uri="{FF2B5EF4-FFF2-40B4-BE49-F238E27FC236}">
                    <a16:creationId xmlns:a16="http://schemas.microsoft.com/office/drawing/2014/main" id="{7AFBD274-89D4-3CA6-B7A0-8427FA775DED}"/>
                  </a:ext>
                </a:extLst>
              </p:cNvPr>
              <p:cNvSpPr txBox="1">
                <a:spLocks noRot="1" noChangeAspect="1" noMove="1" noResize="1" noEditPoints="1" noAdjustHandles="1" noChangeArrowheads="1" noChangeShapeType="1" noTextEdit="1"/>
              </p:cNvSpPr>
              <p:nvPr/>
            </p:nvSpPr>
            <p:spPr>
              <a:xfrm>
                <a:off x="1184210" y="3238283"/>
                <a:ext cx="6148414" cy="720582"/>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1A6CCFC4-C453-53E8-37A0-3B8409EDF4CA}"/>
                  </a:ext>
                </a:extLst>
              </p:cNvPr>
              <p:cNvSpPr txBox="1"/>
              <p:nvPr/>
            </p:nvSpPr>
            <p:spPr>
              <a:xfrm>
                <a:off x="1657835" y="4525767"/>
                <a:ext cx="5372689" cy="1325171"/>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r>
                        <a:rPr lang="en-US" sz="3600" i="1">
                          <a:latin typeface="Cambria Math" panose="02040503050406030204" pitchFamily="18" charset="0"/>
                        </a:rPr>
                        <m:t>𝑑</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r>
                        <a:rPr lang="en-US" sz="3600" i="1">
                          <a:latin typeface="Cambria Math" panose="02040503050406030204" pitchFamily="18" charset="0"/>
                        </a:rPr>
                        <m:t>=</m:t>
                      </m:r>
                      <m:d>
                        <m:dPr>
                          <m:begChr m:val="["/>
                          <m:endChr m:val="]"/>
                          <m:ctrlPr>
                            <a:rPr lang="en-US" sz="3600" i="1">
                              <a:latin typeface="Cambria Math" panose="02040503050406030204" pitchFamily="18" charset="0"/>
                            </a:rPr>
                          </m:ctrlPr>
                        </m:dPr>
                        <m:e>
                          <m:m>
                            <m:mPr>
                              <m:mcs>
                                <m:mc>
                                  <m:mcPr>
                                    <m:count m:val="2"/>
                                    <m:mcJc m:val="center"/>
                                  </m:mcPr>
                                </m:mc>
                              </m:mcs>
                              <m:ctrlPr>
                                <a:rPr lang="en-US" sz="3600" i="1">
                                  <a:latin typeface="Cambria Math" panose="02040503050406030204" pitchFamily="18" charset="0"/>
                                </a:rPr>
                              </m:ctrlPr>
                            </m:mP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𝑝</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𝑞</m:t>
                                    </m:r>
                                  </m:e>
                                </m:acc>
                              </m:e>
                            </m:mr>
                            <m:mr>
                              <m:e>
                                <m:sSub>
                                  <m:sSubPr>
                                    <m:ctrlPr>
                                      <a:rPr lang="en-US" sz="3600" i="1">
                                        <a:latin typeface="Cambria Math" panose="02040503050406030204" pitchFamily="18" charset="0"/>
                                      </a:rPr>
                                    </m:ctrlPr>
                                  </m:sSubPr>
                                  <m:e>
                                    <m:r>
                                      <a:rPr lang="en-US" sz="3600" i="1">
                                        <a:latin typeface="Cambria Math" panose="02040503050406030204" pitchFamily="18" charset="0"/>
                                      </a:rPr>
                                      <m:t>𝜕</m:t>
                                    </m:r>
                                  </m:e>
                                  <m:sub>
                                    <m:r>
                                      <a:rPr lang="en-US" sz="3600" i="1">
                                        <a:latin typeface="Cambria Math" panose="02040503050406030204" pitchFamily="18" charset="0"/>
                                      </a:rPr>
                                      <m:t>𝑞</m:t>
                                    </m:r>
                                  </m:sub>
                                </m:sSub>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e>
                                <m:r>
                                  <a:rPr lang="en-US" sz="3600" i="1">
                                    <a:latin typeface="Cambria Math" panose="02040503050406030204" pitchFamily="18" charset="0"/>
                                  </a:rPr>
                                  <m:t>𝜕</m:t>
                                </m:r>
                                <m:acc>
                                  <m:accPr>
                                    <m:chr m:val="̂"/>
                                    <m:ctrlPr>
                                      <a:rPr lang="en-US" sz="3600" i="1">
                                        <a:latin typeface="Cambria Math" panose="02040503050406030204" pitchFamily="18" charset="0"/>
                                      </a:rPr>
                                    </m:ctrlPr>
                                  </m:accPr>
                                  <m:e>
                                    <m:r>
                                      <a:rPr lang="en-US" sz="3600" i="1">
                                        <a:latin typeface="Cambria Math" panose="02040503050406030204" pitchFamily="18" charset="0"/>
                                      </a:rPr>
                                      <m:t>𝑝</m:t>
                                    </m:r>
                                  </m:e>
                                </m:acc>
                              </m:e>
                            </m:mr>
                          </m:m>
                        </m:e>
                      </m:d>
                      <m:r>
                        <a:rPr lang="en-US" sz="3600" i="1">
                          <a:latin typeface="Cambria Math" panose="02040503050406030204" pitchFamily="18" charset="0"/>
                        </a:rPr>
                        <m:t>𝑑𝑞𝑑𝑝</m:t>
                      </m:r>
                    </m:oMath>
                  </m:oMathPara>
                </a14:m>
                <a:endParaRPr lang="en-US" sz="3600" dirty="0">
                  <a:solidFill>
                    <a:schemeClr val="tx1"/>
                  </a:solidFill>
                </a:endParaRPr>
              </a:p>
            </p:txBody>
          </p:sp>
        </mc:Choice>
        <mc:Fallback xmlns="">
          <p:sp>
            <p:nvSpPr>
              <p:cNvPr id="9" name="TextBox 8">
                <a:extLst>
                  <a:ext uri="{FF2B5EF4-FFF2-40B4-BE49-F238E27FC236}">
                    <a16:creationId xmlns:a16="http://schemas.microsoft.com/office/drawing/2014/main" id="{1A6CCFC4-C453-53E8-37A0-3B8409EDF4CA}"/>
                  </a:ext>
                </a:extLst>
              </p:cNvPr>
              <p:cNvSpPr txBox="1">
                <a:spLocks noRot="1" noChangeAspect="1" noMove="1" noResize="1" noEditPoints="1" noAdjustHandles="1" noChangeArrowheads="1" noChangeShapeType="1" noTextEdit="1"/>
              </p:cNvSpPr>
              <p:nvPr/>
            </p:nvSpPr>
            <p:spPr>
              <a:xfrm>
                <a:off x="1657835" y="4525767"/>
                <a:ext cx="5372689" cy="1325171"/>
              </a:xfrm>
              <a:prstGeom prst="rect">
                <a:avLst/>
              </a:prstGeom>
              <a:blipFill>
                <a:blip r:embed="rId6"/>
                <a:stretch>
                  <a:fillRect/>
                </a:stretch>
              </a:blipFill>
            </p:spPr>
            <p:txBody>
              <a:bodyPr/>
              <a:lstStyle/>
              <a:p>
                <a:r>
                  <a:rPr lang="en-US">
                    <a:noFill/>
                  </a:rPr>
                  <a:t> </a:t>
                </a:r>
              </a:p>
            </p:txBody>
          </p:sp>
        </mc:Fallback>
      </mc:AlternateContent>
      <p:sp>
        <p:nvSpPr>
          <p:cNvPr id="51" name="TextBox 50">
            <a:extLst>
              <a:ext uri="{FF2B5EF4-FFF2-40B4-BE49-F238E27FC236}">
                <a16:creationId xmlns:a16="http://schemas.microsoft.com/office/drawing/2014/main" id="{65C10617-D89B-B151-157C-2A1C02AD83F9}"/>
              </a:ext>
            </a:extLst>
          </p:cNvPr>
          <p:cNvSpPr txBox="1"/>
          <p:nvPr/>
        </p:nvSpPr>
        <p:spPr>
          <a:xfrm>
            <a:off x="121358" y="689067"/>
            <a:ext cx="7911012" cy="646331"/>
          </a:xfrm>
          <a:prstGeom prst="rect">
            <a:avLst/>
          </a:prstGeom>
        </p:spPr>
        <p:txBody>
          <a:bodyPr wrap="none" rtlCol="0">
            <a:spAutoFit/>
          </a:bodyPr>
          <a:lstStyle/>
          <a:p>
            <a:pPr algn="ctr"/>
            <a:r>
              <a:rPr lang="en-US" sz="3600" dirty="0">
                <a:solidFill>
                  <a:schemeClr val="tx1"/>
                </a:solidFill>
              </a:rPr>
              <a:t>When transforming</a:t>
            </a:r>
            <a:r>
              <a:rPr lang="en-US" sz="3600" dirty="0"/>
              <a:t> infinitesimal volumes</a:t>
            </a:r>
            <a:endParaRPr lang="en-US" sz="3600" dirty="0">
              <a:solidFill>
                <a:schemeClr val="tx1"/>
              </a:solidFill>
            </a:endParaRPr>
          </a:p>
        </p:txBody>
      </p:sp>
      <p:grpSp>
        <p:nvGrpSpPr>
          <p:cNvPr id="126" name="Group 125">
            <a:extLst>
              <a:ext uri="{FF2B5EF4-FFF2-40B4-BE49-F238E27FC236}">
                <a16:creationId xmlns:a16="http://schemas.microsoft.com/office/drawing/2014/main" id="{1EAD1EAA-87FB-7795-0EE9-8AE2E6399A55}"/>
              </a:ext>
            </a:extLst>
          </p:cNvPr>
          <p:cNvGrpSpPr/>
          <p:nvPr/>
        </p:nvGrpSpPr>
        <p:grpSpPr>
          <a:xfrm>
            <a:off x="8877826" y="829419"/>
            <a:ext cx="3110447" cy="3038352"/>
            <a:chOff x="5946843" y="1369982"/>
            <a:chExt cx="3110447" cy="3038352"/>
          </a:xfrm>
        </p:grpSpPr>
        <p:grpSp>
          <p:nvGrpSpPr>
            <p:cNvPr id="127" name="Group 126">
              <a:extLst>
                <a:ext uri="{FF2B5EF4-FFF2-40B4-BE49-F238E27FC236}">
                  <a16:creationId xmlns:a16="http://schemas.microsoft.com/office/drawing/2014/main" id="{81939945-F1D3-8B82-053E-4F20A24AD4A1}"/>
                </a:ext>
              </a:extLst>
            </p:cNvPr>
            <p:cNvGrpSpPr/>
            <p:nvPr/>
          </p:nvGrpSpPr>
          <p:grpSpPr>
            <a:xfrm>
              <a:off x="5946843" y="1369982"/>
              <a:ext cx="3110447" cy="3038352"/>
              <a:chOff x="1049362" y="1550625"/>
              <a:chExt cx="3110447" cy="3038352"/>
            </a:xfrm>
          </p:grpSpPr>
          <p:grpSp>
            <p:nvGrpSpPr>
              <p:cNvPr id="129" name="Group 128">
                <a:extLst>
                  <a:ext uri="{FF2B5EF4-FFF2-40B4-BE49-F238E27FC236}">
                    <a16:creationId xmlns:a16="http://schemas.microsoft.com/office/drawing/2014/main" id="{101968FB-BD83-FE8B-E159-F141FCE2327D}"/>
                  </a:ext>
                </a:extLst>
              </p:cNvPr>
              <p:cNvGrpSpPr/>
              <p:nvPr/>
            </p:nvGrpSpPr>
            <p:grpSpPr>
              <a:xfrm>
                <a:off x="1581933" y="1792313"/>
                <a:ext cx="2246041" cy="2244806"/>
                <a:chOff x="1576677" y="1905460"/>
                <a:chExt cx="2246041" cy="2244806"/>
              </a:xfrm>
            </p:grpSpPr>
            <p:cxnSp>
              <p:nvCxnSpPr>
                <p:cNvPr id="135" name="Straight Arrow Connector 134">
                  <a:extLst>
                    <a:ext uri="{FF2B5EF4-FFF2-40B4-BE49-F238E27FC236}">
                      <a16:creationId xmlns:a16="http://schemas.microsoft.com/office/drawing/2014/main" id="{231862DB-E642-8DC9-7940-2C3F4D3B317F}"/>
                    </a:ext>
                  </a:extLst>
                </p:cNvPr>
                <p:cNvCxnSpPr>
                  <a:cxnSpLocks/>
                </p:cNvCxnSpPr>
                <p:nvPr/>
              </p:nvCxnSpPr>
              <p:spPr>
                <a:xfrm rot="5400000" flipV="1">
                  <a:off x="2751343" y="241461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8DC4D1FB-AB35-A049-D6D0-1C6FBA5175A7}"/>
                    </a:ext>
                  </a:extLst>
                </p:cNvPr>
                <p:cNvCxnSpPr>
                  <a:cxnSpLocks/>
                </p:cNvCxnSpPr>
                <p:nvPr/>
              </p:nvCxnSpPr>
              <p:spPr>
                <a:xfrm rot="5400000">
                  <a:off x="3130241" y="3031977"/>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7568BD65-59D9-1D00-6192-B3308DA4F0F5}"/>
                    </a:ext>
                  </a:extLst>
                </p:cNvPr>
                <p:cNvCxnSpPr>
                  <a:cxnSpLocks/>
                </p:cNvCxnSpPr>
                <p:nvPr/>
              </p:nvCxnSpPr>
              <p:spPr>
                <a:xfrm rot="5400000">
                  <a:off x="2682598" y="3445249"/>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5230C55-DDD1-9E31-FB7E-D212AF7A829A}"/>
                    </a:ext>
                  </a:extLst>
                </p:cNvPr>
                <p:cNvCxnSpPr>
                  <a:cxnSpLocks/>
                </p:cNvCxnSpPr>
                <p:nvPr/>
              </p:nvCxnSpPr>
              <p:spPr>
                <a:xfrm rot="5400000" flipH="1">
                  <a:off x="2098821" y="299412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05A9677A-68BF-66D6-E529-C2650A28CA66}"/>
                    </a:ext>
                  </a:extLst>
                </p:cNvPr>
                <p:cNvCxnSpPr>
                  <a:cxnSpLocks noChangeAspect="1"/>
                </p:cNvCxnSpPr>
                <p:nvPr/>
              </p:nvCxnSpPr>
              <p:spPr>
                <a:xfrm rot="5400000">
                  <a:off x="3000618" y="332268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F0A33495-728A-258F-B5CC-9CF346C8E4C4}"/>
                    </a:ext>
                  </a:extLst>
                </p:cNvPr>
                <p:cNvCxnSpPr>
                  <a:cxnSpLocks/>
                </p:cNvCxnSpPr>
                <p:nvPr/>
              </p:nvCxnSpPr>
              <p:spPr>
                <a:xfrm rot="5400000" flipH="1">
                  <a:off x="2267511" y="331261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FF4DDA0F-0B45-BB5F-E690-B68E8D540F3F}"/>
                    </a:ext>
                  </a:extLst>
                </p:cNvPr>
                <p:cNvCxnSpPr>
                  <a:cxnSpLocks/>
                </p:cNvCxnSpPr>
                <p:nvPr/>
              </p:nvCxnSpPr>
              <p:spPr>
                <a:xfrm rot="5400000" flipH="1" flipV="1">
                  <a:off x="2297400" y="25709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8D61A261-99E9-C8F2-C840-020C8012B268}"/>
                    </a:ext>
                  </a:extLst>
                </p:cNvPr>
                <p:cNvCxnSpPr>
                  <a:cxnSpLocks/>
                </p:cNvCxnSpPr>
                <p:nvPr/>
              </p:nvCxnSpPr>
              <p:spPr>
                <a:xfrm rot="5400000" flipV="1">
                  <a:off x="3047602" y="263268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E7140FB-D83E-B769-87CA-79A9E881D38B}"/>
                    </a:ext>
                  </a:extLst>
                </p:cNvPr>
                <p:cNvCxnSpPr>
                  <a:cxnSpLocks/>
                </p:cNvCxnSpPr>
                <p:nvPr/>
              </p:nvCxnSpPr>
              <p:spPr>
                <a:xfrm>
                  <a:off x="3822718" y="2987499"/>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8E23FFBA-DA53-87C3-C1EA-BE58AAE5B77E}"/>
                    </a:ext>
                  </a:extLst>
                </p:cNvPr>
                <p:cNvCxnSpPr>
                  <a:cxnSpLocks/>
                </p:cNvCxnSpPr>
                <p:nvPr/>
              </p:nvCxnSpPr>
              <p:spPr>
                <a:xfrm flipH="1" flipV="1">
                  <a:off x="2419375" y="414091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1C2CBD34-F6AE-8414-AAB3-B73D85CC19C7}"/>
                    </a:ext>
                  </a:extLst>
                </p:cNvPr>
                <p:cNvCxnSpPr>
                  <a:cxnSpLocks noChangeAspect="1"/>
                </p:cNvCxnSpPr>
                <p:nvPr/>
              </p:nvCxnSpPr>
              <p:spPr>
                <a:xfrm flipH="1" flipV="1">
                  <a:off x="1576677" y="2675915"/>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BB626585-71CD-0173-B087-A20C5FCDC9F2}"/>
                    </a:ext>
                  </a:extLst>
                </p:cNvPr>
                <p:cNvCxnSpPr>
                  <a:cxnSpLocks/>
                </p:cNvCxnSpPr>
                <p:nvPr/>
              </p:nvCxnSpPr>
              <p:spPr>
                <a:xfrm flipH="1">
                  <a:off x="3248261" y="382224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13FD75E5-CE7F-7538-ACC5-2A427D3418CE}"/>
                    </a:ext>
                  </a:extLst>
                </p:cNvPr>
                <p:cNvCxnSpPr>
                  <a:cxnSpLocks/>
                </p:cNvCxnSpPr>
                <p:nvPr/>
              </p:nvCxnSpPr>
              <p:spPr>
                <a:xfrm flipH="1" flipV="1">
                  <a:off x="1684325" y="359035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AC16A133-7DEA-7645-B3DE-8516EE0895D1}"/>
                    </a:ext>
                  </a:extLst>
                </p:cNvPr>
                <p:cNvCxnSpPr>
                  <a:cxnSpLocks noChangeAspect="1"/>
                </p:cNvCxnSpPr>
                <p:nvPr/>
              </p:nvCxnSpPr>
              <p:spPr>
                <a:xfrm flipV="1">
                  <a:off x="1896070" y="201667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571205E7-0EFC-823A-E8AC-111FB324809A}"/>
                    </a:ext>
                  </a:extLst>
                </p:cNvPr>
                <p:cNvCxnSpPr>
                  <a:cxnSpLocks/>
                </p:cNvCxnSpPr>
                <p:nvPr/>
              </p:nvCxnSpPr>
              <p:spPr>
                <a:xfrm>
                  <a:off x="3483468" y="221836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4358713-A9B0-154C-8FA2-4CF479A577BC}"/>
                    </a:ext>
                  </a:extLst>
                </p:cNvPr>
                <p:cNvCxnSpPr>
                  <a:cxnSpLocks/>
                </p:cNvCxnSpPr>
                <p:nvPr/>
              </p:nvCxnSpPr>
              <p:spPr>
                <a:xfrm rot="6720000" flipV="1">
                  <a:off x="3050273" y="210814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A57DB458-9DA5-AEED-9886-6D4FD4EA2A87}"/>
                    </a:ext>
                  </a:extLst>
                </p:cNvPr>
                <p:cNvCxnSpPr>
                  <a:cxnSpLocks/>
                </p:cNvCxnSpPr>
                <p:nvPr/>
              </p:nvCxnSpPr>
              <p:spPr>
                <a:xfrm rot="5400000">
                  <a:off x="3343229" y="339218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9C4A728C-7BAE-DB74-065A-FD7130D2B740}"/>
                    </a:ext>
                  </a:extLst>
                </p:cNvPr>
                <p:cNvCxnSpPr>
                  <a:cxnSpLocks/>
                </p:cNvCxnSpPr>
                <p:nvPr/>
              </p:nvCxnSpPr>
              <p:spPr>
                <a:xfrm rot="5400000" flipH="1">
                  <a:off x="2242821" y="367043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927A833F-0072-E3ED-2DFC-1F05BA507474}"/>
                    </a:ext>
                  </a:extLst>
                </p:cNvPr>
                <p:cNvCxnSpPr>
                  <a:cxnSpLocks/>
                </p:cNvCxnSpPr>
                <p:nvPr/>
              </p:nvCxnSpPr>
              <p:spPr>
                <a:xfrm rot="6720000" flipH="1">
                  <a:off x="1788303" y="265904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D0C627F9-3D53-193D-834B-2B1C86E30A60}"/>
                    </a:ext>
                  </a:extLst>
                </p:cNvPr>
                <p:cNvCxnSpPr>
                  <a:cxnSpLocks/>
                </p:cNvCxnSpPr>
                <p:nvPr/>
              </p:nvCxnSpPr>
              <p:spPr>
                <a:xfrm rot="5400000">
                  <a:off x="2972165" y="369884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EC348917-662F-E8A6-A5D2-9B09FD6B12FE}"/>
                    </a:ext>
                  </a:extLst>
                </p:cNvPr>
                <p:cNvCxnSpPr>
                  <a:cxnSpLocks/>
                </p:cNvCxnSpPr>
                <p:nvPr/>
              </p:nvCxnSpPr>
              <p:spPr>
                <a:xfrm rot="5400000" flipH="1">
                  <a:off x="1793424" y="329758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61D07905-98D5-669D-3A3C-452440FE16EC}"/>
                    </a:ext>
                  </a:extLst>
                </p:cNvPr>
                <p:cNvCxnSpPr>
                  <a:cxnSpLocks/>
                </p:cNvCxnSpPr>
                <p:nvPr/>
              </p:nvCxnSpPr>
              <p:spPr>
                <a:xfrm rot="5400000" flipH="1" flipV="1">
                  <a:off x="2302905" y="211604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8A3169A8-1205-EBFA-D9DA-44B30F4A0427}"/>
                    </a:ext>
                  </a:extLst>
                </p:cNvPr>
                <p:cNvCxnSpPr>
                  <a:cxnSpLocks/>
                </p:cNvCxnSpPr>
                <p:nvPr/>
              </p:nvCxnSpPr>
              <p:spPr>
                <a:xfrm rot="6720000" flipV="1">
                  <a:off x="3406909" y="260156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EECA139-5920-5D94-783F-FB259480CD8B}"/>
                    </a:ext>
                  </a:extLst>
                </p:cNvPr>
                <p:cNvCxnSpPr>
                  <a:cxnSpLocks noChangeAspect="1"/>
                </p:cNvCxnSpPr>
                <p:nvPr/>
              </p:nvCxnSpPr>
              <p:spPr>
                <a:xfrm>
                  <a:off x="2669538" y="190546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0" name="Group 129">
                <a:extLst>
                  <a:ext uri="{FF2B5EF4-FFF2-40B4-BE49-F238E27FC236}">
                    <a16:creationId xmlns:a16="http://schemas.microsoft.com/office/drawing/2014/main" id="{AF14BD26-F247-BAB1-EBB0-98D38CA1070E}"/>
                  </a:ext>
                </a:extLst>
              </p:cNvPr>
              <p:cNvGrpSpPr>
                <a:grpSpLocks noChangeAspect="1"/>
              </p:cNvGrpSpPr>
              <p:nvPr/>
            </p:nvGrpSpPr>
            <p:grpSpPr>
              <a:xfrm>
                <a:off x="1049362" y="1550625"/>
                <a:ext cx="3110447" cy="3038352"/>
                <a:chOff x="389975" y="729317"/>
                <a:chExt cx="3789906" cy="3702061"/>
              </a:xfrm>
            </p:grpSpPr>
            <p:cxnSp>
              <p:nvCxnSpPr>
                <p:cNvPr id="131" name="Straight Connector 130">
                  <a:extLst>
                    <a:ext uri="{FF2B5EF4-FFF2-40B4-BE49-F238E27FC236}">
                      <a16:creationId xmlns:a16="http://schemas.microsoft.com/office/drawing/2014/main" id="{B3A17347-061A-290B-4D0B-B2C3791C1B04}"/>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32" name="Straight Connector 131">
                  <a:extLst>
                    <a:ext uri="{FF2B5EF4-FFF2-40B4-BE49-F238E27FC236}">
                      <a16:creationId xmlns:a16="http://schemas.microsoft.com/office/drawing/2014/main" id="{29D98192-DFBB-2D0C-29CE-075D71A6309D}"/>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3" name="TextBox 132">
                      <a:extLst>
                        <a:ext uri="{FF2B5EF4-FFF2-40B4-BE49-F238E27FC236}">
                          <a16:creationId xmlns:a16="http://schemas.microsoft.com/office/drawing/2014/main" id="{D53EAEFC-F493-2EB7-53A6-CD0C041355BE}"/>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52" name="TextBox 51">
                      <a:extLst>
                        <a:ext uri="{FF2B5EF4-FFF2-40B4-BE49-F238E27FC236}">
                          <a16:creationId xmlns:a16="http://schemas.microsoft.com/office/drawing/2014/main" id="{ED8A43EA-B7AE-3239-22B0-E53B835C26E4}"/>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8"/>
                      <a:stretch>
                        <a:fillRect l="-23810" r="-19048"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4" name="TextBox 133">
                      <a:extLst>
                        <a:ext uri="{FF2B5EF4-FFF2-40B4-BE49-F238E27FC236}">
                          <a16:creationId xmlns:a16="http://schemas.microsoft.com/office/drawing/2014/main" id="{893A66E7-F6D9-0216-FB7B-F6F72C33DB0A}"/>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53" name="TextBox 52">
                      <a:extLst>
                        <a:ext uri="{FF2B5EF4-FFF2-40B4-BE49-F238E27FC236}">
                          <a16:creationId xmlns:a16="http://schemas.microsoft.com/office/drawing/2014/main" id="{1041078E-8B9A-6686-CCA0-2652244C02FA}"/>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9"/>
                      <a:stretch>
                        <a:fillRect l="-23810" r="-19048" b="-48000"/>
                      </a:stretch>
                    </a:blipFill>
                  </p:spPr>
                  <p:txBody>
                    <a:bodyPr/>
                    <a:lstStyle/>
                    <a:p>
                      <a:r>
                        <a:rPr lang="en-US">
                          <a:noFill/>
                        </a:rPr>
                        <a:t> </a:t>
                      </a:r>
                    </a:p>
                  </p:txBody>
                </p:sp>
              </mc:Fallback>
            </mc:AlternateContent>
          </p:grpSp>
        </p:grpSp>
        <p:sp>
          <p:nvSpPr>
            <p:cNvPr id="128" name="Freeform 46">
              <a:extLst>
                <a:ext uri="{FF2B5EF4-FFF2-40B4-BE49-F238E27FC236}">
                  <a16:creationId xmlns:a16="http://schemas.microsoft.com/office/drawing/2014/main" id="{BEB39075-3A25-1CE7-65AD-1C2454B66322}"/>
                </a:ext>
              </a:extLst>
            </p:cNvPr>
            <p:cNvSpPr/>
            <p:nvPr/>
          </p:nvSpPr>
          <p:spPr>
            <a:xfrm rot="600000">
              <a:off x="6836840" y="1994445"/>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203" name="TextBox 202">
            <a:extLst>
              <a:ext uri="{FF2B5EF4-FFF2-40B4-BE49-F238E27FC236}">
                <a16:creationId xmlns:a16="http://schemas.microsoft.com/office/drawing/2014/main" id="{C78232D5-3C71-3C4D-5D36-62F815F3EAA1}"/>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365ACB47-F0BC-17F6-1B85-473E0390CBDB}"/>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204" name="TextBox 203">
                <a:extLst>
                  <a:ext uri="{FF2B5EF4-FFF2-40B4-BE49-F238E27FC236}">
                    <a16:creationId xmlns:a16="http://schemas.microsoft.com/office/drawing/2014/main" id="{365ACB47-F0BC-17F6-1B85-473E0390CBDB}"/>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10"/>
                <a:stretch>
                  <a:fillRect t="-128986" b="-188406"/>
                </a:stretch>
              </a:blipFill>
            </p:spPr>
            <p:txBody>
              <a:bodyPr/>
              <a:lstStyle/>
              <a:p>
                <a:r>
                  <a:rPr lang="en-US">
                    <a:noFill/>
                  </a:rPr>
                  <a:t> </a:t>
                </a:r>
              </a:p>
            </p:txBody>
          </p:sp>
        </mc:Fallback>
      </mc:AlternateContent>
    </p:spTree>
    <p:extLst>
      <p:ext uri="{BB962C8B-B14F-4D97-AF65-F5344CB8AC3E}">
        <p14:creationId xmlns:p14="http://schemas.microsoft.com/office/powerpoint/2010/main" val="1303897461"/>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D585CDD-29CC-4D68-0D14-F92E3E25FB39}"/>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63E069E-FA67-5239-856E-C921AF8A45F0}"/>
              </a:ext>
            </a:extLst>
          </p:cNvPr>
          <p:cNvSpPr>
            <a:spLocks noGrp="1"/>
          </p:cNvSpPr>
          <p:nvPr>
            <p:ph type="sldNum" sz="quarter" idx="12"/>
          </p:nvPr>
        </p:nvSpPr>
        <p:spPr/>
        <p:txBody>
          <a:bodyPr/>
          <a:lstStyle/>
          <a:p>
            <a:fld id="{F47845EA-7733-40EE-B074-20032348B727}" type="slidenum">
              <a:rPr lang="en-US" smtClean="0"/>
              <a:t>17</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134E93DF-127C-2F3D-7DB3-7C0B3105FF44}"/>
                  </a:ext>
                </a:extLst>
              </p:cNvPr>
              <p:cNvSpPr txBox="1"/>
              <p:nvPr/>
            </p:nvSpPr>
            <p:spPr>
              <a:xfrm>
                <a:off x="680653" y="3562894"/>
                <a:ext cx="8250144" cy="5895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solidFill>
                                <a:schemeClr val="tx1"/>
                              </a:solidFill>
                              <a:latin typeface="Cambria Math" panose="02040503050406030204" pitchFamily="18" charset="0"/>
                            </a:rPr>
                          </m:ctrlPr>
                        </m:dPr>
                        <m:e>
                          <m:sSub>
                            <m:sSubPr>
                              <m:ctrlPr>
                                <a:rPr lang="en-US" sz="2800" b="0" i="1" smtClean="0">
                                  <a:solidFill>
                                    <a:schemeClr val="tx1"/>
                                  </a:solidFill>
                                  <a:latin typeface="Cambria Math" panose="02040503050406030204" pitchFamily="18" charset="0"/>
                                </a:rPr>
                              </m:ctrlPr>
                            </m:sSubPr>
                            <m:e>
                              <m:r>
                                <a:rPr lang="en-US" sz="2800" b="0" i="1" smtClean="0">
                                  <a:solidFill>
                                    <a:schemeClr val="tx1"/>
                                  </a:solidFill>
                                  <a:latin typeface="Cambria Math" panose="02040503050406030204" pitchFamily="18" charset="0"/>
                                </a:rPr>
                                <m:t>𝜕</m:t>
                              </m:r>
                            </m:e>
                            <m:sub>
                              <m:r>
                                <a:rPr lang="en-US" sz="2800" b="0" i="1" smtClean="0">
                                  <a:solidFill>
                                    <a:schemeClr val="tx1"/>
                                  </a:solidFill>
                                  <a:latin typeface="Cambria Math" panose="02040503050406030204" pitchFamily="18" charset="0"/>
                                </a:rPr>
                                <m:t>𝑏</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𝑎</m:t>
                              </m:r>
                            </m:sup>
                          </m:sSup>
                        </m:e>
                      </m:d>
                      <m:r>
                        <a:rPr lang="en-US" sz="2800" b="0" i="1" smtClean="0">
                          <a:latin typeface="Cambria Math" panose="02040503050406030204" pitchFamily="18" charset="0"/>
                          <a:ea typeface="Cambria Math" panose="02040503050406030204" pitchFamily="18" charset="0"/>
                        </a:rPr>
                        <m:t>=</m:t>
                      </m:r>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𝑞</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𝑞</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d>
                        <m:dPr>
                          <m:ctrlPr>
                            <a:rPr lang="en-US" sz="2800" b="0" i="1" smtClean="0">
                              <a:latin typeface="Cambria Math" panose="02040503050406030204" pitchFamily="18" charset="0"/>
                              <a:ea typeface="Cambria Math" panose="02040503050406030204" pitchFamily="18" charset="0"/>
                            </a:rPr>
                          </m:ctrlPr>
                        </m:dPr>
                        <m:e>
                          <m:r>
                            <a:rPr lang="en-US" sz="2800" b="0" i="1" smtClean="0">
                              <a:latin typeface="Cambria Math" panose="02040503050406030204" pitchFamily="18" charset="0"/>
                              <a:ea typeface="Cambria Math" panose="02040503050406030204" pitchFamily="18" charset="0"/>
                            </a:rPr>
                            <m:t>1+</m:t>
                          </m:r>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𝑝</m:t>
                              </m:r>
                            </m:sub>
                          </m:sSub>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𝑝</m:t>
                              </m:r>
                            </m:sup>
                          </m:sSup>
                          <m:r>
                            <a:rPr lang="en-US" sz="2800" b="0" i="1" smtClean="0">
                              <a:latin typeface="Cambria Math" panose="02040503050406030204" pitchFamily="18" charset="0"/>
                              <a:ea typeface="Cambria Math" panose="02040503050406030204" pitchFamily="18" charset="0"/>
                            </a:rPr>
                            <m:t>𝛿</m:t>
                          </m:r>
                          <m:r>
                            <a:rPr lang="en-US" sz="2800" b="0" i="1" smtClean="0">
                              <a:latin typeface="Cambria Math" panose="02040503050406030204" pitchFamily="18" charset="0"/>
                              <a:ea typeface="Cambria Math" panose="02040503050406030204" pitchFamily="18" charset="0"/>
                            </a:rPr>
                            <m:t>𝑡</m:t>
                          </m:r>
                        </m:e>
                      </m:d>
                      <m:r>
                        <a:rPr lang="en-US" sz="2800" b="0" i="1" smtClean="0">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𝛿</m:t>
                      </m:r>
                      <m:sSup>
                        <m:sSupPr>
                          <m:ctrlPr>
                            <a:rPr lang="en-US" sz="2800" b="0" i="1" smtClean="0">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b="0" i="1" smtClean="0">
                              <a:latin typeface="Cambria Math" panose="02040503050406030204" pitchFamily="18" charset="0"/>
                              <a:ea typeface="Cambria Math" panose="02040503050406030204" pitchFamily="18" charset="0"/>
                            </a:rPr>
                            <m:t>2</m:t>
                          </m:r>
                        </m:sup>
                      </m:sSup>
                    </m:oMath>
                  </m:oMathPara>
                </a14:m>
                <a:endParaRPr lang="en-US" sz="2800" dirty="0">
                  <a:solidFill>
                    <a:schemeClr val="tx1"/>
                  </a:solidFill>
                </a:endParaRPr>
              </a:p>
            </p:txBody>
          </p:sp>
        </mc:Choice>
        <mc:Fallback xmlns="">
          <p:sp>
            <p:nvSpPr>
              <p:cNvPr id="4" name="TextBox 3">
                <a:extLst>
                  <a:ext uri="{FF2B5EF4-FFF2-40B4-BE49-F238E27FC236}">
                    <a16:creationId xmlns:a16="http://schemas.microsoft.com/office/drawing/2014/main" id="{134E93DF-127C-2F3D-7DB3-7C0B3105FF44}"/>
                  </a:ext>
                </a:extLst>
              </p:cNvPr>
              <p:cNvSpPr txBox="1">
                <a:spLocks noRot="1" noChangeAspect="1" noMove="1" noResize="1" noEditPoints="1" noAdjustHandles="1" noChangeArrowheads="1" noChangeShapeType="1" noTextEdit="1"/>
              </p:cNvSpPr>
              <p:nvPr/>
            </p:nvSpPr>
            <p:spPr>
              <a:xfrm>
                <a:off x="680653" y="3562894"/>
                <a:ext cx="8250144" cy="58952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35BC1D64-B9F8-8E6C-AA35-AF1F8B18DFFA}"/>
                  </a:ext>
                </a:extLst>
              </p:cNvPr>
              <p:cNvSpPr txBox="1"/>
              <p:nvPr/>
            </p:nvSpPr>
            <p:spPr>
              <a:xfrm>
                <a:off x="3977265" y="1405980"/>
                <a:ext cx="2605457"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𝑞</m:t>
                          </m:r>
                        </m:e>
                      </m:acc>
                      <m:r>
                        <a:rPr lang="en-US" sz="3200" i="1">
                          <a:latin typeface="Cambria Math" panose="02040503050406030204" pitchFamily="18" charset="0"/>
                        </a:rPr>
                        <m:t>=</m:t>
                      </m:r>
                      <m:r>
                        <a:rPr lang="en-US" sz="3200" i="1">
                          <a:latin typeface="Cambria Math" panose="02040503050406030204" pitchFamily="18" charset="0"/>
                        </a:rPr>
                        <m:t>𝑞</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0" name="TextBox 9">
                <a:extLst>
                  <a:ext uri="{FF2B5EF4-FFF2-40B4-BE49-F238E27FC236}">
                    <a16:creationId xmlns:a16="http://schemas.microsoft.com/office/drawing/2014/main" id="{35BC1D64-B9F8-8E6C-AA35-AF1F8B18DFFA}"/>
                  </a:ext>
                </a:extLst>
              </p:cNvPr>
              <p:cNvSpPr txBox="1">
                <a:spLocks noRot="1" noChangeAspect="1" noMove="1" noResize="1" noEditPoints="1" noAdjustHandles="1" noChangeArrowheads="1" noChangeShapeType="1" noTextEdit="1"/>
              </p:cNvSpPr>
              <p:nvPr/>
            </p:nvSpPr>
            <p:spPr>
              <a:xfrm>
                <a:off x="3977265" y="1405980"/>
                <a:ext cx="2605457" cy="584775"/>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E691F8A5-E1B0-BCA6-1941-5A625FD37A1A}"/>
                  </a:ext>
                </a:extLst>
              </p:cNvPr>
              <p:cNvSpPr txBox="1"/>
              <p:nvPr/>
            </p:nvSpPr>
            <p:spPr>
              <a:xfrm>
                <a:off x="724939" y="1405980"/>
                <a:ext cx="2610843" cy="58477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3200" i="1">
                              <a:latin typeface="Cambria Math" panose="02040503050406030204" pitchFamily="18" charset="0"/>
                            </a:rPr>
                          </m:ctrlPr>
                        </m:accPr>
                        <m:e>
                          <m:r>
                            <a:rPr lang="en-US" sz="3200" i="1">
                              <a:latin typeface="Cambria Math" panose="02040503050406030204" pitchFamily="18" charset="0"/>
                            </a:rPr>
                            <m:t>𝑝</m:t>
                          </m:r>
                        </m:e>
                      </m:acc>
                      <m:r>
                        <a:rPr lang="en-US" sz="3200" i="1">
                          <a:latin typeface="Cambria Math" panose="02040503050406030204" pitchFamily="18" charset="0"/>
                        </a:rPr>
                        <m:t>=</m:t>
                      </m:r>
                      <m:r>
                        <a:rPr lang="en-US" sz="3200" i="1">
                          <a:latin typeface="Cambria Math" panose="02040503050406030204" pitchFamily="18" charset="0"/>
                        </a:rPr>
                        <m:t>𝑝</m:t>
                      </m:r>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r>
                        <a:rPr lang="en-US" sz="3200" i="1">
                          <a:latin typeface="Cambria Math" panose="02040503050406030204" pitchFamily="18" charset="0"/>
                        </a:rPr>
                        <m:t>𝛿</m:t>
                      </m:r>
                      <m:r>
                        <a:rPr lang="en-US" sz="3200" i="1">
                          <a:latin typeface="Cambria Math" panose="02040503050406030204" pitchFamily="18" charset="0"/>
                        </a:rPr>
                        <m:t>𝑡</m:t>
                      </m:r>
                    </m:oMath>
                  </m:oMathPara>
                </a14:m>
                <a:endParaRPr lang="en-US" sz="3200" dirty="0">
                  <a:solidFill>
                    <a:schemeClr val="tx1"/>
                  </a:solidFill>
                </a:endParaRPr>
              </a:p>
            </p:txBody>
          </p:sp>
        </mc:Choice>
        <mc:Fallback xmlns="">
          <p:sp>
            <p:nvSpPr>
              <p:cNvPr id="11" name="TextBox 10">
                <a:extLst>
                  <a:ext uri="{FF2B5EF4-FFF2-40B4-BE49-F238E27FC236}">
                    <a16:creationId xmlns:a16="http://schemas.microsoft.com/office/drawing/2014/main" id="{E691F8A5-E1B0-BCA6-1941-5A625FD37A1A}"/>
                  </a:ext>
                </a:extLst>
              </p:cNvPr>
              <p:cNvSpPr txBox="1">
                <a:spLocks noRot="1" noChangeAspect="1" noMove="1" noResize="1" noEditPoints="1" noAdjustHandles="1" noChangeArrowheads="1" noChangeShapeType="1" noTextEdit="1"/>
              </p:cNvSpPr>
              <p:nvPr/>
            </p:nvSpPr>
            <p:spPr>
              <a:xfrm>
                <a:off x="724939" y="1405980"/>
                <a:ext cx="2610843" cy="584775"/>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31EEA97A-B96C-9269-1802-2B8632124A2D}"/>
                  </a:ext>
                </a:extLst>
              </p:cNvPr>
              <p:cNvSpPr txBox="1"/>
              <p:nvPr/>
            </p:nvSpPr>
            <p:spPr>
              <a:xfrm>
                <a:off x="258670" y="2159736"/>
                <a:ext cx="6318909" cy="118821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𝑎</m:t>
                          </m:r>
                        </m:sup>
                      </m:sSup>
                      <m:r>
                        <a:rPr lang="en-US" sz="3200" i="1">
                          <a:latin typeface="Cambria Math" panose="02040503050406030204" pitchFamily="18" charset="0"/>
                          <a:ea typeface="Cambria Math" panose="02040503050406030204" pitchFamily="18" charset="0"/>
                        </a:rPr>
                        <m:t>=</m:t>
                      </m:r>
                      <m:d>
                        <m:dPr>
                          <m:begChr m:val="["/>
                          <m:endChr m:val="]"/>
                          <m:ctrlPr>
                            <a:rPr lang="en-US" sz="3200" i="1">
                              <a:latin typeface="Cambria Math" panose="02040503050406030204" pitchFamily="18" charset="0"/>
                              <a:ea typeface="Cambria Math" panose="02040503050406030204" pitchFamily="18" charset="0"/>
                            </a:rPr>
                          </m:ctrlPr>
                        </m:dPr>
                        <m:e>
                          <m:m>
                            <m:mPr>
                              <m:mcs>
                                <m:mc>
                                  <m:mcPr>
                                    <m:count m:val="2"/>
                                    <m:mcJc m:val="center"/>
                                  </m:mcPr>
                                </m:mc>
                              </m:mcs>
                              <m:ctrlPr>
                                <a:rPr lang="en-US" sz="3200" i="1">
                                  <a:latin typeface="Cambria Math" panose="02040503050406030204" pitchFamily="18" charset="0"/>
                                  <a:ea typeface="Cambria Math" panose="02040503050406030204" pitchFamily="18" charset="0"/>
                                </a:rPr>
                              </m:ctrlPr>
                            </m:mPr>
                            <m:mr>
                              <m:e>
                                <m:r>
                                  <m:rPr>
                                    <m:brk m:alnAt="7"/>
                                  </m:rPr>
                                  <a:rPr lang="en-US" sz="3200" i="1">
                                    <a:latin typeface="Cambria Math" panose="02040503050406030204" pitchFamily="18" charset="0"/>
                                    <a:ea typeface="Cambria Math" panose="02040503050406030204" pitchFamily="18" charset="0"/>
                                  </a:rPr>
                                  <m:t>1</m:t>
                                </m:r>
                                <m:r>
                                  <a:rPr lang="en-US" sz="3200" i="1">
                                    <a:latin typeface="Cambria Math" panose="02040503050406030204" pitchFamily="18" charset="0"/>
                                    <a:ea typeface="Cambria Math" panose="02040503050406030204" pitchFamily="18" charset="0"/>
                                  </a:rPr>
                                  <m:t>+</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𝑞</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r>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𝑞</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e>
                                <m:r>
                                  <a:rPr lang="en-US" sz="3200" i="1">
                                    <a:latin typeface="Cambria Math" panose="02040503050406030204" pitchFamily="18" charset="0"/>
                                    <a:ea typeface="Cambria Math" panose="02040503050406030204" pitchFamily="18" charset="0"/>
                                  </a:rPr>
                                  <m:t>1+</m:t>
                                </m:r>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𝑝</m:t>
                                    </m:r>
                                  </m:sub>
                                </m:sSub>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𝑆</m:t>
                                    </m:r>
                                  </m:e>
                                  <m:sup>
                                    <m:r>
                                      <a:rPr lang="en-US" sz="3200" i="1">
                                        <a:latin typeface="Cambria Math" panose="02040503050406030204" pitchFamily="18" charset="0"/>
                                        <a:ea typeface="Cambria Math" panose="02040503050406030204" pitchFamily="18" charset="0"/>
                                      </a:rPr>
                                      <m:t>𝑝</m:t>
                                    </m:r>
                                  </m:sup>
                                </m:sSup>
                                <m:r>
                                  <a:rPr lang="en-US" sz="3200" i="1">
                                    <a:latin typeface="Cambria Math" panose="02040503050406030204" pitchFamily="18" charset="0"/>
                                    <a:ea typeface="Cambria Math" panose="02040503050406030204" pitchFamily="18" charset="0"/>
                                  </a:rPr>
                                  <m:t>𝛿</m:t>
                                </m:r>
                                <m:r>
                                  <a:rPr lang="en-US" sz="3200" i="1">
                                    <a:latin typeface="Cambria Math" panose="02040503050406030204" pitchFamily="18" charset="0"/>
                                    <a:ea typeface="Cambria Math" panose="02040503050406030204" pitchFamily="18" charset="0"/>
                                  </a:rPr>
                                  <m:t>𝑡</m:t>
                                </m:r>
                              </m:e>
                            </m:mr>
                          </m:m>
                        </m:e>
                      </m:d>
                    </m:oMath>
                  </m:oMathPara>
                </a14:m>
                <a:endParaRPr lang="en-US" sz="3200" dirty="0">
                  <a:solidFill>
                    <a:schemeClr val="tx1"/>
                  </a:solidFill>
                </a:endParaRPr>
              </a:p>
            </p:txBody>
          </p:sp>
        </mc:Choice>
        <mc:Fallback xmlns="">
          <p:sp>
            <p:nvSpPr>
              <p:cNvPr id="12" name="TextBox 11">
                <a:extLst>
                  <a:ext uri="{FF2B5EF4-FFF2-40B4-BE49-F238E27FC236}">
                    <a16:creationId xmlns:a16="http://schemas.microsoft.com/office/drawing/2014/main" id="{31EEA97A-B96C-9269-1802-2B8632124A2D}"/>
                  </a:ext>
                </a:extLst>
              </p:cNvPr>
              <p:cNvSpPr txBox="1">
                <a:spLocks noRot="1" noChangeAspect="1" noMove="1" noResize="1" noEditPoints="1" noAdjustHandles="1" noChangeArrowheads="1" noChangeShapeType="1" noTextEdit="1"/>
              </p:cNvSpPr>
              <p:nvPr/>
            </p:nvSpPr>
            <p:spPr>
              <a:xfrm>
                <a:off x="258670" y="2159736"/>
                <a:ext cx="6318909" cy="118821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32068F4D-2008-FC7F-1355-95C6E5083278}"/>
                  </a:ext>
                </a:extLst>
              </p:cNvPr>
              <p:cNvSpPr txBox="1"/>
              <p:nvPr/>
            </p:nvSpPr>
            <p:spPr>
              <a:xfrm>
                <a:off x="535785" y="183609"/>
                <a:ext cx="6779805"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If</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m:rPr>
                          <m:nor/>
                        </m:rPr>
                        <a:rPr lang="en-US" sz="2800" dirty="0"/>
                        <m:t> </m:t>
                      </m:r>
                      <m:r>
                        <m:rPr>
                          <m:nor/>
                        </m:rPr>
                        <a:rPr lang="en-US" sz="2800" dirty="0"/>
                        <m:t>and</m:t>
                      </m:r>
                      <m:r>
                        <m:rPr>
                          <m:nor/>
                        </m:rPr>
                        <a:rPr lang="en-US" sz="2800" dirty="0"/>
                        <m:t> </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m:rPr>
                          <m:nor/>
                        </m:rPr>
                        <a:rPr lang="en-US" sz="2800" dirty="0"/>
                        <m:t> </m:t>
                      </m:r>
                      <m:r>
                        <m:rPr>
                          <m:nor/>
                        </m:rPr>
                        <a:rPr lang="en-US" sz="2800" dirty="0"/>
                        <m:t>represent</m:t>
                      </m:r>
                      <m:r>
                        <m:rPr>
                          <m:nor/>
                        </m:rPr>
                        <a:rPr lang="en-US" sz="2800" dirty="0"/>
                        <m:t> </m:t>
                      </m:r>
                      <m:r>
                        <m:rPr>
                          <m:nor/>
                        </m:rPr>
                        <a:rPr lang="en-US" sz="2800" dirty="0"/>
                        <m:t>the</m:t>
                      </m:r>
                      <m:r>
                        <m:rPr>
                          <m:nor/>
                        </m:rPr>
                        <a:rPr lang="en-US" sz="2800" dirty="0"/>
                        <m:t> </m:t>
                      </m:r>
                      <m:r>
                        <m:rPr>
                          <m:nor/>
                        </m:rPr>
                        <a:rPr lang="en-US" sz="2800" dirty="0"/>
                        <m:t>evolution</m:t>
                      </m:r>
                      <m:r>
                        <m:rPr>
                          <m:nor/>
                        </m:rPr>
                        <a:rPr lang="en-US" sz="2800" dirty="0"/>
                        <m:t> </m:t>
                      </m:r>
                      <m:r>
                        <m:rPr>
                          <m:nor/>
                        </m:rPr>
                        <a:rPr lang="en-US" sz="2800" dirty="0"/>
                        <m:t>of</m:t>
                      </m:r>
                      <m:r>
                        <m:rPr>
                          <m:nor/>
                        </m:rPr>
                        <a:rPr lang="en-US" sz="2800" dirty="0"/>
                        <m:t> </m:t>
                      </m:r>
                      <m:r>
                        <a:rPr lang="en-US" sz="2800" i="1">
                          <a:latin typeface="Cambria Math" panose="02040503050406030204" pitchFamily="18" charset="0"/>
                        </a:rPr>
                        <m:t>𝑞</m:t>
                      </m:r>
                      <m:r>
                        <m:rPr>
                          <m:nor/>
                        </m:rPr>
                        <a:rPr lang="en-US" sz="2800" dirty="0"/>
                        <m:t> </m:t>
                      </m:r>
                      <m:r>
                        <m:rPr>
                          <m:nor/>
                        </m:rPr>
                        <a:rPr lang="en-US" sz="2800" dirty="0"/>
                        <m:t>and</m:t>
                      </m:r>
                      <m:r>
                        <m:rPr>
                          <m:nor/>
                        </m:rPr>
                        <a:rPr lang="en-US" sz="2800" dirty="0"/>
                        <m:t> </m:t>
                      </m:r>
                      <m:r>
                        <a:rPr lang="en-US" sz="2800" i="1">
                          <a:latin typeface="Cambria Math" panose="02040503050406030204" pitchFamily="18" charset="0"/>
                        </a:rPr>
                        <m:t>𝑝</m:t>
                      </m:r>
                    </m:oMath>
                  </m:oMathPara>
                </a14:m>
                <a:endParaRPr lang="en-US" sz="2800" dirty="0"/>
              </a:p>
            </p:txBody>
          </p:sp>
        </mc:Choice>
        <mc:Fallback xmlns="">
          <p:sp>
            <p:nvSpPr>
              <p:cNvPr id="13" name="TextBox 12">
                <a:extLst>
                  <a:ext uri="{FF2B5EF4-FFF2-40B4-BE49-F238E27FC236}">
                    <a16:creationId xmlns:a16="http://schemas.microsoft.com/office/drawing/2014/main" id="{32068F4D-2008-FC7F-1355-95C6E5083278}"/>
                  </a:ext>
                </a:extLst>
              </p:cNvPr>
              <p:cNvSpPr txBox="1">
                <a:spLocks noRot="1" noChangeAspect="1" noMove="1" noResize="1" noEditPoints="1" noAdjustHandles="1" noChangeArrowheads="1" noChangeShapeType="1" noTextEdit="1"/>
              </p:cNvSpPr>
              <p:nvPr/>
            </p:nvSpPr>
            <p:spPr>
              <a:xfrm>
                <a:off x="535785" y="183609"/>
                <a:ext cx="6779805" cy="523220"/>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65BD3668-9A12-60D7-D213-10F1D495D237}"/>
                  </a:ext>
                </a:extLst>
              </p:cNvPr>
              <p:cNvSpPr txBox="1"/>
              <p:nvPr/>
            </p:nvSpPr>
            <p:spPr>
              <a:xfrm>
                <a:off x="326781" y="4964261"/>
                <a:ext cx="8929689" cy="646331"/>
              </a:xfrm>
              <a:prstGeom prst="rect">
                <a:avLst/>
              </a:prstGeom>
              <a:noFill/>
            </p:spPr>
            <p:txBody>
              <a:bodyPr wrap="non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Jacobian of the time evolution is unitary:</a:t>
                </a:r>
                <a:endParaRPr lang="en-US" sz="3600" dirty="0">
                  <a:solidFill>
                    <a:schemeClr val="accent6"/>
                  </a:solidFill>
                </a:endParaRPr>
              </a:p>
            </p:txBody>
          </p:sp>
        </mc:Choice>
        <mc:Fallback xmlns="">
          <p:sp>
            <p:nvSpPr>
              <p:cNvPr id="14" name="TextBox 13">
                <a:extLst>
                  <a:ext uri="{FF2B5EF4-FFF2-40B4-BE49-F238E27FC236}">
                    <a16:creationId xmlns:a16="http://schemas.microsoft.com/office/drawing/2014/main" id="{65BD3668-9A12-60D7-D213-10F1D495D237}"/>
                  </a:ext>
                </a:extLst>
              </p:cNvPr>
              <p:cNvSpPr txBox="1">
                <a:spLocks noRot="1" noChangeAspect="1" noMove="1" noResize="1" noEditPoints="1" noAdjustHandles="1" noChangeArrowheads="1" noChangeShapeType="1" noTextEdit="1"/>
              </p:cNvSpPr>
              <p:nvPr/>
            </p:nvSpPr>
            <p:spPr>
              <a:xfrm>
                <a:off x="326781" y="4964261"/>
                <a:ext cx="8929689" cy="646331"/>
              </a:xfrm>
              <a:prstGeom prst="rect">
                <a:avLst/>
              </a:prstGeom>
              <a:blipFill>
                <a:blip r:embed="rId7"/>
                <a:stretch>
                  <a:fillRect t="-14151" r="-1093"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99FA3691-12F5-D3A8-24CF-8D47C8022E9B}"/>
                  </a:ext>
                </a:extLst>
              </p:cNvPr>
              <p:cNvSpPr txBox="1"/>
              <p:nvPr/>
            </p:nvSpPr>
            <p:spPr>
              <a:xfrm>
                <a:off x="3142819" y="5552501"/>
                <a:ext cx="2241063" cy="720582"/>
              </a:xfrm>
              <a:prstGeom prst="rect">
                <a:avLst/>
              </a:prstGeom>
              <a:noFill/>
            </p:spPr>
            <p:txBody>
              <a:bodyPr wrap="none" rtlCol="0">
                <a:spAutoFit/>
              </a:bodyPr>
              <a:lstStyle/>
              <a:p>
                <a14:m>
                  <m:oMath xmlns:m="http://schemas.openxmlformats.org/officeDocument/2006/math">
                    <m:d>
                      <m:dPr>
                        <m:begChr m:val="|"/>
                        <m:endChr m:val="|"/>
                        <m:ctrlPr>
                          <a:rPr lang="en-US" sz="3600" i="1">
                            <a:solidFill>
                              <a:schemeClr val="accent6">
                                <a:lumMod val="75000"/>
                              </a:schemeClr>
                            </a:solidFill>
                            <a:latin typeface="Cambria Math" panose="02040503050406030204" pitchFamily="18" charset="0"/>
                          </a:rPr>
                        </m:ctrlPr>
                      </m:dPr>
                      <m:e>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m:t>
                            </m:r>
                          </m:e>
                          <m:sub>
                            <m:r>
                              <a:rPr lang="en-US" sz="3600" i="1">
                                <a:solidFill>
                                  <a:schemeClr val="accent6">
                                    <a:lumMod val="75000"/>
                                  </a:schemeClr>
                                </a:solidFill>
                                <a:latin typeface="Cambria Math" panose="02040503050406030204" pitchFamily="18" charset="0"/>
                              </a:rPr>
                              <m:t>𝑏</m:t>
                            </m:r>
                          </m:sub>
                        </m:sSub>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ea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ea typeface="Cambria Math" panose="02040503050406030204" pitchFamily="18" charset="0"/>
                      </a:rPr>
                      <m:t>=</m:t>
                    </m:r>
                  </m:oMath>
                </a14:m>
                <a:r>
                  <a:rPr lang="en-US" sz="3600" dirty="0">
                    <a:solidFill>
                      <a:schemeClr val="accent6">
                        <a:lumMod val="75000"/>
                      </a:schemeClr>
                    </a:solidFill>
                  </a:rPr>
                  <a:t> 1</a:t>
                </a:r>
                <a:endParaRPr lang="en-US" sz="3600" dirty="0">
                  <a:solidFill>
                    <a:schemeClr val="accent6"/>
                  </a:solidFill>
                </a:endParaRPr>
              </a:p>
            </p:txBody>
          </p:sp>
        </mc:Choice>
        <mc:Fallback xmlns="">
          <p:sp>
            <p:nvSpPr>
              <p:cNvPr id="15" name="TextBox 14">
                <a:extLst>
                  <a:ext uri="{FF2B5EF4-FFF2-40B4-BE49-F238E27FC236}">
                    <a16:creationId xmlns:a16="http://schemas.microsoft.com/office/drawing/2014/main" id="{99FA3691-12F5-D3A8-24CF-8D47C8022E9B}"/>
                  </a:ext>
                </a:extLst>
              </p:cNvPr>
              <p:cNvSpPr txBox="1">
                <a:spLocks noRot="1" noChangeAspect="1" noMove="1" noResize="1" noEditPoints="1" noAdjustHandles="1" noChangeArrowheads="1" noChangeShapeType="1" noTextEdit="1"/>
              </p:cNvSpPr>
              <p:nvPr/>
            </p:nvSpPr>
            <p:spPr>
              <a:xfrm>
                <a:off x="3142819" y="5552501"/>
                <a:ext cx="2241063" cy="720582"/>
              </a:xfrm>
              <a:prstGeom prst="rect">
                <a:avLst/>
              </a:prstGeom>
              <a:blipFill>
                <a:blip r:embed="rId8"/>
                <a:stretch>
                  <a:fillRect t="-6780" r="-7357" b="-2796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E74ED923-1624-F843-2A45-B050FEAFF3C4}"/>
                  </a:ext>
                </a:extLst>
              </p:cNvPr>
              <p:cNvSpPr txBox="1"/>
              <p:nvPr/>
            </p:nvSpPr>
            <p:spPr>
              <a:xfrm>
                <a:off x="566035" y="743392"/>
                <a:ext cx="5258171" cy="52322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m:rPr>
                          <m:nor/>
                        </m:rPr>
                        <a:rPr lang="en-US" sz="2800" dirty="0"/>
                        <m:t>after</m:t>
                      </m:r>
                      <m:r>
                        <m:rPr>
                          <m:nor/>
                        </m:rPr>
                        <a:rPr lang="en-US" sz="2800" dirty="0"/>
                        <m:t> </m:t>
                      </m:r>
                      <m:r>
                        <m:rPr>
                          <m:nor/>
                        </m:rPr>
                        <a:rPr lang="en-US" sz="2800" dirty="0"/>
                        <m:t>an</m:t>
                      </m:r>
                      <m:r>
                        <m:rPr>
                          <m:nor/>
                        </m:rPr>
                        <a:rPr lang="en-US" sz="2800" dirty="0"/>
                        <m:t> </m:t>
                      </m:r>
                      <m:r>
                        <m:rPr>
                          <m:nor/>
                        </m:rPr>
                        <a:rPr lang="en-US" sz="2800" dirty="0"/>
                        <m:t>infinitesimal</m:t>
                      </m:r>
                      <m:r>
                        <m:rPr>
                          <m:nor/>
                        </m:rPr>
                        <a:rPr lang="en-US" sz="2800" dirty="0"/>
                        <m:t> </m:t>
                      </m:r>
                      <m:r>
                        <m:rPr>
                          <m:nor/>
                        </m:rPr>
                        <a:rPr lang="en-US" sz="2800" dirty="0"/>
                        <m:t>time</m:t>
                      </m:r>
                      <m:r>
                        <m:rPr>
                          <m:nor/>
                        </m:rPr>
                        <a:rPr lang="en-US" sz="2800" dirty="0"/>
                        <m:t> </m:t>
                      </m:r>
                      <m:r>
                        <m:rPr>
                          <m:nor/>
                        </m:rPr>
                        <a:rPr lang="en-US" sz="2800" dirty="0"/>
                        <m:t>step</m:t>
                      </m:r>
                      <m:r>
                        <m:rPr>
                          <m:nor/>
                        </m:rPr>
                        <a:rPr lang="en-US" sz="2800" dirty="0"/>
                        <m:t> </m:t>
                      </m:r>
                      <m:r>
                        <a:rPr lang="en-US" sz="2800" i="1">
                          <a:latin typeface="Cambria Math" panose="02040503050406030204" pitchFamily="18" charset="0"/>
                        </a:rPr>
                        <m:t>𝛿</m:t>
                      </m:r>
                      <m:r>
                        <a:rPr lang="en-US" sz="2800" i="1">
                          <a:latin typeface="Cambria Math" panose="02040503050406030204" pitchFamily="18" charset="0"/>
                        </a:rPr>
                        <m:t>𝑡</m:t>
                      </m:r>
                      <m:r>
                        <m:rPr>
                          <m:nor/>
                        </m:rPr>
                        <a:rPr lang="en-US" sz="2800" dirty="0"/>
                        <m:t>:</m:t>
                      </m:r>
                    </m:oMath>
                  </m:oMathPara>
                </a14:m>
                <a:endParaRPr lang="en-US" sz="2800" dirty="0"/>
              </a:p>
            </p:txBody>
          </p:sp>
        </mc:Choice>
        <mc:Fallback xmlns="">
          <p:sp>
            <p:nvSpPr>
              <p:cNvPr id="19" name="TextBox 18">
                <a:extLst>
                  <a:ext uri="{FF2B5EF4-FFF2-40B4-BE49-F238E27FC236}">
                    <a16:creationId xmlns:a16="http://schemas.microsoft.com/office/drawing/2014/main" id="{E74ED923-1624-F843-2A45-B050FEAFF3C4}"/>
                  </a:ext>
                </a:extLst>
              </p:cNvPr>
              <p:cNvSpPr txBox="1">
                <a:spLocks noRot="1" noChangeAspect="1" noMove="1" noResize="1" noEditPoints="1" noAdjustHandles="1" noChangeArrowheads="1" noChangeShapeType="1" noTextEdit="1"/>
              </p:cNvSpPr>
              <p:nvPr/>
            </p:nvSpPr>
            <p:spPr>
              <a:xfrm>
                <a:off x="566035" y="743392"/>
                <a:ext cx="5258171" cy="523220"/>
              </a:xfrm>
              <a:prstGeom prst="rect">
                <a:avLst/>
              </a:prstGeom>
              <a:blipFill>
                <a:blip r:embed="rId9"/>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EDEF6A5E-E7E0-5FAA-B128-D2A077AFBFE3}"/>
                  </a:ext>
                </a:extLst>
              </p:cNvPr>
              <p:cNvSpPr txBox="1"/>
              <p:nvPr/>
            </p:nvSpPr>
            <p:spPr>
              <a:xfrm>
                <a:off x="1695867" y="4199210"/>
                <a:ext cx="5366277" cy="58727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ea typeface="Cambria Math" panose="02040503050406030204" pitchFamily="18" charset="0"/>
                        </a:rPr>
                        <m:t>=1+</m:t>
                      </m:r>
                      <m:d>
                        <m:dPr>
                          <m:ctrlPr>
                            <a:rPr lang="en-US" sz="2800" i="1">
                              <a:latin typeface="Cambria Math" panose="02040503050406030204" pitchFamily="18" charset="0"/>
                              <a:ea typeface="Cambria Math" panose="02040503050406030204" pitchFamily="18" charset="0"/>
                            </a:rPr>
                          </m:ctrlPr>
                        </m:dPr>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𝑞</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𝑞</m:t>
                              </m:r>
                            </m:sup>
                          </m:sSup>
                          <m:r>
                            <a:rPr lang="en-US" sz="2800" i="1">
                              <a:latin typeface="Cambria Math" panose="02040503050406030204" pitchFamily="18" charset="0"/>
                              <a:ea typeface="Cambria Math" panose="02040503050406030204" pitchFamily="18" charset="0"/>
                            </a:rPr>
                            <m:t>+</m:t>
                          </m:r>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𝑝</m:t>
                              </m:r>
                            </m:sub>
                          </m:sSub>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𝑆</m:t>
                              </m:r>
                            </m:e>
                            <m:sup>
                              <m:r>
                                <a:rPr lang="en-US" sz="2800" i="1">
                                  <a:latin typeface="Cambria Math" panose="02040503050406030204" pitchFamily="18" charset="0"/>
                                  <a:ea typeface="Cambria Math" panose="02040503050406030204" pitchFamily="18" charset="0"/>
                                </a:rPr>
                                <m:t>𝑝</m:t>
                              </m:r>
                            </m:sup>
                          </m:sSup>
                        </m:e>
                      </m:d>
                      <m:r>
                        <a:rPr lang="en-US" sz="2800" i="1">
                          <a:latin typeface="Cambria Math" panose="02040503050406030204" pitchFamily="18" charset="0"/>
                          <a:ea typeface="Cambria Math" panose="02040503050406030204" pitchFamily="18" charset="0"/>
                        </a:rPr>
                        <m:t>𝛿</m:t>
                      </m:r>
                      <m:r>
                        <a:rPr lang="en-US" sz="2800" i="1">
                          <a:latin typeface="Cambria Math" panose="02040503050406030204" pitchFamily="18" charset="0"/>
                          <a:ea typeface="Cambria Math" panose="02040503050406030204" pitchFamily="18" charset="0"/>
                        </a:rPr>
                        <m:t>𝑡</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𝑂</m:t>
                      </m:r>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𝛿</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𝑡</m:t>
                          </m:r>
                        </m:e>
                        <m:sup>
                          <m:r>
                            <a:rPr lang="en-US" sz="2800" i="1">
                              <a:latin typeface="Cambria Math" panose="02040503050406030204" pitchFamily="18" charset="0"/>
                              <a:ea typeface="Cambria Math" panose="02040503050406030204" pitchFamily="18" charset="0"/>
                            </a:rPr>
                            <m:t>2</m:t>
                          </m:r>
                        </m:sup>
                      </m:sSup>
                      <m:r>
                        <a:rPr lang="en-US" sz="2800" i="1">
                          <a:latin typeface="Cambria Math" panose="02040503050406030204" pitchFamily="18" charset="0"/>
                          <a:ea typeface="Cambria Math" panose="02040503050406030204" pitchFamily="18" charset="0"/>
                        </a:rPr>
                        <m:t>)</m:t>
                      </m:r>
                    </m:oMath>
                  </m:oMathPara>
                </a14:m>
                <a:endParaRPr lang="en-US" sz="2800" dirty="0"/>
              </a:p>
            </p:txBody>
          </p:sp>
        </mc:Choice>
        <mc:Fallback xmlns="">
          <p:sp>
            <p:nvSpPr>
              <p:cNvPr id="50" name="TextBox 49">
                <a:extLst>
                  <a:ext uri="{FF2B5EF4-FFF2-40B4-BE49-F238E27FC236}">
                    <a16:creationId xmlns:a16="http://schemas.microsoft.com/office/drawing/2014/main" id="{EDEF6A5E-E7E0-5FAA-B128-D2A077AFBFE3}"/>
                  </a:ext>
                </a:extLst>
              </p:cNvPr>
              <p:cNvSpPr txBox="1">
                <a:spLocks noRot="1" noChangeAspect="1" noMove="1" noResize="1" noEditPoints="1" noAdjustHandles="1" noChangeArrowheads="1" noChangeShapeType="1" noTextEdit="1"/>
              </p:cNvSpPr>
              <p:nvPr/>
            </p:nvSpPr>
            <p:spPr>
              <a:xfrm>
                <a:off x="1695867" y="4199210"/>
                <a:ext cx="5366277" cy="587277"/>
              </a:xfrm>
              <a:prstGeom prst="rect">
                <a:avLst/>
              </a:prstGeom>
              <a:blipFill>
                <a:blip r:embed="rId10"/>
                <a:stretch>
                  <a:fillRect/>
                </a:stretch>
              </a:blipFill>
            </p:spPr>
            <p:txBody>
              <a:bodyPr/>
              <a:lstStyle/>
              <a:p>
                <a:r>
                  <a:rPr lang="en-US">
                    <a:noFill/>
                  </a:rPr>
                  <a:t> </a:t>
                </a:r>
              </a:p>
            </p:txBody>
          </p:sp>
        </mc:Fallback>
      </mc:AlternateContent>
      <p:grpSp>
        <p:nvGrpSpPr>
          <p:cNvPr id="130" name="Group 129">
            <a:extLst>
              <a:ext uri="{FF2B5EF4-FFF2-40B4-BE49-F238E27FC236}">
                <a16:creationId xmlns:a16="http://schemas.microsoft.com/office/drawing/2014/main" id="{33D0908B-5BEE-535C-4575-28F342E22472}"/>
              </a:ext>
            </a:extLst>
          </p:cNvPr>
          <p:cNvGrpSpPr/>
          <p:nvPr/>
        </p:nvGrpSpPr>
        <p:grpSpPr>
          <a:xfrm>
            <a:off x="8631901" y="664205"/>
            <a:ext cx="3412500" cy="3439788"/>
            <a:chOff x="8696263" y="828844"/>
            <a:chExt cx="3225909" cy="3270373"/>
          </a:xfrm>
        </p:grpSpPr>
        <p:grpSp>
          <p:nvGrpSpPr>
            <p:cNvPr id="131" name="Group 130">
              <a:extLst>
                <a:ext uri="{FF2B5EF4-FFF2-40B4-BE49-F238E27FC236}">
                  <a16:creationId xmlns:a16="http://schemas.microsoft.com/office/drawing/2014/main" id="{719EB027-A132-6C1E-E689-4379BCFAFD24}"/>
                </a:ext>
              </a:extLst>
            </p:cNvPr>
            <p:cNvGrpSpPr/>
            <p:nvPr/>
          </p:nvGrpSpPr>
          <p:grpSpPr>
            <a:xfrm>
              <a:off x="8696263" y="828844"/>
              <a:ext cx="3225909" cy="3270373"/>
              <a:chOff x="565964" y="763198"/>
              <a:chExt cx="5530036" cy="5606258"/>
            </a:xfrm>
          </p:grpSpPr>
          <mc:AlternateContent xmlns:mc="http://schemas.openxmlformats.org/markup-compatibility/2006" xmlns:a14="http://schemas.microsoft.com/office/drawing/2010/main">
            <mc:Choice Requires="a14">
              <p:sp>
                <p:nvSpPr>
                  <p:cNvPr id="167" name="TextBox 166">
                    <a:extLst>
                      <a:ext uri="{FF2B5EF4-FFF2-40B4-BE49-F238E27FC236}">
                        <a16:creationId xmlns:a16="http://schemas.microsoft.com/office/drawing/2014/main" id="{51130E06-9C62-06D0-4E71-43244DA30753}"/>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67" name="TextBox 166">
                    <a:extLst>
                      <a:ext uri="{FF2B5EF4-FFF2-40B4-BE49-F238E27FC236}">
                        <a16:creationId xmlns:a16="http://schemas.microsoft.com/office/drawing/2014/main" id="{51130E06-9C62-06D0-4E71-43244DA30753}"/>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11"/>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8" name="TextBox 167">
                    <a:extLst>
                      <a:ext uri="{FF2B5EF4-FFF2-40B4-BE49-F238E27FC236}">
                        <a16:creationId xmlns:a16="http://schemas.microsoft.com/office/drawing/2014/main" id="{03A691BF-5CD8-939A-FBA6-0BF09DFA0CF7}"/>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2"/>
                    <a:stretch>
                      <a:fillRect l="-29268" r="-24390" b="-52000"/>
                    </a:stretch>
                  </a:blipFill>
                </p:spPr>
                <p:txBody>
                  <a:bodyPr/>
                  <a:lstStyle/>
                  <a:p>
                    <a:r>
                      <a:rPr lang="en-US">
                        <a:noFill/>
                      </a:rPr>
                      <a:t> </a:t>
                    </a:r>
                  </a:p>
                </p:txBody>
              </p:sp>
            </mc:Fallback>
          </mc:AlternateContent>
          <p:grpSp>
            <p:nvGrpSpPr>
              <p:cNvPr id="169" name="Group 168">
                <a:extLst>
                  <a:ext uri="{FF2B5EF4-FFF2-40B4-BE49-F238E27FC236}">
                    <a16:creationId xmlns:a16="http://schemas.microsoft.com/office/drawing/2014/main" id="{A427BDDA-5662-5C0F-5653-ACE040611EE2}"/>
                  </a:ext>
                </a:extLst>
              </p:cNvPr>
              <p:cNvGrpSpPr/>
              <p:nvPr/>
            </p:nvGrpSpPr>
            <p:grpSpPr>
              <a:xfrm>
                <a:off x="565964" y="883621"/>
                <a:ext cx="5486400" cy="5485835"/>
                <a:chOff x="3878442" y="1338439"/>
                <a:chExt cx="3840480" cy="3840480"/>
              </a:xfrm>
            </p:grpSpPr>
            <p:cxnSp>
              <p:nvCxnSpPr>
                <p:cNvPr id="170" name="Straight Connector 169">
                  <a:extLst>
                    <a:ext uri="{FF2B5EF4-FFF2-40B4-BE49-F238E27FC236}">
                      <a16:creationId xmlns:a16="http://schemas.microsoft.com/office/drawing/2014/main" id="{F29E367F-C1BD-BB1B-35A8-8338D1FC6A2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71" name="Straight Connector 170">
                  <a:extLst>
                    <a:ext uri="{FF2B5EF4-FFF2-40B4-BE49-F238E27FC236}">
                      <a16:creationId xmlns:a16="http://schemas.microsoft.com/office/drawing/2014/main" id="{164AE4F6-9580-7B2D-2FFE-71EDC48E55E9}"/>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32" name="Group 131">
              <a:extLst>
                <a:ext uri="{FF2B5EF4-FFF2-40B4-BE49-F238E27FC236}">
                  <a16:creationId xmlns:a16="http://schemas.microsoft.com/office/drawing/2014/main" id="{672EB154-5697-5DA7-E3BC-20EF0791B1ED}"/>
                </a:ext>
              </a:extLst>
            </p:cNvPr>
            <p:cNvGrpSpPr/>
            <p:nvPr/>
          </p:nvGrpSpPr>
          <p:grpSpPr>
            <a:xfrm>
              <a:off x="9228399" y="1451745"/>
              <a:ext cx="2157658" cy="2100155"/>
              <a:chOff x="4248727" y="1912341"/>
              <a:chExt cx="3697388" cy="3598849"/>
            </a:xfrm>
          </p:grpSpPr>
          <p:grpSp>
            <p:nvGrpSpPr>
              <p:cNvPr id="134" name="Group 133">
                <a:extLst>
                  <a:ext uri="{FF2B5EF4-FFF2-40B4-BE49-F238E27FC236}">
                    <a16:creationId xmlns:a16="http://schemas.microsoft.com/office/drawing/2014/main" id="{5B95F6C2-CED7-4037-F911-870DEF62EA1C}"/>
                  </a:ext>
                </a:extLst>
              </p:cNvPr>
              <p:cNvGrpSpPr/>
              <p:nvPr/>
            </p:nvGrpSpPr>
            <p:grpSpPr>
              <a:xfrm>
                <a:off x="4481077" y="2121268"/>
                <a:ext cx="3183077" cy="3179634"/>
                <a:chOff x="4481077" y="2121268"/>
                <a:chExt cx="3183077" cy="3179634"/>
              </a:xfrm>
            </p:grpSpPr>
            <p:cxnSp>
              <p:nvCxnSpPr>
                <p:cNvPr id="143" name="Straight Arrow Connector 142">
                  <a:extLst>
                    <a:ext uri="{FF2B5EF4-FFF2-40B4-BE49-F238E27FC236}">
                      <a16:creationId xmlns:a16="http://schemas.microsoft.com/office/drawing/2014/main" id="{E30F5F2A-735E-B773-370D-61AA2975E71E}"/>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36D4D5BB-8E60-CBF9-FE95-72AE6E6EFEC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DF1410D9-E165-C72F-1F00-3B2D4C550F57}"/>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6031CA61-3CD7-D03D-4090-0AF911CD3C8E}"/>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5F1DEFFB-C5CC-3EC0-D828-01716A81BDCF}"/>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D8DF812E-AD96-26C3-6BF0-C8FF9CC18887}"/>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DF029DE5-0861-5D7A-A634-B769463C183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811C9DA3-FB83-EDFD-3741-E30332A3D5CB}"/>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2F339FB4-F5BF-62AE-2AB7-2710A1B04183}"/>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5321AFE0-E748-7D25-1D4F-B878536BCAA4}"/>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C04EAAC3-1F41-839A-02A5-C2EB1EB84D63}"/>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BD76EEF-15DC-1D7D-83F7-3239253A6969}"/>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5" name="Straight Arrow Connector 154">
                  <a:extLst>
                    <a:ext uri="{FF2B5EF4-FFF2-40B4-BE49-F238E27FC236}">
                      <a16:creationId xmlns:a16="http://schemas.microsoft.com/office/drawing/2014/main" id="{A4901F25-4713-C9F3-E60C-EA8B8791E1C8}"/>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710E630-C4FF-2E87-0A3C-2D802204733E}"/>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7D38FA3D-E879-C149-51A6-D4FC51F7C1A2}"/>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4332A8CB-6C04-95A2-89F2-544DD67354E5}"/>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9C3E7CA0-15E6-0907-E3E6-5E5DB0987828}"/>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27143ADE-E589-DAAB-AB40-559687544668}"/>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44FB3CBE-61B1-369C-E55A-0205A9EB1B1B}"/>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3BDA777B-479F-DAFE-B07B-93F1138DAD9B}"/>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B74C6F3D-99C4-C473-E2ED-90B3E58BD782}"/>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461CFD29-1759-E6AD-9083-741D80399C40}"/>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80E38670-337F-4EF0-DFD3-D9DA5AA92735}"/>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2C77581A-2573-FCBB-2192-EF62D3CC397A}"/>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35" name="Straight Arrow Connector 134">
                <a:extLst>
                  <a:ext uri="{FF2B5EF4-FFF2-40B4-BE49-F238E27FC236}">
                    <a16:creationId xmlns:a16="http://schemas.microsoft.com/office/drawing/2014/main" id="{25828B6F-FF9D-330A-BB57-0A71B75A8545}"/>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51C1DC8E-76B6-4705-65B3-7CE9E420294E}"/>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5106276A-075E-BD7C-F402-AC5AC8207A21}"/>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ACBAD5BF-8D32-B353-CB55-B8C6CDD18E6C}"/>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68008C3C-D7E7-70F3-47AD-737CFFC4580F}"/>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30BB6573-DCF6-88CE-40C9-69EACA4ADC76}"/>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71E34FC2-9EB6-A691-0DDA-3177996EB7B0}"/>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9EF40B68-2E99-EF11-9991-3703B866A988}"/>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33" name="Freeform 46">
              <a:extLst>
                <a:ext uri="{FF2B5EF4-FFF2-40B4-BE49-F238E27FC236}">
                  <a16:creationId xmlns:a16="http://schemas.microsoft.com/office/drawing/2014/main" id="{3878075B-53ED-9E5D-A054-7CAF51251080}"/>
                </a:ext>
              </a:extLst>
            </p:cNvPr>
            <p:cNvSpPr/>
            <p:nvPr/>
          </p:nvSpPr>
          <p:spPr>
            <a:xfrm rot="600000">
              <a:off x="9473190" y="1739626"/>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74" name="TextBox 173">
            <a:extLst>
              <a:ext uri="{FF2B5EF4-FFF2-40B4-BE49-F238E27FC236}">
                <a16:creationId xmlns:a16="http://schemas.microsoft.com/office/drawing/2014/main" id="{D79B9D9F-F148-2BB1-C9F7-5AFACFBE07B9}"/>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175" name="TextBox 174">
                <a:extLst>
                  <a:ext uri="{FF2B5EF4-FFF2-40B4-BE49-F238E27FC236}">
                    <a16:creationId xmlns:a16="http://schemas.microsoft.com/office/drawing/2014/main" id="{7D9E2865-9DBD-580D-0A56-E58786B398E5}"/>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75" name="TextBox 174">
                <a:extLst>
                  <a:ext uri="{FF2B5EF4-FFF2-40B4-BE49-F238E27FC236}">
                    <a16:creationId xmlns:a16="http://schemas.microsoft.com/office/drawing/2014/main" id="{7D9E2865-9DBD-580D-0A56-E58786B398E5}"/>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13"/>
                <a:stretch>
                  <a:fillRect t="-128986" b="-188406"/>
                </a:stretch>
              </a:blipFill>
            </p:spPr>
            <p:txBody>
              <a:bodyPr/>
              <a:lstStyle/>
              <a:p>
                <a:r>
                  <a:rPr lang="en-US">
                    <a:noFill/>
                  </a:rPr>
                  <a:t> </a:t>
                </a:r>
              </a:p>
            </p:txBody>
          </p:sp>
        </mc:Fallback>
      </mc:AlternateContent>
    </p:spTree>
    <p:extLst>
      <p:ext uri="{BB962C8B-B14F-4D97-AF65-F5344CB8AC3E}">
        <p14:creationId xmlns:p14="http://schemas.microsoft.com/office/powerpoint/2010/main" val="167531471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18</a:t>
            </a:fld>
            <a:endParaRPr lang="en-US"/>
          </a:p>
        </p:txBody>
      </p:sp>
      <mc:AlternateContent xmlns:mc="http://schemas.openxmlformats.org/markup-compatibility/2006" xmlns:a14="http://schemas.microsoft.com/office/drawing/2010/main">
        <mc:Choice Requires="a14">
          <p:sp>
            <p:nvSpPr>
              <p:cNvPr id="53" name="TextBox 52">
                <a:extLst>
                  <a:ext uri="{FF2B5EF4-FFF2-40B4-BE49-F238E27FC236}">
                    <a16:creationId xmlns:a16="http://schemas.microsoft.com/office/drawing/2014/main" id="{FB53B42E-80F2-7E14-F92D-499C5A7C18AB}"/>
                  </a:ext>
                </a:extLst>
              </p:cNvPr>
              <p:cNvSpPr txBox="1"/>
              <p:nvPr/>
            </p:nvSpPr>
            <p:spPr>
              <a:xfrm>
                <a:off x="0" y="4242325"/>
                <a:ext cx="9792681" cy="646331"/>
              </a:xfrm>
              <a:prstGeom prst="rect">
                <a:avLst/>
              </a:prstGeom>
              <a:noFill/>
            </p:spPr>
            <p:txBody>
              <a:bodyPr wrap="none" rtlCol="0">
                <a:spAutoFit/>
              </a:bodyPr>
              <a:lstStyle/>
              <a:p>
                <a14:m>
                  <m:oMath xmlns:m="http://schemas.openxmlformats.org/officeDocument/2006/math">
                    <m:r>
                      <a:rPr lang="en-US" sz="3600" b="0" i="1" dirty="0"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Densities being conserved through the evolution</a:t>
                </a:r>
              </a:p>
            </p:txBody>
          </p:sp>
        </mc:Choice>
        <mc:Fallback xmlns="">
          <p:sp>
            <p:nvSpPr>
              <p:cNvPr id="53" name="TextBox 52">
                <a:extLst>
                  <a:ext uri="{FF2B5EF4-FFF2-40B4-BE49-F238E27FC236}">
                    <a16:creationId xmlns:a16="http://schemas.microsoft.com/office/drawing/2014/main" id="{FB53B42E-80F2-7E14-F92D-499C5A7C18AB}"/>
                  </a:ext>
                </a:extLst>
              </p:cNvPr>
              <p:cNvSpPr txBox="1">
                <a:spLocks noRot="1" noChangeAspect="1" noMove="1" noResize="1" noEditPoints="1" noAdjustHandles="1" noChangeArrowheads="1" noChangeShapeType="1" noTextEdit="1"/>
              </p:cNvSpPr>
              <p:nvPr/>
            </p:nvSpPr>
            <p:spPr>
              <a:xfrm>
                <a:off x="0" y="4242325"/>
                <a:ext cx="9792681" cy="646331"/>
              </a:xfrm>
              <a:prstGeom prst="rect">
                <a:avLst/>
              </a:prstGeom>
              <a:blipFill>
                <a:blip r:embed="rId2"/>
                <a:stretch>
                  <a:fillRect t="-15094" b="-349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0" name="TextBox 49">
                <a:extLst>
                  <a:ext uri="{FF2B5EF4-FFF2-40B4-BE49-F238E27FC236}">
                    <a16:creationId xmlns:a16="http://schemas.microsoft.com/office/drawing/2014/main" id="{B21C8D8B-D398-EF6D-95D1-34C78403608D}"/>
                  </a:ext>
                </a:extLst>
              </p:cNvPr>
              <p:cNvSpPr txBox="1"/>
              <p:nvPr/>
            </p:nvSpPr>
            <p:spPr>
              <a:xfrm>
                <a:off x="3773755" y="5071440"/>
                <a:ext cx="3211520" cy="720582"/>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acc>
                        <m:accPr>
                          <m:chr m:val="̂"/>
                          <m:ctrlPr>
                            <a:rPr lang="en-US" sz="3600" i="1" smtClean="0">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𝜌</m:t>
                          </m:r>
                        </m:e>
                      </m:acc>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𝑎</m:t>
                              </m:r>
                            </m:sup>
                          </m:sSup>
                        </m:e>
                      </m:d>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𝜌</m:t>
                      </m:r>
                      <m:d>
                        <m:dPr>
                          <m:ctrlPr>
                            <a:rPr lang="en-US" sz="3600" i="1">
                              <a:solidFill>
                                <a:schemeClr val="accent6">
                                  <a:lumMod val="75000"/>
                                </a:schemeClr>
                              </a:solidFill>
                              <a:latin typeface="Cambria Math" panose="02040503050406030204" pitchFamily="18" charset="0"/>
                            </a:rPr>
                          </m:ctrlPr>
                        </m:dPr>
                        <m:e>
                          <m:sSup>
                            <m:sSupPr>
                              <m:ctrlPr>
                                <a:rPr lang="en-US" sz="3600" i="1">
                                  <a:solidFill>
                                    <a:schemeClr val="accent6">
                                      <a:lumMod val="75000"/>
                                    </a:schemeClr>
                                  </a:solidFill>
                                  <a:latin typeface="Cambria Math" panose="02040503050406030204" pitchFamily="18" charset="0"/>
                                </a:rPr>
                              </m:ctrlPr>
                            </m:sSupPr>
                            <m:e>
                              <m:r>
                                <a:rPr lang="en-US" sz="3600" i="1">
                                  <a:solidFill>
                                    <a:schemeClr val="accent6">
                                      <a:lumMod val="75000"/>
                                    </a:schemeClr>
                                  </a:solidFill>
                                  <a:latin typeface="Cambria Math" panose="02040503050406030204" pitchFamily="18" charset="0"/>
                                </a:rPr>
                                <m:t>𝜉</m:t>
                              </m:r>
                            </m:e>
                            <m:sup>
                              <m:r>
                                <a:rPr lang="en-US" sz="3600" i="1">
                                  <a:solidFill>
                                    <a:schemeClr val="accent6">
                                      <a:lumMod val="75000"/>
                                    </a:schemeClr>
                                  </a:solidFill>
                                  <a:latin typeface="Cambria Math" panose="02040503050406030204" pitchFamily="18" charset="0"/>
                                </a:rPr>
                                <m:t>𝑏</m:t>
                              </m:r>
                            </m:sup>
                          </m:sSup>
                        </m:e>
                      </m:d>
                    </m:oMath>
                  </m:oMathPara>
                </a14:m>
                <a:endParaRPr lang="en-US" sz="3600" dirty="0">
                  <a:solidFill>
                    <a:schemeClr val="accent6">
                      <a:lumMod val="75000"/>
                    </a:schemeClr>
                  </a:solidFill>
                </a:endParaRPr>
              </a:p>
            </p:txBody>
          </p:sp>
        </mc:Choice>
        <mc:Fallback xmlns="">
          <p:sp>
            <p:nvSpPr>
              <p:cNvPr id="50" name="TextBox 49">
                <a:extLst>
                  <a:ext uri="{FF2B5EF4-FFF2-40B4-BE49-F238E27FC236}">
                    <a16:creationId xmlns:a16="http://schemas.microsoft.com/office/drawing/2014/main" id="{B21C8D8B-D398-EF6D-95D1-34C78403608D}"/>
                  </a:ext>
                </a:extLst>
              </p:cNvPr>
              <p:cNvSpPr txBox="1">
                <a:spLocks noRot="1" noChangeAspect="1" noMove="1" noResize="1" noEditPoints="1" noAdjustHandles="1" noChangeArrowheads="1" noChangeShapeType="1" noTextEdit="1"/>
              </p:cNvSpPr>
              <p:nvPr/>
            </p:nvSpPr>
            <p:spPr>
              <a:xfrm>
                <a:off x="3773755" y="5071440"/>
                <a:ext cx="3211520" cy="720582"/>
              </a:xfrm>
              <a:prstGeom prst="rect">
                <a:avLst/>
              </a:prstGeom>
              <a:blipFill>
                <a:blip r:embed="rId3"/>
                <a:stretch>
                  <a:fillRect l="-394" t="-5172" b="-1379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5C20061-144A-EACF-24B4-07DEC9CEB3A5}"/>
                  </a:ext>
                </a:extLst>
              </p:cNvPr>
              <p:cNvSpPr txBox="1"/>
              <p:nvPr/>
            </p:nvSpPr>
            <p:spPr>
              <a:xfrm>
                <a:off x="2063357" y="3355968"/>
                <a:ext cx="5616794" cy="650884"/>
              </a:xfrm>
              <a:prstGeom prst="rect">
                <a:avLst/>
              </a:prstGeom>
              <a:noFill/>
            </p:spPr>
            <p:txBody>
              <a:bodyPr wrap="none" rtlCol="0">
                <a:spAutoFit/>
              </a:bodyPr>
              <a:lstStyle/>
              <a:p>
                <a:r>
                  <a:rPr lang="en-US" sz="3200" dirty="0">
                    <a:solidFill>
                      <a:schemeClr val="tx1"/>
                    </a:solidFill>
                  </a:rPr>
                  <a:t>Densities: </a:t>
                </a:r>
                <a14:m>
                  <m:oMath xmlns:m="http://schemas.openxmlformats.org/officeDocument/2006/math">
                    <m:d>
                      <m:dPr>
                        <m:begChr m:val="|"/>
                        <m:endChr m:val="|"/>
                        <m:ctrlPr>
                          <a:rPr lang="en-US" sz="3200" i="1">
                            <a:solidFill>
                              <a:schemeClr val="tx1"/>
                            </a:solidFill>
                            <a:latin typeface="Cambria Math" panose="02040503050406030204" pitchFamily="18" charset="0"/>
                          </a:rPr>
                        </m:ctrlPr>
                      </m:dPr>
                      <m:e>
                        <m:sSub>
                          <m:sSubPr>
                            <m:ctrlPr>
                              <a:rPr lang="en-US" sz="3200" i="1">
                                <a:solidFill>
                                  <a:schemeClr val="tx1"/>
                                </a:solidFill>
                                <a:latin typeface="Cambria Math" panose="02040503050406030204" pitchFamily="18" charset="0"/>
                              </a:rPr>
                            </m:ctrlPr>
                          </m:sSubPr>
                          <m:e>
                            <m:r>
                              <a:rPr lang="en-US" sz="3200" i="1">
                                <a:solidFill>
                                  <a:schemeClr val="tx1"/>
                                </a:solidFill>
                                <a:latin typeface="Cambria Math" panose="02040503050406030204" pitchFamily="18" charset="0"/>
                              </a:rPr>
                              <m:t>𝜕</m:t>
                            </m:r>
                          </m:e>
                          <m:sub>
                            <m:r>
                              <a:rPr lang="en-US" sz="3200" i="1">
                                <a:solidFill>
                                  <a:schemeClr val="tx1"/>
                                </a:solidFill>
                                <a:latin typeface="Cambria Math" panose="02040503050406030204" pitchFamily="18" charset="0"/>
                              </a:rPr>
                              <m:t>𝑏</m:t>
                            </m:r>
                          </m:sub>
                        </m:sSub>
                        <m:sSup>
                          <m:sSupPr>
                            <m:ctrlPr>
                              <a:rPr lang="en-US" sz="3200" i="1">
                                <a:solidFill>
                                  <a:schemeClr val="tx1"/>
                                </a:solidFill>
                                <a:latin typeface="Cambria Math" panose="02040503050406030204" pitchFamily="18" charset="0"/>
                                <a:ea typeface="Cambria Math" panose="02040503050406030204" pitchFamily="18" charset="0"/>
                              </a:rPr>
                            </m:ctrlPr>
                          </m:sSupPr>
                          <m:e>
                            <m:acc>
                              <m:accPr>
                                <m:chr m:val="̂"/>
                                <m:ctrlPr>
                                  <a:rPr lang="en-US" sz="3200" i="1">
                                    <a:solidFill>
                                      <a:schemeClr val="tx1"/>
                                    </a:solidFill>
                                    <a:latin typeface="Cambria Math" panose="02040503050406030204" pitchFamily="18" charset="0"/>
                                    <a:ea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𝜉</m:t>
                                </m:r>
                              </m:e>
                            </m:acc>
                          </m:e>
                          <m:sup>
                            <m:r>
                              <a:rPr lang="en-US" sz="3200" i="1">
                                <a:solidFill>
                                  <a:schemeClr val="tx1"/>
                                </a:solidFill>
                                <a:latin typeface="Cambria Math" panose="02040503050406030204" pitchFamily="18" charset="0"/>
                                <a:ea typeface="Cambria Math" panose="02040503050406030204" pitchFamily="18" charset="0"/>
                              </a:rPr>
                              <m:t>𝑎</m:t>
                            </m:r>
                          </m:sup>
                        </m:sSup>
                      </m:e>
                    </m:d>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ea typeface="Cambria Math" panose="02040503050406030204" pitchFamily="18" charset="0"/>
                          </a:rPr>
                          <m:t>𝜌</m:t>
                        </m:r>
                      </m:e>
                    </m:acc>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acc>
                              <m:accPr>
                                <m:chr m:val="̂"/>
                                <m:ctrlPr>
                                  <a:rPr lang="en-US" sz="3200" i="1">
                                    <a:solidFill>
                                      <a:schemeClr val="tx1"/>
                                    </a:solidFill>
                                    <a:latin typeface="Cambria Math" panose="02040503050406030204" pitchFamily="18" charset="0"/>
                                  </a:rPr>
                                </m:ctrlPr>
                              </m:accPr>
                              <m:e>
                                <m:r>
                                  <a:rPr lang="en-US" sz="3200" i="1">
                                    <a:solidFill>
                                      <a:schemeClr val="tx1"/>
                                    </a:solidFill>
                                    <a:latin typeface="Cambria Math" panose="02040503050406030204" pitchFamily="18" charset="0"/>
                                  </a:rPr>
                                  <m:t>𝜉</m:t>
                                </m:r>
                              </m:e>
                            </m:acc>
                          </m:e>
                          <m:sup>
                            <m:r>
                              <a:rPr lang="en-US" sz="3200" i="1">
                                <a:solidFill>
                                  <a:schemeClr val="tx1"/>
                                </a:solidFill>
                                <a:latin typeface="Cambria Math" panose="02040503050406030204" pitchFamily="18" charset="0"/>
                              </a:rPr>
                              <m:t>𝑎</m:t>
                            </m:r>
                          </m:sup>
                        </m:sSup>
                      </m:e>
                    </m:d>
                    <m:r>
                      <a:rPr lang="en-US" sz="3200" i="1">
                        <a:solidFill>
                          <a:schemeClr val="tx1"/>
                        </a:solidFill>
                        <a:latin typeface="Cambria Math" panose="02040503050406030204" pitchFamily="18" charset="0"/>
                      </a:rPr>
                      <m:t>=</m:t>
                    </m:r>
                    <m:r>
                      <a:rPr lang="en-US" sz="3200" i="1">
                        <a:solidFill>
                          <a:schemeClr val="tx1"/>
                        </a:solidFill>
                        <a:latin typeface="Cambria Math" panose="02040503050406030204" pitchFamily="18" charset="0"/>
                        <a:ea typeface="Cambria Math" panose="02040503050406030204" pitchFamily="18" charset="0"/>
                      </a:rPr>
                      <m:t>𝜌</m:t>
                    </m:r>
                    <m:d>
                      <m:dPr>
                        <m:ctrlPr>
                          <a:rPr lang="en-US" sz="3200" i="1">
                            <a:solidFill>
                              <a:schemeClr val="tx1"/>
                            </a:solidFill>
                            <a:latin typeface="Cambria Math" panose="02040503050406030204" pitchFamily="18" charset="0"/>
                          </a:rPr>
                        </m:ctrlPr>
                      </m:dPr>
                      <m:e>
                        <m:sSup>
                          <m:sSupPr>
                            <m:ctrlPr>
                              <a:rPr lang="en-US" sz="3200" i="1">
                                <a:solidFill>
                                  <a:schemeClr val="tx1"/>
                                </a:solidFill>
                                <a:latin typeface="Cambria Math" panose="02040503050406030204" pitchFamily="18" charset="0"/>
                              </a:rPr>
                            </m:ctrlPr>
                          </m:sSupPr>
                          <m:e>
                            <m:r>
                              <a:rPr lang="en-US" sz="3200" i="1">
                                <a:solidFill>
                                  <a:schemeClr val="tx1"/>
                                </a:solidFill>
                                <a:latin typeface="Cambria Math" panose="02040503050406030204" pitchFamily="18" charset="0"/>
                              </a:rPr>
                              <m:t>𝜉</m:t>
                            </m:r>
                          </m:e>
                          <m:sup>
                            <m:r>
                              <a:rPr lang="en-US" sz="3200" i="1">
                                <a:solidFill>
                                  <a:schemeClr val="tx1"/>
                                </a:solidFill>
                                <a:latin typeface="Cambria Math" panose="02040503050406030204" pitchFamily="18" charset="0"/>
                              </a:rPr>
                              <m:t>𝑏</m:t>
                            </m:r>
                          </m:sup>
                        </m:sSup>
                      </m:e>
                    </m:d>
                  </m:oMath>
                </a14:m>
                <a:endParaRPr lang="en-US" sz="3200" dirty="0">
                  <a:solidFill>
                    <a:schemeClr val="tx1"/>
                  </a:solidFill>
                </a:endParaRPr>
              </a:p>
            </p:txBody>
          </p:sp>
        </mc:Choice>
        <mc:Fallback xmlns="">
          <p:sp>
            <p:nvSpPr>
              <p:cNvPr id="4" name="TextBox 3">
                <a:extLst>
                  <a:ext uri="{FF2B5EF4-FFF2-40B4-BE49-F238E27FC236}">
                    <a16:creationId xmlns:a16="http://schemas.microsoft.com/office/drawing/2014/main" id="{E5C20061-144A-EACF-24B4-07DEC9CEB3A5}"/>
                  </a:ext>
                </a:extLst>
              </p:cNvPr>
              <p:cNvSpPr txBox="1">
                <a:spLocks noRot="1" noChangeAspect="1" noMove="1" noResize="1" noEditPoints="1" noAdjustHandles="1" noChangeArrowheads="1" noChangeShapeType="1" noTextEdit="1"/>
              </p:cNvSpPr>
              <p:nvPr/>
            </p:nvSpPr>
            <p:spPr>
              <a:xfrm>
                <a:off x="2063357" y="3355968"/>
                <a:ext cx="5616794" cy="650884"/>
              </a:xfrm>
              <a:prstGeom prst="rect">
                <a:avLst/>
              </a:prstGeom>
              <a:blipFill>
                <a:blip r:embed="rId4"/>
                <a:stretch>
                  <a:fillRect l="-2711" t="-4717" b="-28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AA2EDE3B-E316-5354-6C01-6E53B36D5921}"/>
                  </a:ext>
                </a:extLst>
              </p:cNvPr>
              <p:cNvSpPr txBox="1"/>
              <p:nvPr/>
            </p:nvSpPr>
            <p:spPr>
              <a:xfrm>
                <a:off x="1910533" y="2212231"/>
                <a:ext cx="5166671" cy="67621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rPr>
                            <m:t>1</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rPr>
                          </m:ctrlPr>
                        </m:sSup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ea typeface="Cambria Math" panose="02040503050406030204" pitchFamily="18" charset="0"/>
                                </a:rPr>
                                <m:t>𝜉</m:t>
                              </m:r>
                            </m:e>
                          </m:acc>
                        </m:e>
                        <m:sup>
                          <m:r>
                            <a:rPr lang="en-US" sz="3600" i="1">
                              <a:solidFill>
                                <a:schemeClr val="accent6">
                                  <a:lumMod val="75000"/>
                                </a:schemeClr>
                              </a:solidFill>
                              <a:latin typeface="Cambria Math" panose="02040503050406030204" pitchFamily="18" charset="0"/>
                              <a:ea typeface="Cambria Math" panose="02040503050406030204" pitchFamily="18" charset="0"/>
                            </a:rPr>
                            <m:t>𝑛</m:t>
                          </m:r>
                        </m:sup>
                      </m:sSup>
                      <m:r>
                        <a:rPr lang="en-US" sz="3600" i="1">
                          <a:solidFill>
                            <a:schemeClr val="accent6">
                              <a:lumMod val="75000"/>
                            </a:schemeClr>
                          </a:solidFill>
                          <a:latin typeface="Cambria Math" panose="02040503050406030204" pitchFamily="18" charset="0"/>
                        </a:rPr>
                        <m:t>=</m:t>
                      </m:r>
                      <m:r>
                        <a:rPr lang="en-US" sz="3600" i="1">
                          <a:solidFill>
                            <a:schemeClr val="accent6">
                              <a:lumMod val="75000"/>
                            </a:schemeClr>
                          </a:solidFill>
                          <a:latin typeface="Cambria Math" panose="02040503050406030204" pitchFamily="18" charset="0"/>
                        </a:rPr>
                        <m:t>𝑑</m:t>
                      </m:r>
                      <m:sSup>
                        <m:sSupPr>
                          <m:ctrlPr>
                            <a:rPr lang="en-US" sz="3600" i="1">
                              <a:solidFill>
                                <a:schemeClr val="accent6">
                                  <a:lumMod val="75000"/>
                                </a:schemeClr>
                              </a:solidFill>
                              <a:latin typeface="Cambria Math" panose="02040503050406030204" pitchFamily="18" charset="0"/>
                              <a:ea typeface="Cambria Math" panose="02040503050406030204" pitchFamily="18" charset="0"/>
                            </a:rPr>
                          </m:ctrlPr>
                        </m:sSupPr>
                        <m:e>
                          <m:r>
                            <a:rPr lang="en-US" sz="3600" i="1">
                              <a:solidFill>
                                <a:schemeClr val="accent6">
                                  <a:lumMod val="75000"/>
                                </a:schemeClr>
                              </a:solidFill>
                              <a:latin typeface="Cambria Math" panose="02040503050406030204" pitchFamily="18" charset="0"/>
                              <a:ea typeface="Cambria Math" panose="02040503050406030204" pitchFamily="18" charset="0"/>
                            </a:rPr>
                            <m:t>𝜉</m:t>
                          </m:r>
                        </m:e>
                        <m:sup>
                          <m:r>
                            <a:rPr lang="en-US" sz="3600" i="1">
                              <a:solidFill>
                                <a:schemeClr val="accent6">
                                  <a:lumMod val="75000"/>
                                </a:schemeClr>
                              </a:solidFill>
                              <a:latin typeface="Cambria Math" panose="02040503050406030204" pitchFamily="18" charset="0"/>
                              <a:ea typeface="Cambria Math" panose="02040503050406030204" pitchFamily="18" charset="0"/>
                            </a:rPr>
                            <m:t>1</m:t>
                          </m:r>
                        </m:sup>
                      </m:sSup>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𝑑</m:t>
                      </m:r>
                      <m:r>
                        <a:rPr lang="en-US" sz="3600" i="1">
                          <a:solidFill>
                            <a:schemeClr val="accent6">
                              <a:lumMod val="75000"/>
                            </a:schemeClr>
                          </a:solidFill>
                          <a:latin typeface="Cambria Math" panose="02040503050406030204" pitchFamily="18" charset="0"/>
                          <a:ea typeface="Cambria Math" panose="02040503050406030204" pitchFamily="18" charset="0"/>
                        </a:rPr>
                        <m:t>𝜉</m:t>
                      </m:r>
                      <m:r>
                        <a:rPr lang="en-US" sz="3600" i="1">
                          <a:solidFill>
                            <a:schemeClr val="accent6">
                              <a:lumMod val="75000"/>
                            </a:schemeClr>
                          </a:solidFill>
                          <a:latin typeface="Cambria Math" panose="02040503050406030204" pitchFamily="18" charset="0"/>
                          <a:ea typeface="Cambria Math" panose="02040503050406030204" pitchFamily="18" charset="0"/>
                        </a:rPr>
                        <m:t>^</m:t>
                      </m:r>
                      <m:r>
                        <a:rPr lang="en-US" sz="3600" i="1">
                          <a:solidFill>
                            <a:schemeClr val="accent6">
                              <a:lumMod val="75000"/>
                            </a:schemeClr>
                          </a:solidFill>
                          <a:latin typeface="Cambria Math" panose="02040503050406030204" pitchFamily="18" charset="0"/>
                          <a:ea typeface="Cambria Math" panose="02040503050406030204" pitchFamily="18" charset="0"/>
                        </a:rPr>
                        <m:t>𝑛</m:t>
                      </m:r>
                    </m:oMath>
                  </m:oMathPara>
                </a14:m>
                <a:endParaRPr lang="en-US" sz="3600" dirty="0">
                  <a:solidFill>
                    <a:schemeClr val="accent6">
                      <a:lumMod val="75000"/>
                    </a:schemeClr>
                  </a:solidFill>
                </a:endParaRPr>
              </a:p>
            </p:txBody>
          </p:sp>
        </mc:Choice>
        <mc:Fallback xmlns="">
          <p:sp>
            <p:nvSpPr>
              <p:cNvPr id="6" name="TextBox 5">
                <a:extLst>
                  <a:ext uri="{FF2B5EF4-FFF2-40B4-BE49-F238E27FC236}">
                    <a16:creationId xmlns:a16="http://schemas.microsoft.com/office/drawing/2014/main" id="{AA2EDE3B-E316-5354-6C01-6E53B36D5921}"/>
                  </a:ext>
                </a:extLst>
              </p:cNvPr>
              <p:cNvSpPr txBox="1">
                <a:spLocks noRot="1" noChangeAspect="1" noMove="1" noResize="1" noEditPoints="1" noAdjustHandles="1" noChangeArrowheads="1" noChangeShapeType="1" noTextEdit="1"/>
              </p:cNvSpPr>
              <p:nvPr/>
            </p:nvSpPr>
            <p:spPr>
              <a:xfrm>
                <a:off x="1910533" y="2212231"/>
                <a:ext cx="5166671" cy="676211"/>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E1122DA-8E00-C761-2D7C-D92F8957FD3F}"/>
                  </a:ext>
                </a:extLst>
              </p:cNvPr>
              <p:cNvSpPr txBox="1"/>
              <p:nvPr/>
            </p:nvSpPr>
            <p:spPr>
              <a:xfrm>
                <a:off x="1182811" y="246187"/>
                <a:ext cx="5507085" cy="1051185"/>
              </a:xfrm>
              <a:prstGeom prst="rect">
                <a:avLst/>
              </a:prstGeom>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r>
                        <a:rPr lang="en-US" sz="2800" i="1">
                          <a:latin typeface="Cambria Math" panose="02040503050406030204" pitchFamily="18" charset="0"/>
                        </a:rPr>
                        <m:t>𝑑</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𝑞</m:t>
                                    </m:r>
                                  </m:e>
                                </m:acc>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e>
                                <m:r>
                                  <a:rPr lang="en-US" sz="2800" i="1">
                                    <a:latin typeface="Cambria Math" panose="02040503050406030204" pitchFamily="18" charset="0"/>
                                  </a:rPr>
                                  <m:t>𝜕</m:t>
                                </m:r>
                                <m:acc>
                                  <m:accPr>
                                    <m:chr m:val="̂"/>
                                    <m:ctrlPr>
                                      <a:rPr lang="en-US" sz="2800" i="1">
                                        <a:latin typeface="Cambria Math" panose="02040503050406030204" pitchFamily="18" charset="0"/>
                                      </a:rPr>
                                    </m:ctrlPr>
                                  </m:accPr>
                                  <m:e>
                                    <m:r>
                                      <a:rPr lang="en-US" sz="2800" i="1">
                                        <a:latin typeface="Cambria Math" panose="02040503050406030204" pitchFamily="18" charset="0"/>
                                      </a:rPr>
                                      <m:t>𝑝</m:t>
                                    </m:r>
                                  </m:e>
                                </m:acc>
                              </m:e>
                            </m:mr>
                          </m:m>
                        </m:e>
                      </m:d>
                      <m:r>
                        <a:rPr lang="en-US" sz="2800" i="1">
                          <a:latin typeface="Cambria Math" panose="02040503050406030204" pitchFamily="18" charset="0"/>
                        </a:rPr>
                        <m:t>𝑑𝑞𝑑𝑝</m:t>
                      </m:r>
                      <m:r>
                        <a:rPr lang="en-US" sz="2800" b="0" i="1" smtClean="0">
                          <a:latin typeface="Cambria Math" panose="02040503050406030204" pitchFamily="18" charset="0"/>
                        </a:rPr>
                        <m:t>=</m:t>
                      </m:r>
                      <m:r>
                        <a:rPr lang="en-US" sz="2800" b="0" i="1" smtClean="0">
                          <a:latin typeface="Cambria Math" panose="02040503050406030204" pitchFamily="18" charset="0"/>
                        </a:rPr>
                        <m:t>𝑑𝑞𝑑𝑝</m:t>
                      </m:r>
                    </m:oMath>
                  </m:oMathPara>
                </a14:m>
                <a:endParaRPr lang="en-US" sz="2800" dirty="0">
                  <a:solidFill>
                    <a:schemeClr val="tx1"/>
                  </a:solidFill>
                </a:endParaRPr>
              </a:p>
            </p:txBody>
          </p:sp>
        </mc:Choice>
        <mc:Fallback xmlns="">
          <p:sp>
            <p:nvSpPr>
              <p:cNvPr id="7" name="TextBox 6">
                <a:extLst>
                  <a:ext uri="{FF2B5EF4-FFF2-40B4-BE49-F238E27FC236}">
                    <a16:creationId xmlns:a16="http://schemas.microsoft.com/office/drawing/2014/main" id="{BE1122DA-8E00-C761-2D7C-D92F8957FD3F}"/>
                  </a:ext>
                </a:extLst>
              </p:cNvPr>
              <p:cNvSpPr txBox="1">
                <a:spLocks noRot="1" noChangeAspect="1" noMove="1" noResize="1" noEditPoints="1" noAdjustHandles="1" noChangeArrowheads="1" noChangeShapeType="1" noTextEdit="1"/>
              </p:cNvSpPr>
              <p:nvPr/>
            </p:nvSpPr>
            <p:spPr>
              <a:xfrm>
                <a:off x="1182811" y="246187"/>
                <a:ext cx="5507085" cy="1051185"/>
              </a:xfrm>
              <a:prstGeom prst="rect">
                <a:avLst/>
              </a:prstGeom>
              <a:blipFill>
                <a:blip r:embed="rId6"/>
                <a:stretch>
                  <a:fillRect/>
                </a:stretch>
              </a:blipFill>
            </p:spPr>
            <p:txBody>
              <a:bodyPr/>
              <a:lstStyle/>
              <a:p>
                <a:r>
                  <a:rPr lang="en-US">
                    <a:noFill/>
                  </a:rPr>
                  <a:t> </a:t>
                </a:r>
              </a:p>
            </p:txBody>
          </p:sp>
        </mc:Fallback>
      </mc:AlternateContent>
      <p:grpSp>
        <p:nvGrpSpPr>
          <p:cNvPr id="142" name="Group 141">
            <a:extLst>
              <a:ext uri="{FF2B5EF4-FFF2-40B4-BE49-F238E27FC236}">
                <a16:creationId xmlns:a16="http://schemas.microsoft.com/office/drawing/2014/main" id="{869C243C-B9F2-7782-83EB-AA265E3A10D9}"/>
              </a:ext>
            </a:extLst>
          </p:cNvPr>
          <p:cNvGrpSpPr/>
          <p:nvPr/>
        </p:nvGrpSpPr>
        <p:grpSpPr>
          <a:xfrm>
            <a:off x="8631901" y="664205"/>
            <a:ext cx="3412500" cy="3439788"/>
            <a:chOff x="8696263" y="828844"/>
            <a:chExt cx="3225909" cy="3270373"/>
          </a:xfrm>
        </p:grpSpPr>
        <p:grpSp>
          <p:nvGrpSpPr>
            <p:cNvPr id="143" name="Group 142">
              <a:extLst>
                <a:ext uri="{FF2B5EF4-FFF2-40B4-BE49-F238E27FC236}">
                  <a16:creationId xmlns:a16="http://schemas.microsoft.com/office/drawing/2014/main" id="{BA12823B-7500-9A46-AA4C-DA7BC69BC8B2}"/>
                </a:ext>
              </a:extLst>
            </p:cNvPr>
            <p:cNvGrpSpPr/>
            <p:nvPr/>
          </p:nvGrpSpPr>
          <p:grpSpPr>
            <a:xfrm>
              <a:off x="8696263" y="828844"/>
              <a:ext cx="3225909" cy="3270373"/>
              <a:chOff x="565964" y="763198"/>
              <a:chExt cx="5530036" cy="5606258"/>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21578A55-2992-C3FB-2E60-6260857358E8}"/>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79" name="TextBox 178">
                    <a:extLst>
                      <a:ext uri="{FF2B5EF4-FFF2-40B4-BE49-F238E27FC236}">
                        <a16:creationId xmlns:a16="http://schemas.microsoft.com/office/drawing/2014/main" id="{21578A55-2992-C3FB-2E60-6260857358E8}"/>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7"/>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99035AE7-5FED-F70D-2A16-1F341D51A8E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8"/>
                    <a:stretch>
                      <a:fillRect l="-29268" r="-24390" b="-52000"/>
                    </a:stretch>
                  </a:blipFill>
                </p:spPr>
                <p:txBody>
                  <a:bodyPr/>
                  <a:lstStyle/>
                  <a:p>
                    <a:r>
                      <a:rPr lang="en-US">
                        <a:noFill/>
                      </a:rPr>
                      <a:t> </a:t>
                    </a:r>
                  </a:p>
                </p:txBody>
              </p:sp>
            </mc:Fallback>
          </mc:AlternateContent>
          <p:grpSp>
            <p:nvGrpSpPr>
              <p:cNvPr id="181" name="Group 180">
                <a:extLst>
                  <a:ext uri="{FF2B5EF4-FFF2-40B4-BE49-F238E27FC236}">
                    <a16:creationId xmlns:a16="http://schemas.microsoft.com/office/drawing/2014/main" id="{DF24DC7F-3D04-940E-D133-D6D516E1E7A2}"/>
                  </a:ext>
                </a:extLst>
              </p:cNvPr>
              <p:cNvGrpSpPr/>
              <p:nvPr/>
            </p:nvGrpSpPr>
            <p:grpSpPr>
              <a:xfrm>
                <a:off x="565964" y="883621"/>
                <a:ext cx="5486400" cy="5485835"/>
                <a:chOff x="3878442" y="1338439"/>
                <a:chExt cx="3840480" cy="3840480"/>
              </a:xfrm>
            </p:grpSpPr>
            <p:cxnSp>
              <p:nvCxnSpPr>
                <p:cNvPr id="182" name="Straight Connector 181">
                  <a:extLst>
                    <a:ext uri="{FF2B5EF4-FFF2-40B4-BE49-F238E27FC236}">
                      <a16:creationId xmlns:a16="http://schemas.microsoft.com/office/drawing/2014/main" id="{CA676EC9-FB8D-152B-2869-76066034B3BA}"/>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9E6E2EE-0FF6-4D33-A1C4-10A132E1D94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4" name="Group 143">
              <a:extLst>
                <a:ext uri="{FF2B5EF4-FFF2-40B4-BE49-F238E27FC236}">
                  <a16:creationId xmlns:a16="http://schemas.microsoft.com/office/drawing/2014/main" id="{11BFD5D3-2631-FFBD-5CB8-07CF668B969A}"/>
                </a:ext>
              </a:extLst>
            </p:cNvPr>
            <p:cNvGrpSpPr/>
            <p:nvPr/>
          </p:nvGrpSpPr>
          <p:grpSpPr>
            <a:xfrm>
              <a:off x="9228399" y="1451745"/>
              <a:ext cx="2157658" cy="2100155"/>
              <a:chOff x="4248727" y="1912341"/>
              <a:chExt cx="3697388" cy="3598849"/>
            </a:xfrm>
          </p:grpSpPr>
          <p:grpSp>
            <p:nvGrpSpPr>
              <p:cNvPr id="146" name="Group 145">
                <a:extLst>
                  <a:ext uri="{FF2B5EF4-FFF2-40B4-BE49-F238E27FC236}">
                    <a16:creationId xmlns:a16="http://schemas.microsoft.com/office/drawing/2014/main" id="{17A72F6C-A08B-F486-A2A6-EEC1E2FE54D4}"/>
                  </a:ext>
                </a:extLst>
              </p:cNvPr>
              <p:cNvGrpSpPr/>
              <p:nvPr/>
            </p:nvGrpSpPr>
            <p:grpSpPr>
              <a:xfrm>
                <a:off x="4481077" y="2121268"/>
                <a:ext cx="3183077" cy="3179634"/>
                <a:chOff x="4481077" y="2121268"/>
                <a:chExt cx="3183077" cy="3179634"/>
              </a:xfrm>
            </p:grpSpPr>
            <p:cxnSp>
              <p:nvCxnSpPr>
                <p:cNvPr id="155" name="Straight Arrow Connector 154">
                  <a:extLst>
                    <a:ext uri="{FF2B5EF4-FFF2-40B4-BE49-F238E27FC236}">
                      <a16:creationId xmlns:a16="http://schemas.microsoft.com/office/drawing/2014/main" id="{223A1D98-D565-57AC-5E30-9A299C5C837B}"/>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4CB40F5-08EF-8951-26D5-1C671F39774F}"/>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9B1A4DE-5C69-B73B-6597-45C5CA49A6D1}"/>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719AECB-A41F-D373-BEBE-7CD626E01AEE}"/>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B8AC8C4-904C-F99A-CC18-98012878431C}"/>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CDBC4C80-0CD4-D83D-72CC-64F79AB42CFC}"/>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324E981-A0C5-63F3-E42F-253E956FA25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9C7C33B-E8C4-02B4-1C86-17E211299410}"/>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1D59B9DF-417B-9A5E-6FDA-E023DCD12B73}"/>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060E8747-94D9-3F58-15D6-9B25EB799081}"/>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A42BD74A-856B-5BF1-8A07-1957FB9FCDD3}"/>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EF85216B-5448-97D4-F120-8D40786F3034}"/>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847A9FA-4368-70EE-C6CB-5C6D5E62A98E}"/>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C721ED80-1FEC-C278-2B41-4353AF87B15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69CC40C-F42E-026B-0448-E4CE3A5884CE}"/>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46EBDA-9655-2CC3-EC99-649ED8076945}"/>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6A8676-3AE9-E3B7-2EF6-E3F3C031CBAC}"/>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73BBCEA4-FCAA-8A93-B9F5-887AA79AC369}"/>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9AD2BDFE-CCFB-2E32-2C30-B85CC2281EB0}"/>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9C7C91D-3448-914C-ABEA-3DBF52B78072}"/>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AD4286BC-9B83-838E-73F7-FD8A4B7C5ADB}"/>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7D2FB8D-84DA-5837-7CBE-B2B4AB2B4B6B}"/>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D30E281-CC1C-288E-ECED-E789D9ECCF7C}"/>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AACC059-DE9F-B09D-D4C1-A9B227C69B5D}"/>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Arrow Connector 146">
                <a:extLst>
                  <a:ext uri="{FF2B5EF4-FFF2-40B4-BE49-F238E27FC236}">
                    <a16:creationId xmlns:a16="http://schemas.microsoft.com/office/drawing/2014/main" id="{502E3AD0-37E7-3885-F210-F92ED4A33F00}"/>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F4B3CDC-6E7F-0162-12C8-619F022AF80F}"/>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51BED50B-F29A-4ED6-DFCC-E7E1C670C637}"/>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8E1ECBE3-A417-C1D4-FBE6-A6204444453A}"/>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1757EA4-1D83-6168-835F-55C13F9C32C8}"/>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500A4EB-20FD-B132-6D4D-A75BF0F9772F}"/>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729EE7B4-59A0-4951-9767-1131D2C118CF}"/>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226267E-FBE9-8EBD-5814-35D893FA185E}"/>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45" name="Freeform 46">
              <a:extLst>
                <a:ext uri="{FF2B5EF4-FFF2-40B4-BE49-F238E27FC236}">
                  <a16:creationId xmlns:a16="http://schemas.microsoft.com/office/drawing/2014/main" id="{DE88E1D0-BA71-D97F-36F6-719933A3E728}"/>
                </a:ext>
              </a:extLst>
            </p:cNvPr>
            <p:cNvSpPr/>
            <p:nvPr/>
          </p:nvSpPr>
          <p:spPr>
            <a:xfrm rot="600000">
              <a:off x="9473190" y="1739626"/>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598D03F2-93D9-83BF-CDA9-A512BA4F8C99}"/>
                  </a:ext>
                </a:extLst>
              </p:cNvPr>
              <p:cNvSpPr txBox="1"/>
              <p:nvPr/>
            </p:nvSpPr>
            <p:spPr>
              <a:xfrm>
                <a:off x="22232" y="1565900"/>
                <a:ext cx="9438609" cy="646331"/>
              </a:xfrm>
              <a:prstGeom prst="rect">
                <a:avLst/>
              </a:prstGeom>
              <a:noFill/>
            </p:spPr>
            <p:txBody>
              <a:bodyPr wrap="none" rtlCol="0">
                <a:spAutoFit/>
              </a:bodyPr>
              <a:lstStyle/>
              <a:p>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Volumes are conserved through the evolution</a:t>
                </a:r>
                <a:endParaRPr lang="en-US" sz="3600" dirty="0">
                  <a:solidFill>
                    <a:schemeClr val="accent6"/>
                  </a:solidFill>
                </a:endParaRPr>
              </a:p>
            </p:txBody>
          </p:sp>
        </mc:Choice>
        <mc:Fallback xmlns="">
          <p:sp>
            <p:nvSpPr>
              <p:cNvPr id="5" name="TextBox 4">
                <a:extLst>
                  <a:ext uri="{FF2B5EF4-FFF2-40B4-BE49-F238E27FC236}">
                    <a16:creationId xmlns:a16="http://schemas.microsoft.com/office/drawing/2014/main" id="{598D03F2-93D9-83BF-CDA9-A512BA4F8C99}"/>
                  </a:ext>
                </a:extLst>
              </p:cNvPr>
              <p:cNvSpPr txBox="1">
                <a:spLocks noRot="1" noChangeAspect="1" noMove="1" noResize="1" noEditPoints="1" noAdjustHandles="1" noChangeArrowheads="1" noChangeShapeType="1" noTextEdit="1"/>
              </p:cNvSpPr>
              <p:nvPr/>
            </p:nvSpPr>
            <p:spPr>
              <a:xfrm>
                <a:off x="22232" y="1565900"/>
                <a:ext cx="9438609" cy="646331"/>
              </a:xfrm>
              <a:prstGeom prst="rect">
                <a:avLst/>
              </a:prstGeom>
              <a:blipFill>
                <a:blip r:embed="rId9"/>
                <a:stretch>
                  <a:fillRect t="-15094" b="-34906"/>
                </a:stretch>
              </a:blipFill>
            </p:spPr>
            <p:txBody>
              <a:bodyPr/>
              <a:lstStyle/>
              <a:p>
                <a:r>
                  <a:rPr lang="en-US">
                    <a:noFill/>
                  </a:rPr>
                  <a:t> </a:t>
                </a:r>
              </a:p>
            </p:txBody>
          </p:sp>
        </mc:Fallback>
      </mc:AlternateContent>
      <p:sp>
        <p:nvSpPr>
          <p:cNvPr id="184" name="TextBox 183">
            <a:extLst>
              <a:ext uri="{FF2B5EF4-FFF2-40B4-BE49-F238E27FC236}">
                <a16:creationId xmlns:a16="http://schemas.microsoft.com/office/drawing/2014/main" id="{A6B5FC1E-2BAB-DD93-FA52-D3B3CA502CDC}"/>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1643CECD-95F2-36A1-CF9B-DE7F7FE623B4}"/>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85" name="TextBox 184">
                <a:extLst>
                  <a:ext uri="{FF2B5EF4-FFF2-40B4-BE49-F238E27FC236}">
                    <a16:creationId xmlns:a16="http://schemas.microsoft.com/office/drawing/2014/main" id="{1643CECD-95F2-36A1-CF9B-DE7F7FE623B4}"/>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10"/>
                <a:stretch>
                  <a:fillRect t="-128986" b="-188406"/>
                </a:stretch>
              </a:blipFill>
            </p:spPr>
            <p:txBody>
              <a:bodyPr/>
              <a:lstStyle/>
              <a:p>
                <a:r>
                  <a:rPr lang="en-US">
                    <a:noFill/>
                  </a:rPr>
                  <a:t> </a:t>
                </a:r>
              </a:p>
            </p:txBody>
          </p:sp>
        </mc:Fallback>
      </mc:AlternateContent>
    </p:spTree>
    <p:extLst>
      <p:ext uri="{BB962C8B-B14F-4D97-AF65-F5344CB8AC3E}">
        <p14:creationId xmlns:p14="http://schemas.microsoft.com/office/powerpoint/2010/main" val="699598180"/>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19</a:t>
            </a:fld>
            <a:endParaRPr lang="en-US"/>
          </a:p>
        </p:txBody>
      </p:sp>
      <p:grpSp>
        <p:nvGrpSpPr>
          <p:cNvPr id="142" name="Group 141">
            <a:extLst>
              <a:ext uri="{FF2B5EF4-FFF2-40B4-BE49-F238E27FC236}">
                <a16:creationId xmlns:a16="http://schemas.microsoft.com/office/drawing/2014/main" id="{869C243C-B9F2-7782-83EB-AA265E3A10D9}"/>
              </a:ext>
            </a:extLst>
          </p:cNvPr>
          <p:cNvGrpSpPr/>
          <p:nvPr/>
        </p:nvGrpSpPr>
        <p:grpSpPr>
          <a:xfrm>
            <a:off x="8631901" y="664205"/>
            <a:ext cx="3412500" cy="3439788"/>
            <a:chOff x="8696263" y="828844"/>
            <a:chExt cx="3225909" cy="3270373"/>
          </a:xfrm>
        </p:grpSpPr>
        <p:grpSp>
          <p:nvGrpSpPr>
            <p:cNvPr id="143" name="Group 142">
              <a:extLst>
                <a:ext uri="{FF2B5EF4-FFF2-40B4-BE49-F238E27FC236}">
                  <a16:creationId xmlns:a16="http://schemas.microsoft.com/office/drawing/2014/main" id="{BA12823B-7500-9A46-AA4C-DA7BC69BC8B2}"/>
                </a:ext>
              </a:extLst>
            </p:cNvPr>
            <p:cNvGrpSpPr/>
            <p:nvPr/>
          </p:nvGrpSpPr>
          <p:grpSpPr>
            <a:xfrm>
              <a:off x="8696263" y="828844"/>
              <a:ext cx="3225909" cy="3270373"/>
              <a:chOff x="565964" y="763198"/>
              <a:chExt cx="5530036" cy="5606258"/>
            </a:xfrm>
          </p:grpSpPr>
          <mc:AlternateContent xmlns:mc="http://schemas.openxmlformats.org/markup-compatibility/2006" xmlns:a14="http://schemas.microsoft.com/office/drawing/2010/main">
            <mc:Choice Requires="a14">
              <p:sp>
                <p:nvSpPr>
                  <p:cNvPr id="179" name="TextBox 178">
                    <a:extLst>
                      <a:ext uri="{FF2B5EF4-FFF2-40B4-BE49-F238E27FC236}">
                        <a16:creationId xmlns:a16="http://schemas.microsoft.com/office/drawing/2014/main" id="{21578A55-2992-C3FB-2E60-6260857358E8}"/>
                      </a:ext>
                    </a:extLst>
                  </p:cNvPr>
                  <p:cNvSpPr txBox="1"/>
                  <p:nvPr/>
                </p:nvSpPr>
                <p:spPr>
                  <a:xfrm>
                    <a:off x="2924223" y="763198"/>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79" name="TextBox 178">
                    <a:extLst>
                      <a:ext uri="{FF2B5EF4-FFF2-40B4-BE49-F238E27FC236}">
                        <a16:creationId xmlns:a16="http://schemas.microsoft.com/office/drawing/2014/main" id="{21578A55-2992-C3FB-2E60-6260857358E8}"/>
                      </a:ext>
                    </a:extLst>
                  </p:cNvPr>
                  <p:cNvSpPr txBox="1">
                    <a:spLocks noRot="1" noChangeAspect="1" noMove="1" noResize="1" noEditPoints="1" noAdjustHandles="1" noChangeArrowheads="1" noChangeShapeType="1" noTextEdit="1"/>
                  </p:cNvSpPr>
                  <p:nvPr/>
                </p:nvSpPr>
                <p:spPr>
                  <a:xfrm>
                    <a:off x="2924223" y="763198"/>
                    <a:ext cx="250103" cy="369294"/>
                  </a:xfrm>
                  <a:prstGeom prst="rect">
                    <a:avLst/>
                  </a:prstGeom>
                  <a:blipFill>
                    <a:blip r:embed="rId3"/>
                    <a:stretch>
                      <a:fillRect l="-72000" r="-84000" b="-10540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80" name="TextBox 179">
                    <a:extLst>
                      <a:ext uri="{FF2B5EF4-FFF2-40B4-BE49-F238E27FC236}">
                        <a16:creationId xmlns:a16="http://schemas.microsoft.com/office/drawing/2014/main" id="{99035AE7-5FED-F70D-2A16-1F341D51A8E8}"/>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80" name="TextBox 179">
                    <a:extLst>
                      <a:ext uri="{FF2B5EF4-FFF2-40B4-BE49-F238E27FC236}">
                        <a16:creationId xmlns:a16="http://schemas.microsoft.com/office/drawing/2014/main" id="{99035AE7-5FED-F70D-2A16-1F341D51A8E8}"/>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4"/>
                    <a:stretch>
                      <a:fillRect l="-69231" r="-73077" b="-153333"/>
                    </a:stretch>
                  </a:blipFill>
                </p:spPr>
                <p:txBody>
                  <a:bodyPr/>
                  <a:lstStyle/>
                  <a:p>
                    <a:r>
                      <a:rPr lang="en-US">
                        <a:noFill/>
                      </a:rPr>
                      <a:t> </a:t>
                    </a:r>
                  </a:p>
                </p:txBody>
              </p:sp>
            </mc:Fallback>
          </mc:AlternateContent>
          <p:grpSp>
            <p:nvGrpSpPr>
              <p:cNvPr id="181" name="Group 180">
                <a:extLst>
                  <a:ext uri="{FF2B5EF4-FFF2-40B4-BE49-F238E27FC236}">
                    <a16:creationId xmlns:a16="http://schemas.microsoft.com/office/drawing/2014/main" id="{DF24DC7F-3D04-940E-D133-D6D516E1E7A2}"/>
                  </a:ext>
                </a:extLst>
              </p:cNvPr>
              <p:cNvGrpSpPr/>
              <p:nvPr/>
            </p:nvGrpSpPr>
            <p:grpSpPr>
              <a:xfrm>
                <a:off x="565964" y="883621"/>
                <a:ext cx="5486400" cy="5485835"/>
                <a:chOff x="3878442" y="1338439"/>
                <a:chExt cx="3840480" cy="3840480"/>
              </a:xfrm>
            </p:grpSpPr>
            <p:cxnSp>
              <p:nvCxnSpPr>
                <p:cNvPr id="182" name="Straight Connector 181">
                  <a:extLst>
                    <a:ext uri="{FF2B5EF4-FFF2-40B4-BE49-F238E27FC236}">
                      <a16:creationId xmlns:a16="http://schemas.microsoft.com/office/drawing/2014/main" id="{CA676EC9-FB8D-152B-2869-76066034B3BA}"/>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83" name="Straight Connector 182">
                  <a:extLst>
                    <a:ext uri="{FF2B5EF4-FFF2-40B4-BE49-F238E27FC236}">
                      <a16:creationId xmlns:a16="http://schemas.microsoft.com/office/drawing/2014/main" id="{19E6E2EE-0FF6-4D33-A1C4-10A132E1D94D}"/>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44" name="Group 143">
              <a:extLst>
                <a:ext uri="{FF2B5EF4-FFF2-40B4-BE49-F238E27FC236}">
                  <a16:creationId xmlns:a16="http://schemas.microsoft.com/office/drawing/2014/main" id="{11BFD5D3-2631-FFBD-5CB8-07CF668B969A}"/>
                </a:ext>
              </a:extLst>
            </p:cNvPr>
            <p:cNvGrpSpPr/>
            <p:nvPr/>
          </p:nvGrpSpPr>
          <p:grpSpPr>
            <a:xfrm>
              <a:off x="9228399" y="1451745"/>
              <a:ext cx="2157658" cy="2100155"/>
              <a:chOff x="4248727" y="1912341"/>
              <a:chExt cx="3697388" cy="3598849"/>
            </a:xfrm>
          </p:grpSpPr>
          <p:grpSp>
            <p:nvGrpSpPr>
              <p:cNvPr id="146" name="Group 145">
                <a:extLst>
                  <a:ext uri="{FF2B5EF4-FFF2-40B4-BE49-F238E27FC236}">
                    <a16:creationId xmlns:a16="http://schemas.microsoft.com/office/drawing/2014/main" id="{17A72F6C-A08B-F486-A2A6-EEC1E2FE54D4}"/>
                  </a:ext>
                </a:extLst>
              </p:cNvPr>
              <p:cNvGrpSpPr/>
              <p:nvPr/>
            </p:nvGrpSpPr>
            <p:grpSpPr>
              <a:xfrm>
                <a:off x="4481077" y="2121268"/>
                <a:ext cx="3183077" cy="3179634"/>
                <a:chOff x="4481077" y="2121268"/>
                <a:chExt cx="3183077" cy="3179634"/>
              </a:xfrm>
            </p:grpSpPr>
            <p:cxnSp>
              <p:nvCxnSpPr>
                <p:cNvPr id="155" name="Straight Arrow Connector 154">
                  <a:extLst>
                    <a:ext uri="{FF2B5EF4-FFF2-40B4-BE49-F238E27FC236}">
                      <a16:creationId xmlns:a16="http://schemas.microsoft.com/office/drawing/2014/main" id="{223A1D98-D565-57AC-5E30-9A299C5C837B}"/>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6" name="Straight Arrow Connector 155">
                  <a:extLst>
                    <a:ext uri="{FF2B5EF4-FFF2-40B4-BE49-F238E27FC236}">
                      <a16:creationId xmlns:a16="http://schemas.microsoft.com/office/drawing/2014/main" id="{B4CB40F5-08EF-8951-26D5-1C671F39774F}"/>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7" name="Straight Arrow Connector 156">
                  <a:extLst>
                    <a:ext uri="{FF2B5EF4-FFF2-40B4-BE49-F238E27FC236}">
                      <a16:creationId xmlns:a16="http://schemas.microsoft.com/office/drawing/2014/main" id="{29B1A4DE-5C69-B73B-6597-45C5CA49A6D1}"/>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8" name="Straight Arrow Connector 157">
                  <a:extLst>
                    <a:ext uri="{FF2B5EF4-FFF2-40B4-BE49-F238E27FC236}">
                      <a16:creationId xmlns:a16="http://schemas.microsoft.com/office/drawing/2014/main" id="{D719AECB-A41F-D373-BEBE-7CD626E01AEE}"/>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9" name="Straight Arrow Connector 158">
                  <a:extLst>
                    <a:ext uri="{FF2B5EF4-FFF2-40B4-BE49-F238E27FC236}">
                      <a16:creationId xmlns:a16="http://schemas.microsoft.com/office/drawing/2014/main" id="{2B8AC8C4-904C-F99A-CC18-98012878431C}"/>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0" name="Straight Arrow Connector 159">
                  <a:extLst>
                    <a:ext uri="{FF2B5EF4-FFF2-40B4-BE49-F238E27FC236}">
                      <a16:creationId xmlns:a16="http://schemas.microsoft.com/office/drawing/2014/main" id="{CDBC4C80-0CD4-D83D-72CC-64F79AB42CFC}"/>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1" name="Straight Arrow Connector 160">
                  <a:extLst>
                    <a:ext uri="{FF2B5EF4-FFF2-40B4-BE49-F238E27FC236}">
                      <a16:creationId xmlns:a16="http://schemas.microsoft.com/office/drawing/2014/main" id="{C324E981-A0C5-63F3-E42F-253E956FA25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2" name="Straight Arrow Connector 161">
                  <a:extLst>
                    <a:ext uri="{FF2B5EF4-FFF2-40B4-BE49-F238E27FC236}">
                      <a16:creationId xmlns:a16="http://schemas.microsoft.com/office/drawing/2014/main" id="{59C7C33B-E8C4-02B4-1C86-17E211299410}"/>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3" name="Straight Arrow Connector 162">
                  <a:extLst>
                    <a:ext uri="{FF2B5EF4-FFF2-40B4-BE49-F238E27FC236}">
                      <a16:creationId xmlns:a16="http://schemas.microsoft.com/office/drawing/2014/main" id="{1D59B9DF-417B-9A5E-6FDA-E023DCD12B73}"/>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4" name="Straight Arrow Connector 163">
                  <a:extLst>
                    <a:ext uri="{FF2B5EF4-FFF2-40B4-BE49-F238E27FC236}">
                      <a16:creationId xmlns:a16="http://schemas.microsoft.com/office/drawing/2014/main" id="{060E8747-94D9-3F58-15D6-9B25EB799081}"/>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A42BD74A-856B-5BF1-8A07-1957FB9FCDD3}"/>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EF85216B-5448-97D4-F120-8D40786F3034}"/>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9847A9FA-4368-70EE-C6CB-5C6D5E62A98E}"/>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C721ED80-1FEC-C278-2B41-4353AF87B15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069CC40C-F42E-026B-0448-E4CE3A5884CE}"/>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8F46EBDA-9655-2CC3-EC99-649ED8076945}"/>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5A6A8676-3AE9-E3B7-2EF6-E3F3C031CBAC}"/>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73BBCEA4-FCAA-8A93-B9F5-887AA79AC369}"/>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9AD2BDFE-CCFB-2E32-2C30-B85CC2281EB0}"/>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89C7C91D-3448-914C-ABEA-3DBF52B78072}"/>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AD4286BC-9B83-838E-73F7-FD8A4B7C5ADB}"/>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67D2FB8D-84DA-5837-7CBE-B2B4AB2B4B6B}"/>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DD30E281-CC1C-288E-ECED-E789D9ECCF7C}"/>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0AACC059-DE9F-B09D-D4C1-A9B227C69B5D}"/>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47" name="Straight Arrow Connector 146">
                <a:extLst>
                  <a:ext uri="{FF2B5EF4-FFF2-40B4-BE49-F238E27FC236}">
                    <a16:creationId xmlns:a16="http://schemas.microsoft.com/office/drawing/2014/main" id="{502E3AD0-37E7-3885-F210-F92ED4A33F00}"/>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6F4B3CDC-6E7F-0162-12C8-619F022AF80F}"/>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51BED50B-F29A-4ED6-DFCC-E7E1C670C637}"/>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0" name="Straight Arrow Connector 149">
                <a:extLst>
                  <a:ext uri="{FF2B5EF4-FFF2-40B4-BE49-F238E27FC236}">
                    <a16:creationId xmlns:a16="http://schemas.microsoft.com/office/drawing/2014/main" id="{8E1ECBE3-A417-C1D4-FBE6-A6204444453A}"/>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91757EA4-1D83-6168-835F-55C13F9C32C8}"/>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C500A4EB-20FD-B132-6D4D-A75BF0F9772F}"/>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729EE7B4-59A0-4951-9767-1131D2C118CF}"/>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B226267E-FBE9-8EBD-5814-35D893FA185E}"/>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145" name="Freeform 46">
              <a:extLst>
                <a:ext uri="{FF2B5EF4-FFF2-40B4-BE49-F238E27FC236}">
                  <a16:creationId xmlns:a16="http://schemas.microsoft.com/office/drawing/2014/main" id="{DE88E1D0-BA71-D97F-36F6-719933A3E728}"/>
                </a:ext>
              </a:extLst>
            </p:cNvPr>
            <p:cNvSpPr/>
            <p:nvPr/>
          </p:nvSpPr>
          <p:spPr>
            <a:xfrm rot="600000">
              <a:off x="9473190" y="1739626"/>
              <a:ext cx="1408011" cy="1656668"/>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
        <p:nvSpPr>
          <p:cNvPr id="184" name="TextBox 183">
            <a:extLst>
              <a:ext uri="{FF2B5EF4-FFF2-40B4-BE49-F238E27FC236}">
                <a16:creationId xmlns:a16="http://schemas.microsoft.com/office/drawing/2014/main" id="{A6B5FC1E-2BAB-DD93-FA52-D3B3CA502CDC}"/>
              </a:ext>
            </a:extLst>
          </p:cNvPr>
          <p:cNvSpPr txBox="1"/>
          <p:nvPr/>
        </p:nvSpPr>
        <p:spPr>
          <a:xfrm>
            <a:off x="7337921" y="30897"/>
            <a:ext cx="4706481" cy="369332"/>
          </a:xfrm>
          <a:prstGeom prst="rect">
            <a:avLst/>
          </a:prstGeom>
          <a:noFill/>
        </p:spPr>
        <p:txBody>
          <a:bodyPr wrap="none" rtlCol="0">
            <a:spAutoFit/>
          </a:bodyPr>
          <a:lstStyle/>
          <a:p>
            <a:pPr algn="ctr"/>
            <a:r>
              <a:rPr lang="en-US">
                <a:effectLst/>
                <a:latin typeface="CMR10"/>
              </a:rPr>
              <a:t>Difference of the Hamiltonian at the Two </a:t>
            </a:r>
            <a:r>
              <a:rPr lang="en-US">
                <a:latin typeface="CMR10"/>
              </a:rPr>
              <a:t>P</a:t>
            </a:r>
            <a:r>
              <a:rPr lang="en-US">
                <a:effectLst/>
                <a:latin typeface="CMR10"/>
              </a:rPr>
              <a:t>oints:</a:t>
            </a:r>
            <a:endParaRPr lang="en-US" dirty="0">
              <a:effectLst/>
              <a:latin typeface="CMR10"/>
            </a:endParaRPr>
          </a:p>
        </p:txBody>
      </p:sp>
      <mc:AlternateContent xmlns:mc="http://schemas.openxmlformats.org/markup-compatibility/2006" xmlns:a14="http://schemas.microsoft.com/office/drawing/2010/main">
        <mc:Choice Requires="a14">
          <p:sp>
            <p:nvSpPr>
              <p:cNvPr id="185" name="TextBox 184">
                <a:extLst>
                  <a:ext uri="{FF2B5EF4-FFF2-40B4-BE49-F238E27FC236}">
                    <a16:creationId xmlns:a16="http://schemas.microsoft.com/office/drawing/2014/main" id="{1643CECD-95F2-36A1-CF9B-DE7F7FE623B4}"/>
                  </a:ext>
                </a:extLst>
              </p:cNvPr>
              <p:cNvSpPr txBox="1"/>
              <p:nvPr/>
            </p:nvSpPr>
            <p:spPr>
              <a:xfrm>
                <a:off x="9229809" y="325571"/>
                <a:ext cx="2209515" cy="419923"/>
              </a:xfrm>
              <a:prstGeom prst="rect">
                <a:avLst/>
              </a:prstGeom>
              <a:noFill/>
            </p:spPr>
            <p:txBody>
              <a:bodyPr wrap="none" rtlCol="0">
                <a:spAutoFit/>
              </a:bodyPr>
              <a:lstStyle/>
              <a:p>
                <a:pPr algn="ctr"/>
                <a14:m>
                  <m:oMath xmlns:m="http://schemas.openxmlformats.org/officeDocument/2006/math">
                    <m:r>
                      <a:rPr lang="en-US" i="1" smtClean="0">
                        <a:effectLst/>
                        <a:latin typeface="Cambria Math" panose="02040503050406030204" pitchFamily="18" charset="0"/>
                        <a:ea typeface="Cambria Math" panose="02040503050406030204" pitchFamily="18" charset="0"/>
                      </a:rPr>
                      <m:t>∆</m:t>
                    </m:r>
                    <m:r>
                      <a:rPr lang="en-US" b="0" i="1" smtClean="0">
                        <a:effectLst/>
                        <a:latin typeface="Cambria Math" panose="02040503050406030204" pitchFamily="18" charset="0"/>
                        <a:ea typeface="Cambria Math" panose="02040503050406030204" pitchFamily="18" charset="0"/>
                      </a:rPr>
                      <m:t>𝐻</m:t>
                    </m:r>
                    <m:r>
                      <a:rPr lang="en-US" b="0" i="1" smtClean="0">
                        <a:effectLst/>
                        <a:latin typeface="Cambria Math" panose="02040503050406030204" pitchFamily="18" charset="0"/>
                        <a:ea typeface="Cambria Math" panose="02040503050406030204" pitchFamily="18" charset="0"/>
                      </a:rPr>
                      <m:t>=</m:t>
                    </m:r>
                    <m:nary>
                      <m:naryPr>
                        <m:supHide m:val="on"/>
                        <m:ctrlPr>
                          <a:rPr lang="en-US" b="0" i="1" smtClean="0">
                            <a:effectLst/>
                            <a:latin typeface="Cambria Math" panose="02040503050406030204" pitchFamily="18" charset="0"/>
                            <a:ea typeface="Cambria Math" panose="02040503050406030204" pitchFamily="18" charset="0"/>
                          </a:rPr>
                        </m:ctrlPr>
                      </m:naryPr>
                      <m:sub>
                        <m:r>
                          <a:rPr lang="en-US" b="0" i="1" smtClean="0">
                            <a:effectLst/>
                            <a:latin typeface="Cambria Math" panose="02040503050406030204" pitchFamily="18" charset="0"/>
                            <a:ea typeface="Cambria Math" panose="02040503050406030204" pitchFamily="18" charset="0"/>
                          </a:rPr>
                          <m:t>𝑂𝑃</m:t>
                        </m:r>
                      </m:sub>
                      <m:sup/>
                      <m:e>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𝑆</m:t>
                            </m:r>
                          </m:e>
                          <m:sup>
                            <m:r>
                              <a:rPr lang="en-US" b="0" i="1" smtClean="0">
                                <a:effectLst/>
                                <a:latin typeface="Cambria Math" panose="02040503050406030204" pitchFamily="18" charset="0"/>
                                <a:ea typeface="Cambria Math" panose="02040503050406030204" pitchFamily="18" charset="0"/>
                              </a:rPr>
                              <m:t>𝑎</m:t>
                            </m:r>
                          </m:sup>
                        </m:sSup>
                      </m:e>
                    </m:nary>
                    <m:r>
                      <a:rPr lang="en-US" b="0" i="1" smtClean="0">
                        <a:effectLst/>
                        <a:latin typeface="Cambria Math" panose="02040503050406030204" pitchFamily="18" charset="0"/>
                        <a:ea typeface="Cambria Math" panose="02040503050406030204" pitchFamily="18" charset="0"/>
                      </a:rPr>
                      <m:t> × </m:t>
                    </m:r>
                    <m:r>
                      <a:rPr lang="en-US" b="0" i="1" smtClean="0">
                        <a:effectLst/>
                        <a:latin typeface="Cambria Math" panose="02040503050406030204" pitchFamily="18" charset="0"/>
                        <a:ea typeface="Cambria Math" panose="02040503050406030204" pitchFamily="18" charset="0"/>
                      </a:rPr>
                      <m:t>𝑑</m:t>
                    </m:r>
                    <m:sSup>
                      <m:sSupPr>
                        <m:ctrlPr>
                          <a:rPr lang="en-US" b="0" i="1" smtClean="0">
                            <a:effectLst/>
                            <a:latin typeface="Cambria Math" panose="02040503050406030204" pitchFamily="18" charset="0"/>
                            <a:ea typeface="Cambria Math" panose="02040503050406030204" pitchFamily="18" charset="0"/>
                          </a:rPr>
                        </m:ctrlPr>
                      </m:sSupPr>
                      <m:e>
                        <m:r>
                          <a:rPr lang="en-US" b="0" i="1" smtClean="0">
                            <a:effectLst/>
                            <a:latin typeface="Cambria Math" panose="02040503050406030204" pitchFamily="18" charset="0"/>
                            <a:ea typeface="Cambria Math" panose="02040503050406030204" pitchFamily="18" charset="0"/>
                          </a:rPr>
                          <m:t>𝜉</m:t>
                        </m:r>
                      </m:e>
                      <m:sup>
                        <m:r>
                          <a:rPr lang="en-US" b="0" i="1" smtClean="0">
                            <a:effectLst/>
                            <a:latin typeface="Cambria Math" panose="02040503050406030204" pitchFamily="18" charset="0"/>
                            <a:ea typeface="Cambria Math" panose="02040503050406030204" pitchFamily="18" charset="0"/>
                          </a:rPr>
                          <m:t>𝑏</m:t>
                        </m:r>
                      </m:sup>
                    </m:sSup>
                  </m:oMath>
                </a14:m>
                <a:r>
                  <a:rPr lang="en-US" dirty="0">
                    <a:effectLst/>
                    <a:latin typeface="CMR10"/>
                  </a:rPr>
                  <a:t> </a:t>
                </a:r>
                <a:endParaRPr lang="en-US" dirty="0"/>
              </a:p>
            </p:txBody>
          </p:sp>
        </mc:Choice>
        <mc:Fallback xmlns="">
          <p:sp>
            <p:nvSpPr>
              <p:cNvPr id="185" name="TextBox 184">
                <a:extLst>
                  <a:ext uri="{FF2B5EF4-FFF2-40B4-BE49-F238E27FC236}">
                    <a16:creationId xmlns:a16="http://schemas.microsoft.com/office/drawing/2014/main" id="{1643CECD-95F2-36A1-CF9B-DE7F7FE623B4}"/>
                  </a:ext>
                </a:extLst>
              </p:cNvPr>
              <p:cNvSpPr txBox="1">
                <a:spLocks noRot="1" noChangeAspect="1" noMove="1" noResize="1" noEditPoints="1" noAdjustHandles="1" noChangeArrowheads="1" noChangeShapeType="1" noTextEdit="1"/>
              </p:cNvSpPr>
              <p:nvPr/>
            </p:nvSpPr>
            <p:spPr>
              <a:xfrm>
                <a:off x="9229809" y="325571"/>
                <a:ext cx="2209515" cy="419923"/>
              </a:xfrm>
              <a:prstGeom prst="rect">
                <a:avLst/>
              </a:prstGeom>
              <a:blipFill>
                <a:blip r:embed="rId5"/>
                <a:stretch>
                  <a:fillRect t="-128986" b="-18840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82FFE77-826D-8979-6044-DE5B24FBDD3F}"/>
                  </a:ext>
                </a:extLst>
              </p:cNvPr>
              <p:cNvSpPr txBox="1"/>
              <p:nvPr/>
            </p:nvSpPr>
            <p:spPr>
              <a:xfrm>
                <a:off x="22309" y="560441"/>
                <a:ext cx="8885253" cy="523220"/>
              </a:xfrm>
              <a:prstGeom prst="rect">
                <a:avLst/>
              </a:prstGeom>
              <a:noFill/>
            </p:spPr>
            <p:txBody>
              <a:bodyPr wrap="none" rtlCol="0">
                <a:spAutoFit/>
              </a:bodyPr>
              <a:lstStyle/>
              <a:p>
                <a:pPr algn="ctr"/>
                <a:r>
                  <a:rPr lang="en-US" sz="2800" dirty="0"/>
                  <a:t>Given two vectors </a:t>
                </a:r>
                <a14:m>
                  <m:oMath xmlns:m="http://schemas.openxmlformats.org/officeDocument/2006/math">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𝑣</m:t>
                        </m:r>
                      </m:e>
                      <m:sup>
                        <m:r>
                          <a:rPr lang="en-US" sz="2800" b="0" i="1" smtClean="0">
                            <a:latin typeface="Cambria Math" panose="02040503050406030204" pitchFamily="18" charset="0"/>
                          </a:rPr>
                          <m:t>𝑎</m:t>
                        </m:r>
                      </m:sup>
                    </m:sSup>
                  </m:oMath>
                </a14:m>
                <a:r>
                  <a:rPr lang="en-US" sz="2800" dirty="0"/>
                  <a:t> and </a:t>
                </a:r>
                <a14:m>
                  <m:oMath xmlns:m="http://schemas.openxmlformats.org/officeDocument/2006/math">
                    <m:sSup>
                      <m:sSupPr>
                        <m:ctrlPr>
                          <a:rPr lang="en-US" sz="2800" i="1">
                            <a:latin typeface="Cambria Math" panose="02040503050406030204" pitchFamily="18" charset="0"/>
                          </a:rPr>
                        </m:ctrlPr>
                      </m:sSupPr>
                      <m:e>
                        <m:r>
                          <a:rPr lang="en-US" sz="2800" b="0" i="1" smtClean="0">
                            <a:latin typeface="Cambria Math" panose="02040503050406030204" pitchFamily="18" charset="0"/>
                          </a:rPr>
                          <m:t>𝑤</m:t>
                        </m:r>
                      </m:e>
                      <m:sup>
                        <m:r>
                          <a:rPr lang="en-US" sz="2800" i="1">
                            <a:latin typeface="Cambria Math" panose="02040503050406030204" pitchFamily="18" charset="0"/>
                          </a:rPr>
                          <m:t>𝑎</m:t>
                        </m:r>
                      </m:sup>
                    </m:sSup>
                  </m:oMath>
                </a14:m>
                <a:r>
                  <a:rPr lang="en-US" sz="2800" dirty="0"/>
                  <a:t>, the area of the parallelogram</a:t>
                </a:r>
              </a:p>
            </p:txBody>
          </p:sp>
        </mc:Choice>
        <mc:Fallback xmlns="">
          <p:sp>
            <p:nvSpPr>
              <p:cNvPr id="8" name="TextBox 7">
                <a:extLst>
                  <a:ext uri="{FF2B5EF4-FFF2-40B4-BE49-F238E27FC236}">
                    <a16:creationId xmlns:a16="http://schemas.microsoft.com/office/drawing/2014/main" id="{682FFE77-826D-8979-6044-DE5B24FBDD3F}"/>
                  </a:ext>
                </a:extLst>
              </p:cNvPr>
              <p:cNvSpPr txBox="1">
                <a:spLocks noRot="1" noChangeAspect="1" noMove="1" noResize="1" noEditPoints="1" noAdjustHandles="1" noChangeArrowheads="1" noChangeShapeType="1" noTextEdit="1"/>
              </p:cNvSpPr>
              <p:nvPr/>
            </p:nvSpPr>
            <p:spPr>
              <a:xfrm>
                <a:off x="22309" y="560441"/>
                <a:ext cx="8885253" cy="523220"/>
              </a:xfrm>
              <a:prstGeom prst="rect">
                <a:avLst/>
              </a:prstGeom>
              <a:blipFill>
                <a:blip r:embed="rId6"/>
                <a:stretch>
                  <a:fillRect l="-961" t="-11628" r="-824" b="-32558"/>
                </a:stretch>
              </a:blipFill>
            </p:spPr>
            <p:txBody>
              <a:bodyPr/>
              <a:lstStyle/>
              <a:p>
                <a:r>
                  <a:rPr lang="en-US">
                    <a:noFill/>
                  </a:rPr>
                  <a:t> </a:t>
                </a:r>
              </a:p>
            </p:txBody>
          </p:sp>
        </mc:Fallback>
      </mc:AlternateContent>
      <p:sp>
        <p:nvSpPr>
          <p:cNvPr id="33" name="TextBox 32">
            <a:extLst>
              <a:ext uri="{FF2B5EF4-FFF2-40B4-BE49-F238E27FC236}">
                <a16:creationId xmlns:a16="http://schemas.microsoft.com/office/drawing/2014/main" id="{A9350906-7C9F-4A6C-7DE8-7244C10C7A3F}"/>
              </a:ext>
            </a:extLst>
          </p:cNvPr>
          <p:cNvSpPr txBox="1"/>
          <p:nvPr/>
        </p:nvSpPr>
        <p:spPr>
          <a:xfrm>
            <a:off x="573125" y="2830855"/>
            <a:ext cx="6333208" cy="523220"/>
          </a:xfrm>
          <a:prstGeom prst="rect">
            <a:avLst/>
          </a:prstGeom>
          <a:noFill/>
        </p:spPr>
        <p:txBody>
          <a:bodyPr wrap="none" rtlCol="0">
            <a:spAutoFit/>
          </a:bodyPr>
          <a:lstStyle/>
          <a:p>
            <a:pPr algn="ctr"/>
            <a:r>
              <a:rPr lang="en-US" sz="2800" dirty="0"/>
              <a:t>The invariance of the area can be written: </a:t>
            </a:r>
          </a:p>
        </p:txBody>
      </p:sp>
      <mc:AlternateContent xmlns:mc="http://schemas.openxmlformats.org/markup-compatibility/2006" xmlns:a14="http://schemas.microsoft.com/office/drawing/2010/main">
        <mc:Choice Requires="a14">
          <p:sp>
            <p:nvSpPr>
              <p:cNvPr id="37" name="TextBox 36">
                <a:extLst>
                  <a:ext uri="{FF2B5EF4-FFF2-40B4-BE49-F238E27FC236}">
                    <a16:creationId xmlns:a16="http://schemas.microsoft.com/office/drawing/2014/main" id="{C6E96AD0-16E0-8DD7-274A-E20C62688CB9}"/>
                  </a:ext>
                </a:extLst>
              </p:cNvPr>
              <p:cNvSpPr txBox="1"/>
              <p:nvPr/>
            </p:nvSpPr>
            <p:spPr>
              <a:xfrm>
                <a:off x="1182243" y="1869012"/>
                <a:ext cx="2569165"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𝑣</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7" name="TextBox 36">
                <a:extLst>
                  <a:ext uri="{FF2B5EF4-FFF2-40B4-BE49-F238E27FC236}">
                    <a16:creationId xmlns:a16="http://schemas.microsoft.com/office/drawing/2014/main" id="{C6E96AD0-16E0-8DD7-274A-E20C62688CB9}"/>
                  </a:ext>
                </a:extLst>
              </p:cNvPr>
              <p:cNvSpPr txBox="1">
                <a:spLocks noRot="1" noChangeAspect="1" noMove="1" noResize="1" noEditPoints="1" noAdjustHandles="1" noChangeArrowheads="1" noChangeShapeType="1" noTextEdit="1"/>
              </p:cNvSpPr>
              <p:nvPr/>
            </p:nvSpPr>
            <p:spPr>
              <a:xfrm>
                <a:off x="1182243" y="1869012"/>
                <a:ext cx="2569165" cy="611386"/>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8" name="TextBox 37">
                <a:extLst>
                  <a:ext uri="{FF2B5EF4-FFF2-40B4-BE49-F238E27FC236}">
                    <a16:creationId xmlns:a16="http://schemas.microsoft.com/office/drawing/2014/main" id="{22C31FC3-2F9E-D822-7602-0FB27F587154}"/>
                  </a:ext>
                </a:extLst>
              </p:cNvPr>
              <p:cNvSpPr txBox="1"/>
              <p:nvPr/>
            </p:nvSpPr>
            <p:spPr>
              <a:xfrm>
                <a:off x="4375707" y="1929019"/>
                <a:ext cx="2731389" cy="6113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acc>
                            <m:accPr>
                              <m:chr m:val="̂"/>
                              <m:ctrlPr>
                                <a:rPr lang="en-US" sz="3200" i="1" smtClean="0">
                                  <a:latin typeface="Cambria Math" panose="02040503050406030204" pitchFamily="18" charset="0"/>
                                </a:rPr>
                              </m:ctrlPr>
                            </m:accPr>
                            <m:e>
                              <m:r>
                                <a:rPr lang="en-US" sz="3200" b="0" i="1" smtClean="0">
                                  <a:latin typeface="Cambria Math" panose="02040503050406030204" pitchFamily="18" charset="0"/>
                                </a:rPr>
                                <m:t>𝑤</m:t>
                              </m:r>
                            </m:e>
                          </m:acc>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𝑎</m:t>
                          </m:r>
                        </m:sup>
                      </m:sSup>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m:oMathPara>
                </a14:m>
                <a:endParaRPr lang="en-US" sz="3200" dirty="0"/>
              </a:p>
            </p:txBody>
          </p:sp>
        </mc:Choice>
        <mc:Fallback xmlns="">
          <p:sp>
            <p:nvSpPr>
              <p:cNvPr id="38" name="TextBox 37">
                <a:extLst>
                  <a:ext uri="{FF2B5EF4-FFF2-40B4-BE49-F238E27FC236}">
                    <a16:creationId xmlns:a16="http://schemas.microsoft.com/office/drawing/2014/main" id="{22C31FC3-2F9E-D822-7602-0FB27F587154}"/>
                  </a:ext>
                </a:extLst>
              </p:cNvPr>
              <p:cNvSpPr txBox="1">
                <a:spLocks noRot="1" noChangeAspect="1" noMove="1" noResize="1" noEditPoints="1" noAdjustHandles="1" noChangeArrowheads="1" noChangeShapeType="1" noTextEdit="1"/>
              </p:cNvSpPr>
              <p:nvPr/>
            </p:nvSpPr>
            <p:spPr>
              <a:xfrm>
                <a:off x="4375707" y="1929019"/>
                <a:ext cx="2731389" cy="611386"/>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AA7FAF24-A333-5562-19E5-8E25A4561306}"/>
                  </a:ext>
                </a:extLst>
              </p:cNvPr>
              <p:cNvSpPr txBox="1"/>
              <p:nvPr/>
            </p:nvSpPr>
            <p:spPr>
              <a:xfrm>
                <a:off x="363847" y="4723996"/>
                <a:ext cx="8715719" cy="769441"/>
              </a:xfrm>
              <a:prstGeom prst="rect">
                <a:avLst/>
              </a:prstGeom>
              <a:noFill/>
            </p:spPr>
            <p:txBody>
              <a:bodyPr wrap="none" rtlCol="0">
                <a:spAutoFit/>
              </a:bodyPr>
              <a:lstStyle/>
              <a:p>
                <a:pPr algn="ctr"/>
                <a14:m>
                  <m:oMath xmlns:m="http://schemas.openxmlformats.org/officeDocument/2006/math">
                    <m:r>
                      <a:rPr lang="en-US" sz="440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evolution leaves </a:t>
                </a:r>
                <a14:m>
                  <m:oMath xmlns:m="http://schemas.openxmlformats.org/officeDocument/2006/math">
                    <m:sSub>
                      <m:sSubPr>
                        <m:ctrlPr>
                          <a:rPr lang="en-US" sz="4400" b="0" i="1" smtClean="0">
                            <a:solidFill>
                              <a:schemeClr val="accent6">
                                <a:lumMod val="75000"/>
                              </a:schemeClr>
                            </a:solidFill>
                            <a:latin typeface="Cambria Math" panose="02040503050406030204" pitchFamily="18" charset="0"/>
                          </a:rPr>
                        </m:ctrlPr>
                      </m:sSubPr>
                      <m:e>
                        <m:r>
                          <a:rPr lang="en-US" sz="4400" b="0" i="1" smtClean="0">
                            <a:solidFill>
                              <a:schemeClr val="accent6">
                                <a:lumMod val="75000"/>
                              </a:schemeClr>
                            </a:solidFill>
                            <a:latin typeface="Cambria Math" panose="02040503050406030204" pitchFamily="18" charset="0"/>
                          </a:rPr>
                          <m:t>𝜔</m:t>
                        </m:r>
                      </m:e>
                      <m:sub>
                        <m:r>
                          <a:rPr lang="en-US" sz="4400" b="0" i="1" smtClean="0">
                            <a:solidFill>
                              <a:schemeClr val="accent6">
                                <a:lumMod val="75000"/>
                              </a:schemeClr>
                            </a:solidFill>
                            <a:latin typeface="Cambria Math" panose="02040503050406030204" pitchFamily="18" charset="0"/>
                          </a:rPr>
                          <m:t>𝑎𝑏</m:t>
                        </m:r>
                      </m:sub>
                    </m:sSub>
                  </m:oMath>
                </a14:m>
                <a:r>
                  <a:rPr lang="en-US" sz="4400" dirty="0">
                    <a:solidFill>
                      <a:schemeClr val="accent6">
                        <a:lumMod val="75000"/>
                      </a:schemeClr>
                    </a:solidFill>
                  </a:rPr>
                  <a:t> invariant</a:t>
                </a:r>
              </a:p>
            </p:txBody>
          </p:sp>
        </mc:Choice>
        <mc:Fallback xmlns="">
          <p:sp>
            <p:nvSpPr>
              <p:cNvPr id="41" name="TextBox 40">
                <a:extLst>
                  <a:ext uri="{FF2B5EF4-FFF2-40B4-BE49-F238E27FC236}">
                    <a16:creationId xmlns:a16="http://schemas.microsoft.com/office/drawing/2014/main" id="{AA7FAF24-A333-5562-19E5-8E25A4561306}"/>
                  </a:ext>
                </a:extLst>
              </p:cNvPr>
              <p:cNvSpPr txBox="1">
                <a:spLocks noRot="1" noChangeAspect="1" noMove="1" noResize="1" noEditPoints="1" noAdjustHandles="1" noChangeArrowheads="1" noChangeShapeType="1" noTextEdit="1"/>
              </p:cNvSpPr>
              <p:nvPr/>
            </p:nvSpPr>
            <p:spPr>
              <a:xfrm>
                <a:off x="363847" y="4723996"/>
                <a:ext cx="8715719" cy="769441"/>
              </a:xfrm>
              <a:prstGeom prst="rect">
                <a:avLst/>
              </a:prstGeom>
              <a:blipFill>
                <a:blip r:embed="rId9"/>
                <a:stretch>
                  <a:fillRect t="-16667" r="-2379" b="-3730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26DD4D64-08B8-960A-37BC-9AD8DB43C651}"/>
                  </a:ext>
                </a:extLst>
              </p:cNvPr>
              <p:cNvSpPr txBox="1"/>
              <p:nvPr/>
            </p:nvSpPr>
            <p:spPr>
              <a:xfrm>
                <a:off x="31277" y="1059439"/>
                <a:ext cx="9172063" cy="530915"/>
              </a:xfrm>
              <a:prstGeom prst="rect">
                <a:avLst/>
              </a:prstGeom>
              <a:noFill/>
            </p:spPr>
            <p:txBody>
              <a:bodyPr wrap="none" rtlCol="0">
                <a:spAutoFit/>
              </a:bodyPr>
              <a:lstStyle/>
              <a:p>
                <a:pPr algn="ctr"/>
                <a:r>
                  <a:rPr lang="en-US" sz="2800" dirty="0"/>
                  <a:t>they form is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𝑣𝑤</m:t>
                        </m:r>
                      </m:e>
                      <m:sup>
                        <m:r>
                          <a:rPr lang="en-US" sz="2800" i="1">
                            <a:latin typeface="Cambria Math" panose="02040503050406030204" pitchFamily="18" charset="0"/>
                          </a:rPr>
                          <m:t>𝑞</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𝑝</m:t>
                        </m:r>
                      </m:sup>
                    </m:sSup>
                    <m:r>
                      <a:rPr lang="en-US" sz="2800" i="1">
                        <a:latin typeface="Cambria Math" panose="02040503050406030204" pitchFamily="18" charset="0"/>
                      </a:rPr>
                      <m:t>−</m:t>
                    </m:r>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𝑝</m:t>
                        </m:r>
                      </m:sup>
                    </m:sSup>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𝑞</m:t>
                        </m:r>
                      </m:sup>
                    </m:sSup>
                  </m:oMath>
                </a14:m>
                <a:r>
                  <a:rPr lang="en-US" sz="2800" dirty="0"/>
                  <a:t> which can be written </a:t>
                </a:r>
                <a14:m>
                  <m:oMath xmlns:m="http://schemas.openxmlformats.org/officeDocument/2006/math">
                    <m:sSup>
                      <m:sSupPr>
                        <m:ctrlPr>
                          <a:rPr lang="en-US" sz="2800" i="1">
                            <a:latin typeface="Cambria Math" panose="02040503050406030204" pitchFamily="18" charset="0"/>
                          </a:rPr>
                        </m:ctrlPr>
                      </m:sSupPr>
                      <m:e>
                        <m:r>
                          <a:rPr lang="en-US" sz="2800" i="1">
                            <a:latin typeface="Cambria Math" panose="02040503050406030204" pitchFamily="18" charset="0"/>
                          </a:rPr>
                          <m:t>𝑣</m:t>
                        </m:r>
                      </m:e>
                      <m:sup>
                        <m:r>
                          <a:rPr lang="en-US" sz="2800" i="1">
                            <a:latin typeface="Cambria Math" panose="02040503050406030204" pitchFamily="18" charset="0"/>
                          </a:rPr>
                          <m:t>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r>
                          <a:rPr lang="en-US" sz="2800" i="1">
                            <a:latin typeface="Cambria Math" panose="02040503050406030204" pitchFamily="18" charset="0"/>
                          </a:rPr>
                          <m:t> </m:t>
                        </m:r>
                      </m:sub>
                    </m:sSub>
                    <m:sSup>
                      <m:sSupPr>
                        <m:ctrlPr>
                          <a:rPr lang="en-US" sz="2800" i="1">
                            <a:latin typeface="Cambria Math" panose="02040503050406030204" pitchFamily="18" charset="0"/>
                          </a:rPr>
                        </m:ctrlPr>
                      </m:sSupPr>
                      <m:e>
                        <m:r>
                          <a:rPr lang="en-US" sz="2800" i="1">
                            <a:latin typeface="Cambria Math" panose="02040503050406030204" pitchFamily="18" charset="0"/>
                          </a:rPr>
                          <m:t>𝑤</m:t>
                        </m:r>
                      </m:e>
                      <m:sup>
                        <m:r>
                          <a:rPr lang="en-US" sz="2800" i="1">
                            <a:latin typeface="Cambria Math" panose="02040503050406030204" pitchFamily="18" charset="0"/>
                          </a:rPr>
                          <m:t>𝑏</m:t>
                        </m:r>
                      </m:sup>
                    </m:sSup>
                  </m:oMath>
                </a14:m>
                <a:endParaRPr lang="en-US" sz="2800" dirty="0"/>
              </a:p>
            </p:txBody>
          </p:sp>
        </mc:Choice>
        <mc:Fallback xmlns="">
          <p:sp>
            <p:nvSpPr>
              <p:cNvPr id="9" name="TextBox 8">
                <a:extLst>
                  <a:ext uri="{FF2B5EF4-FFF2-40B4-BE49-F238E27FC236}">
                    <a16:creationId xmlns:a16="http://schemas.microsoft.com/office/drawing/2014/main" id="{26DD4D64-08B8-960A-37BC-9AD8DB43C651}"/>
                  </a:ext>
                </a:extLst>
              </p:cNvPr>
              <p:cNvSpPr txBox="1">
                <a:spLocks noRot="1" noChangeAspect="1" noMove="1" noResize="1" noEditPoints="1" noAdjustHandles="1" noChangeArrowheads="1" noChangeShapeType="1" noTextEdit="1"/>
              </p:cNvSpPr>
              <p:nvPr/>
            </p:nvSpPr>
            <p:spPr>
              <a:xfrm>
                <a:off x="31277" y="1059439"/>
                <a:ext cx="9172063" cy="530915"/>
              </a:xfrm>
              <a:prstGeom prst="rect">
                <a:avLst/>
              </a:prstGeom>
              <a:blipFill>
                <a:blip r:embed="rId10"/>
                <a:stretch>
                  <a:fillRect l="-864" t="-10345" b="-32184"/>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33EB5439-039C-1D52-6995-17336C55197B}"/>
                  </a:ext>
                </a:extLst>
              </p:cNvPr>
              <p:cNvSpPr txBox="1"/>
              <p:nvPr/>
            </p:nvSpPr>
            <p:spPr>
              <a:xfrm>
                <a:off x="201663" y="3518868"/>
                <a:ext cx="8114850" cy="611386"/>
              </a:xfrm>
              <a:prstGeom prst="rect">
                <a:avLst/>
              </a:prstGeom>
              <a:noFill/>
            </p:spPr>
            <p:txBody>
              <a:bodyPr wrap="none" rtlCol="0">
                <a:spAutoFit/>
              </a:bodyPr>
              <a:lstStyle/>
              <a:p>
                <a:pPr algn="ctr"/>
                <a:r>
                  <a:rPr lang="en-US" sz="3200" dirty="0"/>
                  <a:t> </a:t>
                </a:r>
                <a14:m>
                  <m:oMath xmlns:m="http://schemas.openxmlformats.org/officeDocument/2006/math">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𝑣</m:t>
                            </m:r>
                          </m:e>
                        </m:acc>
                      </m:e>
                      <m:sup>
                        <m:r>
                          <a:rPr lang="en-US" sz="3200" b="0" i="1" smtClean="0">
                            <a:latin typeface="Cambria Math" panose="02040503050406030204" pitchFamily="18" charset="0"/>
                          </a:rPr>
                          <m:t>𝑐</m:t>
                        </m:r>
                      </m:sup>
                    </m:sSup>
                    <m:sSub>
                      <m:sSubPr>
                        <m:ctrlPr>
                          <a:rPr lang="en-US" sz="3200" i="1">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r>
                          <a:rPr lang="en-US" sz="3200" i="1">
                            <a:latin typeface="Cambria Math" panose="02040503050406030204" pitchFamily="18" charset="0"/>
                          </a:rPr>
                          <m:t> </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𝑤</m:t>
                            </m:r>
                          </m:e>
                        </m:acc>
                      </m:e>
                      <m:sup>
                        <m:r>
                          <a:rPr lang="en-US" sz="3200" b="0" i="1" smtClean="0">
                            <a:latin typeface="Cambria Math" panose="02040503050406030204" pitchFamily="18" charset="0"/>
                          </a:rPr>
                          <m:t>𝑑</m:t>
                        </m:r>
                      </m:sup>
                    </m:sSup>
                    <m:r>
                      <a:rPr lang="en-US" sz="3200" b="0" i="1" smtClean="0">
                        <a:latin typeface="Cambria Math" panose="02040503050406030204" pitchFamily="18" charset="0"/>
                      </a:rPr>
                      <m:t>=</m:t>
                    </m:r>
                    <m:sSub>
                      <m:sSubPr>
                        <m:ctrlPr>
                          <a:rPr lang="en-US" sz="3200" i="1">
                            <a:latin typeface="Cambria Math" panose="02040503050406030204" pitchFamily="18" charset="0"/>
                          </a:rPr>
                        </m:ctrlPr>
                      </m:sSub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𝑣</m:t>
                            </m:r>
                          </m:e>
                          <m:sup>
                            <m:r>
                              <a:rPr lang="en-US" sz="3200" b="0" i="1" smtClean="0">
                                <a:latin typeface="Cambria Math" panose="02040503050406030204" pitchFamily="18" charset="0"/>
                              </a:rPr>
                              <m:t>𝑎</m:t>
                            </m:r>
                          </m:sup>
                        </m:sSup>
                        <m:r>
                          <a:rPr lang="en-US" sz="3200" i="1">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𝑐𝑑</m:t>
                        </m:r>
                      </m:sub>
                    </m:sSub>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𝑏</m:t>
                        </m:r>
                      </m:sub>
                    </m:sSub>
                    <m:sSup>
                      <m:sSupPr>
                        <m:ctrlPr>
                          <a:rPr lang="en-US" sz="320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𝑑</m:t>
                        </m:r>
                      </m:sup>
                    </m:sSup>
                    <m:sSup>
                      <m:sSupPr>
                        <m:ctrlPr>
                          <a:rPr lang="en-US" sz="3200" i="1">
                            <a:latin typeface="Cambria Math" panose="02040503050406030204" pitchFamily="18" charset="0"/>
                          </a:rPr>
                        </m:ctrlPr>
                      </m:sSupPr>
                      <m:e>
                        <m:r>
                          <a:rPr lang="en-US" sz="3200" i="1">
                            <a:latin typeface="Cambria Math" panose="02040503050406030204" pitchFamily="18" charset="0"/>
                          </a:rPr>
                          <m:t>𝑤</m:t>
                        </m:r>
                      </m:e>
                      <m:sup>
                        <m:r>
                          <a:rPr lang="en-US" sz="3200" i="1">
                            <a:latin typeface="Cambria Math" panose="02040503050406030204" pitchFamily="18" charset="0"/>
                          </a:rPr>
                          <m:t>𝑏</m:t>
                        </m:r>
                      </m:sup>
                    </m:sSup>
                    <m:r>
                      <a:rPr lang="en-US" sz="3200" b="0" i="1" smtClean="0">
                        <a:latin typeface="Cambria Math" panose="02040503050406030204" pitchFamily="18" charset="0"/>
                      </a:rPr>
                      <m:t>=</m:t>
                    </m:r>
                    <m:sSup>
                      <m:sSupPr>
                        <m:ctrlPr>
                          <a:rPr lang="en-US" sz="3200" i="1" smtClean="0">
                            <a:latin typeface="Cambria Math" panose="02040503050406030204" pitchFamily="18" charset="0"/>
                          </a:rPr>
                        </m:ctrlPr>
                      </m:sSupPr>
                      <m:e>
                        <m:r>
                          <a:rPr lang="en-US" sz="3200" i="1">
                            <a:latin typeface="Cambria Math" panose="02040503050406030204" pitchFamily="18" charset="0"/>
                          </a:rPr>
                          <m:t>𝑣</m:t>
                        </m:r>
                      </m:e>
                      <m:sup>
                        <m:r>
                          <a:rPr lang="en-US" sz="3200" i="1">
                            <a:latin typeface="Cambria Math" panose="02040503050406030204" pitchFamily="18" charset="0"/>
                          </a:rPr>
                          <m:t>𝑎</m:t>
                        </m:r>
                      </m:sup>
                    </m:sSup>
                    <m:sSub>
                      <m:sSubPr>
                        <m:ctrlPr>
                          <a:rPr lang="en-US" sz="3200" b="0" i="1" smtClean="0">
                            <a:latin typeface="Cambria Math" panose="02040503050406030204" pitchFamily="18" charset="0"/>
                          </a:rPr>
                        </m:ctrlPr>
                      </m:sSubPr>
                      <m:e>
                        <m:acc>
                          <m:accPr>
                            <m:chr m:val="̂"/>
                            <m:ctrlPr>
                              <a:rPr lang="en-US" sz="3200" b="0" i="1" smtClean="0">
                                <a:latin typeface="Cambria Math" panose="02040503050406030204" pitchFamily="18" charset="0"/>
                              </a:rPr>
                            </m:ctrlPr>
                          </m:accPr>
                          <m:e>
                            <m:r>
                              <a:rPr lang="en-US" sz="3200" i="1">
                                <a:latin typeface="Cambria Math" panose="02040503050406030204" pitchFamily="18" charset="0"/>
                              </a:rPr>
                              <m:t>𝜔</m:t>
                            </m:r>
                          </m:e>
                        </m:acc>
                      </m:e>
                      <m:sub>
                        <m:r>
                          <a:rPr lang="en-US" sz="3200" b="0" i="1" smtClean="0">
                            <a:latin typeface="Cambria Math" panose="02040503050406030204" pitchFamily="18" charset="0"/>
                          </a:rPr>
                          <m:t>𝑎𝑏</m:t>
                        </m:r>
                        <m:r>
                          <a:rPr lang="en-US" sz="3200" b="0" i="1" smtClean="0">
                            <a:latin typeface="Cambria Math" panose="02040503050406030204" pitchFamily="18" charset="0"/>
                          </a:rPr>
                          <m:t> </m:t>
                        </m:r>
                      </m:sub>
                    </m:sSub>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𝑤</m:t>
                        </m:r>
                      </m:e>
                      <m:sup>
                        <m:r>
                          <a:rPr lang="en-US" sz="3200" b="0" i="1" smtClean="0">
                            <a:latin typeface="Cambria Math" panose="02040503050406030204" pitchFamily="18" charset="0"/>
                          </a:rPr>
                          <m:t>𝑏</m:t>
                        </m:r>
                      </m:sup>
                    </m:sSup>
                  </m:oMath>
                </a14:m>
                <a:endParaRPr lang="en-US" sz="3200" dirty="0"/>
              </a:p>
            </p:txBody>
          </p:sp>
        </mc:Choice>
        <mc:Fallback xmlns="">
          <p:sp>
            <p:nvSpPr>
              <p:cNvPr id="11" name="TextBox 10">
                <a:extLst>
                  <a:ext uri="{FF2B5EF4-FFF2-40B4-BE49-F238E27FC236}">
                    <a16:creationId xmlns:a16="http://schemas.microsoft.com/office/drawing/2014/main" id="{33EB5439-039C-1D52-6995-17336C55197B}"/>
                  </a:ext>
                </a:extLst>
              </p:cNvPr>
              <p:cNvSpPr txBox="1">
                <a:spLocks noRot="1" noChangeAspect="1" noMove="1" noResize="1" noEditPoints="1" noAdjustHandles="1" noChangeArrowheads="1" noChangeShapeType="1" noTextEdit="1"/>
              </p:cNvSpPr>
              <p:nvPr/>
            </p:nvSpPr>
            <p:spPr>
              <a:xfrm>
                <a:off x="201663" y="3518868"/>
                <a:ext cx="8114850" cy="611386"/>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8A6AF5B8-D7AB-0BFC-70F3-84D5865431A4}"/>
                  </a:ext>
                </a:extLst>
              </p:cNvPr>
              <p:cNvSpPr txBox="1"/>
              <p:nvPr/>
            </p:nvSpPr>
            <p:spPr>
              <a:xfrm>
                <a:off x="3167292" y="5356882"/>
                <a:ext cx="2940998"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b>
                        <m:sSubPr>
                          <m:ctrlPr>
                            <a:rPr lang="en-US" sz="4400" i="1" smtClean="0">
                              <a:solidFill>
                                <a:schemeClr val="accent6">
                                  <a:lumMod val="75000"/>
                                </a:schemeClr>
                              </a:solidFill>
                              <a:latin typeface="Cambria Math" panose="02040503050406030204" pitchFamily="18" charset="0"/>
                            </a:rPr>
                          </m:ctrlPr>
                        </m:sSubPr>
                        <m:e>
                          <m:acc>
                            <m:accPr>
                              <m:chr m:val="̂"/>
                              <m:ctrlPr>
                                <a:rPr lang="en-US" sz="4400" i="1">
                                  <a:solidFill>
                                    <a:schemeClr val="accent6">
                                      <a:lumMod val="75000"/>
                                    </a:schemeClr>
                                  </a:solidFill>
                                  <a:latin typeface="Cambria Math" panose="02040503050406030204" pitchFamily="18" charset="0"/>
                                </a:rPr>
                              </m:ctrlPr>
                            </m:accPr>
                            <m:e>
                              <m:r>
                                <a:rPr lang="en-US" sz="4400" i="1">
                                  <a:solidFill>
                                    <a:schemeClr val="accent6">
                                      <a:lumMod val="75000"/>
                                    </a:schemeClr>
                                  </a:solidFill>
                                  <a:latin typeface="Cambria Math" panose="02040503050406030204" pitchFamily="18" charset="0"/>
                                </a:rPr>
                                <m:t>𝜔</m:t>
                              </m:r>
                            </m:e>
                          </m:acc>
                        </m:e>
                        <m:sub>
                          <m:r>
                            <a:rPr lang="en-US" sz="4400" i="1">
                              <a:solidFill>
                                <a:schemeClr val="accent6">
                                  <a:lumMod val="75000"/>
                                </a:schemeClr>
                              </a:solidFill>
                              <a:latin typeface="Cambria Math" panose="02040503050406030204" pitchFamily="18" charset="0"/>
                            </a:rPr>
                            <m:t>𝑎𝑏</m:t>
                          </m:r>
                        </m:sub>
                      </m:sSub>
                      <m:r>
                        <a:rPr lang="en-US" sz="4400" i="1">
                          <a:solidFill>
                            <a:schemeClr val="accent6">
                              <a:lumMod val="75000"/>
                            </a:schemeClr>
                          </a:solidFill>
                          <a:latin typeface="Cambria Math" panose="02040503050406030204" pitchFamily="18" charset="0"/>
                        </a:rPr>
                        <m:t>=</m:t>
                      </m:r>
                      <m:sSub>
                        <m:sSubPr>
                          <m:ctrlPr>
                            <a:rPr lang="en-US" sz="4400" i="1">
                              <a:solidFill>
                                <a:schemeClr val="accent6">
                                  <a:lumMod val="75000"/>
                                </a:schemeClr>
                              </a:solidFill>
                              <a:latin typeface="Cambria Math" panose="02040503050406030204" pitchFamily="18" charset="0"/>
                            </a:rPr>
                          </m:ctrlPr>
                        </m:sSubPr>
                        <m:e>
                          <m:r>
                            <a:rPr lang="en-US" sz="4400" i="1">
                              <a:solidFill>
                                <a:schemeClr val="accent6">
                                  <a:lumMod val="75000"/>
                                </a:schemeClr>
                              </a:solidFill>
                              <a:latin typeface="Cambria Math" panose="02040503050406030204" pitchFamily="18" charset="0"/>
                            </a:rPr>
                            <m:t>𝜔</m:t>
                          </m:r>
                        </m:e>
                        <m:sub>
                          <m:r>
                            <a:rPr lang="en-US" sz="4400" i="1">
                              <a:solidFill>
                                <a:schemeClr val="accent6">
                                  <a:lumMod val="75000"/>
                                </a:schemeClr>
                              </a:solidFill>
                              <a:latin typeface="Cambria Math" panose="02040503050406030204" pitchFamily="18" charset="0"/>
                            </a:rPr>
                            <m:t>𝑎𝑏</m:t>
                          </m:r>
                        </m:sub>
                      </m:sSub>
                    </m:oMath>
                  </m:oMathPara>
                </a14:m>
                <a:endParaRPr lang="en-US" sz="4400" dirty="0">
                  <a:solidFill>
                    <a:schemeClr val="accent6">
                      <a:lumMod val="75000"/>
                    </a:schemeClr>
                  </a:solidFill>
                </a:endParaRPr>
              </a:p>
            </p:txBody>
          </p:sp>
        </mc:Choice>
        <mc:Fallback xmlns="">
          <p:sp>
            <p:nvSpPr>
              <p:cNvPr id="12" name="TextBox 11">
                <a:extLst>
                  <a:ext uri="{FF2B5EF4-FFF2-40B4-BE49-F238E27FC236}">
                    <a16:creationId xmlns:a16="http://schemas.microsoft.com/office/drawing/2014/main" id="{8A6AF5B8-D7AB-0BFC-70F3-84D5865431A4}"/>
                  </a:ext>
                </a:extLst>
              </p:cNvPr>
              <p:cNvSpPr txBox="1">
                <a:spLocks noRot="1" noChangeAspect="1" noMove="1" noResize="1" noEditPoints="1" noAdjustHandles="1" noChangeArrowheads="1" noChangeShapeType="1" noTextEdit="1"/>
              </p:cNvSpPr>
              <p:nvPr/>
            </p:nvSpPr>
            <p:spPr>
              <a:xfrm>
                <a:off x="3167292" y="5356882"/>
                <a:ext cx="2940998" cy="769441"/>
              </a:xfrm>
              <a:prstGeom prst="rect">
                <a:avLst/>
              </a:prstGeom>
              <a:blipFill>
                <a:blip r:embed="rId12"/>
                <a:stretch>
                  <a:fillRect/>
                </a:stretch>
              </a:blipFill>
            </p:spPr>
            <p:txBody>
              <a:bodyPr/>
              <a:lstStyle/>
              <a:p>
                <a:r>
                  <a:rPr lang="en-US">
                    <a:noFill/>
                  </a:rPr>
                  <a:t> </a:t>
                </a:r>
              </a:p>
            </p:txBody>
          </p:sp>
        </mc:Fallback>
      </mc:AlternateContent>
      <p:cxnSp>
        <p:nvCxnSpPr>
          <p:cNvPr id="4" name="Straight Arrow Connector 3">
            <a:extLst>
              <a:ext uri="{FF2B5EF4-FFF2-40B4-BE49-F238E27FC236}">
                <a16:creationId xmlns:a16="http://schemas.microsoft.com/office/drawing/2014/main" id="{AF76587F-C56C-1948-70D7-CE39AF9C9012}"/>
              </a:ext>
            </a:extLst>
          </p:cNvPr>
          <p:cNvCxnSpPr/>
          <p:nvPr/>
        </p:nvCxnSpPr>
        <p:spPr>
          <a:xfrm flipV="1">
            <a:off x="8390544" y="3107890"/>
            <a:ext cx="115409" cy="37989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18405476-9BA7-ACC6-B76F-C620F512F81F}"/>
              </a:ext>
            </a:extLst>
          </p:cNvPr>
          <p:cNvCxnSpPr/>
          <p:nvPr/>
        </p:nvCxnSpPr>
        <p:spPr>
          <a:xfrm flipV="1">
            <a:off x="8390544" y="3285443"/>
            <a:ext cx="408372" cy="202342"/>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6" name="Straight Arrow Connector 5">
            <a:extLst>
              <a:ext uri="{FF2B5EF4-FFF2-40B4-BE49-F238E27FC236}">
                <a16:creationId xmlns:a16="http://schemas.microsoft.com/office/drawing/2014/main" id="{1DC062BA-1474-58A1-0D44-09BCB9004390}"/>
              </a:ext>
            </a:extLst>
          </p:cNvPr>
          <p:cNvCxnSpPr/>
          <p:nvPr/>
        </p:nvCxnSpPr>
        <p:spPr>
          <a:xfrm>
            <a:off x="8390544" y="4306375"/>
            <a:ext cx="532660" cy="248575"/>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D8E9983-F4B2-0051-B9F0-3595B22EDD5B}"/>
              </a:ext>
            </a:extLst>
          </p:cNvPr>
          <p:cNvCxnSpPr/>
          <p:nvPr/>
        </p:nvCxnSpPr>
        <p:spPr>
          <a:xfrm flipH="1" flipV="1">
            <a:off x="8292889" y="4119944"/>
            <a:ext cx="97655" cy="177554"/>
          </a:xfrm>
          <a:prstGeom prst="straightConnector1">
            <a:avLst/>
          </a:prstGeom>
          <a:ln>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03927668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9CC77ED-96AD-49BD-E4D5-56D375E4BE46}"/>
              </a:ext>
            </a:extLst>
          </p:cNvPr>
          <p:cNvSpPr>
            <a:spLocks noGrp="1"/>
          </p:cNvSpPr>
          <p:nvPr>
            <p:ph type="title"/>
          </p:nvPr>
        </p:nvSpPr>
        <p:spPr/>
        <p:txBody>
          <a:bodyPr/>
          <a:lstStyle/>
          <a:p>
            <a:endParaRPr lang="en-US"/>
          </a:p>
        </p:txBody>
      </p:sp>
      <mc:AlternateContent xmlns:mc="http://schemas.openxmlformats.org/markup-compatibility/2006" xmlns:a14="http://schemas.microsoft.com/office/drawing/2010/main">
        <mc:Choice Requires="a14">
          <p:sp>
            <p:nvSpPr>
              <p:cNvPr id="3" name="Content Placeholder 2">
                <a:extLst>
                  <a:ext uri="{FF2B5EF4-FFF2-40B4-BE49-F238E27FC236}">
                    <a16:creationId xmlns:a16="http://schemas.microsoft.com/office/drawing/2014/main" id="{14BCBDE2-DD10-DE73-21D9-C92B34F4BCB0}"/>
                  </a:ext>
                </a:extLst>
              </p:cNvPr>
              <p:cNvSpPr>
                <a:spLocks noGrp="1"/>
              </p:cNvSpPr>
              <p:nvPr>
                <p:ph idx="1"/>
              </p:nvPr>
            </p:nvSpPr>
            <p:spPr/>
            <p:txBody>
              <a:bodyPr/>
              <a:lstStyle/>
              <a:p>
                <a:r>
                  <a:rPr lang="en-US" dirty="0"/>
                  <a:t>Show that the equations characterize a vector field: the displacement</a:t>
                </a:r>
              </a:p>
              <a:p>
                <a:r>
                  <a:rPr lang="en-US" dirty="0"/>
                  <a:t>Show that the displacement is a 90 rotation of the gradient of the Hamiltonian</a:t>
                </a:r>
              </a:p>
              <a:p>
                <a:r>
                  <a:rPr lang="en-US" dirty="0"/>
                  <a:t>Introduce </a:t>
                </a:r>
                <a14:m>
                  <m:oMath xmlns:m="http://schemas.openxmlformats.org/officeDocument/2006/math">
                    <m:sSub>
                      <m:sSubPr>
                        <m:ctrlPr>
                          <a:rPr lang="en-US" b="0" i="1" smtClean="0">
                            <a:latin typeface="Cambria Math" panose="02040503050406030204" pitchFamily="18" charset="0"/>
                          </a:rPr>
                        </m:ctrlPr>
                      </m:sSubPr>
                      <m:e>
                        <m:r>
                          <a:rPr lang="en-US" b="0" i="1" smtClean="0">
                            <a:latin typeface="Cambria Math" panose="02040503050406030204" pitchFamily="18" charset="0"/>
                          </a:rPr>
                          <m:t>𝑆</m:t>
                        </m:r>
                      </m:e>
                      <m:sub>
                        <m:r>
                          <a:rPr lang="en-US" b="0" i="1" smtClean="0">
                            <a:latin typeface="Cambria Math" panose="02040503050406030204" pitchFamily="18" charset="0"/>
                          </a:rPr>
                          <m:t>𝑎</m:t>
                        </m:r>
                      </m:sub>
                    </m:sSub>
                  </m:oMath>
                </a14:m>
                <a:r>
                  <a:rPr lang="en-US" dirty="0"/>
                  <a:t> and </a:t>
                </a:r>
                <a14:m>
                  <m:oMath xmlns:m="http://schemas.openxmlformats.org/officeDocument/2006/math">
                    <m:r>
                      <a:rPr lang="en-US" b="0" i="1" smtClean="0">
                        <a:latin typeface="Cambria Math" panose="02040503050406030204" pitchFamily="18" charset="0"/>
                      </a:rPr>
                      <m:t>𝜔</m:t>
                    </m:r>
                  </m:oMath>
                </a14:m>
                <a:endParaRPr lang="en-US" dirty="0"/>
              </a:p>
              <a:p>
                <a:r>
                  <a:rPr lang="en-US" dirty="0" err="1"/>
                  <a:t>Divergenceless</a:t>
                </a:r>
                <a:r>
                  <a:rPr lang="en-US" dirty="0"/>
                  <a:t>, potential, flow depends only on endpoints</a:t>
                </a:r>
              </a:p>
              <a:p>
                <a:r>
                  <a:rPr lang="en-US" dirty="0"/>
                  <a:t>Unitary Jacobian, conservation of area</a:t>
                </a:r>
              </a:p>
              <a:p>
                <a:r>
                  <a:rPr lang="en-US" dirty="0"/>
                  <a:t>Conservation of density</a:t>
                </a:r>
              </a:p>
              <a:p>
                <a:r>
                  <a:rPr lang="en-US" dirty="0"/>
                  <a:t>Symplectic form</a:t>
                </a:r>
              </a:p>
              <a:p>
                <a:r>
                  <a:rPr lang="en-US" dirty="0"/>
                  <a:t>…</a:t>
                </a:r>
              </a:p>
            </p:txBody>
          </p:sp>
        </mc:Choice>
        <mc:Fallback xmlns="">
          <p:sp>
            <p:nvSpPr>
              <p:cNvPr id="3" name="Content Placeholder 2">
                <a:extLst>
                  <a:ext uri="{FF2B5EF4-FFF2-40B4-BE49-F238E27FC236}">
                    <a16:creationId xmlns:a16="http://schemas.microsoft.com/office/drawing/2014/main" id="{14BCBDE2-DD10-DE73-21D9-C92B34F4BCB0}"/>
                  </a:ext>
                </a:extLst>
              </p:cNvPr>
              <p:cNvSpPr>
                <a:spLocks noGrp="1" noRot="1" noChangeAspect="1" noMove="1" noResize="1" noEditPoints="1" noAdjustHandles="1" noChangeArrowheads="1" noChangeShapeType="1" noTextEdit="1"/>
              </p:cNvSpPr>
              <p:nvPr>
                <p:ph idx="1"/>
              </p:nvPr>
            </p:nvSpPr>
            <p:spPr>
              <a:blipFill>
                <a:blip r:embed="rId2"/>
                <a:stretch>
                  <a:fillRect l="-916" t="-1812"/>
                </a:stretch>
              </a:blipFill>
            </p:spPr>
            <p:txBody>
              <a:bodyPr/>
              <a:lstStyle/>
              <a:p>
                <a:r>
                  <a:rPr lang="en-US">
                    <a:noFill/>
                  </a:rPr>
                  <a:t> </a:t>
                </a:r>
              </a:p>
            </p:txBody>
          </p:sp>
        </mc:Fallback>
      </mc:AlternateContent>
      <p:sp>
        <p:nvSpPr>
          <p:cNvPr id="4" name="Footer Placeholder 3">
            <a:extLst>
              <a:ext uri="{FF2B5EF4-FFF2-40B4-BE49-F238E27FC236}">
                <a16:creationId xmlns:a16="http://schemas.microsoft.com/office/drawing/2014/main" id="{B464496D-A6A2-61DB-4871-ECD495D9FA55}"/>
              </a:ext>
            </a:extLst>
          </p:cNvPr>
          <p:cNvSpPr>
            <a:spLocks noGrp="1"/>
          </p:cNvSpPr>
          <p:nvPr>
            <p:ph type="ftr" sz="quarter" idx="11"/>
          </p:nvPr>
        </p:nvSpPr>
        <p:spPr/>
        <p:txBody>
          <a:bodyPr/>
          <a:lstStyle/>
          <a:p>
            <a:r>
              <a:rPr lang="en-US"/>
              <a:t>Gabriele Carcassi - University of Michigan</a:t>
            </a:r>
          </a:p>
        </p:txBody>
      </p:sp>
      <p:sp>
        <p:nvSpPr>
          <p:cNvPr id="5" name="Slide Number Placeholder 4">
            <a:extLst>
              <a:ext uri="{FF2B5EF4-FFF2-40B4-BE49-F238E27FC236}">
                <a16:creationId xmlns:a16="http://schemas.microsoft.com/office/drawing/2014/main" id="{6C4B748D-015E-5728-9DAC-2BEAB589D2A3}"/>
              </a:ext>
            </a:extLst>
          </p:cNvPr>
          <p:cNvSpPr>
            <a:spLocks noGrp="1"/>
          </p:cNvSpPr>
          <p:nvPr>
            <p:ph type="sldNum" sz="quarter" idx="13"/>
          </p:nvPr>
        </p:nvSpPr>
        <p:spPr/>
        <p:txBody>
          <a:bodyPr/>
          <a:lstStyle/>
          <a:p>
            <a:fld id="{F47845EA-7733-40EE-B074-20032348B727}" type="slidenum">
              <a:rPr lang="en-US" smtClean="0"/>
              <a:t>2</a:t>
            </a:fld>
            <a:endParaRPr lang="en-US"/>
          </a:p>
        </p:txBody>
      </p:sp>
    </p:spTree>
    <p:extLst>
      <p:ext uri="{BB962C8B-B14F-4D97-AF65-F5344CB8AC3E}">
        <p14:creationId xmlns:p14="http://schemas.microsoft.com/office/powerpoint/2010/main" val="163631458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08D2249-0D55-56FE-CA03-4756F7B03DD1}"/>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0CCD9943-FACF-E9B2-3788-68FA877B62DD}"/>
              </a:ext>
            </a:extLst>
          </p:cNvPr>
          <p:cNvSpPr>
            <a:spLocks noGrp="1"/>
          </p:cNvSpPr>
          <p:nvPr>
            <p:ph type="sldNum" sz="quarter" idx="12"/>
          </p:nvPr>
        </p:nvSpPr>
        <p:spPr/>
        <p:txBody>
          <a:bodyPr/>
          <a:lstStyle/>
          <a:p>
            <a:fld id="{F47845EA-7733-40EE-B074-20032348B727}" type="slidenum">
              <a:rPr lang="en-US" smtClean="0"/>
              <a:t>20</a:t>
            </a:fld>
            <a:endParaRPr lang="en-US"/>
          </a:p>
        </p:txBody>
      </p:sp>
      <p:sp>
        <p:nvSpPr>
          <p:cNvPr id="4" name="TextBox 3">
            <a:extLst>
              <a:ext uri="{FF2B5EF4-FFF2-40B4-BE49-F238E27FC236}">
                <a16:creationId xmlns:a16="http://schemas.microsoft.com/office/drawing/2014/main" id="{41F35C94-1FDD-8F41-5A1B-B2F98A79A172}"/>
              </a:ext>
            </a:extLst>
          </p:cNvPr>
          <p:cNvSpPr txBox="1"/>
          <p:nvPr/>
        </p:nvSpPr>
        <p:spPr>
          <a:xfrm>
            <a:off x="381747" y="245865"/>
            <a:ext cx="11172226" cy="523220"/>
          </a:xfrm>
          <a:prstGeom prst="rect">
            <a:avLst/>
          </a:prstGeom>
          <a:noFill/>
        </p:spPr>
        <p:txBody>
          <a:bodyPr wrap="none" rtlCol="0">
            <a:spAutoFit/>
          </a:bodyPr>
          <a:lstStyle/>
          <a:p>
            <a:pPr algn="ctr"/>
            <a:r>
              <a:rPr lang="en-US" sz="2800" dirty="0"/>
              <a:t>It is also useful to look more closely at the definition of the Poisson bracket:</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70D5E521-6D9F-1E9F-5ED1-71D91179585E}"/>
                  </a:ext>
                </a:extLst>
              </p:cNvPr>
              <p:cNvSpPr txBox="1"/>
              <p:nvPr/>
            </p:nvSpPr>
            <p:spPr>
              <a:xfrm>
                <a:off x="2731197" y="1166177"/>
                <a:ext cx="6552435" cy="105099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2800" b="0" i="1" smtClean="0">
                              <a:latin typeface="Cambria Math" panose="02040503050406030204" pitchFamily="18" charset="0"/>
                            </a:rPr>
                          </m:ctrlPr>
                        </m:dPr>
                        <m:e>
                          <m:r>
                            <a:rPr lang="en-US" sz="2800" b="0" i="1" smtClean="0">
                              <a:latin typeface="Cambria Math" panose="02040503050406030204" pitchFamily="18" charset="0"/>
                            </a:rPr>
                            <m:t>𝑓</m:t>
                          </m:r>
                          <m:r>
                            <a:rPr lang="en-US" sz="2800" b="0" i="1" smtClean="0">
                              <a:latin typeface="Cambria Math" panose="02040503050406030204" pitchFamily="18" charset="0"/>
                            </a:rPr>
                            <m:t>,</m:t>
                          </m:r>
                          <m:r>
                            <a:rPr lang="en-US" sz="2800" b="0" i="1" smtClean="0">
                              <a:latin typeface="Cambria Math" panose="02040503050406030204" pitchFamily="18" charset="0"/>
                            </a:rPr>
                            <m:t>𝑔</m:t>
                          </m:r>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r>
                        <a:rPr lang="en-US" sz="2800" b="0" i="1" smtClean="0">
                          <a:latin typeface="Cambria Math" panose="02040503050406030204" pitchFamily="18" charset="0"/>
                        </a:rPr>
                        <m:t>=</m:t>
                      </m:r>
                      <m:d>
                        <m:dPr>
                          <m:begChr m:val="|"/>
                          <m:endChr m:val="|"/>
                          <m:ctrlPr>
                            <a:rPr lang="en-US" sz="2800" b="0" i="1" smtClean="0">
                              <a:latin typeface="Cambria Math" panose="02040503050406030204" pitchFamily="18" charset="0"/>
                            </a:rPr>
                          </m:ctrlPr>
                        </m:dPr>
                        <m:e>
                          <m:m>
                            <m:mPr>
                              <m:mcs>
                                <m:mc>
                                  <m:mcPr>
                                    <m:count m:val="2"/>
                                    <m:mcJc m:val="center"/>
                                  </m:mcPr>
                                </m:mc>
                              </m:mcs>
                              <m:ctrlPr>
                                <a:rPr lang="en-US" sz="2800" b="0" i="1" smtClean="0">
                                  <a:latin typeface="Cambria Math" panose="02040503050406030204" pitchFamily="18" charset="0"/>
                                </a:rPr>
                              </m:ctrlPr>
                            </m:mP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𝑓</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𝑓</m:t>
                                </m:r>
                              </m:e>
                            </m:mr>
                            <m:mr>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r>
                                  <a:rPr lang="en-US" sz="2800" b="0" i="1" smtClean="0">
                                    <a:latin typeface="Cambria Math" panose="02040503050406030204" pitchFamily="18" charset="0"/>
                                  </a:rPr>
                                  <m:t>𝑔</m:t>
                                </m:r>
                              </m:e>
                              <m:e>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𝑔</m:t>
                                </m:r>
                              </m:e>
                            </m:mr>
                          </m:m>
                        </m:e>
                      </m:d>
                    </m:oMath>
                  </m:oMathPara>
                </a14:m>
                <a:endParaRPr lang="en-US" sz="2800" dirty="0"/>
              </a:p>
            </p:txBody>
          </p:sp>
        </mc:Choice>
        <mc:Fallback xmlns="">
          <p:sp>
            <p:nvSpPr>
              <p:cNvPr id="7" name="TextBox 6">
                <a:extLst>
                  <a:ext uri="{FF2B5EF4-FFF2-40B4-BE49-F238E27FC236}">
                    <a16:creationId xmlns:a16="http://schemas.microsoft.com/office/drawing/2014/main" id="{70D5E521-6D9F-1E9F-5ED1-71D91179585E}"/>
                  </a:ext>
                </a:extLst>
              </p:cNvPr>
              <p:cNvSpPr txBox="1">
                <a:spLocks noRot="1" noChangeAspect="1" noMove="1" noResize="1" noEditPoints="1" noAdjustHandles="1" noChangeArrowheads="1" noChangeShapeType="1" noTextEdit="1"/>
              </p:cNvSpPr>
              <p:nvPr/>
            </p:nvSpPr>
            <p:spPr>
              <a:xfrm>
                <a:off x="2731197" y="1166177"/>
                <a:ext cx="6552435" cy="1050993"/>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9BE1D70-77E9-EC2E-763D-FC3DB808929D}"/>
                  </a:ext>
                </a:extLst>
              </p:cNvPr>
              <p:cNvSpPr txBox="1"/>
              <p:nvPr/>
            </p:nvSpPr>
            <p:spPr>
              <a:xfrm>
                <a:off x="518796" y="2538920"/>
                <a:ext cx="11137601" cy="530915"/>
              </a:xfrm>
              <a:prstGeom prst="rect">
                <a:avLst/>
              </a:prstGeom>
              <a:noFill/>
            </p:spPr>
            <p:txBody>
              <a:bodyPr wrap="none" rtlCol="0">
                <a:spAutoFit/>
              </a:bodyPr>
              <a:lstStyle/>
              <a:p>
                <a:pPr algn="ctr"/>
                <a:r>
                  <a:rPr lang="en-US" sz="2800" dirty="0"/>
                  <a:t>We can express the Poisson bracket:</a:t>
                </a:r>
                <a14:m>
                  <m:oMath xmlns:m="http://schemas.openxmlformats.org/officeDocument/2006/math">
                    <m:r>
                      <m:rPr>
                        <m:nor/>
                      </m:rPr>
                      <a:rPr lang="en-US" sz="2800" dirty="0"/>
                      <m:t> </m:t>
                    </m:r>
                    <m:d>
                      <m:dPr>
                        <m:begChr m:val="{"/>
                        <m:endChr m:val="}"/>
                        <m:ctrlPr>
                          <a:rPr lang="en-US" sz="2800" i="1">
                            <a:latin typeface="Cambria Math" panose="02040503050406030204" pitchFamily="18" charset="0"/>
                          </a:rPr>
                        </m:ctrlPr>
                      </m:dPr>
                      <m:e>
                        <m:r>
                          <a:rPr lang="en-US" sz="2800" i="1">
                            <a:latin typeface="Cambria Math" panose="02040503050406030204" pitchFamily="18" charset="0"/>
                          </a:rPr>
                          <m:t>𝑓</m:t>
                        </m:r>
                        <m:r>
                          <a:rPr lang="en-US" sz="2800" i="1">
                            <a:latin typeface="Cambria Math" panose="02040503050406030204" pitchFamily="18" charset="0"/>
                          </a:rPr>
                          <m:t>,</m:t>
                        </m:r>
                        <m:r>
                          <a:rPr lang="en-US" sz="2800" i="1">
                            <a:latin typeface="Cambria Math" panose="02040503050406030204" pitchFamily="18" charset="0"/>
                          </a:rPr>
                          <m:t>𝑔</m:t>
                        </m:r>
                      </m:e>
                    </m:d>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𝑏</m:t>
                        </m:r>
                      </m:sub>
                    </m:sSub>
                    <m:r>
                      <a:rPr lang="en-US" sz="2800" i="1">
                        <a:latin typeface="Cambria Math" panose="02040503050406030204" pitchFamily="18" charset="0"/>
                      </a:rPr>
                      <m:t>𝑔</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𝑏𝑎</m:t>
                        </m:r>
                      </m:sup>
                    </m:sSup>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𝑎</m:t>
                        </m:r>
                      </m:sub>
                    </m:sSub>
                    <m:r>
                      <a:rPr lang="en-US" sz="2800" i="1">
                        <a:latin typeface="Cambria Math" panose="02040503050406030204" pitchFamily="18" charset="0"/>
                      </a:rPr>
                      <m:t>𝑓</m:t>
                    </m:r>
                  </m:oMath>
                </a14:m>
                <a:endParaRPr lang="en-US" sz="2800" dirty="0"/>
              </a:p>
            </p:txBody>
          </p:sp>
        </mc:Choice>
        <mc:Fallback xmlns="">
          <p:sp>
            <p:nvSpPr>
              <p:cNvPr id="8" name="TextBox 7">
                <a:extLst>
                  <a:ext uri="{FF2B5EF4-FFF2-40B4-BE49-F238E27FC236}">
                    <a16:creationId xmlns:a16="http://schemas.microsoft.com/office/drawing/2014/main" id="{89BE1D70-77E9-EC2E-763D-FC3DB808929D}"/>
                  </a:ext>
                </a:extLst>
              </p:cNvPr>
              <p:cNvSpPr txBox="1">
                <a:spLocks noRot="1" noChangeAspect="1" noMove="1" noResize="1" noEditPoints="1" noAdjustHandles="1" noChangeArrowheads="1" noChangeShapeType="1" noTextEdit="1"/>
              </p:cNvSpPr>
              <p:nvPr/>
            </p:nvSpPr>
            <p:spPr>
              <a:xfrm>
                <a:off x="518796" y="2538920"/>
                <a:ext cx="11137601" cy="530915"/>
              </a:xfrm>
              <a:prstGeom prst="rect">
                <a:avLst/>
              </a:prstGeom>
              <a:blipFill>
                <a:blip r:embed="rId3"/>
                <a:stretch>
                  <a:fillRect l="-602" t="-9091" b="-3068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5152D29F-22B8-BE66-6847-1F8E6664EC18}"/>
                  </a:ext>
                </a:extLst>
              </p:cNvPr>
              <p:cNvSpPr txBox="1"/>
              <p:nvPr/>
            </p:nvSpPr>
            <p:spPr>
              <a:xfrm>
                <a:off x="1409830" y="3465771"/>
                <a:ext cx="9090054" cy="859210"/>
              </a:xfrm>
              <a:prstGeom prst="rect">
                <a:avLst/>
              </a:prstGeom>
              <a:noFill/>
            </p:spPr>
            <p:txBody>
              <a:bodyPr wrap="none" rtlCol="0">
                <a:spAutoFit/>
              </a:bodyPr>
              <a:lstStyle/>
              <a:p>
                <a:pPr algn="ctr"/>
                <a:r>
                  <a:rPr lang="en-US" sz="2800" dirty="0"/>
                  <a:t>Where</a:t>
                </a:r>
                <a14:m>
                  <m:oMath xmlns:m="http://schemas.openxmlformats.org/officeDocument/2006/math">
                    <m:r>
                      <m:rPr>
                        <m:nor/>
                      </m:rPr>
                      <a:rPr lang="en-US" sz="2800" dirty="0"/>
                      <m:t> </m:t>
                    </m:r>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𝑎𝑏</m:t>
                        </m:r>
                      </m:sup>
                    </m:sSup>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𝑞𝑝</m:t>
                                  </m:r>
                                </m:sup>
                              </m:sSup>
                            </m:e>
                          </m:mr>
                          <m:mr>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𝑝𝑞</m:t>
                                  </m:r>
                                </m:sup>
                              </m:sSup>
                            </m:e>
                            <m:e>
                              <m:sSup>
                                <m:sSupPr>
                                  <m:ctrlPr>
                                    <a:rPr lang="en-US" sz="2800" i="1">
                                      <a:latin typeface="Cambria Math" panose="02040503050406030204" pitchFamily="18" charset="0"/>
                                    </a:rPr>
                                  </m:ctrlPr>
                                </m:sSupPr>
                                <m:e>
                                  <m:r>
                                    <a:rPr lang="en-US" sz="2800" i="1">
                                      <a:latin typeface="Cambria Math" panose="02040503050406030204" pitchFamily="18" charset="0"/>
                                    </a:rPr>
                                    <m:t>𝜔</m:t>
                                  </m:r>
                                </m:e>
                                <m:sup>
                                  <m:r>
                                    <a:rPr lang="en-US" sz="2800" i="1">
                                      <a:latin typeface="Cambria Math" panose="02040503050406030204" pitchFamily="18" charset="0"/>
                                    </a:rPr>
                                    <m:t>𝑝𝑝</m:t>
                                  </m:r>
                                </m:sup>
                              </m:sSup>
                            </m:e>
                          </m:mr>
                        </m:m>
                      </m:e>
                    </m:d>
                    <m:r>
                      <a:rPr lang="en-US" sz="2800" i="1">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2"/>
                                  <m:mcJc m:val="center"/>
                                </m:mcPr>
                              </m:mc>
                            </m:mcs>
                            <m:ctrlPr>
                              <a:rPr lang="en-US" sz="2800" i="1">
                                <a:latin typeface="Cambria Math" panose="02040503050406030204" pitchFamily="18" charset="0"/>
                              </a:rPr>
                            </m:ctrlPr>
                          </m:mPr>
                          <m:mr>
                            <m:e>
                              <m:r>
                                <m:rPr>
                                  <m:brk m:alnAt="7"/>
                                </m:rPr>
                                <a:rPr lang="en-US" sz="2800" i="1">
                                  <a:latin typeface="Cambria Math" panose="02040503050406030204" pitchFamily="18" charset="0"/>
                                </a:rPr>
                                <m:t>0</m:t>
                              </m:r>
                            </m:e>
                            <m:e>
                              <m:r>
                                <a:rPr lang="en-US" sz="2800" i="1">
                                  <a:latin typeface="Cambria Math" panose="02040503050406030204" pitchFamily="18" charset="0"/>
                                </a:rPr>
                                <m:t>−1</m:t>
                              </m:r>
                            </m:e>
                          </m:mr>
                          <m:mr>
                            <m:e>
                              <m:r>
                                <a:rPr lang="en-US" sz="2800" i="1">
                                  <a:latin typeface="Cambria Math" panose="02040503050406030204" pitchFamily="18" charset="0"/>
                                </a:rPr>
                                <m:t>1</m:t>
                              </m:r>
                            </m:e>
                            <m:e>
                              <m:r>
                                <a:rPr lang="en-US" sz="2800" i="1">
                                  <a:latin typeface="Cambria Math" panose="02040503050406030204" pitchFamily="18" charset="0"/>
                                </a:rPr>
                                <m:t>0</m:t>
                              </m:r>
                            </m:e>
                          </m:mr>
                        </m:m>
                      </m:e>
                    </m:d>
                    <m:r>
                      <m:rPr>
                        <m:nor/>
                      </m:rPr>
                      <a:rPr lang="en-US" sz="2800" dirty="0" smtClean="0"/>
                      <m:t> </m:t>
                    </m:r>
                  </m:oMath>
                </a14:m>
                <a:r>
                  <a:rPr lang="en-US" sz="2800" dirty="0"/>
                  <a:t>is the inverse of </a:t>
                </a:r>
                <a14:m>
                  <m:oMath xmlns:m="http://schemas.openxmlformats.org/officeDocument/2006/math">
                    <m:sSub>
                      <m:sSubPr>
                        <m:ctrlPr>
                          <a:rPr lang="en-US" sz="2800" i="1">
                            <a:latin typeface="Cambria Math" panose="02040503050406030204" pitchFamily="18" charset="0"/>
                          </a:rPr>
                        </m:ctrlPr>
                      </m:sSubPr>
                      <m:e>
                        <m:r>
                          <a:rPr lang="en-US" sz="2800" i="1">
                            <a:latin typeface="Cambria Math" panose="02040503050406030204" pitchFamily="18" charset="0"/>
                          </a:rPr>
                          <m:t>𝜔</m:t>
                        </m:r>
                      </m:e>
                      <m:sub>
                        <m:r>
                          <a:rPr lang="en-US" sz="2800" i="1">
                            <a:latin typeface="Cambria Math" panose="02040503050406030204" pitchFamily="18" charset="0"/>
                          </a:rPr>
                          <m:t>𝑎𝑏</m:t>
                        </m:r>
                      </m:sub>
                    </m:sSub>
                  </m:oMath>
                </a14:m>
                <a:endParaRPr lang="en-US" sz="2800" dirty="0"/>
              </a:p>
            </p:txBody>
          </p:sp>
        </mc:Choice>
        <mc:Fallback xmlns="">
          <p:sp>
            <p:nvSpPr>
              <p:cNvPr id="9" name="TextBox 8">
                <a:extLst>
                  <a:ext uri="{FF2B5EF4-FFF2-40B4-BE49-F238E27FC236}">
                    <a16:creationId xmlns:a16="http://schemas.microsoft.com/office/drawing/2014/main" id="{5152D29F-22B8-BE66-6847-1F8E6664EC18}"/>
                  </a:ext>
                </a:extLst>
              </p:cNvPr>
              <p:cNvSpPr txBox="1">
                <a:spLocks noRot="1" noChangeAspect="1" noMove="1" noResize="1" noEditPoints="1" noAdjustHandles="1" noChangeArrowheads="1" noChangeShapeType="1" noTextEdit="1"/>
              </p:cNvSpPr>
              <p:nvPr/>
            </p:nvSpPr>
            <p:spPr>
              <a:xfrm>
                <a:off x="1409830" y="3465771"/>
                <a:ext cx="9090054" cy="859210"/>
              </a:xfrm>
              <a:prstGeom prst="rect">
                <a:avLst/>
              </a:prstGeom>
              <a:blipFill>
                <a:blip r:embed="rId4"/>
                <a:stretch>
                  <a:fillRect l="-872" b="-142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A1A436F9-E903-F701-FCDD-8094069F35DD}"/>
                  </a:ext>
                </a:extLst>
              </p:cNvPr>
              <p:cNvSpPr txBox="1"/>
              <p:nvPr/>
            </p:nvSpPr>
            <p:spPr>
              <a:xfrm>
                <a:off x="665054" y="4839670"/>
                <a:ext cx="8268096" cy="769441"/>
              </a:xfrm>
              <a:prstGeom prst="rect">
                <a:avLst/>
              </a:prstGeom>
              <a:noFill/>
            </p:spPr>
            <p:txBody>
              <a:bodyPr wrap="none" rtlCol="0">
                <a:spAutoFit/>
              </a:bodyPr>
              <a:lstStyle/>
              <a:p>
                <a:pPr algn="ct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evolution leaves the Poisson</a:t>
                </a:r>
              </a:p>
            </p:txBody>
          </p:sp>
        </mc:Choice>
        <mc:Fallback xmlns="">
          <p:sp>
            <p:nvSpPr>
              <p:cNvPr id="13" name="TextBox 12">
                <a:extLst>
                  <a:ext uri="{FF2B5EF4-FFF2-40B4-BE49-F238E27FC236}">
                    <a16:creationId xmlns:a16="http://schemas.microsoft.com/office/drawing/2014/main" id="{A1A436F9-E903-F701-FCDD-8094069F35DD}"/>
                  </a:ext>
                </a:extLst>
              </p:cNvPr>
              <p:cNvSpPr txBox="1">
                <a:spLocks noRot="1" noChangeAspect="1" noMove="1" noResize="1" noEditPoints="1" noAdjustHandles="1" noChangeArrowheads="1" noChangeShapeType="1" noTextEdit="1"/>
              </p:cNvSpPr>
              <p:nvPr/>
            </p:nvSpPr>
            <p:spPr>
              <a:xfrm>
                <a:off x="665054" y="4839670"/>
                <a:ext cx="8268096" cy="769441"/>
              </a:xfrm>
              <a:prstGeom prst="rect">
                <a:avLst/>
              </a:prstGeom>
              <a:blipFill>
                <a:blip r:embed="rId5"/>
                <a:stretch>
                  <a:fillRect t="-16667" r="-2581" b="-37302"/>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A80FA4C3-7A3F-E108-A02C-46DFE1BD6F46}"/>
              </a:ext>
            </a:extLst>
          </p:cNvPr>
          <p:cNvSpPr txBox="1"/>
          <p:nvPr/>
        </p:nvSpPr>
        <p:spPr>
          <a:xfrm>
            <a:off x="1409830" y="5609111"/>
            <a:ext cx="4243919" cy="769441"/>
          </a:xfrm>
          <a:prstGeom prst="rect">
            <a:avLst/>
          </a:prstGeom>
          <a:noFill/>
        </p:spPr>
        <p:txBody>
          <a:bodyPr wrap="none" rtlCol="0">
            <a:spAutoFit/>
          </a:bodyPr>
          <a:lstStyle/>
          <a:p>
            <a:pPr algn="ctr"/>
            <a:r>
              <a:rPr lang="en-US" sz="4400" dirty="0">
                <a:solidFill>
                  <a:schemeClr val="accent6">
                    <a:lumMod val="75000"/>
                  </a:schemeClr>
                </a:solidFill>
              </a:rPr>
              <a:t>brackets invariant</a:t>
            </a:r>
          </a:p>
        </p:txBody>
      </p:sp>
    </p:spTree>
    <p:extLst>
      <p:ext uri="{BB962C8B-B14F-4D97-AF65-F5344CB8AC3E}">
        <p14:creationId xmlns:p14="http://schemas.microsoft.com/office/powerpoint/2010/main" val="1060826229"/>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21</a:t>
            </a:fld>
            <a:endParaRPr lang="en-US"/>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8128167" y="124495"/>
                <a:ext cx="4004109" cy="584775"/>
              </a:xfrm>
              <a:prstGeom prst="rect">
                <a:avLst/>
              </a:prstGeom>
              <a:noFill/>
            </p:spPr>
            <p:txBody>
              <a:bodyPr wrap="non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a:t>
                </a:r>
              </a:p>
              <a:p>
                <a:r>
                  <a:rPr lang="en-US" sz="1600" dirty="0"/>
                  <a:t>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8128167" y="124495"/>
                <a:ext cx="4004109" cy="584775"/>
              </a:xfrm>
              <a:prstGeom prst="rect">
                <a:avLst/>
              </a:prstGeom>
              <a:blipFill>
                <a:blip r:embed="rId2"/>
                <a:stretch>
                  <a:fillRect l="-761" t="-3125" b="-12500"/>
                </a:stretch>
              </a:blipFill>
            </p:spPr>
            <p:txBody>
              <a:bodyPr/>
              <a:lstStyle/>
              <a:p>
                <a:r>
                  <a:rPr lang="en-US">
                    <a:noFill/>
                  </a:rPr>
                  <a:t> </a:t>
                </a:r>
              </a:p>
            </p:txBody>
          </p:sp>
        </mc:Fallback>
      </mc:AlternateContent>
      <p:grpSp>
        <p:nvGrpSpPr>
          <p:cNvPr id="39" name="Group 38">
            <a:extLst>
              <a:ext uri="{FF2B5EF4-FFF2-40B4-BE49-F238E27FC236}">
                <a16:creationId xmlns:a16="http://schemas.microsoft.com/office/drawing/2014/main" id="{9BA70E87-D61A-8317-1F34-C4251813B0FB}"/>
              </a:ext>
            </a:extLst>
          </p:cNvPr>
          <p:cNvGrpSpPr/>
          <p:nvPr/>
        </p:nvGrpSpPr>
        <p:grpSpPr>
          <a:xfrm>
            <a:off x="8660148" y="629233"/>
            <a:ext cx="3010027" cy="3080896"/>
            <a:chOff x="1357631" y="87879"/>
            <a:chExt cx="3010027" cy="3080896"/>
          </a:xfrm>
        </p:grpSpPr>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357631" y="87879"/>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4167"/>
                    </a:stretch>
                  </a:blipFill>
                </p:spPr>
                <p:txBody>
                  <a:bodyPr/>
                  <a:lstStyle/>
                  <a:p>
                    <a:r>
                      <a:rPr lang="en-US">
                        <a:noFill/>
                      </a:rPr>
                      <a:t> </a:t>
                    </a:r>
                  </a:p>
                </p:txBody>
              </p:sp>
            </mc:Fallback>
          </mc:AlternateContent>
        </p:grpSp>
        <p:grpSp>
          <p:nvGrpSpPr>
            <p:cNvPr id="29" name="Group 28">
              <a:extLst>
                <a:ext uri="{FF2B5EF4-FFF2-40B4-BE49-F238E27FC236}">
                  <a16:creationId xmlns:a16="http://schemas.microsoft.com/office/drawing/2014/main" id="{76F66EC2-CCFF-AB3F-6FA0-E1C627F2764B}"/>
                </a:ext>
              </a:extLst>
            </p:cNvPr>
            <p:cNvGrpSpPr>
              <a:grpSpLocks noChangeAspect="1"/>
            </p:cNvGrpSpPr>
            <p:nvPr/>
          </p:nvGrpSpPr>
          <p:grpSpPr>
            <a:xfrm>
              <a:off x="1735969" y="505924"/>
              <a:ext cx="2249696" cy="2244806"/>
              <a:chOff x="780656" y="611140"/>
              <a:chExt cx="2249696" cy="2244806"/>
            </a:xfrm>
          </p:grpSpPr>
          <p:cxnSp>
            <p:nvCxnSpPr>
              <p:cNvPr id="4" name="Straight Arrow Connector 3">
                <a:extLst>
                  <a:ext uri="{FF2B5EF4-FFF2-40B4-BE49-F238E27FC236}">
                    <a16:creationId xmlns:a16="http://schemas.microsoft.com/office/drawing/2014/main" id="{E34DFE4A-0BCA-341A-2BF7-EB147A065573}"/>
                  </a:ext>
                </a:extLst>
              </p:cNvPr>
              <p:cNvCxnSpPr>
                <a:cxnSpLocks/>
              </p:cNvCxnSpPr>
              <p:nvPr/>
            </p:nvCxnSpPr>
            <p:spPr>
              <a:xfrm rot="5400000" flipV="1">
                <a:off x="1958977" y="112029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5" name="Straight Arrow Connector 4">
                <a:extLst>
                  <a:ext uri="{FF2B5EF4-FFF2-40B4-BE49-F238E27FC236}">
                    <a16:creationId xmlns:a16="http://schemas.microsoft.com/office/drawing/2014/main" id="{B2228867-AF8A-5E52-B359-3005DC6D92FB}"/>
                  </a:ext>
                </a:extLst>
              </p:cNvPr>
              <p:cNvCxnSpPr>
                <a:cxnSpLocks/>
              </p:cNvCxnSpPr>
              <p:nvPr/>
            </p:nvCxnSpPr>
            <p:spPr>
              <a:xfrm rot="5400000">
                <a:off x="2339720" y="1844844"/>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A754DF83-8F5E-3335-87CF-600C8BFD7B7A}"/>
                  </a:ext>
                </a:extLst>
              </p:cNvPr>
              <p:cNvCxnSpPr>
                <a:cxnSpLocks/>
              </p:cNvCxnSpPr>
              <p:nvPr/>
            </p:nvCxnSpPr>
            <p:spPr>
              <a:xfrm rot="5400000">
                <a:off x="1821248" y="2160053"/>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01D15895-0140-7B51-6048-2B10BD5A67CC}"/>
                  </a:ext>
                </a:extLst>
              </p:cNvPr>
              <p:cNvCxnSpPr>
                <a:cxnSpLocks/>
              </p:cNvCxnSpPr>
              <p:nvPr/>
            </p:nvCxnSpPr>
            <p:spPr>
              <a:xfrm rot="5400000" flipH="1">
                <a:off x="1306455" y="1699805"/>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A023636-11D2-4A12-8441-870A80E448BD}"/>
                  </a:ext>
                </a:extLst>
              </p:cNvPr>
              <p:cNvCxnSpPr>
                <a:cxnSpLocks noChangeAspect="1"/>
              </p:cNvCxnSpPr>
              <p:nvPr/>
            </p:nvCxnSpPr>
            <p:spPr>
              <a:xfrm rot="5400000">
                <a:off x="2208252" y="2028369"/>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F92DD69A-858D-0BD3-9D16-87DA2F6A1AE3}"/>
                  </a:ext>
                </a:extLst>
              </p:cNvPr>
              <p:cNvCxnSpPr>
                <a:cxnSpLocks/>
              </p:cNvCxnSpPr>
              <p:nvPr/>
            </p:nvCxnSpPr>
            <p:spPr>
              <a:xfrm rot="5400000" flipH="1">
                <a:off x="1475145" y="2018290"/>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 name="Straight Arrow Connector 10">
                <a:extLst>
                  <a:ext uri="{FF2B5EF4-FFF2-40B4-BE49-F238E27FC236}">
                    <a16:creationId xmlns:a16="http://schemas.microsoft.com/office/drawing/2014/main" id="{6A584880-92E3-5A61-8CDA-3BE92681911E}"/>
                  </a:ext>
                </a:extLst>
              </p:cNvPr>
              <p:cNvCxnSpPr>
                <a:cxnSpLocks/>
              </p:cNvCxnSpPr>
              <p:nvPr/>
            </p:nvCxnSpPr>
            <p:spPr>
              <a:xfrm rot="5400000" flipH="1" flipV="1">
                <a:off x="1505034" y="127663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 name="Straight Arrow Connector 11">
                <a:extLst>
                  <a:ext uri="{FF2B5EF4-FFF2-40B4-BE49-F238E27FC236}">
                    <a16:creationId xmlns:a16="http://schemas.microsoft.com/office/drawing/2014/main" id="{6EB80861-A395-4ED1-D474-825E57906AA2}"/>
                  </a:ext>
                </a:extLst>
              </p:cNvPr>
              <p:cNvCxnSpPr>
                <a:cxnSpLocks/>
              </p:cNvCxnSpPr>
              <p:nvPr/>
            </p:nvCxnSpPr>
            <p:spPr>
              <a:xfrm rot="5400000" flipV="1">
                <a:off x="2255236" y="1338361"/>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F20AB366-F2B8-6387-352E-1760DECEC113}"/>
                  </a:ext>
                </a:extLst>
              </p:cNvPr>
              <p:cNvCxnSpPr>
                <a:cxnSpLocks/>
              </p:cNvCxnSpPr>
              <p:nvPr/>
            </p:nvCxnSpPr>
            <p:spPr>
              <a:xfrm>
                <a:off x="3030352" y="1757590"/>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F003502E-7F7F-A8E8-A799-0D603C36A89D}"/>
                  </a:ext>
                </a:extLst>
              </p:cNvPr>
              <p:cNvCxnSpPr>
                <a:cxnSpLocks/>
              </p:cNvCxnSpPr>
              <p:nvPr/>
            </p:nvCxnSpPr>
            <p:spPr>
              <a:xfrm flipH="1" flipV="1">
                <a:off x="1579802" y="2846593"/>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 name="Straight Arrow Connector 14">
                <a:extLst>
                  <a:ext uri="{FF2B5EF4-FFF2-40B4-BE49-F238E27FC236}">
                    <a16:creationId xmlns:a16="http://schemas.microsoft.com/office/drawing/2014/main" id="{E8975192-6D97-4D10-8B36-85A3161D00EC}"/>
                  </a:ext>
                </a:extLst>
              </p:cNvPr>
              <p:cNvCxnSpPr>
                <a:cxnSpLocks noChangeAspect="1"/>
              </p:cNvCxnSpPr>
              <p:nvPr/>
            </p:nvCxnSpPr>
            <p:spPr>
              <a:xfrm flipH="1" flipV="1">
                <a:off x="780656" y="1437360"/>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AF18E2F5-D3F5-F0FD-B37B-C0104C6DA389}"/>
                  </a:ext>
                </a:extLst>
              </p:cNvPr>
              <p:cNvCxnSpPr>
                <a:cxnSpLocks/>
              </p:cNvCxnSpPr>
              <p:nvPr/>
            </p:nvCxnSpPr>
            <p:spPr>
              <a:xfrm flipH="1">
                <a:off x="2455895" y="2527929"/>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62D6E733-DF10-F3AA-A461-06D5BCB0F9A7}"/>
                  </a:ext>
                </a:extLst>
              </p:cNvPr>
              <p:cNvCxnSpPr>
                <a:cxnSpLocks/>
              </p:cNvCxnSpPr>
              <p:nvPr/>
            </p:nvCxnSpPr>
            <p:spPr>
              <a:xfrm flipH="1" flipV="1">
                <a:off x="891959" y="2296039"/>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A4336EED-95DE-FDDD-C8C3-D20A5DECC497}"/>
                  </a:ext>
                </a:extLst>
              </p:cNvPr>
              <p:cNvCxnSpPr>
                <a:cxnSpLocks noChangeAspect="1"/>
              </p:cNvCxnSpPr>
              <p:nvPr/>
            </p:nvCxnSpPr>
            <p:spPr>
              <a:xfrm flipV="1">
                <a:off x="1103704" y="722359"/>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 name="Straight Arrow Connector 18">
                <a:extLst>
                  <a:ext uri="{FF2B5EF4-FFF2-40B4-BE49-F238E27FC236}">
                    <a16:creationId xmlns:a16="http://schemas.microsoft.com/office/drawing/2014/main" id="{0CC315AF-A39A-C90C-EDA2-F2F43BF57F18}"/>
                  </a:ext>
                </a:extLst>
              </p:cNvPr>
              <p:cNvCxnSpPr>
                <a:cxnSpLocks/>
              </p:cNvCxnSpPr>
              <p:nvPr/>
            </p:nvCxnSpPr>
            <p:spPr>
              <a:xfrm>
                <a:off x="2691102" y="924048"/>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2BE87365-4538-572F-BE23-E6753FDF8125}"/>
                  </a:ext>
                </a:extLst>
              </p:cNvPr>
              <p:cNvCxnSpPr>
                <a:cxnSpLocks/>
              </p:cNvCxnSpPr>
              <p:nvPr/>
            </p:nvCxnSpPr>
            <p:spPr>
              <a:xfrm rot="6720000" flipV="1">
                <a:off x="2257907" y="813822"/>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1" name="Straight Arrow Connector 20">
                <a:extLst>
                  <a:ext uri="{FF2B5EF4-FFF2-40B4-BE49-F238E27FC236}">
                    <a16:creationId xmlns:a16="http://schemas.microsoft.com/office/drawing/2014/main" id="{8D45E5C9-F965-BF61-AF05-3452273063C7}"/>
                  </a:ext>
                </a:extLst>
              </p:cNvPr>
              <p:cNvCxnSpPr>
                <a:cxnSpLocks/>
              </p:cNvCxnSpPr>
              <p:nvPr/>
            </p:nvCxnSpPr>
            <p:spPr>
              <a:xfrm rot="5400000">
                <a:off x="2550863" y="2097865"/>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2" name="Straight Arrow Connector 21">
                <a:extLst>
                  <a:ext uri="{FF2B5EF4-FFF2-40B4-BE49-F238E27FC236}">
                    <a16:creationId xmlns:a16="http://schemas.microsoft.com/office/drawing/2014/main" id="{B9C8BE43-CFCD-2E35-8DDB-BD1C25331F2D}"/>
                  </a:ext>
                </a:extLst>
              </p:cNvPr>
              <p:cNvCxnSpPr>
                <a:cxnSpLocks/>
              </p:cNvCxnSpPr>
              <p:nvPr/>
            </p:nvCxnSpPr>
            <p:spPr>
              <a:xfrm rot="5400000" flipH="1">
                <a:off x="1450455" y="2376111"/>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95B4066-54B7-0580-416B-2AF30587756E}"/>
                  </a:ext>
                </a:extLst>
              </p:cNvPr>
              <p:cNvCxnSpPr>
                <a:cxnSpLocks/>
              </p:cNvCxnSpPr>
              <p:nvPr/>
            </p:nvCxnSpPr>
            <p:spPr>
              <a:xfrm rot="6720000" flipH="1">
                <a:off x="995937" y="1364728"/>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4" name="Straight Arrow Connector 23">
                <a:extLst>
                  <a:ext uri="{FF2B5EF4-FFF2-40B4-BE49-F238E27FC236}">
                    <a16:creationId xmlns:a16="http://schemas.microsoft.com/office/drawing/2014/main" id="{A126D041-F41D-A6F0-0B22-435D53F2603B}"/>
                  </a:ext>
                </a:extLst>
              </p:cNvPr>
              <p:cNvCxnSpPr>
                <a:cxnSpLocks/>
              </p:cNvCxnSpPr>
              <p:nvPr/>
            </p:nvCxnSpPr>
            <p:spPr>
              <a:xfrm rot="5400000">
                <a:off x="2179799" y="2404529"/>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52FACA3-B1DB-E084-AF8A-DCB011F74D32}"/>
                  </a:ext>
                </a:extLst>
              </p:cNvPr>
              <p:cNvCxnSpPr>
                <a:cxnSpLocks/>
              </p:cNvCxnSpPr>
              <p:nvPr/>
            </p:nvCxnSpPr>
            <p:spPr>
              <a:xfrm rot="5400000" flipH="1">
                <a:off x="1001058" y="2003269"/>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6" name="Straight Arrow Connector 25">
                <a:extLst>
                  <a:ext uri="{FF2B5EF4-FFF2-40B4-BE49-F238E27FC236}">
                    <a16:creationId xmlns:a16="http://schemas.microsoft.com/office/drawing/2014/main" id="{922E787B-8C86-6341-1093-506DBD2D63EF}"/>
                  </a:ext>
                </a:extLst>
              </p:cNvPr>
              <p:cNvCxnSpPr>
                <a:cxnSpLocks/>
              </p:cNvCxnSpPr>
              <p:nvPr/>
            </p:nvCxnSpPr>
            <p:spPr>
              <a:xfrm rot="5400000" flipH="1" flipV="1">
                <a:off x="1510539" y="821722"/>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7" name="Straight Arrow Connector 26">
                <a:extLst>
                  <a:ext uri="{FF2B5EF4-FFF2-40B4-BE49-F238E27FC236}">
                    <a16:creationId xmlns:a16="http://schemas.microsoft.com/office/drawing/2014/main" id="{4A806033-7A75-358D-8FA6-166B18982EDD}"/>
                  </a:ext>
                </a:extLst>
              </p:cNvPr>
              <p:cNvCxnSpPr>
                <a:cxnSpLocks/>
              </p:cNvCxnSpPr>
              <p:nvPr/>
            </p:nvCxnSpPr>
            <p:spPr>
              <a:xfrm rot="6720000" flipV="1">
                <a:off x="2614543" y="1307240"/>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8" name="Straight Arrow Connector 27">
                <a:extLst>
                  <a:ext uri="{FF2B5EF4-FFF2-40B4-BE49-F238E27FC236}">
                    <a16:creationId xmlns:a16="http://schemas.microsoft.com/office/drawing/2014/main" id="{9D623682-4C03-FEAF-61EE-AC0EAF7C5189}"/>
                  </a:ext>
                </a:extLst>
              </p:cNvPr>
              <p:cNvCxnSpPr>
                <a:cxnSpLocks noChangeAspect="1"/>
              </p:cNvCxnSpPr>
              <p:nvPr/>
            </p:nvCxnSpPr>
            <p:spPr>
              <a:xfrm>
                <a:off x="1877172" y="611140"/>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30" name="TextBox 29">
            <a:extLst>
              <a:ext uri="{FF2B5EF4-FFF2-40B4-BE49-F238E27FC236}">
                <a16:creationId xmlns:a16="http://schemas.microsoft.com/office/drawing/2014/main" id="{FA04F64B-2072-BD9D-F586-BDFC341F9A98}"/>
              </a:ext>
            </a:extLst>
          </p:cNvPr>
          <p:cNvSpPr txBox="1"/>
          <p:nvPr/>
        </p:nvSpPr>
        <p:spPr>
          <a:xfrm>
            <a:off x="398600" y="971219"/>
            <a:ext cx="8395312" cy="523220"/>
          </a:xfrm>
          <a:prstGeom prst="rect">
            <a:avLst/>
          </a:prstGeom>
          <a:noFill/>
        </p:spPr>
        <p:txBody>
          <a:bodyPr wrap="none" rtlCol="0">
            <a:spAutoFit/>
          </a:bodyPr>
          <a:lstStyle/>
          <a:p>
            <a:pPr algn="ctr"/>
            <a:r>
              <a:rPr lang="en-US" sz="2800" dirty="0"/>
              <a:t>We can express the flow through the displacement field:</a:t>
            </a:r>
          </a:p>
        </p:txBody>
      </p:sp>
      <mc:AlternateContent xmlns:mc="http://schemas.openxmlformats.org/markup-compatibility/2006" xmlns:a14="http://schemas.microsoft.com/office/drawing/2010/main">
        <mc:Choice Requires="a14">
          <p:sp>
            <p:nvSpPr>
              <p:cNvPr id="31" name="TextBox 30">
                <a:extLst>
                  <a:ext uri="{FF2B5EF4-FFF2-40B4-BE49-F238E27FC236}">
                    <a16:creationId xmlns:a16="http://schemas.microsoft.com/office/drawing/2014/main" id="{AFCFE026-7334-EB87-0241-A955304A5424}"/>
                  </a:ext>
                </a:extLst>
              </p:cNvPr>
              <p:cNvSpPr txBox="1"/>
              <p:nvPr/>
            </p:nvSpPr>
            <p:spPr>
              <a:xfrm>
                <a:off x="193979" y="2597744"/>
                <a:ext cx="9216113" cy="154542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nary>
                        <m:naryPr>
                          <m:limLoc m:val="undOvr"/>
                          <m:subHide m:val="on"/>
                          <m:supHide m:val="on"/>
                          <m:ctrlPr>
                            <a:rPr lang="en-US" sz="3600" i="1" smtClean="0">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b="0" i="1" smtClean="0">
                                  <a:latin typeface="Cambria Math" panose="02040503050406030204" pitchFamily="18" charset="0"/>
                                </a:rPr>
                                <m:t>(</m:t>
                              </m:r>
                              <m:r>
                                <a:rPr lang="en-US" sz="3600" i="1">
                                  <a:latin typeface="Cambria Math" panose="02040503050406030204" pitchFamily="18" charset="0"/>
                                </a:rPr>
                                <m:t>𝑆</m:t>
                              </m:r>
                            </m:e>
                            <m:sup>
                              <m:r>
                                <a:rPr lang="en-US" sz="3600" i="1">
                                  <a:latin typeface="Cambria Math" panose="02040503050406030204" pitchFamily="18" charset="0"/>
                                </a:rPr>
                                <m:t>𝑎</m:t>
                              </m:r>
                            </m:sup>
                          </m:sSup>
                          <m:r>
                            <a:rPr lang="en-US" sz="3600" i="1">
                              <a:latin typeface="Cambria Math" panose="02040503050406030204" pitchFamily="18" charset="0"/>
                            </a:rPr>
                            <m:t>𝑑𝑝</m:t>
                          </m:r>
                          <m:r>
                            <a:rPr lang="en-US" sz="3600" i="1">
                              <a:latin typeface="Cambria Math" panose="02040503050406030204" pitchFamily="18" charset="0"/>
                            </a:rPr>
                            <m:t>−</m:t>
                          </m:r>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𝑝</m:t>
                              </m:r>
                            </m:sup>
                          </m:sSup>
                          <m:r>
                            <a:rPr lang="en-US" sz="3600" i="1">
                              <a:latin typeface="Cambria Math" panose="02040503050406030204" pitchFamily="18" charset="0"/>
                            </a:rPr>
                            <m:t>𝑑𝑞</m:t>
                          </m:r>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p>
                                <m:sSupPr>
                                  <m:ctrlPr>
                                    <a:rPr lang="en-US" sz="3600" i="1">
                                      <a:latin typeface="Cambria Math" panose="02040503050406030204" pitchFamily="18" charset="0"/>
                                    </a:rPr>
                                  </m:ctrlPr>
                                </m:sSupPr>
                                <m:e>
                                  <m:r>
                                    <a:rPr lang="en-US" sz="3600" i="1">
                                      <a:latin typeface="Cambria Math" panose="02040503050406030204" pitchFamily="18" charset="0"/>
                                    </a:rPr>
                                    <m:t>𝑆</m:t>
                                  </m:r>
                                </m:e>
                                <m:sup>
                                  <m:r>
                                    <a:rPr lang="en-US" sz="3600" i="1">
                                      <a:latin typeface="Cambria Math" panose="02040503050406030204" pitchFamily="18" charset="0"/>
                                    </a:rPr>
                                    <m:t>𝑎</m:t>
                                  </m:r>
                                </m:sup>
                              </m:sSup>
                              <m:sSub>
                                <m:sSubPr>
                                  <m:ctrlPr>
                                    <a:rPr lang="en-US" sz="3600" i="1">
                                      <a:latin typeface="Cambria Math" panose="02040503050406030204" pitchFamily="18" charset="0"/>
                                    </a:rPr>
                                  </m:ctrlPr>
                                </m:sSubPr>
                                <m:e>
                                  <m:r>
                                    <a:rPr lang="en-US" sz="3600" i="1">
                                      <a:latin typeface="Cambria Math" panose="02040503050406030204" pitchFamily="18" charset="0"/>
                                    </a:rPr>
                                    <m:t>𝜔</m:t>
                                  </m:r>
                                </m:e>
                                <m:sub>
                                  <m:r>
                                    <a:rPr lang="en-US" sz="3600" i="1">
                                      <a:latin typeface="Cambria Math" panose="02040503050406030204" pitchFamily="18" charset="0"/>
                                    </a:rPr>
                                    <m:t>𝑎𝑏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r>
                            <a:rPr lang="en-US" sz="3600" i="1">
                              <a:latin typeface="Cambria Math" panose="02040503050406030204" pitchFamily="18" charset="0"/>
                            </a:rPr>
                            <m:t>=</m:t>
                          </m:r>
                          <m:nary>
                            <m:naryPr>
                              <m:limLoc m:val="undOvr"/>
                              <m:subHide m:val="on"/>
                              <m:supHide m:val="on"/>
                              <m:ctrlPr>
                                <a:rPr lang="en-US" sz="3600" i="1">
                                  <a:latin typeface="Cambria Math" panose="02040503050406030204" pitchFamily="18" charset="0"/>
                                </a:rPr>
                              </m:ctrlPr>
                            </m:naryPr>
                            <m:sub/>
                            <m:sup/>
                            <m:e>
                              <m:sSub>
                                <m:sSubPr>
                                  <m:ctrlPr>
                                    <a:rPr lang="en-US" sz="3600" i="1">
                                      <a:latin typeface="Cambria Math" panose="02040503050406030204" pitchFamily="18" charset="0"/>
                                    </a:rPr>
                                  </m:ctrlPr>
                                </m:sSubPr>
                                <m:e>
                                  <m:r>
                                    <a:rPr lang="en-US" sz="3600" b="0" i="1" smtClean="0">
                                      <a:latin typeface="Cambria Math" panose="02040503050406030204" pitchFamily="18" charset="0"/>
                                    </a:rPr>
                                    <m:t>𝑆</m:t>
                                  </m:r>
                                </m:e>
                                <m:sub>
                                  <m:r>
                                    <a:rPr lang="en-US" sz="3600" i="1">
                                      <a:latin typeface="Cambria Math" panose="02040503050406030204" pitchFamily="18" charset="0"/>
                                    </a:rPr>
                                    <m:t>𝑏</m:t>
                                  </m:r>
                                </m:sub>
                              </m:sSub>
                              <m:r>
                                <a:rPr lang="en-US" sz="3600" i="1">
                                  <a:latin typeface="Cambria Math" panose="02040503050406030204" pitchFamily="18" charset="0"/>
                                </a:rPr>
                                <m:t>𝑑</m:t>
                              </m:r>
                              <m:sSup>
                                <m:sSupPr>
                                  <m:ctrlPr>
                                    <a:rPr lang="en-US" sz="3600" i="1">
                                      <a:latin typeface="Cambria Math" panose="02040503050406030204" pitchFamily="18" charset="0"/>
                                    </a:rPr>
                                  </m:ctrlPr>
                                </m:sSupPr>
                                <m:e>
                                  <m:r>
                                    <a:rPr lang="en-US" sz="3600" i="1">
                                      <a:latin typeface="Cambria Math" panose="02040503050406030204" pitchFamily="18" charset="0"/>
                                    </a:rPr>
                                    <m:t>𝜉</m:t>
                                  </m:r>
                                </m:e>
                                <m:sup>
                                  <m:r>
                                    <a:rPr lang="en-US" sz="3600" i="1">
                                      <a:latin typeface="Cambria Math" panose="02040503050406030204" pitchFamily="18" charset="0"/>
                                    </a:rPr>
                                    <m:t>𝑏</m:t>
                                  </m:r>
                                </m:sup>
                              </m:sSup>
                            </m:e>
                          </m:nary>
                        </m:e>
                      </m:nary>
                    </m:oMath>
                  </m:oMathPara>
                </a14:m>
                <a:endParaRPr lang="en-US" sz="3600" dirty="0"/>
              </a:p>
            </p:txBody>
          </p:sp>
        </mc:Choice>
        <mc:Fallback xmlns="">
          <p:sp>
            <p:nvSpPr>
              <p:cNvPr id="31" name="TextBox 30">
                <a:extLst>
                  <a:ext uri="{FF2B5EF4-FFF2-40B4-BE49-F238E27FC236}">
                    <a16:creationId xmlns:a16="http://schemas.microsoft.com/office/drawing/2014/main" id="{AFCFE026-7334-EB87-0241-A955304A5424}"/>
                  </a:ext>
                </a:extLst>
              </p:cNvPr>
              <p:cNvSpPr txBox="1">
                <a:spLocks noRot="1" noChangeAspect="1" noMove="1" noResize="1" noEditPoints="1" noAdjustHandles="1" noChangeArrowheads="1" noChangeShapeType="1" noTextEdit="1"/>
              </p:cNvSpPr>
              <p:nvPr/>
            </p:nvSpPr>
            <p:spPr>
              <a:xfrm>
                <a:off x="193979" y="2597744"/>
                <a:ext cx="9216113" cy="1545423"/>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32" name="TextBox 31">
                <a:extLst>
                  <a:ext uri="{FF2B5EF4-FFF2-40B4-BE49-F238E27FC236}">
                    <a16:creationId xmlns:a16="http://schemas.microsoft.com/office/drawing/2014/main" id="{8478D247-9F56-FA8B-971B-13F5A06E101D}"/>
                  </a:ext>
                </a:extLst>
              </p:cNvPr>
              <p:cNvSpPr txBox="1"/>
              <p:nvPr/>
            </p:nvSpPr>
            <p:spPr>
              <a:xfrm>
                <a:off x="119730" y="5037783"/>
                <a:ext cx="9467656" cy="1323439"/>
              </a:xfrm>
              <a:prstGeom prst="rect">
                <a:avLst/>
              </a:prstGeom>
              <a:noFill/>
            </p:spPr>
            <p:txBody>
              <a:bodyPr wrap="none" rtlCol="0">
                <a:spAutoFit/>
              </a:bodyPr>
              <a:lstStyle/>
              <a:p>
                <a14:m>
                  <m:oMath xmlns:m="http://schemas.openxmlformats.org/officeDocument/2006/math">
                    <m:r>
                      <a:rPr lang="en-US" sz="4000" b="0" i="1" smtClean="0">
                        <a:solidFill>
                          <a:schemeClr val="accent6">
                            <a:lumMod val="75000"/>
                          </a:schemeClr>
                        </a:solidFill>
                        <a:latin typeface="Cambria Math" panose="02040503050406030204" pitchFamily="18" charset="0"/>
                      </a:rPr>
                      <m:t>⇒</m:t>
                    </m:r>
                  </m:oMath>
                </a14:m>
                <a:r>
                  <a:rPr lang="en-US" sz="4000" dirty="0">
                    <a:solidFill>
                      <a:schemeClr val="accent6">
                        <a:lumMod val="75000"/>
                      </a:schemeClr>
                    </a:solidFill>
                  </a:rPr>
                  <a:t> the </a:t>
                </a:r>
                <a14:m>
                  <m:oMath xmlns:m="http://schemas.openxmlformats.org/officeDocument/2006/math">
                    <m:r>
                      <m:rPr>
                        <m:nor/>
                      </m:rPr>
                      <a:rPr lang="en-US" sz="4000" dirty="0">
                        <a:solidFill>
                          <a:schemeClr val="accent6">
                            <a:lumMod val="75000"/>
                          </a:schemeClr>
                        </a:solidFill>
                      </a:rPr>
                      <m:t>rotated</m:t>
                    </m:r>
                    <m:r>
                      <m:rPr>
                        <m:nor/>
                      </m:rPr>
                      <a:rPr lang="en-US" sz="4000" dirty="0">
                        <a:solidFill>
                          <a:schemeClr val="accent6">
                            <a:lumMod val="75000"/>
                          </a:schemeClr>
                        </a:solidFill>
                      </a:rPr>
                      <m:t> </m:t>
                    </m:r>
                    <m:r>
                      <m:rPr>
                        <m:nor/>
                      </m:rPr>
                      <a:rPr lang="en-US" sz="4000" dirty="0">
                        <a:solidFill>
                          <a:schemeClr val="accent6">
                            <a:lumMod val="75000"/>
                          </a:schemeClr>
                        </a:solidFill>
                      </a:rPr>
                      <m:t>displacement</m:t>
                    </m:r>
                    <m:r>
                      <m:rPr>
                        <m:nor/>
                      </m:rPr>
                      <a:rPr lang="en-US" sz="4000" dirty="0">
                        <a:solidFill>
                          <a:schemeClr val="accent6">
                            <a:lumMod val="75000"/>
                          </a:schemeClr>
                        </a:solidFill>
                      </a:rPr>
                      <m:t> </m:t>
                    </m:r>
                    <m:r>
                      <m:rPr>
                        <m:nor/>
                      </m:rPr>
                      <a:rPr lang="en-US" sz="4000" dirty="0">
                        <a:solidFill>
                          <a:schemeClr val="accent6">
                            <a:lumMod val="75000"/>
                          </a:schemeClr>
                        </a:solidFill>
                      </a:rPr>
                      <m:t>field</m:t>
                    </m:r>
                    <m:r>
                      <m:rPr>
                        <m:nor/>
                      </m:rPr>
                      <a:rPr lang="en-US" sz="4000" dirty="0">
                        <a:solidFill>
                          <a:schemeClr val="accent6">
                            <a:lumMod val="75000"/>
                          </a:schemeClr>
                        </a:solidFill>
                      </a:rPr>
                      <m:t> </m:t>
                    </m:r>
                    <m:r>
                      <m:rPr>
                        <m:nor/>
                      </m:rPr>
                      <a:rPr lang="en-US" sz="4000" dirty="0">
                        <a:solidFill>
                          <a:schemeClr val="accent6">
                            <a:lumMod val="75000"/>
                          </a:schemeClr>
                        </a:solidFill>
                      </a:rPr>
                      <m:t>is</m:t>
                    </m:r>
                    <m:r>
                      <m:rPr>
                        <m:nor/>
                      </m:rPr>
                      <a:rPr lang="en-US" sz="4000" dirty="0">
                        <a:solidFill>
                          <a:schemeClr val="accent6">
                            <a:lumMod val="75000"/>
                          </a:schemeClr>
                        </a:solidFill>
                      </a:rPr>
                      <m:t> </m:t>
                    </m:r>
                    <m:r>
                      <m:rPr>
                        <m:nor/>
                      </m:rPr>
                      <a:rPr lang="en-US" sz="4000" dirty="0">
                        <a:solidFill>
                          <a:schemeClr val="accent6">
                            <a:lumMod val="75000"/>
                          </a:schemeClr>
                        </a:solidFill>
                      </a:rPr>
                      <m:t>curl</m:t>
                    </m:r>
                    <m:r>
                      <m:rPr>
                        <m:nor/>
                      </m:rPr>
                      <a:rPr lang="en-US" sz="4000" dirty="0">
                        <a:solidFill>
                          <a:schemeClr val="accent6">
                            <a:lumMod val="75000"/>
                          </a:schemeClr>
                        </a:solidFill>
                      </a:rPr>
                      <m:t> </m:t>
                    </m:r>
                    <m:r>
                      <m:rPr>
                        <m:nor/>
                      </m:rPr>
                      <a:rPr lang="en-US" sz="4000" dirty="0">
                        <a:solidFill>
                          <a:schemeClr val="accent6">
                            <a:lumMod val="75000"/>
                          </a:schemeClr>
                        </a:solidFill>
                      </a:rPr>
                      <m:t>free</m:t>
                    </m:r>
                    <m:r>
                      <m:rPr>
                        <m:nor/>
                      </m:rPr>
                      <a:rPr lang="en-US" sz="4000" dirty="0">
                        <a:solidFill>
                          <a:schemeClr val="accent6">
                            <a:lumMod val="75000"/>
                          </a:schemeClr>
                        </a:solidFill>
                      </a:rPr>
                      <m:t> </m:t>
                    </m:r>
                  </m:oMath>
                </a14:m>
                <a:endParaRPr lang="en-US" sz="4000" dirty="0">
                  <a:solidFill>
                    <a:schemeClr val="accent6">
                      <a:lumMod val="75000"/>
                    </a:schemeClr>
                  </a:solidFill>
                </a:endParaRPr>
              </a:p>
              <a:p>
                <a:pPr/>
                <a14:m>
                  <m:oMathPara xmlns:m="http://schemas.openxmlformats.org/officeDocument/2006/math">
                    <m:oMathParaPr>
                      <m:jc m:val="centerGroup"/>
                    </m:oMathParaPr>
                    <m:oMath xmlns:m="http://schemas.openxmlformats.org/officeDocument/2006/math">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𝑎</m:t>
                          </m:r>
                        </m:sub>
                      </m:sSub>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𝑆</m:t>
                          </m:r>
                        </m:e>
                        <m:sub>
                          <m:r>
                            <a:rPr lang="en-US" sz="4000" i="1">
                              <a:solidFill>
                                <a:schemeClr val="accent6">
                                  <a:lumMod val="75000"/>
                                </a:schemeClr>
                              </a:solidFill>
                              <a:latin typeface="Cambria Math" panose="02040503050406030204" pitchFamily="18" charset="0"/>
                            </a:rPr>
                            <m:t>𝑏</m:t>
                          </m:r>
                        </m:sub>
                      </m:sSub>
                      <m:r>
                        <a:rPr lang="en-US" sz="4000" i="1">
                          <a:solidFill>
                            <a:schemeClr val="accent6">
                              <a:lumMod val="75000"/>
                            </a:schemeClr>
                          </a:solidFill>
                          <a:latin typeface="Cambria Math" panose="02040503050406030204" pitchFamily="18" charset="0"/>
                        </a:rPr>
                        <m:t>−</m:t>
                      </m:r>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m:t>
                          </m:r>
                        </m:e>
                        <m:sub>
                          <m:r>
                            <a:rPr lang="en-US" sz="4000" i="1">
                              <a:solidFill>
                                <a:schemeClr val="accent6">
                                  <a:lumMod val="75000"/>
                                </a:schemeClr>
                              </a:solidFill>
                              <a:latin typeface="Cambria Math" panose="02040503050406030204" pitchFamily="18" charset="0"/>
                            </a:rPr>
                            <m:t>𝑏</m:t>
                          </m:r>
                        </m:sub>
                      </m:sSub>
                      <m:sSub>
                        <m:sSubPr>
                          <m:ctrlPr>
                            <a:rPr lang="en-US" sz="4000" i="1">
                              <a:solidFill>
                                <a:schemeClr val="accent6">
                                  <a:lumMod val="75000"/>
                                </a:schemeClr>
                              </a:solidFill>
                              <a:latin typeface="Cambria Math" panose="02040503050406030204" pitchFamily="18" charset="0"/>
                            </a:rPr>
                          </m:ctrlPr>
                        </m:sSubPr>
                        <m:e>
                          <m:r>
                            <a:rPr lang="en-US" sz="4000" i="1">
                              <a:solidFill>
                                <a:schemeClr val="accent6">
                                  <a:lumMod val="75000"/>
                                </a:schemeClr>
                              </a:solidFill>
                              <a:latin typeface="Cambria Math" panose="02040503050406030204" pitchFamily="18" charset="0"/>
                            </a:rPr>
                            <m:t>𝑆</m:t>
                          </m:r>
                        </m:e>
                        <m:sub>
                          <m:r>
                            <a:rPr lang="en-US" sz="4000" i="1">
                              <a:solidFill>
                                <a:schemeClr val="accent6">
                                  <a:lumMod val="75000"/>
                                </a:schemeClr>
                              </a:solidFill>
                              <a:latin typeface="Cambria Math" panose="02040503050406030204" pitchFamily="18" charset="0"/>
                            </a:rPr>
                            <m:t>𝑎</m:t>
                          </m:r>
                        </m:sub>
                      </m:sSub>
                      <m:r>
                        <a:rPr lang="en-US" sz="4000" i="1">
                          <a:solidFill>
                            <a:schemeClr val="accent6">
                              <a:lumMod val="75000"/>
                            </a:schemeClr>
                          </a:solidFill>
                          <a:latin typeface="Cambria Math" panose="02040503050406030204" pitchFamily="18" charset="0"/>
                        </a:rPr>
                        <m:t>=0</m:t>
                      </m:r>
                    </m:oMath>
                  </m:oMathPara>
                </a14:m>
                <a:endParaRPr lang="en-US" sz="4000" dirty="0">
                  <a:solidFill>
                    <a:schemeClr val="accent6">
                      <a:lumMod val="75000"/>
                    </a:schemeClr>
                  </a:solidFill>
                </a:endParaRPr>
              </a:p>
            </p:txBody>
          </p:sp>
        </mc:Choice>
        <mc:Fallback xmlns="">
          <p:sp>
            <p:nvSpPr>
              <p:cNvPr id="32" name="TextBox 31">
                <a:extLst>
                  <a:ext uri="{FF2B5EF4-FFF2-40B4-BE49-F238E27FC236}">
                    <a16:creationId xmlns:a16="http://schemas.microsoft.com/office/drawing/2014/main" id="{8478D247-9F56-FA8B-971B-13F5A06E101D}"/>
                  </a:ext>
                </a:extLst>
              </p:cNvPr>
              <p:cNvSpPr txBox="1">
                <a:spLocks noRot="1" noChangeAspect="1" noMove="1" noResize="1" noEditPoints="1" noAdjustHandles="1" noChangeArrowheads="1" noChangeShapeType="1" noTextEdit="1"/>
              </p:cNvSpPr>
              <p:nvPr/>
            </p:nvSpPr>
            <p:spPr>
              <a:xfrm>
                <a:off x="119730" y="5037783"/>
                <a:ext cx="9467656" cy="1323439"/>
              </a:xfrm>
              <a:prstGeom prst="rect">
                <a:avLst/>
              </a:prstGeom>
              <a:blipFill>
                <a:blip r:embed="rId7"/>
                <a:stretch>
                  <a:fillRect t="-8257"/>
                </a:stretch>
              </a:blipFill>
            </p:spPr>
            <p:txBody>
              <a:bodyPr/>
              <a:lstStyle/>
              <a:p>
                <a:r>
                  <a:rPr lang="en-US">
                    <a:noFill/>
                  </a:rPr>
                  <a:t> </a:t>
                </a:r>
              </a:p>
            </p:txBody>
          </p:sp>
        </mc:Fallback>
      </mc:AlternateContent>
    </p:spTree>
    <p:extLst>
      <p:ext uri="{BB962C8B-B14F-4D97-AF65-F5344CB8AC3E}">
        <p14:creationId xmlns:p14="http://schemas.microsoft.com/office/powerpoint/2010/main" val="12162164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22</a:t>
            </a:fld>
            <a:endParaRPr lang="en-US"/>
          </a:p>
        </p:txBody>
      </p:sp>
      <p:sp>
        <p:nvSpPr>
          <p:cNvPr id="5" name="TextBox 4">
            <a:extLst>
              <a:ext uri="{FF2B5EF4-FFF2-40B4-BE49-F238E27FC236}">
                <a16:creationId xmlns:a16="http://schemas.microsoft.com/office/drawing/2014/main" id="{4DFBBCD2-0A76-D1F6-B563-BAD3E75B1B40}"/>
              </a:ext>
            </a:extLst>
          </p:cNvPr>
          <p:cNvSpPr txBox="1"/>
          <p:nvPr/>
        </p:nvSpPr>
        <p:spPr>
          <a:xfrm>
            <a:off x="636556" y="2500932"/>
            <a:ext cx="10918887" cy="1323439"/>
          </a:xfrm>
          <a:prstGeom prst="rect">
            <a:avLst/>
          </a:prstGeom>
          <a:noFill/>
        </p:spPr>
        <p:txBody>
          <a:bodyPr wrap="none">
            <a:spAutoFit/>
          </a:bodyPr>
          <a:lstStyle/>
          <a:p>
            <a:r>
              <a:rPr lang="en-US" sz="8000" dirty="0"/>
              <a:t>Physical Characterizations</a:t>
            </a:r>
          </a:p>
        </p:txBody>
      </p:sp>
    </p:spTree>
    <p:extLst>
      <p:ext uri="{BB962C8B-B14F-4D97-AF65-F5344CB8AC3E}">
        <p14:creationId xmlns:p14="http://schemas.microsoft.com/office/powerpoint/2010/main" val="2935133174"/>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23</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19649" y="1017525"/>
            <a:ext cx="11378500" cy="523220"/>
          </a:xfrm>
          <a:prstGeom prst="rect">
            <a:avLst/>
          </a:prstGeom>
          <a:noFill/>
        </p:spPr>
        <p:txBody>
          <a:bodyPr wrap="none" rtlCol="0">
            <a:spAutoFit/>
          </a:bodyPr>
          <a:lstStyle/>
          <a:p>
            <a:pPr algn="ctr"/>
            <a:r>
              <a:rPr lang="en-US" sz="2800" dirty="0"/>
              <a:t>What we have shown so far is that the defining characteristic of Hamiltonian </a:t>
            </a:r>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052921EA-5A15-EB17-BA6F-9495CD2DEBED}"/>
                  </a:ext>
                </a:extLst>
              </p:cNvPr>
              <p:cNvSpPr txBox="1"/>
              <p:nvPr/>
            </p:nvSpPr>
            <p:spPr>
              <a:xfrm>
                <a:off x="119649" y="3161312"/>
                <a:ext cx="12171281" cy="1446550"/>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Classical point particles are more aptly conceived </a:t>
                </a:r>
              </a:p>
              <a:p>
                <a:r>
                  <a:rPr lang="en-US" sz="4400" dirty="0">
                    <a:solidFill>
                      <a:schemeClr val="accent6">
                        <a:lumMod val="75000"/>
                      </a:schemeClr>
                    </a:solidFill>
                  </a:rPr>
                  <a:t>as infinitesimal regions of phase space </a:t>
                </a:r>
              </a:p>
            </p:txBody>
          </p:sp>
        </mc:Choice>
        <mc:Fallback xmlns="">
          <p:sp>
            <p:nvSpPr>
              <p:cNvPr id="6" name="TextBox 5">
                <a:extLst>
                  <a:ext uri="{FF2B5EF4-FFF2-40B4-BE49-F238E27FC236}">
                    <a16:creationId xmlns:a16="http://schemas.microsoft.com/office/drawing/2014/main" id="{052921EA-5A15-EB17-BA6F-9495CD2DEBED}"/>
                  </a:ext>
                </a:extLst>
              </p:cNvPr>
              <p:cNvSpPr txBox="1">
                <a:spLocks noRot="1" noChangeAspect="1" noMove="1" noResize="1" noEditPoints="1" noAdjustHandles="1" noChangeArrowheads="1" noChangeShapeType="1" noTextEdit="1"/>
              </p:cNvSpPr>
              <p:nvPr/>
            </p:nvSpPr>
            <p:spPr>
              <a:xfrm>
                <a:off x="119649" y="3161312"/>
                <a:ext cx="12171281" cy="1446550"/>
              </a:xfrm>
              <a:prstGeom prst="rect">
                <a:avLst/>
              </a:prstGeom>
              <a:blipFill>
                <a:blip r:embed="rId3"/>
                <a:stretch>
                  <a:fillRect l="-2054" t="-8861" r="-1052" b="-19409"/>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2A1F389F-6207-8EB8-5269-5601395B87EF}"/>
              </a:ext>
            </a:extLst>
          </p:cNvPr>
          <p:cNvSpPr txBox="1"/>
          <p:nvPr/>
        </p:nvSpPr>
        <p:spPr>
          <a:xfrm>
            <a:off x="119649" y="1726919"/>
            <a:ext cx="11935896" cy="523220"/>
          </a:xfrm>
          <a:prstGeom prst="rect">
            <a:avLst/>
          </a:prstGeom>
          <a:noFill/>
        </p:spPr>
        <p:txBody>
          <a:bodyPr wrap="none" rtlCol="0">
            <a:spAutoFit/>
          </a:bodyPr>
          <a:lstStyle/>
          <a:p>
            <a:pPr algn="ctr"/>
            <a:r>
              <a:rPr lang="en-US" sz="2800" dirty="0"/>
              <a:t>mechanics is not the transport of points, but the transport of areas and densities</a:t>
            </a:r>
          </a:p>
        </p:txBody>
      </p:sp>
    </p:spTree>
    <p:extLst>
      <p:ext uri="{BB962C8B-B14F-4D97-AF65-F5344CB8AC3E}">
        <p14:creationId xmlns:p14="http://schemas.microsoft.com/office/powerpoint/2010/main" val="237287419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24</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157806" y="254587"/>
            <a:ext cx="7813998" cy="584775"/>
          </a:xfrm>
          <a:prstGeom prst="rect">
            <a:avLst/>
          </a:prstGeom>
          <a:noFill/>
        </p:spPr>
        <p:txBody>
          <a:bodyPr wrap="none" rtlCol="0">
            <a:spAutoFit/>
          </a:bodyPr>
          <a:lstStyle/>
          <a:p>
            <a:pPr algn="ctr"/>
            <a:r>
              <a:rPr lang="en-US" sz="3200" dirty="0"/>
              <a:t>This matches how classical mechanics is used:</a:t>
            </a:r>
          </a:p>
        </p:txBody>
      </p:sp>
      <p:sp>
        <p:nvSpPr>
          <p:cNvPr id="4" name="TextBox 3">
            <a:extLst>
              <a:ext uri="{FF2B5EF4-FFF2-40B4-BE49-F238E27FC236}">
                <a16:creationId xmlns:a16="http://schemas.microsoft.com/office/drawing/2014/main" id="{68656457-9A7F-27AB-CC62-A88653A8B75F}"/>
              </a:ext>
            </a:extLst>
          </p:cNvPr>
          <p:cNvSpPr txBox="1"/>
          <p:nvPr/>
        </p:nvSpPr>
        <p:spPr>
          <a:xfrm>
            <a:off x="445767" y="1269415"/>
            <a:ext cx="11300466" cy="954107"/>
          </a:xfrm>
          <a:prstGeom prst="rect">
            <a:avLst/>
          </a:prstGeom>
          <a:noFill/>
        </p:spPr>
        <p:txBody>
          <a:bodyPr wrap="none" rtlCol="0">
            <a:spAutoFit/>
          </a:bodyPr>
          <a:lstStyle/>
          <a:p>
            <a:r>
              <a:rPr lang="en-US" sz="2800" dirty="0"/>
              <a:t>the objects we study are not point-like and can only be considered point-like</a:t>
            </a:r>
          </a:p>
          <a:p>
            <a:r>
              <a:rPr lang="en-US" sz="2800" dirty="0"/>
              <a:t>if their size is negligible compared to the scale of the problem</a:t>
            </a:r>
          </a:p>
        </p:txBody>
      </p:sp>
      <p:sp>
        <p:nvSpPr>
          <p:cNvPr id="5" name="TextBox 4">
            <a:extLst>
              <a:ext uri="{FF2B5EF4-FFF2-40B4-BE49-F238E27FC236}">
                <a16:creationId xmlns:a16="http://schemas.microsoft.com/office/drawing/2014/main" id="{02EDCDAC-60A1-AE6A-DC54-8DD7438633A6}"/>
              </a:ext>
            </a:extLst>
          </p:cNvPr>
          <p:cNvSpPr txBox="1"/>
          <p:nvPr/>
        </p:nvSpPr>
        <p:spPr>
          <a:xfrm>
            <a:off x="119730" y="3139361"/>
            <a:ext cx="11224611" cy="584775"/>
          </a:xfrm>
          <a:prstGeom prst="rect">
            <a:avLst/>
          </a:prstGeom>
          <a:noFill/>
        </p:spPr>
        <p:txBody>
          <a:bodyPr wrap="none" rtlCol="0">
            <a:spAutoFit/>
          </a:bodyPr>
          <a:lstStyle/>
          <a:p>
            <a:pPr algn="ctr"/>
            <a:r>
              <a:rPr lang="en-US" sz="3200" dirty="0"/>
              <a:t>This also matches how fluid mechanics and continuum mechanics:</a:t>
            </a:r>
          </a:p>
        </p:txBody>
      </p:sp>
      <p:sp>
        <p:nvSpPr>
          <p:cNvPr id="7" name="TextBox 6">
            <a:extLst>
              <a:ext uri="{FF2B5EF4-FFF2-40B4-BE49-F238E27FC236}">
                <a16:creationId xmlns:a16="http://schemas.microsoft.com/office/drawing/2014/main" id="{E226828A-2FCE-B35E-677F-111701BC2331}"/>
              </a:ext>
            </a:extLst>
          </p:cNvPr>
          <p:cNvSpPr txBox="1"/>
          <p:nvPr/>
        </p:nvSpPr>
        <p:spPr>
          <a:xfrm>
            <a:off x="640564" y="4261911"/>
            <a:ext cx="8873519" cy="523220"/>
          </a:xfrm>
          <a:prstGeom prst="rect">
            <a:avLst/>
          </a:prstGeom>
          <a:noFill/>
        </p:spPr>
        <p:txBody>
          <a:bodyPr wrap="none" rtlCol="0">
            <a:spAutoFit/>
          </a:bodyPr>
          <a:lstStyle/>
          <a:p>
            <a:pPr algn="ctr"/>
            <a:r>
              <a:rPr lang="en-US" sz="2800" dirty="0"/>
              <a:t>where we study the motion of infinitesimal parts of material</a:t>
            </a:r>
          </a:p>
        </p:txBody>
      </p:sp>
    </p:spTree>
    <p:extLst>
      <p:ext uri="{BB962C8B-B14F-4D97-AF65-F5344CB8AC3E}">
        <p14:creationId xmlns:p14="http://schemas.microsoft.com/office/powerpoint/2010/main" val="3289506844"/>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25</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45756" y="187929"/>
            <a:ext cx="5617692" cy="1815882"/>
          </a:xfrm>
          <a:prstGeom prst="rect">
            <a:avLst/>
          </a:prstGeom>
          <a:noFill/>
        </p:spPr>
        <p:txBody>
          <a:bodyPr wrap="none" rtlCol="0">
            <a:spAutoFit/>
          </a:bodyPr>
          <a:lstStyle/>
          <a:p>
            <a:r>
              <a:rPr lang="en-US" sz="2800" dirty="0"/>
              <a:t>In statistical mechanics, we physically</a:t>
            </a:r>
          </a:p>
          <a:p>
            <a:r>
              <a:rPr lang="en-US" sz="2800" dirty="0"/>
              <a:t> interpret volumes of regions in </a:t>
            </a:r>
          </a:p>
          <a:p>
            <a:r>
              <a:rPr lang="en-US" sz="2800" dirty="0"/>
              <a:t>phase space, as representing the </a:t>
            </a:r>
          </a:p>
          <a:p>
            <a:r>
              <a:rPr lang="en-US" sz="2800" dirty="0"/>
              <a:t>number of states.</a:t>
            </a:r>
          </a:p>
        </p:txBody>
      </p:sp>
      <p:sp>
        <p:nvSpPr>
          <p:cNvPr id="6" name="TextBox 5">
            <a:extLst>
              <a:ext uri="{FF2B5EF4-FFF2-40B4-BE49-F238E27FC236}">
                <a16:creationId xmlns:a16="http://schemas.microsoft.com/office/drawing/2014/main" id="{5FE8170B-91FE-51F9-1F86-3B7F2E54264C}"/>
              </a:ext>
            </a:extLst>
          </p:cNvPr>
          <p:cNvSpPr txBox="1"/>
          <p:nvPr/>
        </p:nvSpPr>
        <p:spPr>
          <a:xfrm>
            <a:off x="186468" y="2574481"/>
            <a:ext cx="6408869" cy="954107"/>
          </a:xfrm>
          <a:prstGeom prst="rect">
            <a:avLst/>
          </a:prstGeom>
          <a:noFill/>
        </p:spPr>
        <p:txBody>
          <a:bodyPr wrap="none" rtlCol="0">
            <a:spAutoFit/>
          </a:bodyPr>
          <a:lstStyle/>
          <a:p>
            <a:r>
              <a:rPr lang="en-US" sz="2800" dirty="0"/>
              <a:t>Hamiltonian mechanics, then, map regions</a:t>
            </a:r>
          </a:p>
          <a:p>
            <a:r>
              <a:rPr lang="en-US" sz="2800" dirty="0"/>
              <a:t>while preserving the number of states</a:t>
            </a:r>
          </a:p>
        </p:txBody>
      </p:sp>
      <p:sp>
        <p:nvSpPr>
          <p:cNvPr id="9" name="TextBox 8">
            <a:extLst>
              <a:ext uri="{FF2B5EF4-FFF2-40B4-BE49-F238E27FC236}">
                <a16:creationId xmlns:a16="http://schemas.microsoft.com/office/drawing/2014/main" id="{2A7EA6FA-8750-F5E2-BF9D-C47CE89BE1D0}"/>
              </a:ext>
            </a:extLst>
          </p:cNvPr>
          <p:cNvSpPr txBox="1"/>
          <p:nvPr/>
        </p:nvSpPr>
        <p:spPr>
          <a:xfrm>
            <a:off x="119730" y="3794579"/>
            <a:ext cx="10573407" cy="523220"/>
          </a:xfrm>
          <a:prstGeom prst="rect">
            <a:avLst/>
          </a:prstGeom>
          <a:noFill/>
        </p:spPr>
        <p:txBody>
          <a:bodyPr wrap="none" rtlCol="0">
            <a:spAutoFit/>
          </a:bodyPr>
          <a:lstStyle/>
          <a:p>
            <a:pPr algn="ctr"/>
            <a:r>
              <a:rPr lang="en-US" sz="2800" dirty="0"/>
              <a:t>Meaning that for each initial state, there is one and only one final state </a:t>
            </a:r>
          </a:p>
        </p:txBody>
      </p:sp>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A0B572DD-BD48-372C-9089-0C25554C6283}"/>
                  </a:ext>
                </a:extLst>
              </p:cNvPr>
              <p:cNvSpPr txBox="1"/>
              <p:nvPr/>
            </p:nvSpPr>
            <p:spPr>
              <a:xfrm>
                <a:off x="347156" y="4869314"/>
                <a:ext cx="7492051" cy="1446550"/>
              </a:xfrm>
              <a:prstGeom prst="rect">
                <a:avLst/>
              </a:prstGeom>
              <a:noFill/>
            </p:spPr>
            <p:txBody>
              <a:bodyPr wrap="none" rtlCol="0">
                <a:spAutoFit/>
              </a:bodyPr>
              <a:lstStyle/>
              <a:p>
                <a:pPr algn="ct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Hamiltonian evolution is </a:t>
                </a:r>
              </a:p>
              <a:p>
                <a:pPr algn="ctr"/>
                <a:r>
                  <a:rPr lang="en-US" sz="4400" dirty="0">
                    <a:solidFill>
                      <a:schemeClr val="accent6">
                        <a:lumMod val="75000"/>
                      </a:schemeClr>
                    </a:solidFill>
                  </a:rPr>
                  <a:t>deterministic and reversable</a:t>
                </a:r>
              </a:p>
            </p:txBody>
          </p:sp>
        </mc:Choice>
        <mc:Fallback xmlns="">
          <p:sp>
            <p:nvSpPr>
              <p:cNvPr id="10" name="TextBox 9">
                <a:extLst>
                  <a:ext uri="{FF2B5EF4-FFF2-40B4-BE49-F238E27FC236}">
                    <a16:creationId xmlns:a16="http://schemas.microsoft.com/office/drawing/2014/main" id="{A0B572DD-BD48-372C-9089-0C25554C6283}"/>
                  </a:ext>
                </a:extLst>
              </p:cNvPr>
              <p:cNvSpPr txBox="1">
                <a:spLocks noRot="1" noChangeAspect="1" noMove="1" noResize="1" noEditPoints="1" noAdjustHandles="1" noChangeArrowheads="1" noChangeShapeType="1" noTextEdit="1"/>
              </p:cNvSpPr>
              <p:nvPr/>
            </p:nvSpPr>
            <p:spPr>
              <a:xfrm>
                <a:off x="347156" y="4869314"/>
                <a:ext cx="7492051" cy="1446550"/>
              </a:xfrm>
              <a:prstGeom prst="rect">
                <a:avLst/>
              </a:prstGeom>
              <a:blipFill>
                <a:blip r:embed="rId3"/>
                <a:stretch>
                  <a:fillRect t="-8861" r="-2766" b="-19409"/>
                </a:stretch>
              </a:blipFill>
            </p:spPr>
            <p:txBody>
              <a:bodyPr/>
              <a:lstStyle/>
              <a:p>
                <a:r>
                  <a:rPr lang="en-US">
                    <a:noFill/>
                  </a:rPr>
                  <a:t> </a:t>
                </a:r>
              </a:p>
            </p:txBody>
          </p:sp>
        </mc:Fallback>
      </mc:AlternateContent>
      <p:grpSp>
        <p:nvGrpSpPr>
          <p:cNvPr id="11" name="Group 10">
            <a:extLst>
              <a:ext uri="{FF2B5EF4-FFF2-40B4-BE49-F238E27FC236}">
                <a16:creationId xmlns:a16="http://schemas.microsoft.com/office/drawing/2014/main" id="{F890A726-9F96-13BA-03CB-1D2B15F20FA7}"/>
              </a:ext>
            </a:extLst>
          </p:cNvPr>
          <p:cNvGrpSpPr/>
          <p:nvPr/>
        </p:nvGrpSpPr>
        <p:grpSpPr>
          <a:xfrm>
            <a:off x="7027263" y="831677"/>
            <a:ext cx="3699756" cy="2258116"/>
            <a:chOff x="4888481" y="1672407"/>
            <a:chExt cx="3699756" cy="2258116"/>
          </a:xfrm>
        </p:grpSpPr>
        <p:cxnSp>
          <p:nvCxnSpPr>
            <p:cNvPr id="12" name="Straight Arrow Connector 11">
              <a:extLst>
                <a:ext uri="{FF2B5EF4-FFF2-40B4-BE49-F238E27FC236}">
                  <a16:creationId xmlns:a16="http://schemas.microsoft.com/office/drawing/2014/main" id="{D4A37123-BCD9-3720-9E90-313EB2143895}"/>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6509172A-5AF0-03AE-8722-10358DB824F6}"/>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14" name="Straight Arrow Connector 13">
              <a:extLst>
                <a:ext uri="{FF2B5EF4-FFF2-40B4-BE49-F238E27FC236}">
                  <a16:creationId xmlns:a16="http://schemas.microsoft.com/office/drawing/2014/main" id="{B8C0CF79-8964-3665-5075-0EB50D2E4764}"/>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15" name="Freeform 84">
              <a:extLst>
                <a:ext uri="{FF2B5EF4-FFF2-40B4-BE49-F238E27FC236}">
                  <a16:creationId xmlns:a16="http://schemas.microsoft.com/office/drawing/2014/main" id="{135EA846-A7C3-5272-A8BA-960857766DBA}"/>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6" name="Freeform 85">
              <a:extLst>
                <a:ext uri="{FF2B5EF4-FFF2-40B4-BE49-F238E27FC236}">
                  <a16:creationId xmlns:a16="http://schemas.microsoft.com/office/drawing/2014/main" id="{78A7CBAF-5CB9-0FA8-59D2-FE8372B1BE2D}"/>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7" name="Freeform 86">
              <a:extLst>
                <a:ext uri="{FF2B5EF4-FFF2-40B4-BE49-F238E27FC236}">
                  <a16:creationId xmlns:a16="http://schemas.microsoft.com/office/drawing/2014/main" id="{F25D8EAB-0441-368F-1745-C5D63D7A74F0}"/>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8" name="Freeform 87">
              <a:extLst>
                <a:ext uri="{FF2B5EF4-FFF2-40B4-BE49-F238E27FC236}">
                  <a16:creationId xmlns:a16="http://schemas.microsoft.com/office/drawing/2014/main" id="{A2BC41AB-D1DE-4AA5-8F10-1FDC5460283B}"/>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19" name="Straight Arrow Connector 18">
              <a:extLst>
                <a:ext uri="{FF2B5EF4-FFF2-40B4-BE49-F238E27FC236}">
                  <a16:creationId xmlns:a16="http://schemas.microsoft.com/office/drawing/2014/main" id="{707EF4E8-113B-9F08-EBF3-77D59139F19C}"/>
                </a:ext>
              </a:extLst>
            </p:cNvPr>
            <p:cNvCxnSpPr>
              <a:cxnSpLocks/>
              <a:stCxn id="16" idx="2"/>
              <a:endCxn id="1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E9AD28C0-0C34-717D-8C61-FFDDCFF41635}"/>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21" name="TextBox 20">
            <a:extLst>
              <a:ext uri="{FF2B5EF4-FFF2-40B4-BE49-F238E27FC236}">
                <a16:creationId xmlns:a16="http://schemas.microsoft.com/office/drawing/2014/main" id="{DF8A454A-336C-EF3F-66EA-2C2C84BB3C54}"/>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spTree>
    <p:extLst>
      <p:ext uri="{BB962C8B-B14F-4D97-AF65-F5344CB8AC3E}">
        <p14:creationId xmlns:p14="http://schemas.microsoft.com/office/powerpoint/2010/main" val="6111909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26</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297397" y="458327"/>
            <a:ext cx="11894603" cy="1077218"/>
          </a:xfrm>
          <a:prstGeom prst="rect">
            <a:avLst/>
          </a:prstGeom>
          <a:noFill/>
        </p:spPr>
        <p:txBody>
          <a:bodyPr wrap="none" rtlCol="0">
            <a:spAutoFit/>
          </a:bodyPr>
          <a:lstStyle/>
          <a:p>
            <a:r>
              <a:rPr lang="en-US" sz="3200" dirty="0"/>
              <a:t>This explains why we are unable to model systems that are dissipative </a:t>
            </a:r>
          </a:p>
          <a:p>
            <a:r>
              <a:rPr lang="en-US" sz="3200" dirty="0"/>
              <a:t>like a particle under linear drag with Hamiltonian mechanics</a:t>
            </a:r>
          </a:p>
        </p:txBody>
      </p:sp>
      <p:sp>
        <p:nvSpPr>
          <p:cNvPr id="4" name="TextBox 3">
            <a:extLst>
              <a:ext uri="{FF2B5EF4-FFF2-40B4-BE49-F238E27FC236}">
                <a16:creationId xmlns:a16="http://schemas.microsoft.com/office/drawing/2014/main" id="{E1A1F6D8-E622-CE8B-98E6-357986E58008}"/>
              </a:ext>
            </a:extLst>
          </p:cNvPr>
          <p:cNvSpPr txBox="1"/>
          <p:nvPr/>
        </p:nvSpPr>
        <p:spPr>
          <a:xfrm>
            <a:off x="297397" y="2837794"/>
            <a:ext cx="11411073" cy="1077218"/>
          </a:xfrm>
          <a:prstGeom prst="rect">
            <a:avLst/>
          </a:prstGeom>
          <a:noFill/>
        </p:spPr>
        <p:txBody>
          <a:bodyPr wrap="none" rtlCol="0">
            <a:spAutoFit/>
          </a:bodyPr>
          <a:lstStyle/>
          <a:p>
            <a:r>
              <a:rPr lang="en-US" sz="3200" dirty="0"/>
              <a:t>given enough time which will cause the density to concentrate over</a:t>
            </a:r>
          </a:p>
          <a:p>
            <a:r>
              <a:rPr lang="en-US" sz="3200" dirty="0"/>
              <a:t>the attractor </a:t>
            </a:r>
          </a:p>
        </p:txBody>
      </p:sp>
      <p:sp>
        <p:nvSpPr>
          <p:cNvPr id="5" name="TextBox 4">
            <a:extLst>
              <a:ext uri="{FF2B5EF4-FFF2-40B4-BE49-F238E27FC236}">
                <a16:creationId xmlns:a16="http://schemas.microsoft.com/office/drawing/2014/main" id="{10AA1843-BC79-833D-60AA-6F923C70563B}"/>
              </a:ext>
            </a:extLst>
          </p:cNvPr>
          <p:cNvSpPr txBox="1"/>
          <p:nvPr/>
        </p:nvSpPr>
        <p:spPr>
          <a:xfrm>
            <a:off x="297397" y="2044203"/>
            <a:ext cx="12025601" cy="584775"/>
          </a:xfrm>
          <a:prstGeom prst="rect">
            <a:avLst/>
          </a:prstGeom>
          <a:noFill/>
        </p:spPr>
        <p:txBody>
          <a:bodyPr wrap="none" rtlCol="0">
            <a:spAutoFit/>
          </a:bodyPr>
          <a:lstStyle/>
          <a:p>
            <a:pPr algn="ctr"/>
            <a:r>
              <a:rPr lang="en-US" sz="3200" dirty="0"/>
              <a:t>A dissipative system will have an attractor: a point or a region to which </a:t>
            </a:r>
          </a:p>
        </p:txBody>
      </p:sp>
      <p:sp>
        <p:nvSpPr>
          <p:cNvPr id="11" name="TextBox 10">
            <a:extLst>
              <a:ext uri="{FF2B5EF4-FFF2-40B4-BE49-F238E27FC236}">
                <a16:creationId xmlns:a16="http://schemas.microsoft.com/office/drawing/2014/main" id="{56C424BD-94D1-456B-2D08-D16B0D3899EF}"/>
              </a:ext>
            </a:extLst>
          </p:cNvPr>
          <p:cNvSpPr txBox="1"/>
          <p:nvPr/>
        </p:nvSpPr>
        <p:spPr>
          <a:xfrm>
            <a:off x="297397" y="4494666"/>
            <a:ext cx="9374105" cy="1569660"/>
          </a:xfrm>
          <a:prstGeom prst="rect">
            <a:avLst/>
          </a:prstGeom>
          <a:noFill/>
        </p:spPr>
        <p:txBody>
          <a:bodyPr wrap="none" rtlCol="0">
            <a:spAutoFit/>
          </a:bodyPr>
          <a:lstStyle/>
          <a:p>
            <a:r>
              <a:rPr lang="en-US" sz="3200" dirty="0"/>
              <a:t>Hamiltonian evolutions also can’t have unstable points </a:t>
            </a:r>
          </a:p>
          <a:p>
            <a:r>
              <a:rPr lang="en-US" sz="3200" dirty="0"/>
              <a:t>or regions from which the system always goes away </a:t>
            </a:r>
          </a:p>
          <a:p>
            <a:r>
              <a:rPr lang="en-US" sz="3200" dirty="0"/>
              <a:t>for the same reason</a:t>
            </a:r>
          </a:p>
        </p:txBody>
      </p:sp>
    </p:spTree>
    <p:extLst>
      <p:ext uri="{BB962C8B-B14F-4D97-AF65-F5344CB8AC3E}">
        <p14:creationId xmlns:p14="http://schemas.microsoft.com/office/powerpoint/2010/main" val="3790965183"/>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TextBox 7">
            <a:extLst>
              <a:ext uri="{FF2B5EF4-FFF2-40B4-BE49-F238E27FC236}">
                <a16:creationId xmlns:a16="http://schemas.microsoft.com/office/drawing/2014/main" id="{B0C7F11E-F853-76B6-CE69-A5D89BE07336}"/>
              </a:ext>
            </a:extLst>
          </p:cNvPr>
          <p:cNvSpPr txBox="1"/>
          <p:nvPr/>
        </p:nvSpPr>
        <p:spPr>
          <a:xfrm>
            <a:off x="305639" y="2826371"/>
            <a:ext cx="6529223" cy="584775"/>
          </a:xfrm>
          <a:prstGeom prst="rect">
            <a:avLst/>
          </a:prstGeom>
          <a:noFill/>
        </p:spPr>
        <p:txBody>
          <a:bodyPr wrap="none" rtlCol="0">
            <a:spAutoFit/>
          </a:bodyPr>
          <a:lstStyle/>
          <a:p>
            <a:r>
              <a:rPr lang="en-US" sz="3200" dirty="0"/>
              <a:t>Deterministic and reversible evolution</a:t>
            </a:r>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7802991B-AE91-9AF4-6F2B-A6434EB37005}"/>
                  </a:ext>
                </a:extLst>
              </p:cNvPr>
              <p:cNvSpPr txBox="1"/>
              <p:nvPr/>
            </p:nvSpPr>
            <p:spPr>
              <a:xfrm>
                <a:off x="915240" y="3472702"/>
                <a:ext cx="9788257"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m:t>
                    </m:r>
                  </m:oMath>
                </a14:m>
                <a:r>
                  <a:rPr lang="en-US" sz="3200" dirty="0"/>
                  <a:t> past and future depend only on the state of the system</a:t>
                </a:r>
              </a:p>
            </p:txBody>
          </p:sp>
        </mc:Choice>
        <mc:Fallback xmlns="">
          <p:sp>
            <p:nvSpPr>
              <p:cNvPr id="9" name="TextBox 8">
                <a:extLst>
                  <a:ext uri="{FF2B5EF4-FFF2-40B4-BE49-F238E27FC236}">
                    <a16:creationId xmlns:a16="http://schemas.microsoft.com/office/drawing/2014/main" id="{7802991B-AE91-9AF4-6F2B-A6434EB37005}"/>
                  </a:ext>
                </a:extLst>
              </p:cNvPr>
              <p:cNvSpPr txBox="1">
                <a:spLocks noRot="1" noChangeAspect="1" noMove="1" noResize="1" noEditPoints="1" noAdjustHandles="1" noChangeArrowheads="1" noChangeShapeType="1" noTextEdit="1"/>
              </p:cNvSpPr>
              <p:nvPr/>
            </p:nvSpPr>
            <p:spPr>
              <a:xfrm>
                <a:off x="915240" y="3472702"/>
                <a:ext cx="9788257" cy="584775"/>
              </a:xfrm>
              <a:prstGeom prst="rect">
                <a:avLst/>
              </a:prstGeom>
              <a:blipFill>
                <a:blip r:embed="rId4"/>
                <a:stretch>
                  <a:fillRect t="-12500" r="-56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2F6D0172-E20A-A522-C020-4F739B83E56D}"/>
                  </a:ext>
                </a:extLst>
              </p:cNvPr>
              <p:cNvSpPr txBox="1"/>
              <p:nvPr/>
            </p:nvSpPr>
            <p:spPr>
              <a:xfrm>
                <a:off x="915240" y="4120726"/>
                <a:ext cx="8606651"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m:t>
                    </m:r>
                  </m:oMath>
                </a14:m>
                <a:r>
                  <a:rPr lang="en-US" sz="3200" dirty="0"/>
                  <a:t> the evolution does not depend on anything else</a:t>
                </a:r>
              </a:p>
            </p:txBody>
          </p:sp>
        </mc:Choice>
        <mc:Fallback xmlns="">
          <p:sp>
            <p:nvSpPr>
              <p:cNvPr id="10" name="TextBox 9">
                <a:extLst>
                  <a:ext uri="{FF2B5EF4-FFF2-40B4-BE49-F238E27FC236}">
                    <a16:creationId xmlns:a16="http://schemas.microsoft.com/office/drawing/2014/main" id="{2F6D0172-E20A-A522-C020-4F739B83E56D}"/>
                  </a:ext>
                </a:extLst>
              </p:cNvPr>
              <p:cNvSpPr txBox="1">
                <a:spLocks noRot="1" noChangeAspect="1" noMove="1" noResize="1" noEditPoints="1" noAdjustHandles="1" noChangeArrowheads="1" noChangeShapeType="1" noTextEdit="1"/>
              </p:cNvSpPr>
              <p:nvPr/>
            </p:nvSpPr>
            <p:spPr>
              <a:xfrm>
                <a:off x="915240" y="4120726"/>
                <a:ext cx="8606651" cy="584775"/>
              </a:xfrm>
              <a:prstGeom prst="rect">
                <a:avLst/>
              </a:prstGeom>
              <a:blipFill>
                <a:blip r:embed="rId5"/>
                <a:stretch>
                  <a:fillRect t="-12500" r="-850"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26601CBC-0004-502E-49A8-6F442B728909}"/>
                  </a:ext>
                </a:extLst>
              </p:cNvPr>
              <p:cNvSpPr txBox="1"/>
              <p:nvPr/>
            </p:nvSpPr>
            <p:spPr>
              <a:xfrm>
                <a:off x="915240" y="4765364"/>
                <a:ext cx="4194161"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m:t>
                    </m:r>
                  </m:oMath>
                </a14:m>
                <a:r>
                  <a:rPr lang="en-US" sz="3200" dirty="0"/>
                  <a:t> the system is isolated</a:t>
                </a:r>
              </a:p>
            </p:txBody>
          </p:sp>
        </mc:Choice>
        <mc:Fallback xmlns="">
          <p:sp>
            <p:nvSpPr>
              <p:cNvPr id="11" name="TextBox 10">
                <a:extLst>
                  <a:ext uri="{FF2B5EF4-FFF2-40B4-BE49-F238E27FC236}">
                    <a16:creationId xmlns:a16="http://schemas.microsoft.com/office/drawing/2014/main" id="{26601CBC-0004-502E-49A8-6F442B728909}"/>
                  </a:ext>
                </a:extLst>
              </p:cNvPr>
              <p:cNvSpPr txBox="1">
                <a:spLocks noRot="1" noChangeAspect="1" noMove="1" noResize="1" noEditPoints="1" noAdjustHandles="1" noChangeArrowheads="1" noChangeShapeType="1" noTextEdit="1"/>
              </p:cNvSpPr>
              <p:nvPr/>
            </p:nvSpPr>
            <p:spPr>
              <a:xfrm>
                <a:off x="915240" y="4765364"/>
                <a:ext cx="4194161" cy="584775"/>
              </a:xfrm>
              <a:prstGeom prst="rect">
                <a:avLst/>
              </a:prstGeom>
              <a:blipFill>
                <a:blip r:embed="rId6"/>
                <a:stretch>
                  <a:fillRect t="-12500" r="-2471" b="-3437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2" name="TextBox 11">
                <a:extLst>
                  <a:ext uri="{FF2B5EF4-FFF2-40B4-BE49-F238E27FC236}">
                    <a16:creationId xmlns:a16="http://schemas.microsoft.com/office/drawing/2014/main" id="{C8B4FBAD-7AA6-0329-3135-1096D36D89E3}"/>
                  </a:ext>
                </a:extLst>
              </p:cNvPr>
              <p:cNvSpPr txBox="1"/>
              <p:nvPr/>
            </p:nvSpPr>
            <p:spPr>
              <a:xfrm>
                <a:off x="915240" y="5411695"/>
                <a:ext cx="5425781" cy="584775"/>
              </a:xfrm>
              <a:prstGeom prst="rect">
                <a:avLst/>
              </a:prstGeom>
              <a:noFill/>
            </p:spPr>
            <p:txBody>
              <a:bodyPr wrap="none" rtlCol="0">
                <a:spAutoFit/>
              </a:bodyPr>
              <a:lstStyle/>
              <a:p>
                <a14:m>
                  <m:oMath xmlns:m="http://schemas.openxmlformats.org/officeDocument/2006/math">
                    <m:r>
                      <a:rPr lang="en-US" sz="3200" b="0" i="1" smtClean="0">
                        <a:latin typeface="Cambria Math" panose="02040503050406030204" pitchFamily="18" charset="0"/>
                      </a:rPr>
                      <m:t>⇒</m:t>
                    </m:r>
                  </m:oMath>
                </a14:m>
                <a:r>
                  <a:rPr lang="en-US" sz="3200" dirty="0"/>
                  <a:t> the system conserves energy</a:t>
                </a:r>
              </a:p>
            </p:txBody>
          </p:sp>
        </mc:Choice>
        <mc:Fallback xmlns="">
          <p:sp>
            <p:nvSpPr>
              <p:cNvPr id="12" name="TextBox 11">
                <a:extLst>
                  <a:ext uri="{FF2B5EF4-FFF2-40B4-BE49-F238E27FC236}">
                    <a16:creationId xmlns:a16="http://schemas.microsoft.com/office/drawing/2014/main" id="{C8B4FBAD-7AA6-0329-3135-1096D36D89E3}"/>
                  </a:ext>
                </a:extLst>
              </p:cNvPr>
              <p:cNvSpPr txBox="1">
                <a:spLocks noRot="1" noChangeAspect="1" noMove="1" noResize="1" noEditPoints="1" noAdjustHandles="1" noChangeArrowheads="1" noChangeShapeType="1" noTextEdit="1"/>
              </p:cNvSpPr>
              <p:nvPr/>
            </p:nvSpPr>
            <p:spPr>
              <a:xfrm>
                <a:off x="915240" y="5411695"/>
                <a:ext cx="5425781" cy="584775"/>
              </a:xfrm>
              <a:prstGeom prst="rect">
                <a:avLst/>
              </a:prstGeom>
              <a:blipFill>
                <a:blip r:embed="rId7"/>
                <a:stretch>
                  <a:fillRect t="-12500" r="-1910" b="-34375"/>
                </a:stretch>
              </a:blipFill>
            </p:spPr>
            <p:txBody>
              <a:bodyPr/>
              <a:lstStyle/>
              <a:p>
                <a:r>
                  <a:rPr lang="en-US">
                    <a:noFill/>
                  </a:rPr>
                  <a:t> </a:t>
                </a:r>
              </a:p>
            </p:txBody>
          </p:sp>
        </mc:Fallback>
      </mc:AlternateContent>
      <p:sp>
        <p:nvSpPr>
          <p:cNvPr id="14" name="TextBox 13">
            <a:extLst>
              <a:ext uri="{FF2B5EF4-FFF2-40B4-BE49-F238E27FC236}">
                <a16:creationId xmlns:a16="http://schemas.microsoft.com/office/drawing/2014/main" id="{5B463380-118C-1FB8-A05B-A4684C9A5651}"/>
              </a:ext>
            </a:extLst>
          </p:cNvPr>
          <p:cNvSpPr txBox="1"/>
          <p:nvPr/>
        </p:nvSpPr>
        <p:spPr>
          <a:xfrm>
            <a:off x="6341021" y="4980807"/>
            <a:ext cx="2920864" cy="369332"/>
          </a:xfrm>
          <a:prstGeom prst="rect">
            <a:avLst/>
          </a:prstGeom>
          <a:noFill/>
        </p:spPr>
        <p:txBody>
          <a:bodyPr wrap="none" rtlCol="0">
            <a:spAutoFit/>
          </a:bodyPr>
          <a:lstStyle/>
          <a:p>
            <a:r>
              <a:rPr lang="en-US" dirty="0"/>
              <a:t>First law of thermodynamics!</a:t>
            </a:r>
          </a:p>
        </p:txBody>
      </p:sp>
      <p:grpSp>
        <p:nvGrpSpPr>
          <p:cNvPr id="5" name="Group 4">
            <a:extLst>
              <a:ext uri="{FF2B5EF4-FFF2-40B4-BE49-F238E27FC236}">
                <a16:creationId xmlns:a16="http://schemas.microsoft.com/office/drawing/2014/main" id="{E9E63025-7E98-16E3-27A9-37CFBBABCF42}"/>
              </a:ext>
            </a:extLst>
          </p:cNvPr>
          <p:cNvGrpSpPr/>
          <p:nvPr/>
        </p:nvGrpSpPr>
        <p:grpSpPr>
          <a:xfrm>
            <a:off x="5218565" y="247978"/>
            <a:ext cx="5719347" cy="2440740"/>
            <a:chOff x="1775401" y="1850416"/>
            <a:chExt cx="7096891" cy="3028609"/>
          </a:xfrm>
        </p:grpSpPr>
        <p:sp>
          <p:nvSpPr>
            <p:cNvPr id="16" name="Oval 15">
              <a:extLst>
                <a:ext uri="{FF2B5EF4-FFF2-40B4-BE49-F238E27FC236}">
                  <a16:creationId xmlns:a16="http://schemas.microsoft.com/office/drawing/2014/main" id="{A1336F60-41A7-C78F-D08C-CE28BD560EF5}"/>
                </a:ext>
              </a:extLst>
            </p:cNvPr>
            <p:cNvSpPr/>
            <p:nvPr/>
          </p:nvSpPr>
          <p:spPr>
            <a:xfrm>
              <a:off x="1775401" y="2636409"/>
              <a:ext cx="3116969" cy="2242616"/>
            </a:xfrm>
            <a:prstGeom prst="ellipse">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sz="4800" dirty="0"/>
            </a:p>
          </p:txBody>
        </p:sp>
        <p:sp>
          <p:nvSpPr>
            <p:cNvPr id="17" name="TextBox 16">
              <a:extLst>
                <a:ext uri="{FF2B5EF4-FFF2-40B4-BE49-F238E27FC236}">
                  <a16:creationId xmlns:a16="http://schemas.microsoft.com/office/drawing/2014/main" id="{2DF980DE-D965-EFBB-650E-B4E1196F215D}"/>
                </a:ext>
              </a:extLst>
            </p:cNvPr>
            <p:cNvSpPr txBox="1"/>
            <p:nvPr/>
          </p:nvSpPr>
          <p:spPr>
            <a:xfrm>
              <a:off x="5326209" y="1850416"/>
              <a:ext cx="3546083" cy="878385"/>
            </a:xfrm>
            <a:prstGeom prst="rect">
              <a:avLst/>
            </a:prstGeom>
            <a:noFill/>
          </p:spPr>
          <p:txBody>
            <a:bodyPr wrap="none" rtlCol="0">
              <a:spAutoFit/>
            </a:bodyPr>
            <a:lstStyle/>
            <a:p>
              <a:r>
                <a:rPr lang="en-US" sz="4000" dirty="0"/>
                <a:t>Environment</a:t>
              </a:r>
            </a:p>
          </p:txBody>
        </p:sp>
        <p:sp>
          <p:nvSpPr>
            <p:cNvPr id="18" name="TextBox 17">
              <a:extLst>
                <a:ext uri="{FF2B5EF4-FFF2-40B4-BE49-F238E27FC236}">
                  <a16:creationId xmlns:a16="http://schemas.microsoft.com/office/drawing/2014/main" id="{E0401BD1-C9A3-0BD0-0993-6DE62F834E6F}"/>
                </a:ext>
              </a:extLst>
            </p:cNvPr>
            <p:cNvSpPr txBox="1"/>
            <p:nvPr/>
          </p:nvSpPr>
          <p:spPr>
            <a:xfrm>
              <a:off x="2363457" y="3284157"/>
              <a:ext cx="2069218" cy="878385"/>
            </a:xfrm>
            <a:prstGeom prst="rect">
              <a:avLst/>
            </a:prstGeom>
            <a:noFill/>
          </p:spPr>
          <p:txBody>
            <a:bodyPr wrap="none" rtlCol="0">
              <a:spAutoFit/>
            </a:bodyPr>
            <a:lstStyle/>
            <a:p>
              <a:r>
                <a:rPr lang="en-US" sz="4000" dirty="0"/>
                <a:t>System</a:t>
              </a:r>
            </a:p>
          </p:txBody>
        </p:sp>
        <p:sp>
          <p:nvSpPr>
            <p:cNvPr id="19" name="Freeform: Shape 18">
              <a:extLst>
                <a:ext uri="{FF2B5EF4-FFF2-40B4-BE49-F238E27FC236}">
                  <a16:creationId xmlns:a16="http://schemas.microsoft.com/office/drawing/2014/main" id="{9153204D-50E3-C3D4-EEF0-6F6445C78E34}"/>
                </a:ext>
              </a:extLst>
            </p:cNvPr>
            <p:cNvSpPr/>
            <p:nvPr/>
          </p:nvSpPr>
          <p:spPr>
            <a:xfrm>
              <a:off x="2536286" y="2135725"/>
              <a:ext cx="2870018" cy="2623162"/>
            </a:xfrm>
            <a:custGeom>
              <a:avLst/>
              <a:gdLst>
                <a:gd name="connsiteX0" fmla="*/ 0 w 3144242"/>
                <a:gd name="connsiteY0" fmla="*/ 65376 h 1994293"/>
                <a:gd name="connsiteX1" fmla="*/ 1848824 w 3144242"/>
                <a:gd name="connsiteY1" fmla="*/ 165493 h 1994293"/>
                <a:gd name="connsiteX2" fmla="*/ 2983481 w 3144242"/>
                <a:gd name="connsiteY2" fmla="*/ 1493709 h 1994293"/>
                <a:gd name="connsiteX3" fmla="*/ 3110295 w 3144242"/>
                <a:gd name="connsiteY3" fmla="*/ 1994293 h 1994293"/>
                <a:gd name="connsiteX0" fmla="*/ 0 w 3210987"/>
                <a:gd name="connsiteY0" fmla="*/ 149312 h 1924717"/>
                <a:gd name="connsiteX1" fmla="*/ 1915569 w 3210987"/>
                <a:gd name="connsiteY1" fmla="*/ 95917 h 1924717"/>
                <a:gd name="connsiteX2" fmla="*/ 3050226 w 3210987"/>
                <a:gd name="connsiteY2" fmla="*/ 1424133 h 1924717"/>
                <a:gd name="connsiteX3" fmla="*/ 3177040 w 3210987"/>
                <a:gd name="connsiteY3" fmla="*/ 1924717 h 1924717"/>
                <a:gd name="connsiteX0" fmla="*/ 0 w 3210987"/>
                <a:gd name="connsiteY0" fmla="*/ 159338 h 1934743"/>
                <a:gd name="connsiteX1" fmla="*/ 834308 w 3210987"/>
                <a:gd name="connsiteY1" fmla="*/ 92594 h 1934743"/>
                <a:gd name="connsiteX2" fmla="*/ 3050226 w 3210987"/>
                <a:gd name="connsiteY2" fmla="*/ 1434159 h 1934743"/>
                <a:gd name="connsiteX3" fmla="*/ 3177040 w 3210987"/>
                <a:gd name="connsiteY3" fmla="*/ 1934743 h 1934743"/>
                <a:gd name="connsiteX0" fmla="*/ 0 w 3183136"/>
                <a:gd name="connsiteY0" fmla="*/ 164770 h 1940175"/>
                <a:gd name="connsiteX1" fmla="*/ 834308 w 3183136"/>
                <a:gd name="connsiteY1" fmla="*/ 98026 h 1940175"/>
                <a:gd name="connsiteX2" fmla="*/ 2829969 w 3183136"/>
                <a:gd name="connsiteY2" fmla="*/ 1513010 h 1940175"/>
                <a:gd name="connsiteX3" fmla="*/ 3177040 w 3183136"/>
                <a:gd name="connsiteY3" fmla="*/ 1940175 h 194017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84533"/>
                <a:gd name="connsiteY0" fmla="*/ 164770 h 2313945"/>
                <a:gd name="connsiteX1" fmla="*/ 834308 w 2884533"/>
                <a:gd name="connsiteY1" fmla="*/ 98026 h 2313945"/>
                <a:gd name="connsiteX2" fmla="*/ 2829969 w 2884533"/>
                <a:gd name="connsiteY2" fmla="*/ 1513010 h 2313945"/>
                <a:gd name="connsiteX3" fmla="*/ 2536293 w 2884533"/>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829974"/>
                <a:gd name="connsiteY0" fmla="*/ 164770 h 2313945"/>
                <a:gd name="connsiteX1" fmla="*/ 834308 w 2829974"/>
                <a:gd name="connsiteY1" fmla="*/ 98026 h 2313945"/>
                <a:gd name="connsiteX2" fmla="*/ 2829969 w 2829974"/>
                <a:gd name="connsiteY2" fmla="*/ 1513010 h 2313945"/>
                <a:gd name="connsiteX3" fmla="*/ 2536293 w 2829974"/>
                <a:gd name="connsiteY3" fmla="*/ 2313945 h 2313945"/>
                <a:gd name="connsiteX0" fmla="*/ 0 w 2921214"/>
                <a:gd name="connsiteY0" fmla="*/ 291042 h 2440217"/>
                <a:gd name="connsiteX1" fmla="*/ 767563 w 2921214"/>
                <a:gd name="connsiteY1" fmla="*/ 70785 h 2440217"/>
                <a:gd name="connsiteX2" fmla="*/ 2829969 w 2921214"/>
                <a:gd name="connsiteY2" fmla="*/ 1639282 h 2440217"/>
                <a:gd name="connsiteX3" fmla="*/ 2536293 w 2921214"/>
                <a:gd name="connsiteY3" fmla="*/ 2440217 h 2440217"/>
                <a:gd name="connsiteX0" fmla="*/ 0 w 2921214"/>
                <a:gd name="connsiteY0" fmla="*/ 223803 h 2372978"/>
                <a:gd name="connsiteX1" fmla="*/ 767563 w 2921214"/>
                <a:gd name="connsiteY1" fmla="*/ 3546 h 2372978"/>
                <a:gd name="connsiteX2" fmla="*/ 2829969 w 2921214"/>
                <a:gd name="connsiteY2" fmla="*/ 1572043 h 2372978"/>
                <a:gd name="connsiteX3" fmla="*/ 2536293 w 2921214"/>
                <a:gd name="connsiteY3" fmla="*/ 2372978 h 2372978"/>
                <a:gd name="connsiteX0" fmla="*/ 0 w 2829989"/>
                <a:gd name="connsiteY0" fmla="*/ 223803 h 2372978"/>
                <a:gd name="connsiteX1" fmla="*/ 767563 w 2829989"/>
                <a:gd name="connsiteY1" fmla="*/ 3546 h 2372978"/>
                <a:gd name="connsiteX2" fmla="*/ 2829969 w 2829989"/>
                <a:gd name="connsiteY2" fmla="*/ 1572043 h 2372978"/>
                <a:gd name="connsiteX3" fmla="*/ 2536293 w 2829989"/>
                <a:gd name="connsiteY3" fmla="*/ 2372978 h 2372978"/>
                <a:gd name="connsiteX0" fmla="*/ 0 w 2832200"/>
                <a:gd name="connsiteY0" fmla="*/ 223803 h 2372978"/>
                <a:gd name="connsiteX1" fmla="*/ 767563 w 2832200"/>
                <a:gd name="connsiteY1" fmla="*/ 3546 h 2372978"/>
                <a:gd name="connsiteX2" fmla="*/ 2829969 w 2832200"/>
                <a:gd name="connsiteY2" fmla="*/ 1572043 h 2372978"/>
                <a:gd name="connsiteX3" fmla="*/ 2536293 w 2832200"/>
                <a:gd name="connsiteY3" fmla="*/ 2372978 h 2372978"/>
                <a:gd name="connsiteX0" fmla="*/ 0 w 2879860"/>
                <a:gd name="connsiteY0" fmla="*/ 223803 h 2586561"/>
                <a:gd name="connsiteX1" fmla="*/ 767563 w 2879860"/>
                <a:gd name="connsiteY1" fmla="*/ 3546 h 2586561"/>
                <a:gd name="connsiteX2" fmla="*/ 2829969 w 2879860"/>
                <a:gd name="connsiteY2" fmla="*/ 1572043 h 2586561"/>
                <a:gd name="connsiteX3" fmla="*/ 2249292 w 2879860"/>
                <a:gd name="connsiteY3" fmla="*/ 2586561 h 2586561"/>
                <a:gd name="connsiteX0" fmla="*/ 0 w 2882766"/>
                <a:gd name="connsiteY0" fmla="*/ 223803 h 2626608"/>
                <a:gd name="connsiteX1" fmla="*/ 767563 w 2882766"/>
                <a:gd name="connsiteY1" fmla="*/ 3546 h 2626608"/>
                <a:gd name="connsiteX2" fmla="*/ 2829969 w 2882766"/>
                <a:gd name="connsiteY2" fmla="*/ 1572043 h 2626608"/>
                <a:gd name="connsiteX3" fmla="*/ 2275990 w 2882766"/>
                <a:gd name="connsiteY3" fmla="*/ 2626608 h 2626608"/>
                <a:gd name="connsiteX0" fmla="*/ 0 w 2829999"/>
                <a:gd name="connsiteY0" fmla="*/ 223803 h 2626608"/>
                <a:gd name="connsiteX1" fmla="*/ 767563 w 2829999"/>
                <a:gd name="connsiteY1" fmla="*/ 3546 h 2626608"/>
                <a:gd name="connsiteX2" fmla="*/ 2829969 w 2829999"/>
                <a:gd name="connsiteY2" fmla="*/ 1572043 h 2626608"/>
                <a:gd name="connsiteX3" fmla="*/ 2275990 w 2829999"/>
                <a:gd name="connsiteY3" fmla="*/ 2626608 h 2626608"/>
                <a:gd name="connsiteX0" fmla="*/ 0 w 2870045"/>
                <a:gd name="connsiteY0" fmla="*/ 243942 h 2706817"/>
                <a:gd name="connsiteX1" fmla="*/ 807609 w 2870045"/>
                <a:gd name="connsiteY1" fmla="*/ 83755 h 2706817"/>
                <a:gd name="connsiteX2" fmla="*/ 2870015 w 2870045"/>
                <a:gd name="connsiteY2" fmla="*/ 1652252 h 2706817"/>
                <a:gd name="connsiteX3" fmla="*/ 2316036 w 2870045"/>
                <a:gd name="connsiteY3" fmla="*/ 2706817 h 2706817"/>
                <a:gd name="connsiteX0" fmla="*/ 0 w 2870045"/>
                <a:gd name="connsiteY0" fmla="*/ 259811 h 2722686"/>
                <a:gd name="connsiteX1" fmla="*/ 807609 w 2870045"/>
                <a:gd name="connsiteY1" fmla="*/ 99624 h 2722686"/>
                <a:gd name="connsiteX2" fmla="*/ 2870015 w 2870045"/>
                <a:gd name="connsiteY2" fmla="*/ 1668121 h 2722686"/>
                <a:gd name="connsiteX3" fmla="*/ 2316036 w 2870045"/>
                <a:gd name="connsiteY3" fmla="*/ 2722686 h 2722686"/>
                <a:gd name="connsiteX0" fmla="*/ 0 w 2870045"/>
                <a:gd name="connsiteY0" fmla="*/ 162313 h 2625188"/>
                <a:gd name="connsiteX1" fmla="*/ 807609 w 2870045"/>
                <a:gd name="connsiteY1" fmla="*/ 2126 h 2625188"/>
                <a:gd name="connsiteX2" fmla="*/ 2870015 w 2870045"/>
                <a:gd name="connsiteY2" fmla="*/ 1570623 h 2625188"/>
                <a:gd name="connsiteX3" fmla="*/ 2316036 w 2870045"/>
                <a:gd name="connsiteY3" fmla="*/ 2625188 h 2625188"/>
                <a:gd name="connsiteX0" fmla="*/ 0 w 2870017"/>
                <a:gd name="connsiteY0" fmla="*/ 162313 h 2625188"/>
                <a:gd name="connsiteX1" fmla="*/ 807609 w 2870017"/>
                <a:gd name="connsiteY1" fmla="*/ 2126 h 2625188"/>
                <a:gd name="connsiteX2" fmla="*/ 2870015 w 2870017"/>
                <a:gd name="connsiteY2" fmla="*/ 1570623 h 2625188"/>
                <a:gd name="connsiteX3" fmla="*/ 2316036 w 2870017"/>
                <a:gd name="connsiteY3" fmla="*/ 2625188 h 2625188"/>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72619 h 2635494"/>
                <a:gd name="connsiteX1" fmla="*/ 807609 w 2870018"/>
                <a:gd name="connsiteY1" fmla="*/ 12432 h 2635494"/>
                <a:gd name="connsiteX2" fmla="*/ 2870015 w 2870018"/>
                <a:gd name="connsiteY2" fmla="*/ 1580929 h 2635494"/>
                <a:gd name="connsiteX3" fmla="*/ 2316036 w 2870018"/>
                <a:gd name="connsiteY3" fmla="*/ 2635494 h 2635494"/>
                <a:gd name="connsiteX0" fmla="*/ 0 w 2870018"/>
                <a:gd name="connsiteY0" fmla="*/ 160371 h 2623246"/>
                <a:gd name="connsiteX1" fmla="*/ 807609 w 2870018"/>
                <a:gd name="connsiteY1" fmla="*/ 184 h 2623246"/>
                <a:gd name="connsiteX2" fmla="*/ 2870015 w 2870018"/>
                <a:gd name="connsiteY2" fmla="*/ 1568681 h 2623246"/>
                <a:gd name="connsiteX3" fmla="*/ 2316036 w 2870018"/>
                <a:gd name="connsiteY3" fmla="*/ 2623246 h 2623246"/>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 name="connsiteX0" fmla="*/ 0 w 2870018"/>
                <a:gd name="connsiteY0" fmla="*/ 160287 h 2623162"/>
                <a:gd name="connsiteX1" fmla="*/ 807609 w 2870018"/>
                <a:gd name="connsiteY1" fmla="*/ 100 h 2623162"/>
                <a:gd name="connsiteX2" fmla="*/ 2870015 w 2870018"/>
                <a:gd name="connsiteY2" fmla="*/ 1568597 h 2623162"/>
                <a:gd name="connsiteX3" fmla="*/ 2316036 w 2870018"/>
                <a:gd name="connsiteY3" fmla="*/ 2623162 h 2623162"/>
              </a:gdLst>
              <a:ahLst/>
              <a:cxnLst>
                <a:cxn ang="0">
                  <a:pos x="connsiteX0" y="connsiteY0"/>
                </a:cxn>
                <a:cxn ang="0">
                  <a:pos x="connsiteX1" y="connsiteY1"/>
                </a:cxn>
                <a:cxn ang="0">
                  <a:pos x="connsiteX2" y="connsiteY2"/>
                </a:cxn>
                <a:cxn ang="0">
                  <a:pos x="connsiteX3" y="connsiteY3"/>
                </a:cxn>
              </a:cxnLst>
              <a:rect l="l" t="t" r="r" b="b"/>
              <a:pathLst>
                <a:path w="2870018" h="2623162">
                  <a:moveTo>
                    <a:pt x="0" y="160287"/>
                  </a:moveTo>
                  <a:cubicBezTo>
                    <a:pt x="315367" y="4551"/>
                    <a:pt x="622950" y="-1013"/>
                    <a:pt x="807609" y="100"/>
                  </a:cubicBezTo>
                  <a:cubicBezTo>
                    <a:pt x="1800458" y="6084"/>
                    <a:pt x="2872239" y="817721"/>
                    <a:pt x="2870015" y="1568597"/>
                  </a:cubicBezTo>
                  <a:cubicBezTo>
                    <a:pt x="2867791" y="2319473"/>
                    <a:pt x="2477892" y="2485223"/>
                    <a:pt x="2316036" y="2623162"/>
                  </a:cubicBezTo>
                </a:path>
              </a:pathLst>
            </a:custGeom>
            <a:noFill/>
            <a:ln w="38100">
              <a:solidFill>
                <a:srgbClr val="00B0F0"/>
              </a:solidFill>
              <a:prstDash val="solid"/>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spTree>
    <p:extLst>
      <p:ext uri="{BB962C8B-B14F-4D97-AF65-F5344CB8AC3E}">
        <p14:creationId xmlns:p14="http://schemas.microsoft.com/office/powerpoint/2010/main" val="220602976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9"/>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0"/>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14"/>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1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p:bldP spid="9" grpId="0"/>
      <p:bldP spid="10" grpId="0"/>
      <p:bldP spid="11" grpId="0"/>
      <p:bldP spid="12" grpId="0"/>
      <p:bldP spid="14" grpId="0"/>
    </p:bldLst>
  </p:timing>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0F1EC470-2F5A-F172-D584-9DA593FCF4C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FF971625-B712-34CD-DD11-E6ABCA30736D}"/>
              </a:ext>
            </a:extLst>
          </p:cNvPr>
          <p:cNvSpPr>
            <a:spLocks noGrp="1"/>
          </p:cNvSpPr>
          <p:nvPr>
            <p:ph type="sldNum" sz="quarter" idx="12"/>
          </p:nvPr>
        </p:nvSpPr>
        <p:spPr/>
        <p:txBody>
          <a:bodyPr/>
          <a:lstStyle/>
          <a:p>
            <a:fld id="{F47845EA-7733-40EE-B074-20032348B727}" type="slidenum">
              <a:rPr lang="en-US" smtClean="0"/>
              <a:t>28</a:t>
            </a:fld>
            <a:endParaRPr lang="en-US"/>
          </a:p>
        </p:txBody>
      </p:sp>
      <p:sp>
        <p:nvSpPr>
          <p:cNvPr id="8" name="TextBox 7">
            <a:extLst>
              <a:ext uri="{FF2B5EF4-FFF2-40B4-BE49-F238E27FC236}">
                <a16:creationId xmlns:a16="http://schemas.microsoft.com/office/drawing/2014/main" id="{682FFE77-826D-8979-6044-DE5B24FBDD3F}"/>
              </a:ext>
            </a:extLst>
          </p:cNvPr>
          <p:cNvSpPr txBox="1"/>
          <p:nvPr/>
        </p:nvSpPr>
        <p:spPr>
          <a:xfrm>
            <a:off x="514461" y="344533"/>
            <a:ext cx="11303671" cy="1077218"/>
          </a:xfrm>
          <a:prstGeom prst="rect">
            <a:avLst/>
          </a:prstGeom>
          <a:noFill/>
        </p:spPr>
        <p:txBody>
          <a:bodyPr wrap="none" rtlCol="0">
            <a:spAutoFit/>
          </a:bodyPr>
          <a:lstStyle/>
          <a:p>
            <a:r>
              <a:rPr lang="en-US" sz="3200" dirty="0"/>
              <a:t>If a system is deterministic and reversible, it admits a Hamiltonian, </a:t>
            </a:r>
          </a:p>
          <a:p>
            <a:r>
              <a:rPr lang="en-US" sz="3200" dirty="0"/>
              <a:t>a notion of energy, and that its energy is conserved over time</a:t>
            </a:r>
          </a:p>
        </p:txBody>
      </p:sp>
      <p:sp>
        <p:nvSpPr>
          <p:cNvPr id="6" name="TextBox 5">
            <a:extLst>
              <a:ext uri="{FF2B5EF4-FFF2-40B4-BE49-F238E27FC236}">
                <a16:creationId xmlns:a16="http://schemas.microsoft.com/office/drawing/2014/main" id="{51146B94-5657-4FDA-4510-0E7EF09632CF}"/>
              </a:ext>
            </a:extLst>
          </p:cNvPr>
          <p:cNvSpPr txBox="1"/>
          <p:nvPr/>
        </p:nvSpPr>
        <p:spPr>
          <a:xfrm>
            <a:off x="255647" y="2055659"/>
            <a:ext cx="11663899" cy="584775"/>
          </a:xfrm>
          <a:prstGeom prst="rect">
            <a:avLst/>
          </a:prstGeom>
          <a:noFill/>
        </p:spPr>
        <p:txBody>
          <a:bodyPr wrap="none" rtlCol="0">
            <a:spAutoFit/>
          </a:bodyPr>
          <a:lstStyle/>
          <a:p>
            <a:pPr algn="ctr"/>
            <a:r>
              <a:rPr lang="en-US" sz="3200" dirty="0"/>
              <a:t>We can make an argument for this based on physical considerations: </a:t>
            </a:r>
          </a:p>
        </p:txBody>
      </p:sp>
      <p:sp>
        <p:nvSpPr>
          <p:cNvPr id="7" name="TextBox 6">
            <a:extLst>
              <a:ext uri="{FF2B5EF4-FFF2-40B4-BE49-F238E27FC236}">
                <a16:creationId xmlns:a16="http://schemas.microsoft.com/office/drawing/2014/main" id="{5F23C70B-871F-0244-3365-7AC718EBD72A}"/>
              </a:ext>
            </a:extLst>
          </p:cNvPr>
          <p:cNvSpPr txBox="1"/>
          <p:nvPr/>
        </p:nvSpPr>
        <p:spPr>
          <a:xfrm>
            <a:off x="255647" y="2753297"/>
            <a:ext cx="12042720" cy="1077218"/>
          </a:xfrm>
          <a:prstGeom prst="rect">
            <a:avLst/>
          </a:prstGeom>
          <a:noFill/>
        </p:spPr>
        <p:txBody>
          <a:bodyPr wrap="none" rtlCol="0">
            <a:spAutoFit/>
          </a:bodyPr>
          <a:lstStyle/>
          <a:p>
            <a:r>
              <a:rPr lang="en-US" sz="3200" dirty="0"/>
              <a:t>A system that is deterministic and reversible only depends on the state </a:t>
            </a:r>
          </a:p>
          <a:p>
            <a:r>
              <a:rPr lang="en-US" sz="3200" dirty="0"/>
              <a:t>of the system itself which makes it an isolated system</a:t>
            </a:r>
          </a:p>
        </p:txBody>
      </p:sp>
      <p:sp>
        <p:nvSpPr>
          <p:cNvPr id="9" name="TextBox 8">
            <a:extLst>
              <a:ext uri="{FF2B5EF4-FFF2-40B4-BE49-F238E27FC236}">
                <a16:creationId xmlns:a16="http://schemas.microsoft.com/office/drawing/2014/main" id="{046DA25F-F539-FD14-D3B9-ED018204CCBD}"/>
              </a:ext>
            </a:extLst>
          </p:cNvPr>
          <p:cNvSpPr txBox="1"/>
          <p:nvPr/>
        </p:nvSpPr>
        <p:spPr>
          <a:xfrm>
            <a:off x="906372" y="4370653"/>
            <a:ext cx="6591483" cy="1077218"/>
          </a:xfrm>
          <a:prstGeom prst="rect">
            <a:avLst/>
          </a:prstGeom>
          <a:noFill/>
        </p:spPr>
        <p:txBody>
          <a:bodyPr wrap="none" rtlCol="0">
            <a:spAutoFit/>
          </a:bodyPr>
          <a:lstStyle/>
          <a:p>
            <a:r>
              <a:rPr lang="en-US" sz="3200" dirty="0"/>
              <a:t>Thermodynamics tells us that isolated </a:t>
            </a:r>
          </a:p>
          <a:p>
            <a:r>
              <a:rPr lang="en-US" sz="3200" dirty="0"/>
              <a:t>systems conserve energy</a:t>
            </a:r>
          </a:p>
        </p:txBody>
      </p:sp>
    </p:spTree>
    <p:extLst>
      <p:ext uri="{BB962C8B-B14F-4D97-AF65-F5344CB8AC3E}">
        <p14:creationId xmlns:p14="http://schemas.microsoft.com/office/powerpoint/2010/main" val="4236300943"/>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29</a:t>
            </a:fld>
            <a:endParaRPr lang="en-US"/>
          </a:p>
        </p:txBody>
      </p:sp>
      <p:sp>
        <p:nvSpPr>
          <p:cNvPr id="7" name="TextBox 6">
            <a:extLst>
              <a:ext uri="{FF2B5EF4-FFF2-40B4-BE49-F238E27FC236}">
                <a16:creationId xmlns:a16="http://schemas.microsoft.com/office/drawing/2014/main" id="{0B666025-54E4-EC37-01F0-3E01488BEBD2}"/>
              </a:ext>
            </a:extLst>
          </p:cNvPr>
          <p:cNvSpPr txBox="1"/>
          <p:nvPr/>
        </p:nvSpPr>
        <p:spPr>
          <a:xfrm>
            <a:off x="713029" y="440040"/>
            <a:ext cx="9453229" cy="1077218"/>
          </a:xfrm>
          <a:prstGeom prst="rect">
            <a:avLst/>
          </a:prstGeom>
          <a:noFill/>
        </p:spPr>
        <p:txBody>
          <a:bodyPr wrap="none" rtlCol="0">
            <a:spAutoFit/>
          </a:bodyPr>
          <a:lstStyle/>
          <a:p>
            <a:r>
              <a:rPr lang="en-US" sz="3200" dirty="0"/>
              <a:t>A dissipative system not being reversable seems true on</a:t>
            </a:r>
          </a:p>
          <a:p>
            <a:r>
              <a:rPr lang="en-US" sz="3200" dirty="0"/>
              <a:t>thermodynamic grounds</a:t>
            </a:r>
          </a:p>
        </p:txBody>
      </p:sp>
      <p:sp>
        <p:nvSpPr>
          <p:cNvPr id="9" name="TextBox 8">
            <a:extLst>
              <a:ext uri="{FF2B5EF4-FFF2-40B4-BE49-F238E27FC236}">
                <a16:creationId xmlns:a16="http://schemas.microsoft.com/office/drawing/2014/main" id="{A3EC8B33-8C13-F6BD-2332-A018D212C73D}"/>
              </a:ext>
            </a:extLst>
          </p:cNvPr>
          <p:cNvSpPr txBox="1"/>
          <p:nvPr/>
        </p:nvSpPr>
        <p:spPr>
          <a:xfrm>
            <a:off x="139976" y="1901435"/>
            <a:ext cx="12052723" cy="1077218"/>
          </a:xfrm>
          <a:prstGeom prst="rect">
            <a:avLst/>
          </a:prstGeom>
          <a:noFill/>
        </p:spPr>
        <p:txBody>
          <a:bodyPr wrap="none" rtlCol="0">
            <a:spAutoFit/>
          </a:bodyPr>
          <a:lstStyle/>
          <a:p>
            <a:r>
              <a:rPr lang="en-US" sz="3200" dirty="0"/>
              <a:t>Thermodynamic reversibility is the existence of a process that can undo</a:t>
            </a:r>
          </a:p>
          <a:p>
            <a:r>
              <a:rPr lang="en-US" sz="3200" dirty="0"/>
              <a:t>the systems change rather than the ability to reconstruct its initial state</a:t>
            </a:r>
          </a:p>
        </p:txBody>
      </p:sp>
      <p:sp>
        <p:nvSpPr>
          <p:cNvPr id="10" name="TextBox 9">
            <a:extLst>
              <a:ext uri="{FF2B5EF4-FFF2-40B4-BE49-F238E27FC236}">
                <a16:creationId xmlns:a16="http://schemas.microsoft.com/office/drawing/2014/main" id="{F9F7E6BE-0FE0-89D1-B8FD-89E52738B7DF}"/>
              </a:ext>
            </a:extLst>
          </p:cNvPr>
          <p:cNvSpPr txBox="1"/>
          <p:nvPr/>
        </p:nvSpPr>
        <p:spPr>
          <a:xfrm>
            <a:off x="139976" y="3694873"/>
            <a:ext cx="10054997" cy="1077218"/>
          </a:xfrm>
          <a:prstGeom prst="rect">
            <a:avLst/>
          </a:prstGeom>
          <a:noFill/>
        </p:spPr>
        <p:txBody>
          <a:bodyPr wrap="none" rtlCol="0">
            <a:spAutoFit/>
          </a:bodyPr>
          <a:lstStyle/>
          <a:p>
            <a:r>
              <a:rPr lang="en-US" sz="3200" dirty="0"/>
              <a:t>Alternatively, a process is thermodynamically reversible if it</a:t>
            </a:r>
          </a:p>
          <a:p>
            <a:r>
              <a:rPr lang="en-US" sz="3200" dirty="0"/>
              <a:t> conserves thermodynamic entropy</a:t>
            </a:r>
          </a:p>
        </p:txBody>
      </p:sp>
    </p:spTree>
    <p:extLst>
      <p:ext uri="{BB962C8B-B14F-4D97-AF65-F5344CB8AC3E}">
        <p14:creationId xmlns:p14="http://schemas.microsoft.com/office/powerpoint/2010/main" val="134624285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a:t>
            </a:fld>
            <a:endParaRPr lang="en-US"/>
          </a:p>
        </p:txBody>
      </p:sp>
      <p:sp>
        <p:nvSpPr>
          <p:cNvPr id="4" name="TextBox 3">
            <a:extLst>
              <a:ext uri="{FF2B5EF4-FFF2-40B4-BE49-F238E27FC236}">
                <a16:creationId xmlns:a16="http://schemas.microsoft.com/office/drawing/2014/main" id="{109FA656-95E7-7B48-38D6-E5E75FFA1D89}"/>
              </a:ext>
            </a:extLst>
          </p:cNvPr>
          <p:cNvSpPr txBox="1"/>
          <p:nvPr/>
        </p:nvSpPr>
        <p:spPr>
          <a:xfrm>
            <a:off x="1127971" y="321445"/>
            <a:ext cx="9919252" cy="646331"/>
          </a:xfrm>
          <a:prstGeom prst="rect">
            <a:avLst/>
          </a:prstGeom>
          <a:noFill/>
        </p:spPr>
        <p:txBody>
          <a:bodyPr wrap="square" rtlCol="0">
            <a:spAutoFit/>
          </a:bodyPr>
          <a:lstStyle/>
          <a:p>
            <a:pPr algn="ctr"/>
            <a:r>
              <a:rPr lang="en-US" sz="3600" dirty="0"/>
              <a:t>For Single Dimension Newtonian Mechanics</a:t>
            </a:r>
          </a:p>
        </p:txBody>
      </p:sp>
      <mc:AlternateContent xmlns:mc="http://schemas.openxmlformats.org/markup-compatibility/2006" xmlns:a14="http://schemas.microsoft.com/office/drawing/2010/main">
        <mc:Choice Requires="a14">
          <p:sp>
            <p:nvSpPr>
              <p:cNvPr id="16" name="Rectangle 15">
                <a:extLst>
                  <a:ext uri="{FF2B5EF4-FFF2-40B4-BE49-F238E27FC236}">
                    <a16:creationId xmlns:a16="http://schemas.microsoft.com/office/drawing/2014/main" id="{C39B304C-2170-EB4C-B05A-259B1C7696A8}"/>
                  </a:ext>
                </a:extLst>
              </p:cNvPr>
              <p:cNvSpPr/>
              <p:nvPr/>
            </p:nvSpPr>
            <p:spPr>
              <a:xfrm>
                <a:off x="393741" y="3429000"/>
                <a:ext cx="2449645" cy="1238994"/>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𝑑𝑝</m:t>
                          </m:r>
                        </m:num>
                        <m:den>
                          <m:r>
                            <a:rPr lang="en-US" sz="3600" b="0" i="1" smtClean="0">
                              <a:latin typeface="Cambria Math"/>
                            </a:rPr>
                            <m:t>𝑑𝑡</m:t>
                          </m:r>
                        </m:den>
                      </m:f>
                      <m:r>
                        <a:rPr lang="en-US" sz="3600" b="0" i="1" smtClean="0">
                          <a:latin typeface="Cambria Math"/>
                        </a:rPr>
                        <m:t>=</m:t>
                      </m:r>
                      <m:r>
                        <a:rPr lang="en-US" sz="3600" b="0" i="1" smtClean="0">
                          <a:latin typeface="Cambria Math" panose="02040503050406030204" pitchFamily="18" charset="0"/>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panose="02040503050406030204" pitchFamily="18" charset="0"/>
                            </a:rPr>
                            <m:t>𝑞</m:t>
                          </m:r>
                        </m:den>
                      </m:f>
                    </m:oMath>
                  </m:oMathPara>
                </a14:m>
                <a:endParaRPr lang="en-US" sz="3600" dirty="0"/>
              </a:p>
            </p:txBody>
          </p:sp>
        </mc:Choice>
        <mc:Fallback xmlns="">
          <p:sp>
            <p:nvSpPr>
              <p:cNvPr id="16" name="Rectangle 15">
                <a:extLst>
                  <a:ext uri="{FF2B5EF4-FFF2-40B4-BE49-F238E27FC236}">
                    <a16:creationId xmlns:a16="http://schemas.microsoft.com/office/drawing/2014/main" id="{C39B304C-2170-EB4C-B05A-259B1C7696A8}"/>
                  </a:ext>
                </a:extLst>
              </p:cNvPr>
              <p:cNvSpPr>
                <a:spLocks noRot="1" noChangeAspect="1" noMove="1" noResize="1" noEditPoints="1" noAdjustHandles="1" noChangeArrowheads="1" noChangeShapeType="1" noTextEdit="1"/>
              </p:cNvSpPr>
              <p:nvPr/>
            </p:nvSpPr>
            <p:spPr>
              <a:xfrm>
                <a:off x="393741" y="3429000"/>
                <a:ext cx="2449645" cy="1238994"/>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2" name="TextBox 21">
                <a:extLst>
                  <a:ext uri="{FF2B5EF4-FFF2-40B4-BE49-F238E27FC236}">
                    <a16:creationId xmlns:a16="http://schemas.microsoft.com/office/drawing/2014/main" id="{18935A27-1F1A-9C23-FC34-072DF5053D67}"/>
                  </a:ext>
                </a:extLst>
              </p:cNvPr>
              <p:cNvSpPr txBox="1"/>
              <p:nvPr/>
            </p:nvSpPr>
            <p:spPr>
              <a:xfrm>
                <a:off x="905435" y="1430093"/>
                <a:ext cx="2026773" cy="1238994"/>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f>
                        <m:fPr>
                          <m:ctrlPr>
                            <a:rPr lang="en-US" sz="3600" b="0" i="1" smtClean="0">
                              <a:latin typeface="Cambria Math" panose="02040503050406030204" pitchFamily="18" charset="0"/>
                            </a:rPr>
                          </m:ctrlPr>
                        </m:fPr>
                        <m:num>
                          <m:r>
                            <a:rPr lang="en-US" sz="3600" b="0" i="1" smtClean="0">
                              <a:latin typeface="Cambria Math"/>
                            </a:rPr>
                            <m:t>𝑑</m:t>
                          </m:r>
                          <m:r>
                            <a:rPr lang="en-US" sz="3600" b="0" i="1" smtClean="0">
                              <a:latin typeface="Cambria Math" panose="02040503050406030204" pitchFamily="18" charset="0"/>
                            </a:rPr>
                            <m:t>𝑞</m:t>
                          </m:r>
                        </m:num>
                        <m:den>
                          <m:r>
                            <a:rPr lang="en-US" sz="3600" b="0" i="1" smtClean="0">
                              <a:latin typeface="Cambria Math"/>
                            </a:rPr>
                            <m:t>𝑑𝑡</m:t>
                          </m:r>
                        </m:den>
                      </m:f>
                      <m:r>
                        <a:rPr lang="en-US" sz="3600" b="0" i="1" smtClean="0">
                          <a:latin typeface="Cambria Math"/>
                        </a:rPr>
                        <m:t>=</m:t>
                      </m:r>
                      <m:f>
                        <m:fPr>
                          <m:ctrlPr>
                            <a:rPr lang="en-US" sz="3600" i="1">
                              <a:latin typeface="Cambria Math" panose="02040503050406030204" pitchFamily="18" charset="0"/>
                            </a:rPr>
                          </m:ctrlPr>
                        </m:fPr>
                        <m:num>
                          <m:r>
                            <a:rPr lang="en-US" sz="3600" i="1">
                              <a:latin typeface="Cambria Math"/>
                            </a:rPr>
                            <m:t>𝜕</m:t>
                          </m:r>
                          <m:r>
                            <a:rPr lang="en-US" sz="3600" i="1">
                              <a:latin typeface="Cambria Math"/>
                            </a:rPr>
                            <m:t>𝐻</m:t>
                          </m:r>
                        </m:num>
                        <m:den>
                          <m:r>
                            <a:rPr lang="en-US" sz="3600" i="1">
                              <a:latin typeface="Cambria Math"/>
                            </a:rPr>
                            <m:t>𝜕</m:t>
                          </m:r>
                          <m:r>
                            <a:rPr lang="en-US" sz="3600" i="1">
                              <a:latin typeface="Cambria Math"/>
                            </a:rPr>
                            <m:t>𝑝</m:t>
                          </m:r>
                        </m:den>
                      </m:f>
                    </m:oMath>
                  </m:oMathPara>
                </a14:m>
                <a:endParaRPr lang="en-US" sz="3600" dirty="0"/>
              </a:p>
            </p:txBody>
          </p:sp>
        </mc:Choice>
        <mc:Fallback xmlns="">
          <p:sp>
            <p:nvSpPr>
              <p:cNvPr id="22" name="TextBox 21">
                <a:extLst>
                  <a:ext uri="{FF2B5EF4-FFF2-40B4-BE49-F238E27FC236}">
                    <a16:creationId xmlns:a16="http://schemas.microsoft.com/office/drawing/2014/main" id="{18935A27-1F1A-9C23-FC34-072DF5053D67}"/>
                  </a:ext>
                </a:extLst>
              </p:cNvPr>
              <p:cNvSpPr txBox="1">
                <a:spLocks noRot="1" noChangeAspect="1" noMove="1" noResize="1" noEditPoints="1" noAdjustHandles="1" noChangeArrowheads="1" noChangeShapeType="1" noTextEdit="1"/>
              </p:cNvSpPr>
              <p:nvPr/>
            </p:nvSpPr>
            <p:spPr>
              <a:xfrm>
                <a:off x="905435" y="1430093"/>
                <a:ext cx="2026773" cy="1238994"/>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3" name="TextBox 22">
                <a:extLst>
                  <a:ext uri="{FF2B5EF4-FFF2-40B4-BE49-F238E27FC236}">
                    <a16:creationId xmlns:a16="http://schemas.microsoft.com/office/drawing/2014/main" id="{E6AF5946-AC6C-7373-BC59-2D8969C43C4D}"/>
                  </a:ext>
                </a:extLst>
              </p:cNvPr>
              <p:cNvSpPr txBox="1"/>
              <p:nvPr/>
            </p:nvSpPr>
            <p:spPr>
              <a:xfrm>
                <a:off x="3976866" y="1743726"/>
                <a:ext cx="3178562" cy="646331"/>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𝑞</m:t>
                      </m:r>
                      <m:r>
                        <a:rPr lang="en-US" sz="3600" b="0" i="1" smtClean="0">
                          <a:latin typeface="Cambria Math"/>
                        </a:rPr>
                        <m:t>=</m:t>
                      </m:r>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i="1">
                          <a:latin typeface="Cambria Math"/>
                        </a:rPr>
                        <m:t>(</m:t>
                      </m:r>
                      <m:r>
                        <a:rPr lang="en-US" sz="3600" b="0" i="1" smtClean="0">
                          <a:latin typeface="Cambria Math" panose="02040503050406030204" pitchFamily="18" charset="0"/>
                        </a:rPr>
                        <m:t>𝑞</m:t>
                      </m:r>
                      <m:r>
                        <a:rPr lang="en-US" sz="3600" b="0" i="1" smtClean="0">
                          <a:latin typeface="Cambria Math"/>
                        </a:rPr>
                        <m:t>,</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p:sp>
            <p:nvSpPr>
              <p:cNvPr id="23" name="TextBox 22">
                <a:extLst>
                  <a:ext uri="{FF2B5EF4-FFF2-40B4-BE49-F238E27FC236}">
                    <a16:creationId xmlns:a16="http://schemas.microsoft.com/office/drawing/2014/main" id="{E6AF5946-AC6C-7373-BC59-2D8969C43C4D}"/>
                  </a:ext>
                </a:extLst>
              </p:cNvPr>
              <p:cNvSpPr txBox="1">
                <a:spLocks noRot="1" noChangeAspect="1" noMove="1" noResize="1" noEditPoints="1" noAdjustHandles="1" noChangeArrowheads="1" noChangeShapeType="1" noTextEdit="1"/>
              </p:cNvSpPr>
              <p:nvPr/>
            </p:nvSpPr>
            <p:spPr>
              <a:xfrm>
                <a:off x="3976866" y="1743726"/>
                <a:ext cx="3178562" cy="646331"/>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4" name="TextBox 23">
                <a:extLst>
                  <a:ext uri="{FF2B5EF4-FFF2-40B4-BE49-F238E27FC236}">
                    <a16:creationId xmlns:a16="http://schemas.microsoft.com/office/drawing/2014/main" id="{446BAD3D-ADF6-9D4E-1F99-29A320FC9B61}"/>
                  </a:ext>
                </a:extLst>
              </p:cNvPr>
              <p:cNvSpPr txBox="1"/>
              <p:nvPr/>
            </p:nvSpPr>
            <p:spPr>
              <a:xfrm>
                <a:off x="7450644" y="1912161"/>
                <a:ext cx="2203167" cy="689099"/>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b="0" i="1" smtClean="0">
                              <a:latin typeface="Cambria Math"/>
                            </a:rPr>
                            <m:t>𝑆</m:t>
                          </m:r>
                        </m:e>
                        <m:sup>
                          <m:r>
                            <a:rPr lang="en-US" sz="3600" b="0" i="1" smtClean="0">
                              <a:latin typeface="Cambria Math" panose="02040503050406030204" pitchFamily="18" charset="0"/>
                            </a:rPr>
                            <m:t>𝑞</m:t>
                          </m:r>
                        </m:sup>
                      </m:sSup>
                      <m:r>
                        <a:rPr lang="en-US" sz="3600" b="0" i="1" smtClean="0">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𝑝</m:t>
                          </m:r>
                        </m:sub>
                      </m:sSub>
                      <m:r>
                        <a:rPr lang="en-US" sz="3600" b="0" i="1" smtClean="0">
                          <a:latin typeface="Cambria Math" panose="02040503050406030204" pitchFamily="18" charset="0"/>
                        </a:rPr>
                        <m:t>𝐻</m:t>
                      </m:r>
                    </m:oMath>
                  </m:oMathPara>
                </a14:m>
                <a:endParaRPr lang="en-US" sz="3600" dirty="0"/>
              </a:p>
            </p:txBody>
          </p:sp>
        </mc:Choice>
        <mc:Fallback>
          <p:sp>
            <p:nvSpPr>
              <p:cNvPr id="24" name="TextBox 23">
                <a:extLst>
                  <a:ext uri="{FF2B5EF4-FFF2-40B4-BE49-F238E27FC236}">
                    <a16:creationId xmlns:a16="http://schemas.microsoft.com/office/drawing/2014/main" id="{446BAD3D-ADF6-9D4E-1F99-29A320FC9B61}"/>
                  </a:ext>
                </a:extLst>
              </p:cNvPr>
              <p:cNvSpPr txBox="1">
                <a:spLocks noRot="1" noChangeAspect="1" noMove="1" noResize="1" noEditPoints="1" noAdjustHandles="1" noChangeArrowheads="1" noChangeShapeType="1" noTextEdit="1"/>
              </p:cNvSpPr>
              <p:nvPr/>
            </p:nvSpPr>
            <p:spPr>
              <a:xfrm>
                <a:off x="7450644" y="1912161"/>
                <a:ext cx="2203167" cy="689099"/>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5" name="Rectangle 24">
                <a:extLst>
                  <a:ext uri="{FF2B5EF4-FFF2-40B4-BE49-F238E27FC236}">
                    <a16:creationId xmlns:a16="http://schemas.microsoft.com/office/drawing/2014/main" id="{D8D4561F-8E33-7D59-63DC-2E57FFEF60EC}"/>
                  </a:ext>
                </a:extLst>
              </p:cNvPr>
              <p:cNvSpPr/>
              <p:nvPr/>
            </p:nvSpPr>
            <p:spPr>
              <a:xfrm>
                <a:off x="3767870" y="3831461"/>
                <a:ext cx="3183371" cy="646331"/>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𝑑</m:t>
                          </m:r>
                        </m:e>
                        <m:sub>
                          <m:r>
                            <a:rPr lang="en-US" sz="3600" b="0" i="1" smtClean="0">
                              <a:latin typeface="Cambria Math" panose="02040503050406030204" pitchFamily="18" charset="0"/>
                            </a:rPr>
                            <m:t>𝑡</m:t>
                          </m:r>
                        </m:sub>
                      </m:sSub>
                      <m:r>
                        <a:rPr lang="en-US" sz="3600" b="0" i="1" smtClean="0">
                          <a:latin typeface="Cambria Math" panose="02040503050406030204" pitchFamily="18" charset="0"/>
                        </a:rPr>
                        <m:t>𝑝</m:t>
                      </m:r>
                      <m:r>
                        <a:rPr lang="en-US" sz="3600" b="0" i="1" smtClean="0">
                          <a:latin typeface="Cambria Math"/>
                        </a:rPr>
                        <m:t>=</m:t>
                      </m:r>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i="1">
                          <a:latin typeface="Cambria Math"/>
                        </a:rPr>
                        <m:t>(</m:t>
                      </m:r>
                      <m:r>
                        <a:rPr lang="en-US" sz="3600" b="0" i="1" smtClean="0">
                          <a:latin typeface="Cambria Math" panose="02040503050406030204" pitchFamily="18" charset="0"/>
                        </a:rPr>
                        <m:t>𝑞</m:t>
                      </m:r>
                      <m:r>
                        <a:rPr lang="en-US" sz="3600" i="1">
                          <a:latin typeface="Cambria Math"/>
                        </a:rPr>
                        <m:t>, </m:t>
                      </m:r>
                      <m:r>
                        <a:rPr lang="en-US" sz="3600" i="1">
                          <a:latin typeface="Cambria Math"/>
                        </a:rPr>
                        <m:t>𝑝</m:t>
                      </m:r>
                      <m:r>
                        <a:rPr lang="en-US" sz="3600" i="1">
                          <a:latin typeface="Cambria Math"/>
                        </a:rPr>
                        <m:t>)</m:t>
                      </m:r>
                    </m:oMath>
                  </m:oMathPara>
                </a14:m>
                <a:endParaRPr lang="en-US" sz="3600" dirty="0"/>
              </a:p>
            </p:txBody>
          </p:sp>
        </mc:Choice>
        <mc:Fallback>
          <p:sp>
            <p:nvSpPr>
              <p:cNvPr id="25" name="Rectangle 24">
                <a:extLst>
                  <a:ext uri="{FF2B5EF4-FFF2-40B4-BE49-F238E27FC236}">
                    <a16:creationId xmlns:a16="http://schemas.microsoft.com/office/drawing/2014/main" id="{D8D4561F-8E33-7D59-63DC-2E57FFEF60EC}"/>
                  </a:ext>
                </a:extLst>
              </p:cNvPr>
              <p:cNvSpPr>
                <a:spLocks noRot="1" noChangeAspect="1" noMove="1" noResize="1" noEditPoints="1" noAdjustHandles="1" noChangeArrowheads="1" noChangeShapeType="1" noTextEdit="1"/>
              </p:cNvSpPr>
              <p:nvPr/>
            </p:nvSpPr>
            <p:spPr>
              <a:xfrm>
                <a:off x="3767870" y="3831461"/>
                <a:ext cx="3183371" cy="646331"/>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6" name="Rectangle 25">
                <a:extLst>
                  <a:ext uri="{FF2B5EF4-FFF2-40B4-BE49-F238E27FC236}">
                    <a16:creationId xmlns:a16="http://schemas.microsoft.com/office/drawing/2014/main" id="{00B879E3-86E9-0506-7032-B3EB9EA592B6}"/>
                  </a:ext>
                </a:extLst>
              </p:cNvPr>
              <p:cNvSpPr/>
              <p:nvPr/>
            </p:nvSpPr>
            <p:spPr>
              <a:xfrm>
                <a:off x="7278320" y="3810076"/>
                <a:ext cx="2547813" cy="689099"/>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600" b="0" i="1" smtClean="0">
                              <a:latin typeface="Cambria Math" panose="02040503050406030204" pitchFamily="18" charset="0"/>
                            </a:rPr>
                          </m:ctrlPr>
                        </m:sSupPr>
                        <m:e>
                          <m:r>
                            <a:rPr lang="en-US" sz="3600" i="1" smtClean="0">
                              <a:latin typeface="Cambria Math"/>
                            </a:rPr>
                            <m:t>𝑆</m:t>
                          </m:r>
                        </m:e>
                        <m:sup>
                          <m:r>
                            <a:rPr lang="en-US" sz="3600" b="0" i="1" smtClean="0">
                              <a:latin typeface="Cambria Math"/>
                            </a:rPr>
                            <m:t>𝑝</m:t>
                          </m:r>
                        </m:sup>
                      </m:sSup>
                      <m:r>
                        <a:rPr lang="en-US" sz="3600" b="0" i="1" smtClean="0">
                          <a:latin typeface="Cambria Math"/>
                        </a:rPr>
                        <m:t>=</m:t>
                      </m:r>
                      <m:r>
                        <a:rPr lang="en-US" sz="3600" i="1">
                          <a:latin typeface="Cambria Math"/>
                        </a:rPr>
                        <m:t>−</m:t>
                      </m:r>
                      <m:sSub>
                        <m:sSubPr>
                          <m:ctrlPr>
                            <a:rPr lang="en-US" sz="3600" b="0" i="1" smtClean="0">
                              <a:latin typeface="Cambria Math" panose="02040503050406030204" pitchFamily="18" charset="0"/>
                            </a:rPr>
                          </m:ctrlPr>
                        </m:sSubPr>
                        <m:e>
                          <m:r>
                            <a:rPr lang="en-US" sz="3600" b="0" i="1" smtClean="0">
                              <a:latin typeface="Cambria Math" panose="02040503050406030204" pitchFamily="18" charset="0"/>
                            </a:rPr>
                            <m:t>𝜕</m:t>
                          </m:r>
                        </m:e>
                        <m:sub>
                          <m:r>
                            <a:rPr lang="en-US" sz="3600" b="0" i="1" smtClean="0">
                              <a:latin typeface="Cambria Math" panose="02040503050406030204" pitchFamily="18" charset="0"/>
                            </a:rPr>
                            <m:t>𝑞</m:t>
                          </m:r>
                        </m:sub>
                      </m:sSub>
                      <m:r>
                        <a:rPr lang="en-US" sz="3600" b="0" i="1" smtClean="0">
                          <a:latin typeface="Cambria Math" panose="02040503050406030204" pitchFamily="18" charset="0"/>
                        </a:rPr>
                        <m:t>𝐻</m:t>
                      </m:r>
                    </m:oMath>
                  </m:oMathPara>
                </a14:m>
                <a:endParaRPr lang="en-US" sz="3600" dirty="0"/>
              </a:p>
            </p:txBody>
          </p:sp>
        </mc:Choice>
        <mc:Fallback>
          <p:sp>
            <p:nvSpPr>
              <p:cNvPr id="26" name="Rectangle 25">
                <a:extLst>
                  <a:ext uri="{FF2B5EF4-FFF2-40B4-BE49-F238E27FC236}">
                    <a16:creationId xmlns:a16="http://schemas.microsoft.com/office/drawing/2014/main" id="{00B879E3-86E9-0506-7032-B3EB9EA592B6}"/>
                  </a:ext>
                </a:extLst>
              </p:cNvPr>
              <p:cNvSpPr>
                <a:spLocks noRot="1" noChangeAspect="1" noMove="1" noResize="1" noEditPoints="1" noAdjustHandles="1" noChangeArrowheads="1" noChangeShapeType="1" noTextEdit="1"/>
              </p:cNvSpPr>
              <p:nvPr/>
            </p:nvSpPr>
            <p:spPr>
              <a:xfrm>
                <a:off x="7278320" y="3810076"/>
                <a:ext cx="2547813" cy="689099"/>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6084972"/>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5AD09623-B4FE-44CA-66F8-63560DF43D14}"/>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AB88B83-7FDD-A357-6169-064B000FC03D}"/>
              </a:ext>
            </a:extLst>
          </p:cNvPr>
          <p:cNvSpPr>
            <a:spLocks noGrp="1"/>
          </p:cNvSpPr>
          <p:nvPr>
            <p:ph type="sldNum" sz="quarter" idx="12"/>
          </p:nvPr>
        </p:nvSpPr>
        <p:spPr/>
        <p:txBody>
          <a:bodyPr/>
          <a:lstStyle/>
          <a:p>
            <a:fld id="{F47845EA-7733-40EE-B074-20032348B727}" type="slidenum">
              <a:rPr lang="en-US" smtClean="0"/>
              <a:t>30</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D565A1C6-3C78-EAE4-B43D-DF4EA8A18CAB}"/>
                  </a:ext>
                </a:extLst>
              </p:cNvPr>
              <p:cNvSpPr txBox="1"/>
              <p:nvPr/>
            </p:nvSpPr>
            <p:spPr>
              <a:xfrm>
                <a:off x="2689455" y="388630"/>
                <a:ext cx="6796284" cy="584775"/>
              </a:xfrm>
              <a:prstGeom prst="rect">
                <a:avLst/>
              </a:prstGeom>
              <a:noFill/>
            </p:spPr>
            <p:txBody>
              <a:bodyPr wrap="none" rtlCol="0">
                <a:spAutoFit/>
              </a:bodyPr>
              <a:lstStyle/>
              <a:p>
                <a:pPr algn="ctr"/>
                <a:r>
                  <a:rPr lang="en-US" sz="3200" dirty="0"/>
                  <a:t>Thermodynamic Entropy: </a:t>
                </a:r>
                <a14:m>
                  <m:oMath xmlns:m="http://schemas.openxmlformats.org/officeDocument/2006/math">
                    <m:r>
                      <a:rPr lang="en-US" sz="3200" b="0" i="1" smtClean="0">
                        <a:latin typeface="Cambria Math" panose="02040503050406030204" pitchFamily="18" charset="0"/>
                      </a:rPr>
                      <m:t>𝑆</m:t>
                    </m:r>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𝑘</m:t>
                        </m:r>
                      </m:e>
                      <m:sub>
                        <m:r>
                          <a:rPr lang="en-US" sz="3200" b="0" i="1" smtClean="0">
                            <a:latin typeface="Cambria Math" panose="02040503050406030204" pitchFamily="18" charset="0"/>
                          </a:rPr>
                          <m:t>𝐵</m:t>
                        </m:r>
                      </m:sub>
                    </m:sSub>
                    <m:func>
                      <m:funcPr>
                        <m:ctrlPr>
                          <a:rPr lang="en-US" sz="3200" b="0" i="1" smtClean="0">
                            <a:latin typeface="Cambria Math" panose="02040503050406030204" pitchFamily="18" charset="0"/>
                          </a:rPr>
                        </m:ctrlPr>
                      </m:funcPr>
                      <m:fName>
                        <m:r>
                          <m:rPr>
                            <m:sty m:val="p"/>
                          </m:rPr>
                          <a:rPr lang="en-US" sz="3200" b="0" i="0" smtClean="0">
                            <a:latin typeface="Cambria Math" panose="02040503050406030204" pitchFamily="18" charset="0"/>
                          </a:rPr>
                          <m:t>log</m:t>
                        </m:r>
                      </m:fName>
                      <m:e>
                        <m:r>
                          <a:rPr lang="en-US" sz="3200" b="0" i="1" smtClean="0">
                            <a:latin typeface="Cambria Math" panose="02040503050406030204" pitchFamily="18" charset="0"/>
                          </a:rPr>
                          <m:t>𝑊</m:t>
                        </m:r>
                      </m:e>
                    </m:func>
                  </m:oMath>
                </a14:m>
                <a:endParaRPr lang="en-US" sz="3200" dirty="0"/>
              </a:p>
            </p:txBody>
          </p:sp>
        </mc:Choice>
        <mc:Fallback xmlns="">
          <p:sp>
            <p:nvSpPr>
              <p:cNvPr id="4" name="TextBox 3">
                <a:extLst>
                  <a:ext uri="{FF2B5EF4-FFF2-40B4-BE49-F238E27FC236}">
                    <a16:creationId xmlns:a16="http://schemas.microsoft.com/office/drawing/2014/main" id="{D565A1C6-3C78-EAE4-B43D-DF4EA8A18CAB}"/>
                  </a:ext>
                </a:extLst>
              </p:cNvPr>
              <p:cNvSpPr txBox="1">
                <a:spLocks noRot="1" noChangeAspect="1" noMove="1" noResize="1" noEditPoints="1" noAdjustHandles="1" noChangeArrowheads="1" noChangeShapeType="1" noTextEdit="1"/>
              </p:cNvSpPr>
              <p:nvPr/>
            </p:nvSpPr>
            <p:spPr>
              <a:xfrm>
                <a:off x="2689455" y="388630"/>
                <a:ext cx="6796284" cy="584775"/>
              </a:xfrm>
              <a:prstGeom prst="rect">
                <a:avLst/>
              </a:prstGeom>
              <a:blipFill>
                <a:blip r:embed="rId2"/>
                <a:stretch>
                  <a:fillRect l="-1794" t="-12500" b="-34375"/>
                </a:stretch>
              </a:blipFill>
            </p:spPr>
            <p:txBody>
              <a:bodyPr/>
              <a:lstStyle/>
              <a:p>
                <a:r>
                  <a:rPr lang="en-US">
                    <a:noFill/>
                  </a:rPr>
                  <a:t> </a:t>
                </a:r>
              </a:p>
            </p:txBody>
          </p:sp>
        </mc:Fallback>
      </mc:AlternateContent>
      <p:sp>
        <p:nvSpPr>
          <p:cNvPr id="6" name="TextBox 5">
            <a:extLst>
              <a:ext uri="{FF2B5EF4-FFF2-40B4-BE49-F238E27FC236}">
                <a16:creationId xmlns:a16="http://schemas.microsoft.com/office/drawing/2014/main" id="{E6B89D25-1580-7F0B-E2DC-5CE2AF95CAE7}"/>
              </a:ext>
            </a:extLst>
          </p:cNvPr>
          <p:cNvSpPr txBox="1"/>
          <p:nvPr/>
        </p:nvSpPr>
        <p:spPr>
          <a:xfrm>
            <a:off x="549004" y="2460371"/>
            <a:ext cx="11340733" cy="1077218"/>
          </a:xfrm>
          <a:prstGeom prst="rect">
            <a:avLst/>
          </a:prstGeom>
          <a:noFill/>
        </p:spPr>
        <p:txBody>
          <a:bodyPr wrap="none" rtlCol="0">
            <a:spAutoFit/>
          </a:bodyPr>
          <a:lstStyle/>
          <a:p>
            <a:r>
              <a:rPr lang="en-US" sz="3200" dirty="0"/>
              <a:t>Since the logarithm is a bijective function, conservation of areas of </a:t>
            </a:r>
          </a:p>
          <a:p>
            <a:r>
              <a:rPr lang="en-US" sz="3200" dirty="0"/>
              <a:t>phase space is equivalent to the conservation of entropy.</a:t>
            </a:r>
          </a:p>
        </p:txBody>
      </p:sp>
      <p:sp>
        <p:nvSpPr>
          <p:cNvPr id="8" name="TextBox 7">
            <a:extLst>
              <a:ext uri="{FF2B5EF4-FFF2-40B4-BE49-F238E27FC236}">
                <a16:creationId xmlns:a16="http://schemas.microsoft.com/office/drawing/2014/main" id="{7202176E-AD5E-4EF3-48E0-89E9840E5D6E}"/>
              </a:ext>
            </a:extLst>
          </p:cNvPr>
          <p:cNvSpPr txBox="1"/>
          <p:nvPr/>
        </p:nvSpPr>
        <p:spPr>
          <a:xfrm>
            <a:off x="302263" y="1392729"/>
            <a:ext cx="4774384" cy="523220"/>
          </a:xfrm>
          <a:prstGeom prst="rect">
            <a:avLst/>
          </a:prstGeom>
          <a:noFill/>
        </p:spPr>
        <p:txBody>
          <a:bodyPr wrap="none" rtlCol="0">
            <a:spAutoFit/>
          </a:bodyPr>
          <a:lstStyle/>
          <a:p>
            <a:pPr algn="ctr"/>
            <a:r>
              <a:rPr lang="en-US" sz="2800" dirty="0"/>
              <a:t>logarithm of the count of states</a:t>
            </a:r>
          </a:p>
        </p:txBody>
      </p:sp>
      <p:sp>
        <p:nvSpPr>
          <p:cNvPr id="10" name="TextBox 9">
            <a:extLst>
              <a:ext uri="{FF2B5EF4-FFF2-40B4-BE49-F238E27FC236}">
                <a16:creationId xmlns:a16="http://schemas.microsoft.com/office/drawing/2014/main" id="{5BC6551B-DBBF-5CCB-BBC5-4D59CB30A1AA}"/>
              </a:ext>
            </a:extLst>
          </p:cNvPr>
          <p:cNvSpPr txBox="1"/>
          <p:nvPr/>
        </p:nvSpPr>
        <p:spPr>
          <a:xfrm>
            <a:off x="5538447" y="1392729"/>
            <a:ext cx="6351290" cy="523220"/>
          </a:xfrm>
          <a:prstGeom prst="rect">
            <a:avLst/>
          </a:prstGeom>
          <a:noFill/>
        </p:spPr>
        <p:txBody>
          <a:bodyPr wrap="none" rtlCol="0">
            <a:spAutoFit/>
          </a:bodyPr>
          <a:lstStyle/>
          <a:p>
            <a:pPr algn="ctr"/>
            <a:r>
              <a:rPr lang="en-US" sz="2800"/>
              <a:t>corresponds to the volume of phase space</a:t>
            </a:r>
            <a:endParaRPr lang="en-US" sz="2800" dirty="0"/>
          </a:p>
        </p:txBody>
      </p:sp>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65489261-8296-6E86-DF27-67E71F379262}"/>
                  </a:ext>
                </a:extLst>
              </p:cNvPr>
              <p:cNvSpPr txBox="1"/>
              <p:nvPr/>
            </p:nvSpPr>
            <p:spPr>
              <a:xfrm>
                <a:off x="302263" y="3880223"/>
                <a:ext cx="8878456" cy="2123658"/>
              </a:xfrm>
              <a:prstGeom prst="rect">
                <a:avLst/>
              </a:prstGeom>
              <a:noFill/>
            </p:spPr>
            <p:txBody>
              <a:bodyPr wrap="none" rtlCol="0">
                <a:spAutoFit/>
              </a:bodyPr>
              <a:lstStyle/>
              <a:p>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Hamiltonian evolution is </a:t>
                </a:r>
              </a:p>
              <a:p>
                <a:r>
                  <a:rPr lang="en-US" sz="4400" dirty="0">
                    <a:solidFill>
                      <a:schemeClr val="accent6">
                        <a:lumMod val="75000"/>
                      </a:schemeClr>
                    </a:solidFill>
                  </a:rPr>
                  <a:t>deterministic and thermodynamically </a:t>
                </a:r>
              </a:p>
              <a:p>
                <a:r>
                  <a:rPr lang="en-US" sz="4400" dirty="0">
                    <a:solidFill>
                      <a:schemeClr val="accent6">
                        <a:lumMod val="75000"/>
                      </a:schemeClr>
                    </a:solidFill>
                  </a:rPr>
                  <a:t>reversible</a:t>
                </a:r>
              </a:p>
            </p:txBody>
          </p:sp>
        </mc:Choice>
        <mc:Fallback xmlns="">
          <p:sp>
            <p:nvSpPr>
              <p:cNvPr id="11" name="TextBox 10">
                <a:extLst>
                  <a:ext uri="{FF2B5EF4-FFF2-40B4-BE49-F238E27FC236}">
                    <a16:creationId xmlns:a16="http://schemas.microsoft.com/office/drawing/2014/main" id="{65489261-8296-6E86-DF27-67E71F379262}"/>
                  </a:ext>
                </a:extLst>
              </p:cNvPr>
              <p:cNvSpPr txBox="1">
                <a:spLocks noRot="1" noChangeAspect="1" noMove="1" noResize="1" noEditPoints="1" noAdjustHandles="1" noChangeArrowheads="1" noChangeShapeType="1" noTextEdit="1"/>
              </p:cNvSpPr>
              <p:nvPr/>
            </p:nvSpPr>
            <p:spPr>
              <a:xfrm>
                <a:off x="302263" y="3880223"/>
                <a:ext cx="8878456" cy="2123658"/>
              </a:xfrm>
              <a:prstGeom prst="rect">
                <a:avLst/>
              </a:prstGeom>
              <a:blipFill>
                <a:blip r:embed="rId3"/>
                <a:stretch>
                  <a:fillRect l="-2816" t="-6034" r="-1786" b="-12931"/>
                </a:stretch>
              </a:blipFill>
            </p:spPr>
            <p:txBody>
              <a:bodyPr/>
              <a:lstStyle/>
              <a:p>
                <a:r>
                  <a:rPr lang="en-US">
                    <a:noFill/>
                  </a:rPr>
                  <a:t> </a:t>
                </a:r>
              </a:p>
            </p:txBody>
          </p:sp>
        </mc:Fallback>
      </mc:AlternateContent>
    </p:spTree>
    <p:extLst>
      <p:ext uri="{BB962C8B-B14F-4D97-AF65-F5344CB8AC3E}">
        <p14:creationId xmlns:p14="http://schemas.microsoft.com/office/powerpoint/2010/main" val="1248410112"/>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31</a:t>
            </a:fld>
            <a:endParaRPr lang="en-US"/>
          </a:p>
        </p:txBody>
      </p:sp>
      <p:sp>
        <p:nvSpPr>
          <p:cNvPr id="4" name="TextBox 3">
            <a:extLst>
              <a:ext uri="{FF2B5EF4-FFF2-40B4-BE49-F238E27FC236}">
                <a16:creationId xmlns:a16="http://schemas.microsoft.com/office/drawing/2014/main" id="{23FDD504-043F-B358-CD44-B02D837CA080}"/>
              </a:ext>
            </a:extLst>
          </p:cNvPr>
          <p:cNvSpPr txBox="1"/>
          <p:nvPr/>
        </p:nvSpPr>
        <p:spPr>
          <a:xfrm>
            <a:off x="347044" y="206089"/>
            <a:ext cx="11641456" cy="1077218"/>
          </a:xfrm>
          <a:prstGeom prst="rect">
            <a:avLst/>
          </a:prstGeom>
          <a:noFill/>
        </p:spPr>
        <p:txBody>
          <a:bodyPr wrap="none" rtlCol="0">
            <a:spAutoFit/>
          </a:bodyPr>
          <a:lstStyle/>
          <a:p>
            <a:r>
              <a:rPr lang="en-US" sz="3200" dirty="0"/>
              <a:t>The other type of entropy that is also fundamental in both statistical </a:t>
            </a:r>
          </a:p>
          <a:p>
            <a:pPr algn="ctr"/>
            <a:r>
              <a:rPr lang="en-US" sz="3200" dirty="0"/>
              <a:t>mechanics and information theory is:</a:t>
            </a:r>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51F13F0A-9AF1-B694-FF25-CFC007443890}"/>
                  </a:ext>
                </a:extLst>
              </p:cNvPr>
              <p:cNvSpPr txBox="1"/>
              <p:nvPr/>
            </p:nvSpPr>
            <p:spPr>
              <a:xfrm>
                <a:off x="1080934" y="1412657"/>
                <a:ext cx="10574370" cy="660950"/>
              </a:xfrm>
              <a:prstGeom prst="rect">
                <a:avLst/>
              </a:prstGeom>
              <a:noFill/>
            </p:spPr>
            <p:txBody>
              <a:bodyPr wrap="none" rtlCol="0">
                <a:spAutoFit/>
              </a:bodyPr>
              <a:lstStyle/>
              <a:p>
                <a:pPr algn="ctr"/>
                <a:r>
                  <a:rPr lang="en-US" sz="3200" dirty="0"/>
                  <a:t>the Gibbs/Shannon entropy </a:t>
                </a:r>
                <a14:m>
                  <m:oMath xmlns:m="http://schemas.openxmlformats.org/officeDocument/2006/math">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ea typeface="Cambria Math" panose="02040503050406030204" pitchFamily="18" charset="0"/>
                          </a:rPr>
                        </m:ctrlPr>
                      </m:dPr>
                      <m:e>
                        <m:r>
                          <a:rPr lang="en-US" sz="3200" b="0" i="1" smtClean="0">
                            <a:latin typeface="Cambria Math" panose="02040503050406030204" pitchFamily="18" charset="0"/>
                            <a:ea typeface="Cambria Math" panose="02040503050406030204" pitchFamily="18" charset="0"/>
                          </a:rPr>
                          <m:t>𝜌</m:t>
                        </m:r>
                        <m:d>
                          <m:dPr>
                            <m:ctrlPr>
                              <a:rPr lang="en-US" sz="3200" b="0" i="1" smtClean="0">
                                <a:latin typeface="Cambria Math" panose="02040503050406030204" pitchFamily="18" charset="0"/>
                                <a:ea typeface="Cambria Math" panose="02040503050406030204" pitchFamily="18" charset="0"/>
                              </a:rPr>
                            </m:ctrlPr>
                          </m:dPr>
                          <m:e>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𝑎</m:t>
                                </m:r>
                              </m:sup>
                            </m:sSup>
                          </m:e>
                        </m:d>
                      </m:e>
                    </m:d>
                    <m:r>
                      <a:rPr lang="en-US" sz="3200" b="0" i="1" smtClean="0">
                        <a:latin typeface="Cambria Math" panose="02040503050406030204" pitchFamily="18" charset="0"/>
                        <a:ea typeface="Cambria Math" panose="02040503050406030204" pitchFamily="18" charset="0"/>
                      </a:rPr>
                      <m:t>=−</m:t>
                    </m:r>
                    <m:nary>
                      <m:naryPr>
                        <m:limLoc m:val="undOvr"/>
                        <m:subHide m:val="on"/>
                        <m:supHide m:val="on"/>
                        <m:ctrlPr>
                          <a:rPr lang="en-US" sz="3200" b="0" i="1" smtClean="0">
                            <a:latin typeface="Cambria Math" panose="02040503050406030204" pitchFamily="18" charset="0"/>
                            <a:ea typeface="Cambria Math" panose="02040503050406030204" pitchFamily="18" charset="0"/>
                          </a:rPr>
                        </m:ctrlPr>
                      </m:naryPr>
                      <m:sub/>
                      <m:sup/>
                      <m:e>
                        <m:r>
                          <a:rPr lang="en-US" sz="3200" b="0" i="1" smtClean="0">
                            <a:latin typeface="Cambria Math" panose="02040503050406030204" pitchFamily="18" charset="0"/>
                            <a:ea typeface="Cambria Math" panose="02040503050406030204" pitchFamily="18" charset="0"/>
                          </a:rPr>
                          <m:t>𝜌</m:t>
                        </m:r>
                        <m:func>
                          <m:funcPr>
                            <m:ctrlPr>
                              <a:rPr lang="en-US" sz="3200" b="0" i="1" smtClean="0">
                                <a:latin typeface="Cambria Math" panose="02040503050406030204" pitchFamily="18" charset="0"/>
                                <a:ea typeface="Cambria Math" panose="02040503050406030204" pitchFamily="18" charset="0"/>
                              </a:rPr>
                            </m:ctrlPr>
                          </m:funcPr>
                          <m:fName>
                            <m:r>
                              <m:rPr>
                                <m:sty m:val="p"/>
                              </m:rPr>
                              <a:rPr lang="en-US" sz="3200" b="0" i="0" smtClean="0">
                                <a:latin typeface="Cambria Math" panose="02040503050406030204" pitchFamily="18" charset="0"/>
                                <a:ea typeface="Cambria Math" panose="02040503050406030204" pitchFamily="18" charset="0"/>
                              </a:rPr>
                              <m:t>log</m:t>
                            </m:r>
                          </m:fName>
                          <m:e>
                            <m:r>
                              <a:rPr lang="en-US" sz="3200" b="0" i="1" smtClean="0">
                                <a:latin typeface="Cambria Math" panose="02040503050406030204" pitchFamily="18" charset="0"/>
                                <a:ea typeface="Cambria Math" panose="02040503050406030204" pitchFamily="18" charset="0"/>
                              </a:rPr>
                              <m:t>𝜌</m:t>
                            </m:r>
                          </m:e>
                        </m:func>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1</m:t>
                            </m:r>
                          </m:sup>
                        </m:sSup>
                      </m:e>
                    </m:nary>
                    <m:r>
                      <a:rPr lang="en-US" sz="3200" b="0" i="1" smtClean="0">
                        <a:latin typeface="Cambria Math" panose="02040503050406030204" pitchFamily="18" charset="0"/>
                        <a:ea typeface="Cambria Math" panose="02040503050406030204" pitchFamily="18" charset="0"/>
                      </a:rPr>
                      <m:t>…</m:t>
                    </m:r>
                    <m:r>
                      <a:rPr lang="en-US" sz="3200" b="0" i="1" smtClean="0">
                        <a:latin typeface="Cambria Math" panose="02040503050406030204" pitchFamily="18" charset="0"/>
                        <a:ea typeface="Cambria Math" panose="02040503050406030204" pitchFamily="18" charset="0"/>
                      </a:rPr>
                      <m:t>𝑑</m:t>
                    </m:r>
                    <m:sSup>
                      <m:sSupPr>
                        <m:ctrlPr>
                          <a:rPr lang="en-US" sz="3200" b="0" i="1" smtClean="0">
                            <a:latin typeface="Cambria Math" panose="02040503050406030204" pitchFamily="18" charset="0"/>
                            <a:ea typeface="Cambria Math" panose="02040503050406030204" pitchFamily="18" charset="0"/>
                          </a:rPr>
                        </m:ctrlPr>
                      </m:sSupPr>
                      <m:e>
                        <m:r>
                          <a:rPr lang="en-US" sz="3200" b="0" i="1" smtClean="0">
                            <a:latin typeface="Cambria Math" panose="02040503050406030204" pitchFamily="18" charset="0"/>
                            <a:ea typeface="Cambria Math" panose="02040503050406030204" pitchFamily="18" charset="0"/>
                          </a:rPr>
                          <m:t>𝜉</m:t>
                        </m:r>
                      </m:e>
                      <m:sup>
                        <m:r>
                          <a:rPr lang="en-US" sz="3200" b="0" i="1" smtClean="0">
                            <a:latin typeface="Cambria Math" panose="02040503050406030204" pitchFamily="18" charset="0"/>
                            <a:ea typeface="Cambria Math" panose="02040503050406030204" pitchFamily="18" charset="0"/>
                          </a:rPr>
                          <m:t>𝑛</m:t>
                        </m:r>
                      </m:sup>
                    </m:sSup>
                  </m:oMath>
                </a14:m>
                <a:endParaRPr lang="en-US" sz="3200" dirty="0"/>
              </a:p>
            </p:txBody>
          </p:sp>
        </mc:Choice>
        <mc:Fallback xmlns="">
          <p:sp>
            <p:nvSpPr>
              <p:cNvPr id="7" name="TextBox 6">
                <a:extLst>
                  <a:ext uri="{FF2B5EF4-FFF2-40B4-BE49-F238E27FC236}">
                    <a16:creationId xmlns:a16="http://schemas.microsoft.com/office/drawing/2014/main" id="{51F13F0A-9AF1-B694-FF25-CFC007443890}"/>
                  </a:ext>
                </a:extLst>
              </p:cNvPr>
              <p:cNvSpPr txBox="1">
                <a:spLocks noRot="1" noChangeAspect="1" noMove="1" noResize="1" noEditPoints="1" noAdjustHandles="1" noChangeArrowheads="1" noChangeShapeType="1" noTextEdit="1"/>
              </p:cNvSpPr>
              <p:nvPr/>
            </p:nvSpPr>
            <p:spPr>
              <a:xfrm>
                <a:off x="1080934" y="1412657"/>
                <a:ext cx="10574370" cy="660950"/>
              </a:xfrm>
              <a:prstGeom prst="rect">
                <a:avLst/>
              </a:prstGeom>
              <a:blipFill>
                <a:blip r:embed="rId3"/>
                <a:stretch>
                  <a:fillRect l="-980" t="-9259" b="-2129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FB6EB3BF-9700-83B7-7AC2-D0A808C6B325}"/>
                  </a:ext>
                </a:extLst>
              </p:cNvPr>
              <p:cNvSpPr txBox="1"/>
              <p:nvPr/>
            </p:nvSpPr>
            <p:spPr>
              <a:xfrm>
                <a:off x="3011" y="4098766"/>
                <a:ext cx="991207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nary>
                        <m:naryPr>
                          <m:limLoc m:val="undOvr"/>
                          <m:subHide m:val="on"/>
                          <m:supHide m:val="on"/>
                          <m:ctrlPr>
                            <a:rPr lang="en-US" sz="2800" b="0" i="1" smtClean="0">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func>
                        </m:e>
                      </m:nary>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r>
                            <a:rPr lang="en-US" sz="2800" b="0" i="1" smtClean="0">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8" name="TextBox 7">
                <a:extLst>
                  <a:ext uri="{FF2B5EF4-FFF2-40B4-BE49-F238E27FC236}">
                    <a16:creationId xmlns:a16="http://schemas.microsoft.com/office/drawing/2014/main" id="{FB6EB3BF-9700-83B7-7AC2-D0A808C6B325}"/>
                  </a:ext>
                </a:extLst>
              </p:cNvPr>
              <p:cNvSpPr txBox="1">
                <a:spLocks noRot="1" noChangeAspect="1" noMove="1" noResize="1" noEditPoints="1" noAdjustHandles="1" noChangeArrowheads="1" noChangeShapeType="1" noTextEdit="1"/>
              </p:cNvSpPr>
              <p:nvPr/>
            </p:nvSpPr>
            <p:spPr>
              <a:xfrm>
                <a:off x="3011" y="4098766"/>
                <a:ext cx="9912072" cy="1222514"/>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55708B8-E6D6-9E1C-BC88-8FE573F24015}"/>
                  </a:ext>
                </a:extLst>
              </p:cNvPr>
              <p:cNvSpPr txBox="1"/>
              <p:nvPr/>
            </p:nvSpPr>
            <p:spPr>
              <a:xfrm>
                <a:off x="-26969" y="2206486"/>
                <a:ext cx="12389482"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rPr>
                        <m:t>𝐼</m:t>
                      </m:r>
                      <m:d>
                        <m:dPr>
                          <m:begChr m:val="["/>
                          <m:endChr m:val="]"/>
                          <m:ctrlPr>
                            <a:rPr lang="en-US" sz="2800" i="1">
                              <a:latin typeface="Cambria Math" panose="02040503050406030204" pitchFamily="18" charset="0"/>
                              <a:ea typeface="Cambria Math" panose="02040503050406030204" pitchFamily="18" charset="0"/>
                            </a:rPr>
                          </m:ctrlPr>
                        </m:dPr>
                        <m:e>
                          <m:r>
                            <a:rPr lang="en-US" sz="2800" i="1">
                              <a:latin typeface="Cambria Math" panose="02040503050406030204" pitchFamily="18" charset="0"/>
                              <a:ea typeface="Cambria Math" panose="02040503050406030204" pitchFamily="18" charset="0"/>
                            </a:rPr>
                            <m:t>𝜌</m:t>
                          </m:r>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𝑎</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ea typeface="Cambria Math" panose="02040503050406030204" pitchFamily="18" charset="0"/>
                            </a:rPr>
                          </m:ctrlPr>
                        </m:naryPr>
                        <m:sub/>
                        <m:sup/>
                        <m:e>
                          <m:r>
                            <a:rPr lang="en-US" sz="2800" i="1">
                              <a:latin typeface="Cambria Math" panose="02040503050406030204" pitchFamily="18" charset="0"/>
                              <a:ea typeface="Cambria Math" panose="02040503050406030204" pitchFamily="18" charset="0"/>
                            </a:rPr>
                            <m:t>𝜌</m:t>
                          </m:r>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r>
                                <a:rPr lang="en-US" sz="2800" i="1">
                                  <a:latin typeface="Cambria Math" panose="02040503050406030204" pitchFamily="18" charset="0"/>
                                  <a:ea typeface="Cambria Math" panose="02040503050406030204" pitchFamily="18" charset="0"/>
                                </a:rPr>
                                <m:t>𝜌</m:t>
                              </m:r>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e>
                      </m:nary>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r>
                        <a:rPr lang="en-US" sz="2800" b="0" i="1" smtClean="0">
                          <a:latin typeface="Cambria Math" panose="02040503050406030204" pitchFamily="18" charset="0"/>
                          <a:ea typeface="Cambria Math" panose="02040503050406030204" pitchFamily="18" charset="0"/>
                        </a:rPr>
                        <m:t>= </m:t>
                      </m:r>
                      <m:nary>
                        <m:naryPr>
                          <m:limLoc m:val="undOvr"/>
                          <m:subHide m:val="on"/>
                          <m:supHide m:val="on"/>
                          <m:ctrlPr>
                            <a:rPr lang="en-US" sz="2800" b="0" i="1" smtClean="0">
                              <a:latin typeface="Cambria Math" panose="02040503050406030204" pitchFamily="18" charset="0"/>
                              <a:ea typeface="Cambria Math" panose="02040503050406030204" pitchFamily="18" charset="0"/>
                            </a:rPr>
                          </m:ctrlPr>
                        </m:naryPr>
                        <m:sub/>
                        <m:sup/>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d>
                            <m:dPr>
                              <m:begChr m:val="|"/>
                              <m:endChr m:val="|"/>
                              <m:ctrlPr>
                                <a:rPr lang="en-US" sz="2800" b="0" i="1" smtClean="0">
                                  <a:latin typeface="Cambria Math" panose="02040503050406030204" pitchFamily="18" charset="0"/>
                                  <a:ea typeface="Cambria Math" panose="02040503050406030204" pitchFamily="18" charset="0"/>
                                </a:rPr>
                              </m:ctrlPr>
                            </m:dPr>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func>
                            <m:funcPr>
                              <m:ctrlPr>
                                <a:rPr lang="en-US" sz="2800" b="0" i="1" smtClean="0">
                                  <a:latin typeface="Cambria Math" panose="02040503050406030204" pitchFamily="18" charset="0"/>
                                  <a:ea typeface="Cambria Math" panose="02040503050406030204" pitchFamily="18" charset="0"/>
                                </a:rPr>
                              </m:ctrlPr>
                            </m:funcPr>
                            <m:fName>
                              <m:r>
                                <m:rPr>
                                  <m:sty m:val="p"/>
                                </m:rPr>
                                <a:rPr lang="en-US" sz="2800" b="0" i="0" smtClean="0">
                                  <a:latin typeface="Cambria Math" panose="02040503050406030204" pitchFamily="18" charset="0"/>
                                  <a:ea typeface="Cambria Math" panose="02040503050406030204" pitchFamily="18" charset="0"/>
                                </a:rPr>
                                <m:t>log</m:t>
                              </m:r>
                            </m:fName>
                            <m:e>
                              <m:d>
                                <m:dPr>
                                  <m:ctrlPr>
                                    <a:rPr lang="en-US" sz="2800" b="0" i="1" smtClean="0">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b="0" i="1" smtClean="0">
                                          <a:latin typeface="Cambria Math" panose="02040503050406030204" pitchFamily="18" charset="0"/>
                                          <a:ea typeface="Cambria Math" panose="02040503050406030204" pitchFamily="18" charset="0"/>
                                        </a:rPr>
                                      </m:ctrlPr>
                                    </m:dPr>
                                    <m:e>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ea typeface="Cambria Math" panose="02040503050406030204" pitchFamily="18" charset="0"/>
                                            </a:rPr>
                                            <m:t>𝑏</m:t>
                                          </m:r>
                                        </m:sup>
                                      </m:sSup>
                                    </m:e>
                                  </m:d>
                                </m:e>
                                <m:e>
                                  <m:sSub>
                                    <m:sSubPr>
                                      <m:ctrlPr>
                                        <a:rPr lang="en-US" sz="2800" b="0" i="1" smtClean="0">
                                          <a:latin typeface="Cambria Math" panose="02040503050406030204" pitchFamily="18" charset="0"/>
                                          <a:ea typeface="Cambria Math" panose="02040503050406030204" pitchFamily="18" charset="0"/>
                                        </a:rPr>
                                      </m:ctrlPr>
                                    </m:sSubPr>
                                    <m:e>
                                      <m:r>
                                        <a:rPr lang="en-US" sz="2800" b="0" i="1" smtClean="0">
                                          <a:latin typeface="Cambria Math" panose="02040503050406030204" pitchFamily="18" charset="0"/>
                                          <a:ea typeface="Cambria Math" panose="02040503050406030204" pitchFamily="18" charset="0"/>
                                        </a:rPr>
                                        <m:t>𝜕</m:t>
                                      </m:r>
                                    </m:e>
                                    <m:sub>
                                      <m:r>
                                        <a:rPr lang="en-US" sz="2800" b="0" i="1" smtClean="0">
                                          <a:latin typeface="Cambria Math" panose="02040503050406030204" pitchFamily="18" charset="0"/>
                                          <a:ea typeface="Cambria Math" panose="02040503050406030204" pitchFamily="18" charset="0"/>
                                        </a:rPr>
                                        <m:t>𝑎</m:t>
                                      </m:r>
                                    </m:sub>
                                  </m:sSub>
                                  <m:sSup>
                                    <m:sSupPr>
                                      <m:ctrlPr>
                                        <a:rPr lang="en-US" sz="2800" b="0" i="1" smtClean="0">
                                          <a:latin typeface="Cambria Math" panose="02040503050406030204" pitchFamily="18" charset="0"/>
                                          <a:ea typeface="Cambria Math" panose="02040503050406030204" pitchFamily="18" charset="0"/>
                                        </a:rPr>
                                      </m:ctrlPr>
                                    </m:sSupPr>
                                    <m:e>
                                      <m:acc>
                                        <m:accPr>
                                          <m:chr m:val="̂"/>
                                          <m:ctrlPr>
                                            <a:rPr lang="en-US" sz="2800" b="0" i="1" smtClean="0">
                                              <a:latin typeface="Cambria Math" panose="02040503050406030204" pitchFamily="18" charset="0"/>
                                              <a:ea typeface="Cambria Math" panose="02040503050406030204" pitchFamily="18" charset="0"/>
                                            </a:rPr>
                                          </m:ctrlPr>
                                        </m:accPr>
                                        <m:e>
                                          <m:r>
                                            <a:rPr lang="en-US" sz="2800" b="0" i="1" smtClean="0">
                                              <a:latin typeface="Cambria Math" panose="02040503050406030204" pitchFamily="18" charset="0"/>
                                              <a:ea typeface="Cambria Math" panose="02040503050406030204" pitchFamily="18" charset="0"/>
                                            </a:rPr>
                                            <m:t>𝜉</m:t>
                                          </m:r>
                                        </m:e>
                                      </m:acc>
                                    </m:e>
                                    <m:sup>
                                      <m:r>
                                        <a:rPr lang="en-US" sz="2800" b="0" i="1" smtClean="0">
                                          <a:latin typeface="Cambria Math" panose="02040503050406030204" pitchFamily="18" charset="0"/>
                                        </a:rPr>
                                        <m:t>𝑏</m:t>
                                      </m:r>
                                    </m:sup>
                                  </m:sSup>
                                  <m:r>
                                    <a:rPr lang="en-US" sz="2800" b="0" i="1" smtClean="0">
                                      <a:latin typeface="Cambria Math" panose="02040503050406030204" pitchFamily="18" charset="0"/>
                                    </a:rPr>
                                    <m:t>|</m:t>
                                  </m:r>
                                </m:e>
                              </m:d>
                            </m:e>
                          </m:func>
                        </m:e>
                      </m:nary>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1</m:t>
                          </m:r>
                        </m:sup>
                      </m:sSup>
                      <m:r>
                        <a:rPr lang="en-US" sz="2800" b="0" i="1" smtClean="0">
                          <a:latin typeface="Cambria Math" panose="02040503050406030204" pitchFamily="18" charset="0"/>
                          <a:ea typeface="Cambria Math" panose="02040503050406030204" pitchFamily="18" charset="0"/>
                        </a:rPr>
                        <m:t>…</m:t>
                      </m:r>
                      <m:r>
                        <a:rPr lang="en-US" sz="2800" b="0" i="1" smtClean="0">
                          <a:latin typeface="Cambria Math" panose="02040503050406030204" pitchFamily="18" charset="0"/>
                          <a:ea typeface="Cambria Math" panose="02040503050406030204" pitchFamily="18" charset="0"/>
                        </a:rPr>
                        <m:t>𝑑</m:t>
                      </m:r>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𝜉</m:t>
                          </m:r>
                        </m:e>
                        <m:sup>
                          <m:r>
                            <a:rPr lang="en-US" sz="2800" b="0" i="1" smtClean="0">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9" name="TextBox 8">
                <a:extLst>
                  <a:ext uri="{FF2B5EF4-FFF2-40B4-BE49-F238E27FC236}">
                    <a16:creationId xmlns:a16="http://schemas.microsoft.com/office/drawing/2014/main" id="{A55708B8-E6D6-9E1C-BC88-8FE573F24015}"/>
                  </a:ext>
                </a:extLst>
              </p:cNvPr>
              <p:cNvSpPr txBox="1">
                <a:spLocks noRot="1" noChangeAspect="1" noMove="1" noResize="1" noEditPoints="1" noAdjustHandles="1" noChangeArrowheads="1" noChangeShapeType="1" noTextEdit="1"/>
              </p:cNvSpPr>
              <p:nvPr/>
            </p:nvSpPr>
            <p:spPr>
              <a:xfrm>
                <a:off x="-26969" y="2206486"/>
                <a:ext cx="12389482" cy="1222514"/>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5C7EA7F1-3036-DD2B-6BCA-E82ABE1C5F6F}"/>
                  </a:ext>
                </a:extLst>
              </p:cNvPr>
              <p:cNvSpPr txBox="1"/>
              <p:nvPr/>
            </p:nvSpPr>
            <p:spPr>
              <a:xfrm>
                <a:off x="3011" y="3257435"/>
                <a:ext cx="6537046"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d>
                            <m:dPr>
                              <m:ctrlPr>
                                <a:rPr lang="en-US" sz="2800" i="1">
                                  <a:latin typeface="Cambria Math" panose="02040503050406030204" pitchFamily="18" charset="0"/>
                                  <a:ea typeface="Cambria Math" panose="02040503050406030204" pitchFamily="18" charset="0"/>
                                </a:rPr>
                              </m:ctrlPr>
                            </m:d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ea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rPr>
                                    <m:t>𝑏</m:t>
                                  </m:r>
                                </m:sup>
                              </m:sSup>
                              <m:r>
                                <a:rPr lang="en-US" sz="2800" i="1">
                                  <a:latin typeface="Cambria Math" panose="02040503050406030204" pitchFamily="18" charset="0"/>
                                </a:rPr>
                                <m:t>|</m:t>
                              </m:r>
                            </m:e>
                          </m:d>
                        </m:e>
                      </m:func>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oMath>
                  </m:oMathPara>
                </a14:m>
                <a:endParaRPr lang="en-US" sz="2800" dirty="0"/>
              </a:p>
            </p:txBody>
          </p:sp>
        </mc:Choice>
        <mc:Fallback xmlns="">
          <p:sp>
            <p:nvSpPr>
              <p:cNvPr id="10" name="TextBox 9">
                <a:extLst>
                  <a:ext uri="{FF2B5EF4-FFF2-40B4-BE49-F238E27FC236}">
                    <a16:creationId xmlns:a16="http://schemas.microsoft.com/office/drawing/2014/main" id="{5C7EA7F1-3036-DD2B-6BCA-E82ABE1C5F6F}"/>
                  </a:ext>
                </a:extLst>
              </p:cNvPr>
              <p:cNvSpPr txBox="1">
                <a:spLocks noRot="1" noChangeAspect="1" noMove="1" noResize="1" noEditPoints="1" noAdjustHandles="1" noChangeArrowheads="1" noChangeShapeType="1" noTextEdit="1"/>
              </p:cNvSpPr>
              <p:nvPr/>
            </p:nvSpPr>
            <p:spPr>
              <a:xfrm>
                <a:off x="3011" y="3257435"/>
                <a:ext cx="6537046" cy="122251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1" name="TextBox 10">
                <a:extLst>
                  <a:ext uri="{FF2B5EF4-FFF2-40B4-BE49-F238E27FC236}">
                    <a16:creationId xmlns:a16="http://schemas.microsoft.com/office/drawing/2014/main" id="{5E034C5E-276F-F7C5-CCB7-9ED5004E28A5}"/>
                  </a:ext>
                </a:extLst>
              </p:cNvPr>
              <p:cNvSpPr txBox="1"/>
              <p:nvPr/>
            </p:nvSpPr>
            <p:spPr>
              <a:xfrm>
                <a:off x="3011" y="5149715"/>
                <a:ext cx="6534994" cy="122251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2800" i="1">
                          <a:latin typeface="Cambria Math" panose="02040503050406030204" pitchFamily="18" charset="0"/>
                        </a:rPr>
                        <m:t>=</m:t>
                      </m:r>
                      <m:r>
                        <a:rPr lang="en-US" sz="2800" i="1">
                          <a:latin typeface="Cambria Math" panose="02040503050406030204" pitchFamily="18" charset="0"/>
                        </a:rPr>
                        <m:t>𝐼</m:t>
                      </m:r>
                      <m:d>
                        <m:dPr>
                          <m:begChr m:val="["/>
                          <m:endChr m:val="]"/>
                          <m:ctrlPr>
                            <a:rPr lang="en-US" sz="2800" i="1">
                              <a:latin typeface="Cambria Math" panose="02040503050406030204" pitchFamily="18" charset="0"/>
                            </a:rPr>
                          </m:ctrlPr>
                        </m:dPr>
                        <m:e>
                          <m:acc>
                            <m:accPr>
                              <m:chr m:val="̂"/>
                              <m:ctrlPr>
                                <a:rPr lang="en-US" sz="2800" i="1">
                                  <a:latin typeface="Cambria Math" panose="02040503050406030204" pitchFamily="18" charset="0"/>
                                </a:rPr>
                              </m:ctrlPr>
                            </m:accPr>
                            <m:e>
                              <m:r>
                                <a:rPr lang="en-US" sz="2800" i="1">
                                  <a:latin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acc>
                                    <m:accPr>
                                      <m:chr m:val="̂"/>
                                      <m:ctrlPr>
                                        <a:rPr lang="en-US" sz="2800" i="1">
                                          <a:latin typeface="Cambria Math" panose="02040503050406030204" pitchFamily="18" charset="0"/>
                                        </a:rPr>
                                      </m:ctrlPr>
                                    </m:accPr>
                                    <m:e>
                                      <m:r>
                                        <a:rPr lang="en-US" sz="2800" i="1">
                                          <a:latin typeface="Cambria Math" panose="02040503050406030204" pitchFamily="18" charset="0"/>
                                        </a:rPr>
                                        <m:t>𝜉</m:t>
                                      </m:r>
                                    </m:e>
                                  </m:acc>
                                </m:e>
                                <m:sup>
                                  <m:r>
                                    <a:rPr lang="en-US" sz="2800" i="1">
                                      <a:latin typeface="Cambria Math" panose="02040503050406030204" pitchFamily="18" charset="0"/>
                                    </a:rPr>
                                    <m:t>𝑏</m:t>
                                  </m:r>
                                </m:sup>
                              </m:sSup>
                            </m:e>
                          </m:d>
                        </m:e>
                      </m:d>
                      <m:r>
                        <a:rPr lang="en-US" sz="2800" i="1">
                          <a:latin typeface="Cambria Math" panose="02040503050406030204" pitchFamily="18" charset="0"/>
                          <a:ea typeface="Cambria Math" panose="02040503050406030204" pitchFamily="18" charset="0"/>
                        </a:rPr>
                        <m:t>−</m:t>
                      </m:r>
                      <m:nary>
                        <m:naryPr>
                          <m:limLoc m:val="undOvr"/>
                          <m:subHide m:val="on"/>
                          <m:supHide m:val="on"/>
                          <m:ctrlPr>
                            <a:rPr lang="en-US" sz="2800" i="1">
                              <a:latin typeface="Cambria Math" panose="02040503050406030204" pitchFamily="18" charset="0"/>
                            </a:rPr>
                          </m:ctrlPr>
                        </m:naryPr>
                        <m:sub/>
                        <m:sup/>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𝜌</m:t>
                              </m:r>
                            </m:e>
                          </m:acc>
                          <m:d>
                            <m:dPr>
                              <m:ctrlPr>
                                <a:rPr lang="en-US" sz="2800" i="1">
                                  <a:latin typeface="Cambria Math" panose="02040503050406030204" pitchFamily="18" charset="0"/>
                                </a:rPr>
                              </m:ctrlPr>
                            </m:dPr>
                            <m:e>
                              <m:sSup>
                                <m:sSupPr>
                                  <m:ctrlPr>
                                    <a:rPr lang="en-US" sz="2800" i="1">
                                      <a:latin typeface="Cambria Math" panose="02040503050406030204" pitchFamily="18" charset="0"/>
                                      <a:ea typeface="Cambria Math" panose="02040503050406030204" pitchFamily="18" charset="0"/>
                                    </a:rPr>
                                  </m:ctrlPr>
                                </m:sSupPr>
                                <m:e>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e>
                                <m:sup>
                                  <m:r>
                                    <a:rPr lang="en-US" sz="2800" i="1">
                                      <a:latin typeface="Cambria Math" panose="02040503050406030204" pitchFamily="18" charset="0"/>
                                      <a:ea typeface="Cambria Math" panose="02040503050406030204" pitchFamily="18" charset="0"/>
                                    </a:rPr>
                                    <m:t>𝑏</m:t>
                                  </m:r>
                                </m:sup>
                              </m:sSup>
                            </m:e>
                          </m:d>
                        </m:e>
                      </m:nary>
                      <m:func>
                        <m:funcPr>
                          <m:ctrlPr>
                            <a:rPr lang="en-US" sz="2800" i="1">
                              <a:latin typeface="Cambria Math" panose="02040503050406030204" pitchFamily="18" charset="0"/>
                              <a:ea typeface="Cambria Math" panose="02040503050406030204" pitchFamily="18" charset="0"/>
                            </a:rPr>
                          </m:ctrlPr>
                        </m:funcPr>
                        <m:fName>
                          <m:r>
                            <m:rPr>
                              <m:sty m:val="p"/>
                            </m:rPr>
                            <a:rPr lang="en-US" sz="2800">
                              <a:latin typeface="Cambria Math" panose="02040503050406030204" pitchFamily="18" charset="0"/>
                              <a:ea typeface="Cambria Math" panose="02040503050406030204" pitchFamily="18" charset="0"/>
                            </a:rPr>
                            <m:t>log</m:t>
                          </m:r>
                        </m:fName>
                        <m:e>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m:t>
                              </m:r>
                            </m:e>
                            <m:sub>
                              <m:r>
                                <a:rPr lang="en-US" sz="2800" i="1">
                                  <a:latin typeface="Cambria Math" panose="02040503050406030204" pitchFamily="18" charset="0"/>
                                  <a:ea typeface="Cambria Math" panose="02040503050406030204" pitchFamily="18" charset="0"/>
                                </a:rPr>
                                <m:t>𝑎</m:t>
                              </m:r>
                            </m:sub>
                          </m:sSub>
                          <m:acc>
                            <m:accPr>
                              <m:chr m:val="̂"/>
                              <m:ctrlPr>
                                <a:rPr lang="en-US" sz="2800" i="1">
                                  <a:latin typeface="Cambria Math" panose="02040503050406030204" pitchFamily="18" charset="0"/>
                                  <a:ea typeface="Cambria Math" panose="02040503050406030204" pitchFamily="18" charset="0"/>
                                </a:rPr>
                              </m:ctrlPr>
                            </m:accPr>
                            <m:e>
                              <m:r>
                                <a:rPr lang="en-US" sz="2800" i="1">
                                  <a:latin typeface="Cambria Math" panose="02040503050406030204" pitchFamily="18" charset="0"/>
                                  <a:ea typeface="Cambria Math" panose="02040503050406030204" pitchFamily="18" charset="0"/>
                                </a:rPr>
                                <m:t>𝜉</m:t>
                              </m:r>
                            </m:e>
                          </m:acc>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1</m:t>
                              </m:r>
                            </m:sup>
                          </m:sSup>
                          <m:r>
                            <a:rPr lang="en-US" sz="2800" i="1">
                              <a:latin typeface="Cambria Math" panose="02040503050406030204" pitchFamily="18" charset="0"/>
                              <a:ea typeface="Cambria Math" panose="02040503050406030204" pitchFamily="18" charset="0"/>
                            </a:rPr>
                            <m:t>…</m:t>
                          </m:r>
                          <m:r>
                            <a:rPr lang="en-US" sz="2800" i="1">
                              <a:latin typeface="Cambria Math" panose="02040503050406030204" pitchFamily="18" charset="0"/>
                              <a:ea typeface="Cambria Math" panose="02040503050406030204" pitchFamily="18" charset="0"/>
                            </a:rPr>
                            <m:t>𝑑</m:t>
                          </m:r>
                          <m:sSup>
                            <m:sSupPr>
                              <m:ctrlPr>
                                <a:rPr lang="en-US" sz="2800" i="1">
                                  <a:latin typeface="Cambria Math" panose="02040503050406030204" pitchFamily="18" charset="0"/>
                                  <a:ea typeface="Cambria Math" panose="02040503050406030204" pitchFamily="18" charset="0"/>
                                </a:rPr>
                              </m:ctrlPr>
                            </m:sSupPr>
                            <m:e>
                              <m:r>
                                <a:rPr lang="en-US" sz="2800" i="1">
                                  <a:latin typeface="Cambria Math" panose="02040503050406030204" pitchFamily="18" charset="0"/>
                                  <a:ea typeface="Cambria Math" panose="02040503050406030204" pitchFamily="18" charset="0"/>
                                </a:rPr>
                                <m:t>𝜉</m:t>
                              </m:r>
                            </m:e>
                            <m:sup>
                              <m:r>
                                <a:rPr lang="en-US" sz="2800" i="1">
                                  <a:latin typeface="Cambria Math" panose="02040503050406030204" pitchFamily="18" charset="0"/>
                                  <a:ea typeface="Cambria Math" panose="02040503050406030204" pitchFamily="18" charset="0"/>
                                </a:rPr>
                                <m:t>𝑛</m:t>
                              </m:r>
                            </m:sup>
                          </m:sSup>
                        </m:e>
                      </m:func>
                    </m:oMath>
                  </m:oMathPara>
                </a14:m>
                <a:endParaRPr lang="en-US" sz="2800" dirty="0"/>
              </a:p>
            </p:txBody>
          </p:sp>
        </mc:Choice>
        <mc:Fallback xmlns="">
          <p:sp>
            <p:nvSpPr>
              <p:cNvPr id="11" name="TextBox 10">
                <a:extLst>
                  <a:ext uri="{FF2B5EF4-FFF2-40B4-BE49-F238E27FC236}">
                    <a16:creationId xmlns:a16="http://schemas.microsoft.com/office/drawing/2014/main" id="{5E034C5E-276F-F7C5-CCB7-9ED5004E28A5}"/>
                  </a:ext>
                </a:extLst>
              </p:cNvPr>
              <p:cNvSpPr txBox="1">
                <a:spLocks noRot="1" noChangeAspect="1" noMove="1" noResize="1" noEditPoints="1" noAdjustHandles="1" noChangeArrowheads="1" noChangeShapeType="1" noTextEdit="1"/>
              </p:cNvSpPr>
              <p:nvPr/>
            </p:nvSpPr>
            <p:spPr>
              <a:xfrm>
                <a:off x="3011" y="5149715"/>
                <a:ext cx="6534994" cy="1222514"/>
              </a:xfrm>
              <a:prstGeom prst="rect">
                <a:avLst/>
              </a:prstGeom>
              <a:blipFill>
                <a:blip r:embed="rId7"/>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864599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93270D8B-17BF-86FB-2D4C-C06C57518667}"/>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7DC06789-6A94-741D-222A-B399E4E8D6CF}"/>
              </a:ext>
            </a:extLst>
          </p:cNvPr>
          <p:cNvSpPr>
            <a:spLocks noGrp="1"/>
          </p:cNvSpPr>
          <p:nvPr>
            <p:ph type="sldNum" sz="quarter" idx="12"/>
          </p:nvPr>
        </p:nvSpPr>
        <p:spPr/>
        <p:txBody>
          <a:bodyPr/>
          <a:lstStyle/>
          <a:p>
            <a:fld id="{F47845EA-7733-40EE-B074-20032348B727}" type="slidenum">
              <a:rPr lang="en-US" smtClean="0"/>
              <a:t>32</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652A859A-92A0-88FD-A2B8-0FC2B864E1C9}"/>
                  </a:ext>
                </a:extLst>
              </p:cNvPr>
              <p:cNvSpPr txBox="1"/>
              <p:nvPr/>
            </p:nvSpPr>
            <p:spPr>
              <a:xfrm>
                <a:off x="95915" y="504985"/>
                <a:ext cx="12096085" cy="1384033"/>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𝐼</m:t>
                      </m:r>
                      <m:d>
                        <m:dPr>
                          <m:begChr m:val="["/>
                          <m:endChr m:val="]"/>
                          <m:ctrlPr>
                            <a:rPr lang="en-US" sz="3200" i="1">
                              <a:latin typeface="Cambria Math" panose="02040503050406030204" pitchFamily="18" charset="0"/>
                              <a:ea typeface="Cambria Math" panose="02040503050406030204" pitchFamily="18" charset="0"/>
                            </a:rPr>
                          </m:ctrlPr>
                        </m:dPr>
                        <m:e>
                          <m:r>
                            <a:rPr lang="en-US" sz="3200" i="1">
                              <a:latin typeface="Cambria Math" panose="02040503050406030204" pitchFamily="18" charset="0"/>
                              <a:ea typeface="Cambria Math" panose="02040503050406030204" pitchFamily="18" charset="0"/>
                            </a:rPr>
                            <m:t>𝜌</m:t>
                          </m:r>
                          <m:d>
                            <m:dPr>
                              <m:ctrlPr>
                                <a:rPr lang="en-US" sz="3200" i="1">
                                  <a:latin typeface="Cambria Math" panose="02040503050406030204" pitchFamily="18" charset="0"/>
                                  <a:ea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𝑎</m:t>
                                  </m:r>
                                </m:sup>
                              </m:sSup>
                            </m:e>
                          </m:d>
                        </m:e>
                      </m:d>
                      <m:r>
                        <a:rPr lang="en-US" sz="3200" i="1">
                          <a:latin typeface="Cambria Math" panose="02040503050406030204" pitchFamily="18" charset="0"/>
                          <a:ea typeface="Cambria Math" panose="02040503050406030204" pitchFamily="18" charset="0"/>
                        </a:rPr>
                        <m:t> </m:t>
                      </m:r>
                      <m:r>
                        <a:rPr lang="en-US" sz="3200" b="0" i="1" smtClean="0">
                          <a:latin typeface="Cambria Math" panose="02040503050406030204" pitchFamily="18" charset="0"/>
                        </a:rPr>
                        <m:t>=</m:t>
                      </m:r>
                      <m:r>
                        <a:rPr lang="en-US" sz="3200" b="0" i="1" smtClean="0">
                          <a:latin typeface="Cambria Math" panose="02040503050406030204" pitchFamily="18" charset="0"/>
                        </a:rPr>
                        <m:t>𝐼</m:t>
                      </m:r>
                      <m:d>
                        <m:dPr>
                          <m:begChr m:val="["/>
                          <m:endChr m:val="]"/>
                          <m:ctrlPr>
                            <a:rPr lang="en-US" sz="3200" b="0" i="1" smtClean="0">
                              <a:latin typeface="Cambria Math" panose="02040503050406030204" pitchFamily="18" charset="0"/>
                            </a:rPr>
                          </m:ctrlPr>
                        </m:d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𝜌</m:t>
                              </m:r>
                            </m:e>
                          </m:acc>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𝑏</m:t>
                                  </m:r>
                                </m:sup>
                              </m:sSup>
                            </m:e>
                          </m:d>
                        </m:e>
                      </m:d>
                      <m:r>
                        <a:rPr lang="en-US" sz="3200" i="1">
                          <a:latin typeface="Cambria Math" panose="02040503050406030204" pitchFamily="18" charset="0"/>
                          <a:ea typeface="Cambria Math" panose="02040503050406030204" pitchFamily="18" charset="0"/>
                        </a:rPr>
                        <m:t>−</m:t>
                      </m:r>
                      <m:nary>
                        <m:naryPr>
                          <m:limLoc m:val="undOvr"/>
                          <m:subHide m:val="on"/>
                          <m:supHide m:val="on"/>
                          <m:ctrlPr>
                            <a:rPr lang="en-US" sz="3200" i="1">
                              <a:latin typeface="Cambria Math" panose="02040503050406030204" pitchFamily="18" charset="0"/>
                            </a:rPr>
                          </m:ctrlPr>
                        </m:naryPr>
                        <m:sub/>
                        <m:sup/>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𝜌</m:t>
                              </m:r>
                            </m:e>
                          </m:acc>
                          <m:d>
                            <m:dPr>
                              <m:ctrlPr>
                                <a:rPr lang="en-US" sz="3200" i="1">
                                  <a:latin typeface="Cambria Math" panose="02040503050406030204" pitchFamily="18" charset="0"/>
                                </a:rPr>
                              </m:ctrlPr>
                            </m:dPr>
                            <m:e>
                              <m:sSup>
                                <m:sSupPr>
                                  <m:ctrlPr>
                                    <a:rPr lang="en-US" sz="3200" i="1">
                                      <a:latin typeface="Cambria Math" panose="02040503050406030204" pitchFamily="18" charset="0"/>
                                      <a:ea typeface="Cambria Math" panose="02040503050406030204" pitchFamily="18" charset="0"/>
                                    </a:rPr>
                                  </m:ctrlPr>
                                </m:sSupPr>
                                <m:e>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e>
                                <m:sup>
                                  <m:r>
                                    <a:rPr lang="en-US" sz="3200" i="1">
                                      <a:latin typeface="Cambria Math" panose="02040503050406030204" pitchFamily="18" charset="0"/>
                                      <a:ea typeface="Cambria Math" panose="02040503050406030204" pitchFamily="18" charset="0"/>
                                    </a:rPr>
                                    <m:t>𝑏</m:t>
                                  </m:r>
                                </m:sup>
                              </m:sSup>
                            </m:e>
                          </m:d>
                        </m:e>
                      </m:nary>
                      <m:func>
                        <m:funcPr>
                          <m:ctrlPr>
                            <a:rPr lang="en-US" sz="3200" i="1">
                              <a:latin typeface="Cambria Math" panose="02040503050406030204" pitchFamily="18" charset="0"/>
                              <a:ea typeface="Cambria Math" panose="02040503050406030204" pitchFamily="18" charset="0"/>
                            </a:rPr>
                          </m:ctrlPr>
                        </m:funcPr>
                        <m:fName>
                          <m:r>
                            <m:rPr>
                              <m:sty m:val="p"/>
                            </m:rPr>
                            <a:rPr lang="en-US" sz="3200">
                              <a:latin typeface="Cambria Math" panose="02040503050406030204" pitchFamily="18" charset="0"/>
                              <a:ea typeface="Cambria Math" panose="02040503050406030204" pitchFamily="18" charset="0"/>
                            </a:rPr>
                            <m:t>log</m:t>
                          </m:r>
                        </m:fName>
                        <m:e>
                          <m:sSub>
                            <m:sSubPr>
                              <m:ctrlPr>
                                <a:rPr lang="en-US" sz="3200" i="1">
                                  <a:latin typeface="Cambria Math" panose="02040503050406030204" pitchFamily="18" charset="0"/>
                                  <a:ea typeface="Cambria Math" panose="02040503050406030204" pitchFamily="18" charset="0"/>
                                </a:rPr>
                              </m:ctrlPr>
                            </m:sSubPr>
                            <m:e>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m:t>
                              </m:r>
                            </m:e>
                            <m:sub>
                              <m:r>
                                <a:rPr lang="en-US" sz="3200" i="1">
                                  <a:latin typeface="Cambria Math" panose="02040503050406030204" pitchFamily="18" charset="0"/>
                                  <a:ea typeface="Cambria Math" panose="02040503050406030204" pitchFamily="18" charset="0"/>
                                </a:rPr>
                                <m:t>𝑎</m:t>
                              </m:r>
                            </m:sub>
                          </m:sSub>
                          <m:acc>
                            <m:accPr>
                              <m:chr m:val="̂"/>
                              <m:ctrlPr>
                                <a:rPr lang="en-US" sz="3200" i="1">
                                  <a:latin typeface="Cambria Math" panose="02040503050406030204" pitchFamily="18" charset="0"/>
                                  <a:ea typeface="Cambria Math" panose="02040503050406030204" pitchFamily="18" charset="0"/>
                                </a:rPr>
                              </m:ctrlPr>
                            </m:accPr>
                            <m:e>
                              <m:r>
                                <a:rPr lang="en-US" sz="3200" i="1">
                                  <a:latin typeface="Cambria Math" panose="02040503050406030204" pitchFamily="18" charset="0"/>
                                  <a:ea typeface="Cambria Math" panose="02040503050406030204" pitchFamily="18" charset="0"/>
                                </a:rPr>
                                <m:t>𝜉</m:t>
                              </m:r>
                            </m:e>
                          </m:acc>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1</m:t>
                              </m:r>
                            </m:sup>
                          </m:sSup>
                          <m:r>
                            <a:rPr lang="en-US" sz="3200" i="1">
                              <a:latin typeface="Cambria Math" panose="02040503050406030204" pitchFamily="18" charset="0"/>
                              <a:ea typeface="Cambria Math" panose="02040503050406030204" pitchFamily="18" charset="0"/>
                            </a:rPr>
                            <m:t>…</m:t>
                          </m:r>
                          <m:r>
                            <a:rPr lang="en-US" sz="3200" i="1">
                              <a:latin typeface="Cambria Math" panose="02040503050406030204" pitchFamily="18" charset="0"/>
                              <a:ea typeface="Cambria Math" panose="02040503050406030204" pitchFamily="18" charset="0"/>
                            </a:rPr>
                            <m:t>𝑑</m:t>
                          </m:r>
                          <m:sSup>
                            <m:sSupPr>
                              <m:ctrlPr>
                                <a:rPr lang="en-US" sz="3200" i="1">
                                  <a:latin typeface="Cambria Math" panose="02040503050406030204" pitchFamily="18" charset="0"/>
                                  <a:ea typeface="Cambria Math" panose="02040503050406030204" pitchFamily="18" charset="0"/>
                                </a:rPr>
                              </m:ctrlPr>
                            </m:sSupPr>
                            <m:e>
                              <m:r>
                                <a:rPr lang="en-US" sz="3200" i="1">
                                  <a:latin typeface="Cambria Math" panose="02040503050406030204" pitchFamily="18" charset="0"/>
                                  <a:ea typeface="Cambria Math" panose="02040503050406030204" pitchFamily="18" charset="0"/>
                                </a:rPr>
                                <m:t>𝜉</m:t>
                              </m:r>
                            </m:e>
                            <m:sup>
                              <m:r>
                                <a:rPr lang="en-US" sz="3200" i="1">
                                  <a:latin typeface="Cambria Math" panose="02040503050406030204" pitchFamily="18" charset="0"/>
                                  <a:ea typeface="Cambria Math" panose="02040503050406030204" pitchFamily="18" charset="0"/>
                                </a:rPr>
                                <m:t>𝑛</m:t>
                              </m:r>
                            </m:sup>
                          </m:sSup>
                        </m:e>
                      </m:func>
                    </m:oMath>
                  </m:oMathPara>
                </a14:m>
                <a:endParaRPr lang="en-US" sz="3200" dirty="0"/>
              </a:p>
            </p:txBody>
          </p:sp>
        </mc:Choice>
        <mc:Fallback xmlns="">
          <p:sp>
            <p:nvSpPr>
              <p:cNvPr id="7" name="TextBox 6">
                <a:extLst>
                  <a:ext uri="{FF2B5EF4-FFF2-40B4-BE49-F238E27FC236}">
                    <a16:creationId xmlns:a16="http://schemas.microsoft.com/office/drawing/2014/main" id="{652A859A-92A0-88FD-A2B8-0FC2B864E1C9}"/>
                  </a:ext>
                </a:extLst>
              </p:cNvPr>
              <p:cNvSpPr txBox="1">
                <a:spLocks noRot="1" noChangeAspect="1" noMove="1" noResize="1" noEditPoints="1" noAdjustHandles="1" noChangeArrowheads="1" noChangeShapeType="1" noTextEdit="1"/>
              </p:cNvSpPr>
              <p:nvPr/>
            </p:nvSpPr>
            <p:spPr>
              <a:xfrm>
                <a:off x="95915" y="504985"/>
                <a:ext cx="12096085" cy="1384033"/>
              </a:xfrm>
              <a:prstGeom prst="rect">
                <a:avLst/>
              </a:prstGeom>
              <a:blipFill>
                <a:blip r:embed="rId3"/>
                <a:stretch>
                  <a:fillRect/>
                </a:stretch>
              </a:blipFill>
            </p:spPr>
            <p:txBody>
              <a:bodyPr/>
              <a:lstStyle/>
              <a:p>
                <a:r>
                  <a:rPr lang="en-US">
                    <a:noFill/>
                  </a:rPr>
                  <a:t> </a:t>
                </a:r>
              </a:p>
            </p:txBody>
          </p:sp>
        </mc:Fallback>
      </mc:AlternateContent>
      <p:sp>
        <p:nvSpPr>
          <p:cNvPr id="8" name="TextBox 7">
            <a:extLst>
              <a:ext uri="{FF2B5EF4-FFF2-40B4-BE49-F238E27FC236}">
                <a16:creationId xmlns:a16="http://schemas.microsoft.com/office/drawing/2014/main" id="{C906E049-146D-F806-8B8D-69CC4A13F9E6}"/>
              </a:ext>
            </a:extLst>
          </p:cNvPr>
          <p:cNvSpPr txBox="1"/>
          <p:nvPr/>
        </p:nvSpPr>
        <p:spPr>
          <a:xfrm>
            <a:off x="34400" y="2415128"/>
            <a:ext cx="12219114" cy="1077218"/>
          </a:xfrm>
          <a:prstGeom prst="rect">
            <a:avLst/>
          </a:prstGeom>
          <a:noFill/>
        </p:spPr>
        <p:txBody>
          <a:bodyPr wrap="none" rtlCol="0">
            <a:spAutoFit/>
          </a:bodyPr>
          <a:lstStyle/>
          <a:p>
            <a:r>
              <a:rPr lang="en-US" sz="3200" dirty="0"/>
              <a:t>Information entropy remains constant if and only if the logarithm of the </a:t>
            </a:r>
          </a:p>
          <a:p>
            <a:r>
              <a:rPr lang="en-US" sz="3200" dirty="0"/>
              <a:t>Jacobian determinant is zero, which means that Jacobian is one</a:t>
            </a:r>
          </a:p>
        </p:txBody>
      </p:sp>
      <p:sp>
        <p:nvSpPr>
          <p:cNvPr id="14" name="TextBox 13">
            <a:extLst>
              <a:ext uri="{FF2B5EF4-FFF2-40B4-BE49-F238E27FC236}">
                <a16:creationId xmlns:a16="http://schemas.microsoft.com/office/drawing/2014/main" id="{96CEE855-9860-5FB6-D547-12813A6F2AD9}"/>
              </a:ext>
            </a:extLst>
          </p:cNvPr>
          <p:cNvSpPr txBox="1"/>
          <p:nvPr/>
        </p:nvSpPr>
        <p:spPr>
          <a:xfrm>
            <a:off x="377437" y="4085038"/>
            <a:ext cx="8852936" cy="1754326"/>
          </a:xfrm>
          <a:prstGeom prst="rect">
            <a:avLst/>
          </a:prstGeom>
          <a:noFill/>
        </p:spPr>
        <p:txBody>
          <a:bodyPr wrap="none" rtlCol="0">
            <a:spAutoFit/>
          </a:bodyPr>
          <a:lstStyle/>
          <a:p>
            <a:r>
              <a:rPr lang="en-US" sz="5400" dirty="0">
                <a:solidFill>
                  <a:schemeClr val="accent6">
                    <a:lumMod val="75000"/>
                  </a:schemeClr>
                </a:solidFill>
              </a:rPr>
              <a:t>The evolution conserves </a:t>
            </a:r>
          </a:p>
          <a:p>
            <a:r>
              <a:rPr lang="en-US" sz="5400" dirty="0">
                <a:solidFill>
                  <a:schemeClr val="accent6">
                    <a:lumMod val="75000"/>
                  </a:schemeClr>
                </a:solidFill>
              </a:rPr>
              <a:t>information entropy (DR-INFO)</a:t>
            </a:r>
          </a:p>
        </p:txBody>
      </p:sp>
    </p:spTree>
    <p:extLst>
      <p:ext uri="{BB962C8B-B14F-4D97-AF65-F5344CB8AC3E}">
        <p14:creationId xmlns:p14="http://schemas.microsoft.com/office/powerpoint/2010/main" val="204611722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33</a:t>
            </a:fld>
            <a:endParaRPr lang="en-US"/>
          </a:p>
        </p:txBody>
      </p:sp>
      <p:sp>
        <p:nvSpPr>
          <p:cNvPr id="4" name="TextBox 3">
            <a:extLst>
              <a:ext uri="{FF2B5EF4-FFF2-40B4-BE49-F238E27FC236}">
                <a16:creationId xmlns:a16="http://schemas.microsoft.com/office/drawing/2014/main" id="{A20BEAAF-A929-5CBF-E834-0A669C419F89}"/>
              </a:ext>
            </a:extLst>
          </p:cNvPr>
          <p:cNvSpPr txBox="1"/>
          <p:nvPr/>
        </p:nvSpPr>
        <p:spPr>
          <a:xfrm>
            <a:off x="277612" y="177786"/>
            <a:ext cx="11636775" cy="584775"/>
          </a:xfrm>
          <a:prstGeom prst="rect">
            <a:avLst/>
          </a:prstGeom>
          <a:noFill/>
        </p:spPr>
        <p:txBody>
          <a:bodyPr wrap="none" rtlCol="0">
            <a:spAutoFit/>
          </a:bodyPr>
          <a:lstStyle/>
          <a:p>
            <a:r>
              <a:rPr lang="en-US" sz="3200" dirty="0"/>
              <a:t>Lastly, we can look at how Hamiltonian evolution affects uncertainty:</a:t>
            </a:r>
          </a:p>
        </p:txBody>
      </p:sp>
      <p:sp>
        <p:nvSpPr>
          <p:cNvPr id="5" name="TextBox 4">
            <a:extLst>
              <a:ext uri="{FF2B5EF4-FFF2-40B4-BE49-F238E27FC236}">
                <a16:creationId xmlns:a16="http://schemas.microsoft.com/office/drawing/2014/main" id="{0C9110CE-403F-42B5-720D-E2B5696126C8}"/>
              </a:ext>
            </a:extLst>
          </p:cNvPr>
          <p:cNvSpPr txBox="1"/>
          <p:nvPr/>
        </p:nvSpPr>
        <p:spPr>
          <a:xfrm>
            <a:off x="277612" y="3356909"/>
            <a:ext cx="9151672" cy="1077218"/>
          </a:xfrm>
          <a:prstGeom prst="rect">
            <a:avLst/>
          </a:prstGeom>
          <a:noFill/>
        </p:spPr>
        <p:txBody>
          <a:bodyPr wrap="none" rtlCol="0">
            <a:spAutoFit/>
          </a:bodyPr>
          <a:lstStyle/>
          <a:p>
            <a:r>
              <a:rPr lang="en-US" sz="3200" dirty="0"/>
              <a:t>whose determinant gives the coordinate independent</a:t>
            </a:r>
          </a:p>
          <a:p>
            <a:r>
              <a:rPr lang="en-US" sz="3200" dirty="0"/>
              <a:t> quantity to characterize uncertainty</a:t>
            </a:r>
          </a:p>
        </p:txBody>
      </p:sp>
      <p:sp>
        <p:nvSpPr>
          <p:cNvPr id="7" name="TextBox 6">
            <a:extLst>
              <a:ext uri="{FF2B5EF4-FFF2-40B4-BE49-F238E27FC236}">
                <a16:creationId xmlns:a16="http://schemas.microsoft.com/office/drawing/2014/main" id="{69CD2BB4-2A8D-2D48-27FE-1DD576B0F4ED}"/>
              </a:ext>
            </a:extLst>
          </p:cNvPr>
          <p:cNvSpPr txBox="1"/>
          <p:nvPr/>
        </p:nvSpPr>
        <p:spPr>
          <a:xfrm>
            <a:off x="277612" y="897935"/>
            <a:ext cx="11379397" cy="1077218"/>
          </a:xfrm>
          <a:prstGeom prst="rect">
            <a:avLst/>
          </a:prstGeom>
          <a:noFill/>
        </p:spPr>
        <p:txBody>
          <a:bodyPr wrap="none" rtlCol="0">
            <a:spAutoFit/>
          </a:bodyPr>
          <a:lstStyle/>
          <a:p>
            <a:r>
              <a:rPr lang="en-US" sz="3200" dirty="0"/>
              <a:t>Given a multivariable distribution , the uncertainty is characterized </a:t>
            </a:r>
          </a:p>
          <a:p>
            <a:r>
              <a:rPr lang="en-US" sz="3200" dirty="0"/>
              <a:t>by the covariance matrix:</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6B5DC5F7-8826-1C71-23F2-E68D0789DB34}"/>
                  </a:ext>
                </a:extLst>
              </p:cNvPr>
              <p:cNvSpPr txBox="1"/>
              <p:nvPr/>
            </p:nvSpPr>
            <p:spPr>
              <a:xfrm>
                <a:off x="2681081" y="1975153"/>
                <a:ext cx="5700920" cy="1243738"/>
              </a:xfrm>
              <a:prstGeom prst="rect">
                <a:avLst/>
              </a:prstGeom>
              <a:noFill/>
            </p:spPr>
            <p:txBody>
              <a:bodyPr wrap="none" rtlCol="0">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𝑎</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𝜉</m:t>
                              </m:r>
                            </m:e>
                            <m:sup>
                              <m:r>
                                <a:rPr lang="en-US" sz="3200" b="0" i="1" smtClean="0">
                                  <a:latin typeface="Cambria Math" panose="02040503050406030204" pitchFamily="18" charset="0"/>
                                </a:rPr>
                                <m:t>𝑏</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𝑞</m:t>
                                    </m:r>
                                  </m:sub>
                                  <m:sup>
                                    <m:r>
                                      <a:rPr lang="en-US" sz="3200" b="0" i="1" smtClean="0">
                                        <a:latin typeface="Cambria Math" panose="02040503050406030204" pitchFamily="18" charset="0"/>
                                      </a:rPr>
                                      <m:t>2</m:t>
                                    </m:r>
                                  </m:sup>
                                </m:sSubSup>
                              </m:e>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𝑞</m:t>
                                    </m:r>
                                    <m:r>
                                      <a:rPr lang="en-US" sz="3200" b="0" i="1" smtClean="0">
                                        <a:latin typeface="Cambria Math" panose="02040503050406030204" pitchFamily="18" charset="0"/>
                                      </a:rPr>
                                      <m:t>,</m:t>
                                    </m:r>
                                    <m:r>
                                      <a:rPr lang="en-US" sz="3200" b="0" i="1" smtClean="0">
                                        <a:latin typeface="Cambria Math" panose="02040503050406030204" pitchFamily="18" charset="0"/>
                                      </a:rPr>
                                      <m:t>𝑝</m:t>
                                    </m:r>
                                  </m:sub>
                                </m:sSub>
                              </m:e>
                            </m:mr>
                            <m:mr>
                              <m:e>
                                <m:r>
                                  <a:rPr lang="en-US" sz="3200" b="0" i="1" smtClean="0">
                                    <a:latin typeface="Cambria Math" panose="02040503050406030204" pitchFamily="18" charset="0"/>
                                  </a:rPr>
                                  <m:t>𝑐𝑜</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𝑣</m:t>
                                    </m:r>
                                  </m:e>
                                  <m:sub>
                                    <m:r>
                                      <a:rPr lang="en-US" sz="3200" b="0" i="1" smtClean="0">
                                        <a:latin typeface="Cambria Math" panose="02040503050406030204" pitchFamily="18" charset="0"/>
                                      </a:rPr>
                                      <m:t>𝑝</m:t>
                                    </m:r>
                                    <m:r>
                                      <a:rPr lang="en-US" sz="3200" b="0" i="1" smtClean="0">
                                        <a:latin typeface="Cambria Math" panose="02040503050406030204" pitchFamily="18" charset="0"/>
                                      </a:rPr>
                                      <m:t>,</m:t>
                                    </m:r>
                                    <m:r>
                                      <a:rPr lang="en-US" sz="3200" b="0" i="1" smtClean="0">
                                        <a:latin typeface="Cambria Math" panose="02040503050406030204" pitchFamily="18" charset="0"/>
                                      </a:rPr>
                                      <m:t>𝑞</m:t>
                                    </m:r>
                                  </m:sub>
                                </m:sSub>
                              </m:e>
                              <m:e>
                                <m:sSubSup>
                                  <m:sSubSupPr>
                                    <m:ctrlPr>
                                      <a:rPr lang="en-US" sz="3200" b="0" i="1" smtClean="0">
                                        <a:latin typeface="Cambria Math" panose="02040503050406030204" pitchFamily="18" charset="0"/>
                                      </a:rPr>
                                    </m:ctrlPr>
                                  </m:sSubSupPr>
                                  <m:e>
                                    <m:r>
                                      <a:rPr lang="en-US" sz="3200" b="0" i="1" smtClean="0">
                                        <a:latin typeface="Cambria Math" panose="02040503050406030204" pitchFamily="18" charset="0"/>
                                      </a:rPr>
                                      <m:t>𝜎</m:t>
                                    </m:r>
                                  </m:e>
                                  <m:sub>
                                    <m:r>
                                      <a:rPr lang="en-US" sz="3200" b="0" i="1" smtClean="0">
                                        <a:latin typeface="Cambria Math" panose="02040503050406030204" pitchFamily="18" charset="0"/>
                                      </a:rPr>
                                      <m:t>𝑝</m:t>
                                    </m:r>
                                  </m:sub>
                                  <m:sup>
                                    <m:r>
                                      <a:rPr lang="en-US" sz="3200" b="0" i="1" smtClean="0">
                                        <a:latin typeface="Cambria Math" panose="02040503050406030204" pitchFamily="18" charset="0"/>
                                      </a:rPr>
                                      <m:t>2</m:t>
                                    </m:r>
                                  </m:sup>
                                </m:sSubSup>
                              </m:e>
                            </m:mr>
                          </m:m>
                        </m:e>
                      </m:d>
                    </m:oMath>
                  </m:oMathPara>
                </a14:m>
                <a:endParaRPr lang="en-US" sz="3200" dirty="0"/>
              </a:p>
            </p:txBody>
          </p:sp>
        </mc:Choice>
        <mc:Fallback xmlns="">
          <p:sp>
            <p:nvSpPr>
              <p:cNvPr id="8" name="TextBox 7">
                <a:extLst>
                  <a:ext uri="{FF2B5EF4-FFF2-40B4-BE49-F238E27FC236}">
                    <a16:creationId xmlns:a16="http://schemas.microsoft.com/office/drawing/2014/main" id="{6B5DC5F7-8826-1C71-23F2-E68D0789DB34}"/>
                  </a:ext>
                </a:extLst>
              </p:cNvPr>
              <p:cNvSpPr txBox="1">
                <a:spLocks noRot="1" noChangeAspect="1" noMove="1" noResize="1" noEditPoints="1" noAdjustHandles="1" noChangeArrowheads="1" noChangeShapeType="1" noTextEdit="1"/>
              </p:cNvSpPr>
              <p:nvPr/>
            </p:nvSpPr>
            <p:spPr>
              <a:xfrm>
                <a:off x="2681081" y="1975153"/>
                <a:ext cx="5700920" cy="124373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9ED7F79C-FA13-E6A6-A8B1-AADAE9534C9D}"/>
                  </a:ext>
                </a:extLst>
              </p:cNvPr>
              <p:cNvSpPr txBox="1"/>
              <p:nvPr/>
            </p:nvSpPr>
            <p:spPr>
              <a:xfrm>
                <a:off x="277612" y="4600647"/>
                <a:ext cx="9378208" cy="1569660"/>
              </a:xfrm>
              <a:prstGeom prst="rect">
                <a:avLst/>
              </a:prstGeom>
              <a:noFill/>
            </p:spPr>
            <p:txBody>
              <a:bodyPr wrap="none" rtlCol="0">
                <a:spAutoFit/>
              </a:bodyPr>
              <a:lstStyle/>
              <a:p>
                <a:r>
                  <a:rPr lang="en-US" sz="3200" dirty="0"/>
                  <a:t>we can use the linearized transformation to see how</a:t>
                </a:r>
              </a:p>
              <a:p>
                <a:r>
                  <a:rPr lang="en-US" sz="3200" dirty="0"/>
                  <a:t>the uncertainty evolves after an infinitesimal time step </a:t>
                </a:r>
              </a:p>
              <a:p>
                <a14:m>
                  <m:oMath xmlns:m="http://schemas.openxmlformats.org/officeDocument/2006/math">
                    <m:r>
                      <a:rPr lang="en-US" sz="3200" b="0" i="1" smtClean="0">
                        <a:latin typeface="Cambria Math" panose="02040503050406030204" pitchFamily="18" charset="0"/>
                      </a:rPr>
                      <m:t>𝛿</m:t>
                    </m:r>
                    <m:r>
                      <a:rPr lang="en-US" sz="3200" b="0" i="1" smtClean="0">
                        <a:latin typeface="Cambria Math" panose="02040503050406030204" pitchFamily="18" charset="0"/>
                      </a:rPr>
                      <m:t>𝑡</m:t>
                    </m:r>
                  </m:oMath>
                </a14:m>
                <a:r>
                  <a:rPr lang="en-US" sz="3200" dirty="0"/>
                  <a:t> if the distribution is narrow enough</a:t>
                </a:r>
              </a:p>
            </p:txBody>
          </p:sp>
        </mc:Choice>
        <mc:Fallback xmlns="">
          <p:sp>
            <p:nvSpPr>
              <p:cNvPr id="9" name="TextBox 8">
                <a:extLst>
                  <a:ext uri="{FF2B5EF4-FFF2-40B4-BE49-F238E27FC236}">
                    <a16:creationId xmlns:a16="http://schemas.microsoft.com/office/drawing/2014/main" id="{9ED7F79C-FA13-E6A6-A8B1-AADAE9534C9D}"/>
                  </a:ext>
                </a:extLst>
              </p:cNvPr>
              <p:cNvSpPr txBox="1">
                <a:spLocks noRot="1" noChangeAspect="1" noMove="1" noResize="1" noEditPoints="1" noAdjustHandles="1" noChangeArrowheads="1" noChangeShapeType="1" noTextEdit="1"/>
              </p:cNvSpPr>
              <p:nvPr/>
            </p:nvSpPr>
            <p:spPr>
              <a:xfrm>
                <a:off x="277612" y="4600647"/>
                <a:ext cx="9378208" cy="1569660"/>
              </a:xfrm>
              <a:prstGeom prst="rect">
                <a:avLst/>
              </a:prstGeom>
              <a:blipFill>
                <a:blip r:embed="rId4"/>
                <a:stretch>
                  <a:fillRect l="-1691" t="-5058" r="-715" b="-12451"/>
                </a:stretch>
              </a:blipFill>
            </p:spPr>
            <p:txBody>
              <a:bodyPr/>
              <a:lstStyle/>
              <a:p>
                <a:r>
                  <a:rPr lang="en-US">
                    <a:noFill/>
                  </a:rPr>
                  <a:t> </a:t>
                </a:r>
              </a:p>
            </p:txBody>
          </p:sp>
        </mc:Fallback>
      </mc:AlternateContent>
    </p:spTree>
    <p:extLst>
      <p:ext uri="{BB962C8B-B14F-4D97-AF65-F5344CB8AC3E}">
        <p14:creationId xmlns:p14="http://schemas.microsoft.com/office/powerpoint/2010/main" val="3117560870"/>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06762DC-9308-9079-EFDC-4E9442B7E79E}"/>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289154D-91C2-2C65-439A-8948A3E1E196}"/>
              </a:ext>
            </a:extLst>
          </p:cNvPr>
          <p:cNvSpPr>
            <a:spLocks noGrp="1"/>
          </p:cNvSpPr>
          <p:nvPr>
            <p:ph type="sldNum" sz="quarter" idx="12"/>
          </p:nvPr>
        </p:nvSpPr>
        <p:spPr/>
        <p:txBody>
          <a:bodyPr/>
          <a:lstStyle/>
          <a:p>
            <a:fld id="{F47845EA-7733-40EE-B074-20032348B727}" type="slidenum">
              <a:rPr lang="en-US" smtClean="0"/>
              <a:t>34</a:t>
            </a:fld>
            <a:endParaRPr lang="en-US"/>
          </a:p>
        </p:txBody>
      </p:sp>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5BB1B450-2FA9-DC4A-A271-00C753CA8479}"/>
                  </a:ext>
                </a:extLst>
              </p:cNvPr>
              <p:cNvSpPr txBox="1"/>
              <p:nvPr/>
            </p:nvSpPr>
            <p:spPr>
              <a:xfrm>
                <a:off x="109846" y="758815"/>
                <a:ext cx="12082154" cy="650884"/>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b="0" i="1" smtClean="0">
                                      <a:latin typeface="Cambria Math" panose="02040503050406030204" pitchFamily="18" charset="0"/>
                                    </a:rPr>
                                  </m:ctrlPr>
                                </m:sSupPr>
                                <m:e>
                                  <m:acc>
                                    <m:accPr>
                                      <m:chr m:val="̂"/>
                                      <m:ctrlPr>
                                        <a:rPr lang="en-US" sz="3200" b="0" i="1" smtClean="0">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m:t>
                              </m:r>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𝑑</m:t>
                                  </m:r>
                                </m:sup>
                              </m:sSup>
                            </m:e>
                          </m:d>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b="0" i="1" smtClean="0">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b="0" i="1" smtClean="0">
                                      <a:latin typeface="Cambria Math" panose="02040503050406030204" pitchFamily="18" charset="0"/>
                                    </a:rPr>
                                    <m:t>𝜉</m:t>
                                  </m:r>
                                </m:e>
                              </m:acc>
                            </m:e>
                            <m:sup>
                              <m:r>
                                <a:rPr lang="en-US" sz="3200" b="0" i="1" smtClean="0">
                                  <a:latin typeface="Cambria Math" panose="02040503050406030204" pitchFamily="18" charset="0"/>
                                </a:rPr>
                                <m:t>𝑐</m:t>
                              </m:r>
                            </m:sup>
                          </m:sSup>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𝑎</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b="0" i="1" smtClean="0">
                                  <a:latin typeface="Cambria Math" panose="02040503050406030204" pitchFamily="18" charset="0"/>
                                </a:rPr>
                                <m:t>𝑐</m:t>
                              </m:r>
                            </m:sup>
                          </m:sSup>
                        </m:e>
                      </m:d>
                      <m:r>
                        <a:rPr lang="en-US" sz="3200" b="0" i="1" smtClean="0">
                          <a:latin typeface="Cambria Math" panose="02040503050406030204" pitchFamily="18" charset="0"/>
                        </a:rPr>
                        <m:t> </m:t>
                      </m:r>
                      <m:d>
                        <m:dPr>
                          <m:begChr m:val="|"/>
                          <m:endChr m:val="|"/>
                          <m:ctrlPr>
                            <a:rPr lang="en-US" sz="3200" b="0" i="1" smtClean="0">
                              <a:latin typeface="Cambria Math" panose="02040503050406030204" pitchFamily="18" charset="0"/>
                            </a:rPr>
                          </m:ctrlPr>
                        </m:dPr>
                        <m:e>
                          <m:r>
                            <a:rPr lang="en-US" sz="3200" b="0" i="1" smtClean="0">
                              <a:latin typeface="Cambria Math" panose="02040503050406030204" pitchFamily="18" charset="0"/>
                            </a:rPr>
                            <m:t>𝑐𝑜𝑣</m:t>
                          </m:r>
                          <m:d>
                            <m:dPr>
                              <m:ctrlPr>
                                <a:rPr lang="en-US" sz="3200" b="0" i="1" smtClean="0">
                                  <a:latin typeface="Cambria Math" panose="02040503050406030204" pitchFamily="18" charset="0"/>
                                </a:rPr>
                              </m:ctrlPr>
                            </m:dPr>
                            <m:e>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𝑎</m:t>
                                  </m:r>
                                </m:sup>
                              </m:sSup>
                              <m:r>
                                <a:rPr lang="en-US" sz="3200" i="1">
                                  <a:latin typeface="Cambria Math" panose="02040503050406030204" pitchFamily="18" charset="0"/>
                                </a:rPr>
                                <m:t>,</m:t>
                              </m:r>
                              <m:sSup>
                                <m:sSupPr>
                                  <m:ctrlPr>
                                    <a:rPr lang="en-US" sz="3200" i="1">
                                      <a:latin typeface="Cambria Math" panose="02040503050406030204" pitchFamily="18" charset="0"/>
                                    </a:rPr>
                                  </m:ctrlPr>
                                </m:sSupPr>
                                <m:e>
                                  <m:r>
                                    <a:rPr lang="en-US" sz="3200" i="1">
                                      <a:latin typeface="Cambria Math" panose="02040503050406030204" pitchFamily="18" charset="0"/>
                                    </a:rPr>
                                    <m:t>𝜉</m:t>
                                  </m:r>
                                </m:e>
                                <m:sup>
                                  <m:r>
                                    <a:rPr lang="en-US" sz="3200" i="1">
                                      <a:latin typeface="Cambria Math" panose="02040503050406030204" pitchFamily="18" charset="0"/>
                                    </a:rPr>
                                    <m:t>𝑏</m:t>
                                  </m:r>
                                </m:sup>
                              </m:sSup>
                            </m:e>
                          </m:d>
                        </m:e>
                      </m:d>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𝑏</m:t>
                              </m:r>
                            </m:sub>
                          </m:sSub>
                          <m:sSup>
                            <m:sSupPr>
                              <m:ctrlPr>
                                <a:rPr lang="en-US" sz="3200" i="1">
                                  <a:latin typeface="Cambria Math" panose="02040503050406030204" pitchFamily="18" charset="0"/>
                                </a:rPr>
                              </m:ctrlPr>
                            </m:sSupPr>
                            <m:e>
                              <m:acc>
                                <m:accPr>
                                  <m:chr m:val="̂"/>
                                  <m:ctrlPr>
                                    <a:rPr lang="en-US" sz="3200" i="1">
                                      <a:latin typeface="Cambria Math" panose="02040503050406030204" pitchFamily="18" charset="0"/>
                                    </a:rPr>
                                  </m:ctrlPr>
                                </m:accPr>
                                <m:e>
                                  <m:r>
                                    <a:rPr lang="en-US" sz="3200" i="1">
                                      <a:latin typeface="Cambria Math" panose="02040503050406030204" pitchFamily="18" charset="0"/>
                                    </a:rPr>
                                    <m:t>𝜉</m:t>
                                  </m:r>
                                </m:e>
                              </m:acc>
                            </m:e>
                            <m:sup>
                              <m:r>
                                <a:rPr lang="en-US" sz="3200" i="1">
                                  <a:latin typeface="Cambria Math" panose="02040503050406030204" pitchFamily="18" charset="0"/>
                                </a:rPr>
                                <m:t>𝑑</m:t>
                              </m:r>
                            </m:sup>
                          </m:sSup>
                        </m:e>
                      </m:d>
                    </m:oMath>
                  </m:oMathPara>
                </a14:m>
                <a:endParaRPr lang="en-US" sz="3200" dirty="0"/>
              </a:p>
            </p:txBody>
          </p:sp>
        </mc:Choice>
        <mc:Fallback xmlns="">
          <p:sp>
            <p:nvSpPr>
              <p:cNvPr id="6" name="TextBox 5">
                <a:extLst>
                  <a:ext uri="{FF2B5EF4-FFF2-40B4-BE49-F238E27FC236}">
                    <a16:creationId xmlns:a16="http://schemas.microsoft.com/office/drawing/2014/main" id="{5BB1B450-2FA9-DC4A-A271-00C753CA8479}"/>
                  </a:ext>
                </a:extLst>
              </p:cNvPr>
              <p:cNvSpPr txBox="1">
                <a:spLocks noRot="1" noChangeAspect="1" noMove="1" noResize="1" noEditPoints="1" noAdjustHandles="1" noChangeArrowheads="1" noChangeShapeType="1" noTextEdit="1"/>
              </p:cNvSpPr>
              <p:nvPr/>
            </p:nvSpPr>
            <p:spPr>
              <a:xfrm>
                <a:off x="109846" y="758815"/>
                <a:ext cx="12082154" cy="650884"/>
              </a:xfrm>
              <a:prstGeom prst="rect">
                <a:avLst/>
              </a:prstGeom>
              <a:blipFill>
                <a:blip r:embed="rId2"/>
                <a:stretch>
                  <a:fillRect/>
                </a:stretch>
              </a:blipFill>
            </p:spPr>
            <p:txBody>
              <a:bodyPr/>
              <a:lstStyle/>
              <a:p>
                <a:r>
                  <a:rPr lang="en-US">
                    <a:noFill/>
                  </a:rPr>
                  <a:t> </a:t>
                </a:r>
              </a:p>
            </p:txBody>
          </p:sp>
        </mc:Fallback>
      </mc:AlternateContent>
      <p:sp>
        <p:nvSpPr>
          <p:cNvPr id="5" name="TextBox 4">
            <a:extLst>
              <a:ext uri="{FF2B5EF4-FFF2-40B4-BE49-F238E27FC236}">
                <a16:creationId xmlns:a16="http://schemas.microsoft.com/office/drawing/2014/main" id="{ADEB419A-2C14-73F4-B056-2FB8A88E8557}"/>
              </a:ext>
            </a:extLst>
          </p:cNvPr>
          <p:cNvSpPr txBox="1"/>
          <p:nvPr/>
        </p:nvSpPr>
        <p:spPr>
          <a:xfrm>
            <a:off x="475290" y="2262344"/>
            <a:ext cx="11064888" cy="584775"/>
          </a:xfrm>
          <a:prstGeom prst="rect">
            <a:avLst/>
          </a:prstGeom>
          <a:noFill/>
        </p:spPr>
        <p:txBody>
          <a:bodyPr wrap="none" rtlCol="0">
            <a:spAutoFit/>
          </a:bodyPr>
          <a:lstStyle/>
          <a:p>
            <a:pPr algn="ctr"/>
            <a:r>
              <a:rPr lang="en-US" sz="3200" dirty="0"/>
              <a:t>The uncertainty is unchanged if and only if the Jacobian is unitary</a:t>
            </a:r>
          </a:p>
        </p:txBody>
      </p:sp>
      <mc:AlternateContent xmlns:mc="http://schemas.openxmlformats.org/markup-compatibility/2006" xmlns:a14="http://schemas.microsoft.com/office/drawing/2010/main">
        <mc:Choice Requires="a14">
          <p:sp>
            <p:nvSpPr>
              <p:cNvPr id="8" name="TextBox 7">
                <a:extLst>
                  <a:ext uri="{FF2B5EF4-FFF2-40B4-BE49-F238E27FC236}">
                    <a16:creationId xmlns:a16="http://schemas.microsoft.com/office/drawing/2014/main" id="{80352CA5-576A-2E9B-4FAE-C8CED755590A}"/>
                  </a:ext>
                </a:extLst>
              </p:cNvPr>
              <p:cNvSpPr txBox="1"/>
              <p:nvPr/>
            </p:nvSpPr>
            <p:spPr>
              <a:xfrm>
                <a:off x="280600" y="3759840"/>
                <a:ext cx="9425144" cy="1446550"/>
              </a:xfrm>
              <a:prstGeom prst="rect">
                <a:avLst/>
              </a:prstGeom>
              <a:noFill/>
            </p:spPr>
            <p:txBody>
              <a:bodyPr wrap="none" rtlCol="0">
                <a:spAutoFit/>
              </a:bodyPr>
              <a:lstStyle/>
              <a:p>
                <a:pPr algn="ctr"/>
                <a14:m>
                  <m:oMath xmlns:m="http://schemas.openxmlformats.org/officeDocument/2006/math">
                    <m:r>
                      <a:rPr lang="en-US" sz="4400" b="0" i="1" smtClean="0">
                        <a:solidFill>
                          <a:schemeClr val="accent6">
                            <a:lumMod val="75000"/>
                          </a:schemeClr>
                        </a:solidFill>
                        <a:latin typeface="Cambria Math" panose="02040503050406030204" pitchFamily="18" charset="0"/>
                      </a:rPr>
                      <m:t>⇒</m:t>
                    </m:r>
                  </m:oMath>
                </a14:m>
                <a:r>
                  <a:rPr lang="en-US" sz="4400" dirty="0">
                    <a:solidFill>
                      <a:schemeClr val="accent6">
                        <a:lumMod val="75000"/>
                      </a:schemeClr>
                    </a:solidFill>
                  </a:rPr>
                  <a:t> The Hamiltonian evolution conserves </a:t>
                </a:r>
              </a:p>
              <a:p>
                <a:pPr algn="ctr"/>
                <a:r>
                  <a:rPr lang="en-US" sz="4400" dirty="0">
                    <a:solidFill>
                      <a:schemeClr val="accent6">
                        <a:lumMod val="75000"/>
                      </a:schemeClr>
                    </a:solidFill>
                  </a:rPr>
                  <a:t>the uncertainty of peaked distributions</a:t>
                </a:r>
              </a:p>
            </p:txBody>
          </p:sp>
        </mc:Choice>
        <mc:Fallback xmlns="">
          <p:sp>
            <p:nvSpPr>
              <p:cNvPr id="8" name="TextBox 7">
                <a:extLst>
                  <a:ext uri="{FF2B5EF4-FFF2-40B4-BE49-F238E27FC236}">
                    <a16:creationId xmlns:a16="http://schemas.microsoft.com/office/drawing/2014/main" id="{80352CA5-576A-2E9B-4FAE-C8CED755590A}"/>
                  </a:ext>
                </a:extLst>
              </p:cNvPr>
              <p:cNvSpPr txBox="1">
                <a:spLocks noRot="1" noChangeAspect="1" noMove="1" noResize="1" noEditPoints="1" noAdjustHandles="1" noChangeArrowheads="1" noChangeShapeType="1" noTextEdit="1"/>
              </p:cNvSpPr>
              <p:nvPr/>
            </p:nvSpPr>
            <p:spPr>
              <a:xfrm>
                <a:off x="280600" y="3759840"/>
                <a:ext cx="9425144" cy="1446550"/>
              </a:xfrm>
              <a:prstGeom prst="rect">
                <a:avLst/>
              </a:prstGeom>
              <a:blipFill>
                <a:blip r:embed="rId3"/>
                <a:stretch>
                  <a:fillRect l="-453" t="-8861" r="-2135" b="-19409"/>
                </a:stretch>
              </a:blipFill>
            </p:spPr>
            <p:txBody>
              <a:bodyPr/>
              <a:lstStyle/>
              <a:p>
                <a:r>
                  <a:rPr lang="en-US">
                    <a:noFill/>
                  </a:rPr>
                  <a:t> </a:t>
                </a:r>
              </a:p>
            </p:txBody>
          </p:sp>
        </mc:Fallback>
      </mc:AlternateContent>
    </p:spTree>
    <p:extLst>
      <p:ext uri="{BB962C8B-B14F-4D97-AF65-F5344CB8AC3E}">
        <p14:creationId xmlns:p14="http://schemas.microsoft.com/office/powerpoint/2010/main" val="4637388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F8ED51E4-B15E-A159-045F-94977C98398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A38F6D50-B6B4-4CD2-D280-2F24A98B5758}"/>
              </a:ext>
            </a:extLst>
          </p:cNvPr>
          <p:cNvSpPr>
            <a:spLocks noGrp="1"/>
          </p:cNvSpPr>
          <p:nvPr>
            <p:ph type="sldNum" sz="quarter" idx="12"/>
          </p:nvPr>
        </p:nvSpPr>
        <p:spPr/>
        <p:txBody>
          <a:bodyPr/>
          <a:lstStyle/>
          <a:p>
            <a:fld id="{F47845EA-7733-40EE-B074-20032348B727}" type="slidenum">
              <a:rPr lang="en-US" smtClean="0"/>
              <a:t>35</a:t>
            </a:fld>
            <a:endParaRPr lang="en-US"/>
          </a:p>
        </p:txBody>
      </p:sp>
      <p:sp>
        <p:nvSpPr>
          <p:cNvPr id="4" name="TextBox 3">
            <a:extLst>
              <a:ext uri="{FF2B5EF4-FFF2-40B4-BE49-F238E27FC236}">
                <a16:creationId xmlns:a16="http://schemas.microsoft.com/office/drawing/2014/main" id="{FAAFA123-D4AC-CD3C-2600-76FC2FA31D92}"/>
              </a:ext>
            </a:extLst>
          </p:cNvPr>
          <p:cNvSpPr txBox="1"/>
          <p:nvPr/>
        </p:nvSpPr>
        <p:spPr>
          <a:xfrm>
            <a:off x="119730" y="922218"/>
            <a:ext cx="12096453" cy="2308324"/>
          </a:xfrm>
          <a:prstGeom prst="rect">
            <a:avLst/>
          </a:prstGeom>
          <a:noFill/>
        </p:spPr>
        <p:txBody>
          <a:bodyPr wrap="none" rtlCol="0">
            <a:spAutoFit/>
          </a:bodyPr>
          <a:lstStyle/>
          <a:p>
            <a:r>
              <a:rPr lang="en-US" sz="3600" dirty="0"/>
              <a:t>We have found twelve equivalent characterizations that link </a:t>
            </a:r>
          </a:p>
          <a:p>
            <a:r>
              <a:rPr lang="en-US" sz="3600" dirty="0"/>
              <a:t>Hamiltonian mechanics, vector calculus, differential geometry, </a:t>
            </a:r>
          </a:p>
          <a:p>
            <a:r>
              <a:rPr lang="en-US" sz="3600" dirty="0"/>
              <a:t>statistical mechanics, thermodynamics, information theory and </a:t>
            </a:r>
          </a:p>
          <a:p>
            <a:r>
              <a:rPr lang="en-US" sz="3600" dirty="0"/>
              <a:t>plain statistics for a single degree of freedom</a:t>
            </a:r>
          </a:p>
        </p:txBody>
      </p:sp>
      <p:sp>
        <p:nvSpPr>
          <p:cNvPr id="9" name="TextBox 8">
            <a:extLst>
              <a:ext uri="{FF2B5EF4-FFF2-40B4-BE49-F238E27FC236}">
                <a16:creationId xmlns:a16="http://schemas.microsoft.com/office/drawing/2014/main" id="{AD612E03-8368-1BC1-E589-265D16157049}"/>
              </a:ext>
            </a:extLst>
          </p:cNvPr>
          <p:cNvSpPr txBox="1"/>
          <p:nvPr/>
        </p:nvSpPr>
        <p:spPr>
          <a:xfrm>
            <a:off x="142062" y="3797025"/>
            <a:ext cx="9503371" cy="2308324"/>
          </a:xfrm>
          <a:prstGeom prst="rect">
            <a:avLst/>
          </a:prstGeom>
          <a:noFill/>
        </p:spPr>
        <p:txBody>
          <a:bodyPr wrap="none" rtlCol="0">
            <a:spAutoFit/>
          </a:bodyPr>
          <a:lstStyle/>
          <a:p>
            <a:r>
              <a:rPr lang="en-US" sz="3600" dirty="0"/>
              <a:t>These characteristics show that Hamiltonian </a:t>
            </a:r>
          </a:p>
          <a:p>
            <a:r>
              <a:rPr lang="en-US" sz="3600" dirty="0"/>
              <a:t>mechanics is meant to describe systems for which</a:t>
            </a:r>
          </a:p>
          <a:p>
            <a:r>
              <a:rPr lang="en-US" sz="3600" dirty="0"/>
              <a:t> the assumption of determinism and reversibility</a:t>
            </a:r>
          </a:p>
          <a:p>
            <a:r>
              <a:rPr lang="en-US" sz="3600" dirty="0"/>
              <a:t> is inherent.</a:t>
            </a:r>
          </a:p>
        </p:txBody>
      </p:sp>
      <p:sp>
        <p:nvSpPr>
          <p:cNvPr id="10" name="TextBox 9">
            <a:extLst>
              <a:ext uri="{FF2B5EF4-FFF2-40B4-BE49-F238E27FC236}">
                <a16:creationId xmlns:a16="http://schemas.microsoft.com/office/drawing/2014/main" id="{162AD0DA-DF2B-978B-D00A-7B482089B007}"/>
              </a:ext>
            </a:extLst>
          </p:cNvPr>
          <p:cNvSpPr txBox="1"/>
          <p:nvPr/>
        </p:nvSpPr>
        <p:spPr>
          <a:xfrm>
            <a:off x="4893748" y="133404"/>
            <a:ext cx="2404504" cy="707886"/>
          </a:xfrm>
          <a:prstGeom prst="rect">
            <a:avLst/>
          </a:prstGeom>
          <a:noFill/>
        </p:spPr>
        <p:txBody>
          <a:bodyPr wrap="none" rtlCol="0">
            <a:spAutoFit/>
          </a:bodyPr>
          <a:lstStyle/>
          <a:p>
            <a:pPr algn="ctr"/>
            <a:r>
              <a:rPr lang="en-US" sz="4000" dirty="0"/>
              <a:t>Big Picture</a:t>
            </a:r>
          </a:p>
        </p:txBody>
      </p:sp>
    </p:spTree>
    <p:extLst>
      <p:ext uri="{BB962C8B-B14F-4D97-AF65-F5344CB8AC3E}">
        <p14:creationId xmlns:p14="http://schemas.microsoft.com/office/powerpoint/2010/main" val="261046996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26D2DE24-A5DA-91C7-5056-22A7581B60B0}"/>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3D3B10B2-E243-CE41-9440-F5F74C4FB140}"/>
              </a:ext>
            </a:extLst>
          </p:cNvPr>
          <p:cNvSpPr>
            <a:spLocks noGrp="1"/>
          </p:cNvSpPr>
          <p:nvPr>
            <p:ph type="sldNum" sz="quarter" idx="12"/>
          </p:nvPr>
        </p:nvSpPr>
        <p:spPr/>
        <p:txBody>
          <a:bodyPr/>
          <a:lstStyle/>
          <a:p>
            <a:fld id="{F47845EA-7733-40EE-B074-20032348B727}" type="slidenum">
              <a:rPr lang="en-US" smtClean="0"/>
              <a:t>36</a:t>
            </a:fld>
            <a:endParaRPr lang="en-US"/>
          </a:p>
        </p:txBody>
      </p:sp>
    </p:spTree>
    <p:extLst>
      <p:ext uri="{BB962C8B-B14F-4D97-AF65-F5344CB8AC3E}">
        <p14:creationId xmlns:p14="http://schemas.microsoft.com/office/powerpoint/2010/main" val="376568781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B6509781-4E6E-C588-EC6C-BACA66526233}"/>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F88DD85-10FF-5F21-A1D0-F35FD9583CB7}"/>
              </a:ext>
            </a:extLst>
          </p:cNvPr>
          <p:cNvSpPr>
            <a:spLocks noGrp="1"/>
          </p:cNvSpPr>
          <p:nvPr>
            <p:ph type="sldNum" sz="quarter" idx="12"/>
          </p:nvPr>
        </p:nvSpPr>
        <p:spPr/>
        <p:txBody>
          <a:bodyPr/>
          <a:lstStyle/>
          <a:p>
            <a:fld id="{F47845EA-7733-40EE-B074-20032348B727}" type="slidenum">
              <a:rPr lang="en-US" smtClean="0"/>
              <a:t>37</a:t>
            </a:fld>
            <a:endParaRPr lang="en-US"/>
          </a:p>
        </p:txBody>
      </p:sp>
      <p:grpSp>
        <p:nvGrpSpPr>
          <p:cNvPr id="81" name="Group 80">
            <a:extLst>
              <a:ext uri="{FF2B5EF4-FFF2-40B4-BE49-F238E27FC236}">
                <a16:creationId xmlns:a16="http://schemas.microsoft.com/office/drawing/2014/main" id="{CEE9906D-AF6F-3003-8F6D-45456AE05DC6}"/>
              </a:ext>
            </a:extLst>
          </p:cNvPr>
          <p:cNvGrpSpPr/>
          <p:nvPr/>
        </p:nvGrpSpPr>
        <p:grpSpPr>
          <a:xfrm>
            <a:off x="7027263" y="831677"/>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614475" y="6166"/>
            <a:ext cx="4620880" cy="830997"/>
          </a:xfrm>
          <a:prstGeom prst="rect">
            <a:avLst/>
          </a:prstGeom>
          <a:noFill/>
        </p:spPr>
        <p:txBody>
          <a:bodyPr wrap="none" rtlCol="0">
            <a:spAutoFit/>
          </a:bodyPr>
          <a:lstStyle/>
          <a:p>
            <a:r>
              <a:rPr lang="en-US" sz="1600" dirty="0"/>
              <a:t>Hamiltonian evolutions transport a probability </a:t>
            </a:r>
          </a:p>
          <a:p>
            <a:r>
              <a:rPr lang="en-US" sz="1600" dirty="0"/>
              <a:t>distribution point by point, with the probability </a:t>
            </a:r>
          </a:p>
          <a:p>
            <a:r>
              <a:rPr lang="en-US" sz="1600" dirty="0"/>
              <a:t>density remaining the same as it move through space</a:t>
            </a:r>
          </a:p>
        </p:txBody>
      </p:sp>
    </p:spTree>
    <p:extLst>
      <p:ext uri="{BB962C8B-B14F-4D97-AF65-F5344CB8AC3E}">
        <p14:creationId xmlns:p14="http://schemas.microsoft.com/office/powerpoint/2010/main" val="1650808345"/>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38</a:t>
            </a:fld>
            <a:endParaRPr lang="en-US"/>
          </a:p>
        </p:txBody>
      </p:sp>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E05A9382-6AED-28D5-D9CC-916E5290B72E}"/>
                  </a:ext>
                </a:extLst>
              </p:cNvPr>
              <p:cNvSpPr txBox="1"/>
              <p:nvPr/>
            </p:nvSpPr>
            <p:spPr>
              <a:xfrm>
                <a:off x="1071099" y="0"/>
                <a:ext cx="10033003" cy="764184"/>
              </a:xfrm>
              <a:prstGeom prst="rect">
                <a:avLst/>
              </a:prstGeom>
              <a:noFill/>
            </p:spPr>
            <p:txBody>
              <a:bodyPr wrap="none" rtlCol="0">
                <a:spAutoFit/>
              </a:bodyPr>
              <a:lstStyle/>
              <a:p>
                <a:pPr algn="ctr"/>
                <a14:m>
                  <m:oMath xmlns:m="http://schemas.openxmlformats.org/officeDocument/2006/math">
                    <m:acc>
                      <m:accPr>
                        <m:chr m:val="⃗"/>
                        <m:ctrlPr>
                          <a:rPr lang="en-US" sz="2800" i="1" smtClean="0">
                            <a:latin typeface="Cambria Math" panose="02040503050406030204" pitchFamily="18" charset="0"/>
                          </a:rPr>
                        </m:ctrlPr>
                      </m:accPr>
                      <m:e>
                        <m:r>
                          <a:rPr lang="en-US" sz="2800" i="1">
                            <a:latin typeface="Cambria Math"/>
                          </a:rPr>
                          <m:t>𝑆</m:t>
                        </m:r>
                      </m:e>
                    </m:acc>
                    <m:d>
                      <m:dPr>
                        <m:ctrlPr>
                          <a:rPr lang="en-US" sz="2800" i="1">
                            <a:latin typeface="Cambria Math" panose="02040503050406030204" pitchFamily="18" charset="0"/>
                          </a:rPr>
                        </m:ctrlPr>
                      </m:dPr>
                      <m:e>
                        <m:r>
                          <a:rPr lang="en-US" sz="2800" b="0" i="1" smtClean="0">
                            <a:latin typeface="Cambria Math" panose="02040503050406030204" pitchFamily="18" charset="0"/>
                          </a:rPr>
                          <m:t>𝑞</m:t>
                        </m:r>
                        <m:r>
                          <a:rPr lang="en-US" sz="2800" i="1">
                            <a:latin typeface="Cambria Math"/>
                          </a:rPr>
                          <m:t>,</m:t>
                        </m:r>
                        <m:r>
                          <a:rPr lang="en-US" sz="2800" i="1">
                            <a:latin typeface="Cambria Math"/>
                          </a:rPr>
                          <m:t>𝑝</m:t>
                        </m:r>
                      </m:e>
                    </m:d>
                    <m:r>
                      <a:rPr lang="en-US" sz="2800" i="1">
                        <a:latin typeface="Cambria Math"/>
                      </a:rPr>
                      <m:t>=</m:t>
                    </m:r>
                    <m:d>
                      <m:dPr>
                        <m:begChr m:val="["/>
                        <m:endChr m:val="]"/>
                        <m:ctrlPr>
                          <a:rPr lang="en-US" sz="2800" i="1">
                            <a:latin typeface="Cambria Math" panose="02040503050406030204" pitchFamily="18" charset="0"/>
                          </a:rPr>
                        </m:ctrlPr>
                      </m:dPr>
                      <m:e>
                        <m:sSup>
                          <m:sSupPr>
                            <m:ctrlPr>
                              <a:rPr lang="en-US" sz="2800" i="1">
                                <a:latin typeface="Cambria Math" panose="02040503050406030204" pitchFamily="18" charset="0"/>
                              </a:rPr>
                            </m:ctrlPr>
                          </m:sSupPr>
                          <m:e>
                            <m:r>
                              <a:rPr lang="en-US" sz="2800" i="1">
                                <a:latin typeface="Cambria Math"/>
                              </a:rPr>
                              <m:t>𝑆</m:t>
                            </m:r>
                          </m:e>
                          <m:sup>
                            <m:r>
                              <a:rPr lang="en-US" sz="2800" b="0" i="1" smtClean="0">
                                <a:latin typeface="Cambria Math" panose="02040503050406030204" pitchFamily="18" charset="0"/>
                              </a:rPr>
                              <m:t>𝑞</m:t>
                            </m:r>
                          </m:sup>
                        </m:sSup>
                        <m:r>
                          <a:rPr lang="en-US" sz="2800" i="1">
                            <a:latin typeface="Cambria Math"/>
                          </a:rPr>
                          <m:t>,</m:t>
                        </m:r>
                        <m:sSup>
                          <m:sSupPr>
                            <m:ctrlPr>
                              <a:rPr lang="en-US" sz="2800" i="1">
                                <a:latin typeface="Cambria Math" panose="02040503050406030204" pitchFamily="18" charset="0"/>
                              </a:rPr>
                            </m:ctrlPr>
                          </m:sSupPr>
                          <m:e>
                            <m:r>
                              <a:rPr lang="en-US" sz="2800" i="1">
                                <a:latin typeface="Cambria Math"/>
                              </a:rPr>
                              <m:t>𝑆</m:t>
                            </m:r>
                          </m:e>
                          <m:sup>
                            <m:r>
                              <a:rPr lang="en-US" sz="2800" i="1">
                                <a:latin typeface="Cambria Math"/>
                              </a:rPr>
                              <m:t>𝑝</m:t>
                            </m:r>
                          </m:sup>
                        </m:sSup>
                      </m:e>
                    </m:d>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𝑞</m:t>
                    </m:r>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𝑑</m:t>
                        </m:r>
                      </m:e>
                      <m:sub>
                        <m:r>
                          <a:rPr lang="en-US" sz="2800" b="0" i="1" smtClean="0">
                            <a:latin typeface="Cambria Math" panose="02040503050406030204" pitchFamily="18" charset="0"/>
                          </a:rPr>
                          <m:t>𝑡</m:t>
                        </m:r>
                      </m:sub>
                    </m:sSub>
                    <m:r>
                      <a:rPr lang="en-US" sz="2800" b="0" i="1" smtClean="0">
                        <a:latin typeface="Cambria Math" panose="02040503050406030204" pitchFamily="18" charset="0"/>
                      </a:rPr>
                      <m:t>𝑝</m:t>
                    </m:r>
                    <m:r>
                      <a:rPr lang="en-US" sz="2800" b="0" i="1" smtClean="0">
                        <a:latin typeface="Cambria Math" panose="02040503050406030204" pitchFamily="18" charset="0"/>
                      </a:rPr>
                      <m:t>]</m:t>
                    </m:r>
                  </m:oMath>
                </a14:m>
                <a:r>
                  <a:rPr lang="en-US" sz="2800" dirty="0"/>
                  <a:t>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4" name="TextBox 3">
                <a:extLst>
                  <a:ext uri="{FF2B5EF4-FFF2-40B4-BE49-F238E27FC236}">
                    <a16:creationId xmlns:a16="http://schemas.microsoft.com/office/drawing/2014/main" id="{E05A9382-6AED-28D5-D9CC-916E5290B72E}"/>
                  </a:ext>
                </a:extLst>
              </p:cNvPr>
              <p:cNvSpPr txBox="1">
                <a:spLocks noRot="1" noChangeAspect="1" noMove="1" noResize="1" noEditPoints="1" noAdjustHandles="1" noChangeArrowheads="1" noChangeShapeType="1" noTextEdit="1"/>
              </p:cNvSpPr>
              <p:nvPr/>
            </p:nvSpPr>
            <p:spPr>
              <a:xfrm>
                <a:off x="1071099" y="0"/>
                <a:ext cx="10033003" cy="764184"/>
              </a:xfrm>
              <a:prstGeom prst="rect">
                <a:avLst/>
              </a:prstGeom>
              <a:blipFill>
                <a:blip r:embed="rId2"/>
                <a:stretch>
                  <a:fillRect t="-6557" b="-8197"/>
                </a:stretch>
              </a:blipFill>
            </p:spPr>
            <p:txBody>
              <a:bodyPr/>
              <a:lstStyle/>
              <a:p>
                <a:r>
                  <a:rPr lang="en-US">
                    <a:noFill/>
                  </a:rPr>
                  <a:t> </a:t>
                </a:r>
              </a:p>
            </p:txBody>
          </p:sp>
        </mc:Fallback>
      </mc:AlternateContent>
      <p:grpSp>
        <p:nvGrpSpPr>
          <p:cNvPr id="267" name="Group 266">
            <a:extLst>
              <a:ext uri="{FF2B5EF4-FFF2-40B4-BE49-F238E27FC236}">
                <a16:creationId xmlns:a16="http://schemas.microsoft.com/office/drawing/2014/main" id="{98E2CD46-3113-C94D-AC5A-311898862B48}"/>
              </a:ext>
            </a:extLst>
          </p:cNvPr>
          <p:cNvGrpSpPr/>
          <p:nvPr/>
        </p:nvGrpSpPr>
        <p:grpSpPr>
          <a:xfrm>
            <a:off x="4169102" y="1570086"/>
            <a:ext cx="3853795" cy="3853792"/>
            <a:chOff x="4169828" y="1786697"/>
            <a:chExt cx="3852343" cy="3852341"/>
          </a:xfrm>
        </p:grpSpPr>
        <p:sp>
          <p:nvSpPr>
            <p:cNvPr id="263" name="Oval 262">
              <a:extLst>
                <a:ext uri="{FF2B5EF4-FFF2-40B4-BE49-F238E27FC236}">
                  <a16:creationId xmlns:a16="http://schemas.microsoft.com/office/drawing/2014/main" id="{1C6702C6-0BC4-7263-EE18-B7CE10D5F7D1}"/>
                </a:ext>
              </a:extLst>
            </p:cNvPr>
            <p:cNvSpPr>
              <a:spLocks noChangeAspect="1"/>
            </p:cNvSpPr>
            <p:nvPr/>
          </p:nvSpPr>
          <p:spPr>
            <a:xfrm>
              <a:off x="4840180" y="2470179"/>
              <a:ext cx="2485381" cy="2485380"/>
            </a:xfrm>
            <a:prstGeom prst="ellipse">
              <a:avLst/>
            </a:prstGeom>
            <a:noFill/>
            <a:ln w="19050">
              <a:solidFill>
                <a:srgbClr val="FF666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64" name="Oval 263">
              <a:extLst>
                <a:ext uri="{FF2B5EF4-FFF2-40B4-BE49-F238E27FC236}">
                  <a16:creationId xmlns:a16="http://schemas.microsoft.com/office/drawing/2014/main" id="{DC3A2163-3ED9-9C0A-E9BB-D4FCC28BC614}"/>
                </a:ext>
              </a:extLst>
            </p:cNvPr>
            <p:cNvSpPr>
              <a:spLocks noChangeAspect="1"/>
            </p:cNvSpPr>
            <p:nvPr/>
          </p:nvSpPr>
          <p:spPr>
            <a:xfrm>
              <a:off x="5337256" y="2967254"/>
              <a:ext cx="1491229" cy="1491227"/>
            </a:xfrm>
            <a:prstGeom prst="ellipse">
              <a:avLst/>
            </a:prstGeom>
            <a:noFill/>
            <a:ln w="19050">
              <a:solidFill>
                <a:srgbClr val="FF9999"/>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5" name="Oval 264">
              <a:extLst>
                <a:ext uri="{FF2B5EF4-FFF2-40B4-BE49-F238E27FC236}">
                  <a16:creationId xmlns:a16="http://schemas.microsoft.com/office/drawing/2014/main" id="{FF1F1A8D-1AA2-B652-1303-7AB620886DCA}"/>
                </a:ext>
              </a:extLst>
            </p:cNvPr>
            <p:cNvSpPr>
              <a:spLocks noChangeAspect="1"/>
            </p:cNvSpPr>
            <p:nvPr/>
          </p:nvSpPr>
          <p:spPr>
            <a:xfrm>
              <a:off x="4169828" y="1786697"/>
              <a:ext cx="3852343" cy="3852341"/>
            </a:xfrm>
            <a:prstGeom prst="ellipse">
              <a:avLst/>
            </a:prstGeom>
            <a:noFill/>
            <a:ln w="19050">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66" name="Oval 265">
              <a:extLst>
                <a:ext uri="{FF2B5EF4-FFF2-40B4-BE49-F238E27FC236}">
                  <a16:creationId xmlns:a16="http://schemas.microsoft.com/office/drawing/2014/main" id="{D77477F7-F26F-7071-11AF-29C8294374DA}"/>
                </a:ext>
              </a:extLst>
            </p:cNvPr>
            <p:cNvSpPr>
              <a:spLocks noChangeAspect="1"/>
            </p:cNvSpPr>
            <p:nvPr/>
          </p:nvSpPr>
          <p:spPr>
            <a:xfrm>
              <a:off x="4476316" y="2123862"/>
              <a:ext cx="3231001" cy="3230999"/>
            </a:xfrm>
            <a:prstGeom prst="ellipse">
              <a:avLst/>
            </a:prstGeom>
            <a:noFill/>
            <a:ln w="19050">
              <a:solidFill>
                <a:srgbClr val="FF3333"/>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56" name="Group 55">
            <a:extLst>
              <a:ext uri="{FF2B5EF4-FFF2-40B4-BE49-F238E27FC236}">
                <a16:creationId xmlns:a16="http://schemas.microsoft.com/office/drawing/2014/main" id="{8F24A5D7-68F3-A16A-58AB-974A7B595944}"/>
              </a:ext>
            </a:extLst>
          </p:cNvPr>
          <p:cNvGrpSpPr/>
          <p:nvPr/>
        </p:nvGrpSpPr>
        <p:grpSpPr>
          <a:xfrm>
            <a:off x="3329940" y="625020"/>
            <a:ext cx="5532120" cy="5607961"/>
            <a:chOff x="3330982" y="841987"/>
            <a:chExt cx="5530036" cy="5605849"/>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5813571" y="841987"/>
                  <a:ext cx="250103"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5813571" y="841987"/>
                  <a:ext cx="250103" cy="369332"/>
                </a:xfrm>
                <a:prstGeom prst="rect">
                  <a:avLst/>
                </a:prstGeom>
                <a:blipFill>
                  <a:blip r:embed="rId3"/>
                  <a:stretch>
                    <a:fillRect l="-23810" r="-23810" b="-23333"/>
                  </a:stretch>
                </a:blipFill>
              </p:spPr>
              <p:txBody>
                <a:bodyPr/>
                <a:lstStyle/>
                <a:p>
                  <a:r>
                    <a:rPr lang="en-US">
                      <a:noFill/>
                    </a:rPr>
                    <a:t> </a:t>
                  </a:r>
                </a:p>
              </p:txBody>
            </p:sp>
          </mc:Fallback>
        </mc:AlternateContent>
        <p:grpSp>
          <p:nvGrpSpPr>
            <p:cNvPr id="204" name="Group 203">
              <a:extLst>
                <a:ext uri="{FF2B5EF4-FFF2-40B4-BE49-F238E27FC236}">
                  <a16:creationId xmlns:a16="http://schemas.microsoft.com/office/drawing/2014/main" id="{30E61B24-5CB2-C45F-DB18-FB9E457B2E94}"/>
                </a:ext>
              </a:extLst>
            </p:cNvPr>
            <p:cNvGrpSpPr/>
            <p:nvPr/>
          </p:nvGrpSpPr>
          <p:grpSpPr>
            <a:xfrm>
              <a:off x="4236611" y="1895177"/>
              <a:ext cx="3748012" cy="3651428"/>
              <a:chOff x="4236611" y="1895177"/>
              <a:chExt cx="3748012" cy="3651428"/>
            </a:xfrm>
          </p:grpSpPr>
          <p:grpSp>
            <p:nvGrpSpPr>
              <p:cNvPr id="190" name="Group 189">
                <a:extLst>
                  <a:ext uri="{FF2B5EF4-FFF2-40B4-BE49-F238E27FC236}">
                    <a16:creationId xmlns:a16="http://schemas.microsoft.com/office/drawing/2014/main" id="{AB301327-AEA1-362B-134B-94A12FAF13B8}"/>
                  </a:ext>
                </a:extLst>
              </p:cNvPr>
              <p:cNvGrpSpPr/>
              <p:nvPr/>
            </p:nvGrpSpPr>
            <p:grpSpPr>
              <a:xfrm>
                <a:off x="4472504" y="2121518"/>
                <a:ext cx="3234813" cy="3233034"/>
                <a:chOff x="4472504" y="2121518"/>
                <a:chExt cx="3234813" cy="3233034"/>
              </a:xfrm>
            </p:grpSpPr>
            <p:cxnSp>
              <p:nvCxnSpPr>
                <p:cNvPr id="164" name="Straight Arrow Connector 163">
                  <a:extLst>
                    <a:ext uri="{FF2B5EF4-FFF2-40B4-BE49-F238E27FC236}">
                      <a16:creationId xmlns:a16="http://schemas.microsoft.com/office/drawing/2014/main" id="{1F74262E-BFFC-145E-63DE-C72B321776FD}"/>
                    </a:ext>
                  </a:extLst>
                </p:cNvPr>
                <p:cNvCxnSpPr>
                  <a:cxnSpLocks/>
                </p:cNvCxnSpPr>
                <p:nvPr/>
              </p:nvCxnSpPr>
              <p:spPr>
                <a:xfrm rot="5400000" flipV="1">
                  <a:off x="6115197" y="2854815"/>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5" name="Straight Arrow Connector 164">
                  <a:extLst>
                    <a:ext uri="{FF2B5EF4-FFF2-40B4-BE49-F238E27FC236}">
                      <a16:creationId xmlns:a16="http://schemas.microsoft.com/office/drawing/2014/main" id="{EBAEC819-43D9-7145-5085-0CCAE2E6191B}"/>
                    </a:ext>
                  </a:extLst>
                </p:cNvPr>
                <p:cNvCxnSpPr>
                  <a:cxnSpLocks/>
                </p:cNvCxnSpPr>
                <p:nvPr/>
              </p:nvCxnSpPr>
              <p:spPr>
                <a:xfrm rot="5400000">
                  <a:off x="6709991"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6" name="Straight Arrow Connector 165">
                  <a:extLst>
                    <a:ext uri="{FF2B5EF4-FFF2-40B4-BE49-F238E27FC236}">
                      <a16:creationId xmlns:a16="http://schemas.microsoft.com/office/drawing/2014/main" id="{DD89220C-B027-E9A9-63C3-938BA0F8FFB8}"/>
                    </a:ext>
                  </a:extLst>
                </p:cNvPr>
                <p:cNvCxnSpPr>
                  <a:cxnSpLocks/>
                </p:cNvCxnSpPr>
                <p:nvPr/>
              </p:nvCxnSpPr>
              <p:spPr>
                <a:xfrm rot="5400000">
                  <a:off x="6065283" y="4339167"/>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7" name="Straight Arrow Connector 166">
                  <a:extLst>
                    <a:ext uri="{FF2B5EF4-FFF2-40B4-BE49-F238E27FC236}">
                      <a16:creationId xmlns:a16="http://schemas.microsoft.com/office/drawing/2014/main" id="{0706F125-50EB-4D82-C8ED-C329FBDA7FC8}"/>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8" name="Straight Arrow Connector 167">
                  <a:extLst>
                    <a:ext uri="{FF2B5EF4-FFF2-40B4-BE49-F238E27FC236}">
                      <a16:creationId xmlns:a16="http://schemas.microsoft.com/office/drawing/2014/main" id="{B7E17EE8-5761-4BE5-CDA4-2E6ECEA96DC3}"/>
                    </a:ext>
                  </a:extLst>
                </p:cNvPr>
                <p:cNvCxnSpPr>
                  <a:cxnSpLocks noChangeAspect="1"/>
                </p:cNvCxnSpPr>
                <p:nvPr/>
              </p:nvCxnSpPr>
              <p:spPr>
                <a:xfrm rot="5400000">
                  <a:off x="6523305" y="4162652"/>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69" name="Straight Arrow Connector 168">
                  <a:extLst>
                    <a:ext uri="{FF2B5EF4-FFF2-40B4-BE49-F238E27FC236}">
                      <a16:creationId xmlns:a16="http://schemas.microsoft.com/office/drawing/2014/main" id="{E708C1E6-9678-F7D4-F124-7DA702617EE8}"/>
                    </a:ext>
                  </a:extLst>
                </p:cNvPr>
                <p:cNvCxnSpPr>
                  <a:cxnSpLocks/>
                </p:cNvCxnSpPr>
                <p:nvPr/>
              </p:nvCxnSpPr>
              <p:spPr>
                <a:xfrm rot="5400000" flipH="1">
                  <a:off x="5467463" y="4148136"/>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0" name="Straight Arrow Connector 169">
                  <a:extLst>
                    <a:ext uri="{FF2B5EF4-FFF2-40B4-BE49-F238E27FC236}">
                      <a16:creationId xmlns:a16="http://schemas.microsoft.com/office/drawing/2014/main" id="{385CB5D0-ED30-4695-FE79-799101364D90}"/>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1" name="Straight Arrow Connector 170">
                  <a:extLst>
                    <a:ext uri="{FF2B5EF4-FFF2-40B4-BE49-F238E27FC236}">
                      <a16:creationId xmlns:a16="http://schemas.microsoft.com/office/drawing/2014/main" id="{1DA6EFC2-8D13-FE56-48AF-02C664571086}"/>
                    </a:ext>
                  </a:extLst>
                </p:cNvPr>
                <p:cNvCxnSpPr>
                  <a:cxnSpLocks/>
                </p:cNvCxnSpPr>
                <p:nvPr/>
              </p:nvCxnSpPr>
              <p:spPr>
                <a:xfrm rot="5400000" flipV="1">
                  <a:off x="6590972" y="3168883"/>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2" name="Straight Arrow Connector 171">
                  <a:extLst>
                    <a:ext uri="{FF2B5EF4-FFF2-40B4-BE49-F238E27FC236}">
                      <a16:creationId xmlns:a16="http://schemas.microsoft.com/office/drawing/2014/main" id="{B688865B-C653-AA16-FE6D-57551B93D02E}"/>
                    </a:ext>
                  </a:extLst>
                </p:cNvPr>
                <p:cNvCxnSpPr>
                  <a:cxnSpLocks/>
                </p:cNvCxnSpPr>
                <p:nvPr/>
              </p:nvCxnSpPr>
              <p:spPr>
                <a:xfrm>
                  <a:off x="7707317" y="3679902"/>
                  <a:ext cx="0"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3" name="Straight Arrow Connector 172">
                  <a:extLst>
                    <a:ext uri="{FF2B5EF4-FFF2-40B4-BE49-F238E27FC236}">
                      <a16:creationId xmlns:a16="http://schemas.microsoft.com/office/drawing/2014/main" id="{FA26406A-06CE-F371-1DB6-C56DD740117A}"/>
                    </a:ext>
                  </a:extLst>
                </p:cNvPr>
                <p:cNvCxnSpPr>
                  <a:cxnSpLocks/>
                </p:cNvCxnSpPr>
                <p:nvPr/>
              </p:nvCxnSpPr>
              <p:spPr>
                <a:xfrm flipH="1" flipV="1">
                  <a:off x="5686182" y="5341082"/>
                  <a:ext cx="470763" cy="134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4" name="Straight Arrow Connector 173">
                  <a:extLst>
                    <a:ext uri="{FF2B5EF4-FFF2-40B4-BE49-F238E27FC236}">
                      <a16:creationId xmlns:a16="http://schemas.microsoft.com/office/drawing/2014/main" id="{B1051FCD-21F0-8DB2-B73C-4E6D29C3755C}"/>
                    </a:ext>
                  </a:extLst>
                </p:cNvPr>
                <p:cNvCxnSpPr>
                  <a:cxnSpLocks noChangeAspect="1"/>
                </p:cNvCxnSpPr>
                <p:nvPr/>
              </p:nvCxnSpPr>
              <p:spPr>
                <a:xfrm flipH="1" flipV="1">
                  <a:off x="4472504" y="32311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5" name="Straight Arrow Connector 174">
                  <a:extLst>
                    <a:ext uri="{FF2B5EF4-FFF2-40B4-BE49-F238E27FC236}">
                      <a16:creationId xmlns:a16="http://schemas.microsoft.com/office/drawing/2014/main" id="{50EDBA77-9326-D93C-1302-91B52A6E1E21}"/>
                    </a:ext>
                  </a:extLst>
                </p:cNvPr>
                <p:cNvCxnSpPr>
                  <a:cxnSpLocks/>
                </p:cNvCxnSpPr>
                <p:nvPr/>
              </p:nvCxnSpPr>
              <p:spPr>
                <a:xfrm flipH="1">
                  <a:off x="6879967" y="4882133"/>
                  <a:ext cx="351037" cy="31771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6" name="Straight Arrow Connector 175">
                  <a:extLst>
                    <a:ext uri="{FF2B5EF4-FFF2-40B4-BE49-F238E27FC236}">
                      <a16:creationId xmlns:a16="http://schemas.microsoft.com/office/drawing/2014/main" id="{7F78EFEE-881D-06F9-E1D0-DE00D74FD311}"/>
                    </a:ext>
                  </a:extLst>
                </p:cNvPr>
                <p:cNvCxnSpPr>
                  <a:cxnSpLocks/>
                </p:cNvCxnSpPr>
                <p:nvPr/>
              </p:nvCxnSpPr>
              <p:spPr>
                <a:xfrm flipH="1" flipV="1">
                  <a:off x="4627541" y="4548158"/>
                  <a:ext cx="361366" cy="37585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7" name="Straight Arrow Connector 176">
                  <a:extLst>
                    <a:ext uri="{FF2B5EF4-FFF2-40B4-BE49-F238E27FC236}">
                      <a16:creationId xmlns:a16="http://schemas.microsoft.com/office/drawing/2014/main" id="{8CE6495F-1F0D-2E4D-9058-5C5319DA9443}"/>
                    </a:ext>
                  </a:extLst>
                </p:cNvPr>
                <p:cNvCxnSpPr>
                  <a:cxnSpLocks noChangeAspect="1"/>
                </p:cNvCxnSpPr>
                <p:nvPr/>
              </p:nvCxnSpPr>
              <p:spPr>
                <a:xfrm flipV="1">
                  <a:off x="4932503" y="2281699"/>
                  <a:ext cx="337724" cy="32949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8" name="Straight Arrow Connector 177">
                  <a:extLst>
                    <a:ext uri="{FF2B5EF4-FFF2-40B4-BE49-F238E27FC236}">
                      <a16:creationId xmlns:a16="http://schemas.microsoft.com/office/drawing/2014/main" id="{97627524-F75E-7617-6F2D-8680B0C583BD}"/>
                    </a:ext>
                  </a:extLst>
                </p:cNvPr>
                <p:cNvCxnSpPr>
                  <a:cxnSpLocks/>
                </p:cNvCxnSpPr>
                <p:nvPr/>
              </p:nvCxnSpPr>
              <p:spPr>
                <a:xfrm>
                  <a:off x="7218719" y="2572178"/>
                  <a:ext cx="364950" cy="4405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79" name="Straight Arrow Connector 178">
                  <a:extLst>
                    <a:ext uri="{FF2B5EF4-FFF2-40B4-BE49-F238E27FC236}">
                      <a16:creationId xmlns:a16="http://schemas.microsoft.com/office/drawing/2014/main" id="{A5B4D66F-6C03-9907-8756-1AD8A23F60BF}"/>
                    </a:ext>
                  </a:extLst>
                </p:cNvPr>
                <p:cNvCxnSpPr>
                  <a:cxnSpLocks/>
                </p:cNvCxnSpPr>
                <p:nvPr/>
              </p:nvCxnSpPr>
              <p:spPr>
                <a:xfrm rot="6720000" flipV="1">
                  <a:off x="6594819" y="2413427"/>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0" name="Straight Arrow Connector 179">
                  <a:extLst>
                    <a:ext uri="{FF2B5EF4-FFF2-40B4-BE49-F238E27FC236}">
                      <a16:creationId xmlns:a16="http://schemas.microsoft.com/office/drawing/2014/main" id="{F677A8CC-99F4-964B-CBC0-6F42749EC99D}"/>
                    </a:ext>
                  </a:extLst>
                </p:cNvPr>
                <p:cNvCxnSpPr>
                  <a:cxnSpLocks/>
                </p:cNvCxnSpPr>
                <p:nvPr/>
              </p:nvCxnSpPr>
              <p:spPr>
                <a:xfrm rot="5400000">
                  <a:off x="7016743" y="4262742"/>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1" name="Straight Arrow Connector 180">
                  <a:extLst>
                    <a:ext uri="{FF2B5EF4-FFF2-40B4-BE49-F238E27FC236}">
                      <a16:creationId xmlns:a16="http://schemas.microsoft.com/office/drawing/2014/main" id="{B5CCA743-C959-26D0-B1B2-2B83D92AA27B}"/>
                    </a:ext>
                  </a:extLst>
                </p:cNvPr>
                <p:cNvCxnSpPr>
                  <a:cxnSpLocks/>
                </p:cNvCxnSpPr>
                <p:nvPr/>
              </p:nvCxnSpPr>
              <p:spPr>
                <a:xfrm rot="5400000" flipH="1">
                  <a:off x="5431903" y="4663480"/>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2" name="Straight Arrow Connector 181">
                  <a:extLst>
                    <a:ext uri="{FF2B5EF4-FFF2-40B4-BE49-F238E27FC236}">
                      <a16:creationId xmlns:a16="http://schemas.microsoft.com/office/drawing/2014/main" id="{4680CED8-3F67-E174-0695-A4A200E82388}"/>
                    </a:ext>
                  </a:extLst>
                </p:cNvPr>
                <p:cNvCxnSpPr>
                  <a:cxnSpLocks/>
                </p:cNvCxnSpPr>
                <p:nvPr/>
              </p:nvCxnSpPr>
              <p:spPr>
                <a:xfrm rot="6720000" flipH="1">
                  <a:off x="4777294" y="3206858"/>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3" name="Straight Arrow Connector 182">
                  <a:extLst>
                    <a:ext uri="{FF2B5EF4-FFF2-40B4-BE49-F238E27FC236}">
                      <a16:creationId xmlns:a16="http://schemas.microsoft.com/office/drawing/2014/main" id="{12F82E2C-F87D-1756-C4FA-38FEEA69B392}"/>
                    </a:ext>
                  </a:extLst>
                </p:cNvPr>
                <p:cNvCxnSpPr>
                  <a:cxnSpLocks/>
                </p:cNvCxnSpPr>
                <p:nvPr/>
              </p:nvCxnSpPr>
              <p:spPr>
                <a:xfrm rot="5400000">
                  <a:off x="6482326" y="4704409"/>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4" name="Straight Arrow Connector 183">
                  <a:extLst>
                    <a:ext uri="{FF2B5EF4-FFF2-40B4-BE49-F238E27FC236}">
                      <a16:creationId xmlns:a16="http://schemas.microsoft.com/office/drawing/2014/main" id="{57970E27-9695-4310-69A0-610B9E6F24B8}"/>
                    </a:ext>
                  </a:extLst>
                </p:cNvPr>
                <p:cNvCxnSpPr>
                  <a:cxnSpLocks/>
                </p:cNvCxnSpPr>
                <p:nvPr/>
              </p:nvCxnSpPr>
              <p:spPr>
                <a:xfrm rot="5400000" flipH="1">
                  <a:off x="4784669"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5" name="Straight Arrow Connector 184">
                  <a:extLst>
                    <a:ext uri="{FF2B5EF4-FFF2-40B4-BE49-F238E27FC236}">
                      <a16:creationId xmlns:a16="http://schemas.microsoft.com/office/drawing/2014/main" id="{E16F435B-708C-DE98-6C87-68EB7DE6889B}"/>
                    </a:ext>
                  </a:extLst>
                </p:cNvPr>
                <p:cNvCxnSpPr>
                  <a:cxnSpLocks/>
                </p:cNvCxnSpPr>
                <p:nvPr/>
              </p:nvCxnSpPr>
              <p:spPr>
                <a:xfrm rot="5400000" flipH="1" flipV="1">
                  <a:off x="5518438" y="2424805"/>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6" name="Straight Arrow Connector 185">
                  <a:extLst>
                    <a:ext uri="{FF2B5EF4-FFF2-40B4-BE49-F238E27FC236}">
                      <a16:creationId xmlns:a16="http://schemas.microsoft.com/office/drawing/2014/main" id="{680FD630-5FED-8716-AA36-C5C00A1A7B7F}"/>
                    </a:ext>
                  </a:extLst>
                </p:cNvPr>
                <p:cNvCxnSpPr>
                  <a:cxnSpLocks/>
                </p:cNvCxnSpPr>
                <p:nvPr/>
              </p:nvCxnSpPr>
              <p:spPr>
                <a:xfrm rot="6720000" flipV="1">
                  <a:off x="7108457"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87" name="Straight Arrow Connector 186">
                  <a:extLst>
                    <a:ext uri="{FF2B5EF4-FFF2-40B4-BE49-F238E27FC236}">
                      <a16:creationId xmlns:a16="http://schemas.microsoft.com/office/drawing/2014/main" id="{40D0EE0B-3437-1A64-6F50-9C44B48FF81E}"/>
                    </a:ext>
                  </a:extLst>
                </p:cNvPr>
                <p:cNvCxnSpPr>
                  <a:cxnSpLocks noChangeAspect="1"/>
                </p:cNvCxnSpPr>
                <p:nvPr/>
              </p:nvCxnSpPr>
              <p:spPr>
                <a:xfrm>
                  <a:off x="6046474" y="212151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93" name="Straight Arrow Connector 192">
                <a:extLst>
                  <a:ext uri="{FF2B5EF4-FFF2-40B4-BE49-F238E27FC236}">
                    <a16:creationId xmlns:a16="http://schemas.microsoft.com/office/drawing/2014/main" id="{E733EF35-2E65-E217-58F7-B66269C9CEAD}"/>
                  </a:ext>
                </a:extLst>
              </p:cNvPr>
              <p:cNvCxnSpPr>
                <a:cxnSpLocks noChangeAspect="1"/>
              </p:cNvCxnSpPr>
              <p:nvPr/>
            </p:nvCxnSpPr>
            <p:spPr>
              <a:xfrm rot="6840000" flipV="1">
                <a:off x="6947065" y="166582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F440A936-86EA-B5DB-948F-14A7A30DA845}"/>
                  </a:ext>
                </a:extLst>
              </p:cNvPr>
              <p:cNvCxnSpPr>
                <a:cxnSpLocks noChangeAspect="1"/>
              </p:cNvCxnSpPr>
              <p:nvPr/>
            </p:nvCxnSpPr>
            <p:spPr>
              <a:xfrm rot="9540000" flipV="1">
                <a:off x="7984623" y="293099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C75FBEC4-242F-C805-9529-D9AE844FB575}"/>
                  </a:ext>
                </a:extLst>
              </p:cNvPr>
              <p:cNvCxnSpPr>
                <a:cxnSpLocks noChangeAspect="1"/>
              </p:cNvCxnSpPr>
              <p:nvPr/>
            </p:nvCxnSpPr>
            <p:spPr>
              <a:xfrm rot="12240000" flipV="1">
                <a:off x="7778548" y="43293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DF95E769-795F-E463-9C5D-193309B21356}"/>
                  </a:ext>
                </a:extLst>
              </p:cNvPr>
              <p:cNvCxnSpPr>
                <a:cxnSpLocks noChangeAspect="1"/>
              </p:cNvCxnSpPr>
              <p:nvPr/>
            </p:nvCxnSpPr>
            <p:spPr>
              <a:xfrm rot="14940000" flipV="1">
                <a:off x="6669261" y="522003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8120DB21-8C94-45F3-D493-920365355DD2}"/>
                  </a:ext>
                </a:extLst>
              </p:cNvPr>
              <p:cNvCxnSpPr>
                <a:cxnSpLocks noChangeAspect="1"/>
              </p:cNvCxnSpPr>
              <p:nvPr/>
            </p:nvCxnSpPr>
            <p:spPr>
              <a:xfrm rot="17640000" flipV="1">
                <a:off x="5170992" y="507237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888DD0-635B-641B-D90F-F1B322DD7CE0}"/>
                  </a:ext>
                </a:extLst>
              </p:cNvPr>
              <p:cNvCxnSpPr>
                <a:cxnSpLocks noChangeAspect="1"/>
              </p:cNvCxnSpPr>
              <p:nvPr/>
            </p:nvCxnSpPr>
            <p:spPr>
              <a:xfrm rot="20340000" flipV="1">
                <a:off x="4236611" y="3898163"/>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622E5602-3073-85B4-98FA-D618876F2F6D}"/>
                  </a:ext>
                </a:extLst>
              </p:cNvPr>
              <p:cNvCxnSpPr>
                <a:cxnSpLocks noChangeAspect="1"/>
              </p:cNvCxnSpPr>
              <p:nvPr/>
            </p:nvCxnSpPr>
            <p:spPr>
              <a:xfrm rot="1440000" flipV="1">
                <a:off x="4441776"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9BFC739C-BB03-FD45-05E4-040262A35CFF}"/>
                  </a:ext>
                </a:extLst>
              </p:cNvPr>
              <p:cNvCxnSpPr>
                <a:cxnSpLocks noChangeAspect="1"/>
              </p:cNvCxnSpPr>
              <p:nvPr/>
            </p:nvCxnSpPr>
            <p:spPr>
              <a:xfrm rot="4140000" flipV="1">
                <a:off x="5479104" y="156860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55" name="Group 54">
              <a:extLst>
                <a:ext uri="{FF2B5EF4-FFF2-40B4-BE49-F238E27FC236}">
                  <a16:creationId xmlns:a16="http://schemas.microsoft.com/office/drawing/2014/main" id="{860BE52D-D65C-1B4D-B04E-9282D21A5902}"/>
                </a:ext>
              </a:extLst>
            </p:cNvPr>
            <p:cNvGrpSpPr/>
            <p:nvPr/>
          </p:nvGrpSpPr>
          <p:grpSpPr>
            <a:xfrm>
              <a:off x="3330982" y="961436"/>
              <a:ext cx="5530036" cy="5486400"/>
              <a:chOff x="3330982" y="961436"/>
              <a:chExt cx="5530036" cy="5486400"/>
            </a:xfrm>
          </p:grpSpPr>
          <p:cxnSp>
            <p:nvCxnSpPr>
              <p:cNvPr id="188" name="Straight Connector 187">
                <a:extLst>
                  <a:ext uri="{FF2B5EF4-FFF2-40B4-BE49-F238E27FC236}">
                    <a16:creationId xmlns:a16="http://schemas.microsoft.com/office/drawing/2014/main" id="{3E9F3826-4F77-4905-A0C4-5C5C02689DDE}"/>
                  </a:ext>
                </a:extLst>
              </p:cNvPr>
              <p:cNvCxnSpPr>
                <a:cxnSpLocks/>
              </p:cNvCxnSpPr>
              <p:nvPr/>
            </p:nvCxnSpPr>
            <p:spPr>
              <a:xfrm>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nvGrpSpPr>
              <p:cNvPr id="53" name="Group 52">
                <a:extLst>
                  <a:ext uri="{FF2B5EF4-FFF2-40B4-BE49-F238E27FC236}">
                    <a16:creationId xmlns:a16="http://schemas.microsoft.com/office/drawing/2014/main" id="{68E804A3-378E-71FA-A801-A9554EF01EA9}"/>
                  </a:ext>
                </a:extLst>
              </p:cNvPr>
              <p:cNvGrpSpPr/>
              <p:nvPr/>
            </p:nvGrpSpPr>
            <p:grpSpPr>
              <a:xfrm>
                <a:off x="3330982" y="2399833"/>
                <a:ext cx="5530036" cy="1574323"/>
                <a:chOff x="3330982" y="2399833"/>
                <a:chExt cx="5530036" cy="1574323"/>
              </a:xfrm>
            </p:grpSpPr>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8610915" y="3671038"/>
                      <a:ext cx="250103" cy="303118"/>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8610915" y="3671038"/>
                      <a:ext cx="250103" cy="303118"/>
                    </a:xfrm>
                    <a:prstGeom prst="rect">
                      <a:avLst/>
                    </a:prstGeom>
                    <a:blipFill>
                      <a:blip r:embed="rId4"/>
                      <a:stretch>
                        <a:fillRect l="-30000" r="-25000" b="-48000"/>
                      </a:stretch>
                    </a:blipFill>
                  </p:spPr>
                  <p:txBody>
                    <a:bodyPr/>
                    <a:lstStyle/>
                    <a:p>
                      <a:r>
                        <a:rPr lang="en-US">
                          <a:noFill/>
                        </a:rPr>
                        <a:t> </a:t>
                      </a:r>
                    </a:p>
                  </p:txBody>
                </p:sp>
              </mc:Fallback>
            </mc:AlternateContent>
            <p:cxnSp>
              <p:nvCxnSpPr>
                <p:cNvPr id="189" name="Straight Connector 188">
                  <a:extLst>
                    <a:ext uri="{FF2B5EF4-FFF2-40B4-BE49-F238E27FC236}">
                      <a16:creationId xmlns:a16="http://schemas.microsoft.com/office/drawing/2014/main" id="{13E06B3F-83CA-EC3C-DA88-B22804911990}"/>
                    </a:ext>
                  </a:extLst>
                </p:cNvPr>
                <p:cNvCxnSpPr>
                  <a:cxnSpLocks/>
                </p:cNvCxnSpPr>
                <p:nvPr/>
              </p:nvCxnSpPr>
              <p:spPr>
                <a:xfrm rot="5400000">
                  <a:off x="6074182" y="961436"/>
                  <a:ext cx="0" cy="548640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3" name="TextBox 12">
                      <a:extLst>
                        <a:ext uri="{FF2B5EF4-FFF2-40B4-BE49-F238E27FC236}">
                          <a16:creationId xmlns:a16="http://schemas.microsoft.com/office/drawing/2014/main" id="{111B5A8A-A4E9-AECA-03D5-5C6E23E813BF}"/>
                        </a:ext>
                      </a:extLst>
                    </p:cNvPr>
                    <p:cNvSpPr txBox="1"/>
                    <p:nvPr/>
                  </p:nvSpPr>
                  <p:spPr>
                    <a:xfrm>
                      <a:off x="5750828" y="3289167"/>
                      <a:ext cx="872483"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9999"/>
                                </a:solidFill>
                                <a:latin typeface="Cambria Math" panose="02040503050406030204" pitchFamily="18" charset="0"/>
                              </a:rPr>
                              <m:t>𝐻</m:t>
                            </m:r>
                            <m:r>
                              <a:rPr lang="en-US" sz="2400" b="0" i="1" smtClean="0">
                                <a:solidFill>
                                  <a:srgbClr val="FF9999"/>
                                </a:solidFill>
                                <a:latin typeface="Cambria Math" panose="02040503050406030204" pitchFamily="18" charset="0"/>
                              </a:rPr>
                              <m:t>=1</m:t>
                            </m:r>
                          </m:oMath>
                        </m:oMathPara>
                      </a14:m>
                      <a:endParaRPr lang="en-US" sz="2400" dirty="0">
                        <a:solidFill>
                          <a:srgbClr val="FF9999"/>
                        </a:solidFill>
                      </a:endParaRPr>
                    </a:p>
                  </p:txBody>
                </p:sp>
              </mc:Choice>
              <mc:Fallback xmlns="">
                <p:sp>
                  <p:nvSpPr>
                    <p:cNvPr id="13" name="TextBox 12">
                      <a:extLst>
                        <a:ext uri="{FF2B5EF4-FFF2-40B4-BE49-F238E27FC236}">
                          <a16:creationId xmlns:a16="http://schemas.microsoft.com/office/drawing/2014/main" id="{111B5A8A-A4E9-AECA-03D5-5C6E23E813BF}"/>
                        </a:ext>
                      </a:extLst>
                    </p:cNvPr>
                    <p:cNvSpPr txBox="1">
                      <a:spLocks noRot="1" noChangeAspect="1" noMove="1" noResize="1" noEditPoints="1" noAdjustHandles="1" noChangeArrowheads="1" noChangeShapeType="1" noTextEdit="1"/>
                    </p:cNvSpPr>
                    <p:nvPr/>
                  </p:nvSpPr>
                  <p:spPr>
                    <a:xfrm>
                      <a:off x="5750828" y="3289167"/>
                      <a:ext cx="872483" cy="369332"/>
                    </a:xfrm>
                    <a:prstGeom prst="rect">
                      <a:avLst/>
                    </a:prstGeom>
                    <a:blipFill>
                      <a:blip r:embed="rId5"/>
                      <a:stretch>
                        <a:fillRect l="-7143" r="-7143"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4" name="TextBox 13">
                      <a:extLst>
                        <a:ext uri="{FF2B5EF4-FFF2-40B4-BE49-F238E27FC236}">
                          <a16:creationId xmlns:a16="http://schemas.microsoft.com/office/drawing/2014/main" id="{AF4B1A46-5D59-F0F9-69C0-EAD52AAE36FD}"/>
                        </a:ext>
                      </a:extLst>
                    </p:cNvPr>
                    <p:cNvSpPr txBox="1"/>
                    <p:nvPr/>
                  </p:nvSpPr>
                  <p:spPr>
                    <a:xfrm>
                      <a:off x="6872251" y="2996560"/>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6666"/>
                                </a:solidFill>
                                <a:latin typeface="Cambria Math" panose="02040503050406030204" pitchFamily="18" charset="0"/>
                              </a:rPr>
                              <m:t>2</m:t>
                            </m:r>
                          </m:oMath>
                        </m:oMathPara>
                      </a14:m>
                      <a:endParaRPr lang="en-US" sz="2400" dirty="0">
                        <a:solidFill>
                          <a:srgbClr val="FF6666"/>
                        </a:solidFill>
                      </a:endParaRPr>
                    </a:p>
                  </p:txBody>
                </p:sp>
              </mc:Choice>
              <mc:Fallback xmlns="">
                <p:sp>
                  <p:nvSpPr>
                    <p:cNvPr id="14" name="TextBox 13">
                      <a:extLst>
                        <a:ext uri="{FF2B5EF4-FFF2-40B4-BE49-F238E27FC236}">
                          <a16:creationId xmlns:a16="http://schemas.microsoft.com/office/drawing/2014/main" id="{AF4B1A46-5D59-F0F9-69C0-EAD52AAE36FD}"/>
                        </a:ext>
                      </a:extLst>
                    </p:cNvPr>
                    <p:cNvSpPr txBox="1">
                      <a:spLocks noRot="1" noChangeAspect="1" noMove="1" noResize="1" noEditPoints="1" noAdjustHandles="1" noChangeArrowheads="1" noChangeShapeType="1" noTextEdit="1"/>
                    </p:cNvSpPr>
                    <p:nvPr/>
                  </p:nvSpPr>
                  <p:spPr>
                    <a:xfrm>
                      <a:off x="6872251" y="2996560"/>
                      <a:ext cx="238847" cy="369332"/>
                    </a:xfrm>
                    <a:prstGeom prst="rect">
                      <a:avLst/>
                    </a:prstGeom>
                    <a:blipFill>
                      <a:blip r:embed="rId6"/>
                      <a:stretch>
                        <a:fillRect l="-23810" r="-23810" b="-645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5" name="TextBox 14">
                      <a:extLst>
                        <a:ext uri="{FF2B5EF4-FFF2-40B4-BE49-F238E27FC236}">
                          <a16:creationId xmlns:a16="http://schemas.microsoft.com/office/drawing/2014/main" id="{26D8997B-4D10-1C01-3651-3AF81C9D91BB}"/>
                        </a:ext>
                      </a:extLst>
                    </p:cNvPr>
                    <p:cNvSpPr txBox="1"/>
                    <p:nvPr/>
                  </p:nvSpPr>
                  <p:spPr>
                    <a:xfrm>
                      <a:off x="7435971" y="2581235"/>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3333"/>
                                </a:solidFill>
                                <a:latin typeface="Cambria Math" panose="02040503050406030204" pitchFamily="18" charset="0"/>
                              </a:rPr>
                              <m:t>3</m:t>
                            </m:r>
                          </m:oMath>
                        </m:oMathPara>
                      </a14:m>
                      <a:endParaRPr lang="en-US" sz="2400" dirty="0">
                        <a:solidFill>
                          <a:srgbClr val="FF3333"/>
                        </a:solidFill>
                      </a:endParaRPr>
                    </a:p>
                  </p:txBody>
                </p:sp>
              </mc:Choice>
              <mc:Fallback xmlns="">
                <p:sp>
                  <p:nvSpPr>
                    <p:cNvPr id="15" name="TextBox 14">
                      <a:extLst>
                        <a:ext uri="{FF2B5EF4-FFF2-40B4-BE49-F238E27FC236}">
                          <a16:creationId xmlns:a16="http://schemas.microsoft.com/office/drawing/2014/main" id="{26D8997B-4D10-1C01-3651-3AF81C9D91BB}"/>
                        </a:ext>
                      </a:extLst>
                    </p:cNvPr>
                    <p:cNvSpPr txBox="1">
                      <a:spLocks noRot="1" noChangeAspect="1" noMove="1" noResize="1" noEditPoints="1" noAdjustHandles="1" noChangeArrowheads="1" noChangeShapeType="1" noTextEdit="1"/>
                    </p:cNvSpPr>
                    <p:nvPr/>
                  </p:nvSpPr>
                  <p:spPr>
                    <a:xfrm>
                      <a:off x="7435971" y="2581235"/>
                      <a:ext cx="238847" cy="369332"/>
                    </a:xfrm>
                    <a:prstGeom prst="rect">
                      <a:avLst/>
                    </a:prstGeom>
                    <a:blipFill>
                      <a:blip r:embed="rId7"/>
                      <a:stretch>
                        <a:fillRect l="-30000" r="-25000"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BE758339-7BA2-C3B1-7AC1-05E627894CE1}"/>
                        </a:ext>
                      </a:extLst>
                    </p:cNvPr>
                    <p:cNvSpPr txBox="1"/>
                    <p:nvPr/>
                  </p:nvSpPr>
                  <p:spPr>
                    <a:xfrm>
                      <a:off x="7757766" y="2399833"/>
                      <a:ext cx="238847" cy="369332"/>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FF0000"/>
                                </a:solidFill>
                                <a:latin typeface="Cambria Math" panose="02040503050406030204" pitchFamily="18" charset="0"/>
                              </a:rPr>
                              <m:t>4</m:t>
                            </m:r>
                          </m:oMath>
                        </m:oMathPara>
                      </a14:m>
                      <a:endParaRPr lang="en-US" sz="2400" dirty="0">
                        <a:solidFill>
                          <a:srgbClr val="FF0000"/>
                        </a:solidFill>
                      </a:endParaRPr>
                    </a:p>
                  </p:txBody>
                </p:sp>
              </mc:Choice>
              <mc:Fallback xmlns="">
                <p:sp>
                  <p:nvSpPr>
                    <p:cNvPr id="16" name="TextBox 15">
                      <a:extLst>
                        <a:ext uri="{FF2B5EF4-FFF2-40B4-BE49-F238E27FC236}">
                          <a16:creationId xmlns:a16="http://schemas.microsoft.com/office/drawing/2014/main" id="{BE758339-7BA2-C3B1-7AC1-05E627894CE1}"/>
                        </a:ext>
                      </a:extLst>
                    </p:cNvPr>
                    <p:cNvSpPr txBox="1">
                      <a:spLocks noRot="1" noChangeAspect="1" noMove="1" noResize="1" noEditPoints="1" noAdjustHandles="1" noChangeArrowheads="1" noChangeShapeType="1" noTextEdit="1"/>
                    </p:cNvSpPr>
                    <p:nvPr/>
                  </p:nvSpPr>
                  <p:spPr>
                    <a:xfrm>
                      <a:off x="7757766" y="2399833"/>
                      <a:ext cx="238847" cy="369332"/>
                    </a:xfrm>
                    <a:prstGeom prst="rect">
                      <a:avLst/>
                    </a:prstGeom>
                    <a:blipFill>
                      <a:blip r:embed="rId8"/>
                      <a:stretch>
                        <a:fillRect l="-31579" r="-31579" b="-6452"/>
                      </a:stretch>
                    </a:blipFill>
                  </p:spPr>
                  <p:txBody>
                    <a:bodyPr/>
                    <a:lstStyle/>
                    <a:p>
                      <a:r>
                        <a:rPr lang="en-US">
                          <a:noFill/>
                        </a:rPr>
                        <a:t> </a:t>
                      </a:r>
                    </a:p>
                  </p:txBody>
                </p:sp>
              </mc:Fallback>
            </mc:AlternateContent>
          </p:grpSp>
        </p:grpSp>
      </p:grpSp>
    </p:spTree>
    <p:extLst>
      <p:ext uri="{BB962C8B-B14F-4D97-AF65-F5344CB8AC3E}">
        <p14:creationId xmlns:p14="http://schemas.microsoft.com/office/powerpoint/2010/main" val="1713329819"/>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211" name="Group 210">
            <a:extLst>
              <a:ext uri="{FF2B5EF4-FFF2-40B4-BE49-F238E27FC236}">
                <a16:creationId xmlns:a16="http://schemas.microsoft.com/office/drawing/2014/main" id="{A2250A47-1015-6F96-984E-027E7F59709D}"/>
              </a:ext>
            </a:extLst>
          </p:cNvPr>
          <p:cNvGrpSpPr/>
          <p:nvPr/>
        </p:nvGrpSpPr>
        <p:grpSpPr>
          <a:xfrm>
            <a:off x="548368" y="416611"/>
            <a:ext cx="4613533" cy="4767364"/>
            <a:chOff x="548368" y="416611"/>
            <a:chExt cx="4613533" cy="4767364"/>
          </a:xfrm>
        </p:grpSpPr>
        <p:sp>
          <p:nvSpPr>
            <p:cNvPr id="212" name="Rectangle 211">
              <a:extLst>
                <a:ext uri="{FF2B5EF4-FFF2-40B4-BE49-F238E27FC236}">
                  <a16:creationId xmlns:a16="http://schemas.microsoft.com/office/drawing/2014/main" id="{A3F369A9-4996-8C83-3C1E-2D5541C3629D}"/>
                </a:ext>
              </a:extLst>
            </p:cNvPr>
            <p:cNvSpPr>
              <a:spLocks noChangeAspect="1"/>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3" name="Rectangle 212">
              <a:extLst>
                <a:ext uri="{FF2B5EF4-FFF2-40B4-BE49-F238E27FC236}">
                  <a16:creationId xmlns:a16="http://schemas.microsoft.com/office/drawing/2014/main" id="{901D0B15-EF23-F862-E7EC-DBCB9F821C2C}"/>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4" name="Oval 213">
              <a:extLst>
                <a:ext uri="{FF2B5EF4-FFF2-40B4-BE49-F238E27FC236}">
                  <a16:creationId xmlns:a16="http://schemas.microsoft.com/office/drawing/2014/main" id="{B5E3D1CF-49B9-7527-73DE-6694D7F6CFF5}"/>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5" name="Oval 214">
              <a:extLst>
                <a:ext uri="{FF2B5EF4-FFF2-40B4-BE49-F238E27FC236}">
                  <a16:creationId xmlns:a16="http://schemas.microsoft.com/office/drawing/2014/main" id="{90537BE2-5569-28B9-6BCF-8AD6B8D39242}"/>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6" name="Oval 215">
              <a:extLst>
                <a:ext uri="{FF2B5EF4-FFF2-40B4-BE49-F238E27FC236}">
                  <a16:creationId xmlns:a16="http://schemas.microsoft.com/office/drawing/2014/main" id="{5D5CF9FF-0B43-12FA-1884-4B779FD29DCF}"/>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7" name="Oval 216">
              <a:extLst>
                <a:ext uri="{FF2B5EF4-FFF2-40B4-BE49-F238E27FC236}">
                  <a16:creationId xmlns:a16="http://schemas.microsoft.com/office/drawing/2014/main" id="{4CFA029D-2943-262D-9569-E2F8D34D2ECE}"/>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8" name="Oval 217">
              <a:extLst>
                <a:ext uri="{FF2B5EF4-FFF2-40B4-BE49-F238E27FC236}">
                  <a16:creationId xmlns:a16="http://schemas.microsoft.com/office/drawing/2014/main" id="{BCF4FC61-A583-23CE-F75C-070965B1E259}"/>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9" name="Oval 218">
              <a:extLst>
                <a:ext uri="{FF2B5EF4-FFF2-40B4-BE49-F238E27FC236}">
                  <a16:creationId xmlns:a16="http://schemas.microsoft.com/office/drawing/2014/main" id="{758B262E-93A4-F53F-C107-5F9F71E13B9D}"/>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0" name="Oval 219">
              <a:extLst>
                <a:ext uri="{FF2B5EF4-FFF2-40B4-BE49-F238E27FC236}">
                  <a16:creationId xmlns:a16="http://schemas.microsoft.com/office/drawing/2014/main" id="{F4B2C41D-76FE-4B57-2A25-07EA8DCCD2F3}"/>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1" name="Oval 220">
              <a:extLst>
                <a:ext uri="{FF2B5EF4-FFF2-40B4-BE49-F238E27FC236}">
                  <a16:creationId xmlns:a16="http://schemas.microsoft.com/office/drawing/2014/main" id="{733F14DE-216A-3969-A0E3-C5B52690E0A4}"/>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2" name="Oval 221">
              <a:extLst>
                <a:ext uri="{FF2B5EF4-FFF2-40B4-BE49-F238E27FC236}">
                  <a16:creationId xmlns:a16="http://schemas.microsoft.com/office/drawing/2014/main" id="{2B1E0469-95CA-E8CF-4931-EB2C797B68F8}"/>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3" name="Oval 222">
              <a:extLst>
                <a:ext uri="{FF2B5EF4-FFF2-40B4-BE49-F238E27FC236}">
                  <a16:creationId xmlns:a16="http://schemas.microsoft.com/office/drawing/2014/main" id="{28670C56-AD06-0C14-4D24-20AB6C7E9EBD}"/>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4" name="Rectangle 223">
              <a:extLst>
                <a:ext uri="{FF2B5EF4-FFF2-40B4-BE49-F238E27FC236}">
                  <a16:creationId xmlns:a16="http://schemas.microsoft.com/office/drawing/2014/main" id="{ECFF4669-84E5-C897-A225-A232CB4F504B}"/>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5" name="Rectangle 224">
              <a:extLst>
                <a:ext uri="{FF2B5EF4-FFF2-40B4-BE49-F238E27FC236}">
                  <a16:creationId xmlns:a16="http://schemas.microsoft.com/office/drawing/2014/main" id="{C36185B2-1CBC-F21C-4AD2-7B58085EBED9}"/>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26" name="Rectangle 225">
              <a:extLst>
                <a:ext uri="{FF2B5EF4-FFF2-40B4-BE49-F238E27FC236}">
                  <a16:creationId xmlns:a16="http://schemas.microsoft.com/office/drawing/2014/main" id="{DEF54B30-DE66-EC47-CEEE-D40BBB55E7A2}"/>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7" name="Rectangle 226">
              <a:extLst>
                <a:ext uri="{FF2B5EF4-FFF2-40B4-BE49-F238E27FC236}">
                  <a16:creationId xmlns:a16="http://schemas.microsoft.com/office/drawing/2014/main" id="{CEB2E4BF-0D57-9C93-3186-15875323491B}"/>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8" name="Oval 227">
              <a:extLst>
                <a:ext uri="{FF2B5EF4-FFF2-40B4-BE49-F238E27FC236}">
                  <a16:creationId xmlns:a16="http://schemas.microsoft.com/office/drawing/2014/main" id="{93EA53B1-8826-DFE6-39EC-5D0F64E6A3D7}"/>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29" name="Oval 228">
              <a:extLst>
                <a:ext uri="{FF2B5EF4-FFF2-40B4-BE49-F238E27FC236}">
                  <a16:creationId xmlns:a16="http://schemas.microsoft.com/office/drawing/2014/main" id="{27E88338-80BF-D761-0390-069DE8928F54}"/>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0" name="Oval 229">
              <a:extLst>
                <a:ext uri="{FF2B5EF4-FFF2-40B4-BE49-F238E27FC236}">
                  <a16:creationId xmlns:a16="http://schemas.microsoft.com/office/drawing/2014/main" id="{2B99086B-2EDC-FE14-01A0-A95524EC454B}"/>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231" name="Group 230">
              <a:extLst>
                <a:ext uri="{FF2B5EF4-FFF2-40B4-BE49-F238E27FC236}">
                  <a16:creationId xmlns:a16="http://schemas.microsoft.com/office/drawing/2014/main" id="{BF003F7D-CAC2-B249-CF00-D40C2FC2C3C1}"/>
                </a:ext>
              </a:extLst>
            </p:cNvPr>
            <p:cNvGrpSpPr/>
            <p:nvPr/>
          </p:nvGrpSpPr>
          <p:grpSpPr>
            <a:xfrm>
              <a:off x="1303466" y="1331239"/>
              <a:ext cx="2967723" cy="2952100"/>
              <a:chOff x="1303466" y="1331239"/>
              <a:chExt cx="2967723" cy="2952100"/>
            </a:xfrm>
          </p:grpSpPr>
          <p:cxnSp>
            <p:nvCxnSpPr>
              <p:cNvPr id="236" name="Straight Arrow Connector 235">
                <a:extLst>
                  <a:ext uri="{FF2B5EF4-FFF2-40B4-BE49-F238E27FC236}">
                    <a16:creationId xmlns:a16="http://schemas.microsoft.com/office/drawing/2014/main" id="{DED6C95E-E99A-9D7D-A4DB-31E03FD2E2E7}"/>
                  </a:ext>
                </a:extLst>
              </p:cNvPr>
              <p:cNvCxnSpPr>
                <a:cxnSpLocks/>
                <a:stCxn id="228" idx="0"/>
              </p:cNvCxnSpPr>
              <p:nvPr/>
            </p:nvCxnSpPr>
            <p:spPr>
              <a:xfrm flipV="1">
                <a:off x="2783823" y="2115475"/>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7" name="Straight Arrow Connector 236">
                <a:extLst>
                  <a:ext uri="{FF2B5EF4-FFF2-40B4-BE49-F238E27FC236}">
                    <a16:creationId xmlns:a16="http://schemas.microsoft.com/office/drawing/2014/main" id="{720F60DC-EE3B-8056-2FE2-A85EFD561BCC}"/>
                  </a:ext>
                </a:extLst>
              </p:cNvPr>
              <p:cNvCxnSpPr>
                <a:cxnSpLocks/>
                <a:stCxn id="228" idx="6"/>
              </p:cNvCxnSpPr>
              <p:nvPr/>
            </p:nvCxnSpPr>
            <p:spPr>
              <a:xfrm>
                <a:off x="3301528" y="2792092"/>
                <a:ext cx="158188" cy="289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8" name="Straight Arrow Connector 237">
                <a:extLst>
                  <a:ext uri="{FF2B5EF4-FFF2-40B4-BE49-F238E27FC236}">
                    <a16:creationId xmlns:a16="http://schemas.microsoft.com/office/drawing/2014/main" id="{D3305E8A-E021-90ED-2C76-A1B6235807B7}"/>
                  </a:ext>
                </a:extLst>
              </p:cNvPr>
              <p:cNvCxnSpPr>
                <a:cxnSpLocks/>
                <a:stCxn id="228" idx="4"/>
              </p:cNvCxnSpPr>
              <p:nvPr/>
            </p:nvCxnSpPr>
            <p:spPr>
              <a:xfrm>
                <a:off x="2783823" y="3309797"/>
                <a:ext cx="0" cy="15891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39" name="Straight Arrow Connector 238">
                <a:extLst>
                  <a:ext uri="{FF2B5EF4-FFF2-40B4-BE49-F238E27FC236}">
                    <a16:creationId xmlns:a16="http://schemas.microsoft.com/office/drawing/2014/main" id="{BB04BB0A-419C-735C-267B-BE3679F7DF03}"/>
                  </a:ext>
                </a:extLst>
              </p:cNvPr>
              <p:cNvCxnSpPr>
                <a:cxnSpLocks/>
                <a:stCxn id="228" idx="2"/>
              </p:cNvCxnSpPr>
              <p:nvPr/>
            </p:nvCxnSpPr>
            <p:spPr>
              <a:xfrm flipH="1">
                <a:off x="2104241" y="2792092"/>
                <a:ext cx="161876"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0" name="Straight Arrow Connector 239">
                <a:extLst>
                  <a:ext uri="{FF2B5EF4-FFF2-40B4-BE49-F238E27FC236}">
                    <a16:creationId xmlns:a16="http://schemas.microsoft.com/office/drawing/2014/main" id="{069C966D-E84D-BDDC-CB2F-2FA2C1164A4F}"/>
                  </a:ext>
                </a:extLst>
              </p:cNvPr>
              <p:cNvCxnSpPr>
                <a:cxnSpLocks noChangeAspect="1"/>
                <a:stCxn id="228" idx="5"/>
              </p:cNvCxnSpPr>
              <p:nvPr/>
            </p:nvCxnSpPr>
            <p:spPr>
              <a:xfrm>
                <a:off x="3149896" y="3158164"/>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1" name="Straight Arrow Connector 240">
                <a:extLst>
                  <a:ext uri="{FF2B5EF4-FFF2-40B4-BE49-F238E27FC236}">
                    <a16:creationId xmlns:a16="http://schemas.microsoft.com/office/drawing/2014/main" id="{CB6CE499-0FA4-316F-F57E-C57638206105}"/>
                  </a:ext>
                </a:extLst>
              </p:cNvPr>
              <p:cNvCxnSpPr>
                <a:cxnSpLocks/>
              </p:cNvCxnSpPr>
              <p:nvPr/>
            </p:nvCxnSpPr>
            <p:spPr>
              <a:xfrm flipH="1">
                <a:off x="2285357" y="3150028"/>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844A2EBF-32E1-2DFF-1F38-396611A17C08}"/>
                  </a:ext>
                </a:extLst>
              </p:cNvPr>
              <p:cNvCxnSpPr>
                <a:cxnSpLocks/>
              </p:cNvCxnSpPr>
              <p:nvPr/>
            </p:nvCxnSpPr>
            <p:spPr>
              <a:xfrm flipH="1" flipV="1">
                <a:off x="2285357" y="2328335"/>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BB06FE9-7632-5725-3EA9-12E937B984D3}"/>
                  </a:ext>
                </a:extLst>
              </p:cNvPr>
              <p:cNvCxnSpPr>
                <a:cxnSpLocks/>
                <a:stCxn id="228" idx="7"/>
              </p:cNvCxnSpPr>
              <p:nvPr/>
            </p:nvCxnSpPr>
            <p:spPr>
              <a:xfrm flipV="1">
                <a:off x="3149896" y="2337590"/>
                <a:ext cx="110732" cy="11073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8BDFAF30-CCE4-2317-F8FF-18CED8973C61}"/>
                  </a:ext>
                </a:extLst>
              </p:cNvPr>
              <p:cNvCxnSpPr>
                <a:cxnSpLocks/>
              </p:cNvCxnSpPr>
              <p:nvPr/>
            </p:nvCxnSpPr>
            <p:spPr>
              <a:xfrm>
                <a:off x="3923175" y="2790761"/>
                <a:ext cx="348014" cy="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01B37A43-2289-B31E-D7EF-521FEEE6A518}"/>
                  </a:ext>
                </a:extLst>
              </p:cNvPr>
              <p:cNvCxnSpPr>
                <a:cxnSpLocks noChangeAspect="1"/>
                <a:stCxn id="230" idx="4"/>
              </p:cNvCxnSpPr>
              <p:nvPr/>
            </p:nvCxnSpPr>
            <p:spPr>
              <a:xfrm flipH="1">
                <a:off x="2783823" y="3932183"/>
                <a:ext cx="6211" cy="351156"/>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6" name="Straight Arrow Connector 245">
                <a:extLst>
                  <a:ext uri="{FF2B5EF4-FFF2-40B4-BE49-F238E27FC236}">
                    <a16:creationId xmlns:a16="http://schemas.microsoft.com/office/drawing/2014/main" id="{8EE0E293-9262-3F37-BED3-5B1A6FB01BF7}"/>
                  </a:ext>
                </a:extLst>
              </p:cNvPr>
              <p:cNvCxnSpPr>
                <a:cxnSpLocks noChangeAspect="1"/>
              </p:cNvCxnSpPr>
              <p:nvPr/>
            </p:nvCxnSpPr>
            <p:spPr>
              <a:xfrm flipH="1">
                <a:off x="1303466" y="2796353"/>
                <a:ext cx="355923" cy="147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7" name="Straight Arrow Connector 246">
                <a:extLst>
                  <a:ext uri="{FF2B5EF4-FFF2-40B4-BE49-F238E27FC236}">
                    <a16:creationId xmlns:a16="http://schemas.microsoft.com/office/drawing/2014/main" id="{D920A6BA-8FE2-0414-BBBB-E76A8378895C}"/>
                  </a:ext>
                </a:extLst>
              </p:cNvPr>
              <p:cNvCxnSpPr>
                <a:cxnSpLocks/>
                <a:stCxn id="230" idx="3"/>
              </p:cNvCxnSpPr>
              <p:nvPr/>
            </p:nvCxnSpPr>
            <p:spPr>
              <a:xfrm flipH="1">
                <a:off x="1733981" y="3603645"/>
                <a:ext cx="262893" cy="25310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8" name="Straight Arrow Connector 247">
                <a:extLst>
                  <a:ext uri="{FF2B5EF4-FFF2-40B4-BE49-F238E27FC236}">
                    <a16:creationId xmlns:a16="http://schemas.microsoft.com/office/drawing/2014/main" id="{8FF30CBE-1ABE-AD63-C82A-867272632721}"/>
                  </a:ext>
                </a:extLst>
              </p:cNvPr>
              <p:cNvCxnSpPr>
                <a:cxnSpLocks noChangeAspect="1"/>
                <a:stCxn id="230" idx="1"/>
              </p:cNvCxnSpPr>
              <p:nvPr/>
            </p:nvCxnSpPr>
            <p:spPr>
              <a:xfrm flipH="1" flipV="1">
                <a:off x="1761673" y="1761248"/>
                <a:ext cx="235202" cy="256079"/>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49" name="Straight Arrow Connector 248">
                <a:extLst>
                  <a:ext uri="{FF2B5EF4-FFF2-40B4-BE49-F238E27FC236}">
                    <a16:creationId xmlns:a16="http://schemas.microsoft.com/office/drawing/2014/main" id="{E7565EF1-37AB-5A34-281F-DE6940FEB63E}"/>
                  </a:ext>
                </a:extLst>
              </p:cNvPr>
              <p:cNvCxnSpPr>
                <a:cxnSpLocks noChangeAspect="1"/>
              </p:cNvCxnSpPr>
              <p:nvPr/>
            </p:nvCxnSpPr>
            <p:spPr>
              <a:xfrm flipV="1">
                <a:off x="3562570" y="1759170"/>
                <a:ext cx="236136"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0" name="Straight Arrow Connector 249">
                <a:extLst>
                  <a:ext uri="{FF2B5EF4-FFF2-40B4-BE49-F238E27FC236}">
                    <a16:creationId xmlns:a16="http://schemas.microsoft.com/office/drawing/2014/main" id="{8F4F5C2F-D823-9CB1-4730-BB66992CCB43}"/>
                  </a:ext>
                </a:extLst>
              </p:cNvPr>
              <p:cNvCxnSpPr>
                <a:cxnSpLocks noChangeAspect="1"/>
              </p:cNvCxnSpPr>
              <p:nvPr/>
            </p:nvCxnSpPr>
            <p:spPr>
              <a:xfrm rot="1320000" flipV="1">
                <a:off x="3199370" y="1767449"/>
                <a:ext cx="0" cy="2383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1" name="Straight Arrow Connector 250">
                <a:extLst>
                  <a:ext uri="{FF2B5EF4-FFF2-40B4-BE49-F238E27FC236}">
                    <a16:creationId xmlns:a16="http://schemas.microsoft.com/office/drawing/2014/main" id="{23A6E068-A502-1EA1-E92C-C94BB0FB5F44}"/>
                  </a:ext>
                </a:extLst>
              </p:cNvPr>
              <p:cNvCxnSpPr>
                <a:cxnSpLocks noChangeAspect="1"/>
              </p:cNvCxnSpPr>
              <p:nvPr/>
            </p:nvCxnSpPr>
            <p:spPr>
              <a:xfrm>
                <a:off x="3562570" y="3187557"/>
                <a:ext cx="221301" cy="9266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2" name="Straight Arrow Connector 251">
                <a:extLst>
                  <a:ext uri="{FF2B5EF4-FFF2-40B4-BE49-F238E27FC236}">
                    <a16:creationId xmlns:a16="http://schemas.microsoft.com/office/drawing/2014/main" id="{0AB7353B-1D7A-622F-1170-2ADB8586A54D}"/>
                  </a:ext>
                </a:extLst>
              </p:cNvPr>
              <p:cNvCxnSpPr>
                <a:cxnSpLocks noChangeAspect="1"/>
              </p:cNvCxnSpPr>
              <p:nvPr/>
            </p:nvCxnSpPr>
            <p:spPr>
              <a:xfrm flipH="1">
                <a:off x="2341005" y="3605726"/>
                <a:ext cx="87697" cy="21705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58B4053C-7CBF-38BA-3677-8817338C002C}"/>
                  </a:ext>
                </a:extLst>
              </p:cNvPr>
              <p:cNvCxnSpPr>
                <a:cxnSpLocks noChangeAspect="1"/>
              </p:cNvCxnSpPr>
              <p:nvPr/>
            </p:nvCxnSpPr>
            <p:spPr>
              <a:xfrm rot="1320000" flipH="1">
                <a:off x="1738048" y="2437364"/>
                <a:ext cx="237282" cy="98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570887C1-FB02-0940-51A7-9CC660682B67}"/>
                  </a:ext>
                </a:extLst>
              </p:cNvPr>
              <p:cNvCxnSpPr>
                <a:cxnSpLocks noChangeAspect="1"/>
              </p:cNvCxnSpPr>
              <p:nvPr/>
            </p:nvCxnSpPr>
            <p:spPr>
              <a:xfrm>
                <a:off x="3169353" y="3562155"/>
                <a:ext cx="91782" cy="216225"/>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8DCBDF99-3021-E278-902F-8DF7B0DFBDC8}"/>
                  </a:ext>
                </a:extLst>
              </p:cNvPr>
              <p:cNvCxnSpPr>
                <a:cxnSpLocks noChangeAspect="1"/>
              </p:cNvCxnSpPr>
              <p:nvPr/>
            </p:nvCxnSpPr>
            <p:spPr>
              <a:xfrm flipH="1">
                <a:off x="1756180" y="3153537"/>
                <a:ext cx="216225" cy="91782"/>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521553E5-8B54-45C1-B90B-316EE8219573}"/>
                  </a:ext>
                </a:extLst>
              </p:cNvPr>
              <p:cNvCxnSpPr>
                <a:cxnSpLocks noChangeAspect="1"/>
              </p:cNvCxnSpPr>
              <p:nvPr/>
            </p:nvCxnSpPr>
            <p:spPr>
              <a:xfrm flipH="1" flipV="1">
                <a:off x="2350612" y="1777672"/>
                <a:ext cx="91833" cy="216098"/>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6CFAF1D7-E7C9-5A62-38E1-019E42DE414F}"/>
                  </a:ext>
                </a:extLst>
              </p:cNvPr>
              <p:cNvCxnSpPr>
                <a:cxnSpLocks noChangeAspect="1"/>
              </p:cNvCxnSpPr>
              <p:nvPr/>
            </p:nvCxnSpPr>
            <p:spPr>
              <a:xfrm rot="1320000" flipV="1">
                <a:off x="3637254" y="2365272"/>
                <a:ext cx="166098" cy="166097"/>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8" name="Straight Arrow Connector 257">
                <a:extLst>
                  <a:ext uri="{FF2B5EF4-FFF2-40B4-BE49-F238E27FC236}">
                    <a16:creationId xmlns:a16="http://schemas.microsoft.com/office/drawing/2014/main" id="{32C127F8-6209-6A25-4874-238C4DAD6E28}"/>
                  </a:ext>
                </a:extLst>
              </p:cNvPr>
              <p:cNvCxnSpPr>
                <a:cxnSpLocks noChangeAspect="1"/>
              </p:cNvCxnSpPr>
              <p:nvPr/>
            </p:nvCxnSpPr>
            <p:spPr>
              <a:xfrm flipV="1">
                <a:off x="2790034" y="1331239"/>
                <a:ext cx="0" cy="357550"/>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259" name="Straight Arrow Connector 258">
                <a:extLst>
                  <a:ext uri="{FF2B5EF4-FFF2-40B4-BE49-F238E27FC236}">
                    <a16:creationId xmlns:a16="http://schemas.microsoft.com/office/drawing/2014/main" id="{2E562DB2-F4E1-6329-CAB3-5F412901704A}"/>
                  </a:ext>
                </a:extLst>
              </p:cNvPr>
              <p:cNvCxnSpPr>
                <a:cxnSpLocks/>
                <a:stCxn id="230" idx="5"/>
              </p:cNvCxnSpPr>
              <p:nvPr/>
            </p:nvCxnSpPr>
            <p:spPr>
              <a:xfrm>
                <a:off x="3583193" y="3603645"/>
                <a:ext cx="237282" cy="253101"/>
              </a:xfrm>
              <a:prstGeom prst="straightConnector1">
                <a:avLst/>
              </a:prstGeom>
              <a:ln w="254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sp>
          <p:nvSpPr>
            <p:cNvPr id="232" name="Rectangle 231">
              <a:extLst>
                <a:ext uri="{FF2B5EF4-FFF2-40B4-BE49-F238E27FC236}">
                  <a16:creationId xmlns:a16="http://schemas.microsoft.com/office/drawing/2014/main" id="{35942B36-9D70-0338-A5E9-2D0121C88D9B}"/>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3" name="Rectangle 232">
              <a:extLst>
                <a:ext uri="{FF2B5EF4-FFF2-40B4-BE49-F238E27FC236}">
                  <a16:creationId xmlns:a16="http://schemas.microsoft.com/office/drawing/2014/main" id="{5E2E68F3-5E32-9B0B-FB01-5BC0B0A45082}"/>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4" name="Rectangle 233">
              <a:extLst>
                <a:ext uri="{FF2B5EF4-FFF2-40B4-BE49-F238E27FC236}">
                  <a16:creationId xmlns:a16="http://schemas.microsoft.com/office/drawing/2014/main" id="{2983A70D-8E71-F2D6-C4BB-EA78F5427B11}"/>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35" name="Rectangle 234">
              <a:extLst>
                <a:ext uri="{FF2B5EF4-FFF2-40B4-BE49-F238E27FC236}">
                  <a16:creationId xmlns:a16="http://schemas.microsoft.com/office/drawing/2014/main" id="{4B6CA1A6-E438-DED5-10A6-DA25476F49E6}"/>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0" name="Group 109">
            <a:extLst>
              <a:ext uri="{FF2B5EF4-FFF2-40B4-BE49-F238E27FC236}">
                <a16:creationId xmlns:a16="http://schemas.microsoft.com/office/drawing/2014/main" id="{F717B6DF-53FF-FC6C-5B1C-0DB3033061B7}"/>
              </a:ext>
            </a:extLst>
          </p:cNvPr>
          <p:cNvGrpSpPr/>
          <p:nvPr/>
        </p:nvGrpSpPr>
        <p:grpSpPr>
          <a:xfrm>
            <a:off x="5327114" y="513257"/>
            <a:ext cx="4613533" cy="4767364"/>
            <a:chOff x="5327114" y="513257"/>
            <a:chExt cx="4613533" cy="4767364"/>
          </a:xfrm>
        </p:grpSpPr>
        <p:grpSp>
          <p:nvGrpSpPr>
            <p:cNvPr id="111" name="Group 110">
              <a:extLst>
                <a:ext uri="{FF2B5EF4-FFF2-40B4-BE49-F238E27FC236}">
                  <a16:creationId xmlns:a16="http://schemas.microsoft.com/office/drawing/2014/main" id="{35BF2B51-F198-3AF2-7181-9AA7FC36D6AC}"/>
                </a:ext>
              </a:extLst>
            </p:cNvPr>
            <p:cNvGrpSpPr>
              <a:grpSpLocks noChangeAspect="1"/>
            </p:cNvGrpSpPr>
            <p:nvPr/>
          </p:nvGrpSpPr>
          <p:grpSpPr>
            <a:xfrm>
              <a:off x="5327114" y="513257"/>
              <a:ext cx="4613533" cy="4767364"/>
              <a:chOff x="548368" y="416611"/>
              <a:chExt cx="4613533" cy="4767364"/>
            </a:xfrm>
          </p:grpSpPr>
          <p:sp>
            <p:nvSpPr>
              <p:cNvPr id="137" name="Rectangle 136">
                <a:extLst>
                  <a:ext uri="{FF2B5EF4-FFF2-40B4-BE49-F238E27FC236}">
                    <a16:creationId xmlns:a16="http://schemas.microsoft.com/office/drawing/2014/main" id="{9CCF0CC5-07D8-ACEA-1EA4-4BF85BBEF40A}"/>
                  </a:ext>
                </a:extLst>
              </p:cNvPr>
              <p:cNvSpPr/>
              <p:nvPr/>
            </p:nvSpPr>
            <p:spPr>
              <a:xfrm>
                <a:off x="1204588" y="1216621"/>
                <a:ext cx="3163762" cy="3163762"/>
              </a:xfrm>
              <a:prstGeom prst="rect">
                <a:avLst/>
              </a:prstGeom>
              <a:gradFill flip="none" rotWithShape="1">
                <a:gsLst>
                  <a:gs pos="9000">
                    <a:schemeClr val="bg1"/>
                  </a:gs>
                  <a:gs pos="100000">
                    <a:srgbClr val="FF0000"/>
                  </a:gs>
                </a:gsLst>
                <a:path path="circle">
                  <a:fillToRect l="50000" t="50000" r="50000" b="50000"/>
                </a:path>
                <a:tileRect/>
              </a:grad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38" name="Rectangle 137">
                <a:extLst>
                  <a:ext uri="{FF2B5EF4-FFF2-40B4-BE49-F238E27FC236}">
                    <a16:creationId xmlns:a16="http://schemas.microsoft.com/office/drawing/2014/main" id="{E8A6FD59-F02F-C121-71BB-6AA7E9CFD3F4}"/>
                  </a:ext>
                </a:extLst>
              </p:cNvPr>
              <p:cNvSpPr/>
              <p:nvPr/>
            </p:nvSpPr>
            <p:spPr>
              <a:xfrm>
                <a:off x="1201941" y="1210211"/>
                <a:ext cx="3163762" cy="3163761"/>
              </a:xfrm>
              <a:prstGeom prst="rect">
                <a:avLst/>
              </a:pr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9" name="Oval 138">
                <a:extLst>
                  <a:ext uri="{FF2B5EF4-FFF2-40B4-BE49-F238E27FC236}">
                    <a16:creationId xmlns:a16="http://schemas.microsoft.com/office/drawing/2014/main" id="{B3754EA7-11C4-FC2C-F7AF-943B9B7B60B4}"/>
                  </a:ext>
                </a:extLst>
              </p:cNvPr>
              <p:cNvSpPr>
                <a:spLocks noChangeAspect="1"/>
              </p:cNvSpPr>
              <p:nvPr/>
            </p:nvSpPr>
            <p:spPr>
              <a:xfrm>
                <a:off x="1920980" y="1929250"/>
                <a:ext cx="1725685" cy="1725684"/>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0" name="Oval 139">
                <a:extLst>
                  <a:ext uri="{FF2B5EF4-FFF2-40B4-BE49-F238E27FC236}">
                    <a16:creationId xmlns:a16="http://schemas.microsoft.com/office/drawing/2014/main" id="{CB0026EE-0BDF-4288-93D1-D04FA94AE186}"/>
                  </a:ext>
                </a:extLst>
              </p:cNvPr>
              <p:cNvSpPr>
                <a:spLocks noChangeAspect="1"/>
              </p:cNvSpPr>
              <p:nvPr/>
            </p:nvSpPr>
            <p:spPr>
              <a:xfrm>
                <a:off x="1280055" y="1280782"/>
                <a:ext cx="3019959" cy="3019958"/>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1" name="Oval 140">
                <a:extLst>
                  <a:ext uri="{FF2B5EF4-FFF2-40B4-BE49-F238E27FC236}">
                    <a16:creationId xmlns:a16="http://schemas.microsoft.com/office/drawing/2014/main" id="{2E826935-031B-1E37-31DD-822EC71444A1}"/>
                  </a:ext>
                </a:extLst>
              </p:cNvPr>
              <p:cNvSpPr>
                <a:spLocks noChangeAspect="1"/>
              </p:cNvSpPr>
              <p:nvPr/>
            </p:nvSpPr>
            <p:spPr>
              <a:xfrm>
                <a:off x="1129059" y="1129787"/>
                <a:ext cx="3321951" cy="3321949"/>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2" name="Oval 141">
                <a:extLst>
                  <a:ext uri="{FF2B5EF4-FFF2-40B4-BE49-F238E27FC236}">
                    <a16:creationId xmlns:a16="http://schemas.microsoft.com/office/drawing/2014/main" id="{FD761DFA-C63B-D776-A543-E07C6E5D63E5}"/>
                  </a:ext>
                </a:extLst>
              </p:cNvPr>
              <p:cNvSpPr>
                <a:spLocks noChangeAspect="1"/>
              </p:cNvSpPr>
              <p:nvPr/>
            </p:nvSpPr>
            <p:spPr>
              <a:xfrm>
                <a:off x="1004206" y="1011146"/>
                <a:ext cx="3559233" cy="3559231"/>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3" name="Oval 142">
                <a:extLst>
                  <a:ext uri="{FF2B5EF4-FFF2-40B4-BE49-F238E27FC236}">
                    <a16:creationId xmlns:a16="http://schemas.microsoft.com/office/drawing/2014/main" id="{3642C567-7B43-C32C-36E2-AE5A7D24E5F7}"/>
                  </a:ext>
                </a:extLst>
              </p:cNvPr>
              <p:cNvSpPr>
                <a:spLocks noChangeAspect="1"/>
              </p:cNvSpPr>
              <p:nvPr/>
            </p:nvSpPr>
            <p:spPr>
              <a:xfrm>
                <a:off x="905339" y="912278"/>
                <a:ext cx="3756968" cy="3756966"/>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44" name="Oval 143">
                <a:extLst>
                  <a:ext uri="{FF2B5EF4-FFF2-40B4-BE49-F238E27FC236}">
                    <a16:creationId xmlns:a16="http://schemas.microsoft.com/office/drawing/2014/main" id="{A83A272E-DC1D-51AF-E9DB-FC503F4148E3}"/>
                  </a:ext>
                </a:extLst>
              </p:cNvPr>
              <p:cNvSpPr>
                <a:spLocks noChangeAspect="1"/>
              </p:cNvSpPr>
              <p:nvPr/>
            </p:nvSpPr>
            <p:spPr>
              <a:xfrm>
                <a:off x="826245" y="833184"/>
                <a:ext cx="3915156" cy="391515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6" name="Oval 195">
                <a:extLst>
                  <a:ext uri="{FF2B5EF4-FFF2-40B4-BE49-F238E27FC236}">
                    <a16:creationId xmlns:a16="http://schemas.microsoft.com/office/drawing/2014/main" id="{32027CA4-E174-0F26-6829-02B546A9DD8B}"/>
                  </a:ext>
                </a:extLst>
              </p:cNvPr>
              <p:cNvSpPr>
                <a:spLocks noChangeAspect="1"/>
              </p:cNvSpPr>
              <p:nvPr/>
            </p:nvSpPr>
            <p:spPr>
              <a:xfrm>
                <a:off x="761271" y="761999"/>
                <a:ext cx="4057525" cy="4057524"/>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7" name="Oval 196">
                <a:extLst>
                  <a:ext uri="{FF2B5EF4-FFF2-40B4-BE49-F238E27FC236}">
                    <a16:creationId xmlns:a16="http://schemas.microsoft.com/office/drawing/2014/main" id="{1DAA5891-0674-27D7-1476-92CFC2002D48}"/>
                  </a:ext>
                </a:extLst>
              </p:cNvPr>
              <p:cNvSpPr>
                <a:spLocks noChangeAspect="1"/>
              </p:cNvSpPr>
              <p:nvPr/>
            </p:nvSpPr>
            <p:spPr>
              <a:xfrm>
                <a:off x="695739" y="702679"/>
                <a:ext cx="4176166" cy="4176165"/>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8" name="Oval 197">
                <a:extLst>
                  <a:ext uri="{FF2B5EF4-FFF2-40B4-BE49-F238E27FC236}">
                    <a16:creationId xmlns:a16="http://schemas.microsoft.com/office/drawing/2014/main" id="{CCBFF22F-CF4D-F933-FF15-8D6D866EDC69}"/>
                  </a:ext>
                </a:extLst>
              </p:cNvPr>
              <p:cNvSpPr>
                <a:spLocks noChangeAspect="1"/>
              </p:cNvSpPr>
              <p:nvPr/>
            </p:nvSpPr>
            <p:spPr>
              <a:xfrm>
                <a:off x="644328" y="651268"/>
                <a:ext cx="4278989" cy="4278987"/>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9" name="Oval 198">
                <a:extLst>
                  <a:ext uri="{FF2B5EF4-FFF2-40B4-BE49-F238E27FC236}">
                    <a16:creationId xmlns:a16="http://schemas.microsoft.com/office/drawing/2014/main" id="{7702BA17-9505-F309-5E3B-5E2697C5453B}"/>
                  </a:ext>
                </a:extLst>
              </p:cNvPr>
              <p:cNvSpPr>
                <a:spLocks noChangeAspect="1"/>
              </p:cNvSpPr>
              <p:nvPr/>
            </p:nvSpPr>
            <p:spPr>
              <a:xfrm>
                <a:off x="607385" y="610559"/>
                <a:ext cx="4365992" cy="4365990"/>
              </a:xfrm>
              <a:prstGeom prst="ellipse">
                <a:avLst/>
              </a:prstGeom>
              <a:noFill/>
              <a:ln w="19050" cap="flat">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0" name="Rectangle 199">
                <a:extLst>
                  <a:ext uri="{FF2B5EF4-FFF2-40B4-BE49-F238E27FC236}">
                    <a16:creationId xmlns:a16="http://schemas.microsoft.com/office/drawing/2014/main" id="{2B00233E-23D6-6A74-AF4A-4CE02CEF1F01}"/>
                  </a:ext>
                </a:extLst>
              </p:cNvPr>
              <p:cNvSpPr/>
              <p:nvPr/>
            </p:nvSpPr>
            <p:spPr>
              <a:xfrm>
                <a:off x="4370960" y="1091387"/>
                <a:ext cx="790941"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1" name="Rectangle 200">
                <a:extLst>
                  <a:ext uri="{FF2B5EF4-FFF2-40B4-BE49-F238E27FC236}">
                    <a16:creationId xmlns:a16="http://schemas.microsoft.com/office/drawing/2014/main" id="{4743D724-D48F-914D-EA51-5990263FDEEA}"/>
                  </a:ext>
                </a:extLst>
              </p:cNvPr>
              <p:cNvSpPr/>
              <p:nvPr/>
            </p:nvSpPr>
            <p:spPr>
              <a:xfrm>
                <a:off x="578638" y="1129787"/>
                <a:ext cx="619990" cy="3321949"/>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2" name="Rectangle 201">
                <a:extLst>
                  <a:ext uri="{FF2B5EF4-FFF2-40B4-BE49-F238E27FC236}">
                    <a16:creationId xmlns:a16="http://schemas.microsoft.com/office/drawing/2014/main" id="{B9543C2B-40B8-9327-7E0B-585AADD2E09B}"/>
                  </a:ext>
                </a:extLst>
              </p:cNvPr>
              <p:cNvSpPr/>
              <p:nvPr/>
            </p:nvSpPr>
            <p:spPr>
              <a:xfrm rot="5400000">
                <a:off x="2388353" y="-848895"/>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3" name="Rectangle 202">
                <a:extLst>
                  <a:ext uri="{FF2B5EF4-FFF2-40B4-BE49-F238E27FC236}">
                    <a16:creationId xmlns:a16="http://schemas.microsoft.com/office/drawing/2014/main" id="{6FE3299B-F320-73CB-F415-F8EA18E86DA7}"/>
                  </a:ext>
                </a:extLst>
              </p:cNvPr>
              <p:cNvSpPr/>
              <p:nvPr/>
            </p:nvSpPr>
            <p:spPr>
              <a:xfrm rot="5400000">
                <a:off x="2419594" y="3121123"/>
                <a:ext cx="790940" cy="3321951"/>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4" name="Oval 203">
                <a:extLst>
                  <a:ext uri="{FF2B5EF4-FFF2-40B4-BE49-F238E27FC236}">
                    <a16:creationId xmlns:a16="http://schemas.microsoft.com/office/drawing/2014/main" id="{7CE7AA85-E401-9073-9BB2-DD06899D7055}"/>
                  </a:ext>
                </a:extLst>
              </p:cNvPr>
              <p:cNvSpPr>
                <a:spLocks noChangeAspect="1"/>
              </p:cNvSpPr>
              <p:nvPr/>
            </p:nvSpPr>
            <p:spPr>
              <a:xfrm>
                <a:off x="2266117" y="2274386"/>
                <a:ext cx="1035411" cy="1035410"/>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5" name="Oval 204">
                <a:extLst>
                  <a:ext uri="{FF2B5EF4-FFF2-40B4-BE49-F238E27FC236}">
                    <a16:creationId xmlns:a16="http://schemas.microsoft.com/office/drawing/2014/main" id="{7310C2F6-367B-583A-C94F-DD390876B13D}"/>
                  </a:ext>
                </a:extLst>
              </p:cNvPr>
              <p:cNvSpPr>
                <a:spLocks noChangeAspect="1"/>
              </p:cNvSpPr>
              <p:nvPr/>
            </p:nvSpPr>
            <p:spPr>
              <a:xfrm>
                <a:off x="1455532" y="1454685"/>
                <a:ext cx="2674813" cy="2674812"/>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6" name="Oval 205">
                <a:extLst>
                  <a:ext uri="{FF2B5EF4-FFF2-40B4-BE49-F238E27FC236}">
                    <a16:creationId xmlns:a16="http://schemas.microsoft.com/office/drawing/2014/main" id="{25186DA6-A4E7-F51B-1C50-06C3E3F0621F}"/>
                  </a:ext>
                </a:extLst>
              </p:cNvPr>
              <p:cNvSpPr>
                <a:spLocks noChangeAspect="1"/>
              </p:cNvSpPr>
              <p:nvPr/>
            </p:nvSpPr>
            <p:spPr>
              <a:xfrm>
                <a:off x="1668337" y="1688790"/>
                <a:ext cx="2243394" cy="2243393"/>
              </a:xfrm>
              <a:prstGeom prst="ellipse">
                <a:avLst/>
              </a:prstGeom>
              <a:noFill/>
              <a:ln w="1905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7" name="Rectangle 206">
                <a:extLst>
                  <a:ext uri="{FF2B5EF4-FFF2-40B4-BE49-F238E27FC236}">
                    <a16:creationId xmlns:a16="http://schemas.microsoft.com/office/drawing/2014/main" id="{2E9175EF-1568-6904-8B1B-18513E3FB40D}"/>
                  </a:ext>
                </a:extLst>
              </p:cNvPr>
              <p:cNvSpPr/>
              <p:nvPr/>
            </p:nvSpPr>
            <p:spPr>
              <a:xfrm>
                <a:off x="4402261" y="1088763"/>
                <a:ext cx="640600" cy="2435127"/>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Rectangle 207">
                <a:extLst>
                  <a:ext uri="{FF2B5EF4-FFF2-40B4-BE49-F238E27FC236}">
                    <a16:creationId xmlns:a16="http://schemas.microsoft.com/office/drawing/2014/main" id="{9389B782-2AC9-5D8F-7F93-D67787F337B9}"/>
                  </a:ext>
                </a:extLst>
              </p:cNvPr>
              <p:cNvSpPr/>
              <p:nvPr/>
            </p:nvSpPr>
            <p:spPr>
              <a:xfrm>
                <a:off x="548368" y="1136196"/>
                <a:ext cx="652907"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9" name="Rectangle 208">
                <a:extLst>
                  <a:ext uri="{FF2B5EF4-FFF2-40B4-BE49-F238E27FC236}">
                    <a16:creationId xmlns:a16="http://schemas.microsoft.com/office/drawing/2014/main" id="{67614957-EFF1-C883-6DEE-524F98AB117C}"/>
                  </a:ext>
                </a:extLst>
              </p:cNvPr>
              <p:cNvSpPr/>
              <p:nvPr/>
            </p:nvSpPr>
            <p:spPr>
              <a:xfrm rot="5400000">
                <a:off x="2390999" y="-842484"/>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10" name="Rectangle 209">
                <a:extLst>
                  <a:ext uri="{FF2B5EF4-FFF2-40B4-BE49-F238E27FC236}">
                    <a16:creationId xmlns:a16="http://schemas.microsoft.com/office/drawing/2014/main" id="{812AADDD-9D14-D717-9153-DAE4D81B2262}"/>
                  </a:ext>
                </a:extLst>
              </p:cNvPr>
              <p:cNvSpPr/>
              <p:nvPr/>
            </p:nvSpPr>
            <p:spPr>
              <a:xfrm rot="5400000">
                <a:off x="2422241" y="3127530"/>
                <a:ext cx="790941" cy="3321950"/>
              </a:xfrm>
              <a:prstGeom prst="rect">
                <a:avLst/>
              </a:prstGeom>
              <a:solidFill>
                <a:schemeClr val="bg1"/>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p:nvGrpSpPr>
            <p:cNvPr id="112" name="Group 111">
              <a:extLst>
                <a:ext uri="{FF2B5EF4-FFF2-40B4-BE49-F238E27FC236}">
                  <a16:creationId xmlns:a16="http://schemas.microsoft.com/office/drawing/2014/main" id="{53B64AC7-1B70-73C0-3F0A-A5D0A96A02FC}"/>
                </a:ext>
              </a:extLst>
            </p:cNvPr>
            <p:cNvGrpSpPr/>
            <p:nvPr/>
          </p:nvGrpSpPr>
          <p:grpSpPr>
            <a:xfrm>
              <a:off x="6444436" y="1783809"/>
              <a:ext cx="2246041" cy="2244806"/>
              <a:chOff x="6451189" y="1778203"/>
              <a:chExt cx="2246041" cy="2244806"/>
            </a:xfrm>
          </p:grpSpPr>
          <p:cxnSp>
            <p:nvCxnSpPr>
              <p:cNvPr id="113" name="Straight Arrow Connector 112">
                <a:extLst>
                  <a:ext uri="{FF2B5EF4-FFF2-40B4-BE49-F238E27FC236}">
                    <a16:creationId xmlns:a16="http://schemas.microsoft.com/office/drawing/2014/main" id="{2C4CDD30-C311-3E95-9294-FD46184590CA}"/>
                  </a:ext>
                </a:extLst>
              </p:cNvPr>
              <p:cNvCxnSpPr>
                <a:cxnSpLocks/>
              </p:cNvCxnSpPr>
              <p:nvPr/>
            </p:nvCxnSpPr>
            <p:spPr>
              <a:xfrm rot="5400000" flipV="1">
                <a:off x="7625855" y="2287356"/>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65E1A1DE-A36B-1BDB-F38A-064D21368C2E}"/>
                  </a:ext>
                </a:extLst>
              </p:cNvPr>
              <p:cNvCxnSpPr>
                <a:cxnSpLocks/>
              </p:cNvCxnSpPr>
              <p:nvPr/>
            </p:nvCxnSpPr>
            <p:spPr>
              <a:xfrm rot="5400000">
                <a:off x="8004753" y="2904720"/>
                <a:ext cx="155313" cy="2847"/>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038F1AA9-D698-5842-C666-B69C5A1EA98B}"/>
                  </a:ext>
                </a:extLst>
              </p:cNvPr>
              <p:cNvCxnSpPr>
                <a:cxnSpLocks/>
              </p:cNvCxnSpPr>
              <p:nvPr/>
            </p:nvCxnSpPr>
            <p:spPr>
              <a:xfrm rot="5400000">
                <a:off x="7557110" y="3317992"/>
                <a:ext cx="0" cy="15602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9BF74C63-C255-8DC0-02E8-C6EDA895AD1F}"/>
                  </a:ext>
                </a:extLst>
              </p:cNvPr>
              <p:cNvCxnSpPr>
                <a:cxnSpLocks/>
              </p:cNvCxnSpPr>
              <p:nvPr/>
            </p:nvCxnSpPr>
            <p:spPr>
              <a:xfrm rot="5400000" flipH="1">
                <a:off x="6973333" y="2866868"/>
                <a:ext cx="158934" cy="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1E20C97C-7BEE-6577-9432-71AE63A8A56B}"/>
                  </a:ext>
                </a:extLst>
              </p:cNvPr>
              <p:cNvCxnSpPr>
                <a:cxnSpLocks noChangeAspect="1"/>
              </p:cNvCxnSpPr>
              <p:nvPr/>
            </p:nvCxnSpPr>
            <p:spPr>
              <a:xfrm rot="5400000">
                <a:off x="7875130" y="3195432"/>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E56E9748-EC1A-44C1-EA81-EF839AA40A6F}"/>
                  </a:ext>
                </a:extLst>
              </p:cNvPr>
              <p:cNvCxnSpPr>
                <a:cxnSpLocks/>
              </p:cNvCxnSpPr>
              <p:nvPr/>
            </p:nvCxnSpPr>
            <p:spPr>
              <a:xfrm rot="5400000" flipH="1">
                <a:off x="7142023" y="3185353"/>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EC52725F-DCAB-60AA-FF4C-07ED2B1C3937}"/>
                  </a:ext>
                </a:extLst>
              </p:cNvPr>
              <p:cNvCxnSpPr>
                <a:cxnSpLocks/>
              </p:cNvCxnSpPr>
              <p:nvPr/>
            </p:nvCxnSpPr>
            <p:spPr>
              <a:xfrm rot="5400000" flipH="1" flipV="1">
                <a:off x="7171912" y="2443696"/>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4ED798FE-698B-7796-568C-C48D2680D9E5}"/>
                  </a:ext>
                </a:extLst>
              </p:cNvPr>
              <p:cNvCxnSpPr>
                <a:cxnSpLocks/>
              </p:cNvCxnSpPr>
              <p:nvPr/>
            </p:nvCxnSpPr>
            <p:spPr>
              <a:xfrm rot="5400000" flipV="1">
                <a:off x="7922114" y="2505424"/>
                <a:ext cx="108719" cy="108719"/>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4D2ABDC2-F914-0F6D-8CAD-220AB776ED4E}"/>
                  </a:ext>
                </a:extLst>
              </p:cNvPr>
              <p:cNvCxnSpPr>
                <a:cxnSpLocks/>
              </p:cNvCxnSpPr>
              <p:nvPr/>
            </p:nvCxnSpPr>
            <p:spPr>
              <a:xfrm>
                <a:off x="8697230" y="2860242"/>
                <a:ext cx="0"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0D1BCE6C-9C9E-2A0D-7615-248841523DC6}"/>
                  </a:ext>
                </a:extLst>
              </p:cNvPr>
              <p:cNvCxnSpPr>
                <a:cxnSpLocks/>
              </p:cNvCxnSpPr>
              <p:nvPr/>
            </p:nvCxnSpPr>
            <p:spPr>
              <a:xfrm flipH="1" flipV="1">
                <a:off x="7293887" y="4013656"/>
                <a:ext cx="326867" cy="935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F1C0F631-3607-64D3-FC26-00D3271D6539}"/>
                  </a:ext>
                </a:extLst>
              </p:cNvPr>
              <p:cNvCxnSpPr>
                <a:cxnSpLocks noChangeAspect="1"/>
              </p:cNvCxnSpPr>
              <p:nvPr/>
            </p:nvCxnSpPr>
            <p:spPr>
              <a:xfrm flipH="1" flipV="1">
                <a:off x="6451189" y="2548658"/>
                <a:ext cx="1417" cy="34168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C6ED80B1-568A-BBE3-CB28-7574346615FC}"/>
                  </a:ext>
                </a:extLst>
              </p:cNvPr>
              <p:cNvCxnSpPr>
                <a:cxnSpLocks/>
              </p:cNvCxnSpPr>
              <p:nvPr/>
            </p:nvCxnSpPr>
            <p:spPr>
              <a:xfrm flipH="1">
                <a:off x="8122773" y="3694992"/>
                <a:ext cx="243737" cy="22060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277A1B4C-57D0-ADB3-D342-64AAD5878E4C}"/>
                  </a:ext>
                </a:extLst>
              </p:cNvPr>
              <p:cNvCxnSpPr>
                <a:cxnSpLocks/>
              </p:cNvCxnSpPr>
              <p:nvPr/>
            </p:nvCxnSpPr>
            <p:spPr>
              <a:xfrm flipH="1" flipV="1">
                <a:off x="6558837" y="3463102"/>
                <a:ext cx="250909" cy="26097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B3932429-2666-4F48-B166-18FC811E9930}"/>
                  </a:ext>
                </a:extLst>
              </p:cNvPr>
              <p:cNvCxnSpPr>
                <a:cxnSpLocks noChangeAspect="1"/>
              </p:cNvCxnSpPr>
              <p:nvPr/>
            </p:nvCxnSpPr>
            <p:spPr>
              <a:xfrm flipV="1">
                <a:off x="6770582" y="1889422"/>
                <a:ext cx="234493" cy="228776"/>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570BC422-C45E-6A88-5188-5C082C59AD68}"/>
                  </a:ext>
                </a:extLst>
              </p:cNvPr>
              <p:cNvCxnSpPr>
                <a:cxnSpLocks/>
              </p:cNvCxnSpPr>
              <p:nvPr/>
            </p:nvCxnSpPr>
            <p:spPr>
              <a:xfrm>
                <a:off x="8357980" y="2091111"/>
                <a:ext cx="253397" cy="30589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3F55ADE4-4820-8117-9888-D6F074BBA905}"/>
                  </a:ext>
                </a:extLst>
              </p:cNvPr>
              <p:cNvCxnSpPr>
                <a:cxnSpLocks/>
              </p:cNvCxnSpPr>
              <p:nvPr/>
            </p:nvCxnSpPr>
            <p:spPr>
              <a:xfrm rot="6720000" flipV="1">
                <a:off x="7924785" y="1980885"/>
                <a:ext cx="0" cy="234034"/>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0E877F04-7C9D-42A6-4AED-CAAD4D8BBC00}"/>
                  </a:ext>
                </a:extLst>
              </p:cNvPr>
              <p:cNvCxnSpPr>
                <a:cxnSpLocks/>
              </p:cNvCxnSpPr>
              <p:nvPr/>
            </p:nvCxnSpPr>
            <p:spPr>
              <a:xfrm rot="5400000">
                <a:off x="8217741" y="3264928"/>
                <a:ext cx="217278" cy="9098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B2F68374-54D2-6AC4-EE9F-C949C7F17DC7}"/>
                  </a:ext>
                </a:extLst>
              </p:cNvPr>
              <p:cNvCxnSpPr>
                <a:cxnSpLocks/>
              </p:cNvCxnSpPr>
              <p:nvPr/>
            </p:nvCxnSpPr>
            <p:spPr>
              <a:xfrm rot="5400000" flipH="1">
                <a:off x="7117333" y="3543174"/>
                <a:ext cx="86103" cy="21311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3AF9C7B1-6A96-0699-E7F8-9A6279B58FFB}"/>
                  </a:ext>
                </a:extLst>
              </p:cNvPr>
              <p:cNvCxnSpPr>
                <a:cxnSpLocks/>
              </p:cNvCxnSpPr>
              <p:nvPr/>
            </p:nvCxnSpPr>
            <p:spPr>
              <a:xfrm rot="6720000" flipH="1">
                <a:off x="6662815" y="2531791"/>
                <a:ext cx="232969" cy="962"/>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6B7DBB5F-3C49-2F23-E86F-12E047A693A3}"/>
                  </a:ext>
                </a:extLst>
              </p:cNvPr>
              <p:cNvCxnSpPr>
                <a:cxnSpLocks/>
              </p:cNvCxnSpPr>
              <p:nvPr/>
            </p:nvCxnSpPr>
            <p:spPr>
              <a:xfrm rot="5400000">
                <a:off x="7846677" y="3571592"/>
                <a:ext cx="90113" cy="212295"/>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1A29FF41-96A2-D1DF-D8EC-435B3CAF8D87}"/>
                  </a:ext>
                </a:extLst>
              </p:cNvPr>
              <p:cNvCxnSpPr>
                <a:cxnSpLocks/>
              </p:cNvCxnSpPr>
              <p:nvPr/>
            </p:nvCxnSpPr>
            <p:spPr>
              <a:xfrm rot="5400000" flipH="1">
                <a:off x="6667936" y="3170332"/>
                <a:ext cx="212295" cy="90113"/>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48EF4590-5786-23FC-B873-DC314F242881}"/>
                  </a:ext>
                </a:extLst>
              </p:cNvPr>
              <p:cNvCxnSpPr>
                <a:cxnSpLocks/>
              </p:cNvCxnSpPr>
              <p:nvPr/>
            </p:nvCxnSpPr>
            <p:spPr>
              <a:xfrm rot="5400000" flipH="1" flipV="1">
                <a:off x="7177417" y="1988785"/>
                <a:ext cx="90163" cy="212170"/>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BC20C28D-38C9-CCB4-9260-0228EEF7DBE0}"/>
                  </a:ext>
                </a:extLst>
              </p:cNvPr>
              <p:cNvCxnSpPr>
                <a:cxnSpLocks/>
              </p:cNvCxnSpPr>
              <p:nvPr/>
            </p:nvCxnSpPr>
            <p:spPr>
              <a:xfrm rot="6720000" flipV="1">
                <a:off x="8281421" y="2474303"/>
                <a:ext cx="163078" cy="163078"/>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B9B17021-3C71-6DE4-B1E2-8955C90F6FB3}"/>
                  </a:ext>
                </a:extLst>
              </p:cNvPr>
              <p:cNvCxnSpPr>
                <a:cxnSpLocks noChangeAspect="1"/>
              </p:cNvCxnSpPr>
              <p:nvPr/>
            </p:nvCxnSpPr>
            <p:spPr>
              <a:xfrm>
                <a:off x="7544050" y="1778203"/>
                <a:ext cx="341688" cy="971"/>
              </a:xfrm>
              <a:prstGeom prst="straightConnector1">
                <a:avLst/>
              </a:prstGeom>
              <a:ln w="254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grpSp>
      <p:sp>
        <p:nvSpPr>
          <p:cNvPr id="2" name="Footer Placeholder 1">
            <a:extLst>
              <a:ext uri="{FF2B5EF4-FFF2-40B4-BE49-F238E27FC236}">
                <a16:creationId xmlns:a16="http://schemas.microsoft.com/office/drawing/2014/main" id="{B3476173-4ABA-A740-4443-7FCA3D77C65A}"/>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B5A47E6-9449-BCCA-9289-3B604515950F}"/>
              </a:ext>
            </a:extLst>
          </p:cNvPr>
          <p:cNvSpPr>
            <a:spLocks noGrp="1"/>
          </p:cNvSpPr>
          <p:nvPr>
            <p:ph type="sldNum" sz="quarter" idx="12"/>
          </p:nvPr>
        </p:nvSpPr>
        <p:spPr/>
        <p:txBody>
          <a:bodyPr/>
          <a:lstStyle/>
          <a:p>
            <a:fld id="{F47845EA-7733-40EE-B074-20032348B727}" type="slidenum">
              <a:rPr lang="en-US" smtClean="0"/>
              <a:t>39</a:t>
            </a:fld>
            <a:endParaRPr lang="en-US"/>
          </a:p>
        </p:txBody>
      </p:sp>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B17B3257-FECD-A63D-40EC-2CDAEA5678E1}"/>
                  </a:ext>
                </a:extLst>
              </p:cNvPr>
              <p:cNvSpPr txBox="1"/>
              <p:nvPr/>
            </p:nvSpPr>
            <p:spPr>
              <a:xfrm>
                <a:off x="254192" y="0"/>
                <a:ext cx="11666809" cy="764184"/>
              </a:xfrm>
              <a:prstGeom prst="rect">
                <a:avLst/>
              </a:prstGeom>
              <a:noFill/>
            </p:spPr>
            <p:txBody>
              <a:bodyPr wrap="square" rtlCol="0">
                <a:spAutoFit/>
              </a:bodyPr>
              <a:lstStyle/>
              <a:p>
                <a:pPr algn="ctr"/>
                <a:r>
                  <a:rPr lang="en-US" sz="2800" dirty="0"/>
                  <a:t>The surface plot of the Hamiltonian for a Harmonic oscillator </a:t>
                </a:r>
                <a14:m>
                  <m:oMath xmlns:m="http://schemas.openxmlformats.org/officeDocument/2006/math">
                    <m:r>
                      <a:rPr lang="en-US" sz="2800" b="0" i="1" smtClean="0">
                        <a:latin typeface="Cambria Math" panose="02040503050406030204" pitchFamily="18" charset="0"/>
                      </a:rPr>
                      <m:t>𝐻</m:t>
                    </m:r>
                    <m:r>
                      <a:rPr lang="en-US" sz="2800" b="0" i="1" smtClean="0">
                        <a:latin typeface="Cambria Math" panose="02040503050406030204" pitchFamily="18" charset="0"/>
                      </a:rPr>
                      <m:t>=</m:t>
                    </m:r>
                    <m:f>
                      <m:fPr>
                        <m:ctrlPr>
                          <a:rPr lang="en-US" sz="2800" b="0" i="1" smtClean="0">
                            <a:latin typeface="Cambria Math" panose="02040503050406030204" pitchFamily="18" charset="0"/>
                          </a:rPr>
                        </m:ctrlPr>
                      </m:fPr>
                      <m:num>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𝑝</m:t>
                            </m:r>
                          </m:e>
                          <m:sup>
                            <m:r>
                              <a:rPr lang="en-US" sz="2800" b="0" i="1" smtClean="0">
                                <a:latin typeface="Cambria Math" panose="02040503050406030204" pitchFamily="18" charset="0"/>
                              </a:rPr>
                              <m:t>2</m:t>
                            </m:r>
                          </m:sup>
                        </m:sSup>
                      </m:num>
                      <m:den>
                        <m:r>
                          <a:rPr lang="en-US" sz="2800" b="0" i="1" smtClean="0">
                            <a:latin typeface="Cambria Math" panose="02040503050406030204" pitchFamily="18" charset="0"/>
                          </a:rPr>
                          <m:t>2</m:t>
                        </m:r>
                        <m:r>
                          <a:rPr lang="en-US" sz="2800" b="0" i="1" smtClean="0">
                            <a:latin typeface="Cambria Math" panose="02040503050406030204" pitchFamily="18" charset="0"/>
                          </a:rPr>
                          <m:t>𝑚</m:t>
                        </m:r>
                      </m:den>
                    </m:f>
                    <m:r>
                      <a:rPr lang="en-US" sz="2800" b="0" i="1" smtClean="0">
                        <a:latin typeface="Cambria Math" panose="02040503050406030204" pitchFamily="18" charset="0"/>
                      </a:rPr>
                      <m:t>+</m:t>
                    </m:r>
                    <m:r>
                      <a:rPr lang="en-US" sz="2800" b="0" i="1" smtClean="0">
                        <a:latin typeface="Cambria Math" panose="02040503050406030204" pitchFamily="18" charset="0"/>
                      </a:rPr>
                      <m:t>𝑘</m:t>
                    </m:r>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𝑞</m:t>
                        </m:r>
                      </m:e>
                      <m:sup>
                        <m:r>
                          <a:rPr lang="en-US" sz="2800" b="0" i="1" smtClean="0">
                            <a:latin typeface="Cambria Math" panose="02040503050406030204" pitchFamily="18" charset="0"/>
                          </a:rPr>
                          <m:t>2</m:t>
                        </m:r>
                      </m:sup>
                    </m:sSup>
                  </m:oMath>
                </a14:m>
                <a:r>
                  <a:rPr lang="en-US" sz="2800" dirty="0"/>
                  <a:t> </a:t>
                </a:r>
              </a:p>
            </p:txBody>
          </p:sp>
        </mc:Choice>
        <mc:Fallback xmlns="">
          <p:sp>
            <p:nvSpPr>
              <p:cNvPr id="7" name="TextBox 6">
                <a:extLst>
                  <a:ext uri="{FF2B5EF4-FFF2-40B4-BE49-F238E27FC236}">
                    <a16:creationId xmlns:a16="http://schemas.microsoft.com/office/drawing/2014/main" id="{B17B3257-FECD-A63D-40EC-2CDAEA5678E1}"/>
                  </a:ext>
                </a:extLst>
              </p:cNvPr>
              <p:cNvSpPr txBox="1">
                <a:spLocks noRot="1" noChangeAspect="1" noMove="1" noResize="1" noEditPoints="1" noAdjustHandles="1" noChangeArrowheads="1" noChangeShapeType="1" noTextEdit="1"/>
              </p:cNvSpPr>
              <p:nvPr/>
            </p:nvSpPr>
            <p:spPr>
              <a:xfrm>
                <a:off x="254192" y="0"/>
                <a:ext cx="11666809" cy="764184"/>
              </a:xfrm>
              <a:prstGeom prst="rect">
                <a:avLst/>
              </a:prstGeom>
              <a:blipFill>
                <a:blip r:embed="rId3"/>
                <a:stretch>
                  <a:fillRect b="-819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 name="Rectangle 8">
                <a:extLst>
                  <a:ext uri="{FF2B5EF4-FFF2-40B4-BE49-F238E27FC236}">
                    <a16:creationId xmlns:a16="http://schemas.microsoft.com/office/drawing/2014/main" id="{1FC2452E-1268-0FB3-E8A7-8DDC97F3A613}"/>
                  </a:ext>
                </a:extLst>
              </p:cNvPr>
              <p:cNvSpPr/>
              <p:nvPr/>
            </p:nvSpPr>
            <p:spPr>
              <a:xfrm>
                <a:off x="68637" y="4680873"/>
                <a:ext cx="9395585" cy="749821"/>
              </a:xfrm>
              <a:prstGeom prst="rect">
                <a:avLst/>
              </a:prstGeom>
            </p:spPr>
            <p:txBody>
              <a:bodyPr wrap="none">
                <a:spAutoFit/>
              </a:bodyPr>
              <a:lstStyle/>
              <a:p>
                <a:r>
                  <a:rPr lang="en-US" sz="2400" b="0" dirty="0"/>
                  <a:t>Given: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𝑎𝑏</m:t>
                        </m:r>
                      </m:sub>
                    </m:sSub>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𝑞𝑞</m:t>
                                  </m:r>
                                </m:sub>
                              </m:sSub>
                            </m:e>
                            <m:e>
                              <m:sSub>
                                <m:sSubPr>
                                  <m:ctrlPr>
                                    <a:rPr lang="en-US" sz="2400" i="1" smtClean="0">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𝑞𝑝</m:t>
                                  </m:r>
                                </m:sub>
                              </m:sSub>
                            </m:e>
                          </m:mr>
                          <m:mr>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𝑝𝑞</m:t>
                                  </m:r>
                                </m:sub>
                              </m:sSub>
                            </m:e>
                            <m:e>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b="0" i="1" smtClean="0">
                                      <a:latin typeface="Cambria Math" panose="02040503050406030204" pitchFamily="18" charset="0"/>
                                    </a:rPr>
                                    <m:t>𝑝𝑝</m:t>
                                  </m:r>
                                </m:sub>
                              </m:sSub>
                            </m:e>
                          </m:mr>
                        </m:m>
                      </m:e>
                    </m:d>
                    <m:r>
                      <a:rPr lang="en-US" sz="2400" b="0" i="1" smtClean="0">
                        <a:latin typeface="Cambria Math" panose="02040503050406030204" pitchFamily="18" charset="0"/>
                      </a:rPr>
                      <m:t>=</m:t>
                    </m:r>
                    <m:d>
                      <m:dPr>
                        <m:begChr m:val="["/>
                        <m:endChr m:val="]"/>
                        <m:ctrlPr>
                          <a:rPr lang="en-US" sz="2400" b="0" i="1" smtClean="0">
                            <a:latin typeface="Cambria Math" panose="02040503050406030204" pitchFamily="18" charset="0"/>
                          </a:rPr>
                        </m:ctrlPr>
                      </m:dPr>
                      <m:e>
                        <m:m>
                          <m:mPr>
                            <m:mcs>
                              <m:mc>
                                <m:mcPr>
                                  <m:count m:val="2"/>
                                  <m:mcJc m:val="center"/>
                                </m:mcPr>
                              </m:mc>
                            </m:mcs>
                            <m:ctrlPr>
                              <a:rPr lang="en-US" sz="2400" b="0" i="1" smtClean="0">
                                <a:latin typeface="Cambria Math" panose="02040503050406030204" pitchFamily="18" charset="0"/>
                              </a:rPr>
                            </m:ctrlPr>
                          </m:mPr>
                          <m:mr>
                            <m:e>
                              <m:r>
                                <m:rPr>
                                  <m:brk m:alnAt="7"/>
                                </m:rPr>
                                <a:rPr lang="en-US" sz="2400" b="0" i="1" smtClean="0">
                                  <a:latin typeface="Cambria Math" panose="02040503050406030204" pitchFamily="18" charset="0"/>
                                </a:rPr>
                                <m:t>0</m:t>
                              </m:r>
                            </m:e>
                            <m:e>
                              <m:r>
                                <a:rPr lang="en-US" sz="2400" b="0" i="1" smtClean="0">
                                  <a:latin typeface="Cambria Math" panose="02040503050406030204" pitchFamily="18" charset="0"/>
                                </a:rPr>
                                <m:t>1</m:t>
                              </m:r>
                            </m:e>
                          </m:mr>
                          <m:mr>
                            <m:e>
                              <m:r>
                                <a:rPr lang="en-US" sz="2400" b="0" i="1" smtClean="0">
                                  <a:latin typeface="Cambria Math" panose="02040503050406030204" pitchFamily="18" charset="0"/>
                                </a:rPr>
                                <m:t>−1</m:t>
                              </m:r>
                            </m:e>
                            <m:e>
                              <m:r>
                                <a:rPr lang="en-US" sz="2400" b="0" i="1" smtClean="0">
                                  <a:latin typeface="Cambria Math" panose="02040503050406030204" pitchFamily="18" charset="0"/>
                                </a:rPr>
                                <m:t>0</m:t>
                              </m:r>
                            </m:e>
                          </m:mr>
                        </m:m>
                      </m:e>
                    </m:d>
                  </m:oMath>
                </a14:m>
                <a:r>
                  <a:rPr lang="en-US" sz="2400" dirty="0"/>
                  <a:t>   we can write </a:t>
                </a:r>
                <a14:m>
                  <m:oMath xmlns:m="http://schemas.openxmlformats.org/officeDocument/2006/math">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𝑆</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𝑏</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𝑏𝑎</m:t>
                        </m:r>
                      </m:sub>
                    </m:sSub>
                    <m:r>
                      <a:rPr lang="en-US" sz="2400" b="0" i="1" smtClean="0">
                        <a:latin typeface="Cambria Math" panose="02040503050406030204" pitchFamily="18" charset="0"/>
                      </a:rPr>
                      <m:t>=</m:t>
                    </m:r>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r>
                      <a:rPr lang="en-US" sz="2400" b="0" i="1" smtClean="0">
                        <a:latin typeface="Cambria Math" panose="02040503050406030204" pitchFamily="18" charset="0"/>
                      </a:rPr>
                      <m:t>𝐻</m:t>
                    </m:r>
                  </m:oMath>
                </a14:m>
                <a:endParaRPr lang="en-US" sz="2400" dirty="0"/>
              </a:p>
            </p:txBody>
          </p:sp>
        </mc:Choice>
        <mc:Fallback xmlns="">
          <p:sp>
            <p:nvSpPr>
              <p:cNvPr id="9" name="Rectangle 8">
                <a:extLst>
                  <a:ext uri="{FF2B5EF4-FFF2-40B4-BE49-F238E27FC236}">
                    <a16:creationId xmlns:a16="http://schemas.microsoft.com/office/drawing/2014/main" id="{1FC2452E-1268-0FB3-E8A7-8DDC97F3A613}"/>
                  </a:ext>
                </a:extLst>
              </p:cNvPr>
              <p:cNvSpPr>
                <a:spLocks noRot="1" noChangeAspect="1" noMove="1" noResize="1" noEditPoints="1" noAdjustHandles="1" noChangeArrowheads="1" noChangeShapeType="1" noTextEdit="1"/>
              </p:cNvSpPr>
              <p:nvPr/>
            </p:nvSpPr>
            <p:spPr>
              <a:xfrm>
                <a:off x="68637" y="4680873"/>
                <a:ext cx="9395585" cy="749821"/>
              </a:xfrm>
              <a:prstGeom prst="rect">
                <a:avLst/>
              </a:prstGeom>
              <a:blipFill>
                <a:blip r:embed="rId4"/>
                <a:stretch>
                  <a:fillRect l="-945" b="-5000"/>
                </a:stretch>
              </a:blipFill>
            </p:spPr>
            <p:txBody>
              <a:bodyPr/>
              <a:lstStyle/>
              <a:p>
                <a:r>
                  <a:rPr lang="en-US">
                    <a:noFill/>
                  </a:rPr>
                  <a:t> </a:t>
                </a:r>
              </a:p>
            </p:txBody>
          </p:sp>
        </mc:Fallback>
      </mc:AlternateContent>
      <p:sp>
        <p:nvSpPr>
          <p:cNvPr id="86" name="TextBox 85">
            <a:extLst>
              <a:ext uri="{FF2B5EF4-FFF2-40B4-BE49-F238E27FC236}">
                <a16:creationId xmlns:a16="http://schemas.microsoft.com/office/drawing/2014/main" id="{7D511BC9-0FE2-2B15-723E-8BB78E7C2535}"/>
              </a:ext>
            </a:extLst>
          </p:cNvPr>
          <p:cNvSpPr txBox="1"/>
          <p:nvPr/>
        </p:nvSpPr>
        <p:spPr>
          <a:xfrm>
            <a:off x="5374559" y="665565"/>
            <a:ext cx="4320540" cy="523220"/>
          </a:xfrm>
          <a:prstGeom prst="rect">
            <a:avLst/>
          </a:prstGeom>
          <a:noFill/>
        </p:spPr>
        <p:txBody>
          <a:bodyPr wrap="square" rtlCol="0">
            <a:spAutoFit/>
          </a:bodyPr>
          <a:lstStyle/>
          <a:p>
            <a:pPr algn="ctr"/>
            <a:r>
              <a:rPr lang="en-US" sz="2800" dirty="0"/>
              <a:t>The Displacement Field</a:t>
            </a:r>
          </a:p>
        </p:txBody>
      </p:sp>
      <p:sp>
        <p:nvSpPr>
          <p:cNvPr id="87" name="TextBox 86">
            <a:extLst>
              <a:ext uri="{FF2B5EF4-FFF2-40B4-BE49-F238E27FC236}">
                <a16:creationId xmlns:a16="http://schemas.microsoft.com/office/drawing/2014/main" id="{5286F84B-1394-E467-A124-C7416A28241D}"/>
              </a:ext>
            </a:extLst>
          </p:cNvPr>
          <p:cNvSpPr txBox="1"/>
          <p:nvPr/>
        </p:nvSpPr>
        <p:spPr>
          <a:xfrm>
            <a:off x="429804" y="639284"/>
            <a:ext cx="4320540" cy="523220"/>
          </a:xfrm>
          <a:prstGeom prst="rect">
            <a:avLst/>
          </a:prstGeom>
          <a:noFill/>
        </p:spPr>
        <p:txBody>
          <a:bodyPr wrap="square" rtlCol="0">
            <a:spAutoFit/>
          </a:bodyPr>
          <a:lstStyle/>
          <a:p>
            <a:pPr algn="ctr"/>
            <a:r>
              <a:rPr lang="en-US" sz="2800" dirty="0"/>
              <a:t>The Gradient</a:t>
            </a:r>
          </a:p>
        </p:txBody>
      </p:sp>
    </p:spTree>
    <p:extLst>
      <p:ext uri="{BB962C8B-B14F-4D97-AF65-F5344CB8AC3E}">
        <p14:creationId xmlns:p14="http://schemas.microsoft.com/office/powerpoint/2010/main" val="282818758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4</a:t>
            </a:fld>
            <a:endParaRPr lang="en-US"/>
          </a:p>
        </p:txBody>
      </p:sp>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2"/>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3"/>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4"/>
                    <a:stretch>
                      <a:fillRect l="-8392" r="-769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5"/>
                    <a:stretch>
                      <a:fillRect l="-28205" r="-3333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6"/>
                    <a:stretch>
                      <a:fillRect l="-30769" r="-30769"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7"/>
                    <a:stretch>
                      <a:fillRect l="-30769" r="-30769" b="-6667"/>
                    </a:stretch>
                  </a:blipFill>
                </p:spPr>
                <p:txBody>
                  <a:bodyPr/>
                  <a:lstStyle/>
                  <a:p>
                    <a:r>
                      <a:rPr lang="en-US">
                        <a:noFill/>
                      </a:rPr>
                      <a:t> </a:t>
                    </a:r>
                  </a:p>
                </p:txBody>
              </p:sp>
            </mc:Fallback>
          </mc:AlternateContent>
        </p:grpSp>
      </p:gr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E82BD31-34DA-B4CB-0E89-2A9C684DCB25}"/>
                  </a:ext>
                </a:extLst>
              </p:cNvPr>
              <p:cNvSpPr txBox="1"/>
              <p:nvPr/>
            </p:nvSpPr>
            <p:spPr>
              <a:xfrm>
                <a:off x="6784095" y="502740"/>
                <a:ext cx="4965782" cy="1532535"/>
              </a:xfrm>
              <a:prstGeom prst="rect">
                <a:avLst/>
              </a:prstGeom>
              <a:noFill/>
            </p:spPr>
            <p:txBody>
              <a:bodyPr wrap="none" rtlCol="0">
                <a:spAutoFit/>
              </a:bodyPr>
              <a:lstStyle/>
              <a:p>
                <a:pPr algn="ctr"/>
                <a14:m>
                  <m:oMath xmlns:m="http://schemas.openxmlformats.org/officeDocument/2006/math">
                    <m:r>
                      <a:rPr lang="en-US" sz="6000" b="0" i="1" smtClean="0">
                        <a:latin typeface="Cambria Math" panose="02040503050406030204" pitchFamily="18" charset="0"/>
                      </a:rPr>
                      <m:t>𝐻</m:t>
                    </m:r>
                    <m:r>
                      <a:rPr lang="en-US" sz="6000" b="0" i="1" smtClean="0">
                        <a:latin typeface="Cambria Math" panose="02040503050406030204" pitchFamily="18" charset="0"/>
                      </a:rPr>
                      <m:t>=</m:t>
                    </m:r>
                    <m:f>
                      <m:fPr>
                        <m:ctrlPr>
                          <a:rPr lang="en-US" sz="6000" b="0" i="1" smtClean="0">
                            <a:latin typeface="Cambria Math" panose="02040503050406030204" pitchFamily="18" charset="0"/>
                          </a:rPr>
                        </m:ctrlPr>
                      </m:fPr>
                      <m:num>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𝑝</m:t>
                            </m:r>
                          </m:e>
                          <m:sup>
                            <m:r>
                              <a:rPr lang="en-US" sz="6000" b="0" i="1" smtClean="0">
                                <a:latin typeface="Cambria Math" panose="02040503050406030204" pitchFamily="18" charset="0"/>
                              </a:rPr>
                              <m:t>2</m:t>
                            </m:r>
                          </m:sup>
                        </m:sSup>
                      </m:num>
                      <m:den>
                        <m:r>
                          <a:rPr lang="en-US" sz="6000" b="0" i="1" smtClean="0">
                            <a:latin typeface="Cambria Math" panose="02040503050406030204" pitchFamily="18" charset="0"/>
                          </a:rPr>
                          <m:t>2</m:t>
                        </m:r>
                        <m:r>
                          <a:rPr lang="en-US" sz="6000" b="0" i="1" smtClean="0">
                            <a:latin typeface="Cambria Math" panose="02040503050406030204" pitchFamily="18" charset="0"/>
                          </a:rPr>
                          <m:t>𝑚</m:t>
                        </m:r>
                      </m:den>
                    </m:f>
                    <m:r>
                      <a:rPr lang="en-US" sz="6000" b="0" i="1" smtClean="0">
                        <a:latin typeface="Cambria Math" panose="02040503050406030204" pitchFamily="18" charset="0"/>
                      </a:rPr>
                      <m:t>+</m:t>
                    </m:r>
                    <m:r>
                      <a:rPr lang="en-US" sz="6000" b="0" i="1" smtClean="0">
                        <a:latin typeface="Cambria Math" panose="02040503050406030204" pitchFamily="18" charset="0"/>
                      </a:rPr>
                      <m:t>𝑘</m:t>
                    </m:r>
                    <m:sSup>
                      <m:sSupPr>
                        <m:ctrlPr>
                          <a:rPr lang="en-US" sz="6000" b="0" i="1" smtClean="0">
                            <a:latin typeface="Cambria Math" panose="02040503050406030204" pitchFamily="18" charset="0"/>
                          </a:rPr>
                        </m:ctrlPr>
                      </m:sSupPr>
                      <m:e>
                        <m:r>
                          <a:rPr lang="en-US" sz="6000" b="0" i="1" smtClean="0">
                            <a:latin typeface="Cambria Math" panose="02040503050406030204" pitchFamily="18" charset="0"/>
                          </a:rPr>
                          <m:t>𝑞</m:t>
                        </m:r>
                      </m:e>
                      <m:sup>
                        <m:r>
                          <a:rPr lang="en-US" sz="6000" b="0" i="1" smtClean="0">
                            <a:latin typeface="Cambria Math" panose="02040503050406030204" pitchFamily="18" charset="0"/>
                          </a:rPr>
                          <m:t>2</m:t>
                        </m:r>
                      </m:sup>
                    </m:sSup>
                  </m:oMath>
                </a14:m>
                <a:r>
                  <a:rPr lang="en-US" sz="6000" dirty="0"/>
                  <a:t> </a:t>
                </a:r>
              </a:p>
            </p:txBody>
          </p:sp>
        </mc:Choice>
        <mc:Fallback>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784095" y="502740"/>
                <a:ext cx="4965782" cy="1532535"/>
              </a:xfrm>
              <a:prstGeom prst="rect">
                <a:avLst/>
              </a:prstGeom>
              <a:blipFill>
                <a:blip r:embed="rId8"/>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6" name="TextBox 15">
                <a:extLst>
                  <a:ext uri="{FF2B5EF4-FFF2-40B4-BE49-F238E27FC236}">
                    <a16:creationId xmlns:a16="http://schemas.microsoft.com/office/drawing/2014/main" id="{5ED6CB07-9FAA-CC29-54AA-C1B4EC02F36F}"/>
                  </a:ext>
                </a:extLst>
              </p:cNvPr>
              <p:cNvSpPr txBox="1"/>
              <p:nvPr/>
            </p:nvSpPr>
            <p:spPr>
              <a:xfrm>
                <a:off x="517382" y="883056"/>
                <a:ext cx="2060051" cy="76944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400" b="0" i="1" smtClean="0">
                          <a:latin typeface="Cambria Math" panose="02040503050406030204" pitchFamily="18" charset="0"/>
                        </a:rPr>
                        <m:t>𝐻</m:t>
                      </m:r>
                      <m:r>
                        <a:rPr lang="en-US" sz="4400" b="0" i="1" smtClean="0">
                          <a:latin typeface="Cambria Math" panose="02040503050406030204" pitchFamily="18" charset="0"/>
                        </a:rPr>
                        <m:t>(</m:t>
                      </m:r>
                      <m:r>
                        <a:rPr lang="en-US" sz="4400" b="0" i="1" smtClean="0">
                          <a:latin typeface="Cambria Math" panose="02040503050406030204" pitchFamily="18" charset="0"/>
                        </a:rPr>
                        <m:t>𝑞</m:t>
                      </m:r>
                      <m:r>
                        <a:rPr lang="en-US" sz="4400" b="0" i="1" smtClean="0">
                          <a:latin typeface="Cambria Math" panose="02040503050406030204" pitchFamily="18" charset="0"/>
                        </a:rPr>
                        <m:t>,</m:t>
                      </m:r>
                      <m:r>
                        <a:rPr lang="en-US" sz="4400" b="0" i="1" smtClean="0">
                          <a:latin typeface="Cambria Math" panose="02040503050406030204" pitchFamily="18" charset="0"/>
                        </a:rPr>
                        <m:t>𝑝</m:t>
                      </m:r>
                      <m:r>
                        <a:rPr lang="en-US" sz="4400" b="0" i="1" smtClean="0">
                          <a:latin typeface="Cambria Math" panose="02040503050406030204" pitchFamily="18" charset="0"/>
                        </a:rPr>
                        <m:t>)</m:t>
                      </m:r>
                    </m:oMath>
                  </m:oMathPara>
                </a14:m>
                <a:endParaRPr lang="en-US" sz="4400" dirty="0"/>
              </a:p>
            </p:txBody>
          </p:sp>
        </mc:Choice>
        <mc:Fallback xmlns="">
          <p:sp>
            <p:nvSpPr>
              <p:cNvPr id="16" name="TextBox 15">
                <a:extLst>
                  <a:ext uri="{FF2B5EF4-FFF2-40B4-BE49-F238E27FC236}">
                    <a16:creationId xmlns:a16="http://schemas.microsoft.com/office/drawing/2014/main" id="{5ED6CB07-9FAA-CC29-54AA-C1B4EC02F36F}"/>
                  </a:ext>
                </a:extLst>
              </p:cNvPr>
              <p:cNvSpPr txBox="1">
                <a:spLocks noRot="1" noChangeAspect="1" noMove="1" noResize="1" noEditPoints="1" noAdjustHandles="1" noChangeArrowheads="1" noChangeShapeType="1" noTextEdit="1"/>
              </p:cNvSpPr>
              <p:nvPr/>
            </p:nvSpPr>
            <p:spPr>
              <a:xfrm>
                <a:off x="517382" y="883056"/>
                <a:ext cx="2060051" cy="769441"/>
              </a:xfrm>
              <a:prstGeom prst="rect">
                <a:avLst/>
              </a:prstGeom>
              <a:blipFill>
                <a:blip r:embed="rId9"/>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27766657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3A6A4BE0-820F-77FC-F7C8-E736729EF7FC}"/>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2AFE92F8-FEF3-49AC-4E04-72532D791B0E}"/>
              </a:ext>
            </a:extLst>
          </p:cNvPr>
          <p:cNvSpPr>
            <a:spLocks noGrp="1"/>
          </p:cNvSpPr>
          <p:nvPr>
            <p:ph type="sldNum" sz="quarter" idx="12"/>
          </p:nvPr>
        </p:nvSpPr>
        <p:spPr/>
        <p:txBody>
          <a:bodyPr/>
          <a:lstStyle/>
          <a:p>
            <a:fld id="{F47845EA-7733-40EE-B074-20032348B727}" type="slidenum">
              <a:rPr lang="en-US" smtClean="0"/>
              <a:t>40</a:t>
            </a:fld>
            <a:endParaRPr lang="en-US"/>
          </a:p>
        </p:txBody>
      </p:sp>
      <p:grpSp>
        <p:nvGrpSpPr>
          <p:cNvPr id="4" name="Group 3">
            <a:extLst>
              <a:ext uri="{FF2B5EF4-FFF2-40B4-BE49-F238E27FC236}">
                <a16:creationId xmlns:a16="http://schemas.microsoft.com/office/drawing/2014/main" id="{B39044DA-5581-CFDD-8975-502D20515A49}"/>
              </a:ext>
            </a:extLst>
          </p:cNvPr>
          <p:cNvGrpSpPr>
            <a:grpSpLocks noChangeAspect="1"/>
          </p:cNvGrpSpPr>
          <p:nvPr/>
        </p:nvGrpSpPr>
        <p:grpSpPr>
          <a:xfrm>
            <a:off x="911586" y="772111"/>
            <a:ext cx="3110447" cy="3038352"/>
            <a:chOff x="389975" y="729317"/>
            <a:chExt cx="3789906" cy="3702061"/>
          </a:xfrm>
        </p:grpSpPr>
        <p:cxnSp>
          <p:nvCxnSpPr>
            <p:cNvPr id="188" name="Straight Connector 187">
              <a:extLst>
                <a:ext uri="{FF2B5EF4-FFF2-40B4-BE49-F238E27FC236}">
                  <a16:creationId xmlns:a16="http://schemas.microsoft.com/office/drawing/2014/main" id="{8D6826FF-966A-88AC-B377-78DAFB9EAC02}"/>
                </a:ext>
              </a:extLst>
            </p:cNvPr>
            <p:cNvCxnSpPr>
              <a:cxnSpLocks/>
            </p:cNvCxnSpPr>
            <p:nvPr/>
          </p:nvCxnSpPr>
          <p:spPr>
            <a:xfrm>
              <a:off x="791307" y="8616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0" name="Straight Connector 189">
              <a:extLst>
                <a:ext uri="{FF2B5EF4-FFF2-40B4-BE49-F238E27FC236}">
                  <a16:creationId xmlns:a16="http://schemas.microsoft.com/office/drawing/2014/main" id="{CE0A823D-2E2E-DA42-AA7E-987F4BD1CE13}"/>
                </a:ext>
              </a:extLst>
            </p:cNvPr>
            <p:cNvCxnSpPr>
              <a:cxnSpLocks/>
            </p:cNvCxnSpPr>
            <p:nvPr/>
          </p:nvCxnSpPr>
          <p:spPr>
            <a:xfrm rot="5400000">
              <a:off x="2391507" y="2461847"/>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1" name="TextBox 190">
                  <a:extLst>
                    <a:ext uri="{FF2B5EF4-FFF2-40B4-BE49-F238E27FC236}">
                      <a16:creationId xmlns:a16="http://schemas.microsoft.com/office/drawing/2014/main" id="{2073801F-AD47-0CC3-FB0A-7C5A06421011}"/>
                    </a:ext>
                  </a:extLst>
                </p:cNvPr>
                <p:cNvSpPr txBox="1"/>
                <p:nvPr/>
              </p:nvSpPr>
              <p:spPr>
                <a:xfrm>
                  <a:off x="389975" y="729317"/>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1" name="TextBox 190">
                  <a:extLst>
                    <a:ext uri="{FF2B5EF4-FFF2-40B4-BE49-F238E27FC236}">
                      <a16:creationId xmlns:a16="http://schemas.microsoft.com/office/drawing/2014/main" id="{2073801F-AD47-0CC3-FB0A-7C5A06421011}"/>
                    </a:ext>
                  </a:extLst>
                </p:cNvPr>
                <p:cNvSpPr txBox="1">
                  <a:spLocks noRot="1" noChangeAspect="1" noMove="1" noResize="1" noEditPoints="1" noAdjustHandles="1" noChangeArrowheads="1" noChangeShapeType="1" noTextEdit="1"/>
                </p:cNvSpPr>
                <p:nvPr/>
              </p:nvSpPr>
              <p:spPr>
                <a:xfrm>
                  <a:off x="389975" y="729317"/>
                  <a:ext cx="304736" cy="369332"/>
                </a:xfrm>
                <a:prstGeom prst="rect">
                  <a:avLst/>
                </a:prstGeom>
                <a:blipFill>
                  <a:blip r:embed="rId2"/>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2" name="TextBox 191">
                  <a:extLst>
                    <a:ext uri="{FF2B5EF4-FFF2-40B4-BE49-F238E27FC236}">
                      <a16:creationId xmlns:a16="http://schemas.microsoft.com/office/drawing/2014/main" id="{E2FCDB25-9ADA-3F7E-5028-F8E7AD746D53}"/>
                    </a:ext>
                  </a:extLst>
                </p:cNvPr>
                <p:cNvSpPr txBox="1"/>
                <p:nvPr/>
              </p:nvSpPr>
              <p:spPr>
                <a:xfrm>
                  <a:off x="3875145" y="4062046"/>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192" name="TextBox 191">
                  <a:extLst>
                    <a:ext uri="{FF2B5EF4-FFF2-40B4-BE49-F238E27FC236}">
                      <a16:creationId xmlns:a16="http://schemas.microsoft.com/office/drawing/2014/main" id="{E2FCDB25-9ADA-3F7E-5028-F8E7AD746D53}"/>
                    </a:ext>
                  </a:extLst>
                </p:cNvPr>
                <p:cNvSpPr txBox="1">
                  <a:spLocks noRot="1" noChangeAspect="1" noMove="1" noResize="1" noEditPoints="1" noAdjustHandles="1" noChangeArrowheads="1" noChangeShapeType="1" noTextEdit="1"/>
                </p:cNvSpPr>
                <p:nvPr/>
              </p:nvSpPr>
              <p:spPr>
                <a:xfrm>
                  <a:off x="3875145" y="4062046"/>
                  <a:ext cx="304736" cy="369332"/>
                </a:xfrm>
                <a:prstGeom prst="rect">
                  <a:avLst/>
                </a:prstGeom>
                <a:blipFill>
                  <a:blip r:embed="rId3"/>
                  <a:stretch>
                    <a:fillRect l="-30000" r="-25000" b="-54167"/>
                  </a:stretch>
                </a:blipFill>
              </p:spPr>
              <p:txBody>
                <a:bodyPr/>
                <a:lstStyle/>
                <a:p>
                  <a:r>
                    <a:rPr lang="en-US">
                      <a:noFill/>
                    </a:rPr>
                    <a:t> </a:t>
                  </a:r>
                </a:p>
              </p:txBody>
            </p:sp>
          </mc:Fallback>
        </mc:AlternateContent>
        <p:sp>
          <p:nvSpPr>
            <p:cNvPr id="211" name="Freeform 210">
              <a:extLst>
                <a:ext uri="{FF2B5EF4-FFF2-40B4-BE49-F238E27FC236}">
                  <a16:creationId xmlns:a16="http://schemas.microsoft.com/office/drawing/2014/main" id="{0E2ADEDB-670A-1EFC-0384-F330896135AC}"/>
                </a:ext>
              </a:extLst>
            </p:cNvPr>
            <p:cNvSpPr/>
            <p:nvPr/>
          </p:nvSpPr>
          <p:spPr>
            <a:xfrm>
              <a:off x="1653988" y="1532965"/>
              <a:ext cx="1922930" cy="1922929"/>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Lst>
              <a:ahLst/>
              <a:cxnLst>
                <a:cxn ang="0">
                  <a:pos x="connsiteX0" y="connsiteY0"/>
                </a:cxn>
                <a:cxn ang="0">
                  <a:pos x="connsiteX1" y="connsiteY1"/>
                </a:cxn>
                <a:cxn ang="0">
                  <a:pos x="connsiteX2" y="connsiteY2"/>
                </a:cxn>
                <a:cxn ang="0">
                  <a:pos x="connsiteX3" y="connsiteY3"/>
                </a:cxn>
              </a:cxnLst>
              <a:rect l="l" t="t" r="r" b="b"/>
              <a:pathLst>
                <a:path w="1922930" h="1922929">
                  <a:moveTo>
                    <a:pt x="0" y="1922929"/>
                  </a:moveTo>
                  <a:cubicBezTo>
                    <a:pt x="281268" y="1904999"/>
                    <a:pt x="537883" y="1712258"/>
                    <a:pt x="753036" y="1465729"/>
                  </a:cubicBezTo>
                  <a:cubicBezTo>
                    <a:pt x="968189" y="1219200"/>
                    <a:pt x="1149724" y="674594"/>
                    <a:pt x="1290918" y="443752"/>
                  </a:cubicBezTo>
                  <a:cubicBezTo>
                    <a:pt x="1432112" y="212910"/>
                    <a:pt x="1636619" y="41462"/>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95F46B6D-11BA-8855-6E9B-AA446A4975E3}"/>
                    </a:ext>
                  </a:extLst>
                </p:cNvPr>
                <p:cNvSpPr txBox="1"/>
                <p:nvPr/>
              </p:nvSpPr>
              <p:spPr>
                <a:xfrm>
                  <a:off x="1246486" y="332338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12" name="TextBox 211">
                  <a:extLst>
                    <a:ext uri="{FF2B5EF4-FFF2-40B4-BE49-F238E27FC236}">
                      <a16:creationId xmlns:a16="http://schemas.microsoft.com/office/drawing/2014/main" id="{95F46B6D-11BA-8855-6E9B-AA446A4975E3}"/>
                    </a:ext>
                  </a:extLst>
                </p:cNvPr>
                <p:cNvSpPr txBox="1">
                  <a:spLocks noRot="1" noChangeAspect="1" noMove="1" noResize="1" noEditPoints="1" noAdjustHandles="1" noChangeArrowheads="1" noChangeShapeType="1" noTextEdit="1"/>
                </p:cNvSpPr>
                <p:nvPr/>
              </p:nvSpPr>
              <p:spPr>
                <a:xfrm>
                  <a:off x="1246486" y="3323383"/>
                  <a:ext cx="304736" cy="369332"/>
                </a:xfrm>
                <a:prstGeom prst="rect">
                  <a:avLst/>
                </a:prstGeom>
                <a:blipFill>
                  <a:blip r:embed="rId4"/>
                  <a:stretch>
                    <a:fillRect l="-35000" r="-35000" b="-2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6AD14DB4-54B8-61E5-2A03-9B74C441B22A}"/>
                    </a:ext>
                  </a:extLst>
                </p:cNvPr>
                <p:cNvSpPr txBox="1"/>
                <p:nvPr/>
              </p:nvSpPr>
              <p:spPr>
                <a:xfrm>
                  <a:off x="3651430" y="1348299"/>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13" name="TextBox 212">
                  <a:extLst>
                    <a:ext uri="{FF2B5EF4-FFF2-40B4-BE49-F238E27FC236}">
                      <a16:creationId xmlns:a16="http://schemas.microsoft.com/office/drawing/2014/main" id="{6AD14DB4-54B8-61E5-2A03-9B74C441B22A}"/>
                    </a:ext>
                  </a:extLst>
                </p:cNvPr>
                <p:cNvSpPr txBox="1">
                  <a:spLocks noRot="1" noChangeAspect="1" noMove="1" noResize="1" noEditPoints="1" noAdjustHandles="1" noChangeArrowheads="1" noChangeShapeType="1" noTextEdit="1"/>
                </p:cNvSpPr>
                <p:nvPr/>
              </p:nvSpPr>
              <p:spPr>
                <a:xfrm>
                  <a:off x="3651430" y="1348299"/>
                  <a:ext cx="304736" cy="369332"/>
                </a:xfrm>
                <a:prstGeom prst="rect">
                  <a:avLst/>
                </a:prstGeom>
                <a:blipFill>
                  <a:blip r:embed="rId5"/>
                  <a:stretch>
                    <a:fillRect l="-28571" r="-23810" b="-28000"/>
                  </a:stretch>
                </a:blipFill>
              </p:spPr>
              <p:txBody>
                <a:bodyPr/>
                <a:lstStyle/>
                <a:p>
                  <a:r>
                    <a:rPr lang="en-US">
                      <a:noFill/>
                    </a:rPr>
                    <a:t> </a:t>
                  </a:r>
                </a:p>
              </p:txBody>
            </p:sp>
          </mc:Fallback>
        </mc:AlternateContent>
        <p:cxnSp>
          <p:nvCxnSpPr>
            <p:cNvPr id="218" name="Straight Arrow Connector 217">
              <a:extLst>
                <a:ext uri="{FF2B5EF4-FFF2-40B4-BE49-F238E27FC236}">
                  <a16:creationId xmlns:a16="http://schemas.microsoft.com/office/drawing/2014/main" id="{C43D9817-0BE4-5A9B-66EE-99C908746F9F}"/>
                </a:ext>
              </a:extLst>
            </p:cNvPr>
            <p:cNvCxnSpPr/>
            <p:nvPr/>
          </p:nvCxnSpPr>
          <p:spPr>
            <a:xfrm>
              <a:off x="2931459" y="1532965"/>
              <a:ext cx="510988" cy="38996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19" name="Straight Arrow Connector 218">
              <a:extLst>
                <a:ext uri="{FF2B5EF4-FFF2-40B4-BE49-F238E27FC236}">
                  <a16:creationId xmlns:a16="http://schemas.microsoft.com/office/drawing/2014/main" id="{BD49B439-A105-8C48-3719-2674DEF6799F}"/>
                </a:ext>
              </a:extLst>
            </p:cNvPr>
            <p:cNvCxnSpPr>
              <a:cxnSpLocks/>
            </p:cNvCxnSpPr>
            <p:nvPr/>
          </p:nvCxnSpPr>
          <p:spPr>
            <a:xfrm flipV="1">
              <a:off x="2536463" y="20619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1" name="Straight Arrow Connector 220">
              <a:extLst>
                <a:ext uri="{FF2B5EF4-FFF2-40B4-BE49-F238E27FC236}">
                  <a16:creationId xmlns:a16="http://schemas.microsoft.com/office/drawing/2014/main" id="{AB200E51-A565-9B5F-3CEF-C4DD49A6177F}"/>
                </a:ext>
              </a:extLst>
            </p:cNvPr>
            <p:cNvCxnSpPr>
              <a:cxnSpLocks/>
            </p:cNvCxnSpPr>
            <p:nvPr/>
          </p:nvCxnSpPr>
          <p:spPr>
            <a:xfrm>
              <a:off x="2136013" y="2868409"/>
              <a:ext cx="580739" cy="21207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22" name="Straight Arrow Connector 221">
              <a:extLst>
                <a:ext uri="{FF2B5EF4-FFF2-40B4-BE49-F238E27FC236}">
                  <a16:creationId xmlns:a16="http://schemas.microsoft.com/office/drawing/2014/main" id="{DADF12B3-22FD-B08F-C84A-1751FAC1F6E6}"/>
                </a:ext>
              </a:extLst>
            </p:cNvPr>
            <p:cNvCxnSpPr>
              <a:cxnSpLocks/>
            </p:cNvCxnSpPr>
            <p:nvPr/>
          </p:nvCxnSpPr>
          <p:spPr>
            <a:xfrm>
              <a:off x="1806766" y="3179008"/>
              <a:ext cx="318297" cy="4449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32" name="Straight Arrow Connector 231">
              <a:extLst>
                <a:ext uri="{FF2B5EF4-FFF2-40B4-BE49-F238E27FC236}">
                  <a16:creationId xmlns:a16="http://schemas.microsoft.com/office/drawing/2014/main" id="{F54F389E-E016-0F13-9922-56C78EB8B593}"/>
                </a:ext>
              </a:extLst>
            </p:cNvPr>
            <p:cNvCxnSpPr>
              <a:cxnSpLocks/>
            </p:cNvCxnSpPr>
            <p:nvPr/>
          </p:nvCxnSpPr>
          <p:spPr>
            <a:xfrm flipV="1">
              <a:off x="2391507" y="2504641"/>
              <a:ext cx="650490" cy="4687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5" name="Group 4">
            <a:extLst>
              <a:ext uri="{FF2B5EF4-FFF2-40B4-BE49-F238E27FC236}">
                <a16:creationId xmlns:a16="http://schemas.microsoft.com/office/drawing/2014/main" id="{65D5D3AA-6368-67A2-359E-CB801C0EE5B7}"/>
              </a:ext>
            </a:extLst>
          </p:cNvPr>
          <p:cNvGrpSpPr>
            <a:grpSpLocks noChangeAspect="1"/>
          </p:cNvGrpSpPr>
          <p:nvPr/>
        </p:nvGrpSpPr>
        <p:grpSpPr>
          <a:xfrm>
            <a:off x="5192403" y="855398"/>
            <a:ext cx="3149730" cy="3076724"/>
            <a:chOff x="6124952" y="772111"/>
            <a:chExt cx="3789906" cy="3702061"/>
          </a:xfrm>
        </p:grpSpPr>
        <p:cxnSp>
          <p:nvCxnSpPr>
            <p:cNvPr id="197" name="Straight Connector 196">
              <a:extLst>
                <a:ext uri="{FF2B5EF4-FFF2-40B4-BE49-F238E27FC236}">
                  <a16:creationId xmlns:a16="http://schemas.microsoft.com/office/drawing/2014/main" id="{19E9FF06-93E4-FD9C-8E98-DD0FC2A30612}"/>
                </a:ext>
              </a:extLst>
            </p:cNvPr>
            <p:cNvCxnSpPr>
              <a:cxnSpLocks/>
            </p:cNvCxnSpPr>
            <p:nvPr/>
          </p:nvCxnSpPr>
          <p:spPr>
            <a:xfrm>
              <a:off x="6526284" y="9044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98" name="Straight Connector 197">
              <a:extLst>
                <a:ext uri="{FF2B5EF4-FFF2-40B4-BE49-F238E27FC236}">
                  <a16:creationId xmlns:a16="http://schemas.microsoft.com/office/drawing/2014/main" id="{95EF5DE8-7843-2D61-EF94-C003DAAAA5AD}"/>
                </a:ext>
              </a:extLst>
            </p:cNvPr>
            <p:cNvCxnSpPr>
              <a:cxnSpLocks/>
            </p:cNvCxnSpPr>
            <p:nvPr/>
          </p:nvCxnSpPr>
          <p:spPr>
            <a:xfrm rot="5400000">
              <a:off x="8126484" y="2504641"/>
              <a:ext cx="0" cy="3200400"/>
            </a:xfrm>
            <a:prstGeom prst="line">
              <a:avLst/>
            </a:prstGeom>
            <a:ln w="19050">
              <a:solidFill>
                <a:schemeClr val="tx1"/>
              </a:solidFill>
            </a:ln>
          </p:spPr>
          <p:style>
            <a:lnRef idx="1">
              <a:schemeClr val="accent1"/>
            </a:lnRef>
            <a:fillRef idx="0">
              <a:schemeClr val="accent1"/>
            </a:fillRef>
            <a:effectRef idx="0">
              <a:schemeClr val="accent1"/>
            </a:effectRef>
            <a:fontRef idx="minor">
              <a:schemeClr val="tx1"/>
            </a:fontRef>
          </p:style>
        </p:cxnSp>
        <mc:AlternateContent xmlns:mc="http://schemas.openxmlformats.org/markup-compatibility/2006" xmlns:a14="http://schemas.microsoft.com/office/drawing/2010/main">
          <mc:Choice Requires="a14">
            <p:sp>
              <p:nvSpPr>
                <p:cNvPr id="199" name="TextBox 198">
                  <a:extLst>
                    <a:ext uri="{FF2B5EF4-FFF2-40B4-BE49-F238E27FC236}">
                      <a16:creationId xmlns:a16="http://schemas.microsoft.com/office/drawing/2014/main" id="{419FE2FE-38FF-AF09-50AD-B279366FE65A}"/>
                    </a:ext>
                  </a:extLst>
                </p:cNvPr>
                <p:cNvSpPr txBox="1"/>
                <p:nvPr/>
              </p:nvSpPr>
              <p:spPr>
                <a:xfrm>
                  <a:off x="6124952" y="772111"/>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199" name="TextBox 198">
                  <a:extLst>
                    <a:ext uri="{FF2B5EF4-FFF2-40B4-BE49-F238E27FC236}">
                      <a16:creationId xmlns:a16="http://schemas.microsoft.com/office/drawing/2014/main" id="{419FE2FE-38FF-AF09-50AD-B279366FE65A}"/>
                    </a:ext>
                  </a:extLst>
                </p:cNvPr>
                <p:cNvSpPr txBox="1">
                  <a:spLocks noRot="1" noChangeAspect="1" noMove="1" noResize="1" noEditPoints="1" noAdjustHandles="1" noChangeArrowheads="1" noChangeShapeType="1" noTextEdit="1"/>
                </p:cNvSpPr>
                <p:nvPr/>
              </p:nvSpPr>
              <p:spPr>
                <a:xfrm>
                  <a:off x="6124952" y="772111"/>
                  <a:ext cx="304736" cy="369332"/>
                </a:xfrm>
                <a:prstGeom prst="rect">
                  <a:avLst/>
                </a:prstGeom>
                <a:blipFill>
                  <a:blip r:embed="rId6"/>
                  <a:stretch>
                    <a:fillRect l="-23810" r="-2381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0" name="TextBox 199">
                  <a:extLst>
                    <a:ext uri="{FF2B5EF4-FFF2-40B4-BE49-F238E27FC236}">
                      <a16:creationId xmlns:a16="http://schemas.microsoft.com/office/drawing/2014/main" id="{D06D7277-6D63-B1E5-D95C-D9636D44D903}"/>
                    </a:ext>
                  </a:extLst>
                </p:cNvPr>
                <p:cNvSpPr txBox="1"/>
                <p:nvPr/>
              </p:nvSpPr>
              <p:spPr>
                <a:xfrm>
                  <a:off x="9610122" y="4104840"/>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00" name="TextBox 199">
                  <a:extLst>
                    <a:ext uri="{FF2B5EF4-FFF2-40B4-BE49-F238E27FC236}">
                      <a16:creationId xmlns:a16="http://schemas.microsoft.com/office/drawing/2014/main" id="{D06D7277-6D63-B1E5-D95C-D9636D44D903}"/>
                    </a:ext>
                  </a:extLst>
                </p:cNvPr>
                <p:cNvSpPr txBox="1">
                  <a:spLocks noRot="1" noChangeAspect="1" noMove="1" noResize="1" noEditPoints="1" noAdjustHandles="1" noChangeArrowheads="1" noChangeShapeType="1" noTextEdit="1"/>
                </p:cNvSpPr>
                <p:nvPr/>
              </p:nvSpPr>
              <p:spPr>
                <a:xfrm>
                  <a:off x="9610122" y="4104840"/>
                  <a:ext cx="304736" cy="369332"/>
                </a:xfrm>
                <a:prstGeom prst="rect">
                  <a:avLst/>
                </a:prstGeom>
                <a:blipFill>
                  <a:blip r:embed="rId7"/>
                  <a:stretch>
                    <a:fillRect l="-23810" r="-19048" b="-48000"/>
                  </a:stretch>
                </a:blipFill>
              </p:spPr>
              <p:txBody>
                <a:bodyPr/>
                <a:lstStyle/>
                <a:p>
                  <a:r>
                    <a:rPr lang="en-US">
                      <a:noFill/>
                    </a:rPr>
                    <a:t> </a:t>
                  </a:r>
                </a:p>
              </p:txBody>
            </p:sp>
          </mc:Fallback>
        </mc:AlternateContent>
        <p:sp>
          <p:nvSpPr>
            <p:cNvPr id="240" name="Freeform 239">
              <a:extLst>
                <a:ext uri="{FF2B5EF4-FFF2-40B4-BE49-F238E27FC236}">
                  <a16:creationId xmlns:a16="http://schemas.microsoft.com/office/drawing/2014/main" id="{4BAB7E7A-2367-2307-F178-57ECF476CCBB}"/>
                </a:ext>
              </a:extLst>
            </p:cNvPr>
            <p:cNvSpPr/>
            <p:nvPr/>
          </p:nvSpPr>
          <p:spPr>
            <a:xfrm rot="600000">
              <a:off x="7182645" y="1648593"/>
              <a:ext cx="1694186" cy="1993382"/>
            </a:xfrm>
            <a:custGeom>
              <a:avLst/>
              <a:gdLst>
                <a:gd name="connsiteX0" fmla="*/ 2249316 w 2249316"/>
                <a:gd name="connsiteY0" fmla="*/ 221673 h 1987238"/>
                <a:gd name="connsiteX1" fmla="*/ 1307207 w 2249316"/>
                <a:gd name="connsiteY1" fmla="*/ 27709 h 1987238"/>
                <a:gd name="connsiteX2" fmla="*/ 877716 w 2249316"/>
                <a:gd name="connsiteY2" fmla="*/ 277091 h 1987238"/>
                <a:gd name="connsiteX3" fmla="*/ 863861 w 2249316"/>
                <a:gd name="connsiteY3" fmla="*/ 623455 h 1987238"/>
                <a:gd name="connsiteX4" fmla="*/ 4880 w 2249316"/>
                <a:gd name="connsiteY4" fmla="*/ 1427018 h 1987238"/>
                <a:gd name="connsiteX5" fmla="*/ 1307207 w 2249316"/>
                <a:gd name="connsiteY5" fmla="*/ 1967346 h 1987238"/>
                <a:gd name="connsiteX6" fmla="*/ 1653571 w 2249316"/>
                <a:gd name="connsiteY6" fmla="*/ 720437 h 1987238"/>
                <a:gd name="connsiteX7" fmla="*/ 2138480 w 2249316"/>
                <a:gd name="connsiteY7" fmla="*/ 249382 h 1987238"/>
                <a:gd name="connsiteX8" fmla="*/ 1916807 w 2249316"/>
                <a:gd name="connsiteY8" fmla="*/ 0 h 1987238"/>
                <a:gd name="connsiteX0" fmla="*/ 2249316 w 2249316"/>
                <a:gd name="connsiteY0" fmla="*/ 194550 h 1960115"/>
                <a:gd name="connsiteX1" fmla="*/ 1307207 w 2249316"/>
                <a:gd name="connsiteY1" fmla="*/ 586 h 1960115"/>
                <a:gd name="connsiteX2" fmla="*/ 877716 w 2249316"/>
                <a:gd name="connsiteY2" fmla="*/ 249968 h 1960115"/>
                <a:gd name="connsiteX3" fmla="*/ 863861 w 2249316"/>
                <a:gd name="connsiteY3" fmla="*/ 596332 h 1960115"/>
                <a:gd name="connsiteX4" fmla="*/ 4880 w 2249316"/>
                <a:gd name="connsiteY4" fmla="*/ 1399895 h 1960115"/>
                <a:gd name="connsiteX5" fmla="*/ 1307207 w 2249316"/>
                <a:gd name="connsiteY5" fmla="*/ 1940223 h 1960115"/>
                <a:gd name="connsiteX6" fmla="*/ 1653571 w 2249316"/>
                <a:gd name="connsiteY6" fmla="*/ 693314 h 1960115"/>
                <a:gd name="connsiteX7" fmla="*/ 2138480 w 2249316"/>
                <a:gd name="connsiteY7" fmla="*/ 222259 h 1960115"/>
                <a:gd name="connsiteX0" fmla="*/ 2124625 w 2138480"/>
                <a:gd name="connsiteY0" fmla="*/ 235557 h 1959558"/>
                <a:gd name="connsiteX1" fmla="*/ 1307207 w 2138480"/>
                <a:gd name="connsiteY1" fmla="*/ 29 h 1959558"/>
                <a:gd name="connsiteX2" fmla="*/ 877716 w 2138480"/>
                <a:gd name="connsiteY2" fmla="*/ 249411 h 1959558"/>
                <a:gd name="connsiteX3" fmla="*/ 863861 w 2138480"/>
                <a:gd name="connsiteY3" fmla="*/ 595775 h 1959558"/>
                <a:gd name="connsiteX4" fmla="*/ 4880 w 2138480"/>
                <a:gd name="connsiteY4" fmla="*/ 1399338 h 1959558"/>
                <a:gd name="connsiteX5" fmla="*/ 1307207 w 2138480"/>
                <a:gd name="connsiteY5" fmla="*/ 1939666 h 1959558"/>
                <a:gd name="connsiteX6" fmla="*/ 1653571 w 2138480"/>
                <a:gd name="connsiteY6" fmla="*/ 692757 h 1959558"/>
                <a:gd name="connsiteX7" fmla="*/ 2138480 w 2138480"/>
                <a:gd name="connsiteY7" fmla="*/ 221702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0" fmla="*/ 2124625 w 2124625"/>
                <a:gd name="connsiteY0" fmla="*/ 235557 h 1959558"/>
                <a:gd name="connsiteX1" fmla="*/ 1307207 w 2124625"/>
                <a:gd name="connsiteY1" fmla="*/ 29 h 1959558"/>
                <a:gd name="connsiteX2" fmla="*/ 877716 w 2124625"/>
                <a:gd name="connsiteY2" fmla="*/ 249411 h 1959558"/>
                <a:gd name="connsiteX3" fmla="*/ 863861 w 2124625"/>
                <a:gd name="connsiteY3" fmla="*/ 595775 h 1959558"/>
                <a:gd name="connsiteX4" fmla="*/ 4880 w 2124625"/>
                <a:gd name="connsiteY4" fmla="*/ 1399338 h 1959558"/>
                <a:gd name="connsiteX5" fmla="*/ 1307207 w 2124625"/>
                <a:gd name="connsiteY5" fmla="*/ 1939666 h 1959558"/>
                <a:gd name="connsiteX6" fmla="*/ 1653571 w 2124625"/>
                <a:gd name="connsiteY6" fmla="*/ 692757 h 1959558"/>
                <a:gd name="connsiteX7" fmla="*/ 2055352 w 2124625"/>
                <a:gd name="connsiteY7" fmla="*/ 110866 h 1959558"/>
                <a:gd name="connsiteX8" fmla="*/ 2124625 w 2124625"/>
                <a:gd name="connsiteY8" fmla="*/ 235557 h 1959558"/>
                <a:gd name="connsiteX0" fmla="*/ 2124625 w 2130377"/>
                <a:gd name="connsiteY0" fmla="*/ 235560 h 1959561"/>
                <a:gd name="connsiteX1" fmla="*/ 1307207 w 2130377"/>
                <a:gd name="connsiteY1" fmla="*/ 32 h 1959561"/>
                <a:gd name="connsiteX2" fmla="*/ 877716 w 2130377"/>
                <a:gd name="connsiteY2" fmla="*/ 249414 h 1959561"/>
                <a:gd name="connsiteX3" fmla="*/ 863861 w 2130377"/>
                <a:gd name="connsiteY3" fmla="*/ 595778 h 1959561"/>
                <a:gd name="connsiteX4" fmla="*/ 4880 w 2130377"/>
                <a:gd name="connsiteY4" fmla="*/ 1399341 h 1959561"/>
                <a:gd name="connsiteX5" fmla="*/ 1307207 w 2130377"/>
                <a:gd name="connsiteY5" fmla="*/ 1939669 h 1959561"/>
                <a:gd name="connsiteX6" fmla="*/ 1653571 w 2130377"/>
                <a:gd name="connsiteY6" fmla="*/ 692760 h 1959561"/>
                <a:gd name="connsiteX7" fmla="*/ 2124625 w 2130377"/>
                <a:gd name="connsiteY7" fmla="*/ 235560 h 1959561"/>
                <a:gd name="connsiteX0" fmla="*/ 2124733 w 2130485"/>
                <a:gd name="connsiteY0" fmla="*/ 235863 h 1959864"/>
                <a:gd name="connsiteX1" fmla="*/ 1307315 w 2130485"/>
                <a:gd name="connsiteY1" fmla="*/ 335 h 1959864"/>
                <a:gd name="connsiteX2" fmla="*/ 988660 w 2130485"/>
                <a:gd name="connsiteY2" fmla="*/ 194299 h 1959864"/>
                <a:gd name="connsiteX3" fmla="*/ 863969 w 2130485"/>
                <a:gd name="connsiteY3" fmla="*/ 596081 h 1959864"/>
                <a:gd name="connsiteX4" fmla="*/ 4988 w 2130485"/>
                <a:gd name="connsiteY4" fmla="*/ 1399644 h 1959864"/>
                <a:gd name="connsiteX5" fmla="*/ 1307315 w 2130485"/>
                <a:gd name="connsiteY5" fmla="*/ 1939972 h 1959864"/>
                <a:gd name="connsiteX6" fmla="*/ 1653679 w 2130485"/>
                <a:gd name="connsiteY6" fmla="*/ 693063 h 1959864"/>
                <a:gd name="connsiteX7" fmla="*/ 2124733 w 2130485"/>
                <a:gd name="connsiteY7" fmla="*/ 235863 h 1959864"/>
                <a:gd name="connsiteX0" fmla="*/ 2131430 w 2137182"/>
                <a:gd name="connsiteY0" fmla="*/ 235988 h 1958970"/>
                <a:gd name="connsiteX1" fmla="*/ 1314012 w 2137182"/>
                <a:gd name="connsiteY1" fmla="*/ 460 h 1958970"/>
                <a:gd name="connsiteX2" fmla="*/ 995357 w 2137182"/>
                <a:gd name="connsiteY2" fmla="*/ 194424 h 1958970"/>
                <a:gd name="connsiteX3" fmla="*/ 690557 w 2137182"/>
                <a:gd name="connsiteY3" fmla="*/ 776315 h 1958970"/>
                <a:gd name="connsiteX4" fmla="*/ 11685 w 2137182"/>
                <a:gd name="connsiteY4" fmla="*/ 1399769 h 1958970"/>
                <a:gd name="connsiteX5" fmla="*/ 1314012 w 2137182"/>
                <a:gd name="connsiteY5" fmla="*/ 1940097 h 1958970"/>
                <a:gd name="connsiteX6" fmla="*/ 1660376 w 2137182"/>
                <a:gd name="connsiteY6" fmla="*/ 693188 h 1958970"/>
                <a:gd name="connsiteX7" fmla="*/ 2131430 w 2137182"/>
                <a:gd name="connsiteY7" fmla="*/ 235988 h 1958970"/>
                <a:gd name="connsiteX0" fmla="*/ 1887031 w 1892783"/>
                <a:gd name="connsiteY0" fmla="*/ 235988 h 1972751"/>
                <a:gd name="connsiteX1" fmla="*/ 1069613 w 1892783"/>
                <a:gd name="connsiteY1" fmla="*/ 460 h 1972751"/>
                <a:gd name="connsiteX2" fmla="*/ 750958 w 1892783"/>
                <a:gd name="connsiteY2" fmla="*/ 194424 h 1972751"/>
                <a:gd name="connsiteX3" fmla="*/ 446158 w 1892783"/>
                <a:gd name="connsiteY3" fmla="*/ 776315 h 1972751"/>
                <a:gd name="connsiteX4" fmla="*/ 16668 w 1892783"/>
                <a:gd name="connsiteY4" fmla="*/ 1538315 h 1972751"/>
                <a:gd name="connsiteX5" fmla="*/ 1069613 w 1892783"/>
                <a:gd name="connsiteY5" fmla="*/ 1940097 h 1972751"/>
                <a:gd name="connsiteX6" fmla="*/ 1415977 w 1892783"/>
                <a:gd name="connsiteY6" fmla="*/ 693188 h 1972751"/>
                <a:gd name="connsiteX7" fmla="*/ 1887031 w 1892783"/>
                <a:gd name="connsiteY7" fmla="*/ 235988 h 1972751"/>
                <a:gd name="connsiteX0" fmla="*/ 1887031 w 1892284"/>
                <a:gd name="connsiteY0" fmla="*/ 235988 h 1972751"/>
                <a:gd name="connsiteX1" fmla="*/ 1069613 w 1892284"/>
                <a:gd name="connsiteY1" fmla="*/ 460 h 1972751"/>
                <a:gd name="connsiteX2" fmla="*/ 750958 w 1892284"/>
                <a:gd name="connsiteY2" fmla="*/ 194424 h 1972751"/>
                <a:gd name="connsiteX3" fmla="*/ 446158 w 1892284"/>
                <a:gd name="connsiteY3" fmla="*/ 776315 h 1972751"/>
                <a:gd name="connsiteX4" fmla="*/ 16668 w 1892284"/>
                <a:gd name="connsiteY4" fmla="*/ 1538315 h 1972751"/>
                <a:gd name="connsiteX5" fmla="*/ 1069613 w 1892284"/>
                <a:gd name="connsiteY5" fmla="*/ 1940097 h 1972751"/>
                <a:gd name="connsiteX6" fmla="*/ 1374413 w 1892284"/>
                <a:gd name="connsiteY6" fmla="*/ 693188 h 1972751"/>
                <a:gd name="connsiteX7" fmla="*/ 1887031 w 1892284"/>
                <a:gd name="connsiteY7" fmla="*/ 235988 h 1972751"/>
                <a:gd name="connsiteX0" fmla="*/ 1887031 w 1892284"/>
                <a:gd name="connsiteY0" fmla="*/ 235988 h 1982424"/>
                <a:gd name="connsiteX1" fmla="*/ 1069613 w 1892284"/>
                <a:gd name="connsiteY1" fmla="*/ 460 h 1982424"/>
                <a:gd name="connsiteX2" fmla="*/ 750958 w 1892284"/>
                <a:gd name="connsiteY2" fmla="*/ 194424 h 1982424"/>
                <a:gd name="connsiteX3" fmla="*/ 446158 w 1892284"/>
                <a:gd name="connsiteY3" fmla="*/ 776315 h 1982424"/>
                <a:gd name="connsiteX4" fmla="*/ 16668 w 1892284"/>
                <a:gd name="connsiteY4" fmla="*/ 1538315 h 1982424"/>
                <a:gd name="connsiteX5" fmla="*/ 1069613 w 1892284"/>
                <a:gd name="connsiteY5" fmla="*/ 1940097 h 1982424"/>
                <a:gd name="connsiteX6" fmla="*/ 1374413 w 1892284"/>
                <a:gd name="connsiteY6" fmla="*/ 693188 h 1982424"/>
                <a:gd name="connsiteX7" fmla="*/ 1887031 w 1892284"/>
                <a:gd name="connsiteY7" fmla="*/ 235988 h 1982424"/>
                <a:gd name="connsiteX0" fmla="*/ 1679213 w 1687453"/>
                <a:gd name="connsiteY0" fmla="*/ 193964 h 1981964"/>
                <a:gd name="connsiteX1" fmla="*/ 1069613 w 1687453"/>
                <a:gd name="connsiteY1" fmla="*/ 0 h 1981964"/>
                <a:gd name="connsiteX2" fmla="*/ 750958 w 1687453"/>
                <a:gd name="connsiteY2" fmla="*/ 193964 h 1981964"/>
                <a:gd name="connsiteX3" fmla="*/ 446158 w 1687453"/>
                <a:gd name="connsiteY3" fmla="*/ 775855 h 1981964"/>
                <a:gd name="connsiteX4" fmla="*/ 16668 w 1687453"/>
                <a:gd name="connsiteY4" fmla="*/ 1537855 h 1981964"/>
                <a:gd name="connsiteX5" fmla="*/ 1069613 w 1687453"/>
                <a:gd name="connsiteY5" fmla="*/ 1939637 h 1981964"/>
                <a:gd name="connsiteX6" fmla="*/ 1374413 w 1687453"/>
                <a:gd name="connsiteY6" fmla="*/ 692728 h 1981964"/>
                <a:gd name="connsiteX7" fmla="*/ 1679213 w 1687453"/>
                <a:gd name="connsiteY7" fmla="*/ 193964 h 1981964"/>
                <a:gd name="connsiteX0" fmla="*/ 1671576 w 1679816"/>
                <a:gd name="connsiteY0" fmla="*/ 193964 h 1982495"/>
                <a:gd name="connsiteX1" fmla="*/ 1061976 w 1679816"/>
                <a:gd name="connsiteY1" fmla="*/ 0 h 1982495"/>
                <a:gd name="connsiteX2" fmla="*/ 743321 w 1679816"/>
                <a:gd name="connsiteY2" fmla="*/ 193964 h 1982495"/>
                <a:gd name="connsiteX3" fmla="*/ 563212 w 1679816"/>
                <a:gd name="connsiteY3" fmla="*/ 734292 h 1982495"/>
                <a:gd name="connsiteX4" fmla="*/ 9031 w 1679816"/>
                <a:gd name="connsiteY4" fmla="*/ 1537855 h 1982495"/>
                <a:gd name="connsiteX5" fmla="*/ 1061976 w 1679816"/>
                <a:gd name="connsiteY5" fmla="*/ 1939637 h 1982495"/>
                <a:gd name="connsiteX6" fmla="*/ 1366776 w 1679816"/>
                <a:gd name="connsiteY6" fmla="*/ 692728 h 1982495"/>
                <a:gd name="connsiteX7" fmla="*/ 1671576 w 1679816"/>
                <a:gd name="connsiteY7" fmla="*/ 193964 h 1982495"/>
                <a:gd name="connsiteX0" fmla="*/ 1685946 w 1694186"/>
                <a:gd name="connsiteY0" fmla="*/ 193964 h 1993382"/>
                <a:gd name="connsiteX1" fmla="*/ 1076346 w 1694186"/>
                <a:gd name="connsiteY1" fmla="*/ 0 h 1993382"/>
                <a:gd name="connsiteX2" fmla="*/ 757691 w 1694186"/>
                <a:gd name="connsiteY2" fmla="*/ 193964 h 1993382"/>
                <a:gd name="connsiteX3" fmla="*/ 577582 w 1694186"/>
                <a:gd name="connsiteY3" fmla="*/ 734292 h 1993382"/>
                <a:gd name="connsiteX4" fmla="*/ 23401 w 1694186"/>
                <a:gd name="connsiteY4" fmla="*/ 1537855 h 1993382"/>
                <a:gd name="connsiteX5" fmla="*/ 1076346 w 1694186"/>
                <a:gd name="connsiteY5" fmla="*/ 1939637 h 1993382"/>
                <a:gd name="connsiteX6" fmla="*/ 1381146 w 1694186"/>
                <a:gd name="connsiteY6" fmla="*/ 692728 h 1993382"/>
                <a:gd name="connsiteX7" fmla="*/ 1685946 w 1694186"/>
                <a:gd name="connsiteY7" fmla="*/ 193964 h 199338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Lst>
              <a:rect l="l" t="t" r="r" b="b"/>
              <a:pathLst>
                <a:path w="1694186" h="1993382">
                  <a:moveTo>
                    <a:pt x="1685946" y="193964"/>
                  </a:moveTo>
                  <a:cubicBezTo>
                    <a:pt x="1628219" y="78509"/>
                    <a:pt x="1231055" y="0"/>
                    <a:pt x="1076346" y="0"/>
                  </a:cubicBezTo>
                  <a:cubicBezTo>
                    <a:pt x="921637" y="0"/>
                    <a:pt x="840818" y="71582"/>
                    <a:pt x="757691" y="193964"/>
                  </a:cubicBezTo>
                  <a:cubicBezTo>
                    <a:pt x="674564" y="316346"/>
                    <a:pt x="699964" y="510310"/>
                    <a:pt x="577582" y="734292"/>
                  </a:cubicBezTo>
                  <a:cubicBezTo>
                    <a:pt x="455200" y="958274"/>
                    <a:pt x="-122310" y="1221384"/>
                    <a:pt x="23401" y="1537855"/>
                  </a:cubicBezTo>
                  <a:cubicBezTo>
                    <a:pt x="169112" y="1854326"/>
                    <a:pt x="794637" y="2108201"/>
                    <a:pt x="1076346" y="1939637"/>
                  </a:cubicBezTo>
                  <a:cubicBezTo>
                    <a:pt x="1358055" y="1771073"/>
                    <a:pt x="1279546" y="983673"/>
                    <a:pt x="1381146" y="692728"/>
                  </a:cubicBezTo>
                  <a:cubicBezTo>
                    <a:pt x="1482746" y="401783"/>
                    <a:pt x="1743673" y="309419"/>
                    <a:pt x="1685946" y="193964"/>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241" name="Straight Arrow Connector 240">
              <a:extLst>
                <a:ext uri="{FF2B5EF4-FFF2-40B4-BE49-F238E27FC236}">
                  <a16:creationId xmlns:a16="http://schemas.microsoft.com/office/drawing/2014/main" id="{63428D5E-5C9F-BEAD-DB6C-60D7CE4D287F}"/>
                </a:ext>
              </a:extLst>
            </p:cNvPr>
            <p:cNvCxnSpPr>
              <a:cxnSpLocks/>
            </p:cNvCxnSpPr>
            <p:nvPr/>
          </p:nvCxnSpPr>
          <p:spPr>
            <a:xfrm flipV="1">
              <a:off x="7705548" y="1896933"/>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2" name="Straight Arrow Connector 241">
              <a:extLst>
                <a:ext uri="{FF2B5EF4-FFF2-40B4-BE49-F238E27FC236}">
                  <a16:creationId xmlns:a16="http://schemas.microsoft.com/office/drawing/2014/main" id="{D51965EB-20C1-7952-DF2B-CE9BD72500F2}"/>
                </a:ext>
              </a:extLst>
            </p:cNvPr>
            <p:cNvCxnSpPr>
              <a:cxnSpLocks/>
            </p:cNvCxnSpPr>
            <p:nvPr/>
          </p:nvCxnSpPr>
          <p:spPr>
            <a:xfrm>
              <a:off x="7631325" y="2164125"/>
              <a:ext cx="598802" cy="1042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3" name="Straight Arrow Connector 242">
              <a:extLst>
                <a:ext uri="{FF2B5EF4-FFF2-40B4-BE49-F238E27FC236}">
                  <a16:creationId xmlns:a16="http://schemas.microsoft.com/office/drawing/2014/main" id="{30A2EEA0-A594-4D54-5BF9-CF7D2467C789}"/>
                </a:ext>
              </a:extLst>
            </p:cNvPr>
            <p:cNvCxnSpPr>
              <a:cxnSpLocks/>
            </p:cNvCxnSpPr>
            <p:nvPr/>
          </p:nvCxnSpPr>
          <p:spPr>
            <a:xfrm>
              <a:off x="7088540" y="255301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4" name="Straight Arrow Connector 243">
              <a:extLst>
                <a:ext uri="{FF2B5EF4-FFF2-40B4-BE49-F238E27FC236}">
                  <a16:creationId xmlns:a16="http://schemas.microsoft.com/office/drawing/2014/main" id="{F691818E-49AD-6578-FFA9-654452290393}"/>
                </a:ext>
              </a:extLst>
            </p:cNvPr>
            <p:cNvCxnSpPr>
              <a:cxnSpLocks/>
            </p:cNvCxnSpPr>
            <p:nvPr/>
          </p:nvCxnSpPr>
          <p:spPr>
            <a:xfrm>
              <a:off x="6827273" y="275404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45" name="Straight Arrow Connector 244">
              <a:extLst>
                <a:ext uri="{FF2B5EF4-FFF2-40B4-BE49-F238E27FC236}">
                  <a16:creationId xmlns:a16="http://schemas.microsoft.com/office/drawing/2014/main" id="{FD7A3242-D043-671E-7FA6-9D927A49F98E}"/>
                </a:ext>
              </a:extLst>
            </p:cNvPr>
            <p:cNvCxnSpPr>
              <a:cxnSpLocks/>
            </p:cNvCxnSpPr>
            <p:nvPr/>
          </p:nvCxnSpPr>
          <p:spPr>
            <a:xfrm>
              <a:off x="7384923" y="2322948"/>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3" name="Straight Arrow Connector 252">
              <a:extLst>
                <a:ext uri="{FF2B5EF4-FFF2-40B4-BE49-F238E27FC236}">
                  <a16:creationId xmlns:a16="http://schemas.microsoft.com/office/drawing/2014/main" id="{8F880B64-36DF-37DA-0FCF-28B228E75032}"/>
                </a:ext>
              </a:extLst>
            </p:cNvPr>
            <p:cNvCxnSpPr>
              <a:cxnSpLocks/>
            </p:cNvCxnSpPr>
            <p:nvPr/>
          </p:nvCxnSpPr>
          <p:spPr>
            <a:xfrm flipV="1">
              <a:off x="8597739" y="2145436"/>
              <a:ext cx="648380" cy="4572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4" name="Straight Arrow Connector 253">
              <a:extLst>
                <a:ext uri="{FF2B5EF4-FFF2-40B4-BE49-F238E27FC236}">
                  <a16:creationId xmlns:a16="http://schemas.microsoft.com/office/drawing/2014/main" id="{1C371093-DE0C-D5EA-F51A-095A64FA5E24}"/>
                </a:ext>
              </a:extLst>
            </p:cNvPr>
            <p:cNvCxnSpPr>
              <a:cxnSpLocks/>
            </p:cNvCxnSpPr>
            <p:nvPr/>
          </p:nvCxnSpPr>
          <p:spPr>
            <a:xfrm flipV="1">
              <a:off x="8332976" y="2362486"/>
              <a:ext cx="704060" cy="5204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5" name="Straight Arrow Connector 254">
              <a:extLst>
                <a:ext uri="{FF2B5EF4-FFF2-40B4-BE49-F238E27FC236}">
                  <a16:creationId xmlns:a16="http://schemas.microsoft.com/office/drawing/2014/main" id="{EAE4956F-B431-4A6B-C79F-DEB916A5BEA4}"/>
                </a:ext>
              </a:extLst>
            </p:cNvPr>
            <p:cNvCxnSpPr>
              <a:cxnSpLocks/>
            </p:cNvCxnSpPr>
            <p:nvPr/>
          </p:nvCxnSpPr>
          <p:spPr>
            <a:xfrm rot="-660000">
              <a:off x="8040144" y="2874021"/>
              <a:ext cx="653109" cy="17618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6" name="Straight Arrow Connector 255">
              <a:extLst>
                <a:ext uri="{FF2B5EF4-FFF2-40B4-BE49-F238E27FC236}">
                  <a16:creationId xmlns:a16="http://schemas.microsoft.com/office/drawing/2014/main" id="{F2B2A2BB-6D4A-4F5E-370B-4CB6CAAD808A}"/>
                </a:ext>
              </a:extLst>
            </p:cNvPr>
            <p:cNvCxnSpPr>
              <a:cxnSpLocks/>
            </p:cNvCxnSpPr>
            <p:nvPr/>
          </p:nvCxnSpPr>
          <p:spPr>
            <a:xfrm rot="-300000">
              <a:off x="7975235" y="3228375"/>
              <a:ext cx="557650" cy="189147"/>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257" name="Straight Arrow Connector 256">
              <a:extLst>
                <a:ext uri="{FF2B5EF4-FFF2-40B4-BE49-F238E27FC236}">
                  <a16:creationId xmlns:a16="http://schemas.microsoft.com/office/drawing/2014/main" id="{7D38BA99-1FAA-6AAE-38ED-02C958C24395}"/>
                </a:ext>
              </a:extLst>
            </p:cNvPr>
            <p:cNvCxnSpPr>
              <a:cxnSpLocks/>
            </p:cNvCxnSpPr>
            <p:nvPr/>
          </p:nvCxnSpPr>
          <p:spPr>
            <a:xfrm rot="-1200000">
              <a:off x="8227458" y="2518074"/>
              <a:ext cx="563885" cy="24079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60" name="TextBox 259">
                <a:extLst>
                  <a:ext uri="{FF2B5EF4-FFF2-40B4-BE49-F238E27FC236}">
                    <a16:creationId xmlns:a16="http://schemas.microsoft.com/office/drawing/2014/main" id="{76F97D78-87DF-E986-0923-D6050B9F6D7F}"/>
                  </a:ext>
                </a:extLst>
              </p:cNvPr>
              <p:cNvSpPr txBox="1"/>
              <p:nvPr/>
            </p:nvSpPr>
            <p:spPr>
              <a:xfrm>
                <a:off x="152705" y="133372"/>
                <a:ext cx="5166497" cy="461665"/>
              </a:xfrm>
              <a:prstGeom prst="rect">
                <a:avLst/>
              </a:prstGeom>
              <a:noFill/>
            </p:spPr>
            <p:txBody>
              <a:bodyPr wrap="square" rtlCol="0">
                <a:spAutoFit/>
              </a:bodyPr>
              <a:lstStyle/>
              <a:p>
                <a:r>
                  <a:rPr lang="en-US" sz="2400" dirty="0">
                    <a:effectLst/>
                    <a:latin typeface="CMR10"/>
                  </a:rPr>
                  <a:t>The Flow of the Displacement Field </a:t>
                </a:r>
                <a14:m>
                  <m:oMath xmlns:m="http://schemas.openxmlformats.org/officeDocument/2006/math">
                    <m:sSup>
                      <m:sSupPr>
                        <m:ctrlPr>
                          <a:rPr lang="en-US" sz="2400" b="0" i="1" smtClean="0">
                            <a:effectLst/>
                            <a:latin typeface="Cambria Math" panose="02040503050406030204" pitchFamily="18" charset="0"/>
                          </a:rPr>
                        </m:ctrlPr>
                      </m:sSupPr>
                      <m:e>
                        <m:r>
                          <a:rPr lang="en-US" sz="2400" b="0" i="1" smtClean="0">
                            <a:effectLst/>
                            <a:latin typeface="Cambria Math" panose="02040503050406030204" pitchFamily="18" charset="0"/>
                          </a:rPr>
                          <m:t>𝑆</m:t>
                        </m:r>
                      </m:e>
                      <m:sup>
                        <m:r>
                          <a:rPr lang="en-US" sz="2400" b="0" i="1" smtClean="0">
                            <a:effectLst/>
                            <a:latin typeface="Cambria Math" panose="02040503050406030204" pitchFamily="18" charset="0"/>
                          </a:rPr>
                          <m:t>𝑎</m:t>
                        </m:r>
                      </m:sup>
                    </m:sSup>
                  </m:oMath>
                </a14:m>
                <a:r>
                  <a:rPr lang="en-US" sz="2400" dirty="0">
                    <a:effectLst/>
                    <a:latin typeface="CMMI8"/>
                  </a:rPr>
                  <a:t> </a:t>
                </a:r>
                <a:endParaRPr lang="en-US" sz="2400" dirty="0"/>
              </a:p>
            </p:txBody>
          </p:sp>
        </mc:Choice>
        <mc:Fallback xmlns="">
          <p:sp>
            <p:nvSpPr>
              <p:cNvPr id="260" name="TextBox 259">
                <a:extLst>
                  <a:ext uri="{FF2B5EF4-FFF2-40B4-BE49-F238E27FC236}">
                    <a16:creationId xmlns:a16="http://schemas.microsoft.com/office/drawing/2014/main" id="{76F97D78-87DF-E986-0923-D6050B9F6D7F}"/>
                  </a:ext>
                </a:extLst>
              </p:cNvPr>
              <p:cNvSpPr txBox="1">
                <a:spLocks noRot="1" noChangeAspect="1" noMove="1" noResize="1" noEditPoints="1" noAdjustHandles="1" noChangeArrowheads="1" noChangeShapeType="1" noTextEdit="1"/>
              </p:cNvSpPr>
              <p:nvPr/>
            </p:nvSpPr>
            <p:spPr>
              <a:xfrm>
                <a:off x="152705" y="133372"/>
                <a:ext cx="5166497" cy="461665"/>
              </a:xfrm>
              <a:prstGeom prst="rect">
                <a:avLst/>
              </a:prstGeom>
              <a:blipFill>
                <a:blip r:embed="rId8"/>
                <a:stretch>
                  <a:fillRect l="-1961" t="-7895" b="-2894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1" name="TextBox 260">
                <a:extLst>
                  <a:ext uri="{FF2B5EF4-FFF2-40B4-BE49-F238E27FC236}">
                    <a16:creationId xmlns:a16="http://schemas.microsoft.com/office/drawing/2014/main" id="{76667939-C009-35C2-E6A4-F3A494325915}"/>
                  </a:ext>
                </a:extLst>
              </p:cNvPr>
              <p:cNvSpPr txBox="1"/>
              <p:nvPr/>
            </p:nvSpPr>
            <p:spPr>
              <a:xfrm>
                <a:off x="5319202" y="56504"/>
                <a:ext cx="6159653" cy="890372"/>
              </a:xfrm>
              <a:prstGeom prst="rect">
                <a:avLst/>
              </a:prstGeom>
              <a:noFill/>
            </p:spPr>
            <p:txBody>
              <a:bodyPr wrap="square" rtlCol="0">
                <a:spAutoFit/>
              </a:bodyPr>
              <a:lstStyle/>
              <a:p>
                <a:pPr algn="ctr"/>
                <a:r>
                  <a:rPr lang="en-US" sz="2400" dirty="0">
                    <a:effectLst/>
                    <a:latin typeface="CMR10"/>
                  </a:rPr>
                  <a:t>Difference of the Hamiltonian at the Two </a:t>
                </a:r>
                <a:r>
                  <a:rPr lang="en-US" sz="2400" dirty="0">
                    <a:latin typeface="CMR10"/>
                  </a:rPr>
                  <a:t>P</a:t>
                </a:r>
                <a:r>
                  <a:rPr lang="en-US" sz="2400" dirty="0">
                    <a:effectLst/>
                    <a:latin typeface="CMR10"/>
                  </a:rPr>
                  <a:t>oints:</a:t>
                </a:r>
              </a:p>
              <a:p>
                <a:pPr algn="ctr"/>
                <a14:m>
                  <m:oMath xmlns:m="http://schemas.openxmlformats.org/officeDocument/2006/math">
                    <m:r>
                      <a:rPr lang="en-US" sz="2400" i="1" smtClean="0">
                        <a:effectLst/>
                        <a:latin typeface="Cambria Math" panose="02040503050406030204" pitchFamily="18" charset="0"/>
                        <a:ea typeface="Cambria Math" panose="02040503050406030204" pitchFamily="18" charset="0"/>
                      </a:rPr>
                      <m:t>∆</m:t>
                    </m:r>
                    <m:r>
                      <a:rPr lang="en-US" sz="2400" b="0" i="1" smtClean="0">
                        <a:effectLst/>
                        <a:latin typeface="Cambria Math" panose="02040503050406030204" pitchFamily="18" charset="0"/>
                        <a:ea typeface="Cambria Math" panose="02040503050406030204" pitchFamily="18" charset="0"/>
                      </a:rPr>
                      <m:t>𝐻</m:t>
                    </m:r>
                    <m:r>
                      <a:rPr lang="en-US" sz="2400" b="0" i="1" smtClean="0">
                        <a:effectLst/>
                        <a:latin typeface="Cambria Math" panose="02040503050406030204" pitchFamily="18" charset="0"/>
                        <a:ea typeface="Cambria Math" panose="02040503050406030204" pitchFamily="18" charset="0"/>
                      </a:rPr>
                      <m:t>=</m:t>
                    </m:r>
                    <m:nary>
                      <m:naryPr>
                        <m:supHide m:val="on"/>
                        <m:ctrlPr>
                          <a:rPr lang="en-US" sz="2400" b="0" i="1" smtClean="0">
                            <a:effectLst/>
                            <a:latin typeface="Cambria Math" panose="02040503050406030204" pitchFamily="18" charset="0"/>
                            <a:ea typeface="Cambria Math" panose="02040503050406030204" pitchFamily="18" charset="0"/>
                          </a:rPr>
                        </m:ctrlPr>
                      </m:naryPr>
                      <m:sub>
                        <m:r>
                          <a:rPr lang="en-US" sz="2400" b="0" i="1" smtClean="0">
                            <a:effectLst/>
                            <a:latin typeface="Cambria Math" panose="02040503050406030204" pitchFamily="18" charset="0"/>
                            <a:ea typeface="Cambria Math" panose="02040503050406030204" pitchFamily="18" charset="0"/>
                          </a:rPr>
                          <m:t>𝑂𝑃</m:t>
                        </m:r>
                      </m:sub>
                      <m:sup/>
                      <m:e>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𝑆</m:t>
                            </m:r>
                          </m:e>
                          <m:sup>
                            <m:r>
                              <a:rPr lang="en-US" sz="2400" b="0" i="1" smtClean="0">
                                <a:effectLst/>
                                <a:latin typeface="Cambria Math" panose="02040503050406030204" pitchFamily="18" charset="0"/>
                                <a:ea typeface="Cambria Math" panose="02040503050406030204" pitchFamily="18" charset="0"/>
                              </a:rPr>
                              <m:t>𝑎</m:t>
                            </m:r>
                          </m:sup>
                        </m:sSup>
                      </m:e>
                    </m:nary>
                    <m:r>
                      <a:rPr lang="en-US" sz="2400" b="0" i="1" smtClean="0">
                        <a:effectLst/>
                        <a:latin typeface="Cambria Math" panose="02040503050406030204" pitchFamily="18" charset="0"/>
                        <a:ea typeface="Cambria Math" panose="02040503050406030204" pitchFamily="18" charset="0"/>
                      </a:rPr>
                      <m:t> × </m:t>
                    </m:r>
                    <m:r>
                      <a:rPr lang="en-US" sz="2400" b="0" i="1" smtClean="0">
                        <a:effectLst/>
                        <a:latin typeface="Cambria Math" panose="02040503050406030204" pitchFamily="18" charset="0"/>
                        <a:ea typeface="Cambria Math" panose="02040503050406030204" pitchFamily="18" charset="0"/>
                      </a:rPr>
                      <m:t>𝑑</m:t>
                    </m:r>
                    <m:sSup>
                      <m:sSupPr>
                        <m:ctrlPr>
                          <a:rPr lang="en-US" sz="2400" b="0" i="1" smtClean="0">
                            <a:effectLst/>
                            <a:latin typeface="Cambria Math" panose="02040503050406030204" pitchFamily="18" charset="0"/>
                            <a:ea typeface="Cambria Math" panose="02040503050406030204" pitchFamily="18" charset="0"/>
                          </a:rPr>
                        </m:ctrlPr>
                      </m:sSupPr>
                      <m:e>
                        <m:r>
                          <a:rPr lang="en-US" sz="2400" b="0" i="1" smtClean="0">
                            <a:effectLst/>
                            <a:latin typeface="Cambria Math" panose="02040503050406030204" pitchFamily="18" charset="0"/>
                            <a:ea typeface="Cambria Math" panose="02040503050406030204" pitchFamily="18" charset="0"/>
                          </a:rPr>
                          <m:t>𝜉</m:t>
                        </m:r>
                      </m:e>
                      <m:sup>
                        <m:r>
                          <a:rPr lang="en-US" sz="2400" b="0" i="1" smtClean="0">
                            <a:effectLst/>
                            <a:latin typeface="Cambria Math" panose="02040503050406030204" pitchFamily="18" charset="0"/>
                            <a:ea typeface="Cambria Math" panose="02040503050406030204" pitchFamily="18" charset="0"/>
                          </a:rPr>
                          <m:t>𝑏</m:t>
                        </m:r>
                      </m:sup>
                    </m:sSup>
                  </m:oMath>
                </a14:m>
                <a:r>
                  <a:rPr lang="en-US" sz="2400" dirty="0">
                    <a:effectLst/>
                    <a:latin typeface="CMR10"/>
                  </a:rPr>
                  <a:t> </a:t>
                </a:r>
                <a:endParaRPr lang="en-US" sz="2400" dirty="0"/>
              </a:p>
            </p:txBody>
          </p:sp>
        </mc:Choice>
        <mc:Fallback xmlns="">
          <p:sp>
            <p:nvSpPr>
              <p:cNvPr id="261" name="TextBox 260">
                <a:extLst>
                  <a:ext uri="{FF2B5EF4-FFF2-40B4-BE49-F238E27FC236}">
                    <a16:creationId xmlns:a16="http://schemas.microsoft.com/office/drawing/2014/main" id="{76667939-C009-35C2-E6A4-F3A494325915}"/>
                  </a:ext>
                </a:extLst>
              </p:cNvPr>
              <p:cNvSpPr txBox="1">
                <a:spLocks noRot="1" noChangeAspect="1" noMove="1" noResize="1" noEditPoints="1" noAdjustHandles="1" noChangeArrowheads="1" noChangeShapeType="1" noTextEdit="1"/>
              </p:cNvSpPr>
              <p:nvPr/>
            </p:nvSpPr>
            <p:spPr>
              <a:xfrm>
                <a:off x="5319202" y="56504"/>
                <a:ext cx="6159653" cy="890372"/>
              </a:xfrm>
              <a:prstGeom prst="rect">
                <a:avLst/>
              </a:prstGeom>
              <a:blipFill>
                <a:blip r:embed="rId9"/>
                <a:stretch>
                  <a:fillRect l="-1443" t="-39437" r="-1443" b="-11831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63" name="Rectangle 262">
                <a:extLst>
                  <a:ext uri="{FF2B5EF4-FFF2-40B4-BE49-F238E27FC236}">
                    <a16:creationId xmlns:a16="http://schemas.microsoft.com/office/drawing/2014/main" id="{D0E55266-8B21-91AC-9830-6D4958FE8732}"/>
                  </a:ext>
                </a:extLst>
              </p:cNvPr>
              <p:cNvSpPr/>
              <p:nvPr/>
            </p:nvSpPr>
            <p:spPr>
              <a:xfrm>
                <a:off x="1739592" y="3950041"/>
                <a:ext cx="6306791" cy="518668"/>
              </a:xfrm>
              <a:prstGeom prst="rect">
                <a:avLst/>
              </a:prstGeom>
            </p:spPr>
            <p:txBody>
              <a:bodyPr wrap="none">
                <a:spAutoFit/>
              </a:bodyPr>
              <a:lstStyle/>
              <a:p>
                <a:r>
                  <a:rPr lang="en-US" sz="2400" b="0" dirty="0"/>
                  <a:t>Geometrically, this means: </a:t>
                </a:r>
                <a14:m>
                  <m:oMath xmlns:m="http://schemas.openxmlformats.org/officeDocument/2006/math">
                    <m:nary>
                      <m:naryPr>
                        <m:chr m:val="∮"/>
                        <m:limLoc m:val="undOvr"/>
                        <m:subHide m:val="on"/>
                        <m:supHide m:val="on"/>
                        <m:ctrlPr>
                          <a:rPr lang="en-US" sz="2400" b="0" i="1" smtClean="0">
                            <a:latin typeface="Cambria Math" panose="02040503050406030204" pitchFamily="18" charset="0"/>
                          </a:rPr>
                        </m:ctrlPr>
                      </m:naryPr>
                      <m:sub/>
                      <m:sup/>
                      <m:e>
                        <m:d>
                          <m:dPr>
                            <m:ctrlPr>
                              <a:rPr lang="en-US" sz="2400" b="0" i="1" smtClean="0">
                                <a:latin typeface="Cambria Math" panose="02040503050406030204" pitchFamily="18" charset="0"/>
                              </a:rPr>
                            </m:ctrlPr>
                          </m:dPr>
                          <m:e>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𝑞</m:t>
                                </m:r>
                              </m:sup>
                            </m:sSup>
                            <m:r>
                              <a:rPr lang="en-US" sz="2400" b="0" i="1" smtClean="0">
                                <a:latin typeface="Cambria Math" panose="02040503050406030204" pitchFamily="18" charset="0"/>
                              </a:rPr>
                              <m:t>𝑑𝑝</m:t>
                            </m:r>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𝑆</m:t>
                                </m:r>
                              </m:e>
                              <m:sup>
                                <m:r>
                                  <a:rPr lang="en-US" sz="2400" b="0" i="1" smtClean="0">
                                    <a:latin typeface="Cambria Math" panose="02040503050406030204" pitchFamily="18" charset="0"/>
                                  </a:rPr>
                                  <m:t>𝑝</m:t>
                                </m:r>
                              </m:sup>
                            </m:sSup>
                            <m:r>
                              <a:rPr lang="en-US" sz="2400" b="0" i="1" smtClean="0">
                                <a:latin typeface="Cambria Math" panose="02040503050406030204" pitchFamily="18" charset="0"/>
                              </a:rPr>
                              <m:t>𝑑𝑞</m:t>
                            </m:r>
                          </m:e>
                        </m:d>
                        <m:r>
                          <a:rPr lang="en-US" sz="2400" b="0" i="1" smtClean="0">
                            <a:latin typeface="Cambria Math" panose="02040503050406030204" pitchFamily="18" charset="0"/>
                          </a:rPr>
                          <m:t>=0</m:t>
                        </m:r>
                      </m:e>
                    </m:nary>
                  </m:oMath>
                </a14:m>
                <a:endParaRPr lang="en-US" sz="2400" dirty="0"/>
              </a:p>
            </p:txBody>
          </p:sp>
        </mc:Choice>
        <mc:Fallback xmlns="">
          <p:sp>
            <p:nvSpPr>
              <p:cNvPr id="263" name="Rectangle 262">
                <a:extLst>
                  <a:ext uri="{FF2B5EF4-FFF2-40B4-BE49-F238E27FC236}">
                    <a16:creationId xmlns:a16="http://schemas.microsoft.com/office/drawing/2014/main" id="{D0E55266-8B21-91AC-9830-6D4958FE8732}"/>
                  </a:ext>
                </a:extLst>
              </p:cNvPr>
              <p:cNvSpPr>
                <a:spLocks noRot="1" noChangeAspect="1" noMove="1" noResize="1" noEditPoints="1" noAdjustHandles="1" noChangeArrowheads="1" noChangeShapeType="1" noTextEdit="1"/>
              </p:cNvSpPr>
              <p:nvPr/>
            </p:nvSpPr>
            <p:spPr>
              <a:xfrm>
                <a:off x="1739592" y="3950041"/>
                <a:ext cx="6306791" cy="518668"/>
              </a:xfrm>
              <a:prstGeom prst="rect">
                <a:avLst/>
              </a:prstGeom>
              <a:blipFill>
                <a:blip r:embed="rId10"/>
                <a:stretch>
                  <a:fillRect l="-1406" t="-143902" b="-202439"/>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Rectangle 5">
                <a:extLst>
                  <a:ext uri="{FF2B5EF4-FFF2-40B4-BE49-F238E27FC236}">
                    <a16:creationId xmlns:a16="http://schemas.microsoft.com/office/drawing/2014/main" id="{5025919C-2781-D339-D4D4-C60E7F72C615}"/>
                  </a:ext>
                </a:extLst>
              </p:cNvPr>
              <p:cNvSpPr/>
              <p:nvPr/>
            </p:nvSpPr>
            <p:spPr>
              <a:xfrm>
                <a:off x="463719" y="4464820"/>
                <a:ext cx="8858535" cy="1799595"/>
              </a:xfrm>
              <a:prstGeom prst="rect">
                <a:avLst/>
              </a:prstGeom>
            </p:spPr>
            <p:txBody>
              <a:bodyPr wrap="square">
                <a:spAutoFit/>
              </a:bodyPr>
              <a:lstStyle/>
              <a:p>
                <a:r>
                  <a:rPr lang="en-US" sz="2400" dirty="0"/>
                  <a:t>Since we are in two dimensional space and a hyper surface surface has dimension </a:t>
                </a:r>
                <a14:m>
                  <m:oMath xmlns:m="http://schemas.openxmlformats.org/officeDocument/2006/math">
                    <m:r>
                      <a:rPr lang="en-US" sz="2400" i="1">
                        <a:latin typeface="Cambria Math" panose="02040503050406030204" pitchFamily="18" charset="0"/>
                      </a:rPr>
                      <m:t>𝑛</m:t>
                    </m:r>
                    <m:r>
                      <a:rPr lang="en-US" sz="2400" i="1">
                        <a:latin typeface="Cambria Math" panose="02040503050406030204" pitchFamily="18" charset="0"/>
                      </a:rPr>
                      <m:t>−1=2−1=1</m:t>
                    </m:r>
                  </m:oMath>
                </a14:m>
                <a:endParaRPr lang="en-US" sz="2400" dirty="0"/>
              </a:p>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2400" i="1">
                              <a:latin typeface="Cambria Math" panose="02040503050406030204" pitchFamily="18" charset="0"/>
                            </a:rPr>
                          </m:ctrlPr>
                        </m:naryPr>
                        <m:sub/>
                        <m:sup/>
                        <m:e>
                          <m:d>
                            <m:dPr>
                              <m:ctrlPr>
                                <a:rPr lang="en-US" sz="2400" i="1">
                                  <a:latin typeface="Cambria Math" panose="02040503050406030204" pitchFamily="18" charset="0"/>
                                </a:rPr>
                              </m:ctrlPr>
                            </m:dPr>
                            <m:e>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𝑞</m:t>
                                  </m:r>
                                </m:sup>
                              </m:sSup>
                              <m:r>
                                <a:rPr lang="en-US" sz="2400" i="1">
                                  <a:latin typeface="Cambria Math" panose="02040503050406030204" pitchFamily="18" charset="0"/>
                                </a:rPr>
                                <m:t>𝑑𝑝</m:t>
                              </m:r>
                              <m:r>
                                <a:rPr lang="en-US" sz="2400" i="1">
                                  <a:latin typeface="Cambria Math" panose="02040503050406030204" pitchFamily="18" charset="0"/>
                                </a:rPr>
                                <m:t>−</m:t>
                              </m:r>
                              <m:sSup>
                                <m:sSupPr>
                                  <m:ctrlPr>
                                    <a:rPr lang="en-US" sz="2400" i="1">
                                      <a:latin typeface="Cambria Math" panose="02040503050406030204" pitchFamily="18" charset="0"/>
                                    </a:rPr>
                                  </m:ctrlPr>
                                </m:sSupPr>
                                <m:e>
                                  <m:r>
                                    <a:rPr lang="en-US" sz="2400" i="1">
                                      <a:latin typeface="Cambria Math" panose="02040503050406030204" pitchFamily="18" charset="0"/>
                                    </a:rPr>
                                    <m:t>𝑆</m:t>
                                  </m:r>
                                </m:e>
                                <m:sup>
                                  <m:r>
                                    <a:rPr lang="en-US" sz="2400" i="1">
                                      <a:latin typeface="Cambria Math" panose="02040503050406030204" pitchFamily="18" charset="0"/>
                                    </a:rPr>
                                    <m:t>𝑝</m:t>
                                  </m:r>
                                </m:sup>
                              </m:sSup>
                              <m:r>
                                <a:rPr lang="en-US" sz="2400" i="1">
                                  <a:latin typeface="Cambria Math" panose="02040503050406030204" pitchFamily="18" charset="0"/>
                                </a:rPr>
                                <m:t>𝑑𝑞</m:t>
                              </m:r>
                            </m:e>
                          </m:d>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𝑝</m:t>
                                  </m:r>
                                </m:sub>
                              </m:sSub>
                              <m:r>
                                <a:rPr lang="en-US" sz="2400" i="1">
                                  <a:latin typeface="Cambria Math" panose="02040503050406030204" pitchFamily="18" charset="0"/>
                                </a:rPr>
                                <m:t>𝐻𝑑𝑝</m:t>
                              </m:r>
                              <m:r>
                                <a:rPr lang="en-US" sz="2400" i="1">
                                  <a:latin typeface="Cambria Math" panose="02040503050406030204" pitchFamily="18" charset="0"/>
                                </a:rPr>
                                <m:t>+</m:t>
                              </m:r>
                              <m:sSub>
                                <m:sSubPr>
                                  <m:ctrlPr>
                                    <a:rPr lang="en-US" sz="2400" i="1">
                                      <a:latin typeface="Cambria Math" panose="02040503050406030204" pitchFamily="18" charset="0"/>
                                    </a:rPr>
                                  </m:ctrlPr>
                                </m:sSubPr>
                                <m:e>
                                  <m:r>
                                    <a:rPr lang="en-US" sz="2400" i="1">
                                      <a:latin typeface="Cambria Math" panose="02040503050406030204" pitchFamily="18" charset="0"/>
                                    </a:rPr>
                                    <m:t>𝜕</m:t>
                                  </m:r>
                                </m:e>
                                <m:sub>
                                  <m:r>
                                    <a:rPr lang="en-US" sz="2400" i="1">
                                      <a:latin typeface="Cambria Math" panose="02040503050406030204" pitchFamily="18" charset="0"/>
                                    </a:rPr>
                                    <m:t>𝑞</m:t>
                                  </m:r>
                                </m:sub>
                              </m:sSub>
                              <m:r>
                                <a:rPr lang="en-US" sz="2400" i="1">
                                  <a:latin typeface="Cambria Math" panose="02040503050406030204" pitchFamily="18" charset="0"/>
                                </a:rPr>
                                <m:t>𝐻𝑑𝑞</m:t>
                              </m:r>
                              <m:r>
                                <a:rPr lang="en-US" sz="2400" i="1">
                                  <a:latin typeface="Cambria Math" panose="02040503050406030204" pitchFamily="18" charset="0"/>
                                </a:rPr>
                                <m:t>)=</m:t>
                              </m:r>
                              <m:nary>
                                <m:naryPr>
                                  <m:chr m:val="∮"/>
                                  <m:limLoc m:val="undOvr"/>
                                  <m:subHide m:val="on"/>
                                  <m:supHide m:val="on"/>
                                  <m:ctrlPr>
                                    <a:rPr lang="en-US" sz="2400" i="1">
                                      <a:latin typeface="Cambria Math" panose="02040503050406030204" pitchFamily="18" charset="0"/>
                                    </a:rPr>
                                  </m:ctrlPr>
                                </m:naryPr>
                                <m:sub/>
                                <m:sup/>
                                <m:e>
                                  <m:r>
                                    <a:rPr lang="en-US" sz="2400" i="1">
                                      <a:latin typeface="Cambria Math" panose="02040503050406030204" pitchFamily="18" charset="0"/>
                                    </a:rPr>
                                    <m:t>𝑑𝐻</m:t>
                                  </m:r>
                                  <m:r>
                                    <a:rPr lang="en-US" sz="2400" i="1">
                                      <a:latin typeface="Cambria Math" panose="02040503050406030204" pitchFamily="18" charset="0"/>
                                    </a:rPr>
                                    <m:t>=0</m:t>
                                  </m:r>
                                </m:e>
                              </m:nary>
                            </m:e>
                          </m:nary>
                        </m:e>
                      </m:nary>
                    </m:oMath>
                  </m:oMathPara>
                </a14:m>
                <a:endParaRPr lang="en-US" sz="2400" dirty="0"/>
              </a:p>
            </p:txBody>
          </p:sp>
        </mc:Choice>
        <mc:Fallback xmlns="">
          <p:sp>
            <p:nvSpPr>
              <p:cNvPr id="6" name="Rectangle 5">
                <a:extLst>
                  <a:ext uri="{FF2B5EF4-FFF2-40B4-BE49-F238E27FC236}">
                    <a16:creationId xmlns:a16="http://schemas.microsoft.com/office/drawing/2014/main" id="{5025919C-2781-D339-D4D4-C60E7F72C615}"/>
                  </a:ext>
                </a:extLst>
              </p:cNvPr>
              <p:cNvSpPr>
                <a:spLocks noRot="1" noChangeAspect="1" noMove="1" noResize="1" noEditPoints="1" noAdjustHandles="1" noChangeArrowheads="1" noChangeShapeType="1" noTextEdit="1"/>
              </p:cNvSpPr>
              <p:nvPr/>
            </p:nvSpPr>
            <p:spPr>
              <a:xfrm>
                <a:off x="463719" y="4464820"/>
                <a:ext cx="8858535" cy="1799595"/>
              </a:xfrm>
              <a:prstGeom prst="rect">
                <a:avLst/>
              </a:prstGeom>
              <a:blipFill>
                <a:blip r:embed="rId11"/>
                <a:stretch>
                  <a:fillRect l="-3438" t="-41958" b="-113986"/>
                </a:stretch>
              </a:blipFill>
            </p:spPr>
            <p:txBody>
              <a:bodyPr/>
              <a:lstStyle/>
              <a:p>
                <a:r>
                  <a:rPr lang="en-US">
                    <a:noFill/>
                  </a:rPr>
                  <a:t> </a:t>
                </a:r>
              </a:p>
            </p:txBody>
          </p:sp>
        </mc:Fallback>
      </mc:AlternateContent>
    </p:spTree>
    <p:extLst>
      <p:ext uri="{BB962C8B-B14F-4D97-AF65-F5344CB8AC3E}">
        <p14:creationId xmlns:p14="http://schemas.microsoft.com/office/powerpoint/2010/main" val="3945145722"/>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C6DA8484-3510-54AE-610C-652BE7408CE2}"/>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5295B6F7-A880-40CF-3570-4C64D930F587}"/>
              </a:ext>
            </a:extLst>
          </p:cNvPr>
          <p:cNvSpPr>
            <a:spLocks noGrp="1"/>
          </p:cNvSpPr>
          <p:nvPr>
            <p:ph type="sldNum" sz="quarter" idx="12"/>
          </p:nvPr>
        </p:nvSpPr>
        <p:spPr/>
        <p:txBody>
          <a:bodyPr/>
          <a:lstStyle/>
          <a:p>
            <a:fld id="{F47845EA-7733-40EE-B074-20032348B727}" type="slidenum">
              <a:rPr lang="en-US" smtClean="0"/>
              <a:t>41</a:t>
            </a:fld>
            <a:endParaRPr lang="en-US"/>
          </a:p>
        </p:txBody>
      </p:sp>
      <mc:AlternateContent xmlns:mc="http://schemas.openxmlformats.org/markup-compatibility/2006" xmlns:a14="http://schemas.microsoft.com/office/drawing/2010/main">
        <mc:Choice Requires="a14">
          <p:sp>
            <p:nvSpPr>
              <p:cNvPr id="9" name="TextBox 8">
                <a:extLst>
                  <a:ext uri="{FF2B5EF4-FFF2-40B4-BE49-F238E27FC236}">
                    <a16:creationId xmlns:a16="http://schemas.microsoft.com/office/drawing/2014/main" id="{AF0CD16D-29EE-F85E-BBDF-C6FFE72191EC}"/>
                  </a:ext>
                </a:extLst>
              </p:cNvPr>
              <p:cNvSpPr txBox="1"/>
              <p:nvPr/>
            </p:nvSpPr>
            <p:spPr>
              <a:xfrm>
                <a:off x="-255646" y="4847818"/>
                <a:ext cx="6664608" cy="481542"/>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i="1">
                              <a:latin typeface="Cambria Math" panose="02040503050406030204" pitchFamily="18" charset="0"/>
                            </a:rPr>
                            <m:t>𝑐</m:t>
                          </m:r>
                        </m:sup>
                      </m:sSup>
                      <m:sSub>
                        <m:sSubPr>
                          <m:ctrlPr>
                            <a:rPr lang="en-US" sz="2400" i="1">
                              <a:latin typeface="Cambria Math" panose="02040503050406030204" pitchFamily="18" charset="0"/>
                            </a:rPr>
                          </m:ctrlPr>
                        </m:sSubPr>
                        <m:e>
                          <m:r>
                            <a:rPr lang="en-US" sz="2400" i="1">
                              <a:latin typeface="Cambria Math" panose="02040503050406030204" pitchFamily="18" charset="0"/>
                            </a:rPr>
                            <m:t>𝜔</m:t>
                          </m:r>
                        </m:e>
                        <m:sub>
                          <m:r>
                            <a:rPr lang="en-US" sz="2400" i="1">
                              <a:latin typeface="Cambria Math" panose="02040503050406030204" pitchFamily="18" charset="0"/>
                            </a:rPr>
                            <m:t>𝑐𝑑</m:t>
                          </m:r>
                        </m:sub>
                      </m:sSub>
                      <m:sSup>
                        <m:sSupPr>
                          <m:ctrlPr>
                            <a:rPr lang="en-US" sz="2400" i="1">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𝑤</m:t>
                              </m:r>
                            </m:e>
                          </m:acc>
                        </m:e>
                        <m:sup>
                          <m:r>
                            <a:rPr lang="en-US" sz="2400" i="1">
                              <a:latin typeface="Cambria Math" panose="02040503050406030204" pitchFamily="18" charset="0"/>
                            </a:rPr>
                            <m:t>𝑑</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𝑎</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m:t>
                          </m:r>
                        </m:e>
                        <m:sub>
                          <m:r>
                            <a:rPr lang="en-US" sz="2400" b="0" i="1" smtClean="0">
                              <a:latin typeface="Cambria Math" panose="02040503050406030204" pitchFamily="18" charset="0"/>
                            </a:rPr>
                            <m:t>𝑏</m:t>
                          </m:r>
                        </m:sub>
                      </m:sSub>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b="0" i="1" smtClean="0">
                                  <a:latin typeface="Cambria Math" panose="02040503050406030204" pitchFamily="18" charset="0"/>
                                </a:rPr>
                                <m:t>𝜉</m:t>
                              </m:r>
                            </m:e>
                          </m:acc>
                        </m:e>
                        <m:sup>
                          <m:r>
                            <a:rPr lang="en-US" sz="2400" b="0" i="1" smtClean="0">
                              <a:latin typeface="Cambria Math" panose="02040503050406030204" pitchFamily="18" charset="0"/>
                            </a:rPr>
                            <m:t>𝑑</m:t>
                          </m:r>
                        </m:sup>
                      </m:sSup>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r>
                        <a:rPr lang="en-US" sz="2400" b="0" i="1" smtClean="0">
                          <a:latin typeface="Cambria Math" panose="02040503050406030204" pitchFamily="18" charset="0"/>
                        </a:rPr>
                        <m:t>=</m:t>
                      </m:r>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𝑣</m:t>
                          </m:r>
                        </m:e>
                        <m:sup>
                          <m:r>
                            <a:rPr lang="en-US" sz="2400" b="0" i="1" smtClean="0">
                              <a:latin typeface="Cambria Math" panose="02040503050406030204" pitchFamily="18" charset="0"/>
                            </a:rPr>
                            <m:t>𝑎</m:t>
                          </m:r>
                        </m:sup>
                      </m:sSup>
                      <m:sSub>
                        <m:sSubPr>
                          <m:ctrlPr>
                            <a:rPr lang="en-US" sz="2400" b="0" i="1" smtClean="0">
                              <a:latin typeface="Cambria Math" panose="02040503050406030204" pitchFamily="18" charset="0"/>
                            </a:rPr>
                          </m:ctrlPr>
                        </m:sSubPr>
                        <m:e>
                          <m:acc>
                            <m:accPr>
                              <m:chr m:val="̂"/>
                              <m:ctrlPr>
                                <a:rPr lang="en-US" sz="2400" b="0" i="1" smtClean="0">
                                  <a:latin typeface="Cambria Math" panose="02040503050406030204" pitchFamily="18" charset="0"/>
                                </a:rPr>
                              </m:ctrlPr>
                            </m:accPr>
                            <m:e>
                              <m:r>
                                <a:rPr lang="en-US" sz="2400" b="0" i="1" smtClean="0">
                                  <a:latin typeface="Cambria Math" panose="02040503050406030204" pitchFamily="18" charset="0"/>
                                </a:rPr>
                                <m:t>𝜔</m:t>
                              </m:r>
                            </m:e>
                          </m:acc>
                        </m:e>
                        <m:sub>
                          <m:r>
                            <a:rPr lang="en-US" sz="2400" b="0" i="1" smtClean="0">
                              <a:latin typeface="Cambria Math" panose="02040503050406030204" pitchFamily="18" charset="0"/>
                            </a:rPr>
                            <m:t>𝑎𝑏</m:t>
                          </m:r>
                        </m:sub>
                      </m:sSub>
                      <m:sSup>
                        <m:sSupPr>
                          <m:ctrlPr>
                            <a:rPr lang="en-US" sz="2400" b="0" i="1" smtClean="0">
                              <a:latin typeface="Cambria Math" panose="02040503050406030204" pitchFamily="18" charset="0"/>
                            </a:rPr>
                          </m:ctrlPr>
                        </m:sSupPr>
                        <m:e>
                          <m:r>
                            <a:rPr lang="en-US" sz="2400" b="0" i="1" smtClean="0">
                              <a:latin typeface="Cambria Math" panose="02040503050406030204" pitchFamily="18" charset="0"/>
                            </a:rPr>
                            <m:t>𝑤</m:t>
                          </m:r>
                        </m:e>
                        <m:sup>
                          <m:r>
                            <a:rPr lang="en-US" sz="2400" b="0" i="1" smtClean="0">
                              <a:latin typeface="Cambria Math" panose="02040503050406030204" pitchFamily="18" charset="0"/>
                            </a:rPr>
                            <m:t>𝑏</m:t>
                          </m:r>
                        </m:sup>
                      </m:sSup>
                    </m:oMath>
                  </m:oMathPara>
                </a14:m>
                <a:endParaRPr lang="en-US" sz="2400" dirty="0">
                  <a:solidFill>
                    <a:schemeClr val="tx1"/>
                  </a:solidFill>
                </a:endParaRPr>
              </a:p>
            </p:txBody>
          </p:sp>
        </mc:Choice>
        <mc:Fallback xmlns="">
          <p:sp>
            <p:nvSpPr>
              <p:cNvPr id="9" name="TextBox 8">
                <a:extLst>
                  <a:ext uri="{FF2B5EF4-FFF2-40B4-BE49-F238E27FC236}">
                    <a16:creationId xmlns:a16="http://schemas.microsoft.com/office/drawing/2014/main" id="{AF0CD16D-29EE-F85E-BBDF-C6FFE72191EC}"/>
                  </a:ext>
                </a:extLst>
              </p:cNvPr>
              <p:cNvSpPr txBox="1">
                <a:spLocks noRot="1" noChangeAspect="1" noMove="1" noResize="1" noEditPoints="1" noAdjustHandles="1" noChangeArrowheads="1" noChangeShapeType="1" noTextEdit="1"/>
              </p:cNvSpPr>
              <p:nvPr/>
            </p:nvSpPr>
            <p:spPr>
              <a:xfrm>
                <a:off x="-255646" y="4847818"/>
                <a:ext cx="6664608" cy="481542"/>
              </a:xfrm>
              <a:prstGeom prst="rect">
                <a:avLst/>
              </a:prstGeom>
              <a:blipFill>
                <a:blip r:embed="rId2"/>
                <a:stretch>
                  <a:fillRect t="-10256" b="-15385"/>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0" name="TextBox 9">
                <a:extLst>
                  <a:ext uri="{FF2B5EF4-FFF2-40B4-BE49-F238E27FC236}">
                    <a16:creationId xmlns:a16="http://schemas.microsoft.com/office/drawing/2014/main" id="{D32A66D1-370D-C0C8-B423-B4D020A45EF9}"/>
                  </a:ext>
                </a:extLst>
              </p:cNvPr>
              <p:cNvSpPr txBox="1"/>
              <p:nvPr/>
            </p:nvSpPr>
            <p:spPr>
              <a:xfrm>
                <a:off x="401023" y="4015415"/>
                <a:ext cx="8751306" cy="724494"/>
              </a:xfrm>
              <a:prstGeom prst="rect">
                <a:avLst/>
              </a:prstGeom>
              <a:noFill/>
            </p:spPr>
            <p:txBody>
              <a:bodyPr wrap="square" rtlCol="0">
                <a:spAutoFit/>
              </a:bodyPr>
              <a:lstStyle/>
              <a:p>
                <a:r>
                  <a:rPr lang="en-US" sz="2000" dirty="0"/>
                  <a:t>Denoting </a:t>
                </a:r>
                <a14:m>
                  <m:oMath xmlns:m="http://schemas.openxmlformats.org/officeDocument/2006/math">
                    <m:acc>
                      <m:accPr>
                        <m:chr m:val="̂"/>
                        <m:ctrlPr>
                          <a:rPr lang="en-US" sz="2000" i="1" smtClean="0">
                            <a:latin typeface="Cambria Math" panose="02040503050406030204" pitchFamily="18" charset="0"/>
                          </a:rPr>
                        </m:ctrlPr>
                      </m:accPr>
                      <m:e>
                        <m:r>
                          <a:rPr lang="en-US" sz="2000" b="0" i="1" smtClean="0">
                            <a:latin typeface="Cambria Math" panose="02040503050406030204" pitchFamily="18" charset="0"/>
                          </a:rPr>
                          <m:t>𝑣</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𝑣</m:t>
                        </m:r>
                      </m:e>
                      <m:sup>
                        <m:r>
                          <a:rPr lang="en-US" sz="2000" b="0" i="1" smtClean="0">
                            <a:latin typeface="Cambria Math" panose="02040503050406030204" pitchFamily="18" charset="0"/>
                          </a:rPr>
                          <m:t>𝑏</m:t>
                        </m:r>
                      </m:sup>
                    </m:sSup>
                  </m:oMath>
                </a14:m>
                <a:r>
                  <a:rPr lang="en-US" sz="2000" dirty="0">
                    <a:solidFill>
                      <a:schemeClr val="tx1"/>
                    </a:solidFill>
                  </a:rPr>
                  <a:t> and</a:t>
                </a:r>
                <a14:m>
                  <m:oMath xmlns:m="http://schemas.openxmlformats.org/officeDocument/2006/math">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𝑤</m:t>
                        </m:r>
                      </m:e>
                    </m:acc>
                    <m:r>
                      <a:rPr lang="en-US" sz="2000" b="0" i="1" smtClean="0">
                        <a:latin typeface="Cambria Math" panose="02040503050406030204" pitchFamily="18" charset="0"/>
                      </a:rPr>
                      <m:t>=</m:t>
                    </m:r>
                    <m:sSub>
                      <m:sSubPr>
                        <m:ctrlPr>
                          <a:rPr lang="en-US" sz="2000" b="0" i="1" smtClean="0">
                            <a:latin typeface="Cambria Math" panose="02040503050406030204" pitchFamily="18" charset="0"/>
                          </a:rPr>
                        </m:ctrlPr>
                      </m:sSubPr>
                      <m:e>
                        <m:r>
                          <a:rPr lang="en-US" sz="2000" b="0" i="1" smtClean="0">
                            <a:latin typeface="Cambria Math" panose="02040503050406030204" pitchFamily="18" charset="0"/>
                          </a:rPr>
                          <m:t>𝜕</m:t>
                        </m:r>
                      </m:e>
                      <m:sub>
                        <m:r>
                          <a:rPr lang="en-US" sz="2000" b="0" i="1" smtClean="0">
                            <a:latin typeface="Cambria Math" panose="02040503050406030204" pitchFamily="18" charset="0"/>
                          </a:rPr>
                          <m:t>𝑏</m:t>
                        </m:r>
                      </m:sub>
                    </m:sSub>
                    <m:sSup>
                      <m:sSupPr>
                        <m:ctrlPr>
                          <a:rPr lang="en-US" sz="2000" b="0" i="1" smtClean="0">
                            <a:latin typeface="Cambria Math" panose="02040503050406030204" pitchFamily="18" charset="0"/>
                          </a:rPr>
                        </m:ctrlPr>
                      </m:sSupPr>
                      <m:e>
                        <m:acc>
                          <m:accPr>
                            <m:chr m:val="̂"/>
                            <m:ctrlPr>
                              <a:rPr lang="en-US" sz="2000" i="1">
                                <a:latin typeface="Cambria Math" panose="02040503050406030204" pitchFamily="18" charset="0"/>
                              </a:rPr>
                            </m:ctrlPr>
                          </m:accPr>
                          <m:e>
                            <m:r>
                              <a:rPr lang="en-US" sz="2000" b="0" i="1" smtClean="0">
                                <a:latin typeface="Cambria Math" panose="02040503050406030204" pitchFamily="18" charset="0"/>
                              </a:rPr>
                              <m:t>𝜉</m:t>
                            </m:r>
                          </m:e>
                        </m:acc>
                      </m:e>
                      <m:sup>
                        <m:r>
                          <a:rPr lang="en-US" sz="2000" b="0" i="1" smtClean="0">
                            <a:latin typeface="Cambria Math" panose="02040503050406030204" pitchFamily="18" charset="0"/>
                          </a:rPr>
                          <m:t>𝑎</m:t>
                        </m:r>
                      </m:sup>
                    </m:sSup>
                    <m:sSup>
                      <m:sSupPr>
                        <m:ctrlPr>
                          <a:rPr lang="en-US" sz="2000" b="0" i="1" smtClean="0">
                            <a:latin typeface="Cambria Math" panose="02040503050406030204" pitchFamily="18" charset="0"/>
                          </a:rPr>
                        </m:ctrlPr>
                      </m:sSupPr>
                      <m:e>
                        <m:r>
                          <a:rPr lang="en-US" sz="2000" b="0" i="1" smtClean="0">
                            <a:latin typeface="Cambria Math" panose="02040503050406030204" pitchFamily="18" charset="0"/>
                          </a:rPr>
                          <m:t>𝑤</m:t>
                        </m:r>
                      </m:e>
                      <m:sup>
                        <m:r>
                          <a:rPr lang="en-US" sz="2000" b="0" i="1" smtClean="0">
                            <a:latin typeface="Cambria Math" panose="02040503050406030204" pitchFamily="18" charset="0"/>
                          </a:rPr>
                          <m:t>𝑏</m:t>
                        </m:r>
                      </m:sup>
                    </m:sSup>
                  </m:oMath>
                </a14:m>
                <a:r>
                  <a:rPr lang="en-US" sz="2000" dirty="0">
                    <a:solidFill>
                      <a:schemeClr val="tx1"/>
                    </a:solidFill>
                  </a:rPr>
                  <a:t>, the invariance of the area can be written </a:t>
                </a:r>
              </a:p>
              <a:p>
                <a:endParaRPr lang="en-US" sz="2000" dirty="0"/>
              </a:p>
            </p:txBody>
          </p:sp>
        </mc:Choice>
        <mc:Fallback xmlns="">
          <p:sp>
            <p:nvSpPr>
              <p:cNvPr id="10" name="TextBox 9">
                <a:extLst>
                  <a:ext uri="{FF2B5EF4-FFF2-40B4-BE49-F238E27FC236}">
                    <a16:creationId xmlns:a16="http://schemas.microsoft.com/office/drawing/2014/main" id="{D32A66D1-370D-C0C8-B423-B4D020A45EF9}"/>
                  </a:ext>
                </a:extLst>
              </p:cNvPr>
              <p:cNvSpPr txBox="1">
                <a:spLocks noRot="1" noChangeAspect="1" noMove="1" noResize="1" noEditPoints="1" noAdjustHandles="1" noChangeArrowheads="1" noChangeShapeType="1" noTextEdit="1"/>
              </p:cNvSpPr>
              <p:nvPr/>
            </p:nvSpPr>
            <p:spPr>
              <a:xfrm>
                <a:off x="401023" y="4015415"/>
                <a:ext cx="8751306" cy="724494"/>
              </a:xfrm>
              <a:prstGeom prst="rect">
                <a:avLst/>
              </a:prstGeom>
              <a:blipFill>
                <a:blip r:embed="rId3"/>
                <a:stretch>
                  <a:fillRect l="-725" t="-3448"/>
                </a:stretch>
              </a:blipFill>
            </p:spPr>
            <p:txBody>
              <a:bodyPr/>
              <a:lstStyle/>
              <a:p>
                <a:r>
                  <a:rPr lang="en-US">
                    <a:noFill/>
                  </a:rPr>
                  <a:t> </a:t>
                </a:r>
              </a:p>
            </p:txBody>
          </p:sp>
        </mc:Fallback>
      </mc:AlternateContent>
      <p:grpSp>
        <p:nvGrpSpPr>
          <p:cNvPr id="50" name="Group 49">
            <a:extLst>
              <a:ext uri="{FF2B5EF4-FFF2-40B4-BE49-F238E27FC236}">
                <a16:creationId xmlns:a16="http://schemas.microsoft.com/office/drawing/2014/main" id="{466B8101-3FC8-2B29-F948-A9DA096028A1}"/>
              </a:ext>
            </a:extLst>
          </p:cNvPr>
          <p:cNvGrpSpPr>
            <a:grpSpLocks noChangeAspect="1"/>
          </p:cNvGrpSpPr>
          <p:nvPr/>
        </p:nvGrpSpPr>
        <p:grpSpPr>
          <a:xfrm>
            <a:off x="1827406" y="805996"/>
            <a:ext cx="3010027" cy="3080896"/>
            <a:chOff x="442227" y="1758113"/>
            <a:chExt cx="3672223" cy="3758683"/>
          </a:xfrm>
        </p:grpSpPr>
        <p:cxnSp>
          <p:nvCxnSpPr>
            <p:cNvPr id="51" name="Straight Arrow Connector 50">
              <a:extLst>
                <a:ext uri="{FF2B5EF4-FFF2-40B4-BE49-F238E27FC236}">
                  <a16:creationId xmlns:a16="http://schemas.microsoft.com/office/drawing/2014/main" id="{DCB26ED7-D312-4BAE-7DBF-422926B79EF1}"/>
                </a:ext>
              </a:extLst>
            </p:cNvPr>
            <p:cNvCxnSpPr>
              <a:cxnSpLocks/>
            </p:cNvCxnSpPr>
            <p:nvPr/>
          </p:nvCxnSpPr>
          <p:spPr>
            <a:xfrm rot="10800000">
              <a:off x="2255086" y="1859196"/>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2" name="Straight Arrow Connector 51">
              <a:extLst>
                <a:ext uri="{FF2B5EF4-FFF2-40B4-BE49-F238E27FC236}">
                  <a16:creationId xmlns:a16="http://schemas.microsoft.com/office/drawing/2014/main" id="{F05DECA0-25EF-6105-7986-68328FC20B18}"/>
                </a:ext>
              </a:extLst>
            </p:cNvPr>
            <p:cNvCxnSpPr>
              <a:cxnSpLocks/>
            </p:cNvCxnSpPr>
            <p:nvPr/>
          </p:nvCxnSpPr>
          <p:spPr>
            <a:xfrm rot="16200000">
              <a:off x="2271027" y="1857054"/>
              <a:ext cx="0" cy="3657600"/>
            </a:xfrm>
            <a:prstGeom prst="straightConnector1">
              <a:avLst/>
            </a:prstGeom>
            <a:ln w="254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53" name="Straight Arrow Connector 52">
              <a:extLst>
                <a:ext uri="{FF2B5EF4-FFF2-40B4-BE49-F238E27FC236}">
                  <a16:creationId xmlns:a16="http://schemas.microsoft.com/office/drawing/2014/main" id="{6585C8CB-9D4C-2C3F-A61A-48F4375EE201}"/>
                </a:ext>
              </a:extLst>
            </p:cNvPr>
            <p:cNvCxnSpPr>
              <a:cxnSpLocks/>
            </p:cNvCxnSpPr>
            <p:nvPr/>
          </p:nvCxnSpPr>
          <p:spPr>
            <a:xfrm rot="5400000" flipV="1">
              <a:off x="2355704" y="2970214"/>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4" name="Straight Arrow Connector 53">
              <a:extLst>
                <a:ext uri="{FF2B5EF4-FFF2-40B4-BE49-F238E27FC236}">
                  <a16:creationId xmlns:a16="http://schemas.microsoft.com/office/drawing/2014/main" id="{325E8879-CEDB-C072-738B-82674EA78783}"/>
                </a:ext>
              </a:extLst>
            </p:cNvPr>
            <p:cNvCxnSpPr>
              <a:cxnSpLocks/>
            </p:cNvCxnSpPr>
            <p:nvPr/>
          </p:nvCxnSpPr>
          <p:spPr>
            <a:xfrm rot="5400000">
              <a:off x="2755075" y="3769996"/>
              <a:ext cx="182880" cy="335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5" name="Straight Arrow Connector 54">
              <a:extLst>
                <a:ext uri="{FF2B5EF4-FFF2-40B4-BE49-F238E27FC236}">
                  <a16:creationId xmlns:a16="http://schemas.microsoft.com/office/drawing/2014/main" id="{06CFA5ED-42D7-A236-F15C-CD79BDABE2F9}"/>
                </a:ext>
              </a:extLst>
            </p:cNvPr>
            <p:cNvCxnSpPr>
              <a:cxnSpLocks/>
            </p:cNvCxnSpPr>
            <p:nvPr/>
          </p:nvCxnSpPr>
          <p:spPr>
            <a:xfrm rot="5400000">
              <a:off x="2179169" y="4182236"/>
              <a:ext cx="0" cy="1837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6" name="Straight Arrow Connector 55">
              <a:extLst>
                <a:ext uri="{FF2B5EF4-FFF2-40B4-BE49-F238E27FC236}">
                  <a16:creationId xmlns:a16="http://schemas.microsoft.com/office/drawing/2014/main" id="{51061D89-013D-4B7D-0756-F95963D21409}"/>
                </a:ext>
              </a:extLst>
            </p:cNvPr>
            <p:cNvCxnSpPr>
              <a:cxnSpLocks/>
            </p:cNvCxnSpPr>
            <p:nvPr/>
          </p:nvCxnSpPr>
          <p:spPr>
            <a:xfrm rot="5400000" flipH="1">
              <a:off x="1571759" y="3594424"/>
              <a:ext cx="187144" cy="0"/>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7" name="Straight Arrow Connector 56">
              <a:extLst>
                <a:ext uri="{FF2B5EF4-FFF2-40B4-BE49-F238E27FC236}">
                  <a16:creationId xmlns:a16="http://schemas.microsoft.com/office/drawing/2014/main" id="{FEE4283A-63B3-0348-D2D0-C6AE0E08B14F}"/>
                </a:ext>
              </a:extLst>
            </p:cNvPr>
            <p:cNvCxnSpPr>
              <a:cxnSpLocks noChangeAspect="1"/>
            </p:cNvCxnSpPr>
            <p:nvPr/>
          </p:nvCxnSpPr>
          <p:spPr>
            <a:xfrm rot="5400000">
              <a:off x="2616241" y="4038540"/>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8" name="Straight Arrow Connector 57">
              <a:extLst>
                <a:ext uri="{FF2B5EF4-FFF2-40B4-BE49-F238E27FC236}">
                  <a16:creationId xmlns:a16="http://schemas.microsoft.com/office/drawing/2014/main" id="{BD56D56B-FC6E-760E-FF79-DE795C85CF23}"/>
                </a:ext>
              </a:extLst>
            </p:cNvPr>
            <p:cNvCxnSpPr>
              <a:cxnSpLocks/>
            </p:cNvCxnSpPr>
            <p:nvPr/>
          </p:nvCxnSpPr>
          <p:spPr>
            <a:xfrm rot="5400000" flipH="1">
              <a:off x="1729791" y="398884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59" name="Straight Arrow Connector 58">
              <a:extLst>
                <a:ext uri="{FF2B5EF4-FFF2-40B4-BE49-F238E27FC236}">
                  <a16:creationId xmlns:a16="http://schemas.microsoft.com/office/drawing/2014/main" id="{605985C6-2885-4B75-F8F7-A684A5DDDA4D}"/>
                </a:ext>
              </a:extLst>
            </p:cNvPr>
            <p:cNvCxnSpPr>
              <a:cxnSpLocks/>
            </p:cNvCxnSpPr>
            <p:nvPr/>
          </p:nvCxnSpPr>
          <p:spPr>
            <a:xfrm rot="5400000" flipH="1" flipV="1">
              <a:off x="1789286" y="3162981"/>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0" name="Straight Arrow Connector 59">
              <a:extLst>
                <a:ext uri="{FF2B5EF4-FFF2-40B4-BE49-F238E27FC236}">
                  <a16:creationId xmlns:a16="http://schemas.microsoft.com/office/drawing/2014/main" id="{18438E8C-5A46-4B55-D519-EE54B053A3EB}"/>
                </a:ext>
              </a:extLst>
            </p:cNvPr>
            <p:cNvCxnSpPr>
              <a:cxnSpLocks/>
            </p:cNvCxnSpPr>
            <p:nvPr/>
          </p:nvCxnSpPr>
          <p:spPr>
            <a:xfrm rot="5400000" flipV="1">
              <a:off x="2641739" y="3194593"/>
              <a:ext cx="128016" cy="12801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1" name="Straight Arrow Connector 60">
              <a:extLst>
                <a:ext uri="{FF2B5EF4-FFF2-40B4-BE49-F238E27FC236}">
                  <a16:creationId xmlns:a16="http://schemas.microsoft.com/office/drawing/2014/main" id="{8F0E19C0-5414-C576-C913-6D80C778D95C}"/>
                </a:ext>
              </a:extLst>
            </p:cNvPr>
            <p:cNvCxnSpPr>
              <a:cxnSpLocks/>
            </p:cNvCxnSpPr>
            <p:nvPr/>
          </p:nvCxnSpPr>
          <p:spPr>
            <a:xfrm>
              <a:off x="3567812" y="3687996"/>
              <a:ext cx="0"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2" name="Straight Arrow Connector 61">
              <a:extLst>
                <a:ext uri="{FF2B5EF4-FFF2-40B4-BE49-F238E27FC236}">
                  <a16:creationId xmlns:a16="http://schemas.microsoft.com/office/drawing/2014/main" id="{A7063E10-2BF7-0E67-6DF7-01EE976E2C3A}"/>
                </a:ext>
              </a:extLst>
            </p:cNvPr>
            <p:cNvCxnSpPr>
              <a:cxnSpLocks/>
            </p:cNvCxnSpPr>
            <p:nvPr/>
          </p:nvCxnSpPr>
          <p:spPr>
            <a:xfrm flipH="1" flipV="1">
              <a:off x="1886143" y="4973768"/>
              <a:ext cx="384884" cy="1101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3" name="Straight Arrow Connector 62">
              <a:extLst>
                <a:ext uri="{FF2B5EF4-FFF2-40B4-BE49-F238E27FC236}">
                  <a16:creationId xmlns:a16="http://schemas.microsoft.com/office/drawing/2014/main" id="{25D4B37C-13FE-526A-3693-39132CB07FE5}"/>
                </a:ext>
              </a:extLst>
            </p:cNvPr>
            <p:cNvCxnSpPr>
              <a:cxnSpLocks noChangeAspect="1"/>
            </p:cNvCxnSpPr>
            <p:nvPr/>
          </p:nvCxnSpPr>
          <p:spPr>
            <a:xfrm flipH="1" flipV="1">
              <a:off x="972541" y="3277896"/>
              <a:ext cx="1669" cy="40233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4" name="Straight Arrow Connector 63">
              <a:extLst>
                <a:ext uri="{FF2B5EF4-FFF2-40B4-BE49-F238E27FC236}">
                  <a16:creationId xmlns:a16="http://schemas.microsoft.com/office/drawing/2014/main" id="{60A8B1E0-9E1B-21F3-7223-6F603C22CC02}"/>
                </a:ext>
              </a:extLst>
            </p:cNvPr>
            <p:cNvCxnSpPr>
              <a:cxnSpLocks/>
            </p:cNvCxnSpPr>
            <p:nvPr/>
          </p:nvCxnSpPr>
          <p:spPr>
            <a:xfrm flipH="1">
              <a:off x="2900993" y="4604961"/>
              <a:ext cx="286999" cy="25975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5" name="Straight Arrow Connector 64">
              <a:extLst>
                <a:ext uri="{FF2B5EF4-FFF2-40B4-BE49-F238E27FC236}">
                  <a16:creationId xmlns:a16="http://schemas.microsoft.com/office/drawing/2014/main" id="{BF61106A-B25E-2722-BE22-5E8703C3D6E3}"/>
                </a:ext>
              </a:extLst>
            </p:cNvPr>
            <p:cNvCxnSpPr>
              <a:cxnSpLocks/>
            </p:cNvCxnSpPr>
            <p:nvPr/>
          </p:nvCxnSpPr>
          <p:spPr>
            <a:xfrm flipH="1" flipV="1">
              <a:off x="1058618" y="4297668"/>
              <a:ext cx="295444" cy="30729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6" name="Straight Arrow Connector 65">
              <a:extLst>
                <a:ext uri="{FF2B5EF4-FFF2-40B4-BE49-F238E27FC236}">
                  <a16:creationId xmlns:a16="http://schemas.microsoft.com/office/drawing/2014/main" id="{C880FE67-70F2-96B3-B338-E155B0142ED9}"/>
                </a:ext>
              </a:extLst>
            </p:cNvPr>
            <p:cNvCxnSpPr>
              <a:cxnSpLocks noChangeAspect="1"/>
            </p:cNvCxnSpPr>
            <p:nvPr/>
          </p:nvCxnSpPr>
          <p:spPr>
            <a:xfrm flipV="1">
              <a:off x="1354062" y="2501649"/>
              <a:ext cx="276114" cy="26938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7" name="Straight Arrow Connector 66">
              <a:extLst>
                <a:ext uri="{FF2B5EF4-FFF2-40B4-BE49-F238E27FC236}">
                  <a16:creationId xmlns:a16="http://schemas.microsoft.com/office/drawing/2014/main" id="{2E7A1060-2CDD-D032-E7F6-D18B481600BC}"/>
                </a:ext>
              </a:extLst>
            </p:cNvPr>
            <p:cNvCxnSpPr>
              <a:cxnSpLocks/>
            </p:cNvCxnSpPr>
            <p:nvPr/>
          </p:nvCxnSpPr>
          <p:spPr>
            <a:xfrm>
              <a:off x="3187992" y="2771031"/>
              <a:ext cx="298374" cy="360185"/>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8" name="Straight Arrow Connector 67">
              <a:extLst>
                <a:ext uri="{FF2B5EF4-FFF2-40B4-BE49-F238E27FC236}">
                  <a16:creationId xmlns:a16="http://schemas.microsoft.com/office/drawing/2014/main" id="{3A05F4BE-BF91-4253-425F-E18ED1CE193F}"/>
                </a:ext>
              </a:extLst>
            </p:cNvPr>
            <p:cNvCxnSpPr>
              <a:cxnSpLocks/>
            </p:cNvCxnSpPr>
            <p:nvPr/>
          </p:nvCxnSpPr>
          <p:spPr>
            <a:xfrm rot="6720000" flipV="1">
              <a:off x="2700254" y="2631337"/>
              <a:ext cx="0" cy="27557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69" name="Straight Arrow Connector 68">
              <a:extLst>
                <a:ext uri="{FF2B5EF4-FFF2-40B4-BE49-F238E27FC236}">
                  <a16:creationId xmlns:a16="http://schemas.microsoft.com/office/drawing/2014/main" id="{392C58C1-A2A6-5F98-9877-193BA143178F}"/>
                </a:ext>
              </a:extLst>
            </p:cNvPr>
            <p:cNvCxnSpPr>
              <a:cxnSpLocks/>
            </p:cNvCxnSpPr>
            <p:nvPr/>
          </p:nvCxnSpPr>
          <p:spPr>
            <a:xfrm rot="5400000">
              <a:off x="3012113" y="4088042"/>
              <a:ext cx="255844" cy="107132"/>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0" name="Straight Arrow Connector 69">
              <a:extLst>
                <a:ext uri="{FF2B5EF4-FFF2-40B4-BE49-F238E27FC236}">
                  <a16:creationId xmlns:a16="http://schemas.microsoft.com/office/drawing/2014/main" id="{F97E68E0-C9A4-EE83-47BD-74FE4138B2AA}"/>
                </a:ext>
              </a:extLst>
            </p:cNvPr>
            <p:cNvCxnSpPr>
              <a:cxnSpLocks/>
            </p:cNvCxnSpPr>
            <p:nvPr/>
          </p:nvCxnSpPr>
          <p:spPr>
            <a:xfrm rot="5400000" flipH="1">
              <a:off x="1790148" y="4437943"/>
              <a:ext cx="101386" cy="25093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1" name="Straight Arrow Connector 70">
              <a:extLst>
                <a:ext uri="{FF2B5EF4-FFF2-40B4-BE49-F238E27FC236}">
                  <a16:creationId xmlns:a16="http://schemas.microsoft.com/office/drawing/2014/main" id="{DB4067D1-A7C1-8EA5-445B-49C8CCA1859D}"/>
                </a:ext>
              </a:extLst>
            </p:cNvPr>
            <p:cNvCxnSpPr>
              <a:cxnSpLocks/>
            </p:cNvCxnSpPr>
            <p:nvPr/>
          </p:nvCxnSpPr>
          <p:spPr>
            <a:xfrm rot="6720000" flipH="1">
              <a:off x="1221730" y="3258035"/>
              <a:ext cx="274320" cy="113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F2238044-D32A-EEEA-F078-619DB123E425}"/>
                </a:ext>
              </a:extLst>
            </p:cNvPr>
            <p:cNvCxnSpPr>
              <a:cxnSpLocks/>
            </p:cNvCxnSpPr>
            <p:nvPr/>
          </p:nvCxnSpPr>
          <p:spPr>
            <a:xfrm rot="5400000">
              <a:off x="2640018" y="4444504"/>
              <a:ext cx="106108" cy="249976"/>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B8453B26-F66D-FFE7-118C-814E065C4414}"/>
                </a:ext>
              </a:extLst>
            </p:cNvPr>
            <p:cNvCxnSpPr>
              <a:cxnSpLocks/>
            </p:cNvCxnSpPr>
            <p:nvPr/>
          </p:nvCxnSpPr>
          <p:spPr>
            <a:xfrm rot="5400000" flipH="1">
              <a:off x="1246259" y="4041462"/>
              <a:ext cx="249976" cy="106108"/>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92B20F22-1D4D-A592-2438-823E6F9DA17A}"/>
                </a:ext>
              </a:extLst>
            </p:cNvPr>
            <p:cNvCxnSpPr>
              <a:cxnSpLocks/>
            </p:cNvCxnSpPr>
            <p:nvPr/>
          </p:nvCxnSpPr>
          <p:spPr>
            <a:xfrm rot="5400000" flipH="1" flipV="1">
              <a:off x="1804723" y="2633918"/>
              <a:ext cx="106167" cy="249829"/>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6303A3CA-7DD7-5672-38D1-10F82AF36053}"/>
                </a:ext>
              </a:extLst>
            </p:cNvPr>
            <p:cNvCxnSpPr>
              <a:cxnSpLocks/>
            </p:cNvCxnSpPr>
            <p:nvPr/>
          </p:nvCxnSpPr>
          <p:spPr>
            <a:xfrm rot="6720000" flipV="1">
              <a:off x="3088756" y="3194985"/>
              <a:ext cx="192024" cy="192024"/>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01AA6751-56AE-94CB-170D-4381BEDC7C5C}"/>
                </a:ext>
              </a:extLst>
            </p:cNvPr>
            <p:cNvCxnSpPr>
              <a:cxnSpLocks noChangeAspect="1"/>
            </p:cNvCxnSpPr>
            <p:nvPr/>
          </p:nvCxnSpPr>
          <p:spPr>
            <a:xfrm>
              <a:off x="2271027" y="2391211"/>
              <a:ext cx="402336" cy="114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sp>
          <p:nvSpPr>
            <p:cNvPr id="77" name="Freeform 76">
              <a:extLst>
                <a:ext uri="{FF2B5EF4-FFF2-40B4-BE49-F238E27FC236}">
                  <a16:creationId xmlns:a16="http://schemas.microsoft.com/office/drawing/2014/main" id="{CB1FE8FF-CEB2-470A-7DA4-B5164BCF852A}"/>
                </a:ext>
              </a:extLst>
            </p:cNvPr>
            <p:cNvSpPr/>
            <p:nvPr/>
          </p:nvSpPr>
          <p:spPr>
            <a:xfrm>
              <a:off x="2351663" y="2506371"/>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8" name="Freeform 77">
              <a:extLst>
                <a:ext uri="{FF2B5EF4-FFF2-40B4-BE49-F238E27FC236}">
                  <a16:creationId xmlns:a16="http://schemas.microsoft.com/office/drawing/2014/main" id="{A74E30B9-FE90-8F34-22E3-35D3654EF246}"/>
                </a:ext>
              </a:extLst>
            </p:cNvPr>
            <p:cNvSpPr/>
            <p:nvPr/>
          </p:nvSpPr>
          <p:spPr>
            <a:xfrm rot="5400000">
              <a:off x="2605833" y="3809114"/>
              <a:ext cx="847569" cy="779298"/>
            </a:xfrm>
            <a:custGeom>
              <a:avLst/>
              <a:gdLst>
                <a:gd name="connsiteX0" fmla="*/ 357352 w 1103586"/>
                <a:gd name="connsiteY0" fmla="*/ 147145 h 872358"/>
                <a:gd name="connsiteX1" fmla="*/ 1103586 w 1103586"/>
                <a:gd name="connsiteY1" fmla="*/ 515007 h 872358"/>
                <a:gd name="connsiteX2" fmla="*/ 588579 w 1103586"/>
                <a:gd name="connsiteY2" fmla="*/ 872358 h 872358"/>
                <a:gd name="connsiteX3" fmla="*/ 0 w 1103586"/>
                <a:gd name="connsiteY3" fmla="*/ 872358 h 872358"/>
                <a:gd name="connsiteX4" fmla="*/ 21021 w 1103586"/>
                <a:gd name="connsiteY4" fmla="*/ 420414 h 872358"/>
                <a:gd name="connsiteX5" fmla="*/ 283779 w 1103586"/>
                <a:gd name="connsiteY5" fmla="*/ 0 h 872358"/>
                <a:gd name="connsiteX0" fmla="*/ 357352 w 1106381"/>
                <a:gd name="connsiteY0" fmla="*/ 147145 h 872358"/>
                <a:gd name="connsiteX1" fmla="*/ 1103586 w 1106381"/>
                <a:gd name="connsiteY1" fmla="*/ 515007 h 872358"/>
                <a:gd name="connsiteX2" fmla="*/ 588579 w 1106381"/>
                <a:gd name="connsiteY2" fmla="*/ 872358 h 872358"/>
                <a:gd name="connsiteX3" fmla="*/ 0 w 1106381"/>
                <a:gd name="connsiteY3" fmla="*/ 872358 h 872358"/>
                <a:gd name="connsiteX4" fmla="*/ 21021 w 1106381"/>
                <a:gd name="connsiteY4" fmla="*/ 420414 h 872358"/>
                <a:gd name="connsiteX5" fmla="*/ 283779 w 1106381"/>
                <a:gd name="connsiteY5" fmla="*/ 0 h 872358"/>
                <a:gd name="connsiteX0" fmla="*/ 357352 w 1106467"/>
                <a:gd name="connsiteY0" fmla="*/ 147145 h 872358"/>
                <a:gd name="connsiteX1" fmla="*/ 1103586 w 1106467"/>
                <a:gd name="connsiteY1" fmla="*/ 515007 h 872358"/>
                <a:gd name="connsiteX2" fmla="*/ 588579 w 1106467"/>
                <a:gd name="connsiteY2" fmla="*/ 872358 h 872358"/>
                <a:gd name="connsiteX3" fmla="*/ 0 w 1106467"/>
                <a:gd name="connsiteY3" fmla="*/ 872358 h 872358"/>
                <a:gd name="connsiteX4" fmla="*/ 21021 w 1106467"/>
                <a:gd name="connsiteY4" fmla="*/ 420414 h 872358"/>
                <a:gd name="connsiteX5" fmla="*/ 283779 w 1106467"/>
                <a:gd name="connsiteY5" fmla="*/ 0 h 872358"/>
                <a:gd name="connsiteX0" fmla="*/ 449763 w 1198878"/>
                <a:gd name="connsiteY0" fmla="*/ 147145 h 872358"/>
                <a:gd name="connsiteX1" fmla="*/ 1195997 w 1198878"/>
                <a:gd name="connsiteY1" fmla="*/ 515007 h 872358"/>
                <a:gd name="connsiteX2" fmla="*/ 680990 w 1198878"/>
                <a:gd name="connsiteY2" fmla="*/ 872358 h 872358"/>
                <a:gd name="connsiteX3" fmla="*/ 92411 w 1198878"/>
                <a:gd name="connsiteY3" fmla="*/ 872358 h 872358"/>
                <a:gd name="connsiteX4" fmla="*/ 113432 w 1198878"/>
                <a:gd name="connsiteY4" fmla="*/ 420414 h 872358"/>
                <a:gd name="connsiteX5" fmla="*/ 376190 w 1198878"/>
                <a:gd name="connsiteY5" fmla="*/ 0 h 872358"/>
                <a:gd name="connsiteX0" fmla="*/ 416379 w 1165494"/>
                <a:gd name="connsiteY0" fmla="*/ 147145 h 872358"/>
                <a:gd name="connsiteX1" fmla="*/ 1162613 w 1165494"/>
                <a:gd name="connsiteY1" fmla="*/ 515007 h 872358"/>
                <a:gd name="connsiteX2" fmla="*/ 647606 w 1165494"/>
                <a:gd name="connsiteY2" fmla="*/ 872358 h 872358"/>
                <a:gd name="connsiteX3" fmla="*/ 59027 w 1165494"/>
                <a:gd name="connsiteY3" fmla="*/ 872358 h 872358"/>
                <a:gd name="connsiteX4" fmla="*/ 80048 w 1165494"/>
                <a:gd name="connsiteY4" fmla="*/ 420414 h 872358"/>
                <a:gd name="connsiteX5" fmla="*/ 342806 w 1165494"/>
                <a:gd name="connsiteY5" fmla="*/ 0 h 872358"/>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0" fmla="*/ 418655 w 1167770"/>
                <a:gd name="connsiteY0" fmla="*/ 115614 h 840827"/>
                <a:gd name="connsiteX1" fmla="*/ 1164889 w 1167770"/>
                <a:gd name="connsiteY1" fmla="*/ 483476 h 840827"/>
                <a:gd name="connsiteX2" fmla="*/ 649882 w 1167770"/>
                <a:gd name="connsiteY2" fmla="*/ 840827 h 840827"/>
                <a:gd name="connsiteX3" fmla="*/ 61303 w 1167770"/>
                <a:gd name="connsiteY3" fmla="*/ 840827 h 840827"/>
                <a:gd name="connsiteX4" fmla="*/ 82324 w 1167770"/>
                <a:gd name="connsiteY4" fmla="*/ 388883 h 840827"/>
                <a:gd name="connsiteX5" fmla="*/ 628861 w 1167770"/>
                <a:gd name="connsiteY5" fmla="*/ 0 h 840827"/>
                <a:gd name="connsiteX6" fmla="*/ 418655 w 1167770"/>
                <a:gd name="connsiteY6" fmla="*/ 115614 h 840827"/>
                <a:gd name="connsiteX0" fmla="*/ 418655 w 1167770"/>
                <a:gd name="connsiteY0" fmla="*/ 1033 h 726246"/>
                <a:gd name="connsiteX1" fmla="*/ 1164889 w 1167770"/>
                <a:gd name="connsiteY1" fmla="*/ 368895 h 726246"/>
                <a:gd name="connsiteX2" fmla="*/ 649882 w 1167770"/>
                <a:gd name="connsiteY2" fmla="*/ 726246 h 726246"/>
                <a:gd name="connsiteX3" fmla="*/ 61303 w 1167770"/>
                <a:gd name="connsiteY3" fmla="*/ 726246 h 726246"/>
                <a:gd name="connsiteX4" fmla="*/ 82324 w 1167770"/>
                <a:gd name="connsiteY4" fmla="*/ 274302 h 726246"/>
                <a:gd name="connsiteX5" fmla="*/ 418655 w 1167770"/>
                <a:gd name="connsiteY5" fmla="*/ 1033 h 726246"/>
                <a:gd name="connsiteX0" fmla="*/ 475273 w 1224401"/>
                <a:gd name="connsiteY0" fmla="*/ 1202 h 884070"/>
                <a:gd name="connsiteX1" fmla="*/ 1221507 w 1224401"/>
                <a:gd name="connsiteY1" fmla="*/ 369064 h 884070"/>
                <a:gd name="connsiteX2" fmla="*/ 706500 w 1224401"/>
                <a:gd name="connsiteY2" fmla="*/ 726415 h 884070"/>
                <a:gd name="connsiteX3" fmla="*/ 33838 w 1224401"/>
                <a:gd name="connsiteY3" fmla="*/ 884070 h 884070"/>
                <a:gd name="connsiteX4" fmla="*/ 138942 w 1224401"/>
                <a:gd name="connsiteY4" fmla="*/ 274471 h 884070"/>
                <a:gd name="connsiteX5" fmla="*/ 475273 w 1224401"/>
                <a:gd name="connsiteY5" fmla="*/ 1202 h 884070"/>
                <a:gd name="connsiteX0" fmla="*/ 463453 w 1212581"/>
                <a:gd name="connsiteY0" fmla="*/ 580 h 894191"/>
                <a:gd name="connsiteX1" fmla="*/ 1209687 w 1212581"/>
                <a:gd name="connsiteY1" fmla="*/ 368442 h 894191"/>
                <a:gd name="connsiteX2" fmla="*/ 694680 w 1212581"/>
                <a:gd name="connsiteY2" fmla="*/ 725793 h 894191"/>
                <a:gd name="connsiteX3" fmla="*/ 22018 w 1212581"/>
                <a:gd name="connsiteY3" fmla="*/ 883448 h 894191"/>
                <a:gd name="connsiteX4" fmla="*/ 190184 w 1212581"/>
                <a:gd name="connsiteY4" fmla="*/ 442014 h 894191"/>
                <a:gd name="connsiteX5" fmla="*/ 463453 w 1212581"/>
                <a:gd name="connsiteY5" fmla="*/ 580 h 894191"/>
                <a:gd name="connsiteX0" fmla="*/ 457809 w 1204904"/>
                <a:gd name="connsiteY0" fmla="*/ 580 h 891890"/>
                <a:gd name="connsiteX1" fmla="*/ 1204043 w 1204904"/>
                <a:gd name="connsiteY1" fmla="*/ 368442 h 891890"/>
                <a:gd name="connsiteX2" fmla="*/ 594443 w 1204904"/>
                <a:gd name="connsiteY2" fmla="*/ 704772 h 891890"/>
                <a:gd name="connsiteX3" fmla="*/ 16374 w 1204904"/>
                <a:gd name="connsiteY3" fmla="*/ 883448 h 891890"/>
                <a:gd name="connsiteX4" fmla="*/ 184540 w 1204904"/>
                <a:gd name="connsiteY4" fmla="*/ 442014 h 891890"/>
                <a:gd name="connsiteX5" fmla="*/ 457809 w 1204904"/>
                <a:gd name="connsiteY5" fmla="*/ 580 h 891890"/>
                <a:gd name="connsiteX0" fmla="*/ 457809 w 1204991"/>
                <a:gd name="connsiteY0" fmla="*/ 580 h 889989"/>
                <a:gd name="connsiteX1" fmla="*/ 1204043 w 1204991"/>
                <a:gd name="connsiteY1" fmla="*/ 368442 h 889989"/>
                <a:gd name="connsiteX2" fmla="*/ 594443 w 1204991"/>
                <a:gd name="connsiteY2" fmla="*/ 704772 h 889989"/>
                <a:gd name="connsiteX3" fmla="*/ 16374 w 1204991"/>
                <a:gd name="connsiteY3" fmla="*/ 883448 h 889989"/>
                <a:gd name="connsiteX4" fmla="*/ 184540 w 1204991"/>
                <a:gd name="connsiteY4" fmla="*/ 442014 h 889989"/>
                <a:gd name="connsiteX5" fmla="*/ 457809 w 1204991"/>
                <a:gd name="connsiteY5" fmla="*/ 580 h 889989"/>
                <a:gd name="connsiteX0" fmla="*/ 457809 w 995240"/>
                <a:gd name="connsiteY0" fmla="*/ 580 h 891019"/>
                <a:gd name="connsiteX1" fmla="*/ 993836 w 995240"/>
                <a:gd name="connsiteY1" fmla="*/ 494567 h 891019"/>
                <a:gd name="connsiteX2" fmla="*/ 594443 w 995240"/>
                <a:gd name="connsiteY2" fmla="*/ 704772 h 891019"/>
                <a:gd name="connsiteX3" fmla="*/ 16374 w 995240"/>
                <a:gd name="connsiteY3" fmla="*/ 883448 h 891019"/>
                <a:gd name="connsiteX4" fmla="*/ 184540 w 995240"/>
                <a:gd name="connsiteY4" fmla="*/ 442014 h 891019"/>
                <a:gd name="connsiteX5" fmla="*/ 457809 w 995240"/>
                <a:gd name="connsiteY5" fmla="*/ 580 h 891019"/>
                <a:gd name="connsiteX0" fmla="*/ 415292 w 995660"/>
                <a:gd name="connsiteY0" fmla="*/ 692 h 828069"/>
                <a:gd name="connsiteX1" fmla="*/ 993360 w 995660"/>
                <a:gd name="connsiteY1" fmla="*/ 431617 h 828069"/>
                <a:gd name="connsiteX2" fmla="*/ 593967 w 995660"/>
                <a:gd name="connsiteY2" fmla="*/ 641822 h 828069"/>
                <a:gd name="connsiteX3" fmla="*/ 15898 w 995660"/>
                <a:gd name="connsiteY3" fmla="*/ 820498 h 828069"/>
                <a:gd name="connsiteX4" fmla="*/ 184064 w 995660"/>
                <a:gd name="connsiteY4" fmla="*/ 379064 h 828069"/>
                <a:gd name="connsiteX5" fmla="*/ 415292 w 995660"/>
                <a:gd name="connsiteY5" fmla="*/ 692 h 828069"/>
                <a:gd name="connsiteX0" fmla="*/ 347700 w 927977"/>
                <a:gd name="connsiteY0" fmla="*/ 663 h 757998"/>
                <a:gd name="connsiteX1" fmla="*/ 925768 w 927977"/>
                <a:gd name="connsiteY1" fmla="*/ 431588 h 757998"/>
                <a:gd name="connsiteX2" fmla="*/ 526375 w 927977"/>
                <a:gd name="connsiteY2" fmla="*/ 641793 h 757998"/>
                <a:gd name="connsiteX3" fmla="*/ 21879 w 927977"/>
                <a:gd name="connsiteY3" fmla="*/ 746896 h 757998"/>
                <a:gd name="connsiteX4" fmla="*/ 116472 w 927977"/>
                <a:gd name="connsiteY4" fmla="*/ 379035 h 757998"/>
                <a:gd name="connsiteX5" fmla="*/ 347700 w 927977"/>
                <a:gd name="connsiteY5" fmla="*/ 663 h 757998"/>
                <a:gd name="connsiteX0" fmla="*/ 374246 w 954523"/>
                <a:gd name="connsiteY0" fmla="*/ 663 h 778621"/>
                <a:gd name="connsiteX1" fmla="*/ 952314 w 954523"/>
                <a:gd name="connsiteY1" fmla="*/ 431588 h 778621"/>
                <a:gd name="connsiteX2" fmla="*/ 552921 w 954523"/>
                <a:gd name="connsiteY2" fmla="*/ 641793 h 778621"/>
                <a:gd name="connsiteX3" fmla="*/ 48425 w 954523"/>
                <a:gd name="connsiteY3" fmla="*/ 746896 h 778621"/>
                <a:gd name="connsiteX4" fmla="*/ 143018 w 954523"/>
                <a:gd name="connsiteY4" fmla="*/ 379035 h 778621"/>
                <a:gd name="connsiteX5" fmla="*/ 374246 w 954523"/>
                <a:gd name="connsiteY5" fmla="*/ 663 h 778621"/>
                <a:gd name="connsiteX0" fmla="*/ 374246 w 952583"/>
                <a:gd name="connsiteY0" fmla="*/ 663 h 778621"/>
                <a:gd name="connsiteX1" fmla="*/ 952314 w 952583"/>
                <a:gd name="connsiteY1" fmla="*/ 431588 h 778621"/>
                <a:gd name="connsiteX2" fmla="*/ 552921 w 952583"/>
                <a:gd name="connsiteY2" fmla="*/ 641793 h 778621"/>
                <a:gd name="connsiteX3" fmla="*/ 48425 w 952583"/>
                <a:gd name="connsiteY3" fmla="*/ 746896 h 778621"/>
                <a:gd name="connsiteX4" fmla="*/ 143018 w 952583"/>
                <a:gd name="connsiteY4" fmla="*/ 379035 h 778621"/>
                <a:gd name="connsiteX5" fmla="*/ 374246 w 952583"/>
                <a:gd name="connsiteY5" fmla="*/ 663 h 778621"/>
                <a:gd name="connsiteX0" fmla="*/ 374246 w 847569"/>
                <a:gd name="connsiteY0" fmla="*/ 663 h 779298"/>
                <a:gd name="connsiteX1" fmla="*/ 847211 w 847569"/>
                <a:gd name="connsiteY1" fmla="*/ 400057 h 779298"/>
                <a:gd name="connsiteX2" fmla="*/ 552921 w 847569"/>
                <a:gd name="connsiteY2" fmla="*/ 641793 h 779298"/>
                <a:gd name="connsiteX3" fmla="*/ 48425 w 847569"/>
                <a:gd name="connsiteY3" fmla="*/ 746896 h 779298"/>
                <a:gd name="connsiteX4" fmla="*/ 143018 w 847569"/>
                <a:gd name="connsiteY4" fmla="*/ 379035 h 779298"/>
                <a:gd name="connsiteX5" fmla="*/ 374246 w 847569"/>
                <a:gd name="connsiteY5" fmla="*/ 663 h 77929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847569" h="779298">
                  <a:moveTo>
                    <a:pt x="374246" y="663"/>
                  </a:moveTo>
                  <a:cubicBezTo>
                    <a:pt x="554674" y="16429"/>
                    <a:pt x="859474" y="156568"/>
                    <a:pt x="847211" y="400057"/>
                  </a:cubicBezTo>
                  <a:cubicBezTo>
                    <a:pt x="834948" y="643546"/>
                    <a:pt x="686052" y="583987"/>
                    <a:pt x="552921" y="641793"/>
                  </a:cubicBezTo>
                  <a:cubicBezTo>
                    <a:pt x="419790" y="699599"/>
                    <a:pt x="179804" y="843241"/>
                    <a:pt x="48425" y="746896"/>
                  </a:cubicBezTo>
                  <a:cubicBezTo>
                    <a:pt x="-82954" y="650551"/>
                    <a:pt x="88715" y="503407"/>
                    <a:pt x="143018" y="379035"/>
                  </a:cubicBezTo>
                  <a:cubicBezTo>
                    <a:pt x="197322" y="254663"/>
                    <a:pt x="193818" y="-15103"/>
                    <a:pt x="374246" y="663"/>
                  </a:cubicBezTo>
                  <a:close/>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mc:AlternateContent xmlns:mc="http://schemas.openxmlformats.org/markup-compatibility/2006" xmlns:a14="http://schemas.microsoft.com/office/drawing/2010/main">
          <mc:Choice Requires="a14">
            <p:sp>
              <p:nvSpPr>
                <p:cNvPr id="79" name="TextBox 78">
                  <a:extLst>
                    <a:ext uri="{FF2B5EF4-FFF2-40B4-BE49-F238E27FC236}">
                      <a16:creationId xmlns:a16="http://schemas.microsoft.com/office/drawing/2014/main" id="{5FB554DC-FC13-6572-BCB3-2DD7A637153C}"/>
                    </a:ext>
                  </a:extLst>
                </p:cNvPr>
                <p:cNvSpPr txBox="1"/>
                <p:nvPr/>
              </p:nvSpPr>
              <p:spPr>
                <a:xfrm>
                  <a:off x="1917302" y="1758113"/>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79" name="TextBox 78">
                  <a:extLst>
                    <a:ext uri="{FF2B5EF4-FFF2-40B4-BE49-F238E27FC236}">
                      <a16:creationId xmlns:a16="http://schemas.microsoft.com/office/drawing/2014/main" id="{5FB554DC-FC13-6572-BCB3-2DD7A637153C}"/>
                    </a:ext>
                  </a:extLst>
                </p:cNvPr>
                <p:cNvSpPr txBox="1">
                  <a:spLocks noRot="1" noChangeAspect="1" noMove="1" noResize="1" noEditPoints="1" noAdjustHandles="1" noChangeArrowheads="1" noChangeShapeType="1" noTextEdit="1"/>
                </p:cNvSpPr>
                <p:nvPr/>
              </p:nvSpPr>
              <p:spPr>
                <a:xfrm>
                  <a:off x="1917302" y="1758113"/>
                  <a:ext cx="304736" cy="369332"/>
                </a:xfrm>
                <a:prstGeom prst="rect">
                  <a:avLst/>
                </a:prstGeom>
                <a:blipFill>
                  <a:blip r:embed="rId4"/>
                  <a:stretch>
                    <a:fillRect l="-30000" r="-25000" b="-4800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80" name="TextBox 79">
                  <a:extLst>
                    <a:ext uri="{FF2B5EF4-FFF2-40B4-BE49-F238E27FC236}">
                      <a16:creationId xmlns:a16="http://schemas.microsoft.com/office/drawing/2014/main" id="{DA143873-432F-C5EF-3A52-C134F5C8898C}"/>
                    </a:ext>
                  </a:extLst>
                </p:cNvPr>
                <p:cNvSpPr txBox="1"/>
                <p:nvPr/>
              </p:nvSpPr>
              <p:spPr>
                <a:xfrm>
                  <a:off x="3809714" y="3225092"/>
                  <a:ext cx="304736" cy="369332"/>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80" name="TextBox 79">
                  <a:extLst>
                    <a:ext uri="{FF2B5EF4-FFF2-40B4-BE49-F238E27FC236}">
                      <a16:creationId xmlns:a16="http://schemas.microsoft.com/office/drawing/2014/main" id="{DA143873-432F-C5EF-3A52-C134F5C8898C}"/>
                    </a:ext>
                  </a:extLst>
                </p:cNvPr>
                <p:cNvSpPr txBox="1">
                  <a:spLocks noRot="1" noChangeAspect="1" noMove="1" noResize="1" noEditPoints="1" noAdjustHandles="1" noChangeArrowheads="1" noChangeShapeType="1" noTextEdit="1"/>
                </p:cNvSpPr>
                <p:nvPr/>
              </p:nvSpPr>
              <p:spPr>
                <a:xfrm>
                  <a:off x="3809714" y="3225092"/>
                  <a:ext cx="304736" cy="369332"/>
                </a:xfrm>
                <a:prstGeom prst="rect">
                  <a:avLst/>
                </a:prstGeom>
                <a:blipFill>
                  <a:blip r:embed="rId5"/>
                  <a:stretch>
                    <a:fillRect l="-23810" r="-19048" b="-52000"/>
                  </a:stretch>
                </a:blipFill>
              </p:spPr>
              <p:txBody>
                <a:bodyPr/>
                <a:lstStyle/>
                <a:p>
                  <a:r>
                    <a:rPr lang="en-US">
                      <a:noFill/>
                    </a:rPr>
                    <a:t> </a:t>
                  </a:r>
                </a:p>
              </p:txBody>
            </p:sp>
          </mc:Fallback>
        </mc:AlternateContent>
      </p:grpSp>
      <p:grpSp>
        <p:nvGrpSpPr>
          <p:cNvPr id="81" name="Group 80">
            <a:extLst>
              <a:ext uri="{FF2B5EF4-FFF2-40B4-BE49-F238E27FC236}">
                <a16:creationId xmlns:a16="http://schemas.microsoft.com/office/drawing/2014/main" id="{CEE9906D-AF6F-3003-8F6D-45456AE05DC6}"/>
              </a:ext>
            </a:extLst>
          </p:cNvPr>
          <p:cNvGrpSpPr/>
          <p:nvPr/>
        </p:nvGrpSpPr>
        <p:grpSpPr>
          <a:xfrm>
            <a:off x="6664839" y="1182663"/>
            <a:ext cx="3699756" cy="2258116"/>
            <a:chOff x="4888481" y="1672407"/>
            <a:chExt cx="3699756" cy="2258116"/>
          </a:xfrm>
        </p:grpSpPr>
        <p:cxnSp>
          <p:nvCxnSpPr>
            <p:cNvPr id="82" name="Straight Arrow Connector 81">
              <a:extLst>
                <a:ext uri="{FF2B5EF4-FFF2-40B4-BE49-F238E27FC236}">
                  <a16:creationId xmlns:a16="http://schemas.microsoft.com/office/drawing/2014/main" id="{2F6A6E8D-7A3D-0010-EA1E-29D154EE2C41}"/>
                </a:ext>
              </a:extLst>
            </p:cNvPr>
            <p:cNvCxnSpPr>
              <a:cxnSpLocks/>
            </p:cNvCxnSpPr>
            <p:nvPr/>
          </p:nvCxnSpPr>
          <p:spPr>
            <a:xfrm rot="10800000">
              <a:off x="6711482" y="1672407"/>
              <a:ext cx="0" cy="18288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D3611FBB-98CF-D3D8-F465-2C7686337B1B}"/>
                </a:ext>
              </a:extLst>
            </p:cNvPr>
            <p:cNvCxnSpPr>
              <a:cxnSpLocks/>
            </p:cNvCxnSpPr>
            <p:nvPr/>
          </p:nvCxnSpPr>
          <p:spPr>
            <a:xfrm rot="14700000">
              <a:off x="6717281" y="1651273"/>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FF18904C-76D4-069E-1BBF-482EB0638046}"/>
                </a:ext>
              </a:extLst>
            </p:cNvPr>
            <p:cNvCxnSpPr>
              <a:cxnSpLocks/>
            </p:cNvCxnSpPr>
            <p:nvPr/>
          </p:nvCxnSpPr>
          <p:spPr>
            <a:xfrm rot="18300000">
              <a:off x="6754282" y="1684471"/>
              <a:ext cx="0" cy="3657600"/>
            </a:xfrm>
            <a:prstGeom prst="straightConnector1">
              <a:avLst/>
            </a:prstGeom>
            <a:ln w="1905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85" name="Freeform 84">
              <a:extLst>
                <a:ext uri="{FF2B5EF4-FFF2-40B4-BE49-F238E27FC236}">
                  <a16:creationId xmlns:a16="http://schemas.microsoft.com/office/drawing/2014/main" id="{7D75738A-3F61-8669-9B9B-E56827D1254E}"/>
                </a:ext>
              </a:extLst>
            </p:cNvPr>
            <p:cNvSpPr/>
            <p:nvPr/>
          </p:nvSpPr>
          <p:spPr>
            <a:xfrm>
              <a:off x="5004335" y="2032079"/>
              <a:ext cx="1267692" cy="1898444"/>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67692" h="1898444">
                  <a:moveTo>
                    <a:pt x="0" y="1898444"/>
                  </a:moveTo>
                  <a:cubicBezTo>
                    <a:pt x="36367" y="1881125"/>
                    <a:pt x="292677" y="1943472"/>
                    <a:pt x="405245" y="1628281"/>
                  </a:cubicBezTo>
                  <a:cubicBezTo>
                    <a:pt x="517813" y="1313090"/>
                    <a:pt x="588818" y="106013"/>
                    <a:pt x="675409" y="7299"/>
                  </a:cubicBezTo>
                  <a:cubicBezTo>
                    <a:pt x="762000" y="-91415"/>
                    <a:pt x="826076" y="840301"/>
                    <a:pt x="924790" y="1035997"/>
                  </a:cubicBezTo>
                  <a:cubicBezTo>
                    <a:pt x="1023504" y="1231693"/>
                    <a:pt x="1119188" y="1239921"/>
                    <a:pt x="1267692" y="1181473"/>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6" name="Freeform 85">
              <a:extLst>
                <a:ext uri="{FF2B5EF4-FFF2-40B4-BE49-F238E27FC236}">
                  <a16:creationId xmlns:a16="http://schemas.microsoft.com/office/drawing/2014/main" id="{E43F6EF9-8CFA-33EF-11C2-3B0BA3B650CA}"/>
                </a:ext>
              </a:extLst>
            </p:cNvPr>
            <p:cNvSpPr/>
            <p:nvPr/>
          </p:nvSpPr>
          <p:spPr>
            <a:xfrm>
              <a:off x="4898779" y="2030059"/>
              <a:ext cx="1414709" cy="1791997"/>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414709" h="1791997">
                  <a:moveTo>
                    <a:pt x="1546" y="999743"/>
                  </a:moveTo>
                  <a:cubicBezTo>
                    <a:pt x="-24432" y="1117505"/>
                    <a:pt x="283832" y="1280296"/>
                    <a:pt x="417182" y="1114041"/>
                  </a:cubicBezTo>
                  <a:cubicBezTo>
                    <a:pt x="550532" y="947786"/>
                    <a:pt x="716787" y="-53203"/>
                    <a:pt x="801646" y="2215"/>
                  </a:cubicBezTo>
                  <a:cubicBezTo>
                    <a:pt x="886505" y="57633"/>
                    <a:pt x="824160" y="1148678"/>
                    <a:pt x="926337" y="1446551"/>
                  </a:cubicBezTo>
                  <a:cubicBezTo>
                    <a:pt x="1028514" y="1744424"/>
                    <a:pt x="1193468" y="1806337"/>
                    <a:pt x="1414709" y="1789452"/>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7" name="Freeform 86">
              <a:extLst>
                <a:ext uri="{FF2B5EF4-FFF2-40B4-BE49-F238E27FC236}">
                  <a16:creationId xmlns:a16="http://schemas.microsoft.com/office/drawing/2014/main" id="{2188A808-BDCC-CFA8-0794-0E816A5FA487}"/>
                </a:ext>
              </a:extLst>
            </p:cNvPr>
            <p:cNvSpPr/>
            <p:nvPr/>
          </p:nvSpPr>
          <p:spPr>
            <a:xfrm rot="10800000" flipV="1">
              <a:off x="7151531" y="1959563"/>
              <a:ext cx="1250730" cy="1929555"/>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8451 h 1978451"/>
                <a:gd name="connsiteX1" fmla="*/ 342900 w 1340428"/>
                <a:gd name="connsiteY1" fmla="*/ 1749850 h 1978451"/>
                <a:gd name="connsiteX2" fmla="*/ 633846 w 1340428"/>
                <a:gd name="connsiteY2" fmla="*/ 4178 h 1978451"/>
                <a:gd name="connsiteX3" fmla="*/ 945573 w 1340428"/>
                <a:gd name="connsiteY3" fmla="*/ 1282259 h 1978451"/>
                <a:gd name="connsiteX4" fmla="*/ 1340428 w 1340428"/>
                <a:gd name="connsiteY4" fmla="*/ 1936888 h 1978451"/>
                <a:gd name="connsiteX0" fmla="*/ 0 w 1371601"/>
                <a:gd name="connsiteY0" fmla="*/ 1978083 h 1978083"/>
                <a:gd name="connsiteX1" fmla="*/ 342900 w 1371601"/>
                <a:gd name="connsiteY1" fmla="*/ 1749482 h 1978083"/>
                <a:gd name="connsiteX2" fmla="*/ 633846 w 1371601"/>
                <a:gd name="connsiteY2" fmla="*/ 3810 h 1978083"/>
                <a:gd name="connsiteX3" fmla="*/ 945573 w 1371601"/>
                <a:gd name="connsiteY3" fmla="*/ 1281891 h 1978083"/>
                <a:gd name="connsiteX4" fmla="*/ 1371601 w 1371601"/>
                <a:gd name="connsiteY4" fmla="*/ 1292284 h 1978083"/>
                <a:gd name="connsiteX0" fmla="*/ 0 w 1371601"/>
                <a:gd name="connsiteY0" fmla="*/ 1980876 h 1980876"/>
                <a:gd name="connsiteX1" fmla="*/ 342900 w 1371601"/>
                <a:gd name="connsiteY1" fmla="*/ 1752275 h 1980876"/>
                <a:gd name="connsiteX2" fmla="*/ 633846 w 1371601"/>
                <a:gd name="connsiteY2" fmla="*/ 6603 h 1980876"/>
                <a:gd name="connsiteX3" fmla="*/ 872836 w 1371601"/>
                <a:gd name="connsiteY3" fmla="*/ 1159993 h 1980876"/>
                <a:gd name="connsiteX4" fmla="*/ 1371601 w 1371601"/>
                <a:gd name="connsiteY4" fmla="*/ 1295077 h 1980876"/>
                <a:gd name="connsiteX0" fmla="*/ 0 w 1371601"/>
                <a:gd name="connsiteY0" fmla="*/ 1978525 h 1978525"/>
                <a:gd name="connsiteX1" fmla="*/ 363682 w 1371601"/>
                <a:gd name="connsiteY1" fmla="*/ 1625234 h 1978525"/>
                <a:gd name="connsiteX2" fmla="*/ 633846 w 1371601"/>
                <a:gd name="connsiteY2" fmla="*/ 4252 h 1978525"/>
                <a:gd name="connsiteX3" fmla="*/ 872836 w 1371601"/>
                <a:gd name="connsiteY3" fmla="*/ 1157642 h 1978525"/>
                <a:gd name="connsiteX4" fmla="*/ 1371601 w 1371601"/>
                <a:gd name="connsiteY4" fmla="*/ 1292726 h 1978525"/>
                <a:gd name="connsiteX0" fmla="*/ 0 w 1413164"/>
                <a:gd name="connsiteY0" fmla="*/ 1895397 h 1895397"/>
                <a:gd name="connsiteX1" fmla="*/ 405245 w 1413164"/>
                <a:gd name="connsiteY1" fmla="*/ 1625234 h 1895397"/>
                <a:gd name="connsiteX2" fmla="*/ 675409 w 1413164"/>
                <a:gd name="connsiteY2" fmla="*/ 4252 h 1895397"/>
                <a:gd name="connsiteX3" fmla="*/ 914399 w 1413164"/>
                <a:gd name="connsiteY3" fmla="*/ 1157642 h 1895397"/>
                <a:gd name="connsiteX4" fmla="*/ 1413164 w 1413164"/>
                <a:gd name="connsiteY4" fmla="*/ 1292726 h 1895397"/>
                <a:gd name="connsiteX0" fmla="*/ 0 w 1267692"/>
                <a:gd name="connsiteY0" fmla="*/ 1895324 h 1895324"/>
                <a:gd name="connsiteX1" fmla="*/ 405245 w 1267692"/>
                <a:gd name="connsiteY1" fmla="*/ 1625161 h 1895324"/>
                <a:gd name="connsiteX2" fmla="*/ 675409 w 1267692"/>
                <a:gd name="connsiteY2" fmla="*/ 4179 h 1895324"/>
                <a:gd name="connsiteX3" fmla="*/ 914399 w 1267692"/>
                <a:gd name="connsiteY3" fmla="*/ 1157569 h 1895324"/>
                <a:gd name="connsiteX4" fmla="*/ 1267692 w 1267692"/>
                <a:gd name="connsiteY4" fmla="*/ 1178353 h 1895324"/>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7003 h 1897003"/>
                <a:gd name="connsiteX1" fmla="*/ 405245 w 1267692"/>
                <a:gd name="connsiteY1" fmla="*/ 1626840 h 1897003"/>
                <a:gd name="connsiteX2" fmla="*/ 675409 w 1267692"/>
                <a:gd name="connsiteY2" fmla="*/ 5858 h 1897003"/>
                <a:gd name="connsiteX3" fmla="*/ 872835 w 1267692"/>
                <a:gd name="connsiteY3" fmla="*/ 1086511 h 1897003"/>
                <a:gd name="connsiteX4" fmla="*/ 1267692 w 1267692"/>
                <a:gd name="connsiteY4" fmla="*/ 1180032 h 1897003"/>
                <a:gd name="connsiteX0" fmla="*/ 0 w 1267692"/>
                <a:gd name="connsiteY0" fmla="*/ 1898444 h 1898444"/>
                <a:gd name="connsiteX1" fmla="*/ 405245 w 1267692"/>
                <a:gd name="connsiteY1" fmla="*/ 1628281 h 1898444"/>
                <a:gd name="connsiteX2" fmla="*/ 675409 w 1267692"/>
                <a:gd name="connsiteY2" fmla="*/ 7299 h 1898444"/>
                <a:gd name="connsiteX3" fmla="*/ 924790 w 1267692"/>
                <a:gd name="connsiteY3" fmla="*/ 1035997 h 1898444"/>
                <a:gd name="connsiteX4" fmla="*/ 1267692 w 1267692"/>
                <a:gd name="connsiteY4" fmla="*/ 1181473 h 1898444"/>
                <a:gd name="connsiteX0" fmla="*/ 0 w 1091577"/>
                <a:gd name="connsiteY0" fmla="*/ 1856880 h 1858435"/>
                <a:gd name="connsiteX1" fmla="*/ 229130 w 1091577"/>
                <a:gd name="connsiteY1" fmla="*/ 1628281 h 1858435"/>
                <a:gd name="connsiteX2" fmla="*/ 499294 w 1091577"/>
                <a:gd name="connsiteY2" fmla="*/ 7299 h 1858435"/>
                <a:gd name="connsiteX3" fmla="*/ 748675 w 1091577"/>
                <a:gd name="connsiteY3" fmla="*/ 1035997 h 1858435"/>
                <a:gd name="connsiteX4" fmla="*/ 1091577 w 1091577"/>
                <a:gd name="connsiteY4" fmla="*/ 1181473 h 1858435"/>
                <a:gd name="connsiteX0" fmla="*/ 0 w 1257332"/>
                <a:gd name="connsiteY0" fmla="*/ 1856784 h 1858339"/>
                <a:gd name="connsiteX1" fmla="*/ 229130 w 1257332"/>
                <a:gd name="connsiteY1" fmla="*/ 1628185 h 1858339"/>
                <a:gd name="connsiteX2" fmla="*/ 499294 w 1257332"/>
                <a:gd name="connsiteY2" fmla="*/ 7203 h 1858339"/>
                <a:gd name="connsiteX3" fmla="*/ 748675 w 1257332"/>
                <a:gd name="connsiteY3" fmla="*/ 1035901 h 1858339"/>
                <a:gd name="connsiteX4" fmla="*/ 1257332 w 1257332"/>
                <a:gd name="connsiteY4" fmla="*/ 1098249 h 1858339"/>
                <a:gd name="connsiteX0" fmla="*/ 0 w 1195173"/>
                <a:gd name="connsiteY0" fmla="*/ 1856819 h 1858374"/>
                <a:gd name="connsiteX1" fmla="*/ 229130 w 1195173"/>
                <a:gd name="connsiteY1" fmla="*/ 1628220 h 1858374"/>
                <a:gd name="connsiteX2" fmla="*/ 499294 w 1195173"/>
                <a:gd name="connsiteY2" fmla="*/ 7238 h 1858374"/>
                <a:gd name="connsiteX3" fmla="*/ 748675 w 1195173"/>
                <a:gd name="connsiteY3" fmla="*/ 1035936 h 1858374"/>
                <a:gd name="connsiteX4" fmla="*/ 1195173 w 1195173"/>
                <a:gd name="connsiteY4" fmla="*/ 1129457 h 1858374"/>
                <a:gd name="connsiteX0" fmla="*/ 0 w 1246971"/>
                <a:gd name="connsiteY0" fmla="*/ 1929556 h 1929556"/>
                <a:gd name="connsiteX1" fmla="*/ 280928 w 1246971"/>
                <a:gd name="connsiteY1" fmla="*/ 1628220 h 1929556"/>
                <a:gd name="connsiteX2" fmla="*/ 551092 w 1246971"/>
                <a:gd name="connsiteY2" fmla="*/ 7238 h 1929556"/>
                <a:gd name="connsiteX3" fmla="*/ 800473 w 1246971"/>
                <a:gd name="connsiteY3" fmla="*/ 1035936 h 1929556"/>
                <a:gd name="connsiteX4" fmla="*/ 1246971 w 1246971"/>
                <a:gd name="connsiteY4" fmla="*/ 1129457 h 1929556"/>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46971" h="1929556">
                  <a:moveTo>
                    <a:pt x="0" y="1929556"/>
                  </a:moveTo>
                  <a:cubicBezTo>
                    <a:pt x="36367" y="1912237"/>
                    <a:pt x="189079" y="1948606"/>
                    <a:pt x="280928" y="1628220"/>
                  </a:cubicBezTo>
                  <a:cubicBezTo>
                    <a:pt x="372777" y="1307834"/>
                    <a:pt x="464501" y="105952"/>
                    <a:pt x="551092" y="7238"/>
                  </a:cubicBezTo>
                  <a:cubicBezTo>
                    <a:pt x="637683" y="-91476"/>
                    <a:pt x="684493" y="848900"/>
                    <a:pt x="800473" y="1035936"/>
                  </a:cubicBezTo>
                  <a:cubicBezTo>
                    <a:pt x="916453" y="1222972"/>
                    <a:pt x="1098467" y="1187905"/>
                    <a:pt x="1246971" y="1129457"/>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8" name="Freeform 87">
              <a:extLst>
                <a:ext uri="{FF2B5EF4-FFF2-40B4-BE49-F238E27FC236}">
                  <a16:creationId xmlns:a16="http://schemas.microsoft.com/office/drawing/2014/main" id="{78B965A1-2E60-FB73-2F01-05FB51162D64}"/>
                </a:ext>
              </a:extLst>
            </p:cNvPr>
            <p:cNvSpPr/>
            <p:nvPr/>
          </p:nvSpPr>
          <p:spPr>
            <a:xfrm flipH="1">
              <a:off x="7360453" y="1960998"/>
              <a:ext cx="1227784" cy="1903830"/>
            </a:xfrm>
            <a:custGeom>
              <a:avLst/>
              <a:gdLst>
                <a:gd name="connsiteX0" fmla="*/ 0 w 1278081"/>
                <a:gd name="connsiteY0" fmla="*/ 1975474 h 2096390"/>
                <a:gd name="connsiteX1" fmla="*/ 311727 w 1278081"/>
                <a:gd name="connsiteY1" fmla="*/ 1881956 h 2096390"/>
                <a:gd name="connsiteX2" fmla="*/ 685800 w 1278081"/>
                <a:gd name="connsiteY2" fmla="*/ 1201 h 2096390"/>
                <a:gd name="connsiteX3" fmla="*/ 976745 w 1278081"/>
                <a:gd name="connsiteY3" fmla="*/ 1601401 h 2096390"/>
                <a:gd name="connsiteX4" fmla="*/ 1278081 w 1278081"/>
                <a:gd name="connsiteY4" fmla="*/ 1892347 h 2096390"/>
                <a:gd name="connsiteX5" fmla="*/ 1278081 w 1278081"/>
                <a:gd name="connsiteY5" fmla="*/ 1892347 h 2096390"/>
                <a:gd name="connsiteX0" fmla="*/ 0 w 1309254"/>
                <a:gd name="connsiteY0" fmla="*/ 2006646 h 2114029"/>
                <a:gd name="connsiteX1" fmla="*/ 342900 w 1309254"/>
                <a:gd name="connsiteY1" fmla="*/ 1881956 h 2114029"/>
                <a:gd name="connsiteX2" fmla="*/ 716973 w 1309254"/>
                <a:gd name="connsiteY2" fmla="*/ 1201 h 2114029"/>
                <a:gd name="connsiteX3" fmla="*/ 1007918 w 1309254"/>
                <a:gd name="connsiteY3" fmla="*/ 1601401 h 2114029"/>
                <a:gd name="connsiteX4" fmla="*/ 1309254 w 1309254"/>
                <a:gd name="connsiteY4" fmla="*/ 1892347 h 2114029"/>
                <a:gd name="connsiteX5" fmla="*/ 1309254 w 1309254"/>
                <a:gd name="connsiteY5" fmla="*/ 1892347 h 2114029"/>
                <a:gd name="connsiteX0" fmla="*/ 0 w 1309254"/>
                <a:gd name="connsiteY0" fmla="*/ 2006646 h 2041808"/>
                <a:gd name="connsiteX1" fmla="*/ 342900 w 1309254"/>
                <a:gd name="connsiteY1" fmla="*/ 1881956 h 2041808"/>
                <a:gd name="connsiteX2" fmla="*/ 716973 w 1309254"/>
                <a:gd name="connsiteY2" fmla="*/ 1201 h 2041808"/>
                <a:gd name="connsiteX3" fmla="*/ 1007918 w 1309254"/>
                <a:gd name="connsiteY3" fmla="*/ 1601401 h 2041808"/>
                <a:gd name="connsiteX4" fmla="*/ 1309254 w 1309254"/>
                <a:gd name="connsiteY4" fmla="*/ 1892347 h 2041808"/>
                <a:gd name="connsiteX5" fmla="*/ 1309254 w 1309254"/>
                <a:gd name="connsiteY5" fmla="*/ 1892347 h 2041808"/>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6646 h 2006646"/>
                <a:gd name="connsiteX1" fmla="*/ 342900 w 1309254"/>
                <a:gd name="connsiteY1" fmla="*/ 1881956 h 2006646"/>
                <a:gd name="connsiteX2" fmla="*/ 716973 w 1309254"/>
                <a:gd name="connsiteY2" fmla="*/ 1201 h 2006646"/>
                <a:gd name="connsiteX3" fmla="*/ 1007918 w 1309254"/>
                <a:gd name="connsiteY3" fmla="*/ 1601401 h 2006646"/>
                <a:gd name="connsiteX4" fmla="*/ 1309254 w 1309254"/>
                <a:gd name="connsiteY4" fmla="*/ 1892347 h 2006646"/>
                <a:gd name="connsiteX5" fmla="*/ 1309254 w 1309254"/>
                <a:gd name="connsiteY5" fmla="*/ 1892347 h 2006646"/>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452 h 2005452"/>
                <a:gd name="connsiteX1" fmla="*/ 374073 w 1309254"/>
                <a:gd name="connsiteY1" fmla="*/ 1620989 h 2005452"/>
                <a:gd name="connsiteX2" fmla="*/ 716973 w 1309254"/>
                <a:gd name="connsiteY2" fmla="*/ 7 h 2005452"/>
                <a:gd name="connsiteX3" fmla="*/ 1007918 w 1309254"/>
                <a:gd name="connsiteY3" fmla="*/ 1600207 h 2005452"/>
                <a:gd name="connsiteX4" fmla="*/ 1309254 w 1309254"/>
                <a:gd name="connsiteY4" fmla="*/ 1891153 h 2005452"/>
                <a:gd name="connsiteX5" fmla="*/ 1309254 w 1309254"/>
                <a:gd name="connsiteY5" fmla="*/ 1891153 h 2005452"/>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309254"/>
                <a:gd name="connsiteY0" fmla="*/ 2005777 h 2005777"/>
                <a:gd name="connsiteX1" fmla="*/ 426027 w 1309254"/>
                <a:gd name="connsiteY1" fmla="*/ 1746004 h 2005777"/>
                <a:gd name="connsiteX2" fmla="*/ 716973 w 1309254"/>
                <a:gd name="connsiteY2" fmla="*/ 332 h 2005777"/>
                <a:gd name="connsiteX3" fmla="*/ 1007918 w 1309254"/>
                <a:gd name="connsiteY3" fmla="*/ 1600532 h 2005777"/>
                <a:gd name="connsiteX4" fmla="*/ 1309254 w 1309254"/>
                <a:gd name="connsiteY4" fmla="*/ 1891478 h 2005777"/>
                <a:gd name="connsiteX5" fmla="*/ 1309254 w 1309254"/>
                <a:gd name="connsiteY5" fmla="*/ 1891478 h 2005777"/>
                <a:gd name="connsiteX0" fmla="*/ 0 w 1226127"/>
                <a:gd name="connsiteY0" fmla="*/ 1974605 h 1981464"/>
                <a:gd name="connsiteX1" fmla="*/ 342900 w 1226127"/>
                <a:gd name="connsiteY1" fmla="*/ 1746004 h 1981464"/>
                <a:gd name="connsiteX2" fmla="*/ 633846 w 1226127"/>
                <a:gd name="connsiteY2" fmla="*/ 332 h 1981464"/>
                <a:gd name="connsiteX3" fmla="*/ 924791 w 1226127"/>
                <a:gd name="connsiteY3" fmla="*/ 1600532 h 1981464"/>
                <a:gd name="connsiteX4" fmla="*/ 1226127 w 1226127"/>
                <a:gd name="connsiteY4" fmla="*/ 1891478 h 1981464"/>
                <a:gd name="connsiteX5" fmla="*/ 1226127 w 1226127"/>
                <a:gd name="connsiteY5" fmla="*/ 1891478 h 1981464"/>
                <a:gd name="connsiteX0" fmla="*/ 0 w 1226127"/>
                <a:gd name="connsiteY0" fmla="*/ 1974605 h 1974605"/>
                <a:gd name="connsiteX1" fmla="*/ 342900 w 1226127"/>
                <a:gd name="connsiteY1" fmla="*/ 1746004 h 1974605"/>
                <a:gd name="connsiteX2" fmla="*/ 633846 w 1226127"/>
                <a:gd name="connsiteY2" fmla="*/ 332 h 1974605"/>
                <a:gd name="connsiteX3" fmla="*/ 924791 w 1226127"/>
                <a:gd name="connsiteY3" fmla="*/ 1600532 h 1974605"/>
                <a:gd name="connsiteX4" fmla="*/ 1226127 w 1226127"/>
                <a:gd name="connsiteY4" fmla="*/ 1891478 h 1974605"/>
                <a:gd name="connsiteX5" fmla="*/ 1226127 w 1226127"/>
                <a:gd name="connsiteY5" fmla="*/ 1891478 h 1974605"/>
                <a:gd name="connsiteX0" fmla="*/ 0 w 1433946"/>
                <a:gd name="connsiteY0" fmla="*/ 1974605 h 2068124"/>
                <a:gd name="connsiteX1" fmla="*/ 342900 w 1433946"/>
                <a:gd name="connsiteY1" fmla="*/ 1746004 h 2068124"/>
                <a:gd name="connsiteX2" fmla="*/ 633846 w 1433946"/>
                <a:gd name="connsiteY2" fmla="*/ 332 h 2068124"/>
                <a:gd name="connsiteX3" fmla="*/ 924791 w 1433946"/>
                <a:gd name="connsiteY3" fmla="*/ 1600532 h 2068124"/>
                <a:gd name="connsiteX4" fmla="*/ 1226127 w 1433946"/>
                <a:gd name="connsiteY4" fmla="*/ 1891478 h 2068124"/>
                <a:gd name="connsiteX5" fmla="*/ 1433946 w 1433946"/>
                <a:gd name="connsiteY5" fmla="*/ 2068124 h 2068124"/>
                <a:gd name="connsiteX0" fmla="*/ 0 w 1683327"/>
                <a:gd name="connsiteY0" fmla="*/ 1974605 h 1974605"/>
                <a:gd name="connsiteX1" fmla="*/ 342900 w 1683327"/>
                <a:gd name="connsiteY1" fmla="*/ 1746004 h 1974605"/>
                <a:gd name="connsiteX2" fmla="*/ 633846 w 1683327"/>
                <a:gd name="connsiteY2" fmla="*/ 332 h 1974605"/>
                <a:gd name="connsiteX3" fmla="*/ 924791 w 1683327"/>
                <a:gd name="connsiteY3" fmla="*/ 1600532 h 1974605"/>
                <a:gd name="connsiteX4" fmla="*/ 1226127 w 1683327"/>
                <a:gd name="connsiteY4" fmla="*/ 1891478 h 1974605"/>
                <a:gd name="connsiteX5" fmla="*/ 1683327 w 1683327"/>
                <a:gd name="connsiteY5" fmla="*/ 1662878 h 1974605"/>
                <a:gd name="connsiteX0" fmla="*/ 0 w 1537855"/>
                <a:gd name="connsiteY0" fmla="*/ 1974605 h 2068124"/>
                <a:gd name="connsiteX1" fmla="*/ 342900 w 1537855"/>
                <a:gd name="connsiteY1" fmla="*/ 1746004 h 2068124"/>
                <a:gd name="connsiteX2" fmla="*/ 633846 w 1537855"/>
                <a:gd name="connsiteY2" fmla="*/ 332 h 2068124"/>
                <a:gd name="connsiteX3" fmla="*/ 924791 w 1537855"/>
                <a:gd name="connsiteY3" fmla="*/ 1600532 h 2068124"/>
                <a:gd name="connsiteX4" fmla="*/ 1226127 w 1537855"/>
                <a:gd name="connsiteY4" fmla="*/ 1891478 h 2068124"/>
                <a:gd name="connsiteX5" fmla="*/ 1537855 w 1537855"/>
                <a:gd name="connsiteY5" fmla="*/ 2068124 h 2068124"/>
                <a:gd name="connsiteX0" fmla="*/ 0 w 1537855"/>
                <a:gd name="connsiteY0" fmla="*/ 1974612 h 2068131"/>
                <a:gd name="connsiteX1" fmla="*/ 342900 w 1537855"/>
                <a:gd name="connsiteY1" fmla="*/ 1746011 h 2068131"/>
                <a:gd name="connsiteX2" fmla="*/ 633846 w 1537855"/>
                <a:gd name="connsiteY2" fmla="*/ 339 h 2068131"/>
                <a:gd name="connsiteX3" fmla="*/ 924791 w 1537855"/>
                <a:gd name="connsiteY3" fmla="*/ 1600539 h 2068131"/>
                <a:gd name="connsiteX4" fmla="*/ 1537855 w 1537855"/>
                <a:gd name="connsiteY4" fmla="*/ 2068131 h 2068131"/>
                <a:gd name="connsiteX0" fmla="*/ 0 w 1537855"/>
                <a:gd name="connsiteY0" fmla="*/ 1974595 h 2068114"/>
                <a:gd name="connsiteX1" fmla="*/ 342900 w 1537855"/>
                <a:gd name="connsiteY1" fmla="*/ 1745994 h 2068114"/>
                <a:gd name="connsiteX2" fmla="*/ 633846 w 1537855"/>
                <a:gd name="connsiteY2" fmla="*/ 322 h 2068114"/>
                <a:gd name="connsiteX3" fmla="*/ 924791 w 1537855"/>
                <a:gd name="connsiteY3" fmla="*/ 1600522 h 2068114"/>
                <a:gd name="connsiteX4" fmla="*/ 1537855 w 1537855"/>
                <a:gd name="connsiteY4" fmla="*/ 2068114 h 2068114"/>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74607 h 1974607"/>
                <a:gd name="connsiteX1" fmla="*/ 342900 w 1340428"/>
                <a:gd name="connsiteY1" fmla="*/ 1746006 h 1974607"/>
                <a:gd name="connsiteX2" fmla="*/ 633846 w 1340428"/>
                <a:gd name="connsiteY2" fmla="*/ 334 h 1974607"/>
                <a:gd name="connsiteX3" fmla="*/ 924791 w 1340428"/>
                <a:gd name="connsiteY3" fmla="*/ 1600534 h 1974607"/>
                <a:gd name="connsiteX4" fmla="*/ 1340428 w 1340428"/>
                <a:gd name="connsiteY4" fmla="*/ 1933044 h 1974607"/>
                <a:gd name="connsiteX0" fmla="*/ 0 w 1340428"/>
                <a:gd name="connsiteY0" fmla="*/ 1983233 h 1983233"/>
                <a:gd name="connsiteX1" fmla="*/ 342900 w 1340428"/>
                <a:gd name="connsiteY1" fmla="*/ 1754632 h 1983233"/>
                <a:gd name="connsiteX2" fmla="*/ 633846 w 1340428"/>
                <a:gd name="connsiteY2" fmla="*/ 8960 h 1983233"/>
                <a:gd name="connsiteX3" fmla="*/ 1101437 w 1340428"/>
                <a:gd name="connsiteY3" fmla="*/ 1110396 h 1983233"/>
                <a:gd name="connsiteX4" fmla="*/ 1340428 w 1340428"/>
                <a:gd name="connsiteY4" fmla="*/ 1941670 h 1983233"/>
                <a:gd name="connsiteX0" fmla="*/ 0 w 1485900"/>
                <a:gd name="connsiteY0" fmla="*/ 1982434 h 1982434"/>
                <a:gd name="connsiteX1" fmla="*/ 342900 w 1485900"/>
                <a:gd name="connsiteY1" fmla="*/ 1753833 h 1982434"/>
                <a:gd name="connsiteX2" fmla="*/ 633846 w 1485900"/>
                <a:gd name="connsiteY2" fmla="*/ 8161 h 1982434"/>
                <a:gd name="connsiteX3" fmla="*/ 1101437 w 1485900"/>
                <a:gd name="connsiteY3" fmla="*/ 1109597 h 1982434"/>
                <a:gd name="connsiteX4" fmla="*/ 1485900 w 1485900"/>
                <a:gd name="connsiteY4" fmla="*/ 1358980 h 1982434"/>
                <a:gd name="connsiteX0" fmla="*/ 0 w 1485900"/>
                <a:gd name="connsiteY0" fmla="*/ 1974364 h 1974364"/>
                <a:gd name="connsiteX1" fmla="*/ 270164 w 1485900"/>
                <a:gd name="connsiteY1" fmla="*/ 1163872 h 1974364"/>
                <a:gd name="connsiteX2" fmla="*/ 633846 w 1485900"/>
                <a:gd name="connsiteY2" fmla="*/ 91 h 1974364"/>
                <a:gd name="connsiteX3" fmla="*/ 1101437 w 1485900"/>
                <a:gd name="connsiteY3" fmla="*/ 1101527 h 1974364"/>
                <a:gd name="connsiteX4" fmla="*/ 1485900 w 1485900"/>
                <a:gd name="connsiteY4" fmla="*/ 1350910 h 1974364"/>
                <a:gd name="connsiteX0" fmla="*/ 0 w 1631373"/>
                <a:gd name="connsiteY0" fmla="*/ 1195046 h 1350910"/>
                <a:gd name="connsiteX1" fmla="*/ 415637 w 1631373"/>
                <a:gd name="connsiteY1" fmla="*/ 1163872 h 1350910"/>
                <a:gd name="connsiteX2" fmla="*/ 779319 w 1631373"/>
                <a:gd name="connsiteY2" fmla="*/ 91 h 1350910"/>
                <a:gd name="connsiteX3" fmla="*/ 1246910 w 1631373"/>
                <a:gd name="connsiteY3" fmla="*/ 1101527 h 1350910"/>
                <a:gd name="connsiteX4" fmla="*/ 1631373 w 1631373"/>
                <a:gd name="connsiteY4" fmla="*/ 1350910 h 1350910"/>
                <a:gd name="connsiteX0" fmla="*/ 0 w 1724891"/>
                <a:gd name="connsiteY0" fmla="*/ 1195045 h 1288564"/>
                <a:gd name="connsiteX1" fmla="*/ 415637 w 1724891"/>
                <a:gd name="connsiteY1" fmla="*/ 1163871 h 1288564"/>
                <a:gd name="connsiteX2" fmla="*/ 779319 w 1724891"/>
                <a:gd name="connsiteY2" fmla="*/ 90 h 1288564"/>
                <a:gd name="connsiteX3" fmla="*/ 1246910 w 1724891"/>
                <a:gd name="connsiteY3" fmla="*/ 1101526 h 1288564"/>
                <a:gd name="connsiteX4" fmla="*/ 1724891 w 1724891"/>
                <a:gd name="connsiteY4" fmla="*/ 1288564 h 1288564"/>
                <a:gd name="connsiteX0" fmla="*/ 0 w 1724891"/>
                <a:gd name="connsiteY0" fmla="*/ 1195045 h 1323715"/>
                <a:gd name="connsiteX1" fmla="*/ 415637 w 1724891"/>
                <a:gd name="connsiteY1" fmla="*/ 1163871 h 1323715"/>
                <a:gd name="connsiteX2" fmla="*/ 779319 w 1724891"/>
                <a:gd name="connsiteY2" fmla="*/ 90 h 1323715"/>
                <a:gd name="connsiteX3" fmla="*/ 1246910 w 1724891"/>
                <a:gd name="connsiteY3" fmla="*/ 1101526 h 1323715"/>
                <a:gd name="connsiteX4" fmla="*/ 1724891 w 1724891"/>
                <a:gd name="connsiteY4" fmla="*/ 1288564 h 1323715"/>
                <a:gd name="connsiteX0" fmla="*/ 0 w 1724891"/>
                <a:gd name="connsiteY0" fmla="*/ 1195045 h 1323715"/>
                <a:gd name="connsiteX1" fmla="*/ 415637 w 1724891"/>
                <a:gd name="connsiteY1" fmla="*/ 1163871 h 1323715"/>
                <a:gd name="connsiteX2" fmla="*/ 862446 w 1724891"/>
                <a:gd name="connsiteY2" fmla="*/ 90 h 1323715"/>
                <a:gd name="connsiteX3" fmla="*/ 1246910 w 1724891"/>
                <a:gd name="connsiteY3" fmla="*/ 1101526 h 1323715"/>
                <a:gd name="connsiteX4" fmla="*/ 1724891 w 1724891"/>
                <a:gd name="connsiteY4" fmla="*/ 1288564 h 1323715"/>
                <a:gd name="connsiteX0" fmla="*/ 0 w 1652155"/>
                <a:gd name="connsiteY0" fmla="*/ 1195045 h 1350010"/>
                <a:gd name="connsiteX1" fmla="*/ 415637 w 1652155"/>
                <a:gd name="connsiteY1" fmla="*/ 1163871 h 1350010"/>
                <a:gd name="connsiteX2" fmla="*/ 862446 w 1652155"/>
                <a:gd name="connsiteY2" fmla="*/ 90 h 1350010"/>
                <a:gd name="connsiteX3" fmla="*/ 1246910 w 1652155"/>
                <a:gd name="connsiteY3" fmla="*/ 1101526 h 1350010"/>
                <a:gd name="connsiteX4" fmla="*/ 1652155 w 1652155"/>
                <a:gd name="connsiteY4" fmla="*/ 1319736 h 1350010"/>
                <a:gd name="connsiteX0" fmla="*/ 0 w 1652155"/>
                <a:gd name="connsiteY0" fmla="*/ 1195671 h 1459334"/>
                <a:gd name="connsiteX1" fmla="*/ 415637 w 1652155"/>
                <a:gd name="connsiteY1" fmla="*/ 1164497 h 1459334"/>
                <a:gd name="connsiteX2" fmla="*/ 862446 w 1652155"/>
                <a:gd name="connsiteY2" fmla="*/ 716 h 1459334"/>
                <a:gd name="connsiteX3" fmla="*/ 987137 w 1652155"/>
                <a:gd name="connsiteY3" fmla="*/ 1351534 h 1459334"/>
                <a:gd name="connsiteX4" fmla="*/ 1652155 w 1652155"/>
                <a:gd name="connsiteY4" fmla="*/ 1320362 h 1459334"/>
                <a:gd name="connsiteX0" fmla="*/ 0 w 1423555"/>
                <a:gd name="connsiteY0" fmla="*/ 1195671 h 1784573"/>
                <a:gd name="connsiteX1" fmla="*/ 415637 w 1423555"/>
                <a:gd name="connsiteY1" fmla="*/ 1164497 h 1784573"/>
                <a:gd name="connsiteX2" fmla="*/ 862446 w 1423555"/>
                <a:gd name="connsiteY2" fmla="*/ 716 h 1784573"/>
                <a:gd name="connsiteX3" fmla="*/ 987137 w 1423555"/>
                <a:gd name="connsiteY3" fmla="*/ 1351534 h 1784573"/>
                <a:gd name="connsiteX4" fmla="*/ 1423555 w 1423555"/>
                <a:gd name="connsiteY4" fmla="*/ 1767171 h 1784573"/>
                <a:gd name="connsiteX0" fmla="*/ 0 w 1423555"/>
                <a:gd name="connsiteY0" fmla="*/ 1196525 h 1793301"/>
                <a:gd name="connsiteX1" fmla="*/ 415637 w 1423555"/>
                <a:gd name="connsiteY1" fmla="*/ 1165351 h 1793301"/>
                <a:gd name="connsiteX2" fmla="*/ 862446 w 1423555"/>
                <a:gd name="connsiteY2" fmla="*/ 1570 h 1793301"/>
                <a:gd name="connsiteX3" fmla="*/ 987137 w 1423555"/>
                <a:gd name="connsiteY3" fmla="*/ 1445906 h 1793301"/>
                <a:gd name="connsiteX4" fmla="*/ 1423555 w 1423555"/>
                <a:gd name="connsiteY4" fmla="*/ 1768025 h 1793301"/>
                <a:gd name="connsiteX0" fmla="*/ 0 w 1475509"/>
                <a:gd name="connsiteY0" fmla="*/ 1196525 h 1812168"/>
                <a:gd name="connsiteX1" fmla="*/ 415637 w 1475509"/>
                <a:gd name="connsiteY1" fmla="*/ 1165351 h 1812168"/>
                <a:gd name="connsiteX2" fmla="*/ 862446 w 1475509"/>
                <a:gd name="connsiteY2" fmla="*/ 1570 h 1812168"/>
                <a:gd name="connsiteX3" fmla="*/ 987137 w 1475509"/>
                <a:gd name="connsiteY3" fmla="*/ 1445906 h 1812168"/>
                <a:gd name="connsiteX4" fmla="*/ 1475509 w 1475509"/>
                <a:gd name="connsiteY4" fmla="*/ 1788807 h 1812168"/>
                <a:gd name="connsiteX0" fmla="*/ 0 w 1413163"/>
                <a:gd name="connsiteY0" fmla="*/ 999051 h 1812121"/>
                <a:gd name="connsiteX1" fmla="*/ 353291 w 1413163"/>
                <a:gd name="connsiteY1" fmla="*/ 1165304 h 1812121"/>
                <a:gd name="connsiteX2" fmla="*/ 800100 w 1413163"/>
                <a:gd name="connsiteY2" fmla="*/ 1523 h 1812121"/>
                <a:gd name="connsiteX3" fmla="*/ 924791 w 1413163"/>
                <a:gd name="connsiteY3" fmla="*/ 1445859 h 1812121"/>
                <a:gd name="connsiteX4" fmla="*/ 1413163 w 1413163"/>
                <a:gd name="connsiteY4" fmla="*/ 1788760 h 1812121"/>
                <a:gd name="connsiteX0" fmla="*/ 1905 w 1415068"/>
                <a:gd name="connsiteY0" fmla="*/ 999051 h 1812121"/>
                <a:gd name="connsiteX1" fmla="*/ 355196 w 1415068"/>
                <a:gd name="connsiteY1" fmla="*/ 1165304 h 1812121"/>
                <a:gd name="connsiteX2" fmla="*/ 802005 w 1415068"/>
                <a:gd name="connsiteY2" fmla="*/ 1523 h 1812121"/>
                <a:gd name="connsiteX3" fmla="*/ 926696 w 1415068"/>
                <a:gd name="connsiteY3" fmla="*/ 1445859 h 1812121"/>
                <a:gd name="connsiteX4" fmla="*/ 1415068 w 1415068"/>
                <a:gd name="connsiteY4" fmla="*/ 1788760 h 1812121"/>
                <a:gd name="connsiteX0" fmla="*/ 1546 w 1414709"/>
                <a:gd name="connsiteY0" fmla="*/ 999743 h 1812813"/>
                <a:gd name="connsiteX1" fmla="*/ 417182 w 1414709"/>
                <a:gd name="connsiteY1" fmla="*/ 1114041 h 1812813"/>
                <a:gd name="connsiteX2" fmla="*/ 801646 w 1414709"/>
                <a:gd name="connsiteY2" fmla="*/ 2215 h 1812813"/>
                <a:gd name="connsiteX3" fmla="*/ 926337 w 1414709"/>
                <a:gd name="connsiteY3" fmla="*/ 1446551 h 1812813"/>
                <a:gd name="connsiteX4" fmla="*/ 1414709 w 1414709"/>
                <a:gd name="connsiteY4" fmla="*/ 1789452 h 1812813"/>
                <a:gd name="connsiteX0" fmla="*/ 1546 w 1414709"/>
                <a:gd name="connsiteY0" fmla="*/ 999743 h 1791997"/>
                <a:gd name="connsiteX1" fmla="*/ 417182 w 1414709"/>
                <a:gd name="connsiteY1" fmla="*/ 1114041 h 1791997"/>
                <a:gd name="connsiteX2" fmla="*/ 801646 w 1414709"/>
                <a:gd name="connsiteY2" fmla="*/ 2215 h 1791997"/>
                <a:gd name="connsiteX3" fmla="*/ 926337 w 1414709"/>
                <a:gd name="connsiteY3" fmla="*/ 1446551 h 1791997"/>
                <a:gd name="connsiteX4" fmla="*/ 1414709 w 1414709"/>
                <a:gd name="connsiteY4" fmla="*/ 1789452 h 1791997"/>
                <a:gd name="connsiteX0" fmla="*/ 1546 w 1331581"/>
                <a:gd name="connsiteY0" fmla="*/ 999743 h 1874017"/>
                <a:gd name="connsiteX1" fmla="*/ 417182 w 1331581"/>
                <a:gd name="connsiteY1" fmla="*/ 1114041 h 1874017"/>
                <a:gd name="connsiteX2" fmla="*/ 801646 w 1331581"/>
                <a:gd name="connsiteY2" fmla="*/ 2215 h 1874017"/>
                <a:gd name="connsiteX3" fmla="*/ 926337 w 1331581"/>
                <a:gd name="connsiteY3" fmla="*/ 1446551 h 1874017"/>
                <a:gd name="connsiteX4" fmla="*/ 1331581 w 1331581"/>
                <a:gd name="connsiteY4" fmla="*/ 1872579 h 1874017"/>
                <a:gd name="connsiteX0" fmla="*/ 1546 w 1331581"/>
                <a:gd name="connsiteY0" fmla="*/ 1000755 h 1876218"/>
                <a:gd name="connsiteX1" fmla="*/ 417182 w 1331581"/>
                <a:gd name="connsiteY1" fmla="*/ 1115053 h 1876218"/>
                <a:gd name="connsiteX2" fmla="*/ 801646 w 1331581"/>
                <a:gd name="connsiteY2" fmla="*/ 3227 h 1876218"/>
                <a:gd name="connsiteX3" fmla="*/ 926337 w 1331581"/>
                <a:gd name="connsiteY3" fmla="*/ 1520299 h 1876218"/>
                <a:gd name="connsiteX4" fmla="*/ 1331581 w 1331581"/>
                <a:gd name="connsiteY4" fmla="*/ 1873591 h 1876218"/>
                <a:gd name="connsiteX0" fmla="*/ 1781 w 1279862"/>
                <a:gd name="connsiteY0" fmla="*/ 1219077 h 1876331"/>
                <a:gd name="connsiteX1" fmla="*/ 365463 w 1279862"/>
                <a:gd name="connsiteY1" fmla="*/ 1115166 h 1876331"/>
                <a:gd name="connsiteX2" fmla="*/ 749927 w 1279862"/>
                <a:gd name="connsiteY2" fmla="*/ 3340 h 1876331"/>
                <a:gd name="connsiteX3" fmla="*/ 874618 w 1279862"/>
                <a:gd name="connsiteY3" fmla="*/ 1520412 h 1876331"/>
                <a:gd name="connsiteX4" fmla="*/ 1279862 w 1279862"/>
                <a:gd name="connsiteY4" fmla="*/ 1873704 h 1876331"/>
                <a:gd name="connsiteX0" fmla="*/ 1660 w 1279741"/>
                <a:gd name="connsiteY0" fmla="*/ 1218030 h 1875284"/>
                <a:gd name="connsiteX1" fmla="*/ 386124 w 1279741"/>
                <a:gd name="connsiteY1" fmla="*/ 1176464 h 1875284"/>
                <a:gd name="connsiteX2" fmla="*/ 749806 w 1279741"/>
                <a:gd name="connsiteY2" fmla="*/ 2293 h 1875284"/>
                <a:gd name="connsiteX3" fmla="*/ 874497 w 1279741"/>
                <a:gd name="connsiteY3" fmla="*/ 1519365 h 1875284"/>
                <a:gd name="connsiteX4" fmla="*/ 1279741 w 1279741"/>
                <a:gd name="connsiteY4" fmla="*/ 1872657 h 1875284"/>
                <a:gd name="connsiteX0" fmla="*/ 1660 w 1227786"/>
                <a:gd name="connsiteY0" fmla="*/ 1218030 h 1905870"/>
                <a:gd name="connsiteX1" fmla="*/ 386124 w 1227786"/>
                <a:gd name="connsiteY1" fmla="*/ 1176464 h 1905870"/>
                <a:gd name="connsiteX2" fmla="*/ 749806 w 1227786"/>
                <a:gd name="connsiteY2" fmla="*/ 2293 h 1905870"/>
                <a:gd name="connsiteX3" fmla="*/ 874497 w 1227786"/>
                <a:gd name="connsiteY3" fmla="*/ 1519365 h 1905870"/>
                <a:gd name="connsiteX4" fmla="*/ 1227786 w 1227786"/>
                <a:gd name="connsiteY4" fmla="*/ 1903830 h 1905870"/>
                <a:gd name="connsiteX0" fmla="*/ 1660 w 1227786"/>
                <a:gd name="connsiteY0" fmla="*/ 1218030 h 1903830"/>
                <a:gd name="connsiteX1" fmla="*/ 386124 w 1227786"/>
                <a:gd name="connsiteY1" fmla="*/ 1176464 h 1903830"/>
                <a:gd name="connsiteX2" fmla="*/ 749806 w 1227786"/>
                <a:gd name="connsiteY2" fmla="*/ 2293 h 1903830"/>
                <a:gd name="connsiteX3" fmla="*/ 874497 w 1227786"/>
                <a:gd name="connsiteY3" fmla="*/ 1519365 h 1903830"/>
                <a:gd name="connsiteX4" fmla="*/ 1227786 w 1227786"/>
                <a:gd name="connsiteY4" fmla="*/ 1903830 h 1903830"/>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227786" h="1903830">
                  <a:moveTo>
                    <a:pt x="1660" y="1218030"/>
                  </a:moveTo>
                  <a:cubicBezTo>
                    <a:pt x="-24318" y="1335792"/>
                    <a:pt x="261433" y="1379087"/>
                    <a:pt x="386124" y="1176464"/>
                  </a:cubicBezTo>
                  <a:cubicBezTo>
                    <a:pt x="510815" y="973841"/>
                    <a:pt x="668411" y="-54857"/>
                    <a:pt x="749806" y="2293"/>
                  </a:cubicBezTo>
                  <a:cubicBezTo>
                    <a:pt x="831202" y="59443"/>
                    <a:pt x="794834" y="1202442"/>
                    <a:pt x="874497" y="1519365"/>
                  </a:cubicBezTo>
                  <a:cubicBezTo>
                    <a:pt x="954160" y="1836288"/>
                    <a:pt x="996154" y="1837588"/>
                    <a:pt x="1227786" y="190383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9" name="Straight Arrow Connector 88">
              <a:extLst>
                <a:ext uri="{FF2B5EF4-FFF2-40B4-BE49-F238E27FC236}">
                  <a16:creationId xmlns:a16="http://schemas.microsoft.com/office/drawing/2014/main" id="{C7A89DBB-1374-4BB5-CB74-48C4C2022640}"/>
                </a:ext>
              </a:extLst>
            </p:cNvPr>
            <p:cNvCxnSpPr>
              <a:cxnSpLocks/>
              <a:stCxn id="86" idx="2"/>
              <a:endCxn id="88" idx="2"/>
            </p:cNvCxnSpPr>
            <p:nvPr/>
          </p:nvCxnSpPr>
          <p:spPr>
            <a:xfrm flipV="1">
              <a:off x="5700425" y="1963291"/>
              <a:ext cx="2138007" cy="68983"/>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cxnSp>
          <p:nvCxnSpPr>
            <p:cNvPr id="90" name="Straight Arrow Connector 89">
              <a:extLst>
                <a:ext uri="{FF2B5EF4-FFF2-40B4-BE49-F238E27FC236}">
                  <a16:creationId xmlns:a16="http://schemas.microsoft.com/office/drawing/2014/main" id="{B4B3A02C-8040-E41F-1D3F-DCEA62686C83}"/>
                </a:ext>
              </a:extLst>
            </p:cNvPr>
            <p:cNvCxnSpPr>
              <a:cxnSpLocks/>
            </p:cNvCxnSpPr>
            <p:nvPr/>
          </p:nvCxnSpPr>
          <p:spPr>
            <a:xfrm flipV="1">
              <a:off x="5597921" y="3150584"/>
              <a:ext cx="2376424" cy="106391"/>
            </a:xfrm>
            <a:prstGeom prst="straightConnector1">
              <a:avLst/>
            </a:prstGeom>
            <a:ln w="25400">
              <a:solidFill>
                <a:srgbClr val="FF0000"/>
              </a:solidFill>
              <a:tailEnd type="triangle"/>
            </a:ln>
          </p:spPr>
          <p:style>
            <a:lnRef idx="1">
              <a:schemeClr val="accent1"/>
            </a:lnRef>
            <a:fillRef idx="0">
              <a:schemeClr val="accent1"/>
            </a:fillRef>
            <a:effectRef idx="0">
              <a:schemeClr val="accent1"/>
            </a:effectRef>
            <a:fontRef idx="minor">
              <a:schemeClr val="tx1"/>
            </a:fontRef>
          </p:style>
        </p:cxnSp>
      </p:grpSp>
      <p:sp>
        <p:nvSpPr>
          <p:cNvPr id="91" name="TextBox 90">
            <a:extLst>
              <a:ext uri="{FF2B5EF4-FFF2-40B4-BE49-F238E27FC236}">
                <a16:creationId xmlns:a16="http://schemas.microsoft.com/office/drawing/2014/main" id="{B8AF9621-3569-3B8C-CCDE-B0CC29BE0F4D}"/>
              </a:ext>
            </a:extLst>
          </p:cNvPr>
          <p:cNvSpPr txBox="1"/>
          <p:nvPr/>
        </p:nvSpPr>
        <p:spPr>
          <a:xfrm>
            <a:off x="6711128" y="169667"/>
            <a:ext cx="4882403" cy="830997"/>
          </a:xfrm>
          <a:prstGeom prst="rect">
            <a:avLst/>
          </a:prstGeom>
          <a:noFill/>
        </p:spPr>
        <p:txBody>
          <a:bodyPr wrap="square" rtlCol="0">
            <a:spAutoFit/>
          </a:bodyPr>
          <a:lstStyle/>
          <a:p>
            <a:r>
              <a:rPr lang="en-US" sz="1600" dirty="0"/>
              <a:t>Hamiltonian evolutions transport a probability distribution point by point, with the probability density remaining the same as it move through space</a:t>
            </a:r>
          </a:p>
        </p:txBody>
      </p:sp>
      <mc:AlternateContent xmlns:mc="http://schemas.openxmlformats.org/markup-compatibility/2006" xmlns:a14="http://schemas.microsoft.com/office/drawing/2010/main">
        <mc:Choice Requires="a14">
          <p:sp>
            <p:nvSpPr>
              <p:cNvPr id="92" name="TextBox 91">
                <a:extLst>
                  <a:ext uri="{FF2B5EF4-FFF2-40B4-BE49-F238E27FC236}">
                    <a16:creationId xmlns:a16="http://schemas.microsoft.com/office/drawing/2014/main" id="{01EDDFF4-B33F-A42F-580A-A194229FD8E6}"/>
                  </a:ext>
                </a:extLst>
              </p:cNvPr>
              <p:cNvSpPr txBox="1"/>
              <p:nvPr/>
            </p:nvSpPr>
            <p:spPr>
              <a:xfrm>
                <a:off x="1053934" y="117665"/>
                <a:ext cx="4464673" cy="584775"/>
              </a:xfrm>
              <a:prstGeom prst="rect">
                <a:avLst/>
              </a:prstGeom>
              <a:noFill/>
            </p:spPr>
            <p:txBody>
              <a:bodyPr wrap="square" rtlCol="0">
                <a:spAutoFit/>
              </a:bodyPr>
              <a:lstStyle/>
              <a:p>
                <a:r>
                  <a:rPr lang="en-US" sz="1600" dirty="0"/>
                  <a:t>The displacement field </a:t>
                </a:r>
                <a14:m>
                  <m:oMath xmlns:m="http://schemas.openxmlformats.org/officeDocument/2006/math">
                    <m:sSup>
                      <m:sSupPr>
                        <m:ctrlPr>
                          <a:rPr lang="en-US" sz="1600" b="0" i="1" smtClean="0">
                            <a:latin typeface="Cambria Math" panose="02040503050406030204" pitchFamily="18" charset="0"/>
                          </a:rPr>
                        </m:ctrlPr>
                      </m:sSupPr>
                      <m:e>
                        <m:r>
                          <a:rPr lang="en-US" sz="1600" b="0" i="1" smtClean="0">
                            <a:latin typeface="Cambria Math" panose="02040503050406030204" pitchFamily="18" charset="0"/>
                          </a:rPr>
                          <m:t>𝑆</m:t>
                        </m:r>
                      </m:e>
                      <m:sup>
                        <m:r>
                          <a:rPr lang="en-US" sz="1600" b="0" i="1" smtClean="0">
                            <a:latin typeface="Cambria Math" panose="02040503050406030204" pitchFamily="18" charset="0"/>
                          </a:rPr>
                          <m:t>𝑎</m:t>
                        </m:r>
                      </m:sup>
                    </m:sSup>
                  </m:oMath>
                </a14:m>
                <a:r>
                  <a:rPr lang="en-US" sz="1600" dirty="0"/>
                  <a:t> transports areas of phase space to equal areas of phase space</a:t>
                </a:r>
              </a:p>
            </p:txBody>
          </p:sp>
        </mc:Choice>
        <mc:Fallback xmlns="">
          <p:sp>
            <p:nvSpPr>
              <p:cNvPr id="92" name="TextBox 91">
                <a:extLst>
                  <a:ext uri="{FF2B5EF4-FFF2-40B4-BE49-F238E27FC236}">
                    <a16:creationId xmlns:a16="http://schemas.microsoft.com/office/drawing/2014/main" id="{01EDDFF4-B33F-A42F-580A-A194229FD8E6}"/>
                  </a:ext>
                </a:extLst>
              </p:cNvPr>
              <p:cNvSpPr txBox="1">
                <a:spLocks noRot="1" noChangeAspect="1" noMove="1" noResize="1" noEditPoints="1" noAdjustHandles="1" noChangeArrowheads="1" noChangeShapeType="1" noTextEdit="1"/>
              </p:cNvSpPr>
              <p:nvPr/>
            </p:nvSpPr>
            <p:spPr>
              <a:xfrm>
                <a:off x="1053934" y="117665"/>
                <a:ext cx="4464673" cy="584775"/>
              </a:xfrm>
              <a:prstGeom prst="rect">
                <a:avLst/>
              </a:prstGeom>
              <a:blipFill>
                <a:blip r:embed="rId6"/>
                <a:stretch>
                  <a:fillRect l="-852" t="-4255" r="-1705" b="-1063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39320F87-9E12-D3A8-C35E-F8C98C3E93F6}"/>
                  </a:ext>
                </a:extLst>
              </p:cNvPr>
              <p:cNvSpPr txBox="1"/>
              <p:nvPr/>
            </p:nvSpPr>
            <p:spPr>
              <a:xfrm>
                <a:off x="-307050" y="5682734"/>
                <a:ext cx="9862470" cy="646331"/>
              </a:xfrm>
              <a:prstGeom prst="rect">
                <a:avLst/>
              </a:prstGeom>
              <a:noFill/>
            </p:spPr>
            <p:txBody>
              <a:bodyPr wrap="square" rtlCol="0">
                <a:spAutoFit/>
              </a:bodyPr>
              <a:lstStyle/>
              <a:p>
                <a:pPr algn="ctr"/>
                <a14:m>
                  <m:oMath xmlns:m="http://schemas.openxmlformats.org/officeDocument/2006/math">
                    <m:r>
                      <a:rPr lang="en-US" sz="3600" b="0" i="1" smtClean="0">
                        <a:solidFill>
                          <a:schemeClr val="accent6">
                            <a:lumMod val="75000"/>
                          </a:schemeClr>
                        </a:solidFill>
                        <a:latin typeface="Cambria Math" panose="02040503050406030204" pitchFamily="18" charset="0"/>
                      </a:rPr>
                      <m:t>⇒</m:t>
                    </m:r>
                  </m:oMath>
                </a14:m>
                <a:r>
                  <a:rPr lang="en-US" sz="3600" dirty="0">
                    <a:solidFill>
                      <a:schemeClr val="accent6">
                        <a:lumMod val="75000"/>
                      </a:schemeClr>
                    </a:solidFill>
                  </a:rPr>
                  <a:t>the evolution leave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r>
                  <a:rPr lang="en-US" sz="3600" dirty="0">
                    <a:solidFill>
                      <a:schemeClr val="accent6">
                        <a:lumMod val="75000"/>
                      </a:schemeClr>
                    </a:solidFill>
                  </a:rPr>
                  <a:t> invariant: </a:t>
                </a:r>
                <a14:m>
                  <m:oMath xmlns:m="http://schemas.openxmlformats.org/officeDocument/2006/math">
                    <m:sSub>
                      <m:sSubPr>
                        <m:ctrlPr>
                          <a:rPr lang="en-US" sz="3600" i="1">
                            <a:solidFill>
                              <a:schemeClr val="accent6">
                                <a:lumMod val="75000"/>
                              </a:schemeClr>
                            </a:solidFill>
                            <a:latin typeface="Cambria Math" panose="02040503050406030204" pitchFamily="18" charset="0"/>
                          </a:rPr>
                        </m:ctrlPr>
                      </m:sSubPr>
                      <m:e>
                        <m:acc>
                          <m:accPr>
                            <m:chr m:val="̂"/>
                            <m:ctrlPr>
                              <a:rPr lang="en-US" sz="3600" i="1">
                                <a:solidFill>
                                  <a:schemeClr val="accent6">
                                    <a:lumMod val="75000"/>
                                  </a:schemeClr>
                                </a:solidFill>
                                <a:latin typeface="Cambria Math" panose="02040503050406030204" pitchFamily="18" charset="0"/>
                              </a:rPr>
                            </m:ctrlPr>
                          </m:accPr>
                          <m:e>
                            <m:r>
                              <a:rPr lang="en-US" sz="3600" i="1">
                                <a:solidFill>
                                  <a:schemeClr val="accent6">
                                    <a:lumMod val="75000"/>
                                  </a:schemeClr>
                                </a:solidFill>
                                <a:latin typeface="Cambria Math" panose="02040503050406030204" pitchFamily="18" charset="0"/>
                              </a:rPr>
                              <m:t>𝜔</m:t>
                            </m:r>
                          </m:e>
                        </m:acc>
                      </m:e>
                      <m:sub>
                        <m:r>
                          <a:rPr lang="en-US" sz="3600" i="1">
                            <a:solidFill>
                              <a:schemeClr val="accent6">
                                <a:lumMod val="75000"/>
                              </a:schemeClr>
                            </a:solidFill>
                            <a:latin typeface="Cambria Math" panose="02040503050406030204" pitchFamily="18" charset="0"/>
                          </a:rPr>
                          <m:t>𝑎𝑏</m:t>
                        </m:r>
                      </m:sub>
                    </m:sSub>
                    <m:r>
                      <a:rPr lang="en-US" sz="3600" i="1">
                        <a:solidFill>
                          <a:schemeClr val="accent6">
                            <a:lumMod val="75000"/>
                          </a:schemeClr>
                        </a:solidFill>
                        <a:latin typeface="Cambria Math" panose="02040503050406030204" pitchFamily="18" charset="0"/>
                      </a:rPr>
                      <m:t>=</m:t>
                    </m:r>
                    <m:sSub>
                      <m:sSubPr>
                        <m:ctrlPr>
                          <a:rPr lang="en-US" sz="3600" i="1">
                            <a:solidFill>
                              <a:schemeClr val="accent6">
                                <a:lumMod val="75000"/>
                              </a:schemeClr>
                            </a:solidFill>
                            <a:latin typeface="Cambria Math" panose="02040503050406030204" pitchFamily="18" charset="0"/>
                          </a:rPr>
                        </m:ctrlPr>
                      </m:sSubPr>
                      <m:e>
                        <m:r>
                          <a:rPr lang="en-US" sz="3600" i="1">
                            <a:solidFill>
                              <a:schemeClr val="accent6">
                                <a:lumMod val="75000"/>
                              </a:schemeClr>
                            </a:solidFill>
                            <a:latin typeface="Cambria Math" panose="02040503050406030204" pitchFamily="18" charset="0"/>
                          </a:rPr>
                          <m:t>𝜔</m:t>
                        </m:r>
                      </m:e>
                      <m:sub>
                        <m:r>
                          <a:rPr lang="en-US" sz="3600" i="1">
                            <a:solidFill>
                              <a:schemeClr val="accent6">
                                <a:lumMod val="75000"/>
                              </a:schemeClr>
                            </a:solidFill>
                            <a:latin typeface="Cambria Math" panose="02040503050406030204" pitchFamily="18" charset="0"/>
                          </a:rPr>
                          <m:t>𝑎𝑏</m:t>
                        </m:r>
                      </m:sub>
                    </m:sSub>
                  </m:oMath>
                </a14:m>
                <a:endParaRPr lang="en-US" sz="3600" dirty="0">
                  <a:solidFill>
                    <a:schemeClr val="accent6">
                      <a:lumMod val="75000"/>
                    </a:schemeClr>
                  </a:solidFill>
                </a:endParaRPr>
              </a:p>
            </p:txBody>
          </p:sp>
        </mc:Choice>
        <mc:Fallback xmlns="">
          <p:sp>
            <p:nvSpPr>
              <p:cNvPr id="4" name="TextBox 3">
                <a:extLst>
                  <a:ext uri="{FF2B5EF4-FFF2-40B4-BE49-F238E27FC236}">
                    <a16:creationId xmlns:a16="http://schemas.microsoft.com/office/drawing/2014/main" id="{39320F87-9E12-D3A8-C35E-F8C98C3E93F6}"/>
                  </a:ext>
                </a:extLst>
              </p:cNvPr>
              <p:cNvSpPr txBox="1">
                <a:spLocks noRot="1" noChangeAspect="1" noMove="1" noResize="1" noEditPoints="1" noAdjustHandles="1" noChangeArrowheads="1" noChangeShapeType="1" noTextEdit="1"/>
              </p:cNvSpPr>
              <p:nvPr/>
            </p:nvSpPr>
            <p:spPr>
              <a:xfrm>
                <a:off x="-307050" y="5682734"/>
                <a:ext cx="9862470" cy="646331"/>
              </a:xfrm>
              <a:prstGeom prst="rect">
                <a:avLst/>
              </a:prstGeom>
              <a:blipFill>
                <a:blip r:embed="rId7"/>
                <a:stretch>
                  <a:fillRect t="-13462" b="-32692"/>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7" name="TextBox 6">
                <a:extLst>
                  <a:ext uri="{FF2B5EF4-FFF2-40B4-BE49-F238E27FC236}">
                    <a16:creationId xmlns:a16="http://schemas.microsoft.com/office/drawing/2014/main" id="{C66EAB4E-3F88-A502-1CD8-032EE1A40605}"/>
                  </a:ext>
                </a:extLst>
              </p:cNvPr>
              <p:cNvSpPr txBox="1"/>
              <p:nvPr/>
            </p:nvSpPr>
            <p:spPr>
              <a:xfrm>
                <a:off x="6125087" y="4878208"/>
                <a:ext cx="3489703" cy="468205"/>
              </a:xfrm>
              <a:prstGeom prst="rect">
                <a:avLst/>
              </a:prstGeom>
              <a:noFill/>
            </p:spPr>
            <p:txBody>
              <a:bodyPr wrap="square" rtlCol="0">
                <a:spAutoFit/>
              </a:bodyPr>
              <a:lstStyle/>
              <a:p>
                <a:pPr algn="ctr"/>
                <a14:m>
                  <m:oMathPara xmlns:m="http://schemas.openxmlformats.org/officeDocument/2006/math">
                    <m:oMathParaPr>
                      <m:jc m:val="centerGroup"/>
                    </m:oMathParaPr>
                    <m:oMath xmlns:m="http://schemas.openxmlformats.org/officeDocument/2006/math">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𝑣</m:t>
                          </m:r>
                        </m:e>
                        <m:sup>
                          <m:r>
                            <a:rPr lang="en-US" sz="2400" b="0" i="1" smtClean="0">
                              <a:solidFill>
                                <a:schemeClr val="tx1"/>
                              </a:solidFill>
                              <a:latin typeface="Cambria Math" panose="02040503050406030204" pitchFamily="18" charset="0"/>
                            </a:rPr>
                            <m:t>𝑎</m:t>
                          </m:r>
                        </m:sup>
                      </m:sSup>
                      <m:sSub>
                        <m:sSubPr>
                          <m:ctrlPr>
                            <a:rPr lang="en-US" sz="2400" b="0" i="1" smtClean="0">
                              <a:solidFill>
                                <a:schemeClr val="tx1"/>
                              </a:solidFill>
                              <a:latin typeface="Cambria Math" panose="02040503050406030204" pitchFamily="18" charset="0"/>
                            </a:rPr>
                          </m:ctrlPr>
                        </m:sSubPr>
                        <m:e>
                          <m:r>
                            <a:rPr lang="en-US" sz="2400" b="0" i="1" smtClean="0">
                              <a:solidFill>
                                <a:schemeClr val="tx1"/>
                              </a:solidFill>
                              <a:latin typeface="Cambria Math" panose="02040503050406030204" pitchFamily="18" charset="0"/>
                            </a:rPr>
                            <m:t>𝜔</m:t>
                          </m:r>
                        </m:e>
                        <m:sub>
                          <m:r>
                            <a:rPr lang="en-US" sz="2400" b="0" i="1" smtClean="0">
                              <a:solidFill>
                                <a:schemeClr val="tx1"/>
                              </a:solidFill>
                              <a:latin typeface="Cambria Math" panose="02040503050406030204" pitchFamily="18" charset="0"/>
                            </a:rPr>
                            <m:t>𝑎𝑏</m:t>
                          </m:r>
                        </m:sub>
                      </m:sSub>
                      <m:sSup>
                        <m:sSupPr>
                          <m:ctrlPr>
                            <a:rPr lang="en-US" sz="2400" b="0" i="1" smtClean="0">
                              <a:solidFill>
                                <a:schemeClr val="tx1"/>
                              </a:solidFill>
                              <a:latin typeface="Cambria Math" panose="02040503050406030204" pitchFamily="18" charset="0"/>
                            </a:rPr>
                          </m:ctrlPr>
                        </m:sSupPr>
                        <m:e>
                          <m:r>
                            <a:rPr lang="en-US" sz="2400" b="0" i="1" smtClean="0">
                              <a:solidFill>
                                <a:schemeClr val="tx1"/>
                              </a:solidFill>
                              <a:latin typeface="Cambria Math" panose="02040503050406030204" pitchFamily="18" charset="0"/>
                            </a:rPr>
                            <m:t>𝑤</m:t>
                          </m:r>
                        </m:e>
                        <m:sup>
                          <m:r>
                            <a:rPr lang="en-US" sz="2400" b="0" i="1" smtClean="0">
                              <a:solidFill>
                                <a:schemeClr val="tx1"/>
                              </a:solidFill>
                              <a:latin typeface="Cambria Math" panose="02040503050406030204" pitchFamily="18" charset="0"/>
                            </a:rPr>
                            <m:t>𝑏</m:t>
                          </m:r>
                        </m:sup>
                      </m:sSup>
                      <m:r>
                        <a:rPr lang="en-US" sz="2400" b="0" i="1" smtClean="0">
                          <a:solidFill>
                            <a:schemeClr val="tx1"/>
                          </a:solidFill>
                          <a:latin typeface="Cambria Math" panose="02040503050406030204" pitchFamily="18" charset="0"/>
                        </a:rPr>
                        <m:t>=</m:t>
                      </m:r>
                      <m:sSup>
                        <m:sSupPr>
                          <m:ctrlPr>
                            <a:rPr lang="en-US" sz="2400" b="0" i="1" smtClean="0">
                              <a:latin typeface="Cambria Math" panose="02040503050406030204" pitchFamily="18" charset="0"/>
                            </a:rPr>
                          </m:ctrlPr>
                        </m:sSupPr>
                        <m:e>
                          <m:acc>
                            <m:accPr>
                              <m:chr m:val="̂"/>
                              <m:ctrlPr>
                                <a:rPr lang="en-US" sz="2400" i="1">
                                  <a:latin typeface="Cambria Math" panose="02040503050406030204" pitchFamily="18" charset="0"/>
                                </a:rPr>
                              </m:ctrlPr>
                            </m:accPr>
                            <m:e>
                              <m:r>
                                <a:rPr lang="en-US" sz="2400" i="1">
                                  <a:latin typeface="Cambria Math" panose="02040503050406030204" pitchFamily="18" charset="0"/>
                                </a:rPr>
                                <m:t>𝑣</m:t>
                              </m:r>
                            </m:e>
                          </m:acc>
                        </m:e>
                        <m:sup>
                          <m:r>
                            <a:rPr lang="en-US" sz="2400" b="0" i="1" smtClean="0">
                              <a:latin typeface="Cambria Math" panose="02040503050406030204" pitchFamily="18" charset="0"/>
                            </a:rPr>
                            <m:t>𝑐</m:t>
                          </m:r>
                        </m:sup>
                      </m:sSup>
                      <m:sSub>
                        <m:sSubPr>
                          <m:ctrlPr>
                            <a:rPr lang="en-US" sz="2400" b="0" i="1" smtClean="0">
                              <a:latin typeface="Cambria Math" panose="02040503050406030204" pitchFamily="18" charset="0"/>
                            </a:rPr>
                          </m:ctrlPr>
                        </m:sSubPr>
                        <m:e>
                          <m:r>
                            <a:rPr lang="en-US" sz="2400" b="0" i="1" smtClean="0">
                              <a:latin typeface="Cambria Math" panose="02040503050406030204" pitchFamily="18" charset="0"/>
                            </a:rPr>
                            <m:t>𝜔</m:t>
                          </m:r>
                        </m:e>
                        <m:sub>
                          <m:r>
                            <a:rPr lang="en-US" sz="2400" b="0" i="1" smtClean="0">
                              <a:latin typeface="Cambria Math" panose="02040503050406030204" pitchFamily="18" charset="0"/>
                            </a:rPr>
                            <m:t>𝑐𝑑</m:t>
                          </m:r>
                        </m:sub>
                      </m:sSub>
                      <m:sSup>
                        <m:sSupPr>
                          <m:ctrlPr>
                            <a:rPr lang="en-US" sz="2400" b="0" i="1" smtClean="0">
                              <a:latin typeface="Cambria Math" panose="02040503050406030204" pitchFamily="18" charset="0"/>
                            </a:rPr>
                          </m:ctrlPr>
                        </m:sSupPr>
                        <m:e>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𝑤</m:t>
                              </m:r>
                            </m:e>
                          </m:acc>
                        </m:e>
                        <m:sup>
                          <m:r>
                            <a:rPr lang="en-US" sz="2400" b="0" i="1" smtClean="0">
                              <a:latin typeface="Cambria Math" panose="02040503050406030204" pitchFamily="18" charset="0"/>
                            </a:rPr>
                            <m:t>𝑑</m:t>
                          </m:r>
                        </m:sup>
                      </m:sSup>
                    </m:oMath>
                  </m:oMathPara>
                </a14:m>
                <a:endParaRPr lang="en-US" sz="2400" dirty="0">
                  <a:solidFill>
                    <a:schemeClr val="tx1"/>
                  </a:solidFill>
                </a:endParaRPr>
              </a:p>
            </p:txBody>
          </p:sp>
        </mc:Choice>
        <mc:Fallback xmlns="">
          <p:sp>
            <p:nvSpPr>
              <p:cNvPr id="7" name="TextBox 6">
                <a:extLst>
                  <a:ext uri="{FF2B5EF4-FFF2-40B4-BE49-F238E27FC236}">
                    <a16:creationId xmlns:a16="http://schemas.microsoft.com/office/drawing/2014/main" id="{C66EAB4E-3F88-A502-1CD8-032EE1A40605}"/>
                  </a:ext>
                </a:extLst>
              </p:cNvPr>
              <p:cNvSpPr txBox="1">
                <a:spLocks noRot="1" noChangeAspect="1" noMove="1" noResize="1" noEditPoints="1" noAdjustHandles="1" noChangeArrowheads="1" noChangeShapeType="1" noTextEdit="1"/>
              </p:cNvSpPr>
              <p:nvPr/>
            </p:nvSpPr>
            <p:spPr>
              <a:xfrm>
                <a:off x="6125087" y="4878208"/>
                <a:ext cx="3489703" cy="468205"/>
              </a:xfrm>
              <a:prstGeom prst="rect">
                <a:avLst/>
              </a:prstGeom>
              <a:blipFill>
                <a:blip r:embed="rId8"/>
                <a:stretch>
                  <a:fillRect t="-2703" b="-2703"/>
                </a:stretch>
              </a:blipFill>
            </p:spPr>
            <p:txBody>
              <a:bodyPr/>
              <a:lstStyle/>
              <a:p>
                <a:r>
                  <a:rPr lang="en-US">
                    <a:noFill/>
                  </a:rPr>
                  <a:t> </a:t>
                </a:r>
              </a:p>
            </p:txBody>
          </p:sp>
        </mc:Fallback>
      </mc:AlternateContent>
    </p:spTree>
    <p:extLst>
      <p:ext uri="{BB962C8B-B14F-4D97-AF65-F5344CB8AC3E}">
        <p14:creationId xmlns:p14="http://schemas.microsoft.com/office/powerpoint/2010/main" val="2786139748"/>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5</a:t>
            </a:fld>
            <a:endParaRPr lang="en-US"/>
          </a:p>
        </p:txBody>
      </p:sp>
      <mc:AlternateContent xmlns:mc="http://schemas.openxmlformats.org/markup-compatibility/2006" xmlns:a14="http://schemas.microsoft.com/office/drawing/2010/main">
        <mc:Choice Requires="a14">
          <p:sp>
            <p:nvSpPr>
              <p:cNvPr id="21" name="TextBox 20">
                <a:extLst>
                  <a:ext uri="{FF2B5EF4-FFF2-40B4-BE49-F238E27FC236}">
                    <a16:creationId xmlns:a16="http://schemas.microsoft.com/office/drawing/2014/main" id="{1F43AC1E-CD9C-DDDE-1999-7CB0C9DF7CB3}"/>
                  </a:ext>
                </a:extLst>
              </p:cNvPr>
              <p:cNvSpPr txBox="1"/>
              <p:nvPr/>
            </p:nvSpPr>
            <p:spPr>
              <a:xfrm>
                <a:off x="673909" y="987085"/>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xmlns="">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673909" y="987085"/>
                <a:ext cx="1889107" cy="707886"/>
              </a:xfrm>
              <a:prstGeom prst="rect">
                <a:avLst/>
              </a:prstGeom>
              <a:blipFill>
                <a:blip r:embed="rId2"/>
                <a:stretch>
                  <a:fillRect/>
                </a:stretch>
              </a:blipFill>
            </p:spPr>
            <p:txBody>
              <a:bodyPr/>
              <a:lstStyle/>
              <a:p>
                <a:r>
                  <a:rPr lang="en-US">
                    <a:noFill/>
                  </a:rPr>
                  <a:t> </a:t>
                </a:r>
              </a:p>
            </p:txBody>
          </p:sp>
        </mc:Fallback>
      </mc:AlternateContent>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3"/>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4"/>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5"/>
                    <a:stretch>
                      <a:fillRect l="-8392" r="-769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6"/>
                    <a:stretch>
                      <a:fillRect l="-28205" r="-3333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7"/>
                    <a:stretch>
                      <a:fillRect l="-30769" r="-30769" b="-4918"/>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8"/>
                    <a:stretch>
                      <a:fillRect l="-30769" r="-30769" b="-6667"/>
                    </a:stretch>
                  </a:blipFill>
                </p:spPr>
                <p:txBody>
                  <a:bodyPr/>
                  <a:lstStyle/>
                  <a:p>
                    <a:r>
                      <a:rPr lang="en-US">
                        <a:noFill/>
                      </a:rPr>
                      <a:t> </a:t>
                    </a:r>
                  </a:p>
                </p:txBody>
              </p:sp>
            </mc:Fallback>
          </mc:AlternateContent>
        </p:grpSp>
      </p:grpSp>
      <p:grpSp>
        <p:nvGrpSpPr>
          <p:cNvPr id="120" name="Group 119">
            <a:extLst>
              <a:ext uri="{FF2B5EF4-FFF2-40B4-BE49-F238E27FC236}">
                <a16:creationId xmlns:a16="http://schemas.microsoft.com/office/drawing/2014/main" id="{84D9D23C-74EA-E7F6-CBD8-B89464193207}"/>
              </a:ext>
            </a:extLst>
          </p:cNvPr>
          <p:cNvGrpSpPr/>
          <p:nvPr/>
        </p:nvGrpSpPr>
        <p:grpSpPr>
          <a:xfrm>
            <a:off x="917070" y="1251544"/>
            <a:ext cx="4792684" cy="4773045"/>
            <a:chOff x="3677795" y="1329398"/>
            <a:chExt cx="4792684" cy="4773538"/>
          </a:xfrm>
        </p:grpSpPr>
        <p:grpSp>
          <p:nvGrpSpPr>
            <p:cNvPr id="121" name="Group 120">
              <a:extLst>
                <a:ext uri="{FF2B5EF4-FFF2-40B4-BE49-F238E27FC236}">
                  <a16:creationId xmlns:a16="http://schemas.microsoft.com/office/drawing/2014/main" id="{75028A12-65B8-8499-7987-B0C57DA26C38}"/>
                </a:ext>
              </a:extLst>
            </p:cNvPr>
            <p:cNvGrpSpPr/>
            <p:nvPr/>
          </p:nvGrpSpPr>
          <p:grpSpPr>
            <a:xfrm>
              <a:off x="3677795" y="1329398"/>
              <a:ext cx="4792684" cy="4773538"/>
              <a:chOff x="1801365" y="1403675"/>
              <a:chExt cx="3354879" cy="3341476"/>
            </a:xfrm>
          </p:grpSpPr>
          <p:grpSp>
            <p:nvGrpSpPr>
              <p:cNvPr id="123" name="Group 122">
                <a:extLst>
                  <a:ext uri="{FF2B5EF4-FFF2-40B4-BE49-F238E27FC236}">
                    <a16:creationId xmlns:a16="http://schemas.microsoft.com/office/drawing/2014/main" id="{6E1ACBB6-7046-69BA-D6EF-E41BB33D56E9}"/>
                  </a:ext>
                </a:extLst>
              </p:cNvPr>
              <p:cNvGrpSpPr>
                <a:grpSpLocks/>
              </p:cNvGrpSpPr>
              <p:nvPr/>
            </p:nvGrpSpPr>
            <p:grpSpPr>
              <a:xfrm>
                <a:off x="2002824" y="1597989"/>
                <a:ext cx="2934694" cy="2525507"/>
                <a:chOff x="1312455" y="1331239"/>
                <a:chExt cx="2934694" cy="2525507"/>
              </a:xfrm>
            </p:grpSpPr>
            <p:cxnSp>
              <p:nvCxnSpPr>
                <p:cNvPr id="132" name="Straight Arrow Connector 131">
                  <a:extLst>
                    <a:ext uri="{FF2B5EF4-FFF2-40B4-BE49-F238E27FC236}">
                      <a16:creationId xmlns:a16="http://schemas.microsoft.com/office/drawing/2014/main" id="{67DE5A58-866F-13BA-0109-6A49E5C4BCEC}"/>
                    </a:ext>
                  </a:extLst>
                </p:cNvPr>
                <p:cNvCxnSpPr>
                  <a:cxnSpLocks/>
                </p:cNvCxnSpPr>
                <p:nvPr/>
              </p:nvCxnSpPr>
              <p:spPr>
                <a:xfrm flipV="1">
                  <a:off x="2785630" y="2133992"/>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3A20EFAB-FAA5-0546-D02C-ACA94D9214A8}"/>
                    </a:ext>
                  </a:extLst>
                </p:cNvPr>
                <p:cNvCxnSpPr>
                  <a:cxnSpLocks/>
                </p:cNvCxnSpPr>
                <p:nvPr/>
              </p:nvCxnSpPr>
              <p:spPr>
                <a:xfrm>
                  <a:off x="3292513" y="2798103"/>
                  <a:ext cx="158188" cy="289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075C4A99-9DBB-DC8B-5479-36A99C27D0DD}"/>
                    </a:ext>
                  </a:extLst>
                </p:cNvPr>
                <p:cNvCxnSpPr>
                  <a:cxnSpLocks/>
                </p:cNvCxnSpPr>
                <p:nvPr/>
              </p:nvCxnSpPr>
              <p:spPr>
                <a:xfrm>
                  <a:off x="2785630" y="3319298"/>
                  <a:ext cx="0" cy="15891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723AE4E6-815A-802D-2B21-B80BCD9CCBFE}"/>
                    </a:ext>
                  </a:extLst>
                </p:cNvPr>
                <p:cNvCxnSpPr>
                  <a:cxnSpLocks/>
                </p:cNvCxnSpPr>
                <p:nvPr/>
              </p:nvCxnSpPr>
              <p:spPr>
                <a:xfrm flipH="1">
                  <a:off x="2113256" y="2801109"/>
                  <a:ext cx="161876"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DDF6DD3B-D2C2-080A-0DBD-75829119373D}"/>
                    </a:ext>
                  </a:extLst>
                </p:cNvPr>
                <p:cNvCxnSpPr>
                  <a:cxnSpLocks noChangeAspect="1"/>
                </p:cNvCxnSpPr>
                <p:nvPr/>
              </p:nvCxnSpPr>
              <p:spPr>
                <a:xfrm>
                  <a:off x="3155279" y="316054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4C85A819-C964-1DDF-EF7E-A7566D9E0E69}"/>
                    </a:ext>
                  </a:extLst>
                </p:cNvPr>
                <p:cNvCxnSpPr>
                  <a:cxnSpLocks/>
                </p:cNvCxnSpPr>
                <p:nvPr/>
              </p:nvCxnSpPr>
              <p:spPr>
                <a:xfrm flipH="1">
                  <a:off x="2285357" y="3150028"/>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015E8437-0CD5-52FB-8F98-60E3F8E4082B}"/>
                    </a:ext>
                  </a:extLst>
                </p:cNvPr>
                <p:cNvCxnSpPr>
                  <a:cxnSpLocks/>
                </p:cNvCxnSpPr>
                <p:nvPr/>
              </p:nvCxnSpPr>
              <p:spPr>
                <a:xfrm flipH="1" flipV="1">
                  <a:off x="2293745" y="2336723"/>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28058CF3-E9FE-B95B-060C-B129D7138477}"/>
                    </a:ext>
                  </a:extLst>
                </p:cNvPr>
                <p:cNvCxnSpPr>
                  <a:cxnSpLocks/>
                </p:cNvCxnSpPr>
                <p:nvPr/>
              </p:nvCxnSpPr>
              <p:spPr>
                <a:xfrm flipV="1">
                  <a:off x="3149896" y="2337590"/>
                  <a:ext cx="110732" cy="11073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EAAD3AA3-8D88-47AB-0084-65FB15204B57}"/>
                    </a:ext>
                  </a:extLst>
                </p:cNvPr>
                <p:cNvCxnSpPr>
                  <a:cxnSpLocks/>
                </p:cNvCxnSpPr>
                <p:nvPr/>
              </p:nvCxnSpPr>
              <p:spPr>
                <a:xfrm>
                  <a:off x="3899135" y="2801067"/>
                  <a:ext cx="348014" cy="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2734E8AE-A72A-7561-5F3B-85DE26DAA7B1}"/>
                    </a:ext>
                  </a:extLst>
                </p:cNvPr>
                <p:cNvCxnSpPr>
                  <a:cxnSpLocks noChangeAspect="1"/>
                </p:cNvCxnSpPr>
                <p:nvPr/>
              </p:nvCxnSpPr>
              <p:spPr>
                <a:xfrm flipH="1">
                  <a:off x="1312455" y="2798886"/>
                  <a:ext cx="355923" cy="147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 name="Straight Arrow Connector 6">
                  <a:extLst>
                    <a:ext uri="{FF2B5EF4-FFF2-40B4-BE49-F238E27FC236}">
                      <a16:creationId xmlns:a16="http://schemas.microsoft.com/office/drawing/2014/main" id="{8BB3A453-E215-952E-84BF-0D44630F67B5}"/>
                    </a:ext>
                  </a:extLst>
                </p:cNvPr>
                <p:cNvCxnSpPr>
                  <a:cxnSpLocks/>
                </p:cNvCxnSpPr>
                <p:nvPr/>
              </p:nvCxnSpPr>
              <p:spPr>
                <a:xfrm flipH="1">
                  <a:off x="1733981" y="3603645"/>
                  <a:ext cx="262893" cy="2531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E0AB3CD7-F141-E1AD-EA7D-C1E1152F46B8}"/>
                    </a:ext>
                  </a:extLst>
                </p:cNvPr>
                <p:cNvCxnSpPr>
                  <a:cxnSpLocks noChangeAspect="1"/>
                </p:cNvCxnSpPr>
                <p:nvPr/>
              </p:nvCxnSpPr>
              <p:spPr>
                <a:xfrm flipH="1" flipV="1">
                  <a:off x="1758668" y="1755236"/>
                  <a:ext cx="235202" cy="256079"/>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8" name="Straight Arrow Connector 7">
                  <a:extLst>
                    <a:ext uri="{FF2B5EF4-FFF2-40B4-BE49-F238E27FC236}">
                      <a16:creationId xmlns:a16="http://schemas.microsoft.com/office/drawing/2014/main" id="{67AC7935-6F9F-A265-32E3-FF7279B5197E}"/>
                    </a:ext>
                  </a:extLst>
                </p:cNvPr>
                <p:cNvCxnSpPr>
                  <a:cxnSpLocks noChangeAspect="1"/>
                </p:cNvCxnSpPr>
                <p:nvPr/>
              </p:nvCxnSpPr>
              <p:spPr>
                <a:xfrm flipV="1">
                  <a:off x="3568580" y="1753160"/>
                  <a:ext cx="236136"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9" name="Straight Arrow Connector 8">
                  <a:extLst>
                    <a:ext uri="{FF2B5EF4-FFF2-40B4-BE49-F238E27FC236}">
                      <a16:creationId xmlns:a16="http://schemas.microsoft.com/office/drawing/2014/main" id="{BCB35025-A41D-7367-104F-96B66C7AB275}"/>
                    </a:ext>
                  </a:extLst>
                </p:cNvPr>
                <p:cNvCxnSpPr>
                  <a:cxnSpLocks noChangeAspect="1"/>
                </p:cNvCxnSpPr>
                <p:nvPr/>
              </p:nvCxnSpPr>
              <p:spPr>
                <a:xfrm rot="1320000" flipV="1">
                  <a:off x="3190982" y="1793241"/>
                  <a:ext cx="0" cy="2383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 name="Straight Arrow Connector 9">
                  <a:extLst>
                    <a:ext uri="{FF2B5EF4-FFF2-40B4-BE49-F238E27FC236}">
                      <a16:creationId xmlns:a16="http://schemas.microsoft.com/office/drawing/2014/main" id="{922A23D4-9248-632F-1534-2FDBDFED1BEC}"/>
                    </a:ext>
                  </a:extLst>
                </p:cNvPr>
                <p:cNvCxnSpPr>
                  <a:cxnSpLocks noChangeAspect="1"/>
                </p:cNvCxnSpPr>
                <p:nvPr/>
              </p:nvCxnSpPr>
              <p:spPr>
                <a:xfrm>
                  <a:off x="3556560" y="3181545"/>
                  <a:ext cx="221301" cy="9266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 name="Straight Arrow Connector 12">
                  <a:extLst>
                    <a:ext uri="{FF2B5EF4-FFF2-40B4-BE49-F238E27FC236}">
                      <a16:creationId xmlns:a16="http://schemas.microsoft.com/office/drawing/2014/main" id="{5680936A-30BF-C87E-A9CF-212139413B1A}"/>
                    </a:ext>
                  </a:extLst>
                </p:cNvPr>
                <p:cNvCxnSpPr>
                  <a:cxnSpLocks noChangeAspect="1"/>
                </p:cNvCxnSpPr>
                <p:nvPr/>
              </p:nvCxnSpPr>
              <p:spPr>
                <a:xfrm flipH="1">
                  <a:off x="2336811" y="3583497"/>
                  <a:ext cx="87697" cy="21705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6" name="Straight Arrow Connector 15">
                  <a:extLst>
                    <a:ext uri="{FF2B5EF4-FFF2-40B4-BE49-F238E27FC236}">
                      <a16:creationId xmlns:a16="http://schemas.microsoft.com/office/drawing/2014/main" id="{93228984-0F1D-7F31-7339-6B150946A32D}"/>
                    </a:ext>
                  </a:extLst>
                </p:cNvPr>
                <p:cNvCxnSpPr>
                  <a:cxnSpLocks noChangeAspect="1"/>
                </p:cNvCxnSpPr>
                <p:nvPr/>
              </p:nvCxnSpPr>
              <p:spPr>
                <a:xfrm rot="1320000" flipH="1">
                  <a:off x="1753521" y="2440370"/>
                  <a:ext cx="237282" cy="98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37FA6A3E-FEC8-F191-55F4-2548E291ADBA}"/>
                    </a:ext>
                  </a:extLst>
                </p:cNvPr>
                <p:cNvCxnSpPr>
                  <a:cxnSpLocks noChangeAspect="1"/>
                </p:cNvCxnSpPr>
                <p:nvPr/>
              </p:nvCxnSpPr>
              <p:spPr>
                <a:xfrm>
                  <a:off x="3170542" y="3569286"/>
                  <a:ext cx="91782" cy="216225"/>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7" name="Straight Arrow Connector 16">
                  <a:extLst>
                    <a:ext uri="{FF2B5EF4-FFF2-40B4-BE49-F238E27FC236}">
                      <a16:creationId xmlns:a16="http://schemas.microsoft.com/office/drawing/2014/main" id="{945632AE-FB9C-F5A2-2774-9F55940D3FE3}"/>
                    </a:ext>
                  </a:extLst>
                </p:cNvPr>
                <p:cNvCxnSpPr>
                  <a:cxnSpLocks noChangeAspect="1"/>
                </p:cNvCxnSpPr>
                <p:nvPr/>
              </p:nvCxnSpPr>
              <p:spPr>
                <a:xfrm flipH="1">
                  <a:off x="1778890" y="3154688"/>
                  <a:ext cx="216225" cy="91782"/>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468D9F78-9C02-9647-BDF8-88FA0449E2B3}"/>
                    </a:ext>
                  </a:extLst>
                </p:cNvPr>
                <p:cNvCxnSpPr>
                  <a:cxnSpLocks noChangeAspect="1"/>
                </p:cNvCxnSpPr>
                <p:nvPr/>
              </p:nvCxnSpPr>
              <p:spPr>
                <a:xfrm flipH="1" flipV="1">
                  <a:off x="2359000" y="1794448"/>
                  <a:ext cx="91833" cy="216098"/>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8" name="Straight Arrow Connector 17">
                  <a:extLst>
                    <a:ext uri="{FF2B5EF4-FFF2-40B4-BE49-F238E27FC236}">
                      <a16:creationId xmlns:a16="http://schemas.microsoft.com/office/drawing/2014/main" id="{1EDC7010-0D29-0390-5C7C-2E1A292BD993}"/>
                    </a:ext>
                  </a:extLst>
                </p:cNvPr>
                <p:cNvCxnSpPr>
                  <a:cxnSpLocks noChangeAspect="1"/>
                </p:cNvCxnSpPr>
                <p:nvPr/>
              </p:nvCxnSpPr>
              <p:spPr>
                <a:xfrm rot="1320000" flipV="1">
                  <a:off x="3613841" y="2373660"/>
                  <a:ext cx="166098" cy="166097"/>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A1D744AD-E457-4D46-C1B5-382DFC8F17CA}"/>
                    </a:ext>
                  </a:extLst>
                </p:cNvPr>
                <p:cNvCxnSpPr>
                  <a:cxnSpLocks noChangeAspect="1"/>
                </p:cNvCxnSpPr>
                <p:nvPr/>
              </p:nvCxnSpPr>
              <p:spPr>
                <a:xfrm flipV="1">
                  <a:off x="2785222" y="1331239"/>
                  <a:ext cx="0" cy="35755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D928C42E-2CD8-46A9-D2F1-BF397B509C2E}"/>
                    </a:ext>
                  </a:extLst>
                </p:cNvPr>
                <p:cNvCxnSpPr>
                  <a:cxnSpLocks/>
                </p:cNvCxnSpPr>
                <p:nvPr/>
              </p:nvCxnSpPr>
              <p:spPr>
                <a:xfrm>
                  <a:off x="3583193" y="3603645"/>
                  <a:ext cx="237282" cy="253101"/>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4" name="Straight Arrow Connector 123">
                <a:extLst>
                  <a:ext uri="{FF2B5EF4-FFF2-40B4-BE49-F238E27FC236}">
                    <a16:creationId xmlns:a16="http://schemas.microsoft.com/office/drawing/2014/main" id="{4EF07848-708B-592F-504A-660A27BD02E8}"/>
                  </a:ext>
                </a:extLst>
              </p:cNvPr>
              <p:cNvCxnSpPr>
                <a:cxnSpLocks noChangeAspect="1"/>
              </p:cNvCxnSpPr>
              <p:nvPr/>
            </p:nvCxnSpPr>
            <p:spPr>
              <a:xfrm rot="1320000" flipV="1">
                <a:off x="4091584" y="1406680"/>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D6D3E8F6-76BE-E945-0F86-000C0ED6307B}"/>
                  </a:ext>
                </a:extLst>
              </p:cNvPr>
              <p:cNvCxnSpPr>
                <a:cxnSpLocks noChangeAspect="1"/>
              </p:cNvCxnSpPr>
              <p:nvPr/>
            </p:nvCxnSpPr>
            <p:spPr>
              <a:xfrm rot="4020000" flipV="1">
                <a:off x="4927644" y="2271549"/>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DBA89F7-52A7-031F-9578-9158A1AECAA5}"/>
                  </a:ext>
                </a:extLst>
              </p:cNvPr>
              <p:cNvCxnSpPr>
                <a:cxnSpLocks noChangeAspect="1"/>
              </p:cNvCxnSpPr>
              <p:nvPr/>
            </p:nvCxnSpPr>
            <p:spPr>
              <a:xfrm rot="6720000" flipV="1">
                <a:off x="4891988" y="3498118"/>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08D2172D-13DE-AC8D-226C-EFCF6BEC0471}"/>
                  </a:ext>
                </a:extLst>
              </p:cNvPr>
              <p:cNvCxnSpPr>
                <a:cxnSpLocks noChangeAspect="1"/>
              </p:cNvCxnSpPr>
              <p:nvPr/>
            </p:nvCxnSpPr>
            <p:spPr>
              <a:xfrm rot="9420000" flipV="1">
                <a:off x="4157307" y="424719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08EC78AF-D721-2089-0F7C-853F95111B57}"/>
                  </a:ext>
                </a:extLst>
              </p:cNvPr>
              <p:cNvCxnSpPr>
                <a:cxnSpLocks noChangeAspect="1"/>
              </p:cNvCxnSpPr>
              <p:nvPr/>
            </p:nvCxnSpPr>
            <p:spPr>
              <a:xfrm rot="12120000" flipV="1">
                <a:off x="2887365" y="4287951"/>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BEEA81DF-677C-09CF-5FBC-4CE7D717D0DC}"/>
                  </a:ext>
                </a:extLst>
              </p:cNvPr>
              <p:cNvCxnSpPr>
                <a:cxnSpLocks noChangeAspect="1"/>
              </p:cNvCxnSpPr>
              <p:nvPr/>
            </p:nvCxnSpPr>
            <p:spPr>
              <a:xfrm rot="14820000" flipV="1">
                <a:off x="2044966" y="3468657"/>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0" name="Straight Arrow Connector 129">
                <a:extLst>
                  <a:ext uri="{FF2B5EF4-FFF2-40B4-BE49-F238E27FC236}">
                    <a16:creationId xmlns:a16="http://schemas.microsoft.com/office/drawing/2014/main" id="{9CCED7D7-9C88-4329-CC04-5D6E5CD50416}"/>
                  </a:ext>
                </a:extLst>
              </p:cNvPr>
              <p:cNvCxnSpPr>
                <a:cxnSpLocks noChangeAspect="1"/>
              </p:cNvCxnSpPr>
              <p:nvPr/>
            </p:nvCxnSpPr>
            <p:spPr>
              <a:xfrm rot="17520000" flipV="1">
                <a:off x="2029965" y="2245252"/>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CB990A20-9FFD-53D5-7E79-EEFA0A37053B}"/>
                  </a:ext>
                </a:extLst>
              </p:cNvPr>
              <p:cNvCxnSpPr>
                <a:cxnSpLocks noChangeAspect="1"/>
              </p:cNvCxnSpPr>
              <p:nvPr/>
            </p:nvCxnSpPr>
            <p:spPr>
              <a:xfrm rot="20220000" flipV="1">
                <a:off x="2865537" y="1403675"/>
                <a:ext cx="0" cy="457200"/>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6FBE96CF-E3BB-E2E9-2CC5-8FC5C6F48DF9}"/>
                </a:ext>
              </a:extLst>
            </p:cNvPr>
            <p:cNvCxnSpPr>
              <a:cxnSpLocks noChangeAspect="1"/>
            </p:cNvCxnSpPr>
            <p:nvPr/>
          </p:nvCxnSpPr>
          <p:spPr>
            <a:xfrm rot="10800000" flipV="1">
              <a:off x="6074182" y="5322623"/>
              <a:ext cx="0" cy="510786"/>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mc:AlternateContent xmlns:mc="http://schemas.openxmlformats.org/markup-compatibility/2006" xmlns:a14="http://schemas.microsoft.com/office/drawing/2010/main">
        <mc:Choice Requires="a14">
          <p:sp>
            <p:nvSpPr>
              <p:cNvPr id="28" name="TextBox 27">
                <a:extLst>
                  <a:ext uri="{FF2B5EF4-FFF2-40B4-BE49-F238E27FC236}">
                    <a16:creationId xmlns:a16="http://schemas.microsoft.com/office/drawing/2014/main" id="{7966DA79-F981-379F-3B6E-91FE7C64E6CD}"/>
                  </a:ext>
                </a:extLst>
              </p:cNvPr>
              <p:cNvSpPr txBox="1"/>
              <p:nvPr/>
            </p:nvSpPr>
            <p:spPr>
              <a:xfrm>
                <a:off x="506642" y="851680"/>
                <a:ext cx="2396938" cy="851643"/>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m:rPr>
                              <m:sty m:val="p"/>
                            </m:rPr>
                            <a:rPr lang="en-US" sz="4400" i="1">
                              <a:latin typeface="Cambria Math" panose="02040503050406030204" pitchFamily="18" charset="0"/>
                              <a:ea typeface="Cambria Math" panose="02040503050406030204" pitchFamily="18" charset="0"/>
                            </a:rPr>
                            <m:t>∇</m:t>
                          </m:r>
                        </m:e>
                      </m:acc>
                      <m:r>
                        <a:rPr lang="en-US" sz="4400" i="1">
                          <a:latin typeface="Cambria Math" panose="02040503050406030204" pitchFamily="18" charset="0"/>
                        </a:rPr>
                        <m:t>𝐻</m:t>
                      </m:r>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000" dirty="0"/>
              </a:p>
            </p:txBody>
          </p:sp>
        </mc:Choice>
        <mc:Fallback xmlns="">
          <p:sp>
            <p:nvSpPr>
              <p:cNvPr id="28" name="TextBox 27">
                <a:extLst>
                  <a:ext uri="{FF2B5EF4-FFF2-40B4-BE49-F238E27FC236}">
                    <a16:creationId xmlns:a16="http://schemas.microsoft.com/office/drawing/2014/main" id="{7966DA79-F981-379F-3B6E-91FE7C64E6CD}"/>
                  </a:ext>
                </a:extLst>
              </p:cNvPr>
              <p:cNvSpPr txBox="1">
                <a:spLocks noRot="1" noChangeAspect="1" noMove="1" noResize="1" noEditPoints="1" noAdjustHandles="1" noChangeArrowheads="1" noChangeShapeType="1" noTextEdit="1"/>
              </p:cNvSpPr>
              <p:nvPr/>
            </p:nvSpPr>
            <p:spPr>
              <a:xfrm>
                <a:off x="506642" y="851680"/>
                <a:ext cx="2396938" cy="851643"/>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9" name="TextBox 28">
                <a:extLst>
                  <a:ext uri="{FF2B5EF4-FFF2-40B4-BE49-F238E27FC236}">
                    <a16:creationId xmlns:a16="http://schemas.microsoft.com/office/drawing/2014/main" id="{F7E5EAA1-19E5-2387-DCD8-48AADE3DF679}"/>
                  </a:ext>
                </a:extLst>
              </p:cNvPr>
              <p:cNvSpPr txBox="1"/>
              <p:nvPr/>
            </p:nvSpPr>
            <p:spPr>
              <a:xfrm>
                <a:off x="6014753" y="65553"/>
                <a:ext cx="6152710" cy="2147063"/>
              </a:xfrm>
              <a:prstGeom prst="rect">
                <a:avLst/>
              </a:prstGeom>
              <a:noFill/>
            </p:spPr>
            <p:txBody>
              <a:bodyPr wrap="none" rtlCol="0">
                <a:spAutoFit/>
              </a:bodyPr>
              <a:lstStyle/>
              <a:p>
                <a:pPr algn="ctr"/>
                <a14:m>
                  <m:oMath xmlns:m="http://schemas.openxmlformats.org/officeDocument/2006/math">
                    <m:acc>
                      <m:accPr>
                        <m:chr m:val="⃗"/>
                        <m:ctrlPr>
                          <a:rPr lang="en-US" sz="6000" i="1">
                            <a:latin typeface="Cambria Math" panose="02040503050406030204" pitchFamily="18" charset="0"/>
                          </a:rPr>
                        </m:ctrlPr>
                      </m:accPr>
                      <m:e>
                        <m:r>
                          <m:rPr>
                            <m:sty m:val="p"/>
                          </m:rPr>
                          <a:rPr lang="en-US" sz="6000" i="1">
                            <a:latin typeface="Cambria Math" panose="02040503050406030204" pitchFamily="18" charset="0"/>
                            <a:ea typeface="Cambria Math" panose="02040503050406030204" pitchFamily="18" charset="0"/>
                          </a:rPr>
                          <m:t>∇</m:t>
                        </m:r>
                      </m:e>
                    </m:acc>
                    <m:r>
                      <a:rPr lang="en-US" sz="6000" i="1">
                        <a:latin typeface="Cambria Math" panose="02040503050406030204" pitchFamily="18" charset="0"/>
                      </a:rPr>
                      <m:t>𝐻</m:t>
                    </m:r>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𝑝</m:t>
                                  </m:r>
                                </m:sub>
                              </m:sSub>
                              <m:r>
                                <a:rPr lang="en-US" sz="6000" i="1">
                                  <a:latin typeface="Cambria Math" panose="02040503050406030204" pitchFamily="18" charset="0"/>
                                </a:rPr>
                                <m:t>𝐻</m:t>
                              </m:r>
                            </m:e>
                          </m:mr>
                          <m:mr>
                            <m:e>
                              <m:sSub>
                                <m:sSubPr>
                                  <m:ctrlPr>
                                    <a:rPr lang="en-US" sz="6000" i="1">
                                      <a:latin typeface="Cambria Math" panose="02040503050406030204" pitchFamily="18" charset="0"/>
                                    </a:rPr>
                                  </m:ctrlPr>
                                </m:sSubPr>
                                <m:e>
                                  <m:r>
                                    <a:rPr lang="en-US" sz="6000" i="1">
                                      <a:latin typeface="Cambria Math" panose="02040503050406030204" pitchFamily="18" charset="0"/>
                                    </a:rPr>
                                    <m:t>𝜕</m:t>
                                  </m:r>
                                </m:e>
                                <m:sub>
                                  <m:r>
                                    <a:rPr lang="en-US" sz="6000" i="1">
                                      <a:latin typeface="Cambria Math" panose="02040503050406030204" pitchFamily="18" charset="0"/>
                                    </a:rPr>
                                    <m:t>𝑞</m:t>
                                  </m:r>
                                </m:sub>
                              </m:sSub>
                              <m:r>
                                <a:rPr lang="en-US" sz="6000" i="1">
                                  <a:latin typeface="Cambria Math" panose="02040503050406030204" pitchFamily="18" charset="0"/>
                                </a:rPr>
                                <m:t>𝐻</m:t>
                              </m:r>
                            </m:e>
                          </m:mr>
                        </m:m>
                      </m:e>
                    </m:d>
                  </m:oMath>
                </a14:m>
                <a:r>
                  <a:rPr lang="en-US" sz="6000" dirty="0"/>
                  <a:t> </a:t>
                </a:r>
              </a:p>
            </p:txBody>
          </p:sp>
        </mc:Choice>
        <mc:Fallback>
          <p:sp>
            <p:nvSpPr>
              <p:cNvPr id="29" name="TextBox 28">
                <a:extLst>
                  <a:ext uri="{FF2B5EF4-FFF2-40B4-BE49-F238E27FC236}">
                    <a16:creationId xmlns:a16="http://schemas.microsoft.com/office/drawing/2014/main" id="{F7E5EAA1-19E5-2387-DCD8-48AADE3DF679}"/>
                  </a:ext>
                </a:extLst>
              </p:cNvPr>
              <p:cNvSpPr txBox="1">
                <a:spLocks noRot="1" noChangeAspect="1" noMove="1" noResize="1" noEditPoints="1" noAdjustHandles="1" noChangeArrowheads="1" noChangeShapeType="1" noTextEdit="1"/>
              </p:cNvSpPr>
              <p:nvPr/>
            </p:nvSpPr>
            <p:spPr>
              <a:xfrm>
                <a:off x="6014753" y="65553"/>
                <a:ext cx="6152710" cy="2147063"/>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0" name="TextBox 29">
                <a:extLst>
                  <a:ext uri="{FF2B5EF4-FFF2-40B4-BE49-F238E27FC236}">
                    <a16:creationId xmlns:a16="http://schemas.microsoft.com/office/drawing/2014/main" id="{2232AA07-8B76-CAA5-976F-4E357C6409CC}"/>
                  </a:ext>
                </a:extLst>
              </p:cNvPr>
              <p:cNvSpPr txBox="1"/>
              <p:nvPr/>
            </p:nvSpPr>
            <p:spPr>
              <a:xfrm>
                <a:off x="6849001" y="2035275"/>
                <a:ext cx="3203506" cy="2271969"/>
              </a:xfrm>
              <a:prstGeom prst="rect">
                <a:avLst/>
              </a:prstGeom>
              <a:noFill/>
            </p:spPr>
            <p:txBody>
              <a:bodyPr wrap="none" rtlCol="0">
                <a:spAutoFit/>
              </a:bodyPr>
              <a:lstStyle/>
              <a:p>
                <a:pPr algn="ctr"/>
                <a14:m>
                  <m:oMath xmlns:m="http://schemas.openxmlformats.org/officeDocument/2006/math">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f>
                                <m:fPr>
                                  <m:ctrlPr>
                                    <a:rPr lang="en-US" sz="6000" i="1">
                                      <a:latin typeface="Cambria Math" panose="02040503050406030204" pitchFamily="18" charset="0"/>
                                    </a:rPr>
                                  </m:ctrlPr>
                                </m:fPr>
                                <m:num>
                                  <m:r>
                                    <a:rPr lang="en-US" sz="6000" i="1">
                                      <a:latin typeface="Cambria Math" panose="02040503050406030204" pitchFamily="18" charset="0"/>
                                    </a:rPr>
                                    <m:t>𝑝</m:t>
                                  </m:r>
                                </m:num>
                                <m:den>
                                  <m:r>
                                    <a:rPr lang="en-US" sz="6000" i="1">
                                      <a:latin typeface="Cambria Math" panose="02040503050406030204" pitchFamily="18" charset="0"/>
                                    </a:rPr>
                                    <m:t>𝑚</m:t>
                                  </m:r>
                                </m:den>
                              </m:f>
                            </m:e>
                          </m:mr>
                          <m:mr>
                            <m:e>
                              <m:r>
                                <a:rPr lang="en-US" sz="6000" i="1">
                                  <a:latin typeface="Cambria Math" panose="02040503050406030204" pitchFamily="18" charset="0"/>
                                </a:rPr>
                                <m:t>2</m:t>
                              </m:r>
                              <m:r>
                                <a:rPr lang="en-US" sz="6000" i="1">
                                  <a:latin typeface="Cambria Math" panose="02040503050406030204" pitchFamily="18" charset="0"/>
                                </a:rPr>
                                <m:t>𝑘𝑞</m:t>
                              </m:r>
                            </m:e>
                          </m:mr>
                        </m:m>
                      </m:e>
                    </m:d>
                  </m:oMath>
                </a14:m>
                <a:r>
                  <a:rPr lang="en-US" sz="6000" dirty="0"/>
                  <a:t>  </a:t>
                </a:r>
              </a:p>
            </p:txBody>
          </p:sp>
        </mc:Choice>
        <mc:Fallback>
          <p:sp>
            <p:nvSpPr>
              <p:cNvPr id="30" name="TextBox 29">
                <a:extLst>
                  <a:ext uri="{FF2B5EF4-FFF2-40B4-BE49-F238E27FC236}">
                    <a16:creationId xmlns:a16="http://schemas.microsoft.com/office/drawing/2014/main" id="{2232AA07-8B76-CAA5-976F-4E357C6409CC}"/>
                  </a:ext>
                </a:extLst>
              </p:cNvPr>
              <p:cNvSpPr txBox="1">
                <a:spLocks noRot="1" noChangeAspect="1" noMove="1" noResize="1" noEditPoints="1" noAdjustHandles="1" noChangeArrowheads="1" noChangeShapeType="1" noTextEdit="1"/>
              </p:cNvSpPr>
              <p:nvPr/>
            </p:nvSpPr>
            <p:spPr>
              <a:xfrm>
                <a:off x="6849001" y="2035275"/>
                <a:ext cx="3203506" cy="2271969"/>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31" name="TextBox 30">
                <a:extLst>
                  <a:ext uri="{FF2B5EF4-FFF2-40B4-BE49-F238E27FC236}">
                    <a16:creationId xmlns:a16="http://schemas.microsoft.com/office/drawing/2014/main" id="{81AAF718-1602-C96A-4892-5BFE548327FE}"/>
                  </a:ext>
                </a:extLst>
              </p:cNvPr>
              <p:cNvSpPr txBox="1"/>
              <p:nvPr/>
            </p:nvSpPr>
            <p:spPr>
              <a:xfrm>
                <a:off x="6530405" y="4934902"/>
                <a:ext cx="2731261" cy="860428"/>
              </a:xfrm>
              <a:prstGeom prst="rect">
                <a:avLst/>
              </a:prstGeom>
              <a:noFill/>
            </p:spPr>
            <p:txBody>
              <a:bodyPr wrap="none" rtlCol="0">
                <a:spAutoFit/>
              </a:bodyPr>
              <a:lstStyle/>
              <a:p>
                <a:pPr algn="ctr"/>
                <a14:m>
                  <m:oMath xmlns:m="http://schemas.openxmlformats.org/officeDocument/2006/math">
                    <m:r>
                      <a:rPr lang="en-US" sz="3200" b="0" i="1" smtClean="0">
                        <a:latin typeface="Cambria Math" panose="02040503050406030204" pitchFamily="18" charset="0"/>
                      </a:rPr>
                      <m:t>𝐻</m:t>
                    </m:r>
                    <m:r>
                      <a:rPr lang="en-US" sz="3200" b="0" i="1" smtClean="0">
                        <a:latin typeface="Cambria Math" panose="02040503050406030204" pitchFamily="18" charset="0"/>
                      </a:rPr>
                      <m:t>=</m:t>
                    </m:r>
                    <m:f>
                      <m:fPr>
                        <m:ctrlPr>
                          <a:rPr lang="en-US" sz="3200" b="0" i="1" smtClean="0">
                            <a:latin typeface="Cambria Math" panose="02040503050406030204" pitchFamily="18" charset="0"/>
                          </a:rPr>
                        </m:ctrlPr>
                      </m:fPr>
                      <m:num>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𝑝</m:t>
                            </m:r>
                          </m:e>
                          <m:sup>
                            <m:r>
                              <a:rPr lang="en-US" sz="3200" b="0" i="1" smtClean="0">
                                <a:latin typeface="Cambria Math" panose="02040503050406030204" pitchFamily="18" charset="0"/>
                              </a:rPr>
                              <m:t>2</m:t>
                            </m:r>
                          </m:sup>
                        </m:sSup>
                      </m:num>
                      <m:den>
                        <m:r>
                          <a:rPr lang="en-US" sz="3200" b="0" i="1" smtClean="0">
                            <a:latin typeface="Cambria Math" panose="02040503050406030204" pitchFamily="18" charset="0"/>
                          </a:rPr>
                          <m:t>2</m:t>
                        </m:r>
                        <m:r>
                          <a:rPr lang="en-US" sz="3200" b="0" i="1" smtClean="0">
                            <a:latin typeface="Cambria Math" panose="02040503050406030204" pitchFamily="18" charset="0"/>
                          </a:rPr>
                          <m:t>𝑚</m:t>
                        </m:r>
                      </m:den>
                    </m:f>
                    <m:r>
                      <a:rPr lang="en-US" sz="3200" b="0" i="1" smtClean="0">
                        <a:latin typeface="Cambria Math" panose="02040503050406030204" pitchFamily="18" charset="0"/>
                      </a:rPr>
                      <m:t>+</m:t>
                    </m:r>
                    <m:r>
                      <a:rPr lang="en-US" sz="3200" b="0" i="1" smtClean="0">
                        <a:latin typeface="Cambria Math" panose="02040503050406030204" pitchFamily="18" charset="0"/>
                      </a:rPr>
                      <m:t>𝑘</m:t>
                    </m:r>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𝑞</m:t>
                        </m:r>
                      </m:e>
                      <m:sup>
                        <m:r>
                          <a:rPr lang="en-US" sz="3200" b="0" i="1" smtClean="0">
                            <a:latin typeface="Cambria Math" panose="02040503050406030204" pitchFamily="18" charset="0"/>
                          </a:rPr>
                          <m:t>2</m:t>
                        </m:r>
                      </m:sup>
                    </m:sSup>
                  </m:oMath>
                </a14:m>
                <a:r>
                  <a:rPr lang="en-US" sz="3200" dirty="0"/>
                  <a:t> </a:t>
                </a:r>
              </a:p>
            </p:txBody>
          </p:sp>
        </mc:Choice>
        <mc:Fallback>
          <p:sp>
            <p:nvSpPr>
              <p:cNvPr id="31" name="TextBox 30">
                <a:extLst>
                  <a:ext uri="{FF2B5EF4-FFF2-40B4-BE49-F238E27FC236}">
                    <a16:creationId xmlns:a16="http://schemas.microsoft.com/office/drawing/2014/main" id="{81AAF718-1602-C96A-4892-5BFE548327FE}"/>
                  </a:ext>
                </a:extLst>
              </p:cNvPr>
              <p:cNvSpPr txBox="1">
                <a:spLocks noRot="1" noChangeAspect="1" noMove="1" noResize="1" noEditPoints="1" noAdjustHandles="1" noChangeArrowheads="1" noChangeShapeType="1" noTextEdit="1"/>
              </p:cNvSpPr>
              <p:nvPr/>
            </p:nvSpPr>
            <p:spPr>
              <a:xfrm>
                <a:off x="6530405" y="4934902"/>
                <a:ext cx="2731261" cy="860428"/>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106272206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6</a:t>
            </a:fld>
            <a:endParaRPr lang="en-US"/>
          </a:p>
        </p:txBody>
      </p:sp>
      <mc:AlternateContent xmlns:mc="http://schemas.openxmlformats.org/markup-compatibility/2006">
        <mc:Choice xmlns:a14="http://schemas.microsoft.com/office/drawing/2010/main" Requires="a14">
          <p:sp>
            <p:nvSpPr>
              <p:cNvPr id="20" name="TextBox 19">
                <a:extLst>
                  <a:ext uri="{FF2B5EF4-FFF2-40B4-BE49-F238E27FC236}">
                    <a16:creationId xmlns:a16="http://schemas.microsoft.com/office/drawing/2014/main" id="{3E82BD31-34DA-B4CB-0E89-2A9C684DCB25}"/>
                  </a:ext>
                </a:extLst>
              </p:cNvPr>
              <p:cNvSpPr txBox="1"/>
              <p:nvPr/>
            </p:nvSpPr>
            <p:spPr>
              <a:xfrm>
                <a:off x="6597315" y="65553"/>
                <a:ext cx="4987584" cy="1675267"/>
              </a:xfrm>
              <a:prstGeom prst="rect">
                <a:avLst/>
              </a:prstGeom>
              <a:noFill/>
            </p:spPr>
            <p:txBody>
              <a:bodyPr wrap="none" rtlCol="0">
                <a:spAutoFit/>
              </a:bodyPr>
              <a:lstStyle/>
              <a:p>
                <a:pPr algn="ctr"/>
                <a14:m>
                  <m:oMath xmlns:m="http://schemas.openxmlformats.org/officeDocument/2006/math">
                    <m:acc>
                      <m:accPr>
                        <m:chr m:val="⃗"/>
                        <m:ctrlPr>
                          <a:rPr lang="en-US" sz="6000" i="1" smtClean="0">
                            <a:latin typeface="Cambria Math" panose="02040503050406030204" pitchFamily="18" charset="0"/>
                          </a:rPr>
                        </m:ctrlPr>
                      </m:accPr>
                      <m:e>
                        <m:r>
                          <a:rPr lang="en-US" sz="6000" i="1">
                            <a:latin typeface="Cambria Math"/>
                          </a:rPr>
                          <m:t>𝑆</m:t>
                        </m:r>
                      </m:e>
                    </m:acc>
                    <m:d>
                      <m:dPr>
                        <m:ctrlPr>
                          <a:rPr lang="en-US" sz="6000" i="1">
                            <a:latin typeface="Cambria Math" panose="02040503050406030204" pitchFamily="18" charset="0"/>
                          </a:rPr>
                        </m:ctrlPr>
                      </m:dPr>
                      <m:e>
                        <m:r>
                          <a:rPr lang="en-US" sz="6000" i="1">
                            <a:latin typeface="Cambria Math" panose="02040503050406030204" pitchFamily="18" charset="0"/>
                          </a:rPr>
                          <m:t>𝑞</m:t>
                        </m:r>
                        <m:r>
                          <a:rPr lang="en-US" sz="6000" i="1">
                            <a:latin typeface="Cambria Math"/>
                          </a:rPr>
                          <m:t>,</m:t>
                        </m:r>
                        <m:r>
                          <a:rPr lang="en-US" sz="6000" i="1">
                            <a:latin typeface="Cambria Math"/>
                          </a:rPr>
                          <m:t>𝑝</m:t>
                        </m:r>
                      </m:e>
                    </m:d>
                    <m:r>
                      <a:rPr lang="en-US" sz="6000" i="1">
                        <a:latin typeface="Cambria Math"/>
                      </a:rPr>
                      <m:t>=</m:t>
                    </m:r>
                    <m:d>
                      <m:dPr>
                        <m:begChr m:val="["/>
                        <m:endChr m:val="]"/>
                        <m:ctrlPr>
                          <a:rPr lang="en-US" sz="6000" i="1">
                            <a:latin typeface="Cambria Math" panose="02040503050406030204" pitchFamily="18" charset="0"/>
                          </a:rPr>
                        </m:ctrlPr>
                      </m:dPr>
                      <m:e>
                        <m:m>
                          <m:mPr>
                            <m:mcs>
                              <m:mc>
                                <m:mcPr>
                                  <m:count m:val="1"/>
                                  <m:mcJc m:val="center"/>
                                </m:mcPr>
                              </m:mc>
                            </m:mcs>
                            <m:ctrlPr>
                              <a:rPr lang="en-US" sz="6000" i="1">
                                <a:latin typeface="Cambria Math" panose="02040503050406030204" pitchFamily="18" charset="0"/>
                              </a:rPr>
                            </m:ctrlPr>
                          </m:mPr>
                          <m:mr>
                            <m:e>
                              <m:sSup>
                                <m:sSupPr>
                                  <m:ctrlPr>
                                    <a:rPr lang="en-US" sz="6000" i="1">
                                      <a:latin typeface="Cambria Math" panose="02040503050406030204" pitchFamily="18" charset="0"/>
                                    </a:rPr>
                                  </m:ctrlPr>
                                </m:sSupPr>
                                <m:e>
                                  <m:r>
                                    <m:rPr>
                                      <m:brk m:alnAt="7"/>
                                    </m:rPr>
                                    <a:rPr lang="en-US" sz="6000" i="1">
                                      <a:latin typeface="Cambria Math" panose="02040503050406030204" pitchFamily="18" charset="0"/>
                                    </a:rPr>
                                    <m:t>𝑆</m:t>
                                  </m:r>
                                </m:e>
                                <m:sup>
                                  <m:r>
                                    <a:rPr lang="en-US" sz="6000" i="1">
                                      <a:latin typeface="Cambria Math" panose="02040503050406030204" pitchFamily="18" charset="0"/>
                                    </a:rPr>
                                    <m:t>𝑞</m:t>
                                  </m:r>
                                </m:sup>
                              </m:sSup>
                            </m:e>
                          </m:mr>
                          <m:mr>
                            <m:e>
                              <m:sSup>
                                <m:sSupPr>
                                  <m:ctrlPr>
                                    <a:rPr lang="en-US" sz="6000" i="1">
                                      <a:latin typeface="Cambria Math" panose="02040503050406030204" pitchFamily="18" charset="0"/>
                                    </a:rPr>
                                  </m:ctrlPr>
                                </m:sSupPr>
                                <m:e>
                                  <m:r>
                                    <a:rPr lang="en-US" sz="6000" i="1">
                                      <a:latin typeface="Cambria Math" panose="02040503050406030204" pitchFamily="18" charset="0"/>
                                    </a:rPr>
                                    <m:t>𝑆</m:t>
                                  </m:r>
                                </m:e>
                                <m:sup>
                                  <m:r>
                                    <a:rPr lang="en-US" sz="6000" i="1">
                                      <a:latin typeface="Cambria Math" panose="02040503050406030204" pitchFamily="18" charset="0"/>
                                    </a:rPr>
                                    <m:t>𝑝</m:t>
                                  </m:r>
                                </m:sup>
                              </m:sSup>
                            </m:e>
                          </m:mr>
                        </m:m>
                      </m:e>
                    </m:d>
                  </m:oMath>
                </a14:m>
                <a:r>
                  <a:rPr lang="en-US" sz="6000" dirty="0"/>
                  <a:t> </a:t>
                </a:r>
              </a:p>
            </p:txBody>
          </p:sp>
        </mc:Choice>
        <mc:Fallback>
          <p:sp>
            <p:nvSpPr>
              <p:cNvPr id="20" name="TextBox 19">
                <a:extLst>
                  <a:ext uri="{FF2B5EF4-FFF2-40B4-BE49-F238E27FC236}">
                    <a16:creationId xmlns:a16="http://schemas.microsoft.com/office/drawing/2014/main" id="{3E82BD31-34DA-B4CB-0E89-2A9C684DCB25}"/>
                  </a:ext>
                </a:extLst>
              </p:cNvPr>
              <p:cNvSpPr txBox="1">
                <a:spLocks noRot="1" noChangeAspect="1" noMove="1" noResize="1" noEditPoints="1" noAdjustHandles="1" noChangeArrowheads="1" noChangeShapeType="1" noTextEdit="1"/>
              </p:cNvSpPr>
              <p:nvPr/>
            </p:nvSpPr>
            <p:spPr>
              <a:xfrm>
                <a:off x="6597315" y="65553"/>
                <a:ext cx="4987584" cy="1675267"/>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21" name="TextBox 20">
                <a:extLst>
                  <a:ext uri="{FF2B5EF4-FFF2-40B4-BE49-F238E27FC236}">
                    <a16:creationId xmlns:a16="http://schemas.microsoft.com/office/drawing/2014/main" id="{1F43AC1E-CD9C-DDDE-1999-7CB0C9DF7CB3}"/>
                  </a:ext>
                </a:extLst>
              </p:cNvPr>
              <p:cNvSpPr txBox="1"/>
              <p:nvPr/>
            </p:nvSpPr>
            <p:spPr>
              <a:xfrm>
                <a:off x="416452" y="534317"/>
                <a:ext cx="1889107" cy="707886"/>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4000" b="0" i="1" smtClean="0">
                          <a:latin typeface="Cambria Math" panose="02040503050406030204" pitchFamily="18" charset="0"/>
                        </a:rPr>
                        <m:t>𝐻</m:t>
                      </m:r>
                      <m:r>
                        <a:rPr lang="en-US" sz="4000" b="0" i="1" smtClean="0">
                          <a:latin typeface="Cambria Math" panose="02040503050406030204" pitchFamily="18" charset="0"/>
                        </a:rPr>
                        <m:t>(</m:t>
                      </m:r>
                      <m:r>
                        <a:rPr lang="en-US" sz="4000" b="0" i="1" smtClean="0">
                          <a:latin typeface="Cambria Math" panose="02040503050406030204" pitchFamily="18" charset="0"/>
                        </a:rPr>
                        <m:t>𝑞</m:t>
                      </m:r>
                      <m:r>
                        <a:rPr lang="en-US" sz="4000" b="0" i="1" smtClean="0">
                          <a:latin typeface="Cambria Math" panose="02040503050406030204" pitchFamily="18" charset="0"/>
                        </a:rPr>
                        <m:t>,</m:t>
                      </m:r>
                      <m:r>
                        <a:rPr lang="en-US" sz="4000" b="0" i="1" smtClean="0">
                          <a:latin typeface="Cambria Math" panose="02040503050406030204" pitchFamily="18" charset="0"/>
                        </a:rPr>
                        <m:t>𝑝</m:t>
                      </m:r>
                      <m:r>
                        <a:rPr lang="en-US" sz="4000" b="0" i="1" smtClean="0">
                          <a:latin typeface="Cambria Math" panose="02040503050406030204" pitchFamily="18" charset="0"/>
                        </a:rPr>
                        <m:t>)</m:t>
                      </m:r>
                    </m:oMath>
                  </m:oMathPara>
                </a14:m>
                <a:endParaRPr lang="en-US" sz="4000" dirty="0"/>
              </a:p>
            </p:txBody>
          </p:sp>
        </mc:Choice>
        <mc:Fallback>
          <p:sp>
            <p:nvSpPr>
              <p:cNvPr id="21" name="TextBox 20">
                <a:extLst>
                  <a:ext uri="{FF2B5EF4-FFF2-40B4-BE49-F238E27FC236}">
                    <a16:creationId xmlns:a16="http://schemas.microsoft.com/office/drawing/2014/main" id="{1F43AC1E-CD9C-DDDE-1999-7CB0C9DF7CB3}"/>
                  </a:ext>
                </a:extLst>
              </p:cNvPr>
              <p:cNvSpPr txBox="1">
                <a:spLocks noRot="1" noChangeAspect="1" noMove="1" noResize="1" noEditPoints="1" noAdjustHandles="1" noChangeArrowheads="1" noChangeShapeType="1" noTextEdit="1"/>
              </p:cNvSpPr>
              <p:nvPr/>
            </p:nvSpPr>
            <p:spPr>
              <a:xfrm>
                <a:off x="416452" y="534317"/>
                <a:ext cx="1889107" cy="707886"/>
              </a:xfrm>
              <a:prstGeom prst="rect">
                <a:avLst/>
              </a:prstGeom>
              <a:blipFill>
                <a:blip r:embed="rId3"/>
                <a:stretch>
                  <a:fillRect/>
                </a:stretch>
              </a:blipFill>
            </p:spPr>
            <p:txBody>
              <a:bodyPr/>
              <a:lstStyle/>
              <a:p>
                <a:r>
                  <a:rPr lang="en-US">
                    <a:noFill/>
                  </a:rPr>
                  <a:t> </a:t>
                </a:r>
              </a:p>
            </p:txBody>
          </p:sp>
        </mc:Fallback>
      </mc:AlternateContent>
      <p:grpSp>
        <p:nvGrpSpPr>
          <p:cNvPr id="150" name="Group 149">
            <a:extLst>
              <a:ext uri="{FF2B5EF4-FFF2-40B4-BE49-F238E27FC236}">
                <a16:creationId xmlns:a16="http://schemas.microsoft.com/office/drawing/2014/main" id="{2066173D-41DF-673A-516C-0B0C54307AE0}"/>
              </a:ext>
            </a:extLst>
          </p:cNvPr>
          <p:cNvGrpSpPr/>
          <p:nvPr/>
        </p:nvGrpSpPr>
        <p:grpSpPr>
          <a:xfrm>
            <a:off x="308507" y="311416"/>
            <a:ext cx="5530036" cy="5605272"/>
            <a:chOff x="565964" y="764184"/>
            <a:chExt cx="5530036" cy="5605272"/>
          </a:xfrm>
        </p:grpSpPr>
        <p:grpSp>
          <p:nvGrpSpPr>
            <p:cNvPr id="15" name="Group 14">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2" name="Rectangle 21">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0070C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4" name="Group 13">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41" name="TextBox 40">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42" name="TextBox 41">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24" name="Group 23">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39" name="Straight Connector 38">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2" name="Group 11">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56" name="Oval 55">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57" name="Oval 56">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9999"/>
                    </a:solidFill>
                  </a:endParaRPr>
                </a:p>
              </p:txBody>
            </p:sp>
            <p:sp>
              <p:nvSpPr>
                <p:cNvPr id="58" name="Oval 57">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0061A6"/>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solidFill>
                      <a:srgbClr val="FF0000"/>
                    </a:solidFill>
                  </a:endParaRPr>
                </a:p>
              </p:txBody>
            </p:sp>
            <p:sp>
              <p:nvSpPr>
                <p:cNvPr id="59" name="Oval 58">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solidFill>
                      <a:srgbClr val="FF3333"/>
                    </a:solidFill>
                  </a:endParaRPr>
                </a:p>
              </p:txBody>
            </p:sp>
          </p:grpSp>
          <p:grpSp>
            <p:nvGrpSpPr>
              <p:cNvPr id="11" name="Group 10">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4" name="TextBox 3">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4" name="TextBox 3">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6"/>
                      <a:stretch>
                        <a:fillRect l="-8392" r="-7692" b="-666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5" name="TextBox 4">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5" name="TextBox 4">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7"/>
                      <a:stretch>
                        <a:fillRect l="-28205" r="-33333" b="-6557"/>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6" name="TextBox 5">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6" name="TextBox 5">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8"/>
                      <a:stretch>
                        <a:fillRect l="-30769" r="-30769" b="-4918"/>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TextBox 18">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solidFill>
                                  <a:srgbClr val="0061A6"/>
                                </a:solidFill>
                                <a:latin typeface="Cambria Math" panose="02040503050406030204" pitchFamily="18" charset="0"/>
                              </a:rPr>
                              <m:t>4</m:t>
                            </m:r>
                          </m:oMath>
                        </m:oMathPara>
                      </a14:m>
                      <a:endParaRPr lang="en-US" sz="2400" dirty="0">
                        <a:solidFill>
                          <a:srgbClr val="0061A6"/>
                        </a:solidFill>
                      </a:endParaRPr>
                    </a:p>
                  </p:txBody>
                </p:sp>
              </mc:Choice>
              <mc:Fallback>
                <p:sp>
                  <p:nvSpPr>
                    <p:cNvPr id="19" name="TextBox 18">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9"/>
                      <a:stretch>
                        <a:fillRect l="-30769" r="-30769" b="-6557"/>
                      </a:stretch>
                    </a:blipFill>
                  </p:spPr>
                  <p:txBody>
                    <a:bodyPr/>
                    <a:lstStyle/>
                    <a:p>
                      <a:r>
                        <a:rPr lang="en-US">
                          <a:noFill/>
                        </a:rPr>
                        <a:t> </a:t>
                      </a:r>
                    </a:p>
                  </p:txBody>
                </p:sp>
              </mc:Fallback>
            </mc:AlternateContent>
          </p:grpSp>
        </p:grpSp>
        <p:grpSp>
          <p:nvGrpSpPr>
            <p:cNvPr id="60" name="Group 5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70" name="Group 69">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79" name="Straight Arrow Connector 78">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0" name="Straight Arrow Connector 79">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1" name="Straight Arrow Connector 80">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2" name="Straight Arrow Connector 81">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3" name="Straight Arrow Connector 82">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4" name="Straight Arrow Connector 83">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5" name="Straight Arrow Connector 84">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6" name="Straight Arrow Connector 85">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89" name="Straight Arrow Connector 88">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4" name="Straight Arrow Connector 93">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5" name="Straight Arrow Connector 94">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6" name="Straight Arrow Connector 95">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7" name="Straight Arrow Connector 96">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8" name="Straight Arrow Connector 97">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99" name="Straight Arrow Connector 98">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0" name="Straight Arrow Connector 99">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1" name="Straight Arrow Connector 100">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02" name="Straight Arrow Connector 101">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2" name="Straight Arrow Connector 141">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4" name="Straight Arrow Connector 143">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5" name="Straight Arrow Connector 144">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6" name="Straight Arrow Connector 145">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7" name="Straight Arrow Connector 146">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8" name="Straight Arrow Connector 147">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71" name="Straight Arrow Connector 70">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2" name="Straight Arrow Connector 71">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3" name="Straight Arrow Connector 72">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4" name="Straight Arrow Connector 73">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5" name="Straight Arrow Connector 74">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6" name="Straight Arrow Connector 75">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7" name="Straight Arrow Connector 76">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78" name="Straight Arrow Connector 77">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mc:Choice xmlns:a14="http://schemas.microsoft.com/office/drawing/2010/main" Requires="a14">
          <p:sp>
            <p:nvSpPr>
              <p:cNvPr id="155" name="TextBox 154">
                <a:extLst>
                  <a:ext uri="{FF2B5EF4-FFF2-40B4-BE49-F238E27FC236}">
                    <a16:creationId xmlns:a16="http://schemas.microsoft.com/office/drawing/2014/main" id="{551DA347-931A-4310-BE51-B662DE0E909D}"/>
                  </a:ext>
                </a:extLst>
              </p:cNvPr>
              <p:cNvSpPr txBox="1"/>
              <p:nvPr/>
            </p:nvSpPr>
            <p:spPr>
              <a:xfrm>
                <a:off x="294290" y="352097"/>
                <a:ext cx="1942583" cy="856068"/>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4400" i="1" smtClean="0">
                              <a:latin typeface="Cambria Math" panose="02040503050406030204" pitchFamily="18" charset="0"/>
                            </a:rPr>
                          </m:ctrlPr>
                        </m:accPr>
                        <m:e>
                          <m:r>
                            <a:rPr lang="en-US" sz="4400" b="0" i="1" smtClean="0">
                              <a:latin typeface="Cambria Math" panose="02040503050406030204" pitchFamily="18" charset="0"/>
                            </a:rPr>
                            <m:t>𝑆</m:t>
                          </m:r>
                        </m:e>
                      </m:acc>
                      <m:d>
                        <m:dPr>
                          <m:ctrlPr>
                            <a:rPr lang="en-US" sz="4400" i="1">
                              <a:latin typeface="Cambria Math" panose="02040503050406030204" pitchFamily="18" charset="0"/>
                            </a:rPr>
                          </m:ctrlPr>
                        </m:dPr>
                        <m:e>
                          <m:r>
                            <a:rPr lang="en-US" sz="4400" i="1">
                              <a:latin typeface="Cambria Math" panose="02040503050406030204" pitchFamily="18" charset="0"/>
                            </a:rPr>
                            <m:t>𝑞</m:t>
                          </m:r>
                          <m:r>
                            <a:rPr lang="en-US" sz="4400" i="1">
                              <a:latin typeface="Cambria Math" panose="02040503050406030204" pitchFamily="18" charset="0"/>
                            </a:rPr>
                            <m:t>,</m:t>
                          </m:r>
                          <m:r>
                            <a:rPr lang="en-US" sz="4400" i="1">
                              <a:latin typeface="Cambria Math" panose="02040503050406030204" pitchFamily="18" charset="0"/>
                            </a:rPr>
                            <m:t>𝑝</m:t>
                          </m:r>
                        </m:e>
                      </m:d>
                    </m:oMath>
                  </m:oMathPara>
                </a14:m>
                <a:endParaRPr lang="en-US" sz="4400" dirty="0"/>
              </a:p>
            </p:txBody>
          </p:sp>
        </mc:Choice>
        <mc:Fallback>
          <p:sp>
            <p:nvSpPr>
              <p:cNvPr id="155" name="TextBox 154">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294290" y="352097"/>
                <a:ext cx="1942583" cy="856068"/>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3B3955ED-8ED3-2D9F-1038-F5178B218879}"/>
                  </a:ext>
                </a:extLst>
              </p:cNvPr>
              <p:cNvSpPr txBox="1"/>
              <p:nvPr/>
            </p:nvSpPr>
            <p:spPr>
              <a:xfrm>
                <a:off x="5861179" y="1773163"/>
                <a:ext cx="5805499" cy="1941557"/>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m:rPr>
                                        <m:brk m:alnAt="7"/>
                                      </m:rPr>
                                      <a:rPr lang="en-US" sz="5400" i="1">
                                        <a:latin typeface="Cambria Math" panose="02040503050406030204" pitchFamily="18" charset="0"/>
                                      </a:rPr>
                                      <m:t>𝑑</m:t>
                                    </m:r>
                                  </m:e>
                                  <m:sub>
                                    <m:r>
                                      <m:rPr>
                                        <m:brk m:alnAt="7"/>
                                      </m:rPr>
                                      <a:rPr lang="en-US" sz="5400" i="1">
                                        <a:latin typeface="Cambria Math" panose="02040503050406030204" pitchFamily="18" charset="0"/>
                                      </a:rPr>
                                      <m:t>𝑡</m:t>
                                    </m:r>
                                  </m:sub>
                                </m:sSub>
                                <m:r>
                                  <m:rPr>
                                    <m:brk m:alnAt="7"/>
                                  </m:rPr>
                                  <a:rPr lang="en-US" sz="5400" i="1">
                                    <a:latin typeface="Cambria Math" panose="02040503050406030204" pitchFamily="18" charset="0"/>
                                  </a:rPr>
                                  <m:t>𝑞</m:t>
                                </m:r>
                              </m:e>
                            </m:mr>
                            <m:mr>
                              <m:e>
                                <m:sSub>
                                  <m:sSubPr>
                                    <m:ctrlPr>
                                      <a:rPr lang="en-US" sz="5400" i="1">
                                        <a:latin typeface="Cambria Math" panose="02040503050406030204" pitchFamily="18" charset="0"/>
                                      </a:rPr>
                                    </m:ctrlPr>
                                  </m:sSubPr>
                                  <m:e>
                                    <m:r>
                                      <a:rPr lang="en-US" sz="5400" i="1">
                                        <a:latin typeface="Cambria Math" panose="02040503050406030204" pitchFamily="18" charset="0"/>
                                      </a:rPr>
                                      <m:t>𝑑</m:t>
                                    </m:r>
                                  </m:e>
                                  <m:sub>
                                    <m:r>
                                      <a:rPr lang="en-US" sz="5400" i="1">
                                        <a:latin typeface="Cambria Math" panose="02040503050406030204" pitchFamily="18" charset="0"/>
                                      </a:rPr>
                                      <m:t>𝑡</m:t>
                                    </m:r>
                                  </m:sub>
                                </m:sSub>
                                <m:r>
                                  <a:rPr lang="en-US" sz="5400" i="1">
                                    <a:latin typeface="Cambria Math" panose="02040503050406030204" pitchFamily="18" charset="0"/>
                                  </a:rPr>
                                  <m:t>𝑝</m:t>
                                </m:r>
                              </m:e>
                            </m:mr>
                          </m:m>
                        </m:e>
                      </m:d>
                      <m:r>
                        <a:rPr lang="en-US" sz="5400" b="0" i="1" smtClean="0">
                          <a:latin typeface="Cambria Math" panose="02040503050406030204" pitchFamily="18" charset="0"/>
                        </a:rPr>
                        <m:t>=</m:t>
                      </m:r>
                      <m:d>
                        <m:dPr>
                          <m:begChr m:val="["/>
                          <m:endChr m:val="]"/>
                          <m:ctrlPr>
                            <a:rPr lang="en-US" sz="5400" i="1" smtClean="0">
                              <a:latin typeface="Cambria Math" panose="02040503050406030204" pitchFamily="18" charset="0"/>
                            </a:rPr>
                          </m:ctrlPr>
                        </m:dPr>
                        <m:e>
                          <m:m>
                            <m:mPr>
                              <m:mcs>
                                <m:mc>
                                  <m:mcPr>
                                    <m:count m:val="1"/>
                                    <m:mcJc m:val="center"/>
                                  </m:mcPr>
                                </m:mc>
                              </m:mcs>
                              <m:ctrlPr>
                                <a:rPr lang="en-US" sz="5400" i="1">
                                  <a:latin typeface="Cambria Math" panose="02040503050406030204" pitchFamily="18" charset="0"/>
                                </a:rPr>
                              </m:ctrlPr>
                            </m:mPr>
                            <m:mr>
                              <m:e>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𝑝</m:t>
                                    </m:r>
                                  </m:sub>
                                </m:sSub>
                                <m:r>
                                  <a:rPr lang="en-US" sz="5400" i="1">
                                    <a:latin typeface="Cambria Math" panose="02040503050406030204" pitchFamily="18" charset="0"/>
                                  </a:rPr>
                                  <m:t>𝐻</m:t>
                                </m:r>
                              </m:e>
                            </m:mr>
                            <m:mr>
                              <m:e>
                                <m:r>
                                  <a:rPr lang="en-US" sz="5400" i="1">
                                    <a:latin typeface="Cambria Math" panose="02040503050406030204" pitchFamily="18" charset="0"/>
                                  </a:rPr>
                                  <m:t>−</m:t>
                                </m:r>
                                <m:sSub>
                                  <m:sSubPr>
                                    <m:ctrlPr>
                                      <a:rPr lang="en-US" sz="5400" i="1">
                                        <a:latin typeface="Cambria Math" panose="02040503050406030204" pitchFamily="18" charset="0"/>
                                      </a:rPr>
                                    </m:ctrlPr>
                                  </m:sSubPr>
                                  <m:e>
                                    <m:r>
                                      <a:rPr lang="en-US" sz="5400" i="1">
                                        <a:latin typeface="Cambria Math" panose="02040503050406030204" pitchFamily="18" charset="0"/>
                                      </a:rPr>
                                      <m:t>𝜕</m:t>
                                    </m:r>
                                  </m:e>
                                  <m:sub>
                                    <m:r>
                                      <a:rPr lang="en-US" sz="5400" i="1">
                                        <a:latin typeface="Cambria Math" panose="02040503050406030204" pitchFamily="18" charset="0"/>
                                      </a:rPr>
                                      <m:t>𝑞</m:t>
                                    </m:r>
                                  </m:sub>
                                </m:sSub>
                                <m:r>
                                  <a:rPr lang="en-US" sz="5400" i="1">
                                    <a:latin typeface="Cambria Math" panose="02040503050406030204" pitchFamily="18" charset="0"/>
                                  </a:rPr>
                                  <m:t>𝐻</m:t>
                                </m:r>
                              </m:e>
                            </m:mr>
                          </m:m>
                        </m:e>
                      </m:d>
                    </m:oMath>
                  </m:oMathPara>
                </a14:m>
                <a:endParaRPr lang="en-US" sz="5400" dirty="0"/>
              </a:p>
            </p:txBody>
          </p:sp>
        </mc:Choice>
        <mc:Fallback>
          <p:sp>
            <p:nvSpPr>
              <p:cNvPr id="10" name="TextBox 9">
                <a:extLst>
                  <a:ext uri="{FF2B5EF4-FFF2-40B4-BE49-F238E27FC236}">
                    <a16:creationId xmlns:a16="http://schemas.microsoft.com/office/drawing/2014/main" id="{3B3955ED-8ED3-2D9F-1038-F5178B218879}"/>
                  </a:ext>
                </a:extLst>
              </p:cNvPr>
              <p:cNvSpPr txBox="1">
                <a:spLocks noRot="1" noChangeAspect="1" noMove="1" noResize="1" noEditPoints="1" noAdjustHandles="1" noChangeArrowheads="1" noChangeShapeType="1" noTextEdit="1"/>
              </p:cNvSpPr>
              <p:nvPr/>
            </p:nvSpPr>
            <p:spPr>
              <a:xfrm>
                <a:off x="5861179" y="1773163"/>
                <a:ext cx="5805499" cy="1941557"/>
              </a:xfrm>
              <a:prstGeom prst="rect">
                <a:avLst/>
              </a:prstGeom>
              <a:blipFill>
                <a:blip r:embed="rId11"/>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3" name="TextBox 12">
                <a:extLst>
                  <a:ext uri="{FF2B5EF4-FFF2-40B4-BE49-F238E27FC236}">
                    <a16:creationId xmlns:a16="http://schemas.microsoft.com/office/drawing/2014/main" id="{D1CA460A-1F9B-6F47-8AB8-C687B9920C84}"/>
                  </a:ext>
                </a:extLst>
              </p:cNvPr>
              <p:cNvSpPr txBox="1"/>
              <p:nvPr/>
            </p:nvSpPr>
            <p:spPr>
              <a:xfrm>
                <a:off x="5871114" y="3851146"/>
                <a:ext cx="4016997" cy="1090811"/>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r>
                        <a:rPr lang="en-US" sz="5400" b="0" i="1" smtClean="0">
                          <a:latin typeface="Cambria Math" panose="02040503050406030204" pitchFamily="18" charset="0"/>
                        </a:rPr>
                        <m:t>=</m:t>
                      </m:r>
                      <m:sSubSup>
                        <m:sSubSupPr>
                          <m:ctrlPr>
                            <a:rPr lang="en-US" sz="5400" i="1">
                              <a:latin typeface="Cambria Math" panose="02040503050406030204" pitchFamily="18" charset="0"/>
                            </a:rPr>
                          </m:ctrlPr>
                        </m:sSubSupPr>
                        <m:e>
                          <m:r>
                            <m:rPr>
                              <m:nor/>
                            </m:rPr>
                            <a:rPr lang="en-US" sz="5400">
                              <a:latin typeface="Wingdings 3" panose="05040102010807070707" pitchFamily="18" charset="2"/>
                            </a:rPr>
                            <m:t>P</m:t>
                          </m:r>
                        </m:e>
                        <m:sub/>
                        <m:sup>
                          <m:r>
                            <a:rPr lang="en-US" sz="5400" i="1">
                              <a:latin typeface="Cambria Math" panose="02040503050406030204" pitchFamily="18" charset="0"/>
                            </a:rPr>
                            <m:t>90</m:t>
                          </m:r>
                          <m:r>
                            <a:rPr lang="en-US" sz="5400" i="1">
                              <a:latin typeface="Cambria Math" panose="02040503050406030204" pitchFamily="18" charset="0"/>
                              <a:ea typeface="Cambria Math" panose="02040503050406030204" pitchFamily="18" charset="0"/>
                            </a:rPr>
                            <m:t>°</m:t>
                          </m:r>
                        </m:sup>
                      </m:sSubSup>
                      <m:d>
                        <m:dPr>
                          <m:ctrlPr>
                            <a:rPr lang="en-US" sz="5400" i="1">
                              <a:latin typeface="Cambria Math" panose="02040503050406030204" pitchFamily="18" charset="0"/>
                            </a:rPr>
                          </m:ctrlPr>
                        </m:dPr>
                        <m:e>
                          <m:acc>
                            <m:accPr>
                              <m:chr m:val="⃗"/>
                              <m:ctrlPr>
                                <a:rPr lang="en-US" sz="5400" i="1">
                                  <a:latin typeface="Cambria Math" panose="02040503050406030204" pitchFamily="18" charset="0"/>
                                </a:rPr>
                              </m:ctrlPr>
                            </m:accPr>
                            <m:e>
                              <m:r>
                                <m:rPr>
                                  <m:sty m:val="p"/>
                                </m:rPr>
                                <a:rPr lang="en-US" sz="5400" i="1">
                                  <a:latin typeface="Cambria Math" panose="02040503050406030204" pitchFamily="18" charset="0"/>
                                  <a:ea typeface="Cambria Math" panose="02040503050406030204" pitchFamily="18" charset="0"/>
                                </a:rPr>
                                <m:t>∇</m:t>
                              </m:r>
                            </m:e>
                          </m:acc>
                          <m:r>
                            <a:rPr lang="en-US" sz="5400" i="1">
                              <a:latin typeface="Cambria Math" panose="02040503050406030204" pitchFamily="18" charset="0"/>
                            </a:rPr>
                            <m:t>𝐻</m:t>
                          </m:r>
                        </m:e>
                      </m:d>
                    </m:oMath>
                  </m:oMathPara>
                </a14:m>
                <a:endParaRPr lang="en-US" sz="5400" dirty="0"/>
              </a:p>
            </p:txBody>
          </p:sp>
        </mc:Choice>
        <mc:Fallback>
          <p:sp>
            <p:nvSpPr>
              <p:cNvPr id="13" name="TextBox 12">
                <a:extLst>
                  <a:ext uri="{FF2B5EF4-FFF2-40B4-BE49-F238E27FC236}">
                    <a16:creationId xmlns:a16="http://schemas.microsoft.com/office/drawing/2014/main" id="{D1CA460A-1F9B-6F47-8AB8-C687B9920C84}"/>
                  </a:ext>
                </a:extLst>
              </p:cNvPr>
              <p:cNvSpPr txBox="1">
                <a:spLocks noRot="1" noChangeAspect="1" noMove="1" noResize="1" noEditPoints="1" noAdjustHandles="1" noChangeArrowheads="1" noChangeShapeType="1" noTextEdit="1"/>
              </p:cNvSpPr>
              <p:nvPr/>
            </p:nvSpPr>
            <p:spPr>
              <a:xfrm>
                <a:off x="5871114" y="3851146"/>
                <a:ext cx="4016997" cy="1090811"/>
              </a:xfrm>
              <a:prstGeom prst="rect">
                <a:avLst/>
              </a:prstGeom>
              <a:blipFill>
                <a:blip r:embed="rId12"/>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872598656"/>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7</a:t>
            </a:fld>
            <a:endParaRPr lang="en-US"/>
          </a:p>
        </p:txBody>
      </p:sp>
      <mc:AlternateContent xmlns:mc="http://schemas.openxmlformats.org/markup-compatibility/2006">
        <mc:Choice xmlns:a14="http://schemas.microsoft.com/office/drawing/2010/main" Requires="a14">
          <p:sp>
            <p:nvSpPr>
              <p:cNvPr id="9" name="TextBox 8">
                <a:extLst>
                  <a:ext uri="{FF2B5EF4-FFF2-40B4-BE49-F238E27FC236}">
                    <a16:creationId xmlns:a16="http://schemas.microsoft.com/office/drawing/2014/main" id="{6273EF02-9DD5-4FCB-656C-1DC155527014}"/>
                  </a:ext>
                </a:extLst>
              </p:cNvPr>
              <p:cNvSpPr txBox="1"/>
              <p:nvPr/>
            </p:nvSpPr>
            <p:spPr>
              <a:xfrm>
                <a:off x="1125859" y="2197499"/>
                <a:ext cx="1764136" cy="578300"/>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acc>
                        <m:accPr>
                          <m:chr m:val="⃗"/>
                          <m:ctrlPr>
                            <a:rPr lang="en-US" sz="2800" i="1">
                              <a:latin typeface="Cambria Math" panose="02040503050406030204" pitchFamily="18" charset="0"/>
                            </a:rPr>
                          </m:ctrlPr>
                        </m:accPr>
                        <m:e>
                          <m:r>
                            <a:rPr lang="en-US" sz="2800" i="1">
                              <a:latin typeface="Cambria Math"/>
                            </a:rPr>
                            <m:t>𝑆</m:t>
                          </m:r>
                        </m:e>
                      </m:acc>
                      <m:r>
                        <a:rPr lang="en-US" sz="2800" b="0" i="1" smtClean="0">
                          <a:latin typeface="Cambria Math" panose="02040503050406030204" pitchFamily="18" charset="0"/>
                        </a:rPr>
                        <m:t>=</m:t>
                      </m:r>
                      <m:r>
                        <a:rPr lang="en-US" sz="2800" i="1">
                          <a:latin typeface="Cambria Math" panose="02040503050406030204" pitchFamily="18" charset="0"/>
                          <a:ea typeface="Cambria Math" panose="02040503050406030204" pitchFamily="18" charset="0"/>
                        </a:rPr>
                        <m:t>𝜔</m:t>
                      </m:r>
                      <m:r>
                        <a:rPr lang="en-US" sz="2800" i="1">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oMath>
                  </m:oMathPara>
                </a14:m>
                <a:endParaRPr lang="en-US" sz="2800" dirty="0"/>
              </a:p>
            </p:txBody>
          </p:sp>
        </mc:Choice>
        <mc:Fallback>
          <p:sp>
            <p:nvSpPr>
              <p:cNvPr id="9" name="TextBox 8">
                <a:extLst>
                  <a:ext uri="{FF2B5EF4-FFF2-40B4-BE49-F238E27FC236}">
                    <a16:creationId xmlns:a16="http://schemas.microsoft.com/office/drawing/2014/main" id="{6273EF02-9DD5-4FCB-656C-1DC155527014}"/>
                  </a:ext>
                </a:extLst>
              </p:cNvPr>
              <p:cNvSpPr txBox="1">
                <a:spLocks noRot="1" noChangeAspect="1" noMove="1" noResize="1" noEditPoints="1" noAdjustHandles="1" noChangeArrowheads="1" noChangeShapeType="1" noTextEdit="1"/>
              </p:cNvSpPr>
              <p:nvPr/>
            </p:nvSpPr>
            <p:spPr>
              <a:xfrm>
                <a:off x="1125859" y="2197499"/>
                <a:ext cx="1764136" cy="578300"/>
              </a:xfrm>
              <a:prstGeom prst="rect">
                <a:avLst/>
              </a:prstGeom>
              <a:blipFill>
                <a:blip r:embed="rId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Rectangle 6">
                <a:extLst>
                  <a:ext uri="{FF2B5EF4-FFF2-40B4-BE49-F238E27FC236}">
                    <a16:creationId xmlns:a16="http://schemas.microsoft.com/office/drawing/2014/main" id="{7AFBE945-78BB-A4DE-A410-B353DA59FCE1}"/>
                  </a:ext>
                </a:extLst>
              </p:cNvPr>
              <p:cNvSpPr/>
              <p:nvPr/>
            </p:nvSpPr>
            <p:spPr>
              <a:xfrm>
                <a:off x="4462732" y="459805"/>
                <a:ext cx="3868944" cy="969048"/>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b="0" i="1" smtClean="0">
                              <a:latin typeface="Cambria Math" panose="02040503050406030204" pitchFamily="18" charset="0"/>
                            </a:rPr>
                          </m:ctrlPr>
                        </m:dP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𝜔</m:t>
                              </m:r>
                            </m:e>
                            <m:sub>
                              <m:r>
                                <a:rPr lang="en-US" sz="3200" b="0" i="1" smtClean="0">
                                  <a:latin typeface="Cambria Math" panose="02040503050406030204" pitchFamily="18" charset="0"/>
                                </a:rPr>
                                <m:t>𝑎𝑏</m:t>
                              </m:r>
                            </m:sub>
                          </m:sSub>
                        </m:e>
                      </m:d>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𝑞𝑞</m:t>
                                    </m:r>
                                  </m:sub>
                                </m:sSub>
                              </m:e>
                              <m:e>
                                <m:sSub>
                                  <m:sSubPr>
                                    <m:ctrlPr>
                                      <a:rPr lang="en-US" sz="3200" i="1" smtClean="0">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𝑞𝑝</m:t>
                                    </m:r>
                                  </m:sub>
                                </m:sSub>
                              </m:e>
                            </m:mr>
                            <m:mr>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e>
                              <m:e>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𝑝𝑝</m:t>
                                    </m:r>
                                  </m:sub>
                                </m:sSub>
                              </m:e>
                            </m:mr>
                          </m:m>
                        </m:e>
                      </m:d>
                    </m:oMath>
                  </m:oMathPara>
                </a14:m>
                <a:endParaRPr lang="en-US" sz="3200" dirty="0"/>
              </a:p>
            </p:txBody>
          </p:sp>
        </mc:Choice>
        <mc:Fallback>
          <p:sp>
            <p:nvSpPr>
              <p:cNvPr id="7" name="Rectangle 6">
                <a:extLst>
                  <a:ext uri="{FF2B5EF4-FFF2-40B4-BE49-F238E27FC236}">
                    <a16:creationId xmlns:a16="http://schemas.microsoft.com/office/drawing/2014/main" id="{7AFBE945-78BB-A4DE-A410-B353DA59FCE1}"/>
                  </a:ext>
                </a:extLst>
              </p:cNvPr>
              <p:cNvSpPr>
                <a:spLocks noRot="1" noChangeAspect="1" noMove="1" noResize="1" noEditPoints="1" noAdjustHandles="1" noChangeArrowheads="1" noChangeShapeType="1" noTextEdit="1"/>
              </p:cNvSpPr>
              <p:nvPr/>
            </p:nvSpPr>
            <p:spPr>
              <a:xfrm>
                <a:off x="4462732" y="459805"/>
                <a:ext cx="3868944" cy="969048"/>
              </a:xfrm>
              <a:prstGeom prst="rect">
                <a:avLst/>
              </a:prstGeom>
              <a:blipFill>
                <a:blip r:embed="rId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Rectangle 7">
                <a:extLst>
                  <a:ext uri="{FF2B5EF4-FFF2-40B4-BE49-F238E27FC236}">
                    <a16:creationId xmlns:a16="http://schemas.microsoft.com/office/drawing/2014/main" id="{04A35D40-619C-7085-72F1-A6C5C2BA835D}"/>
                  </a:ext>
                </a:extLst>
              </p:cNvPr>
              <p:cNvSpPr/>
              <p:nvPr/>
            </p:nvSpPr>
            <p:spPr>
              <a:xfrm>
                <a:off x="119730" y="3405919"/>
                <a:ext cx="4136004" cy="2284087"/>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d>
                        <m:dPr>
                          <m:begChr m:val="["/>
                          <m:endChr m:val="]"/>
                          <m:ctrlPr>
                            <a:rPr lang="en-US" sz="3200" i="1" smtClean="0">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𝑞</m:t>
                                    </m:r>
                                  </m:sup>
                                </m:sSup>
                              </m:e>
                            </m:mr>
                            <m:mr>
                              <m:e>
                                <m:sSup>
                                  <m:sSupPr>
                                    <m:ctrlPr>
                                      <a:rPr lang="en-US" sz="3200" i="1">
                                        <a:latin typeface="Cambria Math" panose="02040503050406030204" pitchFamily="18" charset="0"/>
                                      </a:rPr>
                                    </m:ctrlPr>
                                  </m:sSupPr>
                                  <m:e>
                                    <m:r>
                                      <a:rPr lang="en-US" sz="3200" i="1">
                                        <a:latin typeface="Cambria Math" panose="02040503050406030204" pitchFamily="18" charset="0"/>
                                      </a:rPr>
                                      <m:t>𝑆</m:t>
                                    </m:r>
                                  </m:e>
                                  <m:sup>
                                    <m:r>
                                      <a:rPr lang="en-US" sz="3200" i="1">
                                        <a:latin typeface="Cambria Math" panose="02040503050406030204" pitchFamily="18" charset="0"/>
                                      </a:rPr>
                                      <m:t>𝑝</m:t>
                                    </m:r>
                                  </m:sup>
                                </m:sSup>
                              </m:e>
                            </m:mr>
                          </m:m>
                        </m:e>
                      </m:d>
                      <m:r>
                        <a:rPr lang="en-US" sz="3200" b="0" i="1" smtClean="0">
                          <a:latin typeface="Cambria Math" panose="02040503050406030204" pitchFamily="18" charset="0"/>
                        </a:rPr>
                        <m:t>=</m:t>
                      </m:r>
                      <m:d>
                        <m:dPr>
                          <m:begChr m:val="["/>
                          <m:endChr m:val="]"/>
                          <m:ctrlPr>
                            <a:rPr lang="en-US" sz="3200" i="1" smtClean="0">
                              <a:latin typeface="Cambria Math" panose="02040503050406030204" pitchFamily="18" charset="0"/>
                            </a:rPr>
                          </m:ctrlPr>
                        </m:dPr>
                        <m:e>
                          <m:m>
                            <m:mPr>
                              <m:mcs>
                                <m:mc>
                                  <m:mcPr>
                                    <m:count m:val="2"/>
                                    <m:mcJc m:val="center"/>
                                  </m:mcPr>
                                </m:mc>
                              </m:mcs>
                              <m:ctrlPr>
                                <a:rPr lang="en-US" sz="3200" i="1">
                                  <a:latin typeface="Cambria Math" panose="02040503050406030204" pitchFamily="18" charset="0"/>
                                </a:rPr>
                              </m:ctrlPr>
                            </m:mPr>
                            <m:mr>
                              <m:e>
                                <m:r>
                                  <m:rPr>
                                    <m:brk m:alnAt="7"/>
                                  </m:rPr>
                                  <a:rPr lang="en-US" sz="3200" i="1">
                                    <a:latin typeface="Cambria Math" panose="02040503050406030204" pitchFamily="18" charset="0"/>
                                  </a:rPr>
                                  <m:t>0</m:t>
                                </m:r>
                              </m:e>
                              <m:e>
                                <m:r>
                                  <a:rPr lang="en-US" sz="3200" i="1">
                                    <a:latin typeface="Cambria Math" panose="02040503050406030204" pitchFamily="18" charset="0"/>
                                  </a:rPr>
                                  <m:t>1</m:t>
                                </m:r>
                              </m:e>
                            </m:mr>
                            <m:mr>
                              <m:e>
                                <m:r>
                                  <a:rPr lang="en-US" sz="3200" i="1">
                                    <a:latin typeface="Cambria Math" panose="02040503050406030204" pitchFamily="18" charset="0"/>
                                  </a:rPr>
                                  <m:t>−1</m:t>
                                </m:r>
                              </m:e>
                              <m:e>
                                <m:r>
                                  <a:rPr lang="en-US" sz="3200" i="1">
                                    <a:latin typeface="Cambria Math" panose="02040503050406030204" pitchFamily="18" charset="0"/>
                                  </a:rPr>
                                  <m:t>0</m:t>
                                </m:r>
                              </m:e>
                            </m:mr>
                          </m:m>
                        </m:e>
                      </m:d>
                      <m:d>
                        <m:dPr>
                          <m:begChr m:val="["/>
                          <m:endChr m:val="]"/>
                          <m:ctrlPr>
                            <a:rPr lang="en-US" sz="3200" i="1" smtClean="0">
                              <a:latin typeface="Cambria Math" panose="02040503050406030204" pitchFamily="18" charset="0"/>
                            </a:rPr>
                          </m:ctrlPr>
                        </m:dPr>
                        <m:e>
                          <m:m>
                            <m:mPr>
                              <m:mcs>
                                <m:mc>
                                  <m:mcPr>
                                    <m:count m:val="1"/>
                                    <m:mcJc m:val="center"/>
                                  </m:mcPr>
                                </m:mc>
                              </m:mcs>
                              <m:ctrlPr>
                                <a:rPr lang="en-US" sz="3200" i="1" smtClean="0">
                                  <a:latin typeface="Cambria Math" panose="02040503050406030204" pitchFamily="18" charset="0"/>
                                </a:rPr>
                              </m:ctrlPr>
                            </m:mPr>
                            <m:mr>
                              <m:e>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e>
                            </m:m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b="0" i="1" smtClean="0">
                                        <a:latin typeface="Cambria Math" panose="02040503050406030204" pitchFamily="18" charset="0"/>
                                      </a:rPr>
                                      <m:t>𝑝</m:t>
                                    </m:r>
                                  </m:sub>
                                </m:sSub>
                                <m:r>
                                  <a:rPr lang="en-US" sz="3200" i="1">
                                    <a:latin typeface="Cambria Math" panose="02040503050406030204" pitchFamily="18" charset="0"/>
                                  </a:rPr>
                                  <m:t>𝐻</m:t>
                                </m:r>
                              </m:e>
                            </m:mr>
                          </m:m>
                        </m:e>
                      </m:d>
                    </m:oMath>
                  </m:oMathPara>
                </a14:m>
                <a:endParaRPr lang="en-US" sz="3200" i="1" dirty="0">
                  <a:latin typeface="Cambria Math" panose="02040503050406030204" pitchFamily="18" charset="0"/>
                </a:endParaRPr>
              </a:p>
              <a:p>
                <a:pPr/>
                <a14:m>
                  <m:oMathPara xmlns:m="http://schemas.openxmlformats.org/officeDocument/2006/math">
                    <m:oMathParaPr>
                      <m:jc m:val="centerGroup"/>
                    </m:oMathParaPr>
                    <m:oMath xmlns:m="http://schemas.openxmlformats.org/officeDocument/2006/math">
                      <m:r>
                        <a:rPr lang="en-US" sz="3200" i="1">
                          <a:latin typeface="Cambria Math" panose="02040503050406030204" pitchFamily="18" charset="0"/>
                        </a:rPr>
                        <m:t>=</m:t>
                      </m:r>
                      <m:d>
                        <m:dPr>
                          <m:begChr m:val="["/>
                          <m:endChr m:val="]"/>
                          <m:ctrlPr>
                            <a:rPr lang="en-US" sz="3200" i="1">
                              <a:latin typeface="Cambria Math" panose="02040503050406030204" pitchFamily="18" charset="0"/>
                            </a:rPr>
                          </m:ctrlPr>
                        </m:dPr>
                        <m:e>
                          <m:m>
                            <m:mPr>
                              <m:mcs>
                                <m:mc>
                                  <m:mcPr>
                                    <m:count m:val="1"/>
                                    <m:mcJc m:val="center"/>
                                  </m:mcPr>
                                </m:mc>
                              </m:mcs>
                              <m:ctrlPr>
                                <a:rPr lang="en-US" sz="3200" i="1">
                                  <a:latin typeface="Cambria Math" panose="02040503050406030204" pitchFamily="18" charset="0"/>
                                </a:rPr>
                              </m:ctrlPr>
                            </m:mPr>
                            <m:mr>
                              <m:e>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𝑝</m:t>
                                    </m:r>
                                  </m:sub>
                                </m:sSub>
                                <m:r>
                                  <a:rPr lang="en-US" sz="3200" i="1">
                                    <a:latin typeface="Cambria Math" panose="02040503050406030204" pitchFamily="18" charset="0"/>
                                  </a:rPr>
                                  <m:t>𝐻</m:t>
                                </m:r>
                              </m:e>
                            </m:mr>
                            <m:mr>
                              <m:e>
                                <m:r>
                                  <a:rPr lang="en-US" sz="3200" i="1">
                                    <a:latin typeface="Cambria Math" panose="02040503050406030204" pitchFamily="18" charset="0"/>
                                  </a:rPr>
                                  <m:t>−</m:t>
                                </m:r>
                                <m:sSub>
                                  <m:sSubPr>
                                    <m:ctrlPr>
                                      <a:rPr lang="en-US" sz="3200" i="1">
                                        <a:latin typeface="Cambria Math" panose="02040503050406030204" pitchFamily="18" charset="0"/>
                                      </a:rPr>
                                    </m:ctrlPr>
                                  </m:sSubPr>
                                  <m:e>
                                    <m:r>
                                      <a:rPr lang="en-US" sz="3200" i="1">
                                        <a:latin typeface="Cambria Math" panose="02040503050406030204" pitchFamily="18" charset="0"/>
                                      </a:rPr>
                                      <m:t>𝜕</m:t>
                                    </m:r>
                                  </m:e>
                                  <m:sub>
                                    <m:r>
                                      <a:rPr lang="en-US" sz="3200" i="1">
                                        <a:latin typeface="Cambria Math" panose="02040503050406030204" pitchFamily="18" charset="0"/>
                                      </a:rPr>
                                      <m:t>𝑞</m:t>
                                    </m:r>
                                  </m:sub>
                                </m:sSub>
                                <m:r>
                                  <a:rPr lang="en-US" sz="3200" i="1">
                                    <a:latin typeface="Cambria Math" panose="02040503050406030204" pitchFamily="18" charset="0"/>
                                  </a:rPr>
                                  <m:t>𝐻</m:t>
                                </m:r>
                              </m:e>
                            </m:mr>
                          </m:m>
                        </m:e>
                      </m:d>
                    </m:oMath>
                  </m:oMathPara>
                </a14:m>
                <a:endParaRPr lang="en-US" sz="3200" dirty="0"/>
              </a:p>
            </p:txBody>
          </p:sp>
        </mc:Choice>
        <mc:Fallback>
          <p:sp>
            <p:nvSpPr>
              <p:cNvPr id="8" name="Rectangle 7">
                <a:extLst>
                  <a:ext uri="{FF2B5EF4-FFF2-40B4-BE49-F238E27FC236}">
                    <a16:creationId xmlns:a16="http://schemas.microsoft.com/office/drawing/2014/main" id="{04A35D40-619C-7085-72F1-A6C5C2BA835D}"/>
                  </a:ext>
                </a:extLst>
              </p:cNvPr>
              <p:cNvSpPr>
                <a:spLocks noRot="1" noChangeAspect="1" noMove="1" noResize="1" noEditPoints="1" noAdjustHandles="1" noChangeArrowheads="1" noChangeShapeType="1" noTextEdit="1"/>
              </p:cNvSpPr>
              <p:nvPr/>
            </p:nvSpPr>
            <p:spPr>
              <a:xfrm>
                <a:off x="119730" y="3405919"/>
                <a:ext cx="4136004" cy="2284087"/>
              </a:xfrm>
              <a:prstGeom prst="rect">
                <a:avLst/>
              </a:prstGeom>
              <a:blipFill>
                <a:blip r:embed="rId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Rectangle 5">
                <a:extLst>
                  <a:ext uri="{FF2B5EF4-FFF2-40B4-BE49-F238E27FC236}">
                    <a16:creationId xmlns:a16="http://schemas.microsoft.com/office/drawing/2014/main" id="{414F5EF5-F8D1-E649-5993-E2D85B9E7048}"/>
                  </a:ext>
                </a:extLst>
              </p:cNvPr>
              <p:cNvSpPr/>
              <p:nvPr/>
            </p:nvSpPr>
            <p:spPr>
              <a:xfrm>
                <a:off x="234217" y="431934"/>
                <a:ext cx="2590646" cy="913520"/>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r>
                        <a:rPr lang="en-US" sz="3200" b="0" i="1" smtClean="0">
                          <a:latin typeface="Cambria Math" panose="02040503050406030204" pitchFamily="18" charset="0"/>
                        </a:rPr>
                        <m:t>𝜔</m:t>
                      </m:r>
                      <m:r>
                        <a:rPr lang="en-US" sz="3200" b="0" i="1" smtClean="0">
                          <a:latin typeface="Cambria Math" panose="02040503050406030204" pitchFamily="18" charset="0"/>
                        </a:rPr>
                        <m:t>=</m:t>
                      </m:r>
                      <m:d>
                        <m:dPr>
                          <m:begChr m:val="["/>
                          <m:endChr m:val="]"/>
                          <m:ctrlPr>
                            <a:rPr lang="en-US" sz="3200" b="0" i="1" smtClean="0">
                              <a:latin typeface="Cambria Math" panose="02040503050406030204" pitchFamily="18" charset="0"/>
                            </a:rPr>
                          </m:ctrlPr>
                        </m:dPr>
                        <m:e>
                          <m:m>
                            <m:mPr>
                              <m:mcs>
                                <m:mc>
                                  <m:mcPr>
                                    <m:count m:val="2"/>
                                    <m:mcJc m:val="center"/>
                                  </m:mcPr>
                                </m:mc>
                              </m:mcs>
                              <m:ctrlPr>
                                <a:rPr lang="en-US" sz="3200" b="0" i="1" smtClean="0">
                                  <a:latin typeface="Cambria Math" panose="02040503050406030204" pitchFamily="18" charset="0"/>
                                </a:rPr>
                              </m:ctrlPr>
                            </m:mPr>
                            <m:mr>
                              <m:e>
                                <m:r>
                                  <m:rPr>
                                    <m:brk m:alnAt="7"/>
                                  </m:rPr>
                                  <a:rPr lang="en-US" sz="3200" b="0" i="1" smtClean="0">
                                    <a:latin typeface="Cambria Math" panose="02040503050406030204" pitchFamily="18" charset="0"/>
                                  </a:rPr>
                                  <m:t>0</m:t>
                                </m:r>
                              </m:e>
                              <m:e>
                                <m:r>
                                  <a:rPr lang="en-US" sz="3200" b="0" i="1" smtClean="0">
                                    <a:latin typeface="Cambria Math" panose="02040503050406030204" pitchFamily="18" charset="0"/>
                                  </a:rPr>
                                  <m:t>1</m:t>
                                </m:r>
                              </m:e>
                            </m:mr>
                            <m:mr>
                              <m:e>
                                <m:r>
                                  <a:rPr lang="en-US" sz="3200" b="0" i="1" smtClean="0">
                                    <a:latin typeface="Cambria Math" panose="02040503050406030204" pitchFamily="18" charset="0"/>
                                  </a:rPr>
                                  <m:t>−1</m:t>
                                </m:r>
                              </m:e>
                              <m:e>
                                <m:r>
                                  <a:rPr lang="en-US" sz="3200" b="0" i="1" smtClean="0">
                                    <a:latin typeface="Cambria Math" panose="02040503050406030204" pitchFamily="18" charset="0"/>
                                  </a:rPr>
                                  <m:t>0</m:t>
                                </m:r>
                              </m:e>
                            </m:mr>
                          </m:m>
                        </m:e>
                      </m:d>
                    </m:oMath>
                  </m:oMathPara>
                </a14:m>
                <a:endParaRPr lang="en-US" sz="3200" dirty="0"/>
              </a:p>
            </p:txBody>
          </p:sp>
        </mc:Choice>
        <mc:Fallback>
          <p:sp>
            <p:nvSpPr>
              <p:cNvPr id="6" name="Rectangle 5">
                <a:extLst>
                  <a:ext uri="{FF2B5EF4-FFF2-40B4-BE49-F238E27FC236}">
                    <a16:creationId xmlns:a16="http://schemas.microsoft.com/office/drawing/2014/main" id="{414F5EF5-F8D1-E649-5993-E2D85B9E7048}"/>
                  </a:ext>
                </a:extLst>
              </p:cNvPr>
              <p:cNvSpPr>
                <a:spLocks noRot="1" noChangeAspect="1" noMove="1" noResize="1" noEditPoints="1" noAdjustHandles="1" noChangeArrowheads="1" noChangeShapeType="1" noTextEdit="1"/>
              </p:cNvSpPr>
              <p:nvPr/>
            </p:nvSpPr>
            <p:spPr>
              <a:xfrm>
                <a:off x="234217" y="431934"/>
                <a:ext cx="2590646" cy="913520"/>
              </a:xfrm>
              <a:prstGeom prst="rect">
                <a:avLst/>
              </a:prstGeom>
              <a:blipFill>
                <a:blip r:embed="rId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0" name="TextBox 9">
                <a:extLst>
                  <a:ext uri="{FF2B5EF4-FFF2-40B4-BE49-F238E27FC236}">
                    <a16:creationId xmlns:a16="http://schemas.microsoft.com/office/drawing/2014/main" id="{CA48F6B5-1220-0BBF-A664-F6F75E741E33}"/>
                  </a:ext>
                </a:extLst>
              </p:cNvPr>
              <p:cNvSpPr txBox="1"/>
              <p:nvPr/>
            </p:nvSpPr>
            <p:spPr>
              <a:xfrm>
                <a:off x="5297260" y="2067484"/>
                <a:ext cx="2360967" cy="530915"/>
              </a:xfrm>
              <a:prstGeom prst="rect">
                <a:avLst/>
              </a:prstGeom>
              <a:noFill/>
            </p:spPr>
            <p:txBody>
              <a:bodyPr wrap="none" rtlCol="0">
                <a:spAutoFit/>
              </a:bodyPr>
              <a:lstStyle/>
              <a:p>
                <a:pPr algn="ctr"/>
                <a14:m>
                  <m:oMathPara xmlns:m="http://schemas.openxmlformats.org/officeDocument/2006/math">
                    <m:oMathParaPr>
                      <m:jc m:val="centerGroup"/>
                    </m:oMathParaPr>
                    <m:oMath xmlns:m="http://schemas.openxmlformats.org/officeDocument/2006/math">
                      <m:sSup>
                        <m:sSupPr>
                          <m:ctrlPr>
                            <a:rPr lang="en-US" sz="2800" b="0" i="1" smtClean="0">
                              <a:latin typeface="Cambria Math" panose="02040503050406030204" pitchFamily="18" charset="0"/>
                              <a:ea typeface="Cambria Math" panose="02040503050406030204" pitchFamily="18" charset="0"/>
                            </a:rPr>
                          </m:ctrlPr>
                        </m:sSupPr>
                        <m:e>
                          <m:r>
                            <a:rPr lang="en-US" sz="2800" b="0" i="1" smtClean="0">
                              <a:latin typeface="Cambria Math" panose="02040503050406030204" pitchFamily="18" charset="0"/>
                              <a:ea typeface="Cambria Math" panose="02040503050406030204" pitchFamily="18" charset="0"/>
                            </a:rPr>
                            <m:t>𝑆</m:t>
                          </m:r>
                        </m:e>
                        <m:sup>
                          <m:r>
                            <a:rPr lang="en-US" sz="2800" b="0" i="1" smtClean="0">
                              <a:latin typeface="Cambria Math" panose="02040503050406030204" pitchFamily="18" charset="0"/>
                              <a:ea typeface="Cambria Math" panose="02040503050406030204" pitchFamily="18" charset="0"/>
                            </a:rPr>
                            <m:t>𝑏</m:t>
                          </m:r>
                        </m:sup>
                      </m:sSup>
                      <m:sSub>
                        <m:sSubPr>
                          <m:ctrlPr>
                            <a:rPr lang="en-US" sz="2800" i="1">
                              <a:latin typeface="Cambria Math" panose="02040503050406030204" pitchFamily="18" charset="0"/>
                              <a:ea typeface="Cambria Math" panose="02040503050406030204" pitchFamily="18" charset="0"/>
                            </a:rPr>
                          </m:ctrlPr>
                        </m:sSubPr>
                        <m:e>
                          <m:r>
                            <a:rPr lang="en-US" sz="2800" i="1">
                              <a:latin typeface="Cambria Math" panose="02040503050406030204" pitchFamily="18" charset="0"/>
                              <a:ea typeface="Cambria Math" panose="02040503050406030204" pitchFamily="18" charset="0"/>
                            </a:rPr>
                            <m:t>𝜔</m:t>
                          </m:r>
                        </m:e>
                        <m:sub>
                          <m:r>
                            <a:rPr lang="en-US" sz="2800" i="1">
                              <a:latin typeface="Cambria Math" panose="02040503050406030204" pitchFamily="18" charset="0"/>
                              <a:ea typeface="Cambria Math" panose="02040503050406030204" pitchFamily="18" charset="0"/>
                            </a:rPr>
                            <m:t>𝑏𝑎</m:t>
                          </m:r>
                        </m:sub>
                      </m:sSub>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r>
                        <a:rPr lang="en-US" sz="2800" b="0" i="1" smtClean="0">
                          <a:latin typeface="Cambria Math" panose="02040503050406030204" pitchFamily="18" charset="0"/>
                        </a:rPr>
                        <m:t>𝐻</m:t>
                      </m:r>
                    </m:oMath>
                  </m:oMathPara>
                </a14:m>
                <a:endParaRPr lang="en-US" sz="2800" dirty="0"/>
              </a:p>
            </p:txBody>
          </p:sp>
        </mc:Choice>
        <mc:Fallback>
          <p:sp>
            <p:nvSpPr>
              <p:cNvPr id="10" name="TextBox 9">
                <a:extLst>
                  <a:ext uri="{FF2B5EF4-FFF2-40B4-BE49-F238E27FC236}">
                    <a16:creationId xmlns:a16="http://schemas.microsoft.com/office/drawing/2014/main" id="{CA48F6B5-1220-0BBF-A664-F6F75E741E33}"/>
                  </a:ext>
                </a:extLst>
              </p:cNvPr>
              <p:cNvSpPr txBox="1">
                <a:spLocks noRot="1" noChangeAspect="1" noMove="1" noResize="1" noEditPoints="1" noAdjustHandles="1" noChangeArrowheads="1" noChangeShapeType="1" noTextEdit="1"/>
              </p:cNvSpPr>
              <p:nvPr/>
            </p:nvSpPr>
            <p:spPr>
              <a:xfrm>
                <a:off x="5297260" y="2067484"/>
                <a:ext cx="2360967" cy="530915"/>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1" name="Rectangle 10">
                <a:extLst>
                  <a:ext uri="{FF2B5EF4-FFF2-40B4-BE49-F238E27FC236}">
                    <a16:creationId xmlns:a16="http://schemas.microsoft.com/office/drawing/2014/main" id="{70E5A57E-EB11-F87D-020F-7040413D4DB4}"/>
                  </a:ext>
                </a:extLst>
              </p:cNvPr>
              <p:cNvSpPr/>
              <p:nvPr/>
            </p:nvSpPr>
            <p:spPr>
              <a:xfrm>
                <a:off x="5284580" y="3666309"/>
                <a:ext cx="2651688"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𝑞</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i="1">
                              <a:latin typeface="Cambria Math" panose="02040503050406030204" pitchFamily="18" charset="0"/>
                            </a:rPr>
                            <m:t>𝑞𝑝</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𝑝</m:t>
                          </m:r>
                        </m:sub>
                      </m:sSub>
                      <m:r>
                        <a:rPr lang="en-US" sz="3200" b="0" i="1" smtClean="0">
                          <a:latin typeface="Cambria Math" panose="02040503050406030204" pitchFamily="18" charset="0"/>
                        </a:rPr>
                        <m:t>𝐻</m:t>
                      </m:r>
                    </m:oMath>
                  </m:oMathPara>
                </a14:m>
                <a:endParaRPr lang="en-US" sz="3200" dirty="0"/>
              </a:p>
            </p:txBody>
          </p:sp>
        </mc:Choice>
        <mc:Fallback>
          <p:sp>
            <p:nvSpPr>
              <p:cNvPr id="11" name="Rectangle 10">
                <a:extLst>
                  <a:ext uri="{FF2B5EF4-FFF2-40B4-BE49-F238E27FC236}">
                    <a16:creationId xmlns:a16="http://schemas.microsoft.com/office/drawing/2014/main" id="{70E5A57E-EB11-F87D-020F-7040413D4DB4}"/>
                  </a:ext>
                </a:extLst>
              </p:cNvPr>
              <p:cNvSpPr>
                <a:spLocks noRot="1" noChangeAspect="1" noMove="1" noResize="1" noEditPoints="1" noAdjustHandles="1" noChangeArrowheads="1" noChangeShapeType="1" noTextEdit="1"/>
              </p:cNvSpPr>
              <p:nvPr/>
            </p:nvSpPr>
            <p:spPr>
              <a:xfrm>
                <a:off x="5284580" y="3666309"/>
                <a:ext cx="2651688" cy="622735"/>
              </a:xfrm>
              <a:prstGeom prst="rect">
                <a:avLst/>
              </a:prstGeom>
              <a:blipFill>
                <a:blip r:embed="rId7"/>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2" name="Rectangle 11">
                <a:extLst>
                  <a:ext uri="{FF2B5EF4-FFF2-40B4-BE49-F238E27FC236}">
                    <a16:creationId xmlns:a16="http://schemas.microsoft.com/office/drawing/2014/main" id="{86DC8ACB-998C-C16A-B306-0EBBAE57F342}"/>
                  </a:ext>
                </a:extLst>
              </p:cNvPr>
              <p:cNvSpPr/>
              <p:nvPr/>
            </p:nvSpPr>
            <p:spPr>
              <a:xfrm>
                <a:off x="5276176" y="4456328"/>
                <a:ext cx="2657073" cy="622735"/>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𝑝</m:t>
                          </m:r>
                        </m:sup>
                      </m:sSup>
                      <m:sSub>
                        <m:sSubPr>
                          <m:ctrlPr>
                            <a:rPr lang="en-US" sz="3200" i="1">
                              <a:latin typeface="Cambria Math" panose="02040503050406030204" pitchFamily="18" charset="0"/>
                            </a:rPr>
                          </m:ctrlPr>
                        </m:sSubPr>
                        <m:e>
                          <m:r>
                            <a:rPr lang="en-US" sz="3200" i="1">
                              <a:latin typeface="Cambria Math" panose="02040503050406030204" pitchFamily="18" charset="0"/>
                            </a:rPr>
                            <m:t>𝜔</m:t>
                          </m:r>
                        </m:e>
                        <m:sub>
                          <m:r>
                            <a:rPr lang="en-US" sz="3200" b="0" i="1" smtClean="0">
                              <a:latin typeface="Cambria Math" panose="02040503050406030204" pitchFamily="18" charset="0"/>
                            </a:rPr>
                            <m:t>𝑝𝑞</m:t>
                          </m:r>
                        </m:sub>
                      </m:sSub>
                      <m:r>
                        <a:rPr lang="en-US" sz="3200" b="0" i="1" smtClean="0">
                          <a:latin typeface="Cambria Math" panose="02040503050406030204" pitchFamily="18" charset="0"/>
                        </a:rPr>
                        <m:t>=</m:t>
                      </m:r>
                      <m:sSub>
                        <m:sSubPr>
                          <m:ctrlPr>
                            <a:rPr lang="en-US" sz="3200" b="0" i="1" smtClean="0">
                              <a:latin typeface="Cambria Math" panose="02040503050406030204" pitchFamily="18" charset="0"/>
                            </a:rPr>
                          </m:ctrlPr>
                        </m:sSubPr>
                        <m:e>
                          <m:r>
                            <a:rPr lang="en-US" sz="3200" b="0" i="1" smtClean="0">
                              <a:latin typeface="Cambria Math" panose="02040503050406030204" pitchFamily="18" charset="0"/>
                            </a:rPr>
                            <m:t>𝜕</m:t>
                          </m:r>
                        </m:e>
                        <m:sub>
                          <m:r>
                            <a:rPr lang="en-US" sz="3200" b="0" i="1" smtClean="0">
                              <a:latin typeface="Cambria Math" panose="02040503050406030204" pitchFamily="18" charset="0"/>
                            </a:rPr>
                            <m:t>𝑞</m:t>
                          </m:r>
                        </m:sub>
                      </m:sSub>
                      <m:r>
                        <a:rPr lang="en-US" sz="3200" b="0" i="1" smtClean="0">
                          <a:latin typeface="Cambria Math" panose="02040503050406030204" pitchFamily="18" charset="0"/>
                        </a:rPr>
                        <m:t>𝐻</m:t>
                      </m:r>
                    </m:oMath>
                  </m:oMathPara>
                </a14:m>
                <a:endParaRPr lang="en-US" sz="3200" dirty="0"/>
              </a:p>
            </p:txBody>
          </p:sp>
        </mc:Choice>
        <mc:Fallback>
          <p:sp>
            <p:nvSpPr>
              <p:cNvPr id="12" name="Rectangle 11">
                <a:extLst>
                  <a:ext uri="{FF2B5EF4-FFF2-40B4-BE49-F238E27FC236}">
                    <a16:creationId xmlns:a16="http://schemas.microsoft.com/office/drawing/2014/main" id="{86DC8ACB-998C-C16A-B306-0EBBAE57F342}"/>
                  </a:ext>
                </a:extLst>
              </p:cNvPr>
              <p:cNvSpPr>
                <a:spLocks noRot="1" noChangeAspect="1" noMove="1" noResize="1" noEditPoints="1" noAdjustHandles="1" noChangeArrowheads="1" noChangeShapeType="1" noTextEdit="1"/>
              </p:cNvSpPr>
              <p:nvPr/>
            </p:nvSpPr>
            <p:spPr>
              <a:xfrm>
                <a:off x="5276176" y="4456328"/>
                <a:ext cx="2657073" cy="622735"/>
              </a:xfrm>
              <a:prstGeom prst="rect">
                <a:avLst/>
              </a:prstGeom>
              <a:blipFill>
                <a:blip r:embed="rId8"/>
                <a:stretch>
                  <a:fillRect/>
                </a:stretch>
              </a:blipFill>
            </p:spPr>
            <p:txBody>
              <a:bodyPr/>
              <a:lstStyle/>
              <a:p>
                <a:r>
                  <a:rPr lang="en-US">
                    <a:noFill/>
                  </a:rPr>
                  <a:t> </a:t>
                </a:r>
              </a:p>
            </p:txBody>
          </p:sp>
        </mc:Fallback>
      </mc:AlternateContent>
      <p:grpSp>
        <p:nvGrpSpPr>
          <p:cNvPr id="111" name="Group 110">
            <a:extLst>
              <a:ext uri="{FF2B5EF4-FFF2-40B4-BE49-F238E27FC236}">
                <a16:creationId xmlns:a16="http://schemas.microsoft.com/office/drawing/2014/main" id="{2066173D-41DF-673A-516C-0B0C54307AE0}"/>
              </a:ext>
            </a:extLst>
          </p:cNvPr>
          <p:cNvGrpSpPr/>
          <p:nvPr/>
        </p:nvGrpSpPr>
        <p:grpSpPr>
          <a:xfrm>
            <a:off x="8646984" y="74822"/>
            <a:ext cx="3470598" cy="3517815"/>
            <a:chOff x="565964" y="764184"/>
            <a:chExt cx="5530036" cy="5605272"/>
          </a:xfrm>
        </p:grpSpPr>
        <p:grpSp>
          <p:nvGrpSpPr>
            <p:cNvPr id="113" name="Group 112">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06" name="Rectangle 205">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grpSp>
            <p:nvGrpSpPr>
              <p:cNvPr id="207" name="Group 206">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18" name="TextBox 217">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18" name="TextBox 217">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9"/>
                      <a:stretch>
                        <a:fillRect l="-30769" r="-23077"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normAutofit fontScale="47500" lnSpcReduction="20000"/>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19" name="TextBox 218">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10"/>
                      <a:stretch>
                        <a:fillRect l="-11538" b="-12903"/>
                      </a:stretch>
                    </a:blipFill>
                  </p:spPr>
                  <p:txBody>
                    <a:bodyPr/>
                    <a:lstStyle/>
                    <a:p>
                      <a:r>
                        <a:rPr lang="en-US">
                          <a:noFill/>
                        </a:rPr>
                        <a:t> </a:t>
                      </a:r>
                    </a:p>
                  </p:txBody>
                </p:sp>
              </mc:Fallback>
            </mc:AlternateContent>
            <p:grpSp>
              <p:nvGrpSpPr>
                <p:cNvPr id="220" name="Group 219">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221" name="Straight Connector 220">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8" name="Group 207">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214" name="Oval 213">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sp>
              <p:nvSpPr>
                <p:cNvPr id="215" name="Oval 214">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solidFill>
                      <a:srgbClr val="FF9999"/>
                    </a:solidFill>
                  </a:endParaRPr>
                </a:p>
              </p:txBody>
            </p:sp>
            <p:sp>
              <p:nvSpPr>
                <p:cNvPr id="216" name="Oval 215">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solidFill>
                      <a:srgbClr val="FF0000"/>
                    </a:solidFill>
                  </a:endParaRPr>
                </a:p>
              </p:txBody>
            </p:sp>
            <p:sp>
              <p:nvSpPr>
                <p:cNvPr id="217" name="Oval 216">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solidFill>
                      <a:srgbClr val="FF3333"/>
                    </a:solidFill>
                  </a:endParaRPr>
                </a:p>
              </p:txBody>
            </p:sp>
          </p:grpSp>
          <p:grpSp>
            <p:nvGrpSpPr>
              <p:cNvPr id="209" name="Group 208">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210" name="TextBox 209">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11"/>
                      <a:stretch>
                        <a:fillRect l="-7778" r="-6667"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211" name="TextBox 210">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12"/>
                      <a:stretch>
                        <a:fillRect l="-28000" r="-28000"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212" name="TextBox 211">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13"/>
                      <a:stretch>
                        <a:fillRect l="-28000" r="-28000"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213" name="TextBox 212">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14"/>
                      <a:stretch>
                        <a:fillRect l="-28000" r="-28000" b="-5263"/>
                      </a:stretch>
                    </a:blipFill>
                  </p:spPr>
                  <p:txBody>
                    <a:bodyPr/>
                    <a:lstStyle/>
                    <a:p>
                      <a:r>
                        <a:rPr lang="en-US">
                          <a:noFill/>
                        </a:rPr>
                        <a:t> </a:t>
                      </a:r>
                    </a:p>
                  </p:txBody>
                </p:sp>
              </mc:Fallback>
            </mc:AlternateContent>
          </p:grpSp>
        </p:grpSp>
        <p:grpSp>
          <p:nvGrpSpPr>
            <p:cNvPr id="120" name="Group 11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121" name="Group 120">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130" name="Straight Arrow Connector 129">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551DA347-931A-4310-BE51-B662DE0E909D}"/>
                  </a:ext>
                </a:extLst>
              </p:cNvPr>
              <p:cNvSpPr txBox="1"/>
              <p:nvPr/>
            </p:nvSpPr>
            <p:spPr>
              <a:xfrm>
                <a:off x="8686465" y="139790"/>
                <a:ext cx="1117658" cy="493679"/>
              </a:xfrm>
              <a:prstGeom prst="rect">
                <a:avLst/>
              </a:prstGeom>
              <a:noFill/>
            </p:spPr>
            <p:txBody>
              <a:bodyPr wrap="none" rtlCol="0">
                <a:noAutofit/>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𝑆</m:t>
                          </m:r>
                        </m:e>
                      </m:acc>
                      <m:d>
                        <m:dPr>
                          <m:ctrlPr>
                            <a:rPr lang="en-US" sz="2400" i="1">
                              <a:latin typeface="Cambria Math" panose="02040503050406030204" pitchFamily="18" charset="0"/>
                            </a:rPr>
                          </m:ctrlPr>
                        </m:dPr>
                        <m:e>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𝑝</m:t>
                          </m:r>
                        </m:e>
                      </m:d>
                    </m:oMath>
                  </m:oMathPara>
                </a14:m>
                <a:endParaRPr lang="en-US" sz="2400" dirty="0"/>
              </a:p>
            </p:txBody>
          </p:sp>
        </mc:Choice>
        <mc:Fallback xmlns="">
          <p:sp>
            <p:nvSpPr>
              <p:cNvPr id="112" name="TextBox 111">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8686465" y="139790"/>
                <a:ext cx="1117658" cy="493679"/>
              </a:xfrm>
              <a:prstGeom prst="rect">
                <a:avLst/>
              </a:prstGeom>
              <a:blipFill>
                <a:blip r:embed="rId15"/>
                <a:stretch>
                  <a:fillRect/>
                </a:stretch>
              </a:blipFill>
            </p:spPr>
            <p:txBody>
              <a:bodyPr/>
              <a:lstStyle/>
              <a:p>
                <a:r>
                  <a:rPr lang="en-US">
                    <a:noFill/>
                  </a:rPr>
                  <a:t> </a:t>
                </a:r>
              </a:p>
            </p:txBody>
          </p:sp>
        </mc:Fallback>
      </mc:AlternateContent>
    </p:spTree>
    <p:extLst>
      <p:ext uri="{BB962C8B-B14F-4D97-AF65-F5344CB8AC3E}">
        <p14:creationId xmlns:p14="http://schemas.microsoft.com/office/powerpoint/2010/main" val="2439577084"/>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8</a:t>
            </a:fld>
            <a:endParaRPr lang="en-US"/>
          </a:p>
        </p:txBody>
      </p:sp>
      <p:grpSp>
        <p:nvGrpSpPr>
          <p:cNvPr id="111" name="Group 110">
            <a:extLst>
              <a:ext uri="{FF2B5EF4-FFF2-40B4-BE49-F238E27FC236}">
                <a16:creationId xmlns:a16="http://schemas.microsoft.com/office/drawing/2014/main" id="{2066173D-41DF-673A-516C-0B0C54307AE0}"/>
              </a:ext>
            </a:extLst>
          </p:cNvPr>
          <p:cNvGrpSpPr/>
          <p:nvPr/>
        </p:nvGrpSpPr>
        <p:grpSpPr>
          <a:xfrm>
            <a:off x="8646984" y="74822"/>
            <a:ext cx="3470598" cy="3517815"/>
            <a:chOff x="565964" y="764184"/>
            <a:chExt cx="5530036" cy="5605272"/>
          </a:xfrm>
        </p:grpSpPr>
        <p:grpSp>
          <p:nvGrpSpPr>
            <p:cNvPr id="113" name="Group 112">
              <a:extLst>
                <a:ext uri="{FF2B5EF4-FFF2-40B4-BE49-F238E27FC236}">
                  <a16:creationId xmlns:a16="http://schemas.microsoft.com/office/drawing/2014/main" id="{2EF71B17-2E49-C077-9843-2511CDF53A57}"/>
                </a:ext>
              </a:extLst>
            </p:cNvPr>
            <p:cNvGrpSpPr/>
            <p:nvPr/>
          </p:nvGrpSpPr>
          <p:grpSpPr>
            <a:xfrm>
              <a:off x="565964" y="764184"/>
              <a:ext cx="5530036" cy="5605272"/>
              <a:chOff x="565964" y="764184"/>
              <a:chExt cx="5530036" cy="5605272"/>
            </a:xfrm>
          </p:grpSpPr>
          <p:sp>
            <p:nvSpPr>
              <p:cNvPr id="206" name="Rectangle 205">
                <a:extLst>
                  <a:ext uri="{FF2B5EF4-FFF2-40B4-BE49-F238E27FC236}">
                    <a16:creationId xmlns:a16="http://schemas.microsoft.com/office/drawing/2014/main" id="{0C85613F-83F7-A7F6-1B4D-48F0ADBDDA99}"/>
                  </a:ext>
                </a:extLst>
              </p:cNvPr>
              <p:cNvSpPr>
                <a:spLocks noChangeAspect="1"/>
              </p:cNvSpPr>
              <p:nvPr/>
            </p:nvSpPr>
            <p:spPr>
              <a:xfrm>
                <a:off x="565964" y="883056"/>
                <a:ext cx="5486400" cy="5486400"/>
              </a:xfrm>
              <a:prstGeom prst="rect">
                <a:avLst/>
              </a:prstGeom>
              <a:gradFill flip="none" rotWithShape="1">
                <a:gsLst>
                  <a:gs pos="9000">
                    <a:schemeClr val="bg1"/>
                  </a:gs>
                  <a:gs pos="100000">
                    <a:srgbClr val="FF0000"/>
                  </a:gs>
                </a:gsLst>
                <a:path path="circle">
                  <a:fillToRect l="50000" t="50000" r="50000" b="50000"/>
                </a:path>
                <a:tileRect/>
              </a:gradFill>
              <a:ln w="25400">
                <a:no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grpSp>
            <p:nvGrpSpPr>
              <p:cNvPr id="207" name="Group 206">
                <a:extLst>
                  <a:ext uri="{FF2B5EF4-FFF2-40B4-BE49-F238E27FC236}">
                    <a16:creationId xmlns:a16="http://schemas.microsoft.com/office/drawing/2014/main" id="{494F32F3-2418-AFD2-C3BF-085C89A4651E}"/>
                  </a:ext>
                </a:extLst>
              </p:cNvPr>
              <p:cNvGrpSpPr/>
              <p:nvPr/>
            </p:nvGrpSpPr>
            <p:grpSpPr>
              <a:xfrm>
                <a:off x="565964" y="764184"/>
                <a:ext cx="5530036" cy="5605272"/>
                <a:chOff x="565964" y="764184"/>
                <a:chExt cx="5530036" cy="5605272"/>
              </a:xfrm>
            </p:grpSpPr>
            <mc:AlternateContent xmlns:mc="http://schemas.openxmlformats.org/markup-compatibility/2006" xmlns:a14="http://schemas.microsoft.com/office/drawing/2010/main">
              <mc:Choice Requires="a14">
                <p:sp>
                  <p:nvSpPr>
                    <p:cNvPr id="218" name="TextBox 217">
                      <a:extLst>
                        <a:ext uri="{FF2B5EF4-FFF2-40B4-BE49-F238E27FC236}">
                          <a16:creationId xmlns:a16="http://schemas.microsoft.com/office/drawing/2014/main" id="{4565F7A4-B0E3-39B2-9B5F-BF5EBC2FFEE7}"/>
                        </a:ext>
                      </a:extLst>
                    </p:cNvPr>
                    <p:cNvSpPr txBox="1"/>
                    <p:nvPr/>
                  </p:nvSpPr>
                  <p:spPr>
                    <a:xfrm>
                      <a:off x="3048553" y="764184"/>
                      <a:ext cx="250103" cy="369294"/>
                    </a:xfrm>
                    <a:prstGeom prst="rect">
                      <a:avLst/>
                    </a:prstGeom>
                    <a:noFill/>
                  </p:spPr>
                  <p:txBody>
                    <a:bodyPr wrap="squar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218" name="TextBox 217">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6923" r="-26923" b="-26316"/>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9" name="TextBox 218">
                      <a:extLst>
                        <a:ext uri="{FF2B5EF4-FFF2-40B4-BE49-F238E27FC236}">
                          <a16:creationId xmlns:a16="http://schemas.microsoft.com/office/drawing/2014/main" id="{50B6A683-992B-D0B3-D488-5C3C4381724D}"/>
                        </a:ext>
                      </a:extLst>
                    </p:cNvPr>
                    <p:cNvSpPr txBox="1"/>
                    <p:nvPr/>
                  </p:nvSpPr>
                  <p:spPr>
                    <a:xfrm>
                      <a:off x="5845897" y="3592944"/>
                      <a:ext cx="250103" cy="303087"/>
                    </a:xfrm>
                    <a:prstGeom prst="rect">
                      <a:avLst/>
                    </a:prstGeom>
                    <a:noFill/>
                  </p:spPr>
                  <p:txBody>
                    <a:bodyPr wrap="square" lIns="0" tIns="0" rIns="0" bIns="0" rtlCol="0">
                      <a:normAutofit fontScale="47500" lnSpcReduction="20000"/>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219" name="TextBox 218">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7692" r="-3846" b="-12500"/>
                      </a:stretch>
                    </a:blipFill>
                  </p:spPr>
                  <p:txBody>
                    <a:bodyPr/>
                    <a:lstStyle/>
                    <a:p>
                      <a:r>
                        <a:rPr lang="en-US">
                          <a:noFill/>
                        </a:rPr>
                        <a:t> </a:t>
                      </a:r>
                    </a:p>
                  </p:txBody>
                </p:sp>
              </mc:Fallback>
            </mc:AlternateContent>
            <p:grpSp>
              <p:nvGrpSpPr>
                <p:cNvPr id="220" name="Group 219">
                  <a:extLst>
                    <a:ext uri="{FF2B5EF4-FFF2-40B4-BE49-F238E27FC236}">
                      <a16:creationId xmlns:a16="http://schemas.microsoft.com/office/drawing/2014/main" id="{CA0603CF-3341-E446-C6F1-6EE5C31E6818}"/>
                    </a:ext>
                  </a:extLst>
                </p:cNvPr>
                <p:cNvGrpSpPr/>
                <p:nvPr/>
              </p:nvGrpSpPr>
              <p:grpSpPr>
                <a:xfrm>
                  <a:off x="565964" y="883621"/>
                  <a:ext cx="5486400" cy="5485835"/>
                  <a:chOff x="3878442" y="1338439"/>
                  <a:chExt cx="3840480" cy="3840480"/>
                </a:xfrm>
              </p:grpSpPr>
              <p:cxnSp>
                <p:nvCxnSpPr>
                  <p:cNvPr id="221" name="Straight Connector 220">
                    <a:extLst>
                      <a:ext uri="{FF2B5EF4-FFF2-40B4-BE49-F238E27FC236}">
                        <a16:creationId xmlns:a16="http://schemas.microsoft.com/office/drawing/2014/main" id="{CF9DAF3B-CF18-ECB5-2A76-10D8D88A061E}"/>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222" name="Straight Connector 221">
                    <a:extLst>
                      <a:ext uri="{FF2B5EF4-FFF2-40B4-BE49-F238E27FC236}">
                        <a16:creationId xmlns:a16="http://schemas.microsoft.com/office/drawing/2014/main" id="{D0D0B8DC-F10D-3213-348B-02D3B0CEB3D3}"/>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208" name="Group 207">
                <a:extLst>
                  <a:ext uri="{FF2B5EF4-FFF2-40B4-BE49-F238E27FC236}">
                    <a16:creationId xmlns:a16="http://schemas.microsoft.com/office/drawing/2014/main" id="{1FAA0889-2BE4-637F-222E-C9E7DDEA1681}"/>
                  </a:ext>
                </a:extLst>
              </p:cNvPr>
              <p:cNvGrpSpPr/>
              <p:nvPr/>
            </p:nvGrpSpPr>
            <p:grpSpPr>
              <a:xfrm>
                <a:off x="1396955" y="1727150"/>
                <a:ext cx="3821161" cy="3820765"/>
                <a:chOff x="1396955" y="1727150"/>
                <a:chExt cx="3821161" cy="3820765"/>
              </a:xfrm>
            </p:grpSpPr>
            <p:sp>
              <p:nvSpPr>
                <p:cNvPr id="214" name="Oval 213">
                  <a:extLst>
                    <a:ext uri="{FF2B5EF4-FFF2-40B4-BE49-F238E27FC236}">
                      <a16:creationId xmlns:a16="http://schemas.microsoft.com/office/drawing/2014/main" id="{0C1B7A16-30A2-D2C8-6CEB-4C2D6266102C}"/>
                    </a:ext>
                  </a:extLst>
                </p:cNvPr>
                <p:cNvSpPr>
                  <a:spLocks noChangeAspect="1"/>
                </p:cNvSpPr>
                <p:nvPr/>
              </p:nvSpPr>
              <p:spPr>
                <a:xfrm>
                  <a:off x="2074903" y="2405028"/>
                  <a:ext cx="2465264" cy="2465008"/>
                </a:xfrm>
                <a:prstGeom prst="ellipse">
                  <a:avLst/>
                </a:prstGeom>
                <a:noFill/>
                <a:ln w="19050">
                  <a:solidFill>
                    <a:srgbClr val="6E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p>
              </p:txBody>
            </p:sp>
            <p:sp>
              <p:nvSpPr>
                <p:cNvPr id="215" name="Oval 214">
                  <a:extLst>
                    <a:ext uri="{FF2B5EF4-FFF2-40B4-BE49-F238E27FC236}">
                      <a16:creationId xmlns:a16="http://schemas.microsoft.com/office/drawing/2014/main" id="{2AD750E8-CA14-B4C1-B458-6BE12E67C4CC}"/>
                    </a:ext>
                  </a:extLst>
                </p:cNvPr>
                <p:cNvSpPr>
                  <a:spLocks noChangeAspect="1"/>
                </p:cNvSpPr>
                <p:nvPr/>
              </p:nvSpPr>
              <p:spPr>
                <a:xfrm>
                  <a:off x="2567956" y="2898030"/>
                  <a:ext cx="1479158" cy="1479004"/>
                </a:xfrm>
                <a:prstGeom prst="ellipse">
                  <a:avLst/>
                </a:prstGeom>
                <a:noFill/>
                <a:ln w="19050">
                  <a:solidFill>
                    <a:srgbClr val="4D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solidFill>
                      <a:srgbClr val="FF9999"/>
                    </a:solidFill>
                  </a:endParaRPr>
                </a:p>
              </p:txBody>
            </p:sp>
            <p:sp>
              <p:nvSpPr>
                <p:cNvPr id="216" name="Oval 215">
                  <a:extLst>
                    <a:ext uri="{FF2B5EF4-FFF2-40B4-BE49-F238E27FC236}">
                      <a16:creationId xmlns:a16="http://schemas.microsoft.com/office/drawing/2014/main" id="{88EBBD5C-777F-BB8D-E930-AF91BCC64E93}"/>
                    </a:ext>
                  </a:extLst>
                </p:cNvPr>
                <p:cNvSpPr>
                  <a:spLocks noChangeAspect="1"/>
                </p:cNvSpPr>
                <p:nvPr/>
              </p:nvSpPr>
              <p:spPr>
                <a:xfrm>
                  <a:off x="1396955" y="1727150"/>
                  <a:ext cx="3821161" cy="3820765"/>
                </a:xfrm>
                <a:prstGeom prst="ellipse">
                  <a:avLst/>
                </a:prstGeom>
                <a:noFill/>
                <a:ln w="19050">
                  <a:solidFill>
                    <a:srgbClr val="AA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a:solidFill>
                      <a:srgbClr val="FF0000"/>
                    </a:solidFill>
                  </a:endParaRPr>
                </a:p>
              </p:txBody>
            </p:sp>
            <p:sp>
              <p:nvSpPr>
                <p:cNvPr id="217" name="Oval 216">
                  <a:extLst>
                    <a:ext uri="{FF2B5EF4-FFF2-40B4-BE49-F238E27FC236}">
                      <a16:creationId xmlns:a16="http://schemas.microsoft.com/office/drawing/2014/main" id="{BA721D3E-DEA2-28FB-2F06-5EAD268A16C3}"/>
                    </a:ext>
                  </a:extLst>
                </p:cNvPr>
                <p:cNvSpPr>
                  <a:spLocks noChangeAspect="1"/>
                </p:cNvSpPr>
                <p:nvPr/>
              </p:nvSpPr>
              <p:spPr>
                <a:xfrm>
                  <a:off x="1705111" y="2035275"/>
                  <a:ext cx="3204848" cy="3204516"/>
                </a:xfrm>
                <a:prstGeom prst="ellipse">
                  <a:avLst/>
                </a:prstGeom>
                <a:noFill/>
                <a:ln w="19050">
                  <a:solidFill>
                    <a:srgbClr val="87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normAutofit/>
                </a:bodyPr>
                <a:lstStyle/>
                <a:p>
                  <a:pPr algn="ctr"/>
                  <a:endParaRPr lang="en-US" dirty="0">
                    <a:solidFill>
                      <a:srgbClr val="FF3333"/>
                    </a:solidFill>
                  </a:endParaRPr>
                </a:p>
              </p:txBody>
            </p:sp>
          </p:grpSp>
          <p:grpSp>
            <p:nvGrpSpPr>
              <p:cNvPr id="209" name="Group 208">
                <a:extLst>
                  <a:ext uri="{FF2B5EF4-FFF2-40B4-BE49-F238E27FC236}">
                    <a16:creationId xmlns:a16="http://schemas.microsoft.com/office/drawing/2014/main" id="{556110C5-035E-75FE-4819-400EE2F3EBFA}"/>
                  </a:ext>
                </a:extLst>
              </p:cNvPr>
              <p:cNvGrpSpPr/>
              <p:nvPr/>
            </p:nvGrpSpPr>
            <p:grpSpPr>
              <a:xfrm>
                <a:off x="2985810" y="2345105"/>
                <a:ext cx="2238039" cy="1235301"/>
                <a:chOff x="2985810" y="2345105"/>
                <a:chExt cx="2238039" cy="1235301"/>
              </a:xfrm>
            </p:grpSpPr>
            <mc:AlternateContent xmlns:mc="http://schemas.openxmlformats.org/markup-compatibility/2006" xmlns:a14="http://schemas.microsoft.com/office/drawing/2010/main">
              <mc:Choice Requires="a14">
                <p:sp>
                  <p:nvSpPr>
                    <p:cNvPr id="210" name="TextBox 209">
                      <a:extLst>
                        <a:ext uri="{FF2B5EF4-FFF2-40B4-BE49-F238E27FC236}">
                          <a16:creationId xmlns:a16="http://schemas.microsoft.com/office/drawing/2014/main" id="{CC3ACC5F-A7F2-F5E6-FC96-F70E77BE8BC2}"/>
                        </a:ext>
                      </a:extLst>
                    </p:cNvPr>
                    <p:cNvSpPr txBox="1"/>
                    <p:nvPr/>
                  </p:nvSpPr>
                  <p:spPr>
                    <a:xfrm>
                      <a:off x="2985810" y="3211112"/>
                      <a:ext cx="872483"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520000"/>
                                </a:solidFill>
                                <a:latin typeface="Cambria Math" panose="02040503050406030204" pitchFamily="18" charset="0"/>
                              </a:rPr>
                              <m:t>𝐻</m:t>
                            </m:r>
                            <m:r>
                              <a:rPr lang="en-US" sz="2400" b="0" i="1" smtClean="0">
                                <a:solidFill>
                                  <a:srgbClr val="520000"/>
                                </a:solidFill>
                                <a:latin typeface="Cambria Math" panose="02040503050406030204" pitchFamily="18" charset="0"/>
                              </a:rPr>
                              <m:t>=1</m:t>
                            </m:r>
                          </m:oMath>
                        </m:oMathPara>
                      </a14:m>
                      <a:endParaRPr lang="en-US" sz="2400" dirty="0">
                        <a:solidFill>
                          <a:srgbClr val="520000"/>
                        </a:solidFill>
                      </a:endParaRPr>
                    </a:p>
                  </p:txBody>
                </p:sp>
              </mc:Choice>
              <mc:Fallback xmlns="">
                <p:sp>
                  <p:nvSpPr>
                    <p:cNvPr id="210" name="TextBox 209">
                      <a:extLst>
                        <a:ext uri="{FF2B5EF4-FFF2-40B4-BE49-F238E27FC236}">
                          <a16:creationId xmlns:a16="http://schemas.microsoft.com/office/drawing/2014/main" id="{CC3ACC5F-A7F2-F5E6-FC96-F70E77BE8BC2}"/>
                        </a:ext>
                      </a:extLst>
                    </p:cNvPr>
                    <p:cNvSpPr txBox="1">
                      <a:spLocks noRot="1" noChangeAspect="1" noMove="1" noResize="1" noEditPoints="1" noAdjustHandles="1" noChangeArrowheads="1" noChangeShapeType="1" noTextEdit="1"/>
                    </p:cNvSpPr>
                    <p:nvPr/>
                  </p:nvSpPr>
                  <p:spPr>
                    <a:xfrm>
                      <a:off x="2985810" y="3211112"/>
                      <a:ext cx="872483" cy="369294"/>
                    </a:xfrm>
                    <a:prstGeom prst="rect">
                      <a:avLst/>
                    </a:prstGeom>
                    <a:blipFill>
                      <a:blip r:embed="rId6"/>
                      <a:stretch>
                        <a:fillRect l="-7865" r="-7865"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1" name="TextBox 210">
                      <a:extLst>
                        <a:ext uri="{FF2B5EF4-FFF2-40B4-BE49-F238E27FC236}">
                          <a16:creationId xmlns:a16="http://schemas.microsoft.com/office/drawing/2014/main" id="{0CE10D3D-A648-D110-725D-201C1EF3EE71}"/>
                        </a:ext>
                      </a:extLst>
                    </p:cNvPr>
                    <p:cNvSpPr txBox="1"/>
                    <p:nvPr/>
                  </p:nvSpPr>
                  <p:spPr>
                    <a:xfrm>
                      <a:off x="4383971" y="2714399"/>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7C0000"/>
                                </a:solidFill>
                                <a:latin typeface="Cambria Math" panose="02040503050406030204" pitchFamily="18" charset="0"/>
                              </a:rPr>
                              <m:t>2</m:t>
                            </m:r>
                          </m:oMath>
                        </m:oMathPara>
                      </a14:m>
                      <a:endParaRPr lang="en-US" sz="2400" dirty="0">
                        <a:solidFill>
                          <a:srgbClr val="7C0000"/>
                        </a:solidFill>
                      </a:endParaRPr>
                    </a:p>
                  </p:txBody>
                </p:sp>
              </mc:Choice>
              <mc:Fallback xmlns="">
                <p:sp>
                  <p:nvSpPr>
                    <p:cNvPr id="211" name="TextBox 210">
                      <a:extLst>
                        <a:ext uri="{FF2B5EF4-FFF2-40B4-BE49-F238E27FC236}">
                          <a16:creationId xmlns:a16="http://schemas.microsoft.com/office/drawing/2014/main" id="{0CE10D3D-A648-D110-725D-201C1EF3EE71}"/>
                        </a:ext>
                      </a:extLst>
                    </p:cNvPr>
                    <p:cNvSpPr txBox="1">
                      <a:spLocks noRot="1" noChangeAspect="1" noMove="1" noResize="1" noEditPoints="1" noAdjustHandles="1" noChangeArrowheads="1" noChangeShapeType="1" noTextEdit="1"/>
                    </p:cNvSpPr>
                    <p:nvPr/>
                  </p:nvSpPr>
                  <p:spPr>
                    <a:xfrm>
                      <a:off x="4383971" y="2714399"/>
                      <a:ext cx="238847" cy="369294"/>
                    </a:xfrm>
                    <a:prstGeom prst="rect">
                      <a:avLst/>
                    </a:prstGeom>
                    <a:blipFill>
                      <a:blip r:embed="rId7"/>
                      <a:stretch>
                        <a:fillRect l="-29167" r="-33333"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2" name="TextBox 211">
                      <a:extLst>
                        <a:ext uri="{FF2B5EF4-FFF2-40B4-BE49-F238E27FC236}">
                          <a16:creationId xmlns:a16="http://schemas.microsoft.com/office/drawing/2014/main" id="{CA44A48A-12B7-7701-7B18-04A61A369F72}"/>
                        </a:ext>
                      </a:extLst>
                    </p:cNvPr>
                    <p:cNvSpPr txBox="1"/>
                    <p:nvPr/>
                  </p:nvSpPr>
                  <p:spPr>
                    <a:xfrm>
                      <a:off x="4681620" y="2529752"/>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960000"/>
                                </a:solidFill>
                                <a:latin typeface="Cambria Math" panose="02040503050406030204" pitchFamily="18" charset="0"/>
                              </a:rPr>
                              <m:t>3</m:t>
                            </m:r>
                          </m:oMath>
                        </m:oMathPara>
                      </a14:m>
                      <a:endParaRPr lang="en-US" sz="2400" dirty="0">
                        <a:solidFill>
                          <a:srgbClr val="960000"/>
                        </a:solidFill>
                      </a:endParaRPr>
                    </a:p>
                  </p:txBody>
                </p:sp>
              </mc:Choice>
              <mc:Fallback xmlns="">
                <p:sp>
                  <p:nvSpPr>
                    <p:cNvPr id="212" name="TextBox 211">
                      <a:extLst>
                        <a:ext uri="{FF2B5EF4-FFF2-40B4-BE49-F238E27FC236}">
                          <a16:creationId xmlns:a16="http://schemas.microsoft.com/office/drawing/2014/main" id="{CA44A48A-12B7-7701-7B18-04A61A369F72}"/>
                        </a:ext>
                      </a:extLst>
                    </p:cNvPr>
                    <p:cNvSpPr txBox="1">
                      <a:spLocks noRot="1" noChangeAspect="1" noMove="1" noResize="1" noEditPoints="1" noAdjustHandles="1" noChangeArrowheads="1" noChangeShapeType="1" noTextEdit="1"/>
                    </p:cNvSpPr>
                    <p:nvPr/>
                  </p:nvSpPr>
                  <p:spPr>
                    <a:xfrm>
                      <a:off x="4681620" y="2529752"/>
                      <a:ext cx="238847" cy="369294"/>
                    </a:xfrm>
                    <a:prstGeom prst="rect">
                      <a:avLst/>
                    </a:prstGeom>
                    <a:blipFill>
                      <a:blip r:embed="rId8"/>
                      <a:stretch>
                        <a:fillRect l="-28000" r="-28000" b="-5263"/>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13" name="TextBox 212">
                      <a:extLst>
                        <a:ext uri="{FF2B5EF4-FFF2-40B4-BE49-F238E27FC236}">
                          <a16:creationId xmlns:a16="http://schemas.microsoft.com/office/drawing/2014/main" id="{857041C9-C94A-9932-6533-C8D2B8E06C87}"/>
                        </a:ext>
                      </a:extLst>
                    </p:cNvPr>
                    <p:cNvSpPr txBox="1"/>
                    <p:nvPr/>
                  </p:nvSpPr>
                  <p:spPr>
                    <a:xfrm>
                      <a:off x="4985002" y="2345105"/>
                      <a:ext cx="238847" cy="369294"/>
                    </a:xfrm>
                    <a:prstGeom prst="rect">
                      <a:avLst/>
                    </a:prstGeom>
                    <a:noFill/>
                  </p:spPr>
                  <p:txBody>
                    <a:bodyPr wrap="none" lIns="0" tIns="0" rIns="0" bIns="0" rtlCol="0">
                      <a:normAutofit fontScale="62500" lnSpcReduction="20000"/>
                    </a:bodyPr>
                    <a:lstStyle/>
                    <a:p>
                      <a:pPr/>
                      <a14:m>
                        <m:oMathPara xmlns:m="http://schemas.openxmlformats.org/officeDocument/2006/math">
                          <m:oMathParaPr>
                            <m:jc m:val="centerGroup"/>
                          </m:oMathParaPr>
                          <m:oMath xmlns:m="http://schemas.openxmlformats.org/officeDocument/2006/math">
                            <m:r>
                              <a:rPr lang="en-US" sz="2400" b="0" i="1" smtClean="0">
                                <a:solidFill>
                                  <a:srgbClr val="D70000"/>
                                </a:solidFill>
                                <a:latin typeface="Cambria Math" panose="02040503050406030204" pitchFamily="18" charset="0"/>
                              </a:rPr>
                              <m:t>4</m:t>
                            </m:r>
                          </m:oMath>
                        </m:oMathPara>
                      </a14:m>
                      <a:endParaRPr lang="en-US" sz="2400" dirty="0">
                        <a:solidFill>
                          <a:srgbClr val="D70000"/>
                        </a:solidFill>
                      </a:endParaRPr>
                    </a:p>
                  </p:txBody>
                </p:sp>
              </mc:Choice>
              <mc:Fallback xmlns="">
                <p:sp>
                  <p:nvSpPr>
                    <p:cNvPr id="213" name="TextBox 212">
                      <a:extLst>
                        <a:ext uri="{FF2B5EF4-FFF2-40B4-BE49-F238E27FC236}">
                          <a16:creationId xmlns:a16="http://schemas.microsoft.com/office/drawing/2014/main" id="{857041C9-C94A-9932-6533-C8D2B8E06C87}"/>
                        </a:ext>
                      </a:extLst>
                    </p:cNvPr>
                    <p:cNvSpPr txBox="1">
                      <a:spLocks noRot="1" noChangeAspect="1" noMove="1" noResize="1" noEditPoints="1" noAdjustHandles="1" noChangeArrowheads="1" noChangeShapeType="1" noTextEdit="1"/>
                    </p:cNvSpPr>
                    <p:nvPr/>
                  </p:nvSpPr>
                  <p:spPr>
                    <a:xfrm>
                      <a:off x="4985002" y="2345105"/>
                      <a:ext cx="238847" cy="369294"/>
                    </a:xfrm>
                    <a:prstGeom prst="rect">
                      <a:avLst/>
                    </a:prstGeom>
                    <a:blipFill>
                      <a:blip r:embed="rId9"/>
                      <a:stretch>
                        <a:fillRect l="-28000" r="-28000" b="-5263"/>
                      </a:stretch>
                    </a:blipFill>
                  </p:spPr>
                  <p:txBody>
                    <a:bodyPr/>
                    <a:lstStyle/>
                    <a:p>
                      <a:r>
                        <a:rPr lang="en-US">
                          <a:noFill/>
                        </a:rPr>
                        <a:t> </a:t>
                      </a:r>
                    </a:p>
                  </p:txBody>
                </p:sp>
              </mc:Fallback>
            </mc:AlternateContent>
          </p:grpSp>
        </p:grpSp>
        <p:grpSp>
          <p:nvGrpSpPr>
            <p:cNvPr id="120" name="Group 119">
              <a:extLst>
                <a:ext uri="{FF2B5EF4-FFF2-40B4-BE49-F238E27FC236}">
                  <a16:creationId xmlns:a16="http://schemas.microsoft.com/office/drawing/2014/main" id="{A3A41B03-1D7C-2FCE-62F6-FD2C8E557172}"/>
                </a:ext>
              </a:extLst>
            </p:cNvPr>
            <p:cNvGrpSpPr/>
            <p:nvPr/>
          </p:nvGrpSpPr>
          <p:grpSpPr>
            <a:xfrm>
              <a:off x="1478182" y="1831011"/>
              <a:ext cx="3698780" cy="3600204"/>
              <a:chOff x="4248727" y="1912341"/>
              <a:chExt cx="3697388" cy="3598849"/>
            </a:xfrm>
          </p:grpSpPr>
          <p:grpSp>
            <p:nvGrpSpPr>
              <p:cNvPr id="121" name="Group 120">
                <a:extLst>
                  <a:ext uri="{FF2B5EF4-FFF2-40B4-BE49-F238E27FC236}">
                    <a16:creationId xmlns:a16="http://schemas.microsoft.com/office/drawing/2014/main" id="{FC55D84B-7E8C-5D6D-8FC9-FECB0FEC7E75}"/>
                  </a:ext>
                </a:extLst>
              </p:cNvPr>
              <p:cNvGrpSpPr/>
              <p:nvPr/>
            </p:nvGrpSpPr>
            <p:grpSpPr>
              <a:xfrm>
                <a:off x="4481077" y="2121268"/>
                <a:ext cx="3183077" cy="3179634"/>
                <a:chOff x="4481077" y="2121268"/>
                <a:chExt cx="3183077" cy="3179634"/>
              </a:xfrm>
            </p:grpSpPr>
            <p:cxnSp>
              <p:nvCxnSpPr>
                <p:cNvPr id="130" name="Straight Arrow Connector 129">
                  <a:extLst>
                    <a:ext uri="{FF2B5EF4-FFF2-40B4-BE49-F238E27FC236}">
                      <a16:creationId xmlns:a16="http://schemas.microsoft.com/office/drawing/2014/main" id="{3F53C0B5-B736-1F7C-8E69-67ADF99EA808}"/>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1" name="Straight Arrow Connector 130">
                  <a:extLst>
                    <a:ext uri="{FF2B5EF4-FFF2-40B4-BE49-F238E27FC236}">
                      <a16:creationId xmlns:a16="http://schemas.microsoft.com/office/drawing/2014/main" id="{27AECE72-A810-9627-3F3B-8F9A01EBFA45}"/>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2" name="Straight Arrow Connector 131">
                  <a:extLst>
                    <a:ext uri="{FF2B5EF4-FFF2-40B4-BE49-F238E27FC236}">
                      <a16:creationId xmlns:a16="http://schemas.microsoft.com/office/drawing/2014/main" id="{70B90A72-3A3F-2814-9DFD-5595024734BC}"/>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3" name="Straight Arrow Connector 132">
                  <a:extLst>
                    <a:ext uri="{FF2B5EF4-FFF2-40B4-BE49-F238E27FC236}">
                      <a16:creationId xmlns:a16="http://schemas.microsoft.com/office/drawing/2014/main" id="{F30905C7-759A-25DD-B7DF-E7C7A5D57C75}"/>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4" name="Straight Arrow Connector 133">
                  <a:extLst>
                    <a:ext uri="{FF2B5EF4-FFF2-40B4-BE49-F238E27FC236}">
                      <a16:creationId xmlns:a16="http://schemas.microsoft.com/office/drawing/2014/main" id="{A17D7B72-06B6-A5CB-C8B1-E65121CCAB7B}"/>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5" name="Straight Arrow Connector 134">
                  <a:extLst>
                    <a:ext uri="{FF2B5EF4-FFF2-40B4-BE49-F238E27FC236}">
                      <a16:creationId xmlns:a16="http://schemas.microsoft.com/office/drawing/2014/main" id="{D45CCB07-622D-ABD9-F43F-ECE859DD95A8}"/>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6" name="Straight Arrow Connector 135">
                  <a:extLst>
                    <a:ext uri="{FF2B5EF4-FFF2-40B4-BE49-F238E27FC236}">
                      <a16:creationId xmlns:a16="http://schemas.microsoft.com/office/drawing/2014/main" id="{6293A9A5-E394-7672-7391-A4187E165C73}"/>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7" name="Straight Arrow Connector 136">
                  <a:extLst>
                    <a:ext uri="{FF2B5EF4-FFF2-40B4-BE49-F238E27FC236}">
                      <a16:creationId xmlns:a16="http://schemas.microsoft.com/office/drawing/2014/main" id="{FCF711FA-7C8B-3BF1-EE39-BDEF3C0DC894}"/>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8" name="Straight Arrow Connector 137">
                  <a:extLst>
                    <a:ext uri="{FF2B5EF4-FFF2-40B4-BE49-F238E27FC236}">
                      <a16:creationId xmlns:a16="http://schemas.microsoft.com/office/drawing/2014/main" id="{FFCAC185-B86F-6CBD-D461-FED7AAD15408}"/>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39" name="Straight Arrow Connector 138">
                  <a:extLst>
                    <a:ext uri="{FF2B5EF4-FFF2-40B4-BE49-F238E27FC236}">
                      <a16:creationId xmlns:a16="http://schemas.microsoft.com/office/drawing/2014/main" id="{A70C902D-D8C3-C14D-D778-34FF4F5BB6B2}"/>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0" name="Straight Arrow Connector 139">
                  <a:extLst>
                    <a:ext uri="{FF2B5EF4-FFF2-40B4-BE49-F238E27FC236}">
                      <a16:creationId xmlns:a16="http://schemas.microsoft.com/office/drawing/2014/main" id="{8036A027-243C-C73B-2DAC-B0F34DEC7065}"/>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1" name="Straight Arrow Connector 140">
                  <a:extLst>
                    <a:ext uri="{FF2B5EF4-FFF2-40B4-BE49-F238E27FC236}">
                      <a16:creationId xmlns:a16="http://schemas.microsoft.com/office/drawing/2014/main" id="{05DF268A-68BC-2FD4-79BE-8534FC55F8FC}"/>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3" name="Straight Arrow Connector 142">
                  <a:extLst>
                    <a:ext uri="{FF2B5EF4-FFF2-40B4-BE49-F238E27FC236}">
                      <a16:creationId xmlns:a16="http://schemas.microsoft.com/office/drawing/2014/main" id="{BF4082FD-8911-EF77-28B8-4C3C770AC05F}"/>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49" name="Straight Arrow Connector 148">
                  <a:extLst>
                    <a:ext uri="{FF2B5EF4-FFF2-40B4-BE49-F238E27FC236}">
                      <a16:creationId xmlns:a16="http://schemas.microsoft.com/office/drawing/2014/main" id="{41110745-1837-F309-33AE-D70799B0CE23}"/>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1" name="Straight Arrow Connector 150">
                  <a:extLst>
                    <a:ext uri="{FF2B5EF4-FFF2-40B4-BE49-F238E27FC236}">
                      <a16:creationId xmlns:a16="http://schemas.microsoft.com/office/drawing/2014/main" id="{3BEB5816-3DD4-C51B-F172-72D7EBDBA966}"/>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2" name="Straight Arrow Connector 151">
                  <a:extLst>
                    <a:ext uri="{FF2B5EF4-FFF2-40B4-BE49-F238E27FC236}">
                      <a16:creationId xmlns:a16="http://schemas.microsoft.com/office/drawing/2014/main" id="{592A5EB1-EF7D-676B-8BB8-C069F31F0441}"/>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3" name="Straight Arrow Connector 152">
                  <a:extLst>
                    <a:ext uri="{FF2B5EF4-FFF2-40B4-BE49-F238E27FC236}">
                      <a16:creationId xmlns:a16="http://schemas.microsoft.com/office/drawing/2014/main" id="{57308E35-1FDF-5F92-B67C-95194F2D3CAB}"/>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54" name="Straight Arrow Connector 153">
                  <a:extLst>
                    <a:ext uri="{FF2B5EF4-FFF2-40B4-BE49-F238E27FC236}">
                      <a16:creationId xmlns:a16="http://schemas.microsoft.com/office/drawing/2014/main" id="{A6884A5C-E0C6-FB56-7AF7-6416472E654D}"/>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E600AB9A-A678-66A4-33C9-9E04D0A88418}"/>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1" name="Straight Arrow Connector 200">
                  <a:extLst>
                    <a:ext uri="{FF2B5EF4-FFF2-40B4-BE49-F238E27FC236}">
                      <a16:creationId xmlns:a16="http://schemas.microsoft.com/office/drawing/2014/main" id="{111A842E-A9C9-F44D-7F08-53E97458ECF3}"/>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2" name="Straight Arrow Connector 201">
                  <a:extLst>
                    <a:ext uri="{FF2B5EF4-FFF2-40B4-BE49-F238E27FC236}">
                      <a16:creationId xmlns:a16="http://schemas.microsoft.com/office/drawing/2014/main" id="{F39A3001-AF60-9B04-AABC-31EBB1594528}"/>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3" name="Straight Arrow Connector 202">
                  <a:extLst>
                    <a:ext uri="{FF2B5EF4-FFF2-40B4-BE49-F238E27FC236}">
                      <a16:creationId xmlns:a16="http://schemas.microsoft.com/office/drawing/2014/main" id="{DC06EAC6-E220-7EB9-2C84-FEAD5B5C2712}"/>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4" name="Straight Arrow Connector 203">
                  <a:extLst>
                    <a:ext uri="{FF2B5EF4-FFF2-40B4-BE49-F238E27FC236}">
                      <a16:creationId xmlns:a16="http://schemas.microsoft.com/office/drawing/2014/main" id="{C930EE66-343C-0A12-3FCF-CFD65A6F8563}"/>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5" name="Straight Arrow Connector 204">
                  <a:extLst>
                    <a:ext uri="{FF2B5EF4-FFF2-40B4-BE49-F238E27FC236}">
                      <a16:creationId xmlns:a16="http://schemas.microsoft.com/office/drawing/2014/main" id="{94FCE567-F92B-23C2-58B4-E7A1EE86E637}"/>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22" name="Straight Arrow Connector 121">
                <a:extLst>
                  <a:ext uri="{FF2B5EF4-FFF2-40B4-BE49-F238E27FC236}">
                    <a16:creationId xmlns:a16="http://schemas.microsoft.com/office/drawing/2014/main" id="{FE74D635-CFBF-B8B1-EFFC-97277CE0EA6E}"/>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E15BC38B-3DAB-801B-AF15-995037765D7C}"/>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A88293E4-9291-16BA-3AFE-498D44CD31C8}"/>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B35C5D20-7DBA-9EAB-78C3-C77104F324BD}"/>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9CCDF0E2-8A63-8AA2-0507-2AE0972883D9}"/>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B9BFF229-5D07-803D-3B45-EEB944B3EFCA}"/>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8" name="Straight Arrow Connector 127">
                <a:extLst>
                  <a:ext uri="{FF2B5EF4-FFF2-40B4-BE49-F238E27FC236}">
                    <a16:creationId xmlns:a16="http://schemas.microsoft.com/office/drawing/2014/main" id="{873292BD-1F8E-54ED-299E-00F1C3275593}"/>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29" name="Straight Arrow Connector 128">
                <a:extLst>
                  <a:ext uri="{FF2B5EF4-FFF2-40B4-BE49-F238E27FC236}">
                    <a16:creationId xmlns:a16="http://schemas.microsoft.com/office/drawing/2014/main" id="{D426CC2A-9C12-ED6A-8737-D9D3C0FF86F2}"/>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mc:AlternateContent xmlns:mc="http://schemas.openxmlformats.org/markup-compatibility/2006" xmlns:a14="http://schemas.microsoft.com/office/drawing/2010/main">
        <mc:Choice Requires="a14">
          <p:sp>
            <p:nvSpPr>
              <p:cNvPr id="112" name="TextBox 111">
                <a:extLst>
                  <a:ext uri="{FF2B5EF4-FFF2-40B4-BE49-F238E27FC236}">
                    <a16:creationId xmlns:a16="http://schemas.microsoft.com/office/drawing/2014/main" id="{551DA347-931A-4310-BE51-B662DE0E909D}"/>
                  </a:ext>
                </a:extLst>
              </p:cNvPr>
              <p:cNvSpPr txBox="1"/>
              <p:nvPr/>
            </p:nvSpPr>
            <p:spPr>
              <a:xfrm>
                <a:off x="8686465" y="139790"/>
                <a:ext cx="1117658" cy="493679"/>
              </a:xfrm>
              <a:prstGeom prst="rect">
                <a:avLst/>
              </a:prstGeom>
              <a:noFill/>
            </p:spPr>
            <p:txBody>
              <a:bodyPr wrap="none" rtlCol="0">
                <a:noAutofit/>
              </a:bodyPr>
              <a:lstStyle/>
              <a:p>
                <a:pPr algn="ctr"/>
                <a14:m>
                  <m:oMathPara xmlns:m="http://schemas.openxmlformats.org/officeDocument/2006/math">
                    <m:oMathParaPr>
                      <m:jc m:val="centerGroup"/>
                    </m:oMathParaPr>
                    <m:oMath xmlns:m="http://schemas.openxmlformats.org/officeDocument/2006/math">
                      <m:acc>
                        <m:accPr>
                          <m:chr m:val="⃗"/>
                          <m:ctrlPr>
                            <a:rPr lang="en-US" sz="2400" i="1" smtClean="0">
                              <a:latin typeface="Cambria Math" panose="02040503050406030204" pitchFamily="18" charset="0"/>
                            </a:rPr>
                          </m:ctrlPr>
                        </m:accPr>
                        <m:e>
                          <m:r>
                            <a:rPr lang="en-US" sz="2400" b="0" i="1" smtClean="0">
                              <a:latin typeface="Cambria Math" panose="02040503050406030204" pitchFamily="18" charset="0"/>
                            </a:rPr>
                            <m:t>𝑆</m:t>
                          </m:r>
                        </m:e>
                      </m:acc>
                      <m:d>
                        <m:dPr>
                          <m:ctrlPr>
                            <a:rPr lang="en-US" sz="2400" i="1">
                              <a:latin typeface="Cambria Math" panose="02040503050406030204" pitchFamily="18" charset="0"/>
                            </a:rPr>
                          </m:ctrlPr>
                        </m:dPr>
                        <m:e>
                          <m:r>
                            <a:rPr lang="en-US" sz="2400" i="1">
                              <a:latin typeface="Cambria Math" panose="02040503050406030204" pitchFamily="18" charset="0"/>
                            </a:rPr>
                            <m:t>𝑞</m:t>
                          </m:r>
                          <m:r>
                            <a:rPr lang="en-US" sz="2400" i="1">
                              <a:latin typeface="Cambria Math" panose="02040503050406030204" pitchFamily="18" charset="0"/>
                            </a:rPr>
                            <m:t>,</m:t>
                          </m:r>
                          <m:r>
                            <a:rPr lang="en-US" sz="2400" i="1">
                              <a:latin typeface="Cambria Math" panose="02040503050406030204" pitchFamily="18" charset="0"/>
                            </a:rPr>
                            <m:t>𝑝</m:t>
                          </m:r>
                        </m:e>
                      </m:d>
                    </m:oMath>
                  </m:oMathPara>
                </a14:m>
                <a:endParaRPr lang="en-US" sz="2400" dirty="0"/>
              </a:p>
            </p:txBody>
          </p:sp>
        </mc:Choice>
        <mc:Fallback xmlns="">
          <p:sp>
            <p:nvSpPr>
              <p:cNvPr id="112" name="TextBox 111">
                <a:extLst>
                  <a:ext uri="{FF2B5EF4-FFF2-40B4-BE49-F238E27FC236}">
                    <a16:creationId xmlns:a16="http://schemas.microsoft.com/office/drawing/2014/main" id="{551DA347-931A-4310-BE51-B662DE0E909D}"/>
                  </a:ext>
                </a:extLst>
              </p:cNvPr>
              <p:cNvSpPr txBox="1">
                <a:spLocks noRot="1" noChangeAspect="1" noMove="1" noResize="1" noEditPoints="1" noAdjustHandles="1" noChangeArrowheads="1" noChangeShapeType="1" noTextEdit="1"/>
              </p:cNvSpPr>
              <p:nvPr/>
            </p:nvSpPr>
            <p:spPr>
              <a:xfrm>
                <a:off x="8686465" y="139790"/>
                <a:ext cx="1117658" cy="493679"/>
              </a:xfrm>
              <a:prstGeom prst="rect">
                <a:avLst/>
              </a:prstGeom>
              <a:blipFill>
                <a:blip r:embed="rId10"/>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4" name="Rectangle 3">
                <a:extLst>
                  <a:ext uri="{FF2B5EF4-FFF2-40B4-BE49-F238E27FC236}">
                    <a16:creationId xmlns:a16="http://schemas.microsoft.com/office/drawing/2014/main" id="{6EB2E272-B613-AB2D-C105-A1D023D95A9D}"/>
                  </a:ext>
                </a:extLst>
              </p:cNvPr>
              <p:cNvSpPr/>
              <p:nvPr/>
            </p:nvSpPr>
            <p:spPr>
              <a:xfrm>
                <a:off x="4156997" y="2048084"/>
                <a:ext cx="4014369" cy="575479"/>
              </a:xfrm>
              <a:prstGeom prst="rect">
                <a:avLst/>
              </a:prstGeom>
            </p:spPr>
            <p:txBody>
              <a:bodyPr wrap="none">
                <a:spAutoFit/>
              </a:bodyPr>
              <a:lstStyle/>
              <a:p>
                <a:r>
                  <a:rPr lang="en-US" sz="2800" dirty="0">
                    <a:solidFill>
                      <a:schemeClr val="tx1"/>
                    </a:solidFill>
                  </a:rPr>
                  <a:t>Note: </a:t>
                </a:r>
                <a14:m>
                  <m:oMath xmlns:m="http://schemas.openxmlformats.org/officeDocument/2006/math">
                    <m:r>
                      <a:rPr lang="en-US" sz="2800" i="1" smtClean="0">
                        <a:solidFill>
                          <a:schemeClr val="tx1"/>
                        </a:solidFill>
                        <a:latin typeface="Cambria Math" panose="02040503050406030204" pitchFamily="18" charset="0"/>
                        <a:ea typeface="Cambria Math" panose="02040503050406030204" pitchFamily="18" charset="0"/>
                      </a:rPr>
                      <m:t>𝜔</m:t>
                    </m:r>
                    <m:r>
                      <a:rPr lang="en-US" sz="2800" i="1" smtClean="0">
                        <a:solidFill>
                          <a:schemeClr val="tx1"/>
                        </a:solidFill>
                        <a:latin typeface="Cambria Math" panose="02040503050406030204" pitchFamily="18" charset="0"/>
                        <a:ea typeface="Cambria Math" panose="02040503050406030204" pitchFamily="18" charset="0"/>
                      </a:rPr>
                      <m:t> </m:t>
                    </m:r>
                    <m:acc>
                      <m:accPr>
                        <m:chr m:val="⃗"/>
                        <m:ctrlPr>
                          <a:rPr lang="en-US" sz="2800" i="1">
                            <a:solidFill>
                              <a:schemeClr val="tx1"/>
                            </a:solidFill>
                            <a:latin typeface="Cambria Math" panose="02040503050406030204" pitchFamily="18" charset="0"/>
                          </a:rPr>
                        </m:ctrlPr>
                      </m:accPr>
                      <m:e>
                        <m:r>
                          <m:rPr>
                            <m:sty m:val="p"/>
                          </m:rPr>
                          <a:rPr lang="en-US" sz="2800" i="1">
                            <a:solidFill>
                              <a:schemeClr val="tx1"/>
                            </a:solidFill>
                            <a:latin typeface="Cambria Math" panose="02040503050406030204" pitchFamily="18" charset="0"/>
                            <a:ea typeface="Cambria Math" panose="02040503050406030204" pitchFamily="18" charset="0"/>
                          </a:rPr>
                          <m:t>∇</m:t>
                        </m:r>
                      </m:e>
                    </m:acc>
                    <m:r>
                      <a:rPr lang="en-US" sz="2800" i="1">
                        <a:solidFill>
                          <a:schemeClr val="tx1"/>
                        </a:solidFill>
                        <a:latin typeface="Cambria Math" panose="02040503050406030204" pitchFamily="18" charset="0"/>
                        <a:ea typeface="Cambria Math" panose="02040503050406030204" pitchFamily="18" charset="0"/>
                      </a:rPr>
                      <m:t> </m:t>
                    </m:r>
                  </m:oMath>
                </a14:m>
                <a:r>
                  <a:rPr lang="en-US" sz="2800" dirty="0">
                    <a:solidFill>
                      <a:schemeClr val="tx1"/>
                    </a:solidFill>
                  </a:rPr>
                  <a:t> is “similar” </a:t>
                </a:r>
                <a14:m>
                  <m:oMath xmlns:m="http://schemas.openxmlformats.org/officeDocument/2006/math">
                    <m:acc>
                      <m:accPr>
                        <m:chr m:val="⃗"/>
                        <m:ctrlPr>
                          <a:rPr lang="en-US" sz="2800" i="1">
                            <a:solidFill>
                              <a:schemeClr val="tx1"/>
                            </a:solidFill>
                            <a:latin typeface="Cambria Math" panose="02040503050406030204" pitchFamily="18" charset="0"/>
                          </a:rPr>
                        </m:ctrlPr>
                      </m:accPr>
                      <m:e>
                        <m:r>
                          <m:rPr>
                            <m:sty m:val="p"/>
                          </m:rPr>
                          <a:rPr lang="en-US" sz="2800">
                            <a:solidFill>
                              <a:schemeClr val="tx1"/>
                            </a:solidFill>
                            <a:latin typeface="Cambria Math" panose="02040503050406030204" pitchFamily="18" charset="0"/>
                          </a:rPr>
                          <m:t>∇</m:t>
                        </m:r>
                      </m:e>
                    </m:acc>
                    <m:r>
                      <a:rPr lang="en-US" sz="2800" i="1">
                        <a:solidFill>
                          <a:schemeClr val="tx1"/>
                        </a:solidFill>
                        <a:latin typeface="Cambria Math" panose="02040503050406030204" pitchFamily="18" charset="0"/>
                      </a:rPr>
                      <m:t>×</m:t>
                    </m:r>
                  </m:oMath>
                </a14:m>
                <a:endParaRPr lang="en-US" sz="2800" dirty="0">
                  <a:solidFill>
                    <a:schemeClr val="tx1"/>
                  </a:solidFill>
                </a:endParaRPr>
              </a:p>
            </p:txBody>
          </p:sp>
        </mc:Choice>
        <mc:Fallback>
          <p:sp>
            <p:nvSpPr>
              <p:cNvPr id="4" name="Rectangle 3">
                <a:extLst>
                  <a:ext uri="{FF2B5EF4-FFF2-40B4-BE49-F238E27FC236}">
                    <a16:creationId xmlns:a16="http://schemas.microsoft.com/office/drawing/2014/main" id="{6EB2E272-B613-AB2D-C105-A1D023D95A9D}"/>
                  </a:ext>
                </a:extLst>
              </p:cNvPr>
              <p:cNvSpPr>
                <a:spLocks noRot="1" noChangeAspect="1" noMove="1" noResize="1" noEditPoints="1" noAdjustHandles="1" noChangeArrowheads="1" noChangeShapeType="1" noTextEdit="1"/>
              </p:cNvSpPr>
              <p:nvPr/>
            </p:nvSpPr>
            <p:spPr>
              <a:xfrm>
                <a:off x="4156997" y="2048084"/>
                <a:ext cx="4014369" cy="575479"/>
              </a:xfrm>
              <a:prstGeom prst="rect">
                <a:avLst/>
              </a:prstGeom>
              <a:blipFill>
                <a:blip r:embed="rId11"/>
                <a:stretch>
                  <a:fillRect l="-3191" t="-1064" b="-30851"/>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19" name="Rectangle 18">
                <a:extLst>
                  <a:ext uri="{FF2B5EF4-FFF2-40B4-BE49-F238E27FC236}">
                    <a16:creationId xmlns:a16="http://schemas.microsoft.com/office/drawing/2014/main" id="{11CC8611-EA12-8368-E654-59FEDA482539}"/>
                  </a:ext>
                </a:extLst>
              </p:cNvPr>
              <p:cNvSpPr/>
              <p:nvPr/>
            </p:nvSpPr>
            <p:spPr>
              <a:xfrm>
                <a:off x="202633" y="4354064"/>
                <a:ext cx="3714350" cy="1020536"/>
              </a:xfrm>
              <a:prstGeom prst="rect">
                <a:avLst/>
              </a:prstGeom>
            </p:spPr>
            <p:txBody>
              <a:bodyPr wrap="none">
                <a:spAutoFit/>
              </a:bodyPr>
              <a:lstStyle/>
              <a:p>
                <a14:m>
                  <m:oMathPara xmlns:m="http://schemas.openxmlformats.org/officeDocument/2006/math">
                    <m:oMathParaPr>
                      <m:jc m:val="centerGroup"/>
                    </m:oMathParaPr>
                    <m:oMath xmlns:m="http://schemas.openxmlformats.org/officeDocument/2006/math">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𝑎</m:t>
                          </m:r>
                        </m:sub>
                      </m:sSub>
                      <m:sSup>
                        <m:sSupPr>
                          <m:ctrlPr>
                            <a:rPr lang="en-US" sz="2800" b="0" i="1" smtClean="0">
                              <a:latin typeface="Cambria Math" panose="02040503050406030204" pitchFamily="18" charset="0"/>
                            </a:rPr>
                          </m:ctrlPr>
                        </m:sSupPr>
                        <m:e>
                          <m:r>
                            <a:rPr lang="en-US" sz="2800" i="1" smtClean="0">
                              <a:latin typeface="Cambria Math"/>
                            </a:rPr>
                            <m:t>𝑆</m:t>
                          </m:r>
                        </m:e>
                        <m:sup>
                          <m:r>
                            <a:rPr lang="en-US" sz="2800" b="0" i="1" smtClean="0">
                              <a:latin typeface="Cambria Math" panose="02040503050406030204" pitchFamily="18" charset="0"/>
                            </a:rPr>
                            <m:t>𝑎</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𝑞</m:t>
                          </m:r>
                        </m:sup>
                      </m:sSup>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sSup>
                        <m:sSupPr>
                          <m:ctrlPr>
                            <a:rPr lang="en-US" sz="2800" b="0" i="1" smtClean="0">
                              <a:latin typeface="Cambria Math" panose="02040503050406030204" pitchFamily="18" charset="0"/>
                            </a:rPr>
                          </m:ctrlPr>
                        </m:sSupPr>
                        <m:e>
                          <m:r>
                            <a:rPr lang="en-US" sz="2800" b="0" i="1" smtClean="0">
                              <a:latin typeface="Cambria Math" panose="02040503050406030204" pitchFamily="18" charset="0"/>
                            </a:rPr>
                            <m:t>𝑆</m:t>
                          </m:r>
                        </m:e>
                        <m:sup>
                          <m:r>
                            <a:rPr lang="en-US" sz="2800" b="0" i="1" smtClean="0">
                              <a:latin typeface="Cambria Math" panose="02040503050406030204" pitchFamily="18" charset="0"/>
                            </a:rPr>
                            <m:t>𝑝</m:t>
                          </m:r>
                        </m:sup>
                      </m:sSup>
                    </m:oMath>
                  </m:oMathPara>
                </a14:m>
                <a:endParaRPr lang="en-US" sz="2800" b="0" i="1" dirty="0">
                  <a:latin typeface="Cambria Math" panose="02040503050406030204" pitchFamily="18" charset="0"/>
                </a:endParaRPr>
              </a:p>
              <a:p>
                <a14:m>
                  <m:oMathPara xmlns:m="http://schemas.openxmlformats.org/officeDocument/2006/math">
                    <m:oMathParaPr>
                      <m:jc m:val="centerGroup"/>
                    </m:oMathParaPr>
                    <m:oMath xmlns:m="http://schemas.openxmlformats.org/officeDocument/2006/math">
                      <m:r>
                        <a:rPr lang="en-US" sz="2800" b="0" i="1" smtClean="0">
                          <a:latin typeface="Cambria Math" panose="02040503050406030204" pitchFamily="18" charset="0"/>
                        </a:rPr>
                        <m:t>=</m:t>
                      </m:r>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𝑞</m:t>
                          </m:r>
                        </m:sub>
                      </m:sSub>
                      <m:sSub>
                        <m:sSubPr>
                          <m:ctrlPr>
                            <a:rPr lang="en-US" sz="2800" b="0" i="1" smtClean="0">
                              <a:latin typeface="Cambria Math" panose="02040503050406030204" pitchFamily="18" charset="0"/>
                            </a:rPr>
                          </m:ctrlPr>
                        </m:sSubPr>
                        <m:e>
                          <m:r>
                            <a:rPr lang="en-US" sz="2800" b="0" i="1" smtClean="0">
                              <a:latin typeface="Cambria Math" panose="02040503050406030204" pitchFamily="18" charset="0"/>
                            </a:rPr>
                            <m:t>𝜕</m:t>
                          </m:r>
                        </m:e>
                        <m:sub>
                          <m:r>
                            <a:rPr lang="en-US" sz="2800" b="0" i="1" smtClean="0">
                              <a:latin typeface="Cambria Math" panose="02040503050406030204" pitchFamily="18" charset="0"/>
                            </a:rPr>
                            <m:t>𝑝</m:t>
                          </m:r>
                        </m:sub>
                      </m:sSub>
                      <m:r>
                        <a:rPr lang="en-US" sz="2800" b="0" i="1" smtClean="0">
                          <a:latin typeface="Cambria Math" panose="02040503050406030204" pitchFamily="18" charset="0"/>
                        </a:rPr>
                        <m:t>𝐻</m:t>
                      </m:r>
                      <m:r>
                        <a:rPr lang="en-US" sz="2800" b="0" i="1" smtClean="0">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𝑝</m:t>
                          </m:r>
                        </m:sub>
                      </m:sSub>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𝑞</m:t>
                          </m:r>
                        </m:sub>
                      </m:sSub>
                      <m:r>
                        <a:rPr lang="en-US" sz="2800" i="1">
                          <a:latin typeface="Cambria Math" panose="02040503050406030204" pitchFamily="18" charset="0"/>
                        </a:rPr>
                        <m:t>𝐻</m:t>
                      </m:r>
                      <m:r>
                        <a:rPr lang="en-US" sz="2800" b="0" i="1" smtClean="0">
                          <a:latin typeface="Cambria Math" panose="02040503050406030204" pitchFamily="18" charset="0"/>
                        </a:rPr>
                        <m:t>=0</m:t>
                      </m:r>
                    </m:oMath>
                  </m:oMathPara>
                </a14:m>
                <a:endParaRPr lang="en-US" sz="2800" dirty="0"/>
              </a:p>
            </p:txBody>
          </p:sp>
        </mc:Choice>
        <mc:Fallback>
          <p:sp>
            <p:nvSpPr>
              <p:cNvPr id="19" name="Rectangle 18">
                <a:extLst>
                  <a:ext uri="{FF2B5EF4-FFF2-40B4-BE49-F238E27FC236}">
                    <a16:creationId xmlns:a16="http://schemas.microsoft.com/office/drawing/2014/main" id="{11CC8611-EA12-8368-E654-59FEDA482539}"/>
                  </a:ext>
                </a:extLst>
              </p:cNvPr>
              <p:cNvSpPr>
                <a:spLocks noRot="1" noChangeAspect="1" noMove="1" noResize="1" noEditPoints="1" noAdjustHandles="1" noChangeArrowheads="1" noChangeShapeType="1" noTextEdit="1"/>
              </p:cNvSpPr>
              <p:nvPr/>
            </p:nvSpPr>
            <p:spPr>
              <a:xfrm>
                <a:off x="202633" y="4354064"/>
                <a:ext cx="3714350" cy="1020536"/>
              </a:xfrm>
              <a:prstGeom prst="rect">
                <a:avLst/>
              </a:prstGeom>
              <a:blipFill>
                <a:blip r:embed="rId12"/>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6" name="TextBox 5">
                <a:extLst>
                  <a:ext uri="{FF2B5EF4-FFF2-40B4-BE49-F238E27FC236}">
                    <a16:creationId xmlns:a16="http://schemas.microsoft.com/office/drawing/2014/main" id="{CFAD23D5-1BDA-EF2A-5425-1649796BD92F}"/>
                  </a:ext>
                </a:extLst>
              </p:cNvPr>
              <p:cNvSpPr txBox="1"/>
              <p:nvPr/>
            </p:nvSpPr>
            <p:spPr>
              <a:xfrm>
                <a:off x="389621" y="213002"/>
                <a:ext cx="3705373" cy="146181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r>
                        <a:rPr lang="en-US" sz="2800" b="0" i="1" smtClean="0">
                          <a:latin typeface="Cambria Math" panose="02040503050406030204" pitchFamily="18" charset="0"/>
                        </a:rPr>
                        <m:t>𝐹</m:t>
                      </m:r>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𝑧</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𝑧</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𝑧</m:t>
                                    </m:r>
                                  </m:sub>
                                </m:sSub>
                              </m:e>
                            </m:m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b="0" i="1" smtClean="0">
                                        <a:latin typeface="Cambria Math" panose="02040503050406030204" pitchFamily="18" charset="0"/>
                                      </a:rPr>
                                      <m:t>𝑦</m:t>
                                    </m:r>
                                  </m:sub>
                                </m:sSub>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sSub>
                                  <m:sSubPr>
                                    <m:ctrlPr>
                                      <a:rPr lang="en-US" sz="2800" i="1">
                                        <a:latin typeface="Cambria Math" panose="02040503050406030204" pitchFamily="18" charset="0"/>
                                      </a:rPr>
                                    </m:ctrlPr>
                                  </m:sSubPr>
                                  <m:e>
                                    <m:r>
                                      <a:rPr lang="en-US" sz="2800" i="1">
                                        <a:latin typeface="Cambria Math" panose="02040503050406030204" pitchFamily="18" charset="0"/>
                                      </a:rPr>
                                      <m:t>𝐹</m:t>
                                    </m:r>
                                  </m:e>
                                  <m:sub>
                                    <m:r>
                                      <a:rPr lang="en-US" sz="2800" i="1">
                                        <a:latin typeface="Cambria Math" panose="02040503050406030204" pitchFamily="18" charset="0"/>
                                      </a:rPr>
                                      <m:t>𝑥</m:t>
                                    </m:r>
                                  </m:sub>
                                </m:sSub>
                              </m:e>
                            </m:mr>
                          </m:m>
                        </m:e>
                      </m:d>
                    </m:oMath>
                  </m:oMathPara>
                </a14:m>
                <a:endParaRPr lang="en-US" sz="2800" dirty="0"/>
              </a:p>
            </p:txBody>
          </p:sp>
        </mc:Choice>
        <mc:Fallback>
          <p:sp>
            <p:nvSpPr>
              <p:cNvPr id="6" name="TextBox 5">
                <a:extLst>
                  <a:ext uri="{FF2B5EF4-FFF2-40B4-BE49-F238E27FC236}">
                    <a16:creationId xmlns:a16="http://schemas.microsoft.com/office/drawing/2014/main" id="{CFAD23D5-1BDA-EF2A-5425-1649796BD92F}"/>
                  </a:ext>
                </a:extLst>
              </p:cNvPr>
              <p:cNvSpPr txBox="1">
                <a:spLocks noRot="1" noChangeAspect="1" noMove="1" noResize="1" noEditPoints="1" noAdjustHandles="1" noChangeArrowheads="1" noChangeShapeType="1" noTextEdit="1"/>
              </p:cNvSpPr>
              <p:nvPr/>
            </p:nvSpPr>
            <p:spPr>
              <a:xfrm>
                <a:off x="389621" y="213002"/>
                <a:ext cx="3705373" cy="1461810"/>
              </a:xfrm>
              <a:prstGeom prst="rect">
                <a:avLst/>
              </a:prstGeom>
              <a:blipFill>
                <a:blip r:embed="rId13"/>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7" name="TextBox 6">
                <a:extLst>
                  <a:ext uri="{FF2B5EF4-FFF2-40B4-BE49-F238E27FC236}">
                    <a16:creationId xmlns:a16="http://schemas.microsoft.com/office/drawing/2014/main" id="{BEE929C7-61BF-796C-B370-0F8FCB2A94E9}"/>
                  </a:ext>
                </a:extLst>
              </p:cNvPr>
              <p:cNvSpPr txBox="1"/>
              <p:nvPr/>
            </p:nvSpPr>
            <p:spPr>
              <a:xfrm>
                <a:off x="360428" y="2039653"/>
                <a:ext cx="2740750" cy="1051185"/>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r>
                        <a:rPr lang="en-US" sz="2800" i="1" smtClean="0">
                          <a:latin typeface="Cambria Math" panose="02040503050406030204" pitchFamily="18" charset="0"/>
                          <a:ea typeface="Cambria Math" panose="02040503050406030204" pitchFamily="18" charset="0"/>
                        </a:rPr>
                        <m:t>𝜔</m:t>
                      </m:r>
                      <m:r>
                        <a:rPr lang="en-US" sz="2800" i="1" smtClean="0">
                          <a:latin typeface="Cambria Math" panose="02040503050406030204" pitchFamily="18" charset="0"/>
                          <a:ea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i="1">
                              <a:latin typeface="Cambria Math" panose="02040503050406030204" pitchFamily="18" charset="0"/>
                              <a:ea typeface="Cambria Math" panose="02040503050406030204" pitchFamily="18" charset="0"/>
                            </a:rPr>
                            <m:t>∇</m:t>
                          </m:r>
                        </m:e>
                      </m:acc>
                      <m:r>
                        <a:rPr lang="en-US" sz="2800" i="1">
                          <a:latin typeface="Cambria Math" panose="02040503050406030204" pitchFamily="18" charset="0"/>
                          <a:ea typeface="Cambria Math" panose="02040503050406030204" pitchFamily="18" charset="0"/>
                        </a:rPr>
                        <m:t>𝐻</m:t>
                      </m:r>
                      <m:r>
                        <a:rPr lang="en-US" sz="2800" b="0" i="1" smtClean="0">
                          <a:latin typeface="Cambria Math" panose="02040503050406030204" pitchFamily="18" charset="0"/>
                          <a:ea typeface="Cambria Math" panose="02040503050406030204" pitchFamily="18" charset="0"/>
                        </a:rPr>
                        <m:t>=</m:t>
                      </m:r>
                      <m:d>
                        <m:dPr>
                          <m:begChr m:val="["/>
                          <m:endChr m:val="]"/>
                          <m:ctrlPr>
                            <a:rPr lang="en-US" sz="2800" i="1" smtClean="0">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𝑝</m:t>
                                    </m:r>
                                  </m:sub>
                                </m:sSub>
                                <m:r>
                                  <a:rPr lang="en-US" sz="2800" i="1">
                                    <a:latin typeface="Cambria Math" panose="02040503050406030204" pitchFamily="18" charset="0"/>
                                  </a:rPr>
                                  <m:t>𝐻</m:t>
                                </m:r>
                              </m:e>
                            </m:mr>
                            <m:mr>
                              <m:e>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𝑞</m:t>
                                    </m:r>
                                  </m:sub>
                                </m:sSub>
                                <m:r>
                                  <a:rPr lang="en-US" sz="2800" i="1">
                                    <a:latin typeface="Cambria Math" panose="02040503050406030204" pitchFamily="18" charset="0"/>
                                  </a:rPr>
                                  <m:t>𝐻</m:t>
                                </m:r>
                              </m:e>
                            </m:mr>
                          </m:m>
                        </m:e>
                      </m:d>
                    </m:oMath>
                  </m:oMathPara>
                </a14:m>
                <a:endParaRPr lang="en-US" sz="2800" dirty="0"/>
              </a:p>
            </p:txBody>
          </p:sp>
        </mc:Choice>
        <mc:Fallback>
          <p:sp>
            <p:nvSpPr>
              <p:cNvPr id="7" name="TextBox 6">
                <a:extLst>
                  <a:ext uri="{FF2B5EF4-FFF2-40B4-BE49-F238E27FC236}">
                    <a16:creationId xmlns:a16="http://schemas.microsoft.com/office/drawing/2014/main" id="{BEE929C7-61BF-796C-B370-0F8FCB2A94E9}"/>
                  </a:ext>
                </a:extLst>
              </p:cNvPr>
              <p:cNvSpPr txBox="1">
                <a:spLocks noRot="1" noChangeAspect="1" noMove="1" noResize="1" noEditPoints="1" noAdjustHandles="1" noChangeArrowheads="1" noChangeShapeType="1" noTextEdit="1"/>
              </p:cNvSpPr>
              <p:nvPr/>
            </p:nvSpPr>
            <p:spPr>
              <a:xfrm>
                <a:off x="360428" y="2039653"/>
                <a:ext cx="2740750" cy="1051185"/>
              </a:xfrm>
              <a:prstGeom prst="rect">
                <a:avLst/>
              </a:prstGeom>
              <a:blipFill>
                <a:blip r:embed="rId14"/>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8" name="TextBox 7">
                <a:extLst>
                  <a:ext uri="{FF2B5EF4-FFF2-40B4-BE49-F238E27FC236}">
                    <a16:creationId xmlns:a16="http://schemas.microsoft.com/office/drawing/2014/main" id="{4AE79232-3AC4-789A-CFFE-EC3924572A29}"/>
                  </a:ext>
                </a:extLst>
              </p:cNvPr>
              <p:cNvSpPr txBox="1"/>
              <p:nvPr/>
            </p:nvSpPr>
            <p:spPr>
              <a:xfrm>
                <a:off x="4762868" y="214037"/>
                <a:ext cx="3472810" cy="1321900"/>
              </a:xfrm>
              <a:prstGeom prst="rect">
                <a:avLst/>
              </a:prstGeom>
              <a:noFill/>
            </p:spPr>
            <p:txBody>
              <a:bodyPr wrap="none" rtlCol="0">
                <a:spAutoFit/>
              </a:bodyPr>
              <a:lstStyle/>
              <a:p>
                <a14:m>
                  <m:oMathPara xmlns:m="http://schemas.openxmlformats.org/officeDocument/2006/math">
                    <m:oMathParaPr>
                      <m:jc m:val="centerGroup"/>
                    </m:oMathParaPr>
                    <m:oMath xmlns:m="http://schemas.openxmlformats.org/officeDocument/2006/math">
                      <m:acc>
                        <m:accPr>
                          <m:chr m:val="⃗"/>
                          <m:ctrlPr>
                            <a:rPr lang="en-US" sz="2800" b="0" i="1" smtClean="0">
                              <a:latin typeface="Cambria Math" panose="02040503050406030204" pitchFamily="18" charset="0"/>
                            </a:rPr>
                          </m:ctrlPr>
                        </m:accPr>
                        <m:e>
                          <m:r>
                            <m:rPr>
                              <m:sty m:val="p"/>
                            </m:rPr>
                            <a:rPr lang="en-US" sz="2800" b="0" i="0" smtClean="0">
                              <a:latin typeface="Cambria Math" panose="02040503050406030204" pitchFamily="18" charset="0"/>
                            </a:rPr>
                            <m:t>∇</m:t>
                          </m:r>
                        </m:e>
                      </m:acc>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0</m:t>
                                </m:r>
                              </m:e>
                            </m:mr>
                            <m:mr>
                              <m:e>
                                <m:r>
                                  <a:rPr lang="en-US" sz="2800" b="0" i="1" smtClean="0">
                                    <a:latin typeface="Cambria Math" panose="02040503050406030204" pitchFamily="18" charset="0"/>
                                  </a:rPr>
                                  <m:t>𝐻</m:t>
                                </m:r>
                              </m:e>
                            </m:mr>
                          </m:m>
                        </m:e>
                      </m:d>
                      <m:r>
                        <a:rPr lang="en-US" sz="2800" b="0" i="1" smtClean="0">
                          <a:latin typeface="Cambria Math" panose="02040503050406030204" pitchFamily="18" charset="0"/>
                        </a:rPr>
                        <m:t>=</m:t>
                      </m:r>
                      <m:d>
                        <m:dPr>
                          <m:begChr m:val="["/>
                          <m:endChr m:val="]"/>
                          <m:ctrlPr>
                            <a:rPr lang="en-US" sz="2800" i="1">
                              <a:latin typeface="Cambria Math" panose="02040503050406030204" pitchFamily="18" charset="0"/>
                            </a:rPr>
                          </m:ctrlPr>
                        </m:dPr>
                        <m:e>
                          <m:m>
                            <m:mPr>
                              <m:mcs>
                                <m:mc>
                                  <m:mcPr>
                                    <m:count m:val="1"/>
                                    <m:mcJc m:val="center"/>
                                  </m:mcPr>
                                </m:mc>
                              </m:mcs>
                              <m:ctrlPr>
                                <a:rPr lang="en-US" sz="2800" i="1">
                                  <a:latin typeface="Cambria Math" panose="02040503050406030204" pitchFamily="18" charset="0"/>
                                </a:rPr>
                              </m:ctrlPr>
                            </m:mPr>
                            <m:mr>
                              <m:e>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i="1">
                                        <a:latin typeface="Cambria Math" panose="02040503050406030204" pitchFamily="18" charset="0"/>
                                      </a:rPr>
                                      <m:t>𝑦</m:t>
                                    </m:r>
                                  </m:sub>
                                </m:sSub>
                                <m:r>
                                  <a:rPr lang="en-US" sz="2800" b="0" i="1" smtClean="0">
                                    <a:latin typeface="Cambria Math" panose="02040503050406030204" pitchFamily="18" charset="0"/>
                                  </a:rPr>
                                  <m:t>𝐻</m:t>
                                </m:r>
                                <m:r>
                                  <a:rPr lang="en-US" sz="2800" i="1">
                                    <a:latin typeface="Cambria Math" panose="02040503050406030204" pitchFamily="18" charset="0"/>
                                  </a:rPr>
                                  <m:t>−</m:t>
                                </m:r>
                                <m:r>
                                  <a:rPr lang="en-US" sz="2800" i="1" smtClean="0">
                                    <a:latin typeface="Cambria Math" panose="02040503050406030204" pitchFamily="18" charset="0"/>
                                  </a:rPr>
                                  <m:t>0</m:t>
                                </m:r>
                              </m:e>
                            </m:mr>
                            <m:mr>
                              <m:e>
                                <m:r>
                                  <a:rPr lang="en-US" sz="2800" i="1" smtClean="0">
                                    <a:latin typeface="Cambria Math" panose="02040503050406030204" pitchFamily="18" charset="0"/>
                                  </a:rPr>
                                  <m:t>0</m:t>
                                </m:r>
                                <m:r>
                                  <a:rPr lang="en-US" sz="2800" i="1">
                                    <a:latin typeface="Cambria Math" panose="02040503050406030204" pitchFamily="18" charset="0"/>
                                  </a:rPr>
                                  <m:t>−</m:t>
                                </m:r>
                                <m:sSub>
                                  <m:sSubPr>
                                    <m:ctrlPr>
                                      <a:rPr lang="en-US" sz="2800" i="1">
                                        <a:latin typeface="Cambria Math" panose="02040503050406030204" pitchFamily="18" charset="0"/>
                                      </a:rPr>
                                    </m:ctrlPr>
                                  </m:sSubPr>
                                  <m:e>
                                    <m:r>
                                      <a:rPr lang="en-US" sz="2800" i="1">
                                        <a:latin typeface="Cambria Math" panose="02040503050406030204" pitchFamily="18" charset="0"/>
                                      </a:rPr>
                                      <m:t>𝜕</m:t>
                                    </m:r>
                                  </m:e>
                                  <m:sub>
                                    <m:r>
                                      <a:rPr lang="en-US" sz="2800" b="0" i="1" smtClean="0">
                                        <a:latin typeface="Cambria Math" panose="02040503050406030204" pitchFamily="18" charset="0"/>
                                      </a:rPr>
                                      <m:t>𝑥</m:t>
                                    </m:r>
                                  </m:sub>
                                </m:sSub>
                                <m:r>
                                  <a:rPr lang="en-US" sz="2800" i="1" smtClean="0">
                                    <a:latin typeface="Cambria Math" panose="02040503050406030204" pitchFamily="18" charset="0"/>
                                  </a:rPr>
                                  <m:t>𝐻</m:t>
                                </m:r>
                              </m:e>
                            </m:mr>
                            <m:mr>
                              <m:e>
                                <m:r>
                                  <a:rPr lang="en-US" sz="2800" b="0" i="1" smtClean="0">
                                    <a:latin typeface="Cambria Math" panose="02040503050406030204" pitchFamily="18" charset="0"/>
                                  </a:rPr>
                                  <m:t>0</m:t>
                                </m:r>
                                <m:r>
                                  <a:rPr lang="en-US" sz="2800" i="1">
                                    <a:latin typeface="Cambria Math" panose="02040503050406030204" pitchFamily="18" charset="0"/>
                                  </a:rPr>
                                  <m:t>−</m:t>
                                </m:r>
                                <m:r>
                                  <a:rPr lang="en-US" sz="2800" b="0" i="1" smtClean="0">
                                    <a:latin typeface="Cambria Math" panose="02040503050406030204" pitchFamily="18" charset="0"/>
                                  </a:rPr>
                                  <m:t>0</m:t>
                                </m:r>
                              </m:e>
                            </m:mr>
                          </m:m>
                        </m:e>
                      </m:d>
                    </m:oMath>
                  </m:oMathPara>
                </a14:m>
                <a:endParaRPr lang="en-US" sz="2800" dirty="0"/>
              </a:p>
            </p:txBody>
          </p:sp>
        </mc:Choice>
        <mc:Fallback>
          <p:sp>
            <p:nvSpPr>
              <p:cNvPr id="8" name="TextBox 7">
                <a:extLst>
                  <a:ext uri="{FF2B5EF4-FFF2-40B4-BE49-F238E27FC236}">
                    <a16:creationId xmlns:a16="http://schemas.microsoft.com/office/drawing/2014/main" id="{4AE79232-3AC4-789A-CFFE-EC3924572A29}"/>
                  </a:ext>
                </a:extLst>
              </p:cNvPr>
              <p:cNvSpPr txBox="1">
                <a:spLocks noRot="1" noChangeAspect="1" noMove="1" noResize="1" noEditPoints="1" noAdjustHandles="1" noChangeArrowheads="1" noChangeShapeType="1" noTextEdit="1"/>
              </p:cNvSpPr>
              <p:nvPr/>
            </p:nvSpPr>
            <p:spPr>
              <a:xfrm>
                <a:off x="4762868" y="214037"/>
                <a:ext cx="3472810" cy="1321900"/>
              </a:xfrm>
              <a:prstGeom prst="rect">
                <a:avLst/>
              </a:prstGeom>
              <a:blipFill>
                <a:blip r:embed="rId15"/>
                <a:stretch>
                  <a:fillRect/>
                </a:stretch>
              </a:blipFill>
            </p:spPr>
            <p:txBody>
              <a:bodyPr/>
              <a:lstStyle/>
              <a:p>
                <a:r>
                  <a:rPr lang="en-US">
                    <a:noFill/>
                  </a:rPr>
                  <a:t> </a:t>
                </a:r>
              </a:p>
            </p:txBody>
          </p:sp>
        </mc:Fallback>
      </mc:AlternateContent>
      <mc:AlternateContent xmlns:mc="http://schemas.openxmlformats.org/markup-compatibility/2006">
        <mc:Choice xmlns:a14="http://schemas.microsoft.com/office/drawing/2010/main" Requires="a14">
          <p:sp>
            <p:nvSpPr>
              <p:cNvPr id="9" name="Rectangle 8">
                <a:extLst>
                  <a:ext uri="{FF2B5EF4-FFF2-40B4-BE49-F238E27FC236}">
                    <a16:creationId xmlns:a16="http://schemas.microsoft.com/office/drawing/2014/main" id="{6E4CA518-B29B-4BC6-18B3-B0EBBF439A04}"/>
                  </a:ext>
                </a:extLst>
              </p:cNvPr>
              <p:cNvSpPr/>
              <p:nvPr/>
            </p:nvSpPr>
            <p:spPr>
              <a:xfrm>
                <a:off x="459183" y="3479399"/>
                <a:ext cx="3377078" cy="575479"/>
              </a:xfrm>
              <a:prstGeom prst="rect">
                <a:avLst/>
              </a:prstGeom>
            </p:spPr>
            <p:txBody>
              <a:bodyPr wrap="none">
                <a:spAutoFit/>
              </a:bodyPr>
              <a:lstStyle/>
              <a:p>
                <a:r>
                  <a:rPr lang="en-US" sz="2800" dirty="0"/>
                  <a:t>Recall: </a:t>
                </a:r>
                <a14:m>
                  <m:oMath xmlns:m="http://schemas.openxmlformats.org/officeDocument/2006/math">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 </m:t>
                    </m:r>
                    <m:acc>
                      <m:accPr>
                        <m:chr m:val="⃗"/>
                        <m:ctrlPr>
                          <a:rPr lang="en-US" sz="2800" i="1">
                            <a:latin typeface="Cambria Math" panose="02040503050406030204" pitchFamily="18" charset="0"/>
                          </a:rPr>
                        </m:ctrlPr>
                      </m:accPr>
                      <m:e>
                        <m:r>
                          <m:rPr>
                            <m:sty m:val="p"/>
                          </m:rPr>
                          <a:rPr lang="en-US" sz="2800">
                            <a:latin typeface="Cambria Math" panose="02040503050406030204" pitchFamily="18" charset="0"/>
                          </a:rPr>
                          <m:t>∇</m:t>
                        </m:r>
                      </m:e>
                    </m:acc>
                    <m:r>
                      <a:rPr lang="en-US" sz="2800" i="1">
                        <a:latin typeface="Cambria Math" panose="02040503050406030204" pitchFamily="18" charset="0"/>
                      </a:rPr>
                      <m:t>×</m:t>
                    </m:r>
                    <m:r>
                      <a:rPr lang="en-US" sz="2800" i="1">
                        <a:latin typeface="Cambria Math" panose="02040503050406030204" pitchFamily="18" charset="0"/>
                      </a:rPr>
                      <m:t>𝐹</m:t>
                    </m:r>
                    <m:r>
                      <a:rPr lang="en-US" sz="2800" i="1">
                        <a:latin typeface="Cambria Math" panose="02040503050406030204" pitchFamily="18" charset="0"/>
                      </a:rPr>
                      <m:t>=0</m:t>
                    </m:r>
                  </m:oMath>
                </a14:m>
                <a:r>
                  <a:rPr lang="en-US" sz="2800" dirty="0"/>
                  <a:t> </a:t>
                </a:r>
              </a:p>
            </p:txBody>
          </p:sp>
        </mc:Choice>
        <mc:Fallback>
          <p:sp>
            <p:nvSpPr>
              <p:cNvPr id="9" name="Rectangle 8">
                <a:extLst>
                  <a:ext uri="{FF2B5EF4-FFF2-40B4-BE49-F238E27FC236}">
                    <a16:creationId xmlns:a16="http://schemas.microsoft.com/office/drawing/2014/main" id="{6E4CA518-B29B-4BC6-18B3-B0EBBF439A04}"/>
                  </a:ext>
                </a:extLst>
              </p:cNvPr>
              <p:cNvSpPr>
                <a:spLocks noRot="1" noChangeAspect="1" noMove="1" noResize="1" noEditPoints="1" noAdjustHandles="1" noChangeArrowheads="1" noChangeShapeType="1" noTextEdit="1"/>
              </p:cNvSpPr>
              <p:nvPr/>
            </p:nvSpPr>
            <p:spPr>
              <a:xfrm>
                <a:off x="459183" y="3479399"/>
                <a:ext cx="3377078" cy="575479"/>
              </a:xfrm>
              <a:prstGeom prst="rect">
                <a:avLst/>
              </a:prstGeom>
              <a:blipFill>
                <a:blip r:embed="rId16"/>
                <a:stretch>
                  <a:fillRect l="-3610" t="-1064" b="-30851"/>
                </a:stretch>
              </a:blipFill>
            </p:spPr>
            <p:txBody>
              <a:bodyPr/>
              <a:lstStyle/>
              <a:p>
                <a:r>
                  <a:rPr lang="en-US">
                    <a:noFill/>
                  </a:rPr>
                  <a:t> </a:t>
                </a:r>
              </a:p>
            </p:txBody>
          </p:sp>
        </mc:Fallback>
      </mc:AlternateContent>
      <p:sp>
        <p:nvSpPr>
          <p:cNvPr id="10" name="TextBox 9">
            <a:extLst>
              <a:ext uri="{FF2B5EF4-FFF2-40B4-BE49-F238E27FC236}">
                <a16:creationId xmlns:a16="http://schemas.microsoft.com/office/drawing/2014/main" id="{FDF447EC-981B-0DA1-CECC-E170F06BD4EF}"/>
              </a:ext>
            </a:extLst>
          </p:cNvPr>
          <p:cNvSpPr txBox="1"/>
          <p:nvPr/>
        </p:nvSpPr>
        <p:spPr>
          <a:xfrm>
            <a:off x="893458" y="5446844"/>
            <a:ext cx="2207720" cy="523220"/>
          </a:xfrm>
          <a:prstGeom prst="rect">
            <a:avLst/>
          </a:prstGeom>
          <a:noFill/>
        </p:spPr>
        <p:txBody>
          <a:bodyPr wrap="none" rtlCol="0">
            <a:spAutoFit/>
          </a:bodyPr>
          <a:lstStyle/>
          <a:p>
            <a:r>
              <a:rPr lang="en-US" sz="2800" dirty="0">
                <a:solidFill>
                  <a:schemeClr val="accent6">
                    <a:lumMod val="75000"/>
                  </a:schemeClr>
                </a:solidFill>
              </a:rPr>
              <a:t>Similar result!</a:t>
            </a:r>
          </a:p>
        </p:txBody>
      </p:sp>
      <p:sp>
        <p:nvSpPr>
          <p:cNvPr id="20" name="TextBox 19">
            <a:extLst>
              <a:ext uri="{FF2B5EF4-FFF2-40B4-BE49-F238E27FC236}">
                <a16:creationId xmlns:a16="http://schemas.microsoft.com/office/drawing/2014/main" id="{8186D15B-A934-6D9C-60D3-F5B05E4B2E60}"/>
              </a:ext>
            </a:extLst>
          </p:cNvPr>
          <p:cNvSpPr txBox="1"/>
          <p:nvPr/>
        </p:nvSpPr>
        <p:spPr>
          <a:xfrm>
            <a:off x="4247111" y="3263779"/>
            <a:ext cx="4448205" cy="1446550"/>
          </a:xfrm>
          <a:prstGeom prst="rect">
            <a:avLst/>
          </a:prstGeom>
          <a:noFill/>
        </p:spPr>
        <p:txBody>
          <a:bodyPr wrap="none" rtlCol="0">
            <a:spAutoFit/>
          </a:bodyPr>
          <a:lstStyle/>
          <a:p>
            <a:r>
              <a:rPr lang="en-US" sz="4400" dirty="0">
                <a:solidFill>
                  <a:schemeClr val="accent6">
                    <a:lumMod val="75000"/>
                  </a:schemeClr>
                </a:solidFill>
              </a:rPr>
              <a:t>Displacement field</a:t>
            </a:r>
            <a:br>
              <a:rPr lang="en-US" sz="4400" dirty="0">
                <a:solidFill>
                  <a:schemeClr val="accent6">
                    <a:lumMod val="75000"/>
                  </a:schemeClr>
                </a:solidFill>
              </a:rPr>
            </a:br>
            <a:r>
              <a:rPr lang="en-US" sz="4400" dirty="0">
                <a:solidFill>
                  <a:schemeClr val="accent6">
                    <a:lumMod val="75000"/>
                  </a:schemeClr>
                </a:solidFill>
              </a:rPr>
              <a:t>is </a:t>
            </a:r>
            <a:r>
              <a:rPr lang="en-US" sz="4400" dirty="0" err="1">
                <a:solidFill>
                  <a:schemeClr val="accent6">
                    <a:lumMod val="75000"/>
                  </a:schemeClr>
                </a:solidFill>
              </a:rPr>
              <a:t>divergenceless</a:t>
            </a:r>
            <a:endParaRPr lang="en-US" sz="4400" dirty="0">
              <a:solidFill>
                <a:schemeClr val="accent6">
                  <a:lumMod val="75000"/>
                </a:schemeClr>
              </a:solidFill>
            </a:endParaRPr>
          </a:p>
        </p:txBody>
      </p:sp>
      <p:sp>
        <p:nvSpPr>
          <p:cNvPr id="21" name="TextBox 20">
            <a:extLst>
              <a:ext uri="{FF2B5EF4-FFF2-40B4-BE49-F238E27FC236}">
                <a16:creationId xmlns:a16="http://schemas.microsoft.com/office/drawing/2014/main" id="{2A52352B-C7C7-AE2C-5354-E613CC0C8E33}"/>
              </a:ext>
            </a:extLst>
          </p:cNvPr>
          <p:cNvSpPr txBox="1"/>
          <p:nvPr/>
        </p:nvSpPr>
        <p:spPr>
          <a:xfrm>
            <a:off x="4247111" y="4710329"/>
            <a:ext cx="4119141" cy="1446550"/>
          </a:xfrm>
          <a:prstGeom prst="rect">
            <a:avLst/>
          </a:prstGeom>
          <a:noFill/>
        </p:spPr>
        <p:txBody>
          <a:bodyPr wrap="none" rtlCol="0">
            <a:spAutoFit/>
          </a:bodyPr>
          <a:lstStyle/>
          <a:p>
            <a:r>
              <a:rPr lang="en-US" sz="4400" dirty="0">
                <a:solidFill>
                  <a:schemeClr val="accent6">
                    <a:lumMod val="75000"/>
                  </a:schemeClr>
                </a:solidFill>
              </a:rPr>
              <a:t>Flow of states</a:t>
            </a:r>
            <a:br>
              <a:rPr lang="en-US" sz="4400" dirty="0">
                <a:solidFill>
                  <a:schemeClr val="accent6">
                    <a:lumMod val="75000"/>
                  </a:schemeClr>
                </a:solidFill>
              </a:rPr>
            </a:br>
            <a:r>
              <a:rPr lang="en-US" sz="4400" dirty="0">
                <a:solidFill>
                  <a:schemeClr val="accent6">
                    <a:lumMod val="75000"/>
                  </a:schemeClr>
                </a:solidFill>
              </a:rPr>
              <a:t>is incompressible</a:t>
            </a:r>
          </a:p>
        </p:txBody>
      </p:sp>
    </p:spTree>
    <p:extLst>
      <p:ext uri="{BB962C8B-B14F-4D97-AF65-F5344CB8AC3E}">
        <p14:creationId xmlns:p14="http://schemas.microsoft.com/office/powerpoint/2010/main" val="88256242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Footer Placeholder 1">
            <a:extLst>
              <a:ext uri="{FF2B5EF4-FFF2-40B4-BE49-F238E27FC236}">
                <a16:creationId xmlns:a16="http://schemas.microsoft.com/office/drawing/2014/main" id="{659626F8-487B-E2A5-8C9C-B828964AFD46}"/>
              </a:ext>
            </a:extLst>
          </p:cNvPr>
          <p:cNvSpPr>
            <a:spLocks noGrp="1"/>
          </p:cNvSpPr>
          <p:nvPr>
            <p:ph type="ftr" sz="quarter" idx="11"/>
          </p:nvPr>
        </p:nvSpPr>
        <p:spPr/>
        <p:txBody>
          <a:bodyPr/>
          <a:lstStyle/>
          <a:p>
            <a:r>
              <a:rPr lang="en-US"/>
              <a:t>Gabriele Carcassi - University of Michigan</a:t>
            </a:r>
            <a:endParaRPr lang="en-US" dirty="0"/>
          </a:p>
        </p:txBody>
      </p:sp>
      <p:sp>
        <p:nvSpPr>
          <p:cNvPr id="3" name="Slide Number Placeholder 2">
            <a:extLst>
              <a:ext uri="{FF2B5EF4-FFF2-40B4-BE49-F238E27FC236}">
                <a16:creationId xmlns:a16="http://schemas.microsoft.com/office/drawing/2014/main" id="{4D1053C0-7EF4-5D33-18DB-1D9532039891}"/>
              </a:ext>
            </a:extLst>
          </p:cNvPr>
          <p:cNvSpPr>
            <a:spLocks noGrp="1"/>
          </p:cNvSpPr>
          <p:nvPr>
            <p:ph type="sldNum" sz="quarter" idx="12"/>
          </p:nvPr>
        </p:nvSpPr>
        <p:spPr/>
        <p:txBody>
          <a:bodyPr/>
          <a:lstStyle/>
          <a:p>
            <a:fld id="{F47845EA-7733-40EE-B074-20032348B727}" type="slidenum">
              <a:rPr lang="en-US" smtClean="0"/>
              <a:t>9</a:t>
            </a:fld>
            <a:endParaRPr lang="en-US"/>
          </a:p>
        </p:txBody>
      </p:sp>
      <mc:AlternateContent xmlns:mc="http://schemas.openxmlformats.org/markup-compatibility/2006" xmlns:a14="http://schemas.microsoft.com/office/drawing/2010/main">
        <mc:Choice Requires="a14">
          <p:sp>
            <p:nvSpPr>
              <p:cNvPr id="202" name="Rectangle 201">
                <a:extLst>
                  <a:ext uri="{FF2B5EF4-FFF2-40B4-BE49-F238E27FC236}">
                    <a16:creationId xmlns:a16="http://schemas.microsoft.com/office/drawing/2014/main" id="{196DECF7-5A3A-8900-BF47-EAC3989AFF3D}"/>
                  </a:ext>
                </a:extLst>
              </p:cNvPr>
              <p:cNvSpPr/>
              <p:nvPr/>
            </p:nvSpPr>
            <p:spPr>
              <a:xfrm>
                <a:off x="5694656" y="1001307"/>
                <a:ext cx="5960221" cy="2029723"/>
              </a:xfrm>
              <a:prstGeom prst="rect">
                <a:avLst/>
              </a:prstGeom>
            </p:spPr>
            <p:txBody>
              <a:bodyPr wrap="none">
                <a:spAutoFit/>
              </a:bodyPr>
              <a:lstStyle/>
              <a:p>
                <a:pPr/>
                <a14:m>
                  <m:oMathPara xmlns:m="http://schemas.openxmlformats.org/officeDocument/2006/math">
                    <m:oMathParaPr>
                      <m:jc m:val="centerGroup"/>
                    </m:oMathParaPr>
                    <m:oMath xmlns:m="http://schemas.openxmlformats.org/officeDocument/2006/math">
                      <m:nary>
                        <m:naryPr>
                          <m:chr m:val="∮"/>
                          <m:limLoc m:val="undOvr"/>
                          <m:subHide m:val="on"/>
                          <m:supHide m:val="on"/>
                          <m:ctrlPr>
                            <a:rPr lang="en-US" sz="4800" b="0" i="1" smtClean="0">
                              <a:latin typeface="Cambria Math" panose="02040503050406030204" pitchFamily="18" charset="0"/>
                            </a:rPr>
                          </m:ctrlPr>
                        </m:naryPr>
                        <m:sub/>
                        <m:sup/>
                        <m:e>
                          <m:d>
                            <m:dPr>
                              <m:ctrlPr>
                                <a:rPr lang="en-US" sz="4800" b="0" i="1" smtClean="0">
                                  <a:latin typeface="Cambria Math" panose="02040503050406030204" pitchFamily="18" charset="0"/>
                                </a:rPr>
                              </m:ctrlPr>
                            </m:dPr>
                            <m:e>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𝑞</m:t>
                                  </m:r>
                                </m:sup>
                              </m:sSup>
                              <m:r>
                                <a:rPr lang="en-US" sz="4800" b="0" i="1" smtClean="0">
                                  <a:latin typeface="Cambria Math" panose="02040503050406030204" pitchFamily="18" charset="0"/>
                                </a:rPr>
                                <m:t>𝑑𝑝</m:t>
                              </m:r>
                              <m:r>
                                <a:rPr lang="en-US" sz="4800" b="0" i="1" smtClean="0">
                                  <a:latin typeface="Cambria Math" panose="02040503050406030204" pitchFamily="18" charset="0"/>
                                </a:rPr>
                                <m:t>−</m:t>
                              </m:r>
                              <m:sSup>
                                <m:sSupPr>
                                  <m:ctrlPr>
                                    <a:rPr lang="en-US" sz="4800" b="0" i="1" smtClean="0">
                                      <a:latin typeface="Cambria Math" panose="02040503050406030204" pitchFamily="18" charset="0"/>
                                    </a:rPr>
                                  </m:ctrlPr>
                                </m:sSupPr>
                                <m:e>
                                  <m:r>
                                    <a:rPr lang="en-US" sz="4800" b="0" i="1" smtClean="0">
                                      <a:latin typeface="Cambria Math" panose="02040503050406030204" pitchFamily="18" charset="0"/>
                                    </a:rPr>
                                    <m:t>𝑆</m:t>
                                  </m:r>
                                </m:e>
                                <m:sup>
                                  <m:r>
                                    <a:rPr lang="en-US" sz="4800" b="0" i="1" smtClean="0">
                                      <a:latin typeface="Cambria Math" panose="02040503050406030204" pitchFamily="18" charset="0"/>
                                    </a:rPr>
                                    <m:t>𝑝</m:t>
                                  </m:r>
                                </m:sup>
                              </m:sSup>
                              <m:r>
                                <a:rPr lang="en-US" sz="4800" b="0" i="1" smtClean="0">
                                  <a:latin typeface="Cambria Math" panose="02040503050406030204" pitchFamily="18" charset="0"/>
                                </a:rPr>
                                <m:t>𝑑𝑞</m:t>
                              </m:r>
                            </m:e>
                          </m:d>
                          <m:r>
                            <a:rPr lang="en-US" sz="4800" b="0" i="1" smtClean="0">
                              <a:latin typeface="Cambria Math" panose="02040503050406030204" pitchFamily="18" charset="0"/>
                            </a:rPr>
                            <m:t>=0</m:t>
                          </m:r>
                        </m:e>
                      </m:nary>
                    </m:oMath>
                  </m:oMathPara>
                </a14:m>
                <a:endParaRPr lang="en-US" sz="4800" dirty="0"/>
              </a:p>
            </p:txBody>
          </p:sp>
        </mc:Choice>
        <mc:Fallback xmlns="">
          <p:sp>
            <p:nvSpPr>
              <p:cNvPr id="202" name="Rectangle 201">
                <a:extLst>
                  <a:ext uri="{FF2B5EF4-FFF2-40B4-BE49-F238E27FC236}">
                    <a16:creationId xmlns:a16="http://schemas.microsoft.com/office/drawing/2014/main" id="{196DECF7-5A3A-8900-BF47-EAC3989AFF3D}"/>
                  </a:ext>
                </a:extLst>
              </p:cNvPr>
              <p:cNvSpPr>
                <a:spLocks noRot="1" noChangeAspect="1" noMove="1" noResize="1" noEditPoints="1" noAdjustHandles="1" noChangeArrowheads="1" noChangeShapeType="1" noTextEdit="1"/>
              </p:cNvSpPr>
              <p:nvPr/>
            </p:nvSpPr>
            <p:spPr>
              <a:xfrm>
                <a:off x="5694656" y="1001307"/>
                <a:ext cx="5960221" cy="2029723"/>
              </a:xfrm>
              <a:prstGeom prst="rect">
                <a:avLst/>
              </a:prstGeom>
              <a:blipFill>
                <a:blip r:embed="rId2"/>
                <a:stretch>
                  <a:fillRect/>
                </a:stretch>
              </a:blipFill>
            </p:spPr>
            <p:txBody>
              <a:bodyPr/>
              <a:lstStyle/>
              <a:p>
                <a:r>
                  <a:rPr lang="en-US">
                    <a:noFill/>
                  </a:rPr>
                  <a:t> </a:t>
                </a:r>
              </a:p>
            </p:txBody>
          </p:sp>
        </mc:Fallback>
      </mc:AlternateContent>
      <p:grpSp>
        <p:nvGrpSpPr>
          <p:cNvPr id="264" name="Group 263">
            <a:extLst>
              <a:ext uri="{FF2B5EF4-FFF2-40B4-BE49-F238E27FC236}">
                <a16:creationId xmlns:a16="http://schemas.microsoft.com/office/drawing/2014/main" id="{86537EFA-B405-0E9F-9578-AE3934AD0280}"/>
              </a:ext>
            </a:extLst>
          </p:cNvPr>
          <p:cNvGrpSpPr/>
          <p:nvPr/>
        </p:nvGrpSpPr>
        <p:grpSpPr>
          <a:xfrm>
            <a:off x="289672" y="508462"/>
            <a:ext cx="5530036" cy="5605272"/>
            <a:chOff x="289672" y="508462"/>
            <a:chExt cx="5530036" cy="5605272"/>
          </a:xfrm>
        </p:grpSpPr>
        <p:grpSp>
          <p:nvGrpSpPr>
            <p:cNvPr id="87" name="Group 86">
              <a:extLst>
                <a:ext uri="{FF2B5EF4-FFF2-40B4-BE49-F238E27FC236}">
                  <a16:creationId xmlns:a16="http://schemas.microsoft.com/office/drawing/2014/main" id="{34B3873F-B2F3-B596-51C4-E53F60354064}"/>
                </a:ext>
              </a:extLst>
            </p:cNvPr>
            <p:cNvGrpSpPr/>
            <p:nvPr/>
          </p:nvGrpSpPr>
          <p:grpSpPr>
            <a:xfrm>
              <a:off x="289672" y="508462"/>
              <a:ext cx="5530036" cy="5605272"/>
              <a:chOff x="565964" y="764184"/>
              <a:chExt cx="5530036" cy="5605272"/>
            </a:xfrm>
          </p:grpSpPr>
          <mc:AlternateContent xmlns:mc="http://schemas.openxmlformats.org/markup-compatibility/2006" xmlns:a14="http://schemas.microsoft.com/office/drawing/2010/main">
            <mc:Choice Requires="a14">
              <p:sp>
                <p:nvSpPr>
                  <p:cNvPr id="98" name="TextBox 97">
                    <a:extLst>
                      <a:ext uri="{FF2B5EF4-FFF2-40B4-BE49-F238E27FC236}">
                        <a16:creationId xmlns:a16="http://schemas.microsoft.com/office/drawing/2014/main" id="{4F24C400-4EE5-1F62-715D-AFE5E7FEEEFF}"/>
                      </a:ext>
                    </a:extLst>
                  </p:cNvPr>
                  <p:cNvSpPr txBox="1"/>
                  <p:nvPr/>
                </p:nvSpPr>
                <p:spPr>
                  <a:xfrm>
                    <a:off x="3048553" y="764184"/>
                    <a:ext cx="250103" cy="36929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𝑝</m:t>
                          </m:r>
                        </m:oMath>
                      </m:oMathPara>
                    </a14:m>
                    <a:endParaRPr lang="en-US" sz="2400" dirty="0"/>
                  </a:p>
                </p:txBody>
              </p:sp>
            </mc:Choice>
            <mc:Fallback xmlns="">
              <p:sp>
                <p:nvSpPr>
                  <p:cNvPr id="41" name="TextBox 40">
                    <a:extLst>
                      <a:ext uri="{FF2B5EF4-FFF2-40B4-BE49-F238E27FC236}">
                        <a16:creationId xmlns:a16="http://schemas.microsoft.com/office/drawing/2014/main" id="{4565F7A4-B0E3-39B2-9B5F-BF5EBC2FFEE7}"/>
                      </a:ext>
                    </a:extLst>
                  </p:cNvPr>
                  <p:cNvSpPr txBox="1">
                    <a:spLocks noRot="1" noChangeAspect="1" noMove="1" noResize="1" noEditPoints="1" noAdjustHandles="1" noChangeArrowheads="1" noChangeShapeType="1" noTextEdit="1"/>
                  </p:cNvSpPr>
                  <p:nvPr/>
                </p:nvSpPr>
                <p:spPr>
                  <a:xfrm>
                    <a:off x="3048553" y="764184"/>
                    <a:ext cx="250103" cy="369294"/>
                  </a:xfrm>
                  <a:prstGeom prst="rect">
                    <a:avLst/>
                  </a:prstGeom>
                  <a:blipFill>
                    <a:blip r:embed="rId4"/>
                    <a:stretch>
                      <a:fillRect l="-29268" r="-26829" b="-24590"/>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99" name="TextBox 98">
                    <a:extLst>
                      <a:ext uri="{FF2B5EF4-FFF2-40B4-BE49-F238E27FC236}">
                        <a16:creationId xmlns:a16="http://schemas.microsoft.com/office/drawing/2014/main" id="{64610B81-F20E-CF19-1327-47C87C8DDC7B}"/>
                      </a:ext>
                    </a:extLst>
                  </p:cNvPr>
                  <p:cNvSpPr txBox="1"/>
                  <p:nvPr/>
                </p:nvSpPr>
                <p:spPr>
                  <a:xfrm>
                    <a:off x="5845897" y="3592944"/>
                    <a:ext cx="250103" cy="303087"/>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𝑞</m:t>
                          </m:r>
                        </m:oMath>
                      </m:oMathPara>
                    </a14:m>
                    <a:endParaRPr lang="en-US" sz="2400" dirty="0"/>
                  </a:p>
                </p:txBody>
              </p:sp>
            </mc:Choice>
            <mc:Fallback xmlns="">
              <p:sp>
                <p:nvSpPr>
                  <p:cNvPr id="42" name="TextBox 41">
                    <a:extLst>
                      <a:ext uri="{FF2B5EF4-FFF2-40B4-BE49-F238E27FC236}">
                        <a16:creationId xmlns:a16="http://schemas.microsoft.com/office/drawing/2014/main" id="{50B6A683-992B-D0B3-D488-5C3C4381724D}"/>
                      </a:ext>
                    </a:extLst>
                  </p:cNvPr>
                  <p:cNvSpPr txBox="1">
                    <a:spLocks noRot="1" noChangeAspect="1" noMove="1" noResize="1" noEditPoints="1" noAdjustHandles="1" noChangeArrowheads="1" noChangeShapeType="1" noTextEdit="1"/>
                  </p:cNvSpPr>
                  <p:nvPr/>
                </p:nvSpPr>
                <p:spPr>
                  <a:xfrm>
                    <a:off x="5845897" y="3592944"/>
                    <a:ext cx="250103" cy="303087"/>
                  </a:xfrm>
                  <a:prstGeom prst="rect">
                    <a:avLst/>
                  </a:prstGeom>
                  <a:blipFill>
                    <a:blip r:embed="rId5"/>
                    <a:stretch>
                      <a:fillRect l="-29268" r="-24390" b="-52000"/>
                    </a:stretch>
                  </a:blipFill>
                </p:spPr>
                <p:txBody>
                  <a:bodyPr/>
                  <a:lstStyle/>
                  <a:p>
                    <a:r>
                      <a:rPr lang="en-US">
                        <a:noFill/>
                      </a:rPr>
                      <a:t> </a:t>
                    </a:r>
                  </a:p>
                </p:txBody>
              </p:sp>
            </mc:Fallback>
          </mc:AlternateContent>
          <p:grpSp>
            <p:nvGrpSpPr>
              <p:cNvPr id="100" name="Group 99">
                <a:extLst>
                  <a:ext uri="{FF2B5EF4-FFF2-40B4-BE49-F238E27FC236}">
                    <a16:creationId xmlns:a16="http://schemas.microsoft.com/office/drawing/2014/main" id="{1E9AD5F8-C136-E84F-ECC5-A7F76DF2B1B4}"/>
                  </a:ext>
                </a:extLst>
              </p:cNvPr>
              <p:cNvGrpSpPr/>
              <p:nvPr/>
            </p:nvGrpSpPr>
            <p:grpSpPr>
              <a:xfrm>
                <a:off x="565964" y="883621"/>
                <a:ext cx="5486400" cy="5485835"/>
                <a:chOff x="3878442" y="1338439"/>
                <a:chExt cx="3840480" cy="3840480"/>
              </a:xfrm>
            </p:grpSpPr>
            <p:cxnSp>
              <p:nvCxnSpPr>
                <p:cNvPr id="101" name="Straight Connector 100">
                  <a:extLst>
                    <a:ext uri="{FF2B5EF4-FFF2-40B4-BE49-F238E27FC236}">
                      <a16:creationId xmlns:a16="http://schemas.microsoft.com/office/drawing/2014/main" id="{8157B31F-1DA9-80AC-F129-552112C20760}"/>
                    </a:ext>
                  </a:extLst>
                </p:cNvPr>
                <p:cNvCxnSpPr>
                  <a:cxnSpLocks/>
                </p:cNvCxnSpPr>
                <p:nvPr/>
              </p:nvCxnSpPr>
              <p:spPr>
                <a:xfrm>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cxnSp>
              <p:nvCxnSpPr>
                <p:cNvPr id="102" name="Straight Connector 101">
                  <a:extLst>
                    <a:ext uri="{FF2B5EF4-FFF2-40B4-BE49-F238E27FC236}">
                      <a16:creationId xmlns:a16="http://schemas.microsoft.com/office/drawing/2014/main" id="{8D893851-9E96-C1E3-2B5C-453AC536A05C}"/>
                    </a:ext>
                  </a:extLst>
                </p:cNvPr>
                <p:cNvCxnSpPr>
                  <a:cxnSpLocks/>
                </p:cNvCxnSpPr>
                <p:nvPr/>
              </p:nvCxnSpPr>
              <p:spPr>
                <a:xfrm rot="5400000">
                  <a:off x="5798682" y="1338439"/>
                  <a:ext cx="0" cy="3840480"/>
                </a:xfrm>
                <a:prstGeom prst="line">
                  <a:avLst/>
                </a:prstGeom>
                <a:ln w="12700">
                  <a:solidFill>
                    <a:schemeClr val="tx1"/>
                  </a:solidFill>
                </a:ln>
              </p:spPr>
              <p:style>
                <a:lnRef idx="1">
                  <a:schemeClr val="accent1"/>
                </a:lnRef>
                <a:fillRef idx="0">
                  <a:schemeClr val="accent1"/>
                </a:fillRef>
                <a:effectRef idx="0">
                  <a:schemeClr val="accent1"/>
                </a:effectRef>
                <a:fontRef idx="minor">
                  <a:schemeClr val="tx1"/>
                </a:fontRef>
              </p:style>
            </p:cxnSp>
          </p:grpSp>
        </p:grpSp>
        <p:grpSp>
          <p:nvGrpSpPr>
            <p:cNvPr id="103" name="Group 102">
              <a:extLst>
                <a:ext uri="{FF2B5EF4-FFF2-40B4-BE49-F238E27FC236}">
                  <a16:creationId xmlns:a16="http://schemas.microsoft.com/office/drawing/2014/main" id="{9C1EB6A1-6979-02EA-9F74-FC66BC59CE1F}"/>
                </a:ext>
              </a:extLst>
            </p:cNvPr>
            <p:cNvGrpSpPr/>
            <p:nvPr/>
          </p:nvGrpSpPr>
          <p:grpSpPr>
            <a:xfrm>
              <a:off x="1201890" y="1575289"/>
              <a:ext cx="3698780" cy="3600204"/>
              <a:chOff x="4248727" y="1912341"/>
              <a:chExt cx="3697388" cy="3598849"/>
            </a:xfrm>
          </p:grpSpPr>
          <p:grpSp>
            <p:nvGrpSpPr>
              <p:cNvPr id="104" name="Group 103">
                <a:extLst>
                  <a:ext uri="{FF2B5EF4-FFF2-40B4-BE49-F238E27FC236}">
                    <a16:creationId xmlns:a16="http://schemas.microsoft.com/office/drawing/2014/main" id="{FFDAE26C-982A-C3CB-B867-DF73EBE22F6E}"/>
                  </a:ext>
                </a:extLst>
              </p:cNvPr>
              <p:cNvGrpSpPr/>
              <p:nvPr/>
            </p:nvGrpSpPr>
            <p:grpSpPr>
              <a:xfrm>
                <a:off x="4481077" y="2121268"/>
                <a:ext cx="3183077" cy="3179634"/>
                <a:chOff x="4481077" y="2121268"/>
                <a:chExt cx="3183077" cy="3179634"/>
              </a:xfrm>
            </p:grpSpPr>
            <p:cxnSp>
              <p:nvCxnSpPr>
                <p:cNvPr id="113" name="Straight Arrow Connector 112">
                  <a:extLst>
                    <a:ext uri="{FF2B5EF4-FFF2-40B4-BE49-F238E27FC236}">
                      <a16:creationId xmlns:a16="http://schemas.microsoft.com/office/drawing/2014/main" id="{05414DED-56E8-5AFD-0138-4C0ABA44FF43}"/>
                    </a:ext>
                  </a:extLst>
                </p:cNvPr>
                <p:cNvCxnSpPr>
                  <a:cxnSpLocks/>
                </p:cNvCxnSpPr>
                <p:nvPr/>
              </p:nvCxnSpPr>
              <p:spPr>
                <a:xfrm rot="5400000" flipV="1">
                  <a:off x="6115197" y="285910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4" name="Straight Arrow Connector 113">
                  <a:extLst>
                    <a:ext uri="{FF2B5EF4-FFF2-40B4-BE49-F238E27FC236}">
                      <a16:creationId xmlns:a16="http://schemas.microsoft.com/office/drawing/2014/main" id="{CB9EEFC9-BAF7-DB42-BA85-410E869FD71A}"/>
                    </a:ext>
                  </a:extLst>
                </p:cNvPr>
                <p:cNvCxnSpPr>
                  <a:cxnSpLocks/>
                </p:cNvCxnSpPr>
                <p:nvPr/>
              </p:nvCxnSpPr>
              <p:spPr>
                <a:xfrm rot="5400000">
                  <a:off x="6701408" y="3743961"/>
                  <a:ext cx="223686" cy="410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5" name="Straight Arrow Connector 114">
                  <a:extLst>
                    <a:ext uri="{FF2B5EF4-FFF2-40B4-BE49-F238E27FC236}">
                      <a16:creationId xmlns:a16="http://schemas.microsoft.com/office/drawing/2014/main" id="{AF021995-221C-A60D-B5F7-B0CD97CBB216}"/>
                    </a:ext>
                  </a:extLst>
                </p:cNvPr>
                <p:cNvCxnSpPr>
                  <a:cxnSpLocks/>
                </p:cNvCxnSpPr>
                <p:nvPr/>
              </p:nvCxnSpPr>
              <p:spPr>
                <a:xfrm rot="5400000">
                  <a:off x="6065283" y="4334876"/>
                  <a:ext cx="0" cy="2247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6" name="Straight Arrow Connector 115">
                  <a:extLst>
                    <a:ext uri="{FF2B5EF4-FFF2-40B4-BE49-F238E27FC236}">
                      <a16:creationId xmlns:a16="http://schemas.microsoft.com/office/drawing/2014/main" id="{E3C585A6-B0B6-5AA1-88A9-1E99FB2F90DC}"/>
                    </a:ext>
                  </a:extLst>
                </p:cNvPr>
                <p:cNvCxnSpPr>
                  <a:cxnSpLocks/>
                </p:cNvCxnSpPr>
                <p:nvPr/>
              </p:nvCxnSpPr>
              <p:spPr>
                <a:xfrm rot="5400000" flipH="1">
                  <a:off x="5224512" y="3689445"/>
                  <a:ext cx="228901" cy="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7" name="Straight Arrow Connector 116">
                  <a:extLst>
                    <a:ext uri="{FF2B5EF4-FFF2-40B4-BE49-F238E27FC236}">
                      <a16:creationId xmlns:a16="http://schemas.microsoft.com/office/drawing/2014/main" id="{CF50073D-BA63-1922-0844-D4F2852A9267}"/>
                    </a:ext>
                  </a:extLst>
                </p:cNvPr>
                <p:cNvCxnSpPr>
                  <a:cxnSpLocks noChangeAspect="1"/>
                </p:cNvCxnSpPr>
                <p:nvPr/>
              </p:nvCxnSpPr>
              <p:spPr>
                <a:xfrm rot="5400000">
                  <a:off x="6506140" y="4154069"/>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8" name="Straight Arrow Connector 117">
                  <a:extLst>
                    <a:ext uri="{FF2B5EF4-FFF2-40B4-BE49-F238E27FC236}">
                      <a16:creationId xmlns:a16="http://schemas.microsoft.com/office/drawing/2014/main" id="{69ECCF4A-F301-3CAE-6BC2-4053594A268F}"/>
                    </a:ext>
                  </a:extLst>
                </p:cNvPr>
                <p:cNvCxnSpPr>
                  <a:cxnSpLocks/>
                </p:cNvCxnSpPr>
                <p:nvPr/>
              </p:nvCxnSpPr>
              <p:spPr>
                <a:xfrm rot="5400000" flipH="1">
                  <a:off x="5471754" y="4143845"/>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19" name="Straight Arrow Connector 118">
                  <a:extLst>
                    <a:ext uri="{FF2B5EF4-FFF2-40B4-BE49-F238E27FC236}">
                      <a16:creationId xmlns:a16="http://schemas.microsoft.com/office/drawing/2014/main" id="{4D3BFF94-81FF-D6CA-2056-1F12A34488F6}"/>
                    </a:ext>
                  </a:extLst>
                </p:cNvPr>
                <p:cNvCxnSpPr>
                  <a:cxnSpLocks/>
                </p:cNvCxnSpPr>
                <p:nvPr/>
              </p:nvCxnSpPr>
              <p:spPr>
                <a:xfrm rot="5400000" flipH="1" flipV="1">
                  <a:off x="5510509" y="3079981"/>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0" name="Straight Arrow Connector 119">
                  <a:extLst>
                    <a:ext uri="{FF2B5EF4-FFF2-40B4-BE49-F238E27FC236}">
                      <a16:creationId xmlns:a16="http://schemas.microsoft.com/office/drawing/2014/main" id="{5EA3B304-FBDD-791F-2AC9-DF35B283C051}"/>
                    </a:ext>
                  </a:extLst>
                </p:cNvPr>
                <p:cNvCxnSpPr>
                  <a:cxnSpLocks/>
                </p:cNvCxnSpPr>
                <p:nvPr/>
              </p:nvCxnSpPr>
              <p:spPr>
                <a:xfrm rot="5400000" flipV="1">
                  <a:off x="6586680" y="3173174"/>
                  <a:ext cx="156580" cy="15658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1" name="Straight Arrow Connector 120">
                  <a:extLst>
                    <a:ext uri="{FF2B5EF4-FFF2-40B4-BE49-F238E27FC236}">
                      <a16:creationId xmlns:a16="http://schemas.microsoft.com/office/drawing/2014/main" id="{A8994AF9-BD41-CC62-177C-6B5A63E1B3A1}"/>
                    </a:ext>
                  </a:extLst>
                </p:cNvPr>
                <p:cNvCxnSpPr>
                  <a:cxnSpLocks noChangeAspect="1"/>
                </p:cNvCxnSpPr>
                <p:nvPr/>
              </p:nvCxnSpPr>
              <p:spPr>
                <a:xfrm flipH="1" flipV="1">
                  <a:off x="4481077" y="3415021"/>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2" name="Straight Arrow Connector 121">
                  <a:extLst>
                    <a:ext uri="{FF2B5EF4-FFF2-40B4-BE49-F238E27FC236}">
                      <a16:creationId xmlns:a16="http://schemas.microsoft.com/office/drawing/2014/main" id="{4E18B1C5-7C9F-78B5-96A2-513E49BC8133}"/>
                    </a:ext>
                  </a:extLst>
                </p:cNvPr>
                <p:cNvCxnSpPr>
                  <a:cxnSpLocks/>
                </p:cNvCxnSpPr>
                <p:nvPr/>
              </p:nvCxnSpPr>
              <p:spPr>
                <a:xfrm rot="6720000" flipV="1">
                  <a:off x="6594819" y="2422010"/>
                  <a:ext cx="0" cy="33706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3" name="Straight Arrow Connector 122">
                  <a:extLst>
                    <a:ext uri="{FF2B5EF4-FFF2-40B4-BE49-F238E27FC236}">
                      <a16:creationId xmlns:a16="http://schemas.microsoft.com/office/drawing/2014/main" id="{16DE8EA8-7998-2070-95AA-B2932F3A2E12}"/>
                    </a:ext>
                  </a:extLst>
                </p:cNvPr>
                <p:cNvCxnSpPr>
                  <a:cxnSpLocks/>
                </p:cNvCxnSpPr>
                <p:nvPr/>
              </p:nvCxnSpPr>
              <p:spPr>
                <a:xfrm rot="5400000">
                  <a:off x="6994059" y="4268393"/>
                  <a:ext cx="312930" cy="13103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4" name="Straight Arrow Connector 123">
                  <a:extLst>
                    <a:ext uri="{FF2B5EF4-FFF2-40B4-BE49-F238E27FC236}">
                      <a16:creationId xmlns:a16="http://schemas.microsoft.com/office/drawing/2014/main" id="{9683B043-CD96-7BE3-F4AC-8E2742B705CD}"/>
                    </a:ext>
                  </a:extLst>
                </p:cNvPr>
                <p:cNvCxnSpPr>
                  <a:cxnSpLocks/>
                </p:cNvCxnSpPr>
                <p:nvPr/>
              </p:nvCxnSpPr>
              <p:spPr>
                <a:xfrm rot="5400000" flipH="1">
                  <a:off x="5431903" y="4659188"/>
                  <a:ext cx="124008" cy="30693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5" name="Straight Arrow Connector 124">
                  <a:extLst>
                    <a:ext uri="{FF2B5EF4-FFF2-40B4-BE49-F238E27FC236}">
                      <a16:creationId xmlns:a16="http://schemas.microsoft.com/office/drawing/2014/main" id="{9DECD8D5-75F3-6996-EE23-303FD21ED00B}"/>
                    </a:ext>
                  </a:extLst>
                </p:cNvPr>
                <p:cNvCxnSpPr>
                  <a:cxnSpLocks/>
                </p:cNvCxnSpPr>
                <p:nvPr/>
              </p:nvCxnSpPr>
              <p:spPr>
                <a:xfrm rot="6720000" flipH="1">
                  <a:off x="4785877" y="3211150"/>
                  <a:ext cx="335529" cy="1386"/>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6" name="Straight Arrow Connector 125">
                  <a:extLst>
                    <a:ext uri="{FF2B5EF4-FFF2-40B4-BE49-F238E27FC236}">
                      <a16:creationId xmlns:a16="http://schemas.microsoft.com/office/drawing/2014/main" id="{DCCAB046-1B6F-04F0-1C29-6AE576499D35}"/>
                    </a:ext>
                  </a:extLst>
                </p:cNvPr>
                <p:cNvCxnSpPr>
                  <a:cxnSpLocks/>
                </p:cNvCxnSpPr>
                <p:nvPr/>
              </p:nvCxnSpPr>
              <p:spPr>
                <a:xfrm rot="5400000">
                  <a:off x="6469104" y="4700162"/>
                  <a:ext cx="129783" cy="30575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27" name="Straight Arrow Connector 126">
                  <a:extLst>
                    <a:ext uri="{FF2B5EF4-FFF2-40B4-BE49-F238E27FC236}">
                      <a16:creationId xmlns:a16="http://schemas.microsoft.com/office/drawing/2014/main" id="{20AEAD21-FE67-C511-10A1-C1D9EA46D5D5}"/>
                    </a:ext>
                  </a:extLst>
                </p:cNvPr>
                <p:cNvCxnSpPr>
                  <a:cxnSpLocks/>
                </p:cNvCxnSpPr>
                <p:nvPr/>
              </p:nvCxnSpPr>
              <p:spPr>
                <a:xfrm rot="5400000" flipH="1">
                  <a:off x="4788961" y="4126503"/>
                  <a:ext cx="305753" cy="12978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2" name="Straight Arrow Connector 191">
                  <a:extLst>
                    <a:ext uri="{FF2B5EF4-FFF2-40B4-BE49-F238E27FC236}">
                      <a16:creationId xmlns:a16="http://schemas.microsoft.com/office/drawing/2014/main" id="{7342CF7B-02E0-2317-2335-17A40E453A94}"/>
                    </a:ext>
                  </a:extLst>
                </p:cNvPr>
                <p:cNvCxnSpPr>
                  <a:cxnSpLocks/>
                </p:cNvCxnSpPr>
                <p:nvPr/>
              </p:nvCxnSpPr>
              <p:spPr>
                <a:xfrm rot="5400000" flipH="1" flipV="1">
                  <a:off x="5522729" y="2433387"/>
                  <a:ext cx="129855" cy="305573"/>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3" name="Straight Arrow Connector 192">
                  <a:extLst>
                    <a:ext uri="{FF2B5EF4-FFF2-40B4-BE49-F238E27FC236}">
                      <a16:creationId xmlns:a16="http://schemas.microsoft.com/office/drawing/2014/main" id="{65F4F67B-E7BD-33A6-0D40-FC80B6E638B0}"/>
                    </a:ext>
                  </a:extLst>
                </p:cNvPr>
                <p:cNvCxnSpPr>
                  <a:cxnSpLocks/>
                </p:cNvCxnSpPr>
                <p:nvPr/>
              </p:nvCxnSpPr>
              <p:spPr>
                <a:xfrm rot="6720000" flipV="1">
                  <a:off x="7099875" y="3124062"/>
                  <a:ext cx="234870" cy="234870"/>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4" name="Straight Arrow Connector 193">
                  <a:extLst>
                    <a:ext uri="{FF2B5EF4-FFF2-40B4-BE49-F238E27FC236}">
                      <a16:creationId xmlns:a16="http://schemas.microsoft.com/office/drawing/2014/main" id="{67D49FC9-6D2A-A9B1-2217-43F33CA48D1F}"/>
                    </a:ext>
                  </a:extLst>
                </p:cNvPr>
                <p:cNvCxnSpPr>
                  <a:cxnSpLocks noChangeAspect="1"/>
                </p:cNvCxnSpPr>
                <p:nvPr/>
              </p:nvCxnSpPr>
              <p:spPr>
                <a:xfrm>
                  <a:off x="5874596" y="2121268"/>
                  <a:ext cx="492109" cy="1398"/>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5" name="Straight Arrow Connector 194">
                  <a:extLst>
                    <a:ext uri="{FF2B5EF4-FFF2-40B4-BE49-F238E27FC236}">
                      <a16:creationId xmlns:a16="http://schemas.microsoft.com/office/drawing/2014/main" id="{45DFE176-1100-5112-304E-FC7F3FA99606}"/>
                    </a:ext>
                  </a:extLst>
                </p:cNvPr>
                <p:cNvCxnSpPr>
                  <a:cxnSpLocks noChangeAspect="1"/>
                </p:cNvCxnSpPr>
                <p:nvPr/>
              </p:nvCxnSpPr>
              <p:spPr>
                <a:xfrm rot="2700000" flipH="1" flipV="1">
                  <a:off x="5009724" y="2271465"/>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6" name="Straight Arrow Connector 195">
                  <a:extLst>
                    <a:ext uri="{FF2B5EF4-FFF2-40B4-BE49-F238E27FC236}">
                      <a16:creationId xmlns:a16="http://schemas.microsoft.com/office/drawing/2014/main" id="{B83C4162-F3F3-F703-5AE0-D619C21213A0}"/>
                    </a:ext>
                  </a:extLst>
                </p:cNvPr>
                <p:cNvCxnSpPr>
                  <a:cxnSpLocks noChangeAspect="1"/>
                </p:cNvCxnSpPr>
                <p:nvPr/>
              </p:nvCxnSpPr>
              <p:spPr>
                <a:xfrm rot="8100000" flipH="1" flipV="1">
                  <a:off x="7183780" y="2329632"/>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7" name="Straight Arrow Connector 196">
                  <a:extLst>
                    <a:ext uri="{FF2B5EF4-FFF2-40B4-BE49-F238E27FC236}">
                      <a16:creationId xmlns:a16="http://schemas.microsoft.com/office/drawing/2014/main" id="{8807110F-1A1F-3C00-D11A-F3D305C74B03}"/>
                    </a:ext>
                  </a:extLst>
                </p:cNvPr>
                <p:cNvCxnSpPr>
                  <a:cxnSpLocks noChangeAspect="1"/>
                </p:cNvCxnSpPr>
                <p:nvPr/>
              </p:nvCxnSpPr>
              <p:spPr>
                <a:xfrm rot="10800000" flipH="1" flipV="1">
                  <a:off x="7662113" y="3484473"/>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8" name="Straight Arrow Connector 197">
                  <a:extLst>
                    <a:ext uri="{FF2B5EF4-FFF2-40B4-BE49-F238E27FC236}">
                      <a16:creationId xmlns:a16="http://schemas.microsoft.com/office/drawing/2014/main" id="{666CC73D-81E2-8C98-D514-12A9364DC26C}"/>
                    </a:ext>
                  </a:extLst>
                </p:cNvPr>
                <p:cNvCxnSpPr>
                  <a:cxnSpLocks noChangeAspect="1"/>
                </p:cNvCxnSpPr>
                <p:nvPr/>
              </p:nvCxnSpPr>
              <p:spPr>
                <a:xfrm rot="13500000" flipH="1" flipV="1">
                  <a:off x="7184367" y="460644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199" name="Straight Arrow Connector 198">
                  <a:extLst>
                    <a:ext uri="{FF2B5EF4-FFF2-40B4-BE49-F238E27FC236}">
                      <a16:creationId xmlns:a16="http://schemas.microsoft.com/office/drawing/2014/main" id="{A4A14B4C-B420-B612-45D9-2524E9DD9C27}"/>
                    </a:ext>
                  </a:extLst>
                </p:cNvPr>
                <p:cNvCxnSpPr>
                  <a:cxnSpLocks noChangeAspect="1"/>
                </p:cNvCxnSpPr>
                <p:nvPr/>
              </p:nvCxnSpPr>
              <p:spPr>
                <a:xfrm rot="16200000" flipH="1" flipV="1">
                  <a:off x="6064263" y="5053827"/>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cxnSp>
              <p:nvCxnSpPr>
                <p:cNvPr id="200" name="Straight Arrow Connector 199">
                  <a:extLst>
                    <a:ext uri="{FF2B5EF4-FFF2-40B4-BE49-F238E27FC236}">
                      <a16:creationId xmlns:a16="http://schemas.microsoft.com/office/drawing/2014/main" id="{30F91939-C8B3-743A-3238-04DA2CF0F0CB}"/>
                    </a:ext>
                  </a:extLst>
                </p:cNvPr>
                <p:cNvCxnSpPr>
                  <a:cxnSpLocks noChangeAspect="1"/>
                </p:cNvCxnSpPr>
                <p:nvPr/>
              </p:nvCxnSpPr>
              <p:spPr>
                <a:xfrm rot="18900000" flipH="1" flipV="1">
                  <a:off x="4852695" y="4508750"/>
                  <a:ext cx="2041" cy="492109"/>
                </a:xfrm>
                <a:prstGeom prst="straightConnector1">
                  <a:avLst/>
                </a:prstGeom>
                <a:ln w="38100">
                  <a:solidFill>
                    <a:srgbClr val="00B0F0"/>
                  </a:solidFill>
                  <a:tailEnd type="triangle"/>
                </a:ln>
              </p:spPr>
              <p:style>
                <a:lnRef idx="1">
                  <a:schemeClr val="accent1"/>
                </a:lnRef>
                <a:fillRef idx="0">
                  <a:schemeClr val="accent1"/>
                </a:fillRef>
                <a:effectRef idx="0">
                  <a:schemeClr val="accent1"/>
                </a:effectRef>
                <a:fontRef idx="minor">
                  <a:schemeClr val="tx1"/>
                </a:fontRef>
              </p:style>
            </p:cxnSp>
          </p:grpSp>
          <p:cxnSp>
            <p:nvCxnSpPr>
              <p:cNvPr id="105" name="Straight Arrow Connector 104">
                <a:extLst>
                  <a:ext uri="{FF2B5EF4-FFF2-40B4-BE49-F238E27FC236}">
                    <a16:creationId xmlns:a16="http://schemas.microsoft.com/office/drawing/2014/main" id="{80523854-DFF5-B201-AC75-2447CCF1E1FD}"/>
                  </a:ext>
                </a:extLst>
              </p:cNvPr>
              <p:cNvCxnSpPr>
                <a:cxnSpLocks noChangeAspect="1"/>
              </p:cNvCxnSpPr>
              <p:nvPr/>
            </p:nvCxnSpPr>
            <p:spPr>
              <a:xfrm rot="6840000" flipV="1">
                <a:off x="6934766" y="169255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6" name="Straight Arrow Connector 105">
                <a:extLst>
                  <a:ext uri="{FF2B5EF4-FFF2-40B4-BE49-F238E27FC236}">
                    <a16:creationId xmlns:a16="http://schemas.microsoft.com/office/drawing/2014/main" id="{0F6EDEEA-6F83-DF17-1A38-0F8F4449F4F4}"/>
                  </a:ext>
                </a:extLst>
              </p:cNvPr>
              <p:cNvCxnSpPr>
                <a:cxnSpLocks noChangeAspect="1"/>
              </p:cNvCxnSpPr>
              <p:nvPr/>
            </p:nvCxnSpPr>
            <p:spPr>
              <a:xfrm rot="9540000" flipV="1">
                <a:off x="7946115" y="2930795"/>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7" name="Straight Arrow Connector 106">
                <a:extLst>
                  <a:ext uri="{FF2B5EF4-FFF2-40B4-BE49-F238E27FC236}">
                    <a16:creationId xmlns:a16="http://schemas.microsoft.com/office/drawing/2014/main" id="{8D4FABD6-4909-BCD8-D50D-859DC613A6CE}"/>
                  </a:ext>
                </a:extLst>
              </p:cNvPr>
              <p:cNvCxnSpPr>
                <a:cxnSpLocks noChangeAspect="1"/>
              </p:cNvCxnSpPr>
              <p:nvPr/>
            </p:nvCxnSpPr>
            <p:spPr>
              <a:xfrm rot="12240000" flipV="1">
                <a:off x="7731887" y="4346634"/>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8" name="Straight Arrow Connector 107">
                <a:extLst>
                  <a:ext uri="{FF2B5EF4-FFF2-40B4-BE49-F238E27FC236}">
                    <a16:creationId xmlns:a16="http://schemas.microsoft.com/office/drawing/2014/main" id="{4FCAB0DC-A9C4-8B9E-B179-5106D1CAC4A5}"/>
                  </a:ext>
                </a:extLst>
              </p:cNvPr>
              <p:cNvCxnSpPr>
                <a:cxnSpLocks noChangeAspect="1"/>
              </p:cNvCxnSpPr>
              <p:nvPr/>
            </p:nvCxnSpPr>
            <p:spPr>
              <a:xfrm rot="14940000" flipV="1">
                <a:off x="6679885" y="5184618"/>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09" name="Straight Arrow Connector 108">
                <a:extLst>
                  <a:ext uri="{FF2B5EF4-FFF2-40B4-BE49-F238E27FC236}">
                    <a16:creationId xmlns:a16="http://schemas.microsoft.com/office/drawing/2014/main" id="{06926D38-BAB9-3391-2F94-CB79BFEA973F}"/>
                  </a:ext>
                </a:extLst>
              </p:cNvPr>
              <p:cNvCxnSpPr>
                <a:cxnSpLocks noChangeAspect="1"/>
              </p:cNvCxnSpPr>
              <p:nvPr/>
            </p:nvCxnSpPr>
            <p:spPr>
              <a:xfrm rot="17640000" flipV="1">
                <a:off x="5254855" y="509504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0" name="Straight Arrow Connector 109">
                <a:extLst>
                  <a:ext uri="{FF2B5EF4-FFF2-40B4-BE49-F238E27FC236}">
                    <a16:creationId xmlns:a16="http://schemas.microsoft.com/office/drawing/2014/main" id="{3A697848-5D98-ABD6-EEE4-F80268F983F5}"/>
                  </a:ext>
                </a:extLst>
              </p:cNvPr>
              <p:cNvCxnSpPr>
                <a:cxnSpLocks noChangeAspect="1"/>
              </p:cNvCxnSpPr>
              <p:nvPr/>
            </p:nvCxnSpPr>
            <p:spPr>
              <a:xfrm rot="20340000" flipV="1">
                <a:off x="4248727" y="3932760"/>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1" name="Straight Arrow Connector 110">
                <a:extLst>
                  <a:ext uri="{FF2B5EF4-FFF2-40B4-BE49-F238E27FC236}">
                    <a16:creationId xmlns:a16="http://schemas.microsoft.com/office/drawing/2014/main" id="{CB45F1E4-34E6-E542-6D12-C9748F94E162}"/>
                  </a:ext>
                </a:extLst>
              </p:cNvPr>
              <p:cNvCxnSpPr>
                <a:cxnSpLocks noChangeAspect="1"/>
              </p:cNvCxnSpPr>
              <p:nvPr/>
            </p:nvCxnSpPr>
            <p:spPr>
              <a:xfrm rot="1440000" flipV="1">
                <a:off x="4437484" y="2368452"/>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cxnSp>
            <p:nvCxnSpPr>
              <p:cNvPr id="112" name="Straight Arrow Connector 111">
                <a:extLst>
                  <a:ext uri="{FF2B5EF4-FFF2-40B4-BE49-F238E27FC236}">
                    <a16:creationId xmlns:a16="http://schemas.microsoft.com/office/drawing/2014/main" id="{3A09B805-2389-6DA9-BD86-22AAB7C85A40}"/>
                  </a:ext>
                </a:extLst>
              </p:cNvPr>
              <p:cNvCxnSpPr>
                <a:cxnSpLocks noChangeAspect="1"/>
              </p:cNvCxnSpPr>
              <p:nvPr/>
            </p:nvCxnSpPr>
            <p:spPr>
              <a:xfrm rot="4140000" flipV="1">
                <a:off x="5474813" y="1585769"/>
                <a:ext cx="0" cy="653143"/>
              </a:xfrm>
              <a:prstGeom prst="straightConnector1">
                <a:avLst/>
              </a:prstGeom>
              <a:ln w="38100">
                <a:solidFill>
                  <a:srgbClr val="00B0F0"/>
                </a:solidFill>
                <a:tailEnd type="triangle" w="sm" len="med"/>
              </a:ln>
            </p:spPr>
            <p:style>
              <a:lnRef idx="1">
                <a:schemeClr val="accent1"/>
              </a:lnRef>
              <a:fillRef idx="0">
                <a:schemeClr val="accent1"/>
              </a:fillRef>
              <a:effectRef idx="0">
                <a:schemeClr val="accent1"/>
              </a:effectRef>
              <a:fontRef idx="minor">
                <a:schemeClr val="tx1"/>
              </a:fontRef>
            </p:style>
          </p:cxnSp>
        </p:grpSp>
        <p:grpSp>
          <p:nvGrpSpPr>
            <p:cNvPr id="259" name="Group 258">
              <a:extLst>
                <a:ext uri="{FF2B5EF4-FFF2-40B4-BE49-F238E27FC236}">
                  <a16:creationId xmlns:a16="http://schemas.microsoft.com/office/drawing/2014/main" id="{D461788A-CBC7-1740-54F8-B1C7861FCB93}"/>
                </a:ext>
              </a:extLst>
            </p:cNvPr>
            <p:cNvGrpSpPr/>
            <p:nvPr/>
          </p:nvGrpSpPr>
          <p:grpSpPr>
            <a:xfrm>
              <a:off x="1020547" y="1534369"/>
              <a:ext cx="4102711" cy="3549668"/>
              <a:chOff x="1020547" y="1534369"/>
              <a:chExt cx="4102711" cy="3549668"/>
            </a:xfrm>
          </p:grpSpPr>
          <p:sp>
            <p:nvSpPr>
              <p:cNvPr id="201" name="Freeform 16">
                <a:extLst>
                  <a:ext uri="{FF2B5EF4-FFF2-40B4-BE49-F238E27FC236}">
                    <a16:creationId xmlns:a16="http://schemas.microsoft.com/office/drawing/2014/main" id="{92FFA446-D9F6-BBE1-1600-DE9584388564}"/>
                  </a:ext>
                </a:extLst>
              </p:cNvPr>
              <p:cNvSpPr/>
              <p:nvPr/>
            </p:nvSpPr>
            <p:spPr>
              <a:xfrm>
                <a:off x="1637543" y="1813970"/>
                <a:ext cx="2911498" cy="2911496"/>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290918 w 1922930"/>
                  <a:gd name="connsiteY2" fmla="*/ 443752 h 1922929"/>
                  <a:gd name="connsiteX3" fmla="*/ 1922930 w 1922930"/>
                  <a:gd name="connsiteY3" fmla="*/ 0 h 1922929"/>
                  <a:gd name="connsiteX0" fmla="*/ 0 w 1922930"/>
                  <a:gd name="connsiteY0" fmla="*/ 1922929 h 1922929"/>
                  <a:gd name="connsiteX1" fmla="*/ 392206 w 1922930"/>
                  <a:gd name="connsiteY1" fmla="*/ 1225175 h 1922929"/>
                  <a:gd name="connsiteX2" fmla="*/ 1050364 w 1922930"/>
                  <a:gd name="connsiteY2" fmla="*/ 196868 h 1922929"/>
                  <a:gd name="connsiteX3" fmla="*/ 1922930 w 1922930"/>
                  <a:gd name="connsiteY3" fmla="*/ 0 h 1922929"/>
                  <a:gd name="connsiteX0" fmla="*/ 0 w 1922930"/>
                  <a:gd name="connsiteY0" fmla="*/ 1922929 h 1922929"/>
                  <a:gd name="connsiteX1" fmla="*/ 240278 w 1922930"/>
                  <a:gd name="connsiteY1" fmla="*/ 1491050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050364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050364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464325 w 1922930"/>
                  <a:gd name="connsiteY2" fmla="*/ 662099 h 1922929"/>
                  <a:gd name="connsiteX3" fmla="*/ 1170642 w 1922930"/>
                  <a:gd name="connsiteY3" fmla="*/ 196868 h 1922929"/>
                  <a:gd name="connsiteX4" fmla="*/ 1922930 w 1922930"/>
                  <a:gd name="connsiteY4"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1170642 w 1922930"/>
                  <a:gd name="connsiteY2" fmla="*/ 196868 h 1922929"/>
                  <a:gd name="connsiteX3" fmla="*/ 1922930 w 1922930"/>
                  <a:gd name="connsiteY3"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922930 w 1922930"/>
                  <a:gd name="connsiteY3" fmla="*/ 0 h 1922929"/>
                  <a:gd name="connsiteX0" fmla="*/ 0 w 1922930"/>
                  <a:gd name="connsiteY0" fmla="*/ 2013787 h 2013787"/>
                  <a:gd name="connsiteX1" fmla="*/ 233947 w 1922930"/>
                  <a:gd name="connsiteY1" fmla="*/ 1379336 h 2013787"/>
                  <a:gd name="connsiteX2" fmla="*/ 822472 w 1922930"/>
                  <a:gd name="connsiteY2" fmla="*/ 420664 h 2013787"/>
                  <a:gd name="connsiteX3" fmla="*/ 1508836 w 1922930"/>
                  <a:gd name="connsiteY3" fmla="*/ 12304 h 2013787"/>
                  <a:gd name="connsiteX4" fmla="*/ 1922930 w 1922930"/>
                  <a:gd name="connsiteY4" fmla="*/ 90858 h 2013787"/>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508836 w 1922930"/>
                  <a:gd name="connsiteY3" fmla="*/ 212643 h 1922929"/>
                  <a:gd name="connsiteX4" fmla="*/ 1922930 w 1922930"/>
                  <a:gd name="connsiteY4" fmla="*/ 0 h 1922929"/>
                  <a:gd name="connsiteX0" fmla="*/ 0 w 1922930"/>
                  <a:gd name="connsiteY0" fmla="*/ 1922929 h 1922929"/>
                  <a:gd name="connsiteX1" fmla="*/ 233947 w 1922930"/>
                  <a:gd name="connsiteY1" fmla="*/ 1288478 h 1922929"/>
                  <a:gd name="connsiteX2" fmla="*/ 822472 w 1922930"/>
                  <a:gd name="connsiteY2" fmla="*/ 329806 h 1922929"/>
                  <a:gd name="connsiteX3" fmla="*/ 1660765 w 1922930"/>
                  <a:gd name="connsiteY3" fmla="*/ 288608 h 1922929"/>
                  <a:gd name="connsiteX4" fmla="*/ 1922930 w 1922930"/>
                  <a:gd name="connsiteY4" fmla="*/ 0 h 1922929"/>
                  <a:gd name="connsiteX0" fmla="*/ 0 w 1922930"/>
                  <a:gd name="connsiteY0" fmla="*/ 1922929 h 1922929"/>
                  <a:gd name="connsiteX1" fmla="*/ 173127 w 1922930"/>
                  <a:gd name="connsiteY1" fmla="*/ 1472386 h 1922929"/>
                  <a:gd name="connsiteX2" fmla="*/ 233947 w 1922930"/>
                  <a:gd name="connsiteY2" fmla="*/ 1288478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73127 w 1922930"/>
                  <a:gd name="connsiteY1" fmla="*/ 147238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122485 w 1922930"/>
                  <a:gd name="connsiteY1" fmla="*/ 1358440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290921 w 1922930"/>
                  <a:gd name="connsiteY2" fmla="*/ 73773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822472 w 1922930"/>
                  <a:gd name="connsiteY3" fmla="*/ 329806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60765 w 1922930"/>
                  <a:gd name="connsiteY4" fmla="*/ 288608 h 1922929"/>
                  <a:gd name="connsiteX5" fmla="*/ 1922930 w 1922930"/>
                  <a:gd name="connsiteY5" fmla="*/ 0 h 1922929"/>
                  <a:gd name="connsiteX0" fmla="*/ 0 w 1922930"/>
                  <a:gd name="connsiteY0" fmla="*/ 1922929 h 1922929"/>
                  <a:gd name="connsiteX1" fmla="*/ 274414 w 1922930"/>
                  <a:gd name="connsiteY1" fmla="*/ 1466056 h 1922929"/>
                  <a:gd name="connsiteX2" fmla="*/ 499823 w 1922930"/>
                  <a:gd name="connsiteY2" fmla="*/ 763055 h 1922929"/>
                  <a:gd name="connsiteX3" fmla="*/ 980732 w 1922930"/>
                  <a:gd name="connsiteY3" fmla="*/ 348797 h 1922929"/>
                  <a:gd name="connsiteX4" fmla="*/ 1670802 w 1922930"/>
                  <a:gd name="connsiteY4" fmla="*/ 238421 h 1922929"/>
                  <a:gd name="connsiteX5" fmla="*/ 1922930 w 1922930"/>
                  <a:gd name="connsiteY5" fmla="*/ 0 h 192292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Lst>
                <a:rect l="l" t="t" r="r" b="b"/>
                <a:pathLst>
                  <a:path w="1922930" h="1922929">
                    <a:moveTo>
                      <a:pt x="0" y="1922929"/>
                    </a:moveTo>
                    <a:cubicBezTo>
                      <a:pt x="25689" y="1841508"/>
                      <a:pt x="191110" y="1659368"/>
                      <a:pt x="274414" y="1466056"/>
                    </a:cubicBezTo>
                    <a:cubicBezTo>
                      <a:pt x="357718" y="1272744"/>
                      <a:pt x="382103" y="949265"/>
                      <a:pt x="499823" y="763055"/>
                    </a:cubicBezTo>
                    <a:cubicBezTo>
                      <a:pt x="617543" y="576845"/>
                      <a:pt x="785569" y="436236"/>
                      <a:pt x="980732" y="348797"/>
                    </a:cubicBezTo>
                    <a:cubicBezTo>
                      <a:pt x="1175895" y="261358"/>
                      <a:pt x="1487392" y="293389"/>
                      <a:pt x="1670802" y="238421"/>
                    </a:cubicBezTo>
                    <a:cubicBezTo>
                      <a:pt x="1854212" y="183453"/>
                      <a:pt x="1860245" y="14339"/>
                      <a:pt x="1922930"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mc:AlternateContent xmlns:mc="http://schemas.openxmlformats.org/markup-compatibility/2006" xmlns:a14="http://schemas.microsoft.com/office/drawing/2010/main">
            <mc:Choice Requires="a14">
              <p:sp>
                <p:nvSpPr>
                  <p:cNvPr id="204" name="TextBox 203">
                    <a:extLst>
                      <a:ext uri="{FF2B5EF4-FFF2-40B4-BE49-F238E27FC236}">
                        <a16:creationId xmlns:a16="http://schemas.microsoft.com/office/drawing/2014/main" id="{75E0D9D2-5E0F-0A69-279C-F1D5DCC94BF4}"/>
                      </a:ext>
                    </a:extLst>
                  </p:cNvPr>
                  <p:cNvSpPr txBox="1"/>
                  <p:nvPr/>
                </p:nvSpPr>
                <p:spPr>
                  <a:xfrm>
                    <a:off x="1020547" y="4524833"/>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𝑂</m:t>
                          </m:r>
                        </m:oMath>
                      </m:oMathPara>
                    </a14:m>
                    <a:endParaRPr lang="en-US" sz="2400" dirty="0"/>
                  </a:p>
                </p:txBody>
              </p:sp>
            </mc:Choice>
            <mc:Fallback xmlns="">
              <p:sp>
                <p:nvSpPr>
                  <p:cNvPr id="204" name="TextBox 203">
                    <a:extLst>
                      <a:ext uri="{FF2B5EF4-FFF2-40B4-BE49-F238E27FC236}">
                        <a16:creationId xmlns:a16="http://schemas.microsoft.com/office/drawing/2014/main" id="{75E0D9D2-5E0F-0A69-279C-F1D5DCC94BF4}"/>
                      </a:ext>
                    </a:extLst>
                  </p:cNvPr>
                  <p:cNvSpPr txBox="1">
                    <a:spLocks noRot="1" noChangeAspect="1" noMove="1" noResize="1" noEditPoints="1" noAdjustHandles="1" noChangeArrowheads="1" noChangeShapeType="1" noTextEdit="1"/>
                  </p:cNvSpPr>
                  <p:nvPr/>
                </p:nvSpPr>
                <p:spPr>
                  <a:xfrm>
                    <a:off x="1020547" y="4524833"/>
                    <a:ext cx="461399" cy="559204"/>
                  </a:xfrm>
                  <a:prstGeom prst="rect">
                    <a:avLst/>
                  </a:prstGeom>
                  <a:blipFill>
                    <a:blip r:embed="rId6"/>
                    <a:stretch>
                      <a:fillRect/>
                    </a:stretch>
                  </a:blipFill>
                </p:spPr>
                <p:txBody>
                  <a:bodyPr/>
                  <a:lstStyle/>
                  <a:p>
                    <a:r>
                      <a:rPr lang="en-US">
                        <a:noFill/>
                      </a:rPr>
                      <a:t> </a:t>
                    </a:r>
                  </a:p>
                </p:txBody>
              </p:sp>
            </mc:Fallback>
          </mc:AlternateContent>
          <mc:AlternateContent xmlns:mc="http://schemas.openxmlformats.org/markup-compatibility/2006" xmlns:a14="http://schemas.microsoft.com/office/drawing/2010/main">
            <mc:Choice Requires="a14">
              <p:sp>
                <p:nvSpPr>
                  <p:cNvPr id="205" name="TextBox 204">
                    <a:extLst>
                      <a:ext uri="{FF2B5EF4-FFF2-40B4-BE49-F238E27FC236}">
                        <a16:creationId xmlns:a16="http://schemas.microsoft.com/office/drawing/2014/main" id="{51A2053D-6088-C070-743C-0CF41CBE1A81}"/>
                      </a:ext>
                    </a:extLst>
                  </p:cNvPr>
                  <p:cNvSpPr txBox="1"/>
                  <p:nvPr/>
                </p:nvSpPr>
                <p:spPr>
                  <a:xfrm>
                    <a:off x="4661859" y="1534369"/>
                    <a:ext cx="461399" cy="559204"/>
                  </a:xfrm>
                  <a:prstGeom prst="rect">
                    <a:avLst/>
                  </a:prstGeom>
                  <a:noFill/>
                </p:spPr>
                <p:txBody>
                  <a:bodyPr wrap="square" lIns="0" tIns="0" rIns="0" bIns="0" rtlCol="0">
                    <a:spAutoFit/>
                  </a:bodyPr>
                  <a:lstStyle/>
                  <a:p>
                    <a:pPr/>
                    <a14:m>
                      <m:oMathPara xmlns:m="http://schemas.openxmlformats.org/officeDocument/2006/math">
                        <m:oMathParaPr>
                          <m:jc m:val="centerGroup"/>
                        </m:oMathParaPr>
                        <m:oMath xmlns:m="http://schemas.openxmlformats.org/officeDocument/2006/math">
                          <m:r>
                            <a:rPr lang="en-US" sz="2400" b="0" i="1" smtClean="0">
                              <a:latin typeface="Cambria Math" panose="02040503050406030204" pitchFamily="18" charset="0"/>
                            </a:rPr>
                            <m:t>𝑃</m:t>
                          </m:r>
                        </m:oMath>
                      </m:oMathPara>
                    </a14:m>
                    <a:endParaRPr lang="en-US" sz="2400" dirty="0"/>
                  </a:p>
                </p:txBody>
              </p:sp>
            </mc:Choice>
            <mc:Fallback xmlns="">
              <p:sp>
                <p:nvSpPr>
                  <p:cNvPr id="205" name="TextBox 204">
                    <a:extLst>
                      <a:ext uri="{FF2B5EF4-FFF2-40B4-BE49-F238E27FC236}">
                        <a16:creationId xmlns:a16="http://schemas.microsoft.com/office/drawing/2014/main" id="{51A2053D-6088-C070-743C-0CF41CBE1A81}"/>
                      </a:ext>
                    </a:extLst>
                  </p:cNvPr>
                  <p:cNvSpPr txBox="1">
                    <a:spLocks noRot="1" noChangeAspect="1" noMove="1" noResize="1" noEditPoints="1" noAdjustHandles="1" noChangeArrowheads="1" noChangeShapeType="1" noTextEdit="1"/>
                  </p:cNvSpPr>
                  <p:nvPr/>
                </p:nvSpPr>
                <p:spPr>
                  <a:xfrm>
                    <a:off x="4661859" y="1534369"/>
                    <a:ext cx="461399" cy="559204"/>
                  </a:xfrm>
                  <a:prstGeom prst="rect">
                    <a:avLst/>
                  </a:prstGeom>
                  <a:blipFill>
                    <a:blip r:embed="rId7"/>
                    <a:stretch>
                      <a:fillRect/>
                    </a:stretch>
                  </a:blipFill>
                </p:spPr>
                <p:txBody>
                  <a:bodyPr/>
                  <a:lstStyle/>
                  <a:p>
                    <a:r>
                      <a:rPr lang="en-US">
                        <a:noFill/>
                      </a:rPr>
                      <a:t> </a:t>
                    </a:r>
                  </a:p>
                </p:txBody>
              </p:sp>
            </mc:Fallback>
          </mc:AlternateContent>
          <p:sp>
            <p:nvSpPr>
              <p:cNvPr id="206" name="Freeform 19">
                <a:extLst>
                  <a:ext uri="{FF2B5EF4-FFF2-40B4-BE49-F238E27FC236}">
                    <a16:creationId xmlns:a16="http://schemas.microsoft.com/office/drawing/2014/main" id="{EDF089DD-1E09-ECF7-6CB2-5F7B3263C549}"/>
                  </a:ext>
                </a:extLst>
              </p:cNvPr>
              <p:cNvSpPr/>
              <p:nvPr/>
            </p:nvSpPr>
            <p:spPr>
              <a:xfrm>
                <a:off x="1625817" y="1831055"/>
                <a:ext cx="2954204" cy="2900820"/>
              </a:xfrm>
              <a:custGeom>
                <a:avLst/>
                <a:gdLst>
                  <a:gd name="connsiteX0" fmla="*/ 0 w 1707777"/>
                  <a:gd name="connsiteY0" fmla="*/ 1546412 h 1546412"/>
                  <a:gd name="connsiteX1" fmla="*/ 712695 w 1707777"/>
                  <a:gd name="connsiteY1" fmla="*/ 1358153 h 1546412"/>
                  <a:gd name="connsiteX2" fmla="*/ 900953 w 1707777"/>
                  <a:gd name="connsiteY2" fmla="*/ 632012 h 1546412"/>
                  <a:gd name="connsiteX3" fmla="*/ 1707777 w 1707777"/>
                  <a:gd name="connsiteY3" fmla="*/ 0 h 1546412"/>
                  <a:gd name="connsiteX4" fmla="*/ 1707777 w 1707777"/>
                  <a:gd name="connsiteY4" fmla="*/ 0 h 1546412"/>
                  <a:gd name="connsiteX0" fmla="*/ 0 w 1748118"/>
                  <a:gd name="connsiteY0" fmla="*/ 1815353 h 1815353"/>
                  <a:gd name="connsiteX1" fmla="*/ 753036 w 1748118"/>
                  <a:gd name="connsiteY1" fmla="*/ 1358153 h 1815353"/>
                  <a:gd name="connsiteX2" fmla="*/ 941294 w 1748118"/>
                  <a:gd name="connsiteY2" fmla="*/ 632012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102659 w 1748118"/>
                  <a:gd name="connsiteY2" fmla="*/ 322729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089212 w 1748118"/>
                  <a:gd name="connsiteY2" fmla="*/ 416858 h 1815353"/>
                  <a:gd name="connsiteX3" fmla="*/ 1748118 w 1748118"/>
                  <a:gd name="connsiteY3" fmla="*/ 0 h 1815353"/>
                  <a:gd name="connsiteX4" fmla="*/ 1748118 w 1748118"/>
                  <a:gd name="connsiteY4" fmla="*/ 0 h 1815353"/>
                  <a:gd name="connsiteX0" fmla="*/ 0 w 1748118"/>
                  <a:gd name="connsiteY0" fmla="*/ 1815353 h 1815353"/>
                  <a:gd name="connsiteX1" fmla="*/ 753036 w 1748118"/>
                  <a:gd name="connsiteY1" fmla="*/ 1358153 h 1815353"/>
                  <a:gd name="connsiteX2" fmla="*/ 1290918 w 1748118"/>
                  <a:gd name="connsiteY2" fmla="*/ 336176 h 1815353"/>
                  <a:gd name="connsiteX3" fmla="*/ 1748118 w 1748118"/>
                  <a:gd name="connsiteY3" fmla="*/ 0 h 1815353"/>
                  <a:gd name="connsiteX4" fmla="*/ 1748118 w 1748118"/>
                  <a:gd name="connsiteY4" fmla="*/ 0 h 1815353"/>
                  <a:gd name="connsiteX0" fmla="*/ 0 w 2084294"/>
                  <a:gd name="connsiteY0" fmla="*/ 1936376 h 1936376"/>
                  <a:gd name="connsiteX1" fmla="*/ 753036 w 2084294"/>
                  <a:gd name="connsiteY1" fmla="*/ 1479176 h 1936376"/>
                  <a:gd name="connsiteX2" fmla="*/ 1290918 w 2084294"/>
                  <a:gd name="connsiteY2" fmla="*/ 457199 h 1936376"/>
                  <a:gd name="connsiteX3" fmla="*/ 1748118 w 2084294"/>
                  <a:gd name="connsiteY3" fmla="*/ 121023 h 1936376"/>
                  <a:gd name="connsiteX4" fmla="*/ 2084294 w 2084294"/>
                  <a:gd name="connsiteY4" fmla="*/ 0 h 1936376"/>
                  <a:gd name="connsiteX0" fmla="*/ 0 w 2084294"/>
                  <a:gd name="connsiteY0" fmla="*/ 1936376 h 1936376"/>
                  <a:gd name="connsiteX1" fmla="*/ 753036 w 2084294"/>
                  <a:gd name="connsiteY1" fmla="*/ 1479176 h 1936376"/>
                  <a:gd name="connsiteX2" fmla="*/ 1290918 w 2084294"/>
                  <a:gd name="connsiteY2" fmla="*/ 457199 h 1936376"/>
                  <a:gd name="connsiteX3" fmla="*/ 2084294 w 2084294"/>
                  <a:gd name="connsiteY3" fmla="*/ 0 h 1936376"/>
                  <a:gd name="connsiteX0" fmla="*/ 0 w 2057400"/>
                  <a:gd name="connsiteY0" fmla="*/ 1788459 h 1788459"/>
                  <a:gd name="connsiteX1" fmla="*/ 753036 w 2057400"/>
                  <a:gd name="connsiteY1" fmla="*/ 1331259 h 1788459"/>
                  <a:gd name="connsiteX2" fmla="*/ 1290918 w 2057400"/>
                  <a:gd name="connsiteY2" fmla="*/ 309282 h 1788459"/>
                  <a:gd name="connsiteX3" fmla="*/ 2057400 w 2057400"/>
                  <a:gd name="connsiteY3" fmla="*/ 0 h 178845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3441 h 1923441"/>
                  <a:gd name="connsiteX1" fmla="*/ 753036 w 1922930"/>
                  <a:gd name="connsiteY1" fmla="*/ 1466241 h 1923441"/>
                  <a:gd name="connsiteX2" fmla="*/ 1290918 w 1922930"/>
                  <a:gd name="connsiteY2" fmla="*/ 444264 h 1923441"/>
                  <a:gd name="connsiteX3" fmla="*/ 1922930 w 1922930"/>
                  <a:gd name="connsiteY3" fmla="*/ 512 h 1923441"/>
                  <a:gd name="connsiteX0" fmla="*/ 0 w 1922930"/>
                  <a:gd name="connsiteY0" fmla="*/ 1923239 h 1923239"/>
                  <a:gd name="connsiteX1" fmla="*/ 753036 w 1922930"/>
                  <a:gd name="connsiteY1" fmla="*/ 1466039 h 1923239"/>
                  <a:gd name="connsiteX2" fmla="*/ 1290918 w 1922930"/>
                  <a:gd name="connsiteY2" fmla="*/ 444062 h 1923239"/>
                  <a:gd name="connsiteX3" fmla="*/ 1922930 w 1922930"/>
                  <a:gd name="connsiteY3" fmla="*/ 310 h 192323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753036 w 1922930"/>
                  <a:gd name="connsiteY1" fmla="*/ 1465729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290918 w 1922930"/>
                  <a:gd name="connsiteY2" fmla="*/ 443752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607437 w 1922930"/>
                  <a:gd name="connsiteY2" fmla="*/ 519718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803678 w 1922930"/>
                  <a:gd name="connsiteY2" fmla="*/ 481735 h 1922929"/>
                  <a:gd name="connsiteX3" fmla="*/ 1922930 w 1922930"/>
                  <a:gd name="connsiteY3" fmla="*/ 0 h 1922929"/>
                  <a:gd name="connsiteX0" fmla="*/ 0 w 1922930"/>
                  <a:gd name="connsiteY0" fmla="*/ 1922929 h 1922929"/>
                  <a:gd name="connsiteX1" fmla="*/ 955609 w 1922930"/>
                  <a:gd name="connsiteY1" fmla="*/ 1503710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778357 w 1922930"/>
                  <a:gd name="connsiteY2" fmla="*/ 602011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922930 w 1922930"/>
                  <a:gd name="connsiteY3" fmla="*/ 0 h 1922929"/>
                  <a:gd name="connsiteX0" fmla="*/ 0 w 1922930"/>
                  <a:gd name="connsiteY0" fmla="*/ 1922929 h 1922929"/>
                  <a:gd name="connsiteX1" fmla="*/ 961938 w 1922930"/>
                  <a:gd name="connsiteY1" fmla="*/ 1579675 h 1922929"/>
                  <a:gd name="connsiteX2" fmla="*/ 1537803 w 1922930"/>
                  <a:gd name="connsiteY2" fmla="*/ 975503 h 1922929"/>
                  <a:gd name="connsiteX3" fmla="*/ 1877413 w 1922930"/>
                  <a:gd name="connsiteY3" fmla="*/ 423642 h 1922929"/>
                  <a:gd name="connsiteX4" fmla="*/ 1922930 w 1922930"/>
                  <a:gd name="connsiteY4" fmla="*/ 0 h 1922929"/>
                  <a:gd name="connsiteX0" fmla="*/ 0 w 1951136"/>
                  <a:gd name="connsiteY0" fmla="*/ 1915878 h 1915878"/>
                  <a:gd name="connsiteX1" fmla="*/ 961938 w 1951136"/>
                  <a:gd name="connsiteY1" fmla="*/ 1572624 h 1915878"/>
                  <a:gd name="connsiteX2" fmla="*/ 1537803 w 1951136"/>
                  <a:gd name="connsiteY2" fmla="*/ 968452 h 1915878"/>
                  <a:gd name="connsiteX3" fmla="*/ 1877413 w 1951136"/>
                  <a:gd name="connsiteY3" fmla="*/ 416591 h 1915878"/>
                  <a:gd name="connsiteX4" fmla="*/ 1951136 w 1951136"/>
                  <a:gd name="connsiteY4" fmla="*/ 0 h 1915878"/>
                  <a:gd name="connsiteX0" fmla="*/ 0 w 1951136"/>
                  <a:gd name="connsiteY0" fmla="*/ 1915878 h 1915878"/>
                  <a:gd name="connsiteX1" fmla="*/ 961938 w 1951136"/>
                  <a:gd name="connsiteY1" fmla="*/ 1572624 h 1915878"/>
                  <a:gd name="connsiteX2" fmla="*/ 1550046 w 1951136"/>
                  <a:gd name="connsiteY2" fmla="*/ 1054156 h 1915878"/>
                  <a:gd name="connsiteX3" fmla="*/ 1877413 w 1951136"/>
                  <a:gd name="connsiteY3" fmla="*/ 416591 h 1915878"/>
                  <a:gd name="connsiteX4" fmla="*/ 1951136 w 1951136"/>
                  <a:gd name="connsiteY4" fmla="*/ 0 h 191587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1951136" h="1915878">
                    <a:moveTo>
                      <a:pt x="0" y="1915878"/>
                    </a:moveTo>
                    <a:cubicBezTo>
                      <a:pt x="281268" y="1897948"/>
                      <a:pt x="703597" y="1716244"/>
                      <a:pt x="961938" y="1572624"/>
                    </a:cubicBezTo>
                    <a:cubicBezTo>
                      <a:pt x="1220279" y="1429004"/>
                      <a:pt x="1397467" y="1246828"/>
                      <a:pt x="1550046" y="1054156"/>
                    </a:cubicBezTo>
                    <a:cubicBezTo>
                      <a:pt x="1702625" y="861484"/>
                      <a:pt x="1813225" y="579175"/>
                      <a:pt x="1877413" y="416591"/>
                    </a:cubicBezTo>
                    <a:cubicBezTo>
                      <a:pt x="1941601" y="254007"/>
                      <a:pt x="1922449" y="79047"/>
                      <a:pt x="1951136" y="0"/>
                    </a:cubicBezTo>
                  </a:path>
                </a:pathLst>
              </a:custGeom>
              <a:noFill/>
              <a:ln w="25400">
                <a:solidFill>
                  <a:schemeClr val="tx1"/>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07" name="Oval 206">
                <a:extLst>
                  <a:ext uri="{FF2B5EF4-FFF2-40B4-BE49-F238E27FC236}">
                    <a16:creationId xmlns:a16="http://schemas.microsoft.com/office/drawing/2014/main" id="{3287776B-2739-1AE5-F9EE-A660C9185285}"/>
                  </a:ext>
                </a:extLst>
              </p:cNvPr>
              <p:cNvSpPr>
                <a:spLocks noChangeAspect="1"/>
              </p:cNvSpPr>
              <p:nvPr/>
            </p:nvSpPr>
            <p:spPr>
              <a:xfrm>
                <a:off x="4491871" y="1712563"/>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08" name="Oval 207">
                <a:extLst>
                  <a:ext uri="{FF2B5EF4-FFF2-40B4-BE49-F238E27FC236}">
                    <a16:creationId xmlns:a16="http://schemas.microsoft.com/office/drawing/2014/main" id="{29E7D9D5-4E59-EFD4-7F9B-4C040E40738C}"/>
                  </a:ext>
                </a:extLst>
              </p:cNvPr>
              <p:cNvSpPr>
                <a:spLocks noChangeAspect="1"/>
              </p:cNvSpPr>
              <p:nvPr/>
            </p:nvSpPr>
            <p:spPr>
              <a:xfrm>
                <a:off x="1555705" y="4658181"/>
                <a:ext cx="168692" cy="168692"/>
              </a:xfrm>
              <a:prstGeom prst="ellipse">
                <a:avLst/>
              </a:prstGeom>
              <a:solidFill>
                <a:srgbClr val="FF0000"/>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grpSp>
      </p:grpSp>
      <mc:AlternateContent xmlns:mc="http://schemas.openxmlformats.org/markup-compatibility/2006" xmlns:a14="http://schemas.microsoft.com/office/drawing/2010/main">
        <mc:Choice Requires="a14">
          <p:sp>
            <p:nvSpPr>
              <p:cNvPr id="261" name="Rectangle 260">
                <a:extLst>
                  <a:ext uri="{FF2B5EF4-FFF2-40B4-BE49-F238E27FC236}">
                    <a16:creationId xmlns:a16="http://schemas.microsoft.com/office/drawing/2014/main" id="{AE8CD417-7439-F8FB-3A9E-947A7BD29094}"/>
                  </a:ext>
                </a:extLst>
              </p:cNvPr>
              <p:cNvSpPr/>
              <p:nvPr/>
            </p:nvSpPr>
            <p:spPr>
              <a:xfrm>
                <a:off x="-9009" y="2948"/>
                <a:ext cx="6413872" cy="584775"/>
              </a:xfrm>
              <a:prstGeom prst="rect">
                <a:avLst/>
              </a:prstGeom>
            </p:spPr>
            <p:txBody>
              <a:bodyPr wrap="none">
                <a:spAutoFit/>
              </a:bodyPr>
              <a:lstStyle/>
              <a:p>
                <a:r>
                  <a:rPr lang="en-US" sz="3200" dirty="0"/>
                  <a:t>The flow of the displacement field </a:t>
                </a:r>
                <a14:m>
                  <m:oMath xmlns:m="http://schemas.openxmlformats.org/officeDocument/2006/math">
                    <m:sSup>
                      <m:sSupPr>
                        <m:ctrlPr>
                          <a:rPr lang="en-US" sz="3200" b="0" i="1" smtClean="0">
                            <a:latin typeface="Cambria Math" panose="02040503050406030204" pitchFamily="18" charset="0"/>
                          </a:rPr>
                        </m:ctrlPr>
                      </m:sSupPr>
                      <m:e>
                        <m:r>
                          <a:rPr lang="en-US" sz="3200" b="0" i="1" smtClean="0">
                            <a:latin typeface="Cambria Math" panose="02040503050406030204" pitchFamily="18" charset="0"/>
                          </a:rPr>
                          <m:t>𝑆</m:t>
                        </m:r>
                      </m:e>
                      <m:sup>
                        <m:r>
                          <a:rPr lang="en-US" sz="3200" b="0" i="1" smtClean="0">
                            <a:latin typeface="Cambria Math" panose="02040503050406030204" pitchFamily="18" charset="0"/>
                          </a:rPr>
                          <m:t>𝑎</m:t>
                        </m:r>
                      </m:sup>
                    </m:sSup>
                  </m:oMath>
                </a14:m>
                <a:endParaRPr lang="en-US" sz="3200" dirty="0"/>
              </a:p>
            </p:txBody>
          </p:sp>
        </mc:Choice>
        <mc:Fallback xmlns="">
          <p:sp>
            <p:nvSpPr>
              <p:cNvPr id="261" name="Rectangle 260">
                <a:extLst>
                  <a:ext uri="{FF2B5EF4-FFF2-40B4-BE49-F238E27FC236}">
                    <a16:creationId xmlns:a16="http://schemas.microsoft.com/office/drawing/2014/main" id="{AE8CD417-7439-F8FB-3A9E-947A7BD29094}"/>
                  </a:ext>
                </a:extLst>
              </p:cNvPr>
              <p:cNvSpPr>
                <a:spLocks noRot="1" noChangeAspect="1" noMove="1" noResize="1" noEditPoints="1" noAdjustHandles="1" noChangeArrowheads="1" noChangeShapeType="1" noTextEdit="1"/>
              </p:cNvSpPr>
              <p:nvPr/>
            </p:nvSpPr>
            <p:spPr>
              <a:xfrm>
                <a:off x="-9009" y="2948"/>
                <a:ext cx="6413872" cy="584775"/>
              </a:xfrm>
              <a:prstGeom prst="rect">
                <a:avLst/>
              </a:prstGeom>
              <a:blipFill>
                <a:blip r:embed="rId8"/>
                <a:stretch>
                  <a:fillRect l="-2471" t="-12500" b="-34375"/>
                </a:stretch>
              </a:blipFill>
            </p:spPr>
            <p:txBody>
              <a:bodyPr/>
              <a:lstStyle/>
              <a:p>
                <a:r>
                  <a:rPr lang="en-US">
                    <a:noFill/>
                  </a:rPr>
                  <a:t> </a:t>
                </a:r>
              </a:p>
            </p:txBody>
          </p:sp>
        </mc:Fallback>
      </mc:AlternateContent>
    </p:spTree>
    <p:extLst>
      <p:ext uri="{BB962C8B-B14F-4D97-AF65-F5344CB8AC3E}">
        <p14:creationId xmlns:p14="http://schemas.microsoft.com/office/powerpoint/2010/main" val="3908243081"/>
      </p:ext>
    </p:extLst>
  </p:cSld>
  <p:clrMapOvr>
    <a:masterClrMapping/>
  </p:clrMapOvr>
</p:sld>
</file>

<file path=ppt/theme/theme1.xml><?xml version="1.0" encoding="utf-8"?>
<a:theme xmlns:a="http://schemas.openxmlformats.org/drawingml/2006/main" name="Office Theme">
  <a:themeElements>
    <a:clrScheme name="AoP">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00000"/>
      </a:hlink>
      <a:folHlink>
        <a:srgbClr val="000000"/>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80188</TotalTime>
  <Words>2936</Words>
  <Application>Microsoft Office PowerPoint</Application>
  <PresentationFormat>Widescreen</PresentationFormat>
  <Paragraphs>434</Paragraphs>
  <Slides>41</Slides>
  <Notes>13</Notes>
  <HiddenSlides>0</HiddenSlides>
  <MMClips>0</MMClips>
  <ScaleCrop>false</ScaleCrop>
  <HeadingPairs>
    <vt:vector size="6" baseType="variant">
      <vt:variant>
        <vt:lpstr>Fonts Used</vt:lpstr>
      </vt:variant>
      <vt:variant>
        <vt:i4>7</vt:i4>
      </vt:variant>
      <vt:variant>
        <vt:lpstr>Theme</vt:lpstr>
      </vt:variant>
      <vt:variant>
        <vt:i4>1</vt:i4>
      </vt:variant>
      <vt:variant>
        <vt:lpstr>Slide Titles</vt:lpstr>
      </vt:variant>
      <vt:variant>
        <vt:i4>41</vt:i4>
      </vt:variant>
    </vt:vector>
  </HeadingPairs>
  <TitlesOfParts>
    <vt:vector size="49" baseType="lpstr">
      <vt:lpstr>Arial</vt:lpstr>
      <vt:lpstr>Calibri</vt:lpstr>
      <vt:lpstr>Calibri Light</vt:lpstr>
      <vt:lpstr>Cambria Math</vt:lpstr>
      <vt:lpstr>CMMI8</vt:lpstr>
      <vt:lpstr>CMR10</vt:lpstr>
      <vt:lpstr>Wingdings 3</vt:lpstr>
      <vt:lpstr>Office Theme</vt:lpstr>
      <vt:lpstr>Reversing Hamiltonian Mechanics </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Gabriele Carcassi</dc:creator>
  <cp:lastModifiedBy>Gabriele Carcassi</cp:lastModifiedBy>
  <cp:revision>200</cp:revision>
  <dcterms:created xsi:type="dcterms:W3CDTF">2021-04-07T15:17:47Z</dcterms:created>
  <dcterms:modified xsi:type="dcterms:W3CDTF">2024-05-09T21:42:13Z</dcterms:modified>
</cp:coreProperties>
</file>