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1072" r:id="rId2"/>
    <p:sldId id="1298" r:id="rId3"/>
    <p:sldId id="1300" r:id="rId4"/>
    <p:sldId id="1293" r:id="rId5"/>
    <p:sldId id="1294" r:id="rId6"/>
    <p:sldId id="1295" r:id="rId7"/>
    <p:sldId id="1296" r:id="rId8"/>
    <p:sldId id="1297" r:id="rId9"/>
    <p:sldId id="1303" r:id="rId10"/>
    <p:sldId id="1308" r:id="rId11"/>
    <p:sldId id="1301" r:id="rId12"/>
    <p:sldId id="1304" r:id="rId13"/>
    <p:sldId id="1305" r:id="rId14"/>
    <p:sldId id="1310" r:id="rId15"/>
    <p:sldId id="1311" r:id="rId16"/>
    <p:sldId id="1306" r:id="rId17"/>
    <p:sldId id="1309" r:id="rId18"/>
    <p:sldId id="131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000000"/>
    <a:srgbClr val="C28446"/>
    <a:srgbClr val="38BABF"/>
    <a:srgbClr val="7F7F7F"/>
    <a:srgbClr val="FFFFFF"/>
    <a:srgbClr val="4C216D"/>
    <a:srgbClr val="A469D1"/>
    <a:srgbClr val="9752CA"/>
    <a:srgbClr val="B686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85229" autoAdjust="0"/>
  </p:normalViewPr>
  <p:slideViewPr>
    <p:cSldViewPr snapToGrid="0">
      <p:cViewPr varScale="1">
        <p:scale>
          <a:sx n="111" d="100"/>
          <a:sy n="111" d="100"/>
        </p:scale>
        <p:origin x="660" y="1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4/18/2025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There is a temptation in physics to see time and space as being… somewhat interchangeable. Since in quantum mechanics we have a position operator, and an uncertainty principle between position and momentum… then we surely we must have a time operator and an uncertainty principle between time and energy. Right? It feels so right. Well, things do not work like that. People try, and find mathematical problems in doing that… But the problem is not the math. Most of the time, if the math is not working is because there is a conceptual problem lurking around. And the problem is that time and space are not interchangeable, and not just in quantum mechanics, but also in classical mechanics and any other physical theory. Simply put, laws of evolutions study the evolution of a system in time… so time is the independent variable when describing the trajectory.</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cs typeface="Times New Roman" panose="02020603050405020304" pitchFamily="18" charset="0"/>
              </a:rPr>
              <a:t>So, let’s see the details, like we always do. And let’s start with classical mechanics. If your ideas are not clear in the classical case, you’ll just get more confused in the quantum case.</a:t>
            </a:r>
          </a:p>
        </p:txBody>
      </p:sp>
      <p:sp>
        <p:nvSpPr>
          <p:cNvPr id="4" name="Slide Number Placeholder 3"/>
          <p:cNvSpPr>
            <a:spLocks noGrp="1"/>
          </p:cNvSpPr>
          <p:nvPr>
            <p:ph type="sldNum" sz="quarter" idx="5"/>
          </p:nvPr>
        </p:nvSpPr>
        <p:spPr/>
        <p:txBody>
          <a:bodyPr/>
          <a:lstStyle/>
          <a:p>
            <a:fld id="{A154F452-85BD-4268-B680-C313DBFDCEB3}" type="slidenum">
              <a:rPr lang="en-US" smtClean="0"/>
              <a:t>1</a:t>
            </a:fld>
            <a:endParaRPr lang="en-US"/>
          </a:p>
        </p:txBody>
      </p:sp>
    </p:spTree>
    <p:extLst>
      <p:ext uri="{BB962C8B-B14F-4D97-AF65-F5344CB8AC3E}">
        <p14:creationId xmlns:p14="http://schemas.microsoft.com/office/powerpoint/2010/main" val="1433395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A306C1A2-D2A5-4F7B-9B0E-4CAB01C17923}" type="datetime1">
              <a:rPr lang="en-US" smtClean="0"/>
              <a:t>4/18/2025</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48FEDF14-E232-404D-BBA5-03D9E389DB67}" type="datetime1">
              <a:rPr lang="en-US" smtClean="0"/>
              <a:t>4/18/2025</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ED99257-16C3-41A8-8F94-B83161C61A0F}" type="datetime1">
              <a:rPr lang="en-US" smtClean="0"/>
              <a:t>4/18/2025</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D5C4E5BC-ABCF-47B3-9B57-89BAD7D63AE0}" type="datetime1">
              <a:rPr lang="en-US" smtClean="0"/>
              <a:t>4/18/2025</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BEACEEB1-A335-4A82-A216-A800BAE9956A}" type="datetime1">
              <a:rPr lang="en-US" smtClean="0"/>
              <a:t>4/18/2025</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C22C42A6-6A1C-4B64-871D-EE688997E6FF}" type="datetime1">
              <a:rPr lang="en-US" smtClean="0"/>
              <a:t>4/18/2025</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2BD0CF25-A90C-44B1-BD5F-DBEDF7A4B9BA}" type="datetime1">
              <a:rPr lang="en-US" smtClean="0"/>
              <a:t>4/18/2025</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57EEEE81-DE2A-4B5C-A94D-0E8064877688}" type="datetime1">
              <a:rPr lang="en-US" smtClean="0"/>
              <a:t>4/18/2025</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7BB7C59B-7138-4EFB-8BC0-D4E88BCD985E}" type="datetime1">
              <a:rPr lang="en-US" smtClean="0"/>
              <a:t>4/18/2025</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EFADA6E0-8BA6-4DB1-A4B5-CE4500EB044E}" type="datetime1">
              <a:rPr lang="en-US" smtClean="0"/>
              <a:t>4/18/2025</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CED488A6-CCD0-47C5-92D9-822408EF6A21}" type="datetime1">
              <a:rPr lang="en-US" smtClean="0"/>
              <a:t>4/18/2025</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F5C8DCF9-AEB9-4D1E-B4FA-002AB26CBCD2}" type="datetime1">
              <a:rPr lang="en-US" smtClean="0"/>
              <a:t>4/18/2025</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ft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6.png"/><Relationship Id="rId5" Type="http://schemas.openxmlformats.org/officeDocument/2006/relationships/image" Target="../media/image6.png"/><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4.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4.png"/><Relationship Id="rId7"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9.png"/><Relationship Id="rId4" Type="http://schemas.openxmlformats.org/officeDocument/2006/relationships/image" Target="../media/image5.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Time is not an operator</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
        <p:nvSpPr>
          <p:cNvPr id="2" name="Slide Number Placeholder 1">
            <a:extLst>
              <a:ext uri="{FF2B5EF4-FFF2-40B4-BE49-F238E27FC236}">
                <a16:creationId xmlns:a16="http://schemas.microsoft.com/office/drawing/2014/main" id="{1BF0A78B-FC8E-B65A-804E-44A964E4AA2A}"/>
              </a:ext>
            </a:extLst>
          </p:cNvPr>
          <p:cNvSpPr>
            <a:spLocks noGrp="1"/>
          </p:cNvSpPr>
          <p:nvPr>
            <p:ph type="sldNum" sz="quarter" idx="12"/>
          </p:nvPr>
        </p:nvSpPr>
        <p:spPr/>
        <p:txBody>
          <a:bodyPr/>
          <a:lstStyle/>
          <a:p>
            <a:fld id="{F47845EA-7733-40EE-B074-20032348B727}" type="slidenum">
              <a:rPr lang="en-US" smtClean="0"/>
              <a:t>1</a:t>
            </a:fld>
            <a:endParaRPr lang="en-US"/>
          </a:p>
        </p:txBody>
      </p:sp>
    </p:spTree>
    <p:extLst>
      <p:ext uri="{BB962C8B-B14F-4D97-AF65-F5344CB8AC3E}">
        <p14:creationId xmlns:p14="http://schemas.microsoft.com/office/powerpoint/2010/main" val="727530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B1213-3D23-271B-AB37-D39F6C480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DD9B39-D661-5BAD-6DBF-06198B6EC099}"/>
              </a:ext>
            </a:extLst>
          </p:cNvPr>
          <p:cNvSpPr>
            <a:spLocks noGrp="1"/>
          </p:cNvSpPr>
          <p:nvPr>
            <p:ph type="title"/>
          </p:nvPr>
        </p:nvSpPr>
        <p:spPr/>
        <p:txBody>
          <a:bodyPr/>
          <a:lstStyle/>
          <a:p>
            <a:r>
              <a:rPr lang="en-US" dirty="0"/>
              <a:t>Why no time operator?</a:t>
            </a:r>
            <a:br>
              <a:rPr lang="en-US" dirty="0"/>
            </a:br>
            <a:br>
              <a:rPr lang="en-US" dirty="0"/>
            </a:br>
            <a:endParaRPr lang="en-US" dirty="0"/>
          </a:p>
        </p:txBody>
      </p:sp>
      <p:sp>
        <p:nvSpPr>
          <p:cNvPr id="3" name="Text Placeholder 2">
            <a:extLst>
              <a:ext uri="{FF2B5EF4-FFF2-40B4-BE49-F238E27FC236}">
                <a16:creationId xmlns:a16="http://schemas.microsoft.com/office/drawing/2014/main" id="{E28C4E62-B57E-3E00-4B8F-4B5B594C21C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573E49D-4232-E0D4-2E07-126E32211A76}"/>
              </a:ext>
            </a:extLst>
          </p:cNvPr>
          <p:cNvSpPr>
            <a:spLocks noGrp="1"/>
          </p:cNvSpPr>
          <p:nvPr>
            <p:ph type="sldNum" sz="quarter" idx="12"/>
          </p:nvPr>
        </p:nvSpPr>
        <p:spPr/>
        <p:txBody>
          <a:bodyPr/>
          <a:lstStyle/>
          <a:p>
            <a:fld id="{F47845EA-7733-40EE-B074-20032348B727}" type="slidenum">
              <a:rPr lang="en-US" smtClean="0"/>
              <a:t>10</a:t>
            </a:fld>
            <a:endParaRPr lang="en-US"/>
          </a:p>
        </p:txBody>
      </p:sp>
      <p:sp>
        <p:nvSpPr>
          <p:cNvPr id="5" name="TextBox 4">
            <a:extLst>
              <a:ext uri="{FF2B5EF4-FFF2-40B4-BE49-F238E27FC236}">
                <a16:creationId xmlns:a16="http://schemas.microsoft.com/office/drawing/2014/main" id="{069F7648-EF4B-FA8D-8714-FD67E03C2902}"/>
              </a:ext>
            </a:extLst>
          </p:cNvPr>
          <p:cNvSpPr txBox="1"/>
          <p:nvPr/>
        </p:nvSpPr>
        <p:spPr>
          <a:xfrm rot="652738">
            <a:off x="733030" y="3643855"/>
            <a:ext cx="7708329" cy="1569660"/>
          </a:xfrm>
          <a:prstGeom prst="rect">
            <a:avLst/>
          </a:prstGeom>
          <a:noFill/>
        </p:spPr>
        <p:txBody>
          <a:bodyPr wrap="none" rtlCol="0">
            <a:spAutoFit/>
          </a:bodyPr>
          <a:lstStyle/>
          <a:p>
            <a:r>
              <a:rPr lang="en-US" sz="4800" dirty="0">
                <a:solidFill>
                  <a:srgbClr val="C00000"/>
                </a:solidFill>
              </a:rPr>
              <a:t>Because in a random process,</a:t>
            </a:r>
            <a:br>
              <a:rPr lang="en-US" sz="4800" dirty="0">
                <a:solidFill>
                  <a:srgbClr val="C00000"/>
                </a:solidFill>
              </a:rPr>
            </a:br>
            <a:r>
              <a:rPr lang="en-US" sz="4800" dirty="0">
                <a:solidFill>
                  <a:srgbClr val="C00000"/>
                </a:solidFill>
              </a:rPr>
              <a:t>time is not a random variable!</a:t>
            </a:r>
          </a:p>
        </p:txBody>
      </p:sp>
    </p:spTree>
    <p:extLst>
      <p:ext uri="{BB962C8B-B14F-4D97-AF65-F5344CB8AC3E}">
        <p14:creationId xmlns:p14="http://schemas.microsoft.com/office/powerpoint/2010/main" val="3544873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9760B-663B-E120-3AFF-11C2EBA80D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2A3481-9493-8E5A-7D08-72BD0E7544B0}"/>
              </a:ext>
            </a:extLst>
          </p:cNvPr>
          <p:cNvSpPr>
            <a:spLocks noGrp="1"/>
          </p:cNvSpPr>
          <p:nvPr>
            <p:ph type="title"/>
          </p:nvPr>
        </p:nvSpPr>
        <p:spPr/>
        <p:txBody>
          <a:bodyPr/>
          <a:lstStyle/>
          <a:p>
            <a:r>
              <a:rPr lang="en-US" dirty="0"/>
              <a:t>Why no time-energy</a:t>
            </a:r>
            <a:br>
              <a:rPr lang="en-US" dirty="0"/>
            </a:br>
            <a:r>
              <a:rPr lang="en-US" dirty="0"/>
              <a:t>uncertainty principle?</a:t>
            </a:r>
            <a:br>
              <a:rPr lang="en-US" dirty="0"/>
            </a:br>
            <a:endParaRPr lang="en-US" dirty="0"/>
          </a:p>
        </p:txBody>
      </p:sp>
      <p:sp>
        <p:nvSpPr>
          <p:cNvPr id="3" name="Text Placeholder 2">
            <a:extLst>
              <a:ext uri="{FF2B5EF4-FFF2-40B4-BE49-F238E27FC236}">
                <a16:creationId xmlns:a16="http://schemas.microsoft.com/office/drawing/2014/main" id="{ED117557-4C8F-B512-C629-F3455C66284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716CC85-A3CA-B18B-B295-8B0DFDD14F90}"/>
              </a:ext>
            </a:extLst>
          </p:cNvPr>
          <p:cNvSpPr>
            <a:spLocks noGrp="1"/>
          </p:cNvSpPr>
          <p:nvPr>
            <p:ph type="sldNum" sz="quarter" idx="12"/>
          </p:nvPr>
        </p:nvSpPr>
        <p:spPr/>
        <p:txBody>
          <a:bodyPr/>
          <a:lstStyle/>
          <a:p>
            <a:fld id="{F47845EA-7733-40EE-B074-20032348B727}" type="slidenum">
              <a:rPr lang="en-US" smtClean="0"/>
              <a:t>11</a:t>
            </a:fld>
            <a:endParaRPr lang="en-US"/>
          </a:p>
        </p:txBody>
      </p:sp>
    </p:spTree>
    <p:extLst>
      <p:ext uri="{BB962C8B-B14F-4D97-AF65-F5344CB8AC3E}">
        <p14:creationId xmlns:p14="http://schemas.microsoft.com/office/powerpoint/2010/main" val="2513464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A6E7AB-876D-B327-E151-81FE2CF5D200}"/>
              </a:ext>
            </a:extLst>
          </p:cNvPr>
          <p:cNvSpPr>
            <a:spLocks noGrp="1"/>
          </p:cNvSpPr>
          <p:nvPr>
            <p:ph type="sldNum" sz="quarter" idx="12"/>
          </p:nvPr>
        </p:nvSpPr>
        <p:spPr/>
        <p:txBody>
          <a:bodyPr/>
          <a:lstStyle/>
          <a:p>
            <a:fld id="{F47845EA-7733-40EE-B074-20032348B727}" type="slidenum">
              <a:rPr lang="en-US" smtClean="0"/>
              <a:t>12</a:t>
            </a:fld>
            <a:endParaRPr lang="en-US"/>
          </a:p>
        </p:txBody>
      </p:sp>
      <p:sp>
        <p:nvSpPr>
          <p:cNvPr id="3" name="TextBox 2">
            <a:extLst>
              <a:ext uri="{FF2B5EF4-FFF2-40B4-BE49-F238E27FC236}">
                <a16:creationId xmlns:a16="http://schemas.microsoft.com/office/drawing/2014/main" id="{9D3CCD5E-1067-6DF7-C8BE-35C50D5E4D91}"/>
              </a:ext>
            </a:extLst>
          </p:cNvPr>
          <p:cNvSpPr txBox="1"/>
          <p:nvPr/>
        </p:nvSpPr>
        <p:spPr>
          <a:xfrm>
            <a:off x="1768148" y="219740"/>
            <a:ext cx="8655703" cy="646331"/>
          </a:xfrm>
          <a:prstGeom prst="rect">
            <a:avLst/>
          </a:prstGeom>
          <a:noFill/>
        </p:spPr>
        <p:txBody>
          <a:bodyPr wrap="none" rtlCol="0">
            <a:spAutoFit/>
          </a:bodyPr>
          <a:lstStyle/>
          <a:p>
            <a:r>
              <a:rPr lang="en-US" sz="3600" dirty="0"/>
              <a:t>Three ingredients for an uncertainty principle</a:t>
            </a:r>
          </a:p>
        </p:txBody>
      </p:sp>
      <p:sp>
        <p:nvSpPr>
          <p:cNvPr id="4" name="TextBox 3">
            <a:extLst>
              <a:ext uri="{FF2B5EF4-FFF2-40B4-BE49-F238E27FC236}">
                <a16:creationId xmlns:a16="http://schemas.microsoft.com/office/drawing/2014/main" id="{FE387C00-669A-20DD-C49B-30E1DA21B9AE}"/>
              </a:ext>
            </a:extLst>
          </p:cNvPr>
          <p:cNvSpPr txBox="1"/>
          <p:nvPr/>
        </p:nvSpPr>
        <p:spPr>
          <a:xfrm>
            <a:off x="503274" y="1939607"/>
            <a:ext cx="3405228" cy="523220"/>
          </a:xfrm>
          <a:prstGeom prst="rect">
            <a:avLst/>
          </a:prstGeom>
          <a:noFill/>
        </p:spPr>
        <p:txBody>
          <a:bodyPr wrap="none" rtlCol="0">
            <a:spAutoFit/>
          </a:bodyPr>
          <a:lstStyle/>
          <a:p>
            <a:r>
              <a:rPr lang="en-US" sz="2800" dirty="0"/>
              <a:t>1) Conjugate variables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5F9C0F2-3501-BB9C-FEB8-34D87528F5F7}"/>
                  </a:ext>
                </a:extLst>
              </p:cNvPr>
              <p:cNvSpPr txBox="1"/>
              <p:nvPr/>
            </p:nvSpPr>
            <p:spPr>
              <a:xfrm>
                <a:off x="5292287" y="1933149"/>
                <a:ext cx="197528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𝑝</m:t>
                          </m:r>
                        </m:e>
                      </m:d>
                      <m:r>
                        <a:rPr lang="en-US" sz="3200" b="0" i="1" smtClean="0">
                          <a:latin typeface="Cambria Math" panose="02040503050406030204" pitchFamily="18" charset="0"/>
                        </a:rPr>
                        <m:t>=1</m:t>
                      </m:r>
                    </m:oMath>
                  </m:oMathPara>
                </a14:m>
                <a:endParaRPr lang="en-US" sz="3200" dirty="0"/>
              </a:p>
            </p:txBody>
          </p:sp>
        </mc:Choice>
        <mc:Fallback xmlns="">
          <p:sp>
            <p:nvSpPr>
              <p:cNvPr id="5" name="TextBox 4">
                <a:extLst>
                  <a:ext uri="{FF2B5EF4-FFF2-40B4-BE49-F238E27FC236}">
                    <a16:creationId xmlns:a16="http://schemas.microsoft.com/office/drawing/2014/main" id="{A5F9C0F2-3501-BB9C-FEB8-34D87528F5F7}"/>
                  </a:ext>
                </a:extLst>
              </p:cNvPr>
              <p:cNvSpPr txBox="1">
                <a:spLocks noRot="1" noChangeAspect="1" noMove="1" noResize="1" noEditPoints="1" noAdjustHandles="1" noChangeArrowheads="1" noChangeShapeType="1" noTextEdit="1"/>
              </p:cNvSpPr>
              <p:nvPr/>
            </p:nvSpPr>
            <p:spPr>
              <a:xfrm>
                <a:off x="5292287" y="1933149"/>
                <a:ext cx="1975284" cy="5847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6133A41-9FA7-A56D-D873-BBFA90563C78}"/>
                  </a:ext>
                </a:extLst>
              </p:cNvPr>
              <p:cNvSpPr txBox="1"/>
              <p:nvPr/>
            </p:nvSpPr>
            <p:spPr>
              <a:xfrm>
                <a:off x="8561984" y="1701035"/>
                <a:ext cx="2019592" cy="10490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200" b="0" i="1" smtClean="0">
                              <a:latin typeface="Cambria Math" panose="02040503050406030204" pitchFamily="18" charset="0"/>
                            </a:rPr>
                          </m:ctrlPr>
                        </m:fPr>
                        <m:num>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m:t>
                              </m:r>
                              <m:r>
                                <a:rPr lang="en-US" sz="3200" b="0" i="1" smtClean="0">
                                  <a:latin typeface="Cambria Math" panose="02040503050406030204" pitchFamily="18" charset="0"/>
                                </a:rPr>
                                <m:t>𝑃</m:t>
                              </m:r>
                            </m:e>
                          </m:d>
                        </m:num>
                        <m:den>
                          <m:r>
                            <a:rPr lang="en-US" sz="3200" b="0" i="1" smtClean="0">
                              <a:latin typeface="Cambria Math" panose="02040503050406030204" pitchFamily="18" charset="0"/>
                            </a:rPr>
                            <m:t>𝚤</m:t>
                          </m:r>
                          <m:r>
                            <a:rPr lang="en-US" sz="3200" b="0" i="1" smtClean="0">
                              <a:latin typeface="Cambria Math" panose="02040503050406030204" pitchFamily="18" charset="0"/>
                            </a:rPr>
                            <m:t>ℏ</m:t>
                          </m:r>
                        </m:den>
                      </m:f>
                      <m:r>
                        <a:rPr lang="en-US" sz="3200" b="0" i="1" smtClean="0">
                          <a:latin typeface="Cambria Math" panose="02040503050406030204" pitchFamily="18" charset="0"/>
                        </a:rPr>
                        <m:t>=1</m:t>
                      </m:r>
                    </m:oMath>
                  </m:oMathPara>
                </a14:m>
                <a:endParaRPr lang="en-US" sz="3200" dirty="0"/>
              </a:p>
            </p:txBody>
          </p:sp>
        </mc:Choice>
        <mc:Fallback xmlns="">
          <p:sp>
            <p:nvSpPr>
              <p:cNvPr id="6" name="TextBox 5">
                <a:extLst>
                  <a:ext uri="{FF2B5EF4-FFF2-40B4-BE49-F238E27FC236}">
                    <a16:creationId xmlns:a16="http://schemas.microsoft.com/office/drawing/2014/main" id="{16133A41-9FA7-A56D-D873-BBFA90563C78}"/>
                  </a:ext>
                </a:extLst>
              </p:cNvPr>
              <p:cNvSpPr txBox="1">
                <a:spLocks noRot="1" noChangeAspect="1" noMove="1" noResize="1" noEditPoints="1" noAdjustHandles="1" noChangeArrowheads="1" noChangeShapeType="1" noTextEdit="1"/>
              </p:cNvSpPr>
              <p:nvPr/>
            </p:nvSpPr>
            <p:spPr>
              <a:xfrm>
                <a:off x="8561984" y="1701035"/>
                <a:ext cx="2019592" cy="1049005"/>
              </a:xfrm>
              <a:prstGeom prst="rect">
                <a:avLst/>
              </a:prstGeom>
              <a:blipFill>
                <a:blip r:embed="rId3"/>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CBA1C86-B86F-A554-EDEA-29CEF84D1343}"/>
              </a:ext>
            </a:extLst>
          </p:cNvPr>
          <p:cNvSpPr txBox="1"/>
          <p:nvPr/>
        </p:nvSpPr>
        <p:spPr>
          <a:xfrm>
            <a:off x="5275648" y="1240469"/>
            <a:ext cx="2008563" cy="369332"/>
          </a:xfrm>
          <a:prstGeom prst="rect">
            <a:avLst/>
          </a:prstGeom>
          <a:noFill/>
        </p:spPr>
        <p:txBody>
          <a:bodyPr wrap="none" rtlCol="0">
            <a:spAutoFit/>
          </a:bodyPr>
          <a:lstStyle/>
          <a:p>
            <a:r>
              <a:rPr lang="en-US" dirty="0"/>
              <a:t>Classical mechanics</a:t>
            </a:r>
          </a:p>
        </p:txBody>
      </p:sp>
      <p:sp>
        <p:nvSpPr>
          <p:cNvPr id="8" name="TextBox 7">
            <a:extLst>
              <a:ext uri="{FF2B5EF4-FFF2-40B4-BE49-F238E27FC236}">
                <a16:creationId xmlns:a16="http://schemas.microsoft.com/office/drawing/2014/main" id="{3C1D46BA-0C8B-8EC8-F10A-CFBB6363FDA0}"/>
              </a:ext>
            </a:extLst>
          </p:cNvPr>
          <p:cNvSpPr txBox="1"/>
          <p:nvPr/>
        </p:nvSpPr>
        <p:spPr>
          <a:xfrm>
            <a:off x="8511490" y="1240469"/>
            <a:ext cx="2120581" cy="369332"/>
          </a:xfrm>
          <a:prstGeom prst="rect">
            <a:avLst/>
          </a:prstGeom>
          <a:noFill/>
        </p:spPr>
        <p:txBody>
          <a:bodyPr wrap="none" rtlCol="0">
            <a:spAutoFit/>
          </a:bodyPr>
          <a:lstStyle/>
          <a:p>
            <a:r>
              <a:rPr lang="en-US" dirty="0"/>
              <a:t>Quantum mechanics</a:t>
            </a:r>
          </a:p>
        </p:txBody>
      </p:sp>
      <p:sp>
        <p:nvSpPr>
          <p:cNvPr id="9" name="TextBox 8">
            <a:extLst>
              <a:ext uri="{FF2B5EF4-FFF2-40B4-BE49-F238E27FC236}">
                <a16:creationId xmlns:a16="http://schemas.microsoft.com/office/drawing/2014/main" id="{67E924A7-18E2-A5A0-37CF-C96CE0273B74}"/>
              </a:ext>
            </a:extLst>
          </p:cNvPr>
          <p:cNvSpPr txBox="1"/>
          <p:nvPr/>
        </p:nvSpPr>
        <p:spPr>
          <a:xfrm>
            <a:off x="503274" y="2965842"/>
            <a:ext cx="2117887" cy="523220"/>
          </a:xfrm>
          <a:prstGeom prst="rect">
            <a:avLst/>
          </a:prstGeom>
          <a:noFill/>
        </p:spPr>
        <p:txBody>
          <a:bodyPr wrap="none" rtlCol="0">
            <a:spAutoFit/>
          </a:bodyPr>
          <a:lstStyle/>
          <a:p>
            <a:r>
              <a:rPr lang="en-US" sz="2800" dirty="0"/>
              <a:t>2) Ensembles</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77CB2E0-4CDD-FF75-E520-128021EEA367}"/>
                  </a:ext>
                </a:extLst>
              </p:cNvPr>
              <p:cNvSpPr txBox="1"/>
              <p:nvPr/>
            </p:nvSpPr>
            <p:spPr>
              <a:xfrm>
                <a:off x="5543445" y="2935065"/>
                <a:ext cx="147296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𝜌</m:t>
                      </m:r>
                      <m:r>
                        <a:rPr lang="en-US" sz="3200" b="0" i="1" smtClean="0">
                          <a:latin typeface="Cambria Math" panose="02040503050406030204" pitchFamily="18" charset="0"/>
                        </a:rPr>
                        <m:t>(</m:t>
                      </m:r>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𝑝</m:t>
                      </m:r>
                      <m:r>
                        <a:rPr lang="en-US" sz="3200" b="0" i="1" smtClean="0">
                          <a:latin typeface="Cambria Math" panose="02040503050406030204" pitchFamily="18" charset="0"/>
                        </a:rPr>
                        <m:t>)</m:t>
                      </m:r>
                    </m:oMath>
                  </m:oMathPara>
                </a14:m>
                <a:endParaRPr lang="en-US" sz="3200" dirty="0"/>
              </a:p>
            </p:txBody>
          </p:sp>
        </mc:Choice>
        <mc:Fallback xmlns="">
          <p:sp>
            <p:nvSpPr>
              <p:cNvPr id="10" name="TextBox 9">
                <a:extLst>
                  <a:ext uri="{FF2B5EF4-FFF2-40B4-BE49-F238E27FC236}">
                    <a16:creationId xmlns:a16="http://schemas.microsoft.com/office/drawing/2014/main" id="{977CB2E0-4CDD-FF75-E520-128021EEA367}"/>
                  </a:ext>
                </a:extLst>
              </p:cNvPr>
              <p:cNvSpPr txBox="1">
                <a:spLocks noRot="1" noChangeAspect="1" noMove="1" noResize="1" noEditPoints="1" noAdjustHandles="1" noChangeArrowheads="1" noChangeShapeType="1" noTextEdit="1"/>
              </p:cNvSpPr>
              <p:nvPr/>
            </p:nvSpPr>
            <p:spPr>
              <a:xfrm>
                <a:off x="5543445" y="2935065"/>
                <a:ext cx="1472967"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5D6F95D-527C-F320-F9E2-1DB47A136E8E}"/>
                  </a:ext>
                </a:extLst>
              </p:cNvPr>
              <p:cNvSpPr txBox="1"/>
              <p:nvPr/>
            </p:nvSpPr>
            <p:spPr>
              <a:xfrm>
                <a:off x="8074575" y="2935065"/>
                <a:ext cx="299440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𝜓</m:t>
                          </m:r>
                        </m:e>
                      </m:d>
                      <m:r>
                        <a:rPr lang="en-US" sz="3200" b="0" i="1" smtClean="0">
                          <a:latin typeface="Cambria Math" panose="02040503050406030204" pitchFamily="18" charset="0"/>
                        </a:rPr>
                        <m:t>    </m:t>
                      </m:r>
                      <m:r>
                        <a:rPr lang="en-US" sz="3200" b="0" i="1" smtClean="0">
                          <a:latin typeface="Cambria Math" panose="02040503050406030204" pitchFamily="18" charset="0"/>
                        </a:rPr>
                        <m:t>𝜌</m:t>
                      </m:r>
                      <m:r>
                        <a:rPr lang="en-US" sz="3200" b="0" i="1" smtClean="0">
                          <a:latin typeface="Cambria Math" panose="02040503050406030204" pitchFamily="18" charset="0"/>
                        </a:rPr>
                        <m:t>:</m:t>
                      </m:r>
                      <m:r>
                        <a:rPr lang="en-US" sz="3200" b="0" i="1" smtClean="0">
                          <a:latin typeface="Cambria Math" panose="02040503050406030204" pitchFamily="18" charset="0"/>
                        </a:rPr>
                        <m:t>ℋ</m:t>
                      </m:r>
                      <m:r>
                        <a:rPr lang="en-US" sz="3200" b="0" i="1" smtClean="0">
                          <a:latin typeface="Cambria Math" panose="02040503050406030204" pitchFamily="18" charset="0"/>
                        </a:rPr>
                        <m:t>→</m:t>
                      </m:r>
                      <m:r>
                        <a:rPr lang="en-US" sz="3200" b="0" i="1" smtClean="0">
                          <a:latin typeface="Cambria Math" panose="02040503050406030204" pitchFamily="18" charset="0"/>
                        </a:rPr>
                        <m:t>ℋ</m:t>
                      </m:r>
                    </m:oMath>
                  </m:oMathPara>
                </a14:m>
                <a:endParaRPr lang="en-US" sz="3200" dirty="0"/>
              </a:p>
            </p:txBody>
          </p:sp>
        </mc:Choice>
        <mc:Fallback xmlns="">
          <p:sp>
            <p:nvSpPr>
              <p:cNvPr id="11" name="TextBox 10">
                <a:extLst>
                  <a:ext uri="{FF2B5EF4-FFF2-40B4-BE49-F238E27FC236}">
                    <a16:creationId xmlns:a16="http://schemas.microsoft.com/office/drawing/2014/main" id="{C5D6F95D-527C-F320-F9E2-1DB47A136E8E}"/>
                  </a:ext>
                </a:extLst>
              </p:cNvPr>
              <p:cNvSpPr txBox="1">
                <a:spLocks noRot="1" noChangeAspect="1" noMove="1" noResize="1" noEditPoints="1" noAdjustHandles="1" noChangeArrowheads="1" noChangeShapeType="1" noTextEdit="1"/>
              </p:cNvSpPr>
              <p:nvPr/>
            </p:nvSpPr>
            <p:spPr>
              <a:xfrm>
                <a:off x="8074575" y="2935065"/>
                <a:ext cx="2994409" cy="584775"/>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A81C9BDB-A375-5A9E-B40F-06F88301133D}"/>
              </a:ext>
            </a:extLst>
          </p:cNvPr>
          <p:cNvSpPr txBox="1"/>
          <p:nvPr/>
        </p:nvSpPr>
        <p:spPr>
          <a:xfrm>
            <a:off x="503274" y="3992077"/>
            <a:ext cx="4733027" cy="523220"/>
          </a:xfrm>
          <a:prstGeom prst="rect">
            <a:avLst/>
          </a:prstGeom>
          <a:noFill/>
        </p:spPr>
        <p:txBody>
          <a:bodyPr wrap="none" rtlCol="0">
            <a:spAutoFit/>
          </a:bodyPr>
          <a:lstStyle/>
          <a:p>
            <a:r>
              <a:rPr lang="en-US" sz="2800" dirty="0"/>
              <a:t>3) Lower bound on the entropy</a:t>
            </a:r>
          </a:p>
        </p:txBody>
      </p:sp>
      <p:sp>
        <p:nvSpPr>
          <p:cNvPr id="13" name="TextBox 12">
            <a:extLst>
              <a:ext uri="{FF2B5EF4-FFF2-40B4-BE49-F238E27FC236}">
                <a16:creationId xmlns:a16="http://schemas.microsoft.com/office/drawing/2014/main" id="{886BE820-A064-6C05-1D64-3960159CA025}"/>
              </a:ext>
            </a:extLst>
          </p:cNvPr>
          <p:cNvSpPr txBox="1"/>
          <p:nvPr/>
        </p:nvSpPr>
        <p:spPr>
          <a:xfrm>
            <a:off x="5735729" y="4075304"/>
            <a:ext cx="3201004" cy="369332"/>
          </a:xfrm>
          <a:prstGeom prst="rect">
            <a:avLst/>
          </a:prstGeom>
          <a:noFill/>
        </p:spPr>
        <p:txBody>
          <a:bodyPr wrap="none" rtlCol="0">
            <a:spAutoFit/>
          </a:bodyPr>
          <a:lstStyle/>
          <a:p>
            <a:r>
              <a:rPr lang="en-US" dirty="0"/>
              <a:t>(implicit in quantum mechanics)</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C3A42EE-DACC-F129-313A-61913A6B2AFE}"/>
                  </a:ext>
                </a:extLst>
              </p:cNvPr>
              <p:cNvSpPr txBox="1"/>
              <p:nvPr/>
            </p:nvSpPr>
            <p:spPr>
              <a:xfrm>
                <a:off x="2927497" y="4861562"/>
                <a:ext cx="3834576" cy="923330"/>
              </a:xfrm>
              <a:prstGeom prst="rect">
                <a:avLst/>
              </a:prstGeom>
              <a:noFill/>
            </p:spPr>
            <p:txBody>
              <a:bodyPr wrap="none" rtlCol="0">
                <a:spAutoFit/>
              </a:bodyPr>
              <a:lstStyle/>
              <a:p>
                <a14:m>
                  <m:oMath xmlns:m="http://schemas.openxmlformats.org/officeDocument/2006/math">
                    <m:r>
                      <a:rPr lang="en-US" sz="5400" b="0" i="1" smtClean="0">
                        <a:solidFill>
                          <a:schemeClr val="accent6">
                            <a:lumMod val="75000"/>
                          </a:schemeClr>
                        </a:solidFill>
                        <a:latin typeface="Cambria Math" panose="02040503050406030204" pitchFamily="18" charset="0"/>
                      </a:rPr>
                      <m:t>⇒</m:t>
                    </m:r>
                  </m:oMath>
                </a14:m>
                <a:r>
                  <a:rPr lang="en-US" sz="5400" dirty="0">
                    <a:solidFill>
                      <a:schemeClr val="accent6">
                        <a:lumMod val="75000"/>
                      </a:schemeClr>
                    </a:solidFill>
                  </a:rPr>
                  <a:t> </a:t>
                </a:r>
                <a14:m>
                  <m:oMath xmlns:m="http://schemas.openxmlformats.org/officeDocument/2006/math">
                    <m:r>
                      <m:rPr>
                        <m:sty m:val="p"/>
                      </m:rPr>
                      <a:rPr lang="en-US" sz="5400" b="0" i="0" smtClean="0">
                        <a:solidFill>
                          <a:schemeClr val="accent6">
                            <a:lumMod val="75000"/>
                          </a:schemeClr>
                        </a:solidFill>
                        <a:latin typeface="Cambria Math" panose="02040503050406030204" pitchFamily="18" charset="0"/>
                      </a:rPr>
                      <m:t>Δ</m:t>
                    </m:r>
                    <m:r>
                      <a:rPr lang="en-US" sz="5400" b="0" i="1" smtClean="0">
                        <a:solidFill>
                          <a:schemeClr val="accent6">
                            <a:lumMod val="75000"/>
                          </a:schemeClr>
                        </a:solidFill>
                        <a:latin typeface="Cambria Math" panose="02040503050406030204" pitchFamily="18" charset="0"/>
                      </a:rPr>
                      <m:t>𝑥</m:t>
                    </m:r>
                    <m:r>
                      <m:rPr>
                        <m:sty m:val="p"/>
                      </m:rPr>
                      <a:rPr lang="en-US" sz="5400" b="0" i="0" smtClean="0">
                        <a:solidFill>
                          <a:schemeClr val="accent6">
                            <a:lumMod val="75000"/>
                          </a:schemeClr>
                        </a:solidFill>
                        <a:latin typeface="Cambria Math" panose="02040503050406030204" pitchFamily="18" charset="0"/>
                      </a:rPr>
                      <m:t>Δ</m:t>
                    </m:r>
                    <m:r>
                      <a:rPr lang="en-US" sz="5400" b="0" i="1" smtClean="0">
                        <a:solidFill>
                          <a:schemeClr val="accent6">
                            <a:lumMod val="75000"/>
                          </a:schemeClr>
                        </a:solidFill>
                        <a:latin typeface="Cambria Math" panose="02040503050406030204" pitchFamily="18" charset="0"/>
                      </a:rPr>
                      <m:t>𝑝</m:t>
                    </m:r>
                    <m:r>
                      <a:rPr lang="en-US" sz="5400" b="0" i="1" smtClean="0">
                        <a:solidFill>
                          <a:schemeClr val="accent6">
                            <a:lumMod val="75000"/>
                          </a:schemeClr>
                        </a:solidFill>
                        <a:latin typeface="Cambria Math" panose="02040503050406030204" pitchFamily="18" charset="0"/>
                      </a:rPr>
                      <m:t>≥</m:t>
                    </m:r>
                    <m:r>
                      <a:rPr lang="en-US" sz="5400" b="0" i="1" smtClean="0">
                        <a:solidFill>
                          <a:schemeClr val="accent6">
                            <a:lumMod val="75000"/>
                          </a:schemeClr>
                        </a:solidFill>
                        <a:latin typeface="Cambria Math" panose="02040503050406030204" pitchFamily="18" charset="0"/>
                      </a:rPr>
                      <m:t>𝑘</m:t>
                    </m:r>
                  </m:oMath>
                </a14:m>
                <a:endParaRPr lang="en-US" sz="5400" dirty="0">
                  <a:solidFill>
                    <a:schemeClr val="accent6">
                      <a:lumMod val="75000"/>
                    </a:schemeClr>
                  </a:solidFill>
                </a:endParaRPr>
              </a:p>
            </p:txBody>
          </p:sp>
        </mc:Choice>
        <mc:Fallback xmlns="">
          <p:sp>
            <p:nvSpPr>
              <p:cNvPr id="14" name="TextBox 13">
                <a:extLst>
                  <a:ext uri="{FF2B5EF4-FFF2-40B4-BE49-F238E27FC236}">
                    <a16:creationId xmlns:a16="http://schemas.microsoft.com/office/drawing/2014/main" id="{6C3A42EE-DACC-F129-313A-61913A6B2AFE}"/>
                  </a:ext>
                </a:extLst>
              </p:cNvPr>
              <p:cNvSpPr txBox="1">
                <a:spLocks noRot="1" noChangeAspect="1" noMove="1" noResize="1" noEditPoints="1" noAdjustHandles="1" noChangeArrowheads="1" noChangeShapeType="1" noTextEdit="1"/>
              </p:cNvSpPr>
              <p:nvPr/>
            </p:nvSpPr>
            <p:spPr>
              <a:xfrm>
                <a:off x="2927497" y="4861562"/>
                <a:ext cx="3834576" cy="92333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23067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5C703-AC0E-A8FA-6CFD-14449AFDA4F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01B470-BBDA-48F0-4553-564DAC3806B6}"/>
              </a:ext>
            </a:extLst>
          </p:cNvPr>
          <p:cNvSpPr>
            <a:spLocks noGrp="1"/>
          </p:cNvSpPr>
          <p:nvPr>
            <p:ph type="sldNum" sz="quarter" idx="12"/>
          </p:nvPr>
        </p:nvSpPr>
        <p:spPr/>
        <p:txBody>
          <a:bodyPr/>
          <a:lstStyle/>
          <a:p>
            <a:fld id="{F47845EA-7733-40EE-B074-20032348B727}" type="slidenum">
              <a:rPr lang="en-US" smtClean="0"/>
              <a:t>13</a:t>
            </a:fld>
            <a:endParaRPr lang="en-US"/>
          </a:p>
        </p:txBody>
      </p:sp>
      <p:sp>
        <p:nvSpPr>
          <p:cNvPr id="3" name="TextBox 2">
            <a:extLst>
              <a:ext uri="{FF2B5EF4-FFF2-40B4-BE49-F238E27FC236}">
                <a16:creationId xmlns:a16="http://schemas.microsoft.com/office/drawing/2014/main" id="{90E2A0C3-3271-CEC7-5BC1-E84F18516F46}"/>
              </a:ext>
            </a:extLst>
          </p:cNvPr>
          <p:cNvSpPr txBox="1"/>
          <p:nvPr/>
        </p:nvSpPr>
        <p:spPr>
          <a:xfrm>
            <a:off x="1768148" y="219740"/>
            <a:ext cx="8655703" cy="646331"/>
          </a:xfrm>
          <a:prstGeom prst="rect">
            <a:avLst/>
          </a:prstGeom>
          <a:noFill/>
        </p:spPr>
        <p:txBody>
          <a:bodyPr wrap="none" rtlCol="0">
            <a:spAutoFit/>
          </a:bodyPr>
          <a:lstStyle/>
          <a:p>
            <a:r>
              <a:rPr lang="en-US" sz="3600" dirty="0"/>
              <a:t>Three ingredients for an uncertainty principle</a:t>
            </a:r>
          </a:p>
        </p:txBody>
      </p:sp>
      <p:sp>
        <p:nvSpPr>
          <p:cNvPr id="4" name="TextBox 3">
            <a:extLst>
              <a:ext uri="{FF2B5EF4-FFF2-40B4-BE49-F238E27FC236}">
                <a16:creationId xmlns:a16="http://schemas.microsoft.com/office/drawing/2014/main" id="{13FD4DCF-E61F-362F-D3B9-7080B44BDF7B}"/>
              </a:ext>
            </a:extLst>
          </p:cNvPr>
          <p:cNvSpPr txBox="1"/>
          <p:nvPr/>
        </p:nvSpPr>
        <p:spPr>
          <a:xfrm>
            <a:off x="503274" y="1939607"/>
            <a:ext cx="3405228" cy="523220"/>
          </a:xfrm>
          <a:prstGeom prst="rect">
            <a:avLst/>
          </a:prstGeom>
          <a:noFill/>
        </p:spPr>
        <p:txBody>
          <a:bodyPr wrap="none" rtlCol="0">
            <a:spAutoFit/>
          </a:bodyPr>
          <a:lstStyle/>
          <a:p>
            <a:r>
              <a:rPr lang="en-US" sz="2800" dirty="0"/>
              <a:t>1) Conjugate variables</a:t>
            </a:r>
          </a:p>
        </p:txBody>
      </p:sp>
      <p:sp>
        <p:nvSpPr>
          <p:cNvPr id="9" name="TextBox 8">
            <a:extLst>
              <a:ext uri="{FF2B5EF4-FFF2-40B4-BE49-F238E27FC236}">
                <a16:creationId xmlns:a16="http://schemas.microsoft.com/office/drawing/2014/main" id="{8C341164-CB2E-F3AC-C38A-B3D375827695}"/>
              </a:ext>
            </a:extLst>
          </p:cNvPr>
          <p:cNvSpPr txBox="1"/>
          <p:nvPr/>
        </p:nvSpPr>
        <p:spPr>
          <a:xfrm>
            <a:off x="503274" y="2965842"/>
            <a:ext cx="2117887" cy="523220"/>
          </a:xfrm>
          <a:prstGeom prst="rect">
            <a:avLst/>
          </a:prstGeom>
          <a:noFill/>
        </p:spPr>
        <p:txBody>
          <a:bodyPr wrap="none" rtlCol="0">
            <a:spAutoFit/>
          </a:bodyPr>
          <a:lstStyle/>
          <a:p>
            <a:r>
              <a:rPr lang="en-US" sz="2800" dirty="0"/>
              <a:t>2) Ensembles</a:t>
            </a:r>
          </a:p>
        </p:txBody>
      </p:sp>
      <p:sp>
        <p:nvSpPr>
          <p:cNvPr id="12" name="TextBox 11">
            <a:extLst>
              <a:ext uri="{FF2B5EF4-FFF2-40B4-BE49-F238E27FC236}">
                <a16:creationId xmlns:a16="http://schemas.microsoft.com/office/drawing/2014/main" id="{7738F632-9B74-90BA-63BF-CE84443D0C12}"/>
              </a:ext>
            </a:extLst>
          </p:cNvPr>
          <p:cNvSpPr txBox="1"/>
          <p:nvPr/>
        </p:nvSpPr>
        <p:spPr>
          <a:xfrm>
            <a:off x="503274" y="3992077"/>
            <a:ext cx="4733027" cy="523220"/>
          </a:xfrm>
          <a:prstGeom prst="rect">
            <a:avLst/>
          </a:prstGeom>
          <a:noFill/>
        </p:spPr>
        <p:txBody>
          <a:bodyPr wrap="none" rtlCol="0">
            <a:spAutoFit/>
          </a:bodyPr>
          <a:lstStyle/>
          <a:p>
            <a:r>
              <a:rPr lang="en-US" sz="2800" dirty="0"/>
              <a:t>3) Lower bound on the entropy</a:t>
            </a:r>
          </a:p>
        </p:txBody>
      </p:sp>
      <p:sp>
        <p:nvSpPr>
          <p:cNvPr id="15" name="TextBox 14">
            <a:extLst>
              <a:ext uri="{FF2B5EF4-FFF2-40B4-BE49-F238E27FC236}">
                <a16:creationId xmlns:a16="http://schemas.microsoft.com/office/drawing/2014/main" id="{F832266B-217E-A1AF-FEDC-37FAE94E60C0}"/>
              </a:ext>
            </a:extLst>
          </p:cNvPr>
          <p:cNvSpPr txBox="1"/>
          <p:nvPr/>
        </p:nvSpPr>
        <p:spPr>
          <a:xfrm>
            <a:off x="4796794" y="2673454"/>
            <a:ext cx="6743384" cy="584775"/>
          </a:xfrm>
          <a:prstGeom prst="rect">
            <a:avLst/>
          </a:prstGeom>
          <a:noFill/>
        </p:spPr>
        <p:txBody>
          <a:bodyPr wrap="none" rtlCol="0">
            <a:spAutoFit/>
          </a:bodyPr>
          <a:lstStyle/>
          <a:p>
            <a:r>
              <a:rPr lang="en-US" sz="3200" dirty="0">
                <a:solidFill>
                  <a:srgbClr val="C00000"/>
                </a:solidFill>
              </a:rPr>
              <a:t>Time is not a random variable/operator</a:t>
            </a:r>
          </a:p>
        </p:txBody>
      </p:sp>
    </p:spTree>
    <p:extLst>
      <p:ext uri="{BB962C8B-B14F-4D97-AF65-F5344CB8AC3E}">
        <p14:creationId xmlns:p14="http://schemas.microsoft.com/office/powerpoint/2010/main" val="2552036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5571A-7ED3-3E25-8AB9-B811F02101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3EB69-98DC-3E7D-A655-73B3F05A0E57}"/>
              </a:ext>
            </a:extLst>
          </p:cNvPr>
          <p:cNvSpPr>
            <a:spLocks noGrp="1"/>
          </p:cNvSpPr>
          <p:nvPr>
            <p:ph type="title"/>
          </p:nvPr>
        </p:nvSpPr>
        <p:spPr/>
        <p:txBody>
          <a:bodyPr/>
          <a:lstStyle/>
          <a:p>
            <a:r>
              <a:rPr lang="en-US" dirty="0"/>
              <a:t>Why no time-energy</a:t>
            </a:r>
            <a:br>
              <a:rPr lang="en-US" dirty="0"/>
            </a:br>
            <a:r>
              <a:rPr lang="en-US" dirty="0"/>
              <a:t>uncertainty principle?</a:t>
            </a:r>
            <a:br>
              <a:rPr lang="en-US" dirty="0"/>
            </a:br>
            <a:endParaRPr lang="en-US" dirty="0"/>
          </a:p>
        </p:txBody>
      </p:sp>
      <p:sp>
        <p:nvSpPr>
          <p:cNvPr id="3" name="Text Placeholder 2">
            <a:extLst>
              <a:ext uri="{FF2B5EF4-FFF2-40B4-BE49-F238E27FC236}">
                <a16:creationId xmlns:a16="http://schemas.microsoft.com/office/drawing/2014/main" id="{B355DA5C-00CA-B63E-5321-7AB3321C7E6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80E7F07-174C-5D28-1B5F-2AD354511852}"/>
              </a:ext>
            </a:extLst>
          </p:cNvPr>
          <p:cNvSpPr>
            <a:spLocks noGrp="1"/>
          </p:cNvSpPr>
          <p:nvPr>
            <p:ph type="sldNum" sz="quarter" idx="12"/>
          </p:nvPr>
        </p:nvSpPr>
        <p:spPr/>
        <p:txBody>
          <a:bodyPr/>
          <a:lstStyle/>
          <a:p>
            <a:fld id="{F47845EA-7733-40EE-B074-20032348B727}" type="slidenum">
              <a:rPr lang="en-US" smtClean="0"/>
              <a:t>14</a:t>
            </a:fld>
            <a:endParaRPr lang="en-US"/>
          </a:p>
        </p:txBody>
      </p:sp>
      <p:sp>
        <p:nvSpPr>
          <p:cNvPr id="5" name="TextBox 4">
            <a:extLst>
              <a:ext uri="{FF2B5EF4-FFF2-40B4-BE49-F238E27FC236}">
                <a16:creationId xmlns:a16="http://schemas.microsoft.com/office/drawing/2014/main" id="{ADFFCF83-5A08-7286-9095-47ECE960FA70}"/>
              </a:ext>
            </a:extLst>
          </p:cNvPr>
          <p:cNvSpPr txBox="1"/>
          <p:nvPr/>
        </p:nvSpPr>
        <p:spPr>
          <a:xfrm rot="652738">
            <a:off x="733030" y="3643855"/>
            <a:ext cx="7708329" cy="1569660"/>
          </a:xfrm>
          <a:prstGeom prst="rect">
            <a:avLst/>
          </a:prstGeom>
          <a:noFill/>
        </p:spPr>
        <p:txBody>
          <a:bodyPr wrap="none" rtlCol="0">
            <a:spAutoFit/>
          </a:bodyPr>
          <a:lstStyle/>
          <a:p>
            <a:r>
              <a:rPr lang="en-US" sz="4800" dirty="0">
                <a:solidFill>
                  <a:srgbClr val="C00000"/>
                </a:solidFill>
              </a:rPr>
              <a:t>Because in a random process,</a:t>
            </a:r>
            <a:br>
              <a:rPr lang="en-US" sz="4800" dirty="0">
                <a:solidFill>
                  <a:srgbClr val="C00000"/>
                </a:solidFill>
              </a:rPr>
            </a:br>
            <a:r>
              <a:rPr lang="en-US" sz="4800" dirty="0">
                <a:solidFill>
                  <a:srgbClr val="C00000"/>
                </a:solidFill>
              </a:rPr>
              <a:t>time is not a random variable!</a:t>
            </a:r>
          </a:p>
        </p:txBody>
      </p:sp>
    </p:spTree>
    <p:extLst>
      <p:ext uri="{BB962C8B-B14F-4D97-AF65-F5344CB8AC3E}">
        <p14:creationId xmlns:p14="http://schemas.microsoft.com/office/powerpoint/2010/main" val="3780836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262EB-CB3D-F000-9665-D7B812FE44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08FFDF-61BE-B4E6-6931-D6E61C04B92E}"/>
              </a:ext>
            </a:extLst>
          </p:cNvPr>
          <p:cNvSpPr>
            <a:spLocks noGrp="1"/>
          </p:cNvSpPr>
          <p:nvPr>
            <p:ph type="title"/>
          </p:nvPr>
        </p:nvSpPr>
        <p:spPr/>
        <p:txBody>
          <a:bodyPr/>
          <a:lstStyle/>
          <a:p>
            <a:r>
              <a:rPr lang="en-US" dirty="0"/>
              <a:t>Why no time-energy</a:t>
            </a:r>
            <a:br>
              <a:rPr lang="en-US" dirty="0"/>
            </a:br>
            <a:r>
              <a:rPr lang="en-US" dirty="0"/>
              <a:t>uncertainty principle?</a:t>
            </a:r>
            <a:br>
              <a:rPr lang="en-US" dirty="0"/>
            </a:br>
            <a:endParaRPr lang="en-US" dirty="0"/>
          </a:p>
        </p:txBody>
      </p:sp>
      <p:sp>
        <p:nvSpPr>
          <p:cNvPr id="3" name="Text Placeholder 2">
            <a:extLst>
              <a:ext uri="{FF2B5EF4-FFF2-40B4-BE49-F238E27FC236}">
                <a16:creationId xmlns:a16="http://schemas.microsoft.com/office/drawing/2014/main" id="{04FECAE6-639E-8A39-D302-8627FE88BD1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7551CFD-27DB-7D06-FE3B-824DB5496096}"/>
              </a:ext>
            </a:extLst>
          </p:cNvPr>
          <p:cNvSpPr>
            <a:spLocks noGrp="1"/>
          </p:cNvSpPr>
          <p:nvPr>
            <p:ph type="sldNum" sz="quarter" idx="12"/>
          </p:nvPr>
        </p:nvSpPr>
        <p:spPr/>
        <p:txBody>
          <a:bodyPr/>
          <a:lstStyle/>
          <a:p>
            <a:fld id="{F47845EA-7733-40EE-B074-20032348B727}" type="slidenum">
              <a:rPr lang="en-US" smtClean="0"/>
              <a:t>15</a:t>
            </a:fld>
            <a:endParaRPr lang="en-US"/>
          </a:p>
        </p:txBody>
      </p:sp>
      <p:sp>
        <p:nvSpPr>
          <p:cNvPr id="5" name="TextBox 4">
            <a:extLst>
              <a:ext uri="{FF2B5EF4-FFF2-40B4-BE49-F238E27FC236}">
                <a16:creationId xmlns:a16="http://schemas.microsoft.com/office/drawing/2014/main" id="{288C277A-4B23-BBAD-E332-152CBA100D0F}"/>
              </a:ext>
            </a:extLst>
          </p:cNvPr>
          <p:cNvSpPr txBox="1"/>
          <p:nvPr/>
        </p:nvSpPr>
        <p:spPr>
          <a:xfrm rot="652738">
            <a:off x="733030" y="3643855"/>
            <a:ext cx="7708329" cy="1569660"/>
          </a:xfrm>
          <a:prstGeom prst="rect">
            <a:avLst/>
          </a:prstGeom>
          <a:noFill/>
        </p:spPr>
        <p:txBody>
          <a:bodyPr wrap="none" rtlCol="0">
            <a:spAutoFit/>
          </a:bodyPr>
          <a:lstStyle/>
          <a:p>
            <a:r>
              <a:rPr lang="en-US" sz="4800" dirty="0">
                <a:solidFill>
                  <a:srgbClr val="C00000"/>
                </a:solidFill>
              </a:rPr>
              <a:t>Because in a random process,</a:t>
            </a:r>
            <a:br>
              <a:rPr lang="en-US" sz="4800" dirty="0">
                <a:solidFill>
                  <a:srgbClr val="C00000"/>
                </a:solidFill>
              </a:rPr>
            </a:br>
            <a:r>
              <a:rPr lang="en-US" sz="4800" dirty="0">
                <a:solidFill>
                  <a:srgbClr val="C00000"/>
                </a:solidFill>
              </a:rPr>
              <a:t>time is not a random variable!</a:t>
            </a:r>
          </a:p>
        </p:txBody>
      </p:sp>
      <p:cxnSp>
        <p:nvCxnSpPr>
          <p:cNvPr id="6" name="Straight Arrow Connector 5">
            <a:extLst>
              <a:ext uri="{FF2B5EF4-FFF2-40B4-BE49-F238E27FC236}">
                <a16:creationId xmlns:a16="http://schemas.microsoft.com/office/drawing/2014/main" id="{43CD591E-BEAC-F9BD-D2E2-5BF0A3B17000}"/>
              </a:ext>
            </a:extLst>
          </p:cNvPr>
          <p:cNvCxnSpPr>
            <a:cxnSpLocks/>
          </p:cNvCxnSpPr>
          <p:nvPr/>
        </p:nvCxnSpPr>
        <p:spPr>
          <a:xfrm flipH="1">
            <a:off x="7177005" y="1254339"/>
            <a:ext cx="735795" cy="30213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FDF17FD-4F4A-501F-F0C3-CC1DDB652AE4}"/>
              </a:ext>
            </a:extLst>
          </p:cNvPr>
          <p:cNvSpPr txBox="1"/>
          <p:nvPr/>
        </p:nvSpPr>
        <p:spPr>
          <a:xfrm>
            <a:off x="3254096" y="608008"/>
            <a:ext cx="7953844" cy="646331"/>
          </a:xfrm>
          <a:prstGeom prst="rect">
            <a:avLst/>
          </a:prstGeom>
          <a:noFill/>
        </p:spPr>
        <p:txBody>
          <a:bodyPr wrap="none" rtlCol="0">
            <a:spAutoFit/>
          </a:bodyPr>
          <a:lstStyle/>
          <a:p>
            <a:r>
              <a:rPr lang="en-US" sz="3600" dirty="0">
                <a:solidFill>
                  <a:schemeClr val="accent6">
                    <a:lumMod val="75000"/>
                  </a:schemeClr>
                </a:solidFill>
              </a:rPr>
              <a:t>What if we don’t have a random process?</a:t>
            </a:r>
          </a:p>
        </p:txBody>
      </p:sp>
    </p:spTree>
    <p:extLst>
      <p:ext uri="{BB962C8B-B14F-4D97-AF65-F5344CB8AC3E}">
        <p14:creationId xmlns:p14="http://schemas.microsoft.com/office/powerpoint/2010/main" val="2127179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514E17-FE09-655B-BD36-DB46F028BC18}"/>
              </a:ext>
            </a:extLst>
          </p:cNvPr>
          <p:cNvSpPr>
            <a:spLocks noGrp="1"/>
          </p:cNvSpPr>
          <p:nvPr>
            <p:ph type="sldNum" sz="quarter" idx="12"/>
          </p:nvPr>
        </p:nvSpPr>
        <p:spPr/>
        <p:txBody>
          <a:bodyPr/>
          <a:lstStyle/>
          <a:p>
            <a:fld id="{F47845EA-7733-40EE-B074-20032348B727}" type="slidenum">
              <a:rPr lang="en-US" smtClean="0"/>
              <a:t>16</a:t>
            </a:fld>
            <a:endParaRPr lang="en-US"/>
          </a:p>
        </p:txBody>
      </p:sp>
      <p:sp>
        <p:nvSpPr>
          <p:cNvPr id="3" name="TextBox 2">
            <a:extLst>
              <a:ext uri="{FF2B5EF4-FFF2-40B4-BE49-F238E27FC236}">
                <a16:creationId xmlns:a16="http://schemas.microsoft.com/office/drawing/2014/main" id="{18E01C6C-12C3-AB0C-85E8-50A4BAFF484C}"/>
              </a:ext>
            </a:extLst>
          </p:cNvPr>
          <p:cNvSpPr txBox="1"/>
          <p:nvPr/>
        </p:nvSpPr>
        <p:spPr>
          <a:xfrm>
            <a:off x="2992073" y="205563"/>
            <a:ext cx="6207853" cy="646331"/>
          </a:xfrm>
          <a:prstGeom prst="rect">
            <a:avLst/>
          </a:prstGeom>
          <a:noFill/>
        </p:spPr>
        <p:txBody>
          <a:bodyPr wrap="none" rtlCol="0">
            <a:spAutoFit/>
          </a:bodyPr>
          <a:lstStyle/>
          <a:p>
            <a:r>
              <a:rPr lang="en-US" sz="3600" dirty="0"/>
              <a:t>Time of arrival vs evolution time</a:t>
            </a:r>
          </a:p>
        </p:txBody>
      </p:sp>
      <p:sp>
        <p:nvSpPr>
          <p:cNvPr id="4" name="Oval 3">
            <a:extLst>
              <a:ext uri="{FF2B5EF4-FFF2-40B4-BE49-F238E27FC236}">
                <a16:creationId xmlns:a16="http://schemas.microsoft.com/office/drawing/2014/main" id="{9D1BB66A-DC2F-E6B4-8F6A-376282302936}"/>
              </a:ext>
            </a:extLst>
          </p:cNvPr>
          <p:cNvSpPr/>
          <p:nvPr/>
        </p:nvSpPr>
        <p:spPr>
          <a:xfrm>
            <a:off x="999461" y="2486340"/>
            <a:ext cx="517451" cy="51745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6B65AD79-1A02-D6CA-52F3-7B1EA8DE4547}"/>
              </a:ext>
            </a:extLst>
          </p:cNvPr>
          <p:cNvCxnSpPr/>
          <p:nvPr/>
        </p:nvCxnSpPr>
        <p:spPr>
          <a:xfrm>
            <a:off x="1765005" y="2734433"/>
            <a:ext cx="258725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CFBDC8F-4E97-8BCA-FDDE-7932CC47D115}"/>
              </a:ext>
            </a:extLst>
          </p:cNvPr>
          <p:cNvSpPr/>
          <p:nvPr/>
        </p:nvSpPr>
        <p:spPr>
          <a:xfrm>
            <a:off x="4458586" y="2287865"/>
            <a:ext cx="1559442"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detector</a:t>
            </a:r>
          </a:p>
        </p:txBody>
      </p:sp>
      <p:sp>
        <p:nvSpPr>
          <p:cNvPr id="8" name="TextBox 7">
            <a:extLst>
              <a:ext uri="{FF2B5EF4-FFF2-40B4-BE49-F238E27FC236}">
                <a16:creationId xmlns:a16="http://schemas.microsoft.com/office/drawing/2014/main" id="{FD630CB8-B009-EFD2-71AC-ADA851440C29}"/>
              </a:ext>
            </a:extLst>
          </p:cNvPr>
          <p:cNvSpPr txBox="1"/>
          <p:nvPr/>
        </p:nvSpPr>
        <p:spPr>
          <a:xfrm>
            <a:off x="7023796" y="2327572"/>
            <a:ext cx="4352260" cy="954107"/>
          </a:xfrm>
          <a:prstGeom prst="rect">
            <a:avLst/>
          </a:prstGeom>
          <a:noFill/>
        </p:spPr>
        <p:txBody>
          <a:bodyPr wrap="square" rtlCol="0">
            <a:spAutoFit/>
          </a:bodyPr>
          <a:lstStyle/>
          <a:p>
            <a:r>
              <a:rPr lang="en-US" sz="2800" dirty="0"/>
              <a:t>At what time does the particle hit the detector?</a:t>
            </a:r>
          </a:p>
        </p:txBody>
      </p:sp>
      <p:sp>
        <p:nvSpPr>
          <p:cNvPr id="9" name="TextBox 8">
            <a:extLst>
              <a:ext uri="{FF2B5EF4-FFF2-40B4-BE49-F238E27FC236}">
                <a16:creationId xmlns:a16="http://schemas.microsoft.com/office/drawing/2014/main" id="{21C38382-6576-BF08-9A38-13DB3A20275C}"/>
              </a:ext>
            </a:extLst>
          </p:cNvPr>
          <p:cNvSpPr txBox="1"/>
          <p:nvPr/>
        </p:nvSpPr>
        <p:spPr>
          <a:xfrm>
            <a:off x="1258186" y="3708171"/>
            <a:ext cx="6759992" cy="461665"/>
          </a:xfrm>
          <a:prstGeom prst="rect">
            <a:avLst/>
          </a:prstGeom>
          <a:noFill/>
        </p:spPr>
        <p:txBody>
          <a:bodyPr wrap="none" rtlCol="0">
            <a:spAutoFit/>
          </a:bodyPr>
          <a:lstStyle/>
          <a:p>
            <a:r>
              <a:rPr lang="en-US" sz="2400" dirty="0"/>
              <a:t>Time of arrival: time at which I make a measurement</a:t>
            </a:r>
          </a:p>
        </p:txBody>
      </p:sp>
      <p:sp>
        <p:nvSpPr>
          <p:cNvPr id="10" name="TextBox 9">
            <a:extLst>
              <a:ext uri="{FF2B5EF4-FFF2-40B4-BE49-F238E27FC236}">
                <a16:creationId xmlns:a16="http://schemas.microsoft.com/office/drawing/2014/main" id="{E4987A6B-84E6-4906-EAC2-4877595C624A}"/>
              </a:ext>
            </a:extLst>
          </p:cNvPr>
          <p:cNvSpPr txBox="1"/>
          <p:nvPr/>
        </p:nvSpPr>
        <p:spPr>
          <a:xfrm>
            <a:off x="1258186" y="1033406"/>
            <a:ext cx="9229578" cy="461665"/>
          </a:xfrm>
          <a:prstGeom prst="rect">
            <a:avLst/>
          </a:prstGeom>
          <a:noFill/>
        </p:spPr>
        <p:txBody>
          <a:bodyPr wrap="none" rtlCol="0">
            <a:spAutoFit/>
          </a:bodyPr>
          <a:lstStyle/>
          <a:p>
            <a:r>
              <a:rPr lang="en-US" sz="2400" dirty="0"/>
              <a:t>Evolution time: parameter that keeps track of all possible measurements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57C055A-0217-3C30-96E8-15257E2508EE}"/>
                  </a:ext>
                </a:extLst>
              </p:cNvPr>
              <p:cNvSpPr txBox="1"/>
              <p:nvPr/>
            </p:nvSpPr>
            <p:spPr>
              <a:xfrm>
                <a:off x="1601973" y="4253469"/>
                <a:ext cx="2234522" cy="9756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𝑡</m:t>
                          </m:r>
                        </m:sub>
                        <m:sup/>
                        <m:e>
                          <m:r>
                            <a:rPr lang="en-US" sz="2800" b="0" i="1" smtClean="0">
                              <a:latin typeface="Cambria Math" panose="02040503050406030204" pitchFamily="18" charset="0"/>
                            </a:rPr>
                            <m:t>𝜌</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𝑑𝑡</m:t>
                          </m:r>
                        </m:e>
                      </m:nary>
                      <m:r>
                        <a:rPr lang="en-US" sz="2800" b="0" i="1" smtClean="0">
                          <a:latin typeface="Cambria Math" panose="02040503050406030204" pitchFamily="18" charset="0"/>
                        </a:rPr>
                        <m:t>=1</m:t>
                      </m:r>
                    </m:oMath>
                  </m:oMathPara>
                </a14:m>
                <a:endParaRPr lang="en-US" sz="2800" dirty="0"/>
              </a:p>
            </p:txBody>
          </p:sp>
        </mc:Choice>
        <mc:Fallback xmlns="">
          <p:sp>
            <p:nvSpPr>
              <p:cNvPr id="11" name="TextBox 10">
                <a:extLst>
                  <a:ext uri="{FF2B5EF4-FFF2-40B4-BE49-F238E27FC236}">
                    <a16:creationId xmlns:a16="http://schemas.microsoft.com/office/drawing/2014/main" id="{F57C055A-0217-3C30-96E8-15257E2508EE}"/>
                  </a:ext>
                </a:extLst>
              </p:cNvPr>
              <p:cNvSpPr txBox="1">
                <a:spLocks noRot="1" noChangeAspect="1" noMove="1" noResize="1" noEditPoints="1" noAdjustHandles="1" noChangeArrowheads="1" noChangeShapeType="1" noTextEdit="1"/>
              </p:cNvSpPr>
              <p:nvPr/>
            </p:nvSpPr>
            <p:spPr>
              <a:xfrm>
                <a:off x="1601973" y="4253469"/>
                <a:ext cx="2234522" cy="975652"/>
              </a:xfrm>
              <a:prstGeom prst="rect">
                <a:avLst/>
              </a:prstGeom>
              <a:blipFill>
                <a:blip r:embed="rId2"/>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0C3E95CD-DA93-2C95-433D-75BE97DD1494}"/>
              </a:ext>
            </a:extLst>
          </p:cNvPr>
          <p:cNvCxnSpPr/>
          <p:nvPr/>
        </p:nvCxnSpPr>
        <p:spPr>
          <a:xfrm flipH="1">
            <a:off x="4033284" y="4577414"/>
            <a:ext cx="1112874" cy="134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4EC70D8-216D-D2C1-5F09-EFE0BA2968F3}"/>
              </a:ext>
            </a:extLst>
          </p:cNvPr>
          <p:cNvSpPr txBox="1"/>
          <p:nvPr/>
        </p:nvSpPr>
        <p:spPr>
          <a:xfrm>
            <a:off x="5313751" y="4254248"/>
            <a:ext cx="3211032" cy="646331"/>
          </a:xfrm>
          <a:prstGeom prst="rect">
            <a:avLst/>
          </a:prstGeom>
          <a:noFill/>
        </p:spPr>
        <p:txBody>
          <a:bodyPr wrap="square" rtlCol="0">
            <a:spAutoFit/>
          </a:bodyPr>
          <a:lstStyle/>
          <a:p>
            <a:r>
              <a:rPr lang="en-US" dirty="0">
                <a:solidFill>
                  <a:schemeClr val="accent6">
                    <a:lumMod val="75000"/>
                  </a:schemeClr>
                </a:solidFill>
              </a:rPr>
              <a:t>The particle will hit the detector at one and only one time</a:t>
            </a:r>
          </a:p>
        </p:txBody>
      </p:sp>
    </p:spTree>
    <p:extLst>
      <p:ext uri="{BB962C8B-B14F-4D97-AF65-F5344CB8AC3E}">
        <p14:creationId xmlns:p14="http://schemas.microsoft.com/office/powerpoint/2010/main" val="2493149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C0543-BE66-5FD3-831D-08C2E3EAABC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D7A757-FD3E-55BB-62D0-AC22D5769DB9}"/>
              </a:ext>
            </a:extLst>
          </p:cNvPr>
          <p:cNvSpPr>
            <a:spLocks noGrp="1"/>
          </p:cNvSpPr>
          <p:nvPr>
            <p:ph type="sldNum" sz="quarter" idx="12"/>
          </p:nvPr>
        </p:nvSpPr>
        <p:spPr/>
        <p:txBody>
          <a:bodyPr/>
          <a:lstStyle/>
          <a:p>
            <a:fld id="{F47845EA-7733-40EE-B074-20032348B727}" type="slidenum">
              <a:rPr lang="en-US" smtClean="0"/>
              <a:t>17</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D3F81C9-5AB8-8BE8-9DB9-8822F65C9FB9}"/>
                  </a:ext>
                </a:extLst>
              </p:cNvPr>
              <p:cNvSpPr txBox="1"/>
              <p:nvPr/>
            </p:nvSpPr>
            <p:spPr>
              <a:xfrm>
                <a:off x="3262157" y="636586"/>
                <a:ext cx="4785413" cy="1135311"/>
              </a:xfrm>
              <a:prstGeom prst="rect">
                <a:avLst/>
              </a:prstGeom>
              <a:noFill/>
            </p:spPr>
            <p:txBody>
              <a:bodyPr wrap="none" rtlCol="0">
                <a:spAutoFit/>
              </a:bodyPr>
              <a:lstStyle/>
              <a:p>
                <a14:m>
                  <m:oMath xmlns:m="http://schemas.openxmlformats.org/officeDocument/2006/math">
                    <m:r>
                      <m:rPr>
                        <m:sty m:val="p"/>
                      </m:rPr>
                      <a:rPr lang="en-US" sz="4800" b="0" i="0" smtClean="0">
                        <a:latin typeface="Cambria Math" panose="02040503050406030204" pitchFamily="18" charset="0"/>
                      </a:rPr>
                      <m:t>Δ</m:t>
                    </m:r>
                    <m:r>
                      <a:rPr lang="en-US" sz="4800" i="1">
                        <a:latin typeface="Cambria Math" panose="02040503050406030204" pitchFamily="18" charset="0"/>
                      </a:rPr>
                      <m:t>𝑡</m:t>
                    </m:r>
                    <m:r>
                      <m:rPr>
                        <m:sty m:val="p"/>
                      </m:rPr>
                      <a:rPr lang="en-US" sz="4800" b="0" i="0" smtClean="0">
                        <a:latin typeface="Cambria Math" panose="02040503050406030204" pitchFamily="18" charset="0"/>
                      </a:rPr>
                      <m:t>Δ</m:t>
                    </m:r>
                    <m:r>
                      <a:rPr lang="en-US" sz="4800" b="0" i="1" smtClean="0">
                        <a:latin typeface="Cambria Math" panose="02040503050406030204" pitchFamily="18" charset="0"/>
                      </a:rPr>
                      <m:t>𝐸</m:t>
                    </m:r>
                    <m:r>
                      <a:rPr lang="en-US" sz="4800" b="0" i="1" smtClean="0">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1</m:t>
                        </m:r>
                      </m:num>
                      <m:den>
                        <m:r>
                          <a:rPr lang="en-US" sz="4800" i="1">
                            <a:latin typeface="Cambria Math" panose="02040503050406030204" pitchFamily="18" charset="0"/>
                          </a:rPr>
                          <m:t>2</m:t>
                        </m:r>
                      </m:den>
                    </m:f>
                    <m:d>
                      <m:dPr>
                        <m:begChr m:val="|"/>
                        <m:endChr m:val="|"/>
                        <m:ctrlPr>
                          <a:rPr lang="en-US" sz="4800" i="1">
                            <a:latin typeface="Cambria Math" panose="02040503050406030204" pitchFamily="18" charset="0"/>
                          </a:rPr>
                        </m:ctrlPr>
                      </m:dPr>
                      <m:e>
                        <m:d>
                          <m:dPr>
                            <m:begChr m:val="⟨"/>
                            <m:endChr m:val="⟩"/>
                            <m:ctrlPr>
                              <a:rPr lang="en-US" sz="4800" i="1">
                                <a:latin typeface="Cambria Math" panose="02040503050406030204" pitchFamily="18" charset="0"/>
                              </a:rPr>
                            </m:ctrlPr>
                          </m:dPr>
                          <m:e>
                            <m:r>
                              <a:rPr lang="en-US" sz="4800" b="0" i="1" smtClean="0">
                                <a:latin typeface="Cambria Math" panose="02040503050406030204" pitchFamily="18" charset="0"/>
                              </a:rPr>
                              <m:t>𝑇</m:t>
                            </m:r>
                            <m:r>
                              <a:rPr lang="en-US" sz="4800" i="1">
                                <a:latin typeface="Cambria Math" panose="02040503050406030204" pitchFamily="18" charset="0"/>
                              </a:rPr>
                              <m:t>,</m:t>
                            </m:r>
                            <m:r>
                              <a:rPr lang="en-US" sz="4800" b="0" i="1" smtClean="0">
                                <a:latin typeface="Cambria Math" panose="02040503050406030204" pitchFamily="18" charset="0"/>
                              </a:rPr>
                              <m:t>𝐻</m:t>
                            </m:r>
                          </m:e>
                        </m:d>
                      </m:e>
                    </m:d>
                  </m:oMath>
                </a14:m>
                <a:r>
                  <a:rPr lang="en-US" sz="4800" dirty="0"/>
                  <a:t> </a:t>
                </a:r>
              </a:p>
            </p:txBody>
          </p:sp>
        </mc:Choice>
        <mc:Fallback xmlns="">
          <p:sp>
            <p:nvSpPr>
              <p:cNvPr id="4" name="TextBox 3">
                <a:extLst>
                  <a:ext uri="{FF2B5EF4-FFF2-40B4-BE49-F238E27FC236}">
                    <a16:creationId xmlns:a16="http://schemas.microsoft.com/office/drawing/2014/main" id="{7D3F81C9-5AB8-8BE8-9DB9-8822F65C9FB9}"/>
                  </a:ext>
                </a:extLst>
              </p:cNvPr>
              <p:cNvSpPr txBox="1">
                <a:spLocks noRot="1" noChangeAspect="1" noMove="1" noResize="1" noEditPoints="1" noAdjustHandles="1" noChangeArrowheads="1" noChangeShapeType="1" noTextEdit="1"/>
              </p:cNvSpPr>
              <p:nvPr/>
            </p:nvSpPr>
            <p:spPr>
              <a:xfrm>
                <a:off x="3262157" y="636586"/>
                <a:ext cx="4785413" cy="1135311"/>
              </a:xfrm>
              <a:prstGeom prst="rect">
                <a:avLst/>
              </a:prstGeom>
              <a:blipFill>
                <a:blip r:embed="rId2"/>
                <a:stretch>
                  <a:fillRect/>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11BE801F-EC2B-F04C-46FB-176A7A9FE95E}"/>
              </a:ext>
            </a:extLst>
          </p:cNvPr>
          <p:cNvCxnSpPr/>
          <p:nvPr/>
        </p:nvCxnSpPr>
        <p:spPr>
          <a:xfrm flipV="1">
            <a:off x="2476800" y="1591200"/>
            <a:ext cx="1058400" cy="878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AC56926-0B14-AB58-658A-3FCFD6205B97}"/>
              </a:ext>
            </a:extLst>
          </p:cNvPr>
          <p:cNvSpPr txBox="1"/>
          <p:nvPr/>
        </p:nvSpPr>
        <p:spPr>
          <a:xfrm>
            <a:off x="1231200" y="2520000"/>
            <a:ext cx="1535805" cy="369332"/>
          </a:xfrm>
          <a:prstGeom prst="rect">
            <a:avLst/>
          </a:prstGeom>
          <a:noFill/>
        </p:spPr>
        <p:txBody>
          <a:bodyPr wrap="none" rtlCol="0">
            <a:spAutoFit/>
          </a:bodyPr>
          <a:lstStyle/>
          <a:p>
            <a:r>
              <a:rPr lang="en-US" dirty="0"/>
              <a:t>Time of arrival</a:t>
            </a:r>
          </a:p>
        </p:txBody>
      </p:sp>
      <p:cxnSp>
        <p:nvCxnSpPr>
          <p:cNvPr id="8" name="Straight Arrow Connector 7">
            <a:extLst>
              <a:ext uri="{FF2B5EF4-FFF2-40B4-BE49-F238E27FC236}">
                <a16:creationId xmlns:a16="http://schemas.microsoft.com/office/drawing/2014/main" id="{D30C2F08-4FFB-21C6-DDE0-7354F044086B}"/>
              </a:ext>
            </a:extLst>
          </p:cNvPr>
          <p:cNvCxnSpPr>
            <a:cxnSpLocks/>
          </p:cNvCxnSpPr>
          <p:nvPr/>
        </p:nvCxnSpPr>
        <p:spPr>
          <a:xfrm flipH="1" flipV="1">
            <a:off x="4363808" y="1591200"/>
            <a:ext cx="683392" cy="9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9D3EC29-6589-B321-48D9-02EB0255C277}"/>
              </a:ext>
            </a:extLst>
          </p:cNvPr>
          <p:cNvSpPr txBox="1"/>
          <p:nvPr/>
        </p:nvSpPr>
        <p:spPr>
          <a:xfrm>
            <a:off x="4363808" y="2520000"/>
            <a:ext cx="1813573" cy="369332"/>
          </a:xfrm>
          <a:prstGeom prst="rect">
            <a:avLst/>
          </a:prstGeom>
          <a:noFill/>
        </p:spPr>
        <p:txBody>
          <a:bodyPr wrap="none" rtlCol="0">
            <a:spAutoFit/>
          </a:bodyPr>
          <a:lstStyle/>
          <a:p>
            <a:r>
              <a:rPr lang="en-US" dirty="0"/>
              <a:t>Energy measured</a:t>
            </a:r>
          </a:p>
        </p:txBody>
      </p:sp>
      <p:sp>
        <p:nvSpPr>
          <p:cNvPr id="13" name="TextBox 12">
            <a:extLst>
              <a:ext uri="{FF2B5EF4-FFF2-40B4-BE49-F238E27FC236}">
                <a16:creationId xmlns:a16="http://schemas.microsoft.com/office/drawing/2014/main" id="{318A819E-F66B-71BF-98BA-558277FAD500}"/>
              </a:ext>
            </a:extLst>
          </p:cNvPr>
          <p:cNvSpPr txBox="1"/>
          <p:nvPr/>
        </p:nvSpPr>
        <p:spPr>
          <a:xfrm>
            <a:off x="8697600" y="1512000"/>
            <a:ext cx="1462260" cy="707886"/>
          </a:xfrm>
          <a:prstGeom prst="rect">
            <a:avLst/>
          </a:prstGeom>
          <a:noFill/>
        </p:spPr>
        <p:txBody>
          <a:bodyPr wrap="none" rtlCol="0">
            <a:spAutoFit/>
          </a:bodyPr>
          <a:lstStyle/>
          <a:p>
            <a:r>
              <a:rPr lang="en-US" sz="4000" dirty="0"/>
              <a:t>Done!</a:t>
            </a:r>
          </a:p>
        </p:txBody>
      </p:sp>
      <p:sp>
        <p:nvSpPr>
          <p:cNvPr id="14" name="TextBox 13">
            <a:extLst>
              <a:ext uri="{FF2B5EF4-FFF2-40B4-BE49-F238E27FC236}">
                <a16:creationId xmlns:a16="http://schemas.microsoft.com/office/drawing/2014/main" id="{0742BF66-6B83-0C28-4CC3-131CE5186AA7}"/>
              </a:ext>
            </a:extLst>
          </p:cNvPr>
          <p:cNvSpPr txBox="1"/>
          <p:nvPr/>
        </p:nvSpPr>
        <p:spPr>
          <a:xfrm>
            <a:off x="2336763" y="3680515"/>
            <a:ext cx="1478290" cy="707886"/>
          </a:xfrm>
          <a:prstGeom prst="rect">
            <a:avLst/>
          </a:prstGeom>
          <a:noFill/>
        </p:spPr>
        <p:txBody>
          <a:bodyPr wrap="none" rtlCol="0">
            <a:spAutoFit/>
          </a:bodyPr>
          <a:lstStyle/>
          <a:p>
            <a:r>
              <a:rPr lang="en-US" sz="4000" dirty="0">
                <a:solidFill>
                  <a:srgbClr val="C00000"/>
                </a:solidFill>
              </a:rPr>
              <a:t>Nope!</a:t>
            </a:r>
          </a:p>
        </p:txBody>
      </p:sp>
      <p:sp>
        <p:nvSpPr>
          <p:cNvPr id="15" name="TextBox 14">
            <a:extLst>
              <a:ext uri="{FF2B5EF4-FFF2-40B4-BE49-F238E27FC236}">
                <a16:creationId xmlns:a16="http://schemas.microsoft.com/office/drawing/2014/main" id="{19457D98-D154-3F20-B2ED-FD1AA7E5548F}"/>
              </a:ext>
            </a:extLst>
          </p:cNvPr>
          <p:cNvSpPr txBox="1"/>
          <p:nvPr/>
        </p:nvSpPr>
        <p:spPr>
          <a:xfrm>
            <a:off x="2003911" y="4338001"/>
            <a:ext cx="2559611" cy="369332"/>
          </a:xfrm>
          <a:prstGeom prst="rect">
            <a:avLst/>
          </a:prstGeom>
          <a:noFill/>
        </p:spPr>
        <p:txBody>
          <a:bodyPr wrap="none" rtlCol="0">
            <a:spAutoFit/>
          </a:bodyPr>
          <a:lstStyle/>
          <a:p>
            <a:r>
              <a:rPr lang="en-US" dirty="0"/>
              <a:t>Always look at the details</a:t>
            </a:r>
          </a:p>
        </p:txBody>
      </p:sp>
    </p:spTree>
    <p:extLst>
      <p:ext uri="{BB962C8B-B14F-4D97-AF65-F5344CB8AC3E}">
        <p14:creationId xmlns:p14="http://schemas.microsoft.com/office/powerpoint/2010/main" val="1217144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9614CB-A91A-7DDF-CF0F-59B894E5D5D8}"/>
              </a:ext>
            </a:extLst>
          </p:cNvPr>
          <p:cNvSpPr>
            <a:spLocks noGrp="1"/>
          </p:cNvSpPr>
          <p:nvPr>
            <p:ph type="sldNum" sz="quarter" idx="12"/>
          </p:nvPr>
        </p:nvSpPr>
        <p:spPr/>
        <p:txBody>
          <a:bodyPr/>
          <a:lstStyle/>
          <a:p>
            <a:fld id="{F47845EA-7733-40EE-B074-20032348B727}" type="slidenum">
              <a:rPr lang="en-US" smtClean="0"/>
              <a:t>18</a:t>
            </a:fld>
            <a:endParaRPr lang="en-US"/>
          </a:p>
        </p:txBody>
      </p:sp>
      <p:sp>
        <p:nvSpPr>
          <p:cNvPr id="3" name="TextBox 2">
            <a:extLst>
              <a:ext uri="{FF2B5EF4-FFF2-40B4-BE49-F238E27FC236}">
                <a16:creationId xmlns:a16="http://schemas.microsoft.com/office/drawing/2014/main" id="{2AB81B8B-AFC0-E0C9-030F-81409BE34828}"/>
              </a:ext>
            </a:extLst>
          </p:cNvPr>
          <p:cNvSpPr txBox="1"/>
          <p:nvPr/>
        </p:nvSpPr>
        <p:spPr>
          <a:xfrm>
            <a:off x="446568" y="375684"/>
            <a:ext cx="3858942" cy="584775"/>
          </a:xfrm>
          <a:prstGeom prst="rect">
            <a:avLst/>
          </a:prstGeom>
          <a:noFill/>
        </p:spPr>
        <p:txBody>
          <a:bodyPr wrap="none" rtlCol="0">
            <a:spAutoFit/>
          </a:bodyPr>
          <a:lstStyle/>
          <a:p>
            <a:r>
              <a:rPr lang="en-US" sz="3200" dirty="0"/>
              <a:t>Things to look out for:</a:t>
            </a:r>
          </a:p>
        </p:txBody>
      </p:sp>
      <p:sp>
        <p:nvSpPr>
          <p:cNvPr id="4" name="TextBox 3">
            <a:extLst>
              <a:ext uri="{FF2B5EF4-FFF2-40B4-BE49-F238E27FC236}">
                <a16:creationId xmlns:a16="http://schemas.microsoft.com/office/drawing/2014/main" id="{B03698A1-F182-61AE-8418-6C152E045C01}"/>
              </a:ext>
            </a:extLst>
          </p:cNvPr>
          <p:cNvSpPr txBox="1"/>
          <p:nvPr/>
        </p:nvSpPr>
        <p:spPr>
          <a:xfrm>
            <a:off x="981852" y="1387563"/>
            <a:ext cx="10314948" cy="1077218"/>
          </a:xfrm>
          <a:prstGeom prst="rect">
            <a:avLst/>
          </a:prstGeom>
          <a:noFill/>
        </p:spPr>
        <p:txBody>
          <a:bodyPr wrap="square" rtlCol="0">
            <a:spAutoFit/>
          </a:bodyPr>
          <a:lstStyle/>
          <a:p>
            <a:r>
              <a:rPr lang="en-US" sz="3200" dirty="0"/>
              <a:t>If one wants to talk about “time of arrival/detection,” then one also need to talk about “time of departure/emission”</a:t>
            </a:r>
          </a:p>
        </p:txBody>
      </p:sp>
      <p:sp>
        <p:nvSpPr>
          <p:cNvPr id="7" name="TextBox 6">
            <a:extLst>
              <a:ext uri="{FF2B5EF4-FFF2-40B4-BE49-F238E27FC236}">
                <a16:creationId xmlns:a16="http://schemas.microsoft.com/office/drawing/2014/main" id="{51D3961E-8FB4-40FD-D94A-185AD4891E5C}"/>
              </a:ext>
            </a:extLst>
          </p:cNvPr>
          <p:cNvSpPr txBox="1"/>
          <p:nvPr/>
        </p:nvSpPr>
        <p:spPr>
          <a:xfrm>
            <a:off x="981852" y="2663163"/>
            <a:ext cx="8370948" cy="2554545"/>
          </a:xfrm>
          <a:prstGeom prst="rect">
            <a:avLst/>
          </a:prstGeom>
          <a:noFill/>
        </p:spPr>
        <p:txBody>
          <a:bodyPr wrap="square" rtlCol="0">
            <a:spAutoFit/>
          </a:bodyPr>
          <a:lstStyle/>
          <a:p>
            <a:r>
              <a:rPr lang="en-US" sz="3200" dirty="0"/>
              <a:t>Before looking at mathematical claims (e.g. eigenstates of time are not-renormalizable!), make sure there is a consistent setting that would make sense for classical probability and stochastic processes</a:t>
            </a:r>
          </a:p>
        </p:txBody>
      </p:sp>
    </p:spTree>
    <p:extLst>
      <p:ext uri="{BB962C8B-B14F-4D97-AF65-F5344CB8AC3E}">
        <p14:creationId xmlns:p14="http://schemas.microsoft.com/office/powerpoint/2010/main" val="417382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883AA4-5D29-7C10-91D7-AE944D504DCC}"/>
              </a:ext>
            </a:extLst>
          </p:cNvPr>
          <p:cNvSpPr>
            <a:spLocks noGrp="1"/>
          </p:cNvSpPr>
          <p:nvPr>
            <p:ph type="sldNum" sz="quarter" idx="12"/>
          </p:nvPr>
        </p:nvSpPr>
        <p:spPr/>
        <p:txBody>
          <a:bodyPr/>
          <a:lstStyle/>
          <a:p>
            <a:fld id="{F47845EA-7733-40EE-B074-20032348B727}" type="slidenum">
              <a:rPr lang="en-US" smtClean="0"/>
              <a:t>2</a:t>
            </a:fld>
            <a:endParaRPr lang="en-US"/>
          </a:p>
        </p:txBody>
      </p:sp>
    </p:spTree>
    <p:extLst>
      <p:ext uri="{BB962C8B-B14F-4D97-AF65-F5344CB8AC3E}">
        <p14:creationId xmlns:p14="http://schemas.microsoft.com/office/powerpoint/2010/main" val="2415590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1CB69-4C10-3183-A67F-E7DF3432CC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CC376E-7A60-1B26-52C9-71CAC4238454}"/>
              </a:ext>
            </a:extLst>
          </p:cNvPr>
          <p:cNvSpPr>
            <a:spLocks noGrp="1"/>
          </p:cNvSpPr>
          <p:nvPr>
            <p:ph type="title"/>
          </p:nvPr>
        </p:nvSpPr>
        <p:spPr/>
        <p:txBody>
          <a:bodyPr/>
          <a:lstStyle/>
          <a:p>
            <a:r>
              <a:rPr lang="en-US" dirty="0"/>
              <a:t>Why no time operator?</a:t>
            </a:r>
            <a:br>
              <a:rPr lang="en-US" dirty="0"/>
            </a:br>
            <a:endParaRPr lang="en-US" dirty="0"/>
          </a:p>
        </p:txBody>
      </p:sp>
      <p:sp>
        <p:nvSpPr>
          <p:cNvPr id="3" name="Text Placeholder 2">
            <a:extLst>
              <a:ext uri="{FF2B5EF4-FFF2-40B4-BE49-F238E27FC236}">
                <a16:creationId xmlns:a16="http://schemas.microsoft.com/office/drawing/2014/main" id="{9427DE1A-D481-1A0D-2C3B-98A962381A6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8495872-BE75-BFF0-6947-69C4891F07E7}"/>
              </a:ext>
            </a:extLst>
          </p:cNvPr>
          <p:cNvSpPr>
            <a:spLocks noGrp="1"/>
          </p:cNvSpPr>
          <p:nvPr>
            <p:ph type="sldNum" sz="quarter" idx="12"/>
          </p:nvPr>
        </p:nvSpPr>
        <p:spPr/>
        <p:txBody>
          <a:bodyPr/>
          <a:lstStyle/>
          <a:p>
            <a:fld id="{F47845EA-7733-40EE-B074-20032348B727}" type="slidenum">
              <a:rPr lang="en-US" smtClean="0"/>
              <a:t>3</a:t>
            </a:fld>
            <a:endParaRPr lang="en-US"/>
          </a:p>
        </p:txBody>
      </p:sp>
    </p:spTree>
    <p:extLst>
      <p:ext uri="{BB962C8B-B14F-4D97-AF65-F5344CB8AC3E}">
        <p14:creationId xmlns:p14="http://schemas.microsoft.com/office/powerpoint/2010/main" val="133087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54AFB7-A2A3-CF8C-D84A-24F2B2D0CA33}"/>
              </a:ext>
            </a:extLst>
          </p:cNvPr>
          <p:cNvSpPr>
            <a:spLocks noGrp="1"/>
          </p:cNvSpPr>
          <p:nvPr>
            <p:ph type="sldNum" sz="quarter" idx="12"/>
          </p:nvPr>
        </p:nvSpPr>
        <p:spPr/>
        <p:txBody>
          <a:bodyPr/>
          <a:lstStyle/>
          <a:p>
            <a:fld id="{F47845EA-7733-40EE-B074-20032348B727}" type="slidenum">
              <a:rPr lang="en-US" smtClean="0"/>
              <a:t>4</a:t>
            </a:fld>
            <a:endParaRPr lang="en-US"/>
          </a:p>
        </p:txBody>
      </p:sp>
      <p:cxnSp>
        <p:nvCxnSpPr>
          <p:cNvPr id="9" name="Straight Connector 8">
            <a:extLst>
              <a:ext uri="{FF2B5EF4-FFF2-40B4-BE49-F238E27FC236}">
                <a16:creationId xmlns:a16="http://schemas.microsoft.com/office/drawing/2014/main" id="{22D89E2D-CA72-D150-5315-608DD763C38D}"/>
              </a:ext>
            </a:extLst>
          </p:cNvPr>
          <p:cNvCxnSpPr>
            <a:cxnSpLocks/>
          </p:cNvCxnSpPr>
          <p:nvPr/>
        </p:nvCxnSpPr>
        <p:spPr>
          <a:xfrm>
            <a:off x="1145658" y="2834758"/>
            <a:ext cx="5146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6B3193A-774A-79B2-C740-7EC04B235414}"/>
              </a:ext>
            </a:extLst>
          </p:cNvPr>
          <p:cNvCxnSpPr>
            <a:cxnSpLocks/>
          </p:cNvCxnSpPr>
          <p:nvPr/>
        </p:nvCxnSpPr>
        <p:spPr>
          <a:xfrm>
            <a:off x="4562105" y="1374553"/>
            <a:ext cx="0" cy="292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FD54D9A-F0F8-0FE7-9ED9-D5C4193193EE}"/>
              </a:ext>
            </a:extLst>
          </p:cNvPr>
          <p:cNvCxnSpPr>
            <a:cxnSpLocks/>
          </p:cNvCxnSpPr>
          <p:nvPr/>
        </p:nvCxnSpPr>
        <p:spPr>
          <a:xfrm flipV="1">
            <a:off x="3311008" y="1980609"/>
            <a:ext cx="2502195" cy="170829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7955A7A-2E11-B194-9F03-DE98212DC3C2}"/>
                  </a:ext>
                </a:extLst>
              </p:cNvPr>
              <p:cNvSpPr txBox="1"/>
              <p:nvPr/>
            </p:nvSpPr>
            <p:spPr>
              <a:xfrm>
                <a:off x="6192187" y="2762250"/>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12" name="TextBox 11">
                <a:extLst>
                  <a:ext uri="{FF2B5EF4-FFF2-40B4-BE49-F238E27FC236}">
                    <a16:creationId xmlns:a16="http://schemas.microsoft.com/office/drawing/2014/main" id="{67955A7A-2E11-B194-9F03-DE98212DC3C2}"/>
                  </a:ext>
                </a:extLst>
              </p:cNvPr>
              <p:cNvSpPr txBox="1">
                <a:spLocks noRot="1" noChangeAspect="1" noMove="1" noResize="1" noEditPoints="1" noAdjustHandles="1" noChangeArrowheads="1" noChangeShapeType="1" noTextEdit="1"/>
              </p:cNvSpPr>
              <p:nvPr/>
            </p:nvSpPr>
            <p:spPr>
              <a:xfrm>
                <a:off x="6192187" y="2762250"/>
                <a:ext cx="334579" cy="369332"/>
              </a:xfrm>
              <a:prstGeom prst="rect">
                <a:avLst/>
              </a:prstGeom>
              <a:blipFill>
                <a:blip r:embed="rId2"/>
                <a:stretch>
                  <a:fillRect/>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B00A286B-6700-72BA-026C-DA5CF917993D}"/>
              </a:ext>
            </a:extLst>
          </p:cNvPr>
          <p:cNvCxnSpPr>
            <a:cxnSpLocks/>
          </p:cNvCxnSpPr>
          <p:nvPr/>
        </p:nvCxnSpPr>
        <p:spPr>
          <a:xfrm>
            <a:off x="2161805" y="1374553"/>
            <a:ext cx="0" cy="292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333DBC-CBB1-DA1C-E425-97078C2CB46A}"/>
              </a:ext>
            </a:extLst>
          </p:cNvPr>
          <p:cNvCxnSpPr>
            <a:cxnSpLocks/>
          </p:cNvCxnSpPr>
          <p:nvPr/>
        </p:nvCxnSpPr>
        <p:spPr>
          <a:xfrm flipV="1">
            <a:off x="910708" y="1980609"/>
            <a:ext cx="2502195" cy="170829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63F4591-3E02-25E9-7998-6A7B7F0B4A81}"/>
                  </a:ext>
                </a:extLst>
              </p:cNvPr>
              <p:cNvSpPr txBox="1"/>
              <p:nvPr/>
            </p:nvSpPr>
            <p:spPr>
              <a:xfrm>
                <a:off x="3141955" y="1667984"/>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8" name="TextBox 17">
                <a:extLst>
                  <a:ext uri="{FF2B5EF4-FFF2-40B4-BE49-F238E27FC236}">
                    <a16:creationId xmlns:a16="http://schemas.microsoft.com/office/drawing/2014/main" id="{F63F4591-3E02-25E9-7998-6A7B7F0B4A81}"/>
                  </a:ext>
                </a:extLst>
              </p:cNvPr>
              <p:cNvSpPr txBox="1">
                <a:spLocks noRot="1" noChangeAspect="1" noMove="1" noResize="1" noEditPoints="1" noAdjustHandles="1" noChangeArrowheads="1" noChangeShapeType="1" noTextEdit="1"/>
              </p:cNvSpPr>
              <p:nvPr/>
            </p:nvSpPr>
            <p:spPr>
              <a:xfrm>
                <a:off x="3141955" y="1667984"/>
                <a:ext cx="36798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5E18FF0-FCE9-5A05-869C-9632CCBAE476}"/>
                  </a:ext>
                </a:extLst>
              </p:cNvPr>
              <p:cNvSpPr txBox="1"/>
              <p:nvPr/>
            </p:nvSpPr>
            <p:spPr>
              <a:xfrm>
                <a:off x="1857629" y="1123583"/>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19" name="TextBox 18">
                <a:extLst>
                  <a:ext uri="{FF2B5EF4-FFF2-40B4-BE49-F238E27FC236}">
                    <a16:creationId xmlns:a16="http://schemas.microsoft.com/office/drawing/2014/main" id="{A5E18FF0-FCE9-5A05-869C-9632CCBAE476}"/>
                  </a:ext>
                </a:extLst>
              </p:cNvPr>
              <p:cNvSpPr txBox="1">
                <a:spLocks noRot="1" noChangeAspect="1" noMove="1" noResize="1" noEditPoints="1" noAdjustHandles="1" noChangeArrowheads="1" noChangeShapeType="1" noTextEdit="1"/>
              </p:cNvSpPr>
              <p:nvPr/>
            </p:nvSpPr>
            <p:spPr>
              <a:xfrm>
                <a:off x="1857629" y="1123583"/>
                <a:ext cx="368626" cy="369332"/>
              </a:xfrm>
              <a:prstGeom prst="rect">
                <a:avLst/>
              </a:prstGeom>
              <a:blipFill>
                <a:blip r:embed="rId4"/>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690B1E6-39BD-6C25-67F4-27BC30270088}"/>
                  </a:ext>
                </a:extLst>
              </p:cNvPr>
              <p:cNvSpPr txBox="1"/>
              <p:nvPr/>
            </p:nvSpPr>
            <p:spPr>
              <a:xfrm>
                <a:off x="3734697" y="3638772"/>
                <a:ext cx="8259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4690B1E6-39BD-6C25-67F4-27BC30270088}"/>
                  </a:ext>
                </a:extLst>
              </p:cNvPr>
              <p:cNvSpPr txBox="1">
                <a:spLocks noRot="1" noChangeAspect="1" noMove="1" noResize="1" noEditPoints="1" noAdjustHandles="1" noChangeArrowheads="1" noChangeShapeType="1" noTextEdit="1"/>
              </p:cNvSpPr>
              <p:nvPr/>
            </p:nvSpPr>
            <p:spPr>
              <a:xfrm>
                <a:off x="3734697" y="3638772"/>
                <a:ext cx="82593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CF411C9-A722-9B19-1FD5-626FF5654B32}"/>
                  </a:ext>
                </a:extLst>
              </p:cNvPr>
              <p:cNvSpPr txBox="1"/>
              <p:nvPr/>
            </p:nvSpPr>
            <p:spPr>
              <a:xfrm>
                <a:off x="1328047" y="3638772"/>
                <a:ext cx="8312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xmlns="">
          <p:sp>
            <p:nvSpPr>
              <p:cNvPr id="21" name="TextBox 20">
                <a:extLst>
                  <a:ext uri="{FF2B5EF4-FFF2-40B4-BE49-F238E27FC236}">
                    <a16:creationId xmlns:a16="http://schemas.microsoft.com/office/drawing/2014/main" id="{9CF411C9-A722-9B19-1FD5-626FF5654B32}"/>
                  </a:ext>
                </a:extLst>
              </p:cNvPr>
              <p:cNvSpPr txBox="1">
                <a:spLocks noRot="1" noChangeAspect="1" noMove="1" noResize="1" noEditPoints="1" noAdjustHandles="1" noChangeArrowheads="1" noChangeShapeType="1" noTextEdit="1"/>
              </p:cNvSpPr>
              <p:nvPr/>
            </p:nvSpPr>
            <p:spPr>
              <a:xfrm>
                <a:off x="1328047" y="3638772"/>
                <a:ext cx="831253" cy="369332"/>
              </a:xfrm>
              <a:prstGeom prst="rect">
                <a:avLst/>
              </a:prstGeom>
              <a:blipFill>
                <a:blip r:embed="rId6"/>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8822FB54-F4D3-187B-D933-6106A5A10F42}"/>
              </a:ext>
            </a:extLst>
          </p:cNvPr>
          <p:cNvSpPr txBox="1"/>
          <p:nvPr/>
        </p:nvSpPr>
        <p:spPr>
          <a:xfrm>
            <a:off x="7071384" y="299232"/>
            <a:ext cx="2730684" cy="523220"/>
          </a:xfrm>
          <a:prstGeom prst="rect">
            <a:avLst/>
          </a:prstGeom>
          <a:noFill/>
        </p:spPr>
        <p:txBody>
          <a:bodyPr wrap="none" rtlCol="0">
            <a:spAutoFit/>
          </a:bodyPr>
          <a:lstStyle/>
          <a:p>
            <a:r>
              <a:rPr lang="en-US" sz="2800" dirty="0"/>
              <a:t>Crucial difference</a:t>
            </a:r>
          </a:p>
        </p:txBody>
      </p:sp>
      <p:sp>
        <p:nvSpPr>
          <p:cNvPr id="23" name="TextBox 22">
            <a:extLst>
              <a:ext uri="{FF2B5EF4-FFF2-40B4-BE49-F238E27FC236}">
                <a16:creationId xmlns:a16="http://schemas.microsoft.com/office/drawing/2014/main" id="{B051A980-DAE2-2680-CC58-DD31600CD531}"/>
              </a:ext>
            </a:extLst>
          </p:cNvPr>
          <p:cNvSpPr txBox="1"/>
          <p:nvPr/>
        </p:nvSpPr>
        <p:spPr>
          <a:xfrm>
            <a:off x="6754548" y="1308249"/>
            <a:ext cx="4074665" cy="830997"/>
          </a:xfrm>
          <a:prstGeom prst="rect">
            <a:avLst/>
          </a:prstGeom>
          <a:noFill/>
        </p:spPr>
        <p:txBody>
          <a:bodyPr wrap="square" rtlCol="0">
            <a:spAutoFit/>
          </a:bodyPr>
          <a:lstStyle/>
          <a:p>
            <a:r>
              <a:rPr lang="en-US" sz="2400" dirty="0">
                <a:solidFill>
                  <a:schemeClr val="accent6">
                    <a:lumMod val="75000"/>
                  </a:schemeClr>
                </a:solidFill>
              </a:rPr>
              <a:t>The particle will be at all times</a:t>
            </a:r>
            <a:br>
              <a:rPr lang="en-US" sz="2400" dirty="0">
                <a:solidFill>
                  <a:schemeClr val="accent6">
                    <a:lumMod val="75000"/>
                  </a:schemeClr>
                </a:solidFill>
              </a:rPr>
            </a:br>
            <a:r>
              <a:rPr lang="en-US" sz="2400" dirty="0">
                <a:solidFill>
                  <a:schemeClr val="accent6">
                    <a:lumMod val="75000"/>
                  </a:schemeClr>
                </a:solidFill>
              </a:rPr>
              <a:t>in one and only one position</a:t>
            </a:r>
          </a:p>
        </p:txBody>
      </p:sp>
      <p:sp>
        <p:nvSpPr>
          <p:cNvPr id="24" name="TextBox 23">
            <a:extLst>
              <a:ext uri="{FF2B5EF4-FFF2-40B4-BE49-F238E27FC236}">
                <a16:creationId xmlns:a16="http://schemas.microsoft.com/office/drawing/2014/main" id="{2059D5C3-AE73-EF2E-5CB9-34CD41F2DA3A}"/>
              </a:ext>
            </a:extLst>
          </p:cNvPr>
          <p:cNvSpPr txBox="1"/>
          <p:nvPr/>
        </p:nvSpPr>
        <p:spPr>
          <a:xfrm>
            <a:off x="338732" y="237677"/>
            <a:ext cx="4781886" cy="584775"/>
          </a:xfrm>
          <a:prstGeom prst="rect">
            <a:avLst/>
          </a:prstGeom>
          <a:noFill/>
        </p:spPr>
        <p:txBody>
          <a:bodyPr wrap="none" rtlCol="0">
            <a:spAutoFit/>
          </a:bodyPr>
          <a:lstStyle/>
          <a:p>
            <a:r>
              <a:rPr lang="en-US" sz="3200" dirty="0"/>
              <a:t>Classical particle mechanics</a:t>
            </a:r>
          </a:p>
        </p:txBody>
      </p:sp>
      <p:sp>
        <p:nvSpPr>
          <p:cNvPr id="25" name="TextBox 24">
            <a:extLst>
              <a:ext uri="{FF2B5EF4-FFF2-40B4-BE49-F238E27FC236}">
                <a16:creationId xmlns:a16="http://schemas.microsoft.com/office/drawing/2014/main" id="{E34B9E43-53F7-FC38-3896-E4DFC10E39DB}"/>
              </a:ext>
            </a:extLst>
          </p:cNvPr>
          <p:cNvSpPr txBox="1"/>
          <p:nvPr/>
        </p:nvSpPr>
        <p:spPr>
          <a:xfrm>
            <a:off x="6754548" y="2209544"/>
            <a:ext cx="5059237" cy="830997"/>
          </a:xfrm>
          <a:prstGeom prst="rect">
            <a:avLst/>
          </a:prstGeom>
          <a:noFill/>
        </p:spPr>
        <p:txBody>
          <a:bodyPr wrap="square" rtlCol="0">
            <a:spAutoFit/>
          </a:bodyPr>
          <a:lstStyle/>
          <a:p>
            <a:r>
              <a:rPr lang="en-US" sz="2400" dirty="0">
                <a:solidFill>
                  <a:srgbClr val="C00000"/>
                </a:solidFill>
              </a:rPr>
              <a:t>The particle will not be at all positions</a:t>
            </a:r>
            <a:br>
              <a:rPr lang="en-US" sz="2400" dirty="0">
                <a:solidFill>
                  <a:srgbClr val="C00000"/>
                </a:solidFill>
              </a:rPr>
            </a:br>
            <a:r>
              <a:rPr lang="en-US" sz="2400" dirty="0">
                <a:solidFill>
                  <a:srgbClr val="C00000"/>
                </a:solidFill>
              </a:rPr>
              <a:t>at one and only one time</a:t>
            </a:r>
          </a:p>
        </p:txBody>
      </p:sp>
      <p:grpSp>
        <p:nvGrpSpPr>
          <p:cNvPr id="36" name="Group 35">
            <a:extLst>
              <a:ext uri="{FF2B5EF4-FFF2-40B4-BE49-F238E27FC236}">
                <a16:creationId xmlns:a16="http://schemas.microsoft.com/office/drawing/2014/main" id="{4029BB62-70C4-1692-FD41-C8845164E1B1}"/>
              </a:ext>
            </a:extLst>
          </p:cNvPr>
          <p:cNvGrpSpPr/>
          <p:nvPr/>
        </p:nvGrpSpPr>
        <p:grpSpPr>
          <a:xfrm>
            <a:off x="1533304" y="1977951"/>
            <a:ext cx="3867149" cy="1685252"/>
            <a:chOff x="6413501" y="3534582"/>
            <a:chExt cx="3867149" cy="1685252"/>
          </a:xfrm>
        </p:grpSpPr>
        <p:sp>
          <p:nvSpPr>
            <p:cNvPr id="31" name="Freeform: Shape 30">
              <a:extLst>
                <a:ext uri="{FF2B5EF4-FFF2-40B4-BE49-F238E27FC236}">
                  <a16:creationId xmlns:a16="http://schemas.microsoft.com/office/drawing/2014/main" id="{EC192E29-AE44-9735-165B-FB7DB6766C5A}"/>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9018FA46-5CA6-7C05-3634-3F50D6CB831A}"/>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B1CD1B34-CD32-DBA2-84EB-DE6F2F1EAEA4}"/>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554795AF-DAA8-D201-9E97-6841BAF95235}"/>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6A1CE1D9-5DB6-75B4-6B53-F48D8E96856D}"/>
              </a:ext>
            </a:extLst>
          </p:cNvPr>
          <p:cNvGrpSpPr/>
          <p:nvPr/>
        </p:nvGrpSpPr>
        <p:grpSpPr>
          <a:xfrm>
            <a:off x="10554929" y="666161"/>
            <a:ext cx="914843" cy="914843"/>
            <a:chOff x="7913329" y="3688907"/>
            <a:chExt cx="914843" cy="914843"/>
          </a:xfrm>
        </p:grpSpPr>
        <p:cxnSp>
          <p:nvCxnSpPr>
            <p:cNvPr id="38" name="Straight Connector 37">
              <a:extLst>
                <a:ext uri="{FF2B5EF4-FFF2-40B4-BE49-F238E27FC236}">
                  <a16:creationId xmlns:a16="http://schemas.microsoft.com/office/drawing/2014/main" id="{0614B6F8-FECA-8FFC-F792-A5B57769A6D7}"/>
                </a:ext>
              </a:extLst>
            </p:cNvPr>
            <p:cNvCxnSpPr>
              <a:cxnSpLocks/>
            </p:cNvCxnSpPr>
            <p:nvPr/>
          </p:nvCxnSpPr>
          <p:spPr>
            <a:xfrm>
              <a:off x="8370751" y="3688907"/>
              <a:ext cx="0" cy="914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FAA60B5-6E90-28A3-2BB4-D38E7975392D}"/>
                </a:ext>
              </a:extLst>
            </p:cNvPr>
            <p:cNvCxnSpPr>
              <a:cxnSpLocks/>
            </p:cNvCxnSpPr>
            <p:nvPr/>
          </p:nvCxnSpPr>
          <p:spPr>
            <a:xfrm rot="5400000">
              <a:off x="8370751" y="3688907"/>
              <a:ext cx="0" cy="91484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9" name="Straight Connector 48">
            <a:extLst>
              <a:ext uri="{FF2B5EF4-FFF2-40B4-BE49-F238E27FC236}">
                <a16:creationId xmlns:a16="http://schemas.microsoft.com/office/drawing/2014/main" id="{91E8594F-9199-DDB5-486B-55CB2E6857F1}"/>
              </a:ext>
            </a:extLst>
          </p:cNvPr>
          <p:cNvCxnSpPr>
            <a:cxnSpLocks/>
          </p:cNvCxnSpPr>
          <p:nvPr/>
        </p:nvCxnSpPr>
        <p:spPr>
          <a:xfrm>
            <a:off x="10554929" y="927100"/>
            <a:ext cx="914844" cy="0"/>
          </a:xfrm>
          <a:prstGeom prst="lin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grpSp>
        <p:nvGrpSpPr>
          <p:cNvPr id="54" name="Group 53">
            <a:extLst>
              <a:ext uri="{FF2B5EF4-FFF2-40B4-BE49-F238E27FC236}">
                <a16:creationId xmlns:a16="http://schemas.microsoft.com/office/drawing/2014/main" id="{87AFC1B2-3C4F-CB35-6B92-161251F6DBE3}"/>
              </a:ext>
            </a:extLst>
          </p:cNvPr>
          <p:cNvGrpSpPr/>
          <p:nvPr/>
        </p:nvGrpSpPr>
        <p:grpSpPr>
          <a:xfrm rot="5400000">
            <a:off x="10554928" y="2820333"/>
            <a:ext cx="914844" cy="914843"/>
            <a:chOff x="10707329" y="818561"/>
            <a:chExt cx="914844" cy="914843"/>
          </a:xfrm>
        </p:grpSpPr>
        <p:grpSp>
          <p:nvGrpSpPr>
            <p:cNvPr id="50" name="Group 49">
              <a:extLst>
                <a:ext uri="{FF2B5EF4-FFF2-40B4-BE49-F238E27FC236}">
                  <a16:creationId xmlns:a16="http://schemas.microsoft.com/office/drawing/2014/main" id="{3466C528-12AC-7AF2-2098-344A437E23AD}"/>
                </a:ext>
              </a:extLst>
            </p:cNvPr>
            <p:cNvGrpSpPr/>
            <p:nvPr/>
          </p:nvGrpSpPr>
          <p:grpSpPr>
            <a:xfrm>
              <a:off x="10707329" y="818561"/>
              <a:ext cx="914843" cy="914843"/>
              <a:chOff x="7913329" y="3688907"/>
              <a:chExt cx="914843" cy="914843"/>
            </a:xfrm>
          </p:grpSpPr>
          <p:cxnSp>
            <p:nvCxnSpPr>
              <p:cNvPr id="51" name="Straight Connector 50">
                <a:extLst>
                  <a:ext uri="{FF2B5EF4-FFF2-40B4-BE49-F238E27FC236}">
                    <a16:creationId xmlns:a16="http://schemas.microsoft.com/office/drawing/2014/main" id="{48EE4410-85CE-8CDC-5B8E-552276D0DF59}"/>
                  </a:ext>
                </a:extLst>
              </p:cNvPr>
              <p:cNvCxnSpPr>
                <a:cxnSpLocks/>
              </p:cNvCxnSpPr>
              <p:nvPr/>
            </p:nvCxnSpPr>
            <p:spPr>
              <a:xfrm>
                <a:off x="8370751" y="3688907"/>
                <a:ext cx="0" cy="914843"/>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5B1A375-0954-660E-3A19-F7C199660B3F}"/>
                  </a:ext>
                </a:extLst>
              </p:cNvPr>
              <p:cNvCxnSpPr>
                <a:cxnSpLocks/>
              </p:cNvCxnSpPr>
              <p:nvPr/>
            </p:nvCxnSpPr>
            <p:spPr>
              <a:xfrm rot="5400000">
                <a:off x="8370751" y="3688907"/>
                <a:ext cx="0" cy="914843"/>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3" name="Straight Connector 52">
              <a:extLst>
                <a:ext uri="{FF2B5EF4-FFF2-40B4-BE49-F238E27FC236}">
                  <a16:creationId xmlns:a16="http://schemas.microsoft.com/office/drawing/2014/main" id="{4092BD51-599C-634A-A189-C330D2B86C6D}"/>
                </a:ext>
              </a:extLst>
            </p:cNvPr>
            <p:cNvCxnSpPr/>
            <p:nvPr/>
          </p:nvCxnSpPr>
          <p:spPr>
            <a:xfrm>
              <a:off x="10707329" y="1079500"/>
              <a:ext cx="914844" cy="0"/>
            </a:xfrm>
            <a:prstGeom prst="lin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cxnSp>
      </p:gr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C8DAA7BA-CFB4-EC3E-0633-1F4B9E47736D}"/>
                  </a:ext>
                </a:extLst>
              </p:cNvPr>
              <p:cNvSpPr txBox="1"/>
              <p:nvPr/>
            </p:nvSpPr>
            <p:spPr>
              <a:xfrm>
                <a:off x="11405315" y="3180655"/>
                <a:ext cx="29963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𝑡</m:t>
                      </m:r>
                    </m:oMath>
                  </m:oMathPara>
                </a14:m>
                <a:endParaRPr lang="en-US" sz="1400" dirty="0"/>
              </a:p>
            </p:txBody>
          </p:sp>
        </mc:Choice>
        <mc:Fallback xmlns="">
          <p:sp>
            <p:nvSpPr>
              <p:cNvPr id="55" name="TextBox 54">
                <a:extLst>
                  <a:ext uri="{FF2B5EF4-FFF2-40B4-BE49-F238E27FC236}">
                    <a16:creationId xmlns:a16="http://schemas.microsoft.com/office/drawing/2014/main" id="{C8DAA7BA-CFB4-EC3E-0633-1F4B9E47736D}"/>
                  </a:ext>
                </a:extLst>
              </p:cNvPr>
              <p:cNvSpPr txBox="1">
                <a:spLocks noRot="1" noChangeAspect="1" noMove="1" noResize="1" noEditPoints="1" noAdjustHandles="1" noChangeArrowheads="1" noChangeShapeType="1" noTextEdit="1"/>
              </p:cNvSpPr>
              <p:nvPr/>
            </p:nvSpPr>
            <p:spPr>
              <a:xfrm>
                <a:off x="11405315" y="3180655"/>
                <a:ext cx="299634" cy="30777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DB9D77B0-86DE-C87F-0B1A-6EE1BBD30B86}"/>
                  </a:ext>
                </a:extLst>
              </p:cNvPr>
              <p:cNvSpPr txBox="1"/>
              <p:nvPr/>
            </p:nvSpPr>
            <p:spPr>
              <a:xfrm>
                <a:off x="11405315" y="1024201"/>
                <a:ext cx="29963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𝑡</m:t>
                      </m:r>
                    </m:oMath>
                  </m:oMathPara>
                </a14:m>
                <a:endParaRPr lang="en-US" sz="1400" dirty="0"/>
              </a:p>
            </p:txBody>
          </p:sp>
        </mc:Choice>
        <mc:Fallback xmlns="">
          <p:sp>
            <p:nvSpPr>
              <p:cNvPr id="56" name="TextBox 55">
                <a:extLst>
                  <a:ext uri="{FF2B5EF4-FFF2-40B4-BE49-F238E27FC236}">
                    <a16:creationId xmlns:a16="http://schemas.microsoft.com/office/drawing/2014/main" id="{DB9D77B0-86DE-C87F-0B1A-6EE1BBD30B86}"/>
                  </a:ext>
                </a:extLst>
              </p:cNvPr>
              <p:cNvSpPr txBox="1">
                <a:spLocks noRot="1" noChangeAspect="1" noMove="1" noResize="1" noEditPoints="1" noAdjustHandles="1" noChangeArrowheads="1" noChangeShapeType="1" noTextEdit="1"/>
              </p:cNvSpPr>
              <p:nvPr/>
            </p:nvSpPr>
            <p:spPr>
              <a:xfrm>
                <a:off x="11405315" y="1024201"/>
                <a:ext cx="299634"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713C9E5C-B495-D746-006A-4B458438DD02}"/>
                  </a:ext>
                </a:extLst>
              </p:cNvPr>
              <p:cNvSpPr txBox="1"/>
              <p:nvPr/>
            </p:nvSpPr>
            <p:spPr>
              <a:xfrm>
                <a:off x="10955201" y="488853"/>
                <a:ext cx="326371"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oMath>
                  </m:oMathPara>
                </a14:m>
                <a:endParaRPr lang="en-US" sz="1400" dirty="0"/>
              </a:p>
            </p:txBody>
          </p:sp>
        </mc:Choice>
        <mc:Fallback>
          <p:sp>
            <p:nvSpPr>
              <p:cNvPr id="57" name="TextBox 56">
                <a:extLst>
                  <a:ext uri="{FF2B5EF4-FFF2-40B4-BE49-F238E27FC236}">
                    <a16:creationId xmlns:a16="http://schemas.microsoft.com/office/drawing/2014/main" id="{713C9E5C-B495-D746-006A-4B458438DD02}"/>
                  </a:ext>
                </a:extLst>
              </p:cNvPr>
              <p:cNvSpPr txBox="1">
                <a:spLocks noRot="1" noChangeAspect="1" noMove="1" noResize="1" noEditPoints="1" noAdjustHandles="1" noChangeArrowheads="1" noChangeShapeType="1" noTextEdit="1"/>
              </p:cNvSpPr>
              <p:nvPr/>
            </p:nvSpPr>
            <p:spPr>
              <a:xfrm>
                <a:off x="10955201" y="488853"/>
                <a:ext cx="326371"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1B8868BF-A3E7-FE81-6DE5-81F038F99B45}"/>
                  </a:ext>
                </a:extLst>
              </p:cNvPr>
              <p:cNvSpPr txBox="1"/>
              <p:nvPr/>
            </p:nvSpPr>
            <p:spPr>
              <a:xfrm>
                <a:off x="10954921" y="2608361"/>
                <a:ext cx="326371"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oMath>
                  </m:oMathPara>
                </a14:m>
                <a:endParaRPr lang="en-US" sz="1400" dirty="0"/>
              </a:p>
            </p:txBody>
          </p:sp>
        </mc:Choice>
        <mc:Fallback>
          <p:sp>
            <p:nvSpPr>
              <p:cNvPr id="58" name="TextBox 57">
                <a:extLst>
                  <a:ext uri="{FF2B5EF4-FFF2-40B4-BE49-F238E27FC236}">
                    <a16:creationId xmlns:a16="http://schemas.microsoft.com/office/drawing/2014/main" id="{1B8868BF-A3E7-FE81-6DE5-81F038F99B45}"/>
                  </a:ext>
                </a:extLst>
              </p:cNvPr>
              <p:cNvSpPr txBox="1">
                <a:spLocks noRot="1" noChangeAspect="1" noMove="1" noResize="1" noEditPoints="1" noAdjustHandles="1" noChangeArrowheads="1" noChangeShapeType="1" noTextEdit="1"/>
              </p:cNvSpPr>
              <p:nvPr/>
            </p:nvSpPr>
            <p:spPr>
              <a:xfrm>
                <a:off x="10954921" y="2608361"/>
                <a:ext cx="326371" cy="307777"/>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5843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E8894-4071-F6DD-8C57-4C37AA057EB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0E5C11-632E-5893-DEB7-75313C14C0AB}"/>
              </a:ext>
            </a:extLst>
          </p:cNvPr>
          <p:cNvSpPr>
            <a:spLocks noGrp="1"/>
          </p:cNvSpPr>
          <p:nvPr>
            <p:ph type="sldNum" sz="quarter" idx="12"/>
          </p:nvPr>
        </p:nvSpPr>
        <p:spPr/>
        <p:txBody>
          <a:bodyPr/>
          <a:lstStyle/>
          <a:p>
            <a:fld id="{F47845EA-7733-40EE-B074-20032348B727}" type="slidenum">
              <a:rPr lang="en-US" smtClean="0"/>
              <a:t>5</a:t>
            </a:fld>
            <a:endParaRPr lang="en-US"/>
          </a:p>
        </p:txBody>
      </p:sp>
      <p:cxnSp>
        <p:nvCxnSpPr>
          <p:cNvPr id="9" name="Straight Connector 8">
            <a:extLst>
              <a:ext uri="{FF2B5EF4-FFF2-40B4-BE49-F238E27FC236}">
                <a16:creationId xmlns:a16="http://schemas.microsoft.com/office/drawing/2014/main" id="{411867B7-365B-0BD8-5357-8D6AE7D311EA}"/>
              </a:ext>
            </a:extLst>
          </p:cNvPr>
          <p:cNvCxnSpPr>
            <a:cxnSpLocks/>
          </p:cNvCxnSpPr>
          <p:nvPr/>
        </p:nvCxnSpPr>
        <p:spPr>
          <a:xfrm>
            <a:off x="1145658" y="2834758"/>
            <a:ext cx="5146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9976EDF-70CA-6EBC-6DCA-E313D10CE81A}"/>
              </a:ext>
            </a:extLst>
          </p:cNvPr>
          <p:cNvCxnSpPr>
            <a:cxnSpLocks/>
          </p:cNvCxnSpPr>
          <p:nvPr/>
        </p:nvCxnSpPr>
        <p:spPr>
          <a:xfrm>
            <a:off x="4562105" y="1374553"/>
            <a:ext cx="0" cy="292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E6DE426-3F78-E78E-946A-3EA11C58CDDB}"/>
              </a:ext>
            </a:extLst>
          </p:cNvPr>
          <p:cNvCxnSpPr>
            <a:cxnSpLocks/>
          </p:cNvCxnSpPr>
          <p:nvPr/>
        </p:nvCxnSpPr>
        <p:spPr>
          <a:xfrm flipV="1">
            <a:off x="3311008" y="1980609"/>
            <a:ext cx="2502195" cy="170829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AFCF8A0-BD1A-524A-B1A6-19D47328A47F}"/>
                  </a:ext>
                </a:extLst>
              </p:cNvPr>
              <p:cNvSpPr txBox="1"/>
              <p:nvPr/>
            </p:nvSpPr>
            <p:spPr>
              <a:xfrm>
                <a:off x="6192187" y="2762250"/>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12" name="TextBox 11">
                <a:extLst>
                  <a:ext uri="{FF2B5EF4-FFF2-40B4-BE49-F238E27FC236}">
                    <a16:creationId xmlns:a16="http://schemas.microsoft.com/office/drawing/2014/main" id="{AAFCF8A0-BD1A-524A-B1A6-19D47328A47F}"/>
                  </a:ext>
                </a:extLst>
              </p:cNvPr>
              <p:cNvSpPr txBox="1">
                <a:spLocks noRot="1" noChangeAspect="1" noMove="1" noResize="1" noEditPoints="1" noAdjustHandles="1" noChangeArrowheads="1" noChangeShapeType="1" noTextEdit="1"/>
              </p:cNvSpPr>
              <p:nvPr/>
            </p:nvSpPr>
            <p:spPr>
              <a:xfrm>
                <a:off x="6192187" y="2762250"/>
                <a:ext cx="334579" cy="369332"/>
              </a:xfrm>
              <a:prstGeom prst="rect">
                <a:avLst/>
              </a:prstGeom>
              <a:blipFill>
                <a:blip r:embed="rId2"/>
                <a:stretch>
                  <a:fillRect/>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CD9F5A42-8076-CDFA-5EC1-DFEC2929A81F}"/>
              </a:ext>
            </a:extLst>
          </p:cNvPr>
          <p:cNvCxnSpPr>
            <a:cxnSpLocks/>
          </p:cNvCxnSpPr>
          <p:nvPr/>
        </p:nvCxnSpPr>
        <p:spPr>
          <a:xfrm>
            <a:off x="2161805" y="1374553"/>
            <a:ext cx="0" cy="292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3B06282-13E5-0228-C132-65B6914B0523}"/>
              </a:ext>
            </a:extLst>
          </p:cNvPr>
          <p:cNvCxnSpPr>
            <a:cxnSpLocks/>
          </p:cNvCxnSpPr>
          <p:nvPr/>
        </p:nvCxnSpPr>
        <p:spPr>
          <a:xfrm flipV="1">
            <a:off x="910708" y="1980609"/>
            <a:ext cx="2502195" cy="170829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776250B-00EA-7675-941E-7AABCAFCDF4A}"/>
                  </a:ext>
                </a:extLst>
              </p:cNvPr>
              <p:cNvSpPr txBox="1"/>
              <p:nvPr/>
            </p:nvSpPr>
            <p:spPr>
              <a:xfrm>
                <a:off x="3141955" y="1667984"/>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8" name="TextBox 17">
                <a:extLst>
                  <a:ext uri="{FF2B5EF4-FFF2-40B4-BE49-F238E27FC236}">
                    <a16:creationId xmlns:a16="http://schemas.microsoft.com/office/drawing/2014/main" id="{A776250B-00EA-7675-941E-7AABCAFCDF4A}"/>
                  </a:ext>
                </a:extLst>
              </p:cNvPr>
              <p:cNvSpPr txBox="1">
                <a:spLocks noRot="1" noChangeAspect="1" noMove="1" noResize="1" noEditPoints="1" noAdjustHandles="1" noChangeArrowheads="1" noChangeShapeType="1" noTextEdit="1"/>
              </p:cNvSpPr>
              <p:nvPr/>
            </p:nvSpPr>
            <p:spPr>
              <a:xfrm>
                <a:off x="3141955" y="1667984"/>
                <a:ext cx="36798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4E7F43F-B1C3-6D8C-ADF5-2832B31243F4}"/>
                  </a:ext>
                </a:extLst>
              </p:cNvPr>
              <p:cNvSpPr txBox="1"/>
              <p:nvPr/>
            </p:nvSpPr>
            <p:spPr>
              <a:xfrm>
                <a:off x="1857629" y="1123583"/>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19" name="TextBox 18">
                <a:extLst>
                  <a:ext uri="{FF2B5EF4-FFF2-40B4-BE49-F238E27FC236}">
                    <a16:creationId xmlns:a16="http://schemas.microsoft.com/office/drawing/2014/main" id="{D4E7F43F-B1C3-6D8C-ADF5-2832B31243F4}"/>
                  </a:ext>
                </a:extLst>
              </p:cNvPr>
              <p:cNvSpPr txBox="1">
                <a:spLocks noRot="1" noChangeAspect="1" noMove="1" noResize="1" noEditPoints="1" noAdjustHandles="1" noChangeArrowheads="1" noChangeShapeType="1" noTextEdit="1"/>
              </p:cNvSpPr>
              <p:nvPr/>
            </p:nvSpPr>
            <p:spPr>
              <a:xfrm>
                <a:off x="1857629" y="1123583"/>
                <a:ext cx="368626" cy="369332"/>
              </a:xfrm>
              <a:prstGeom prst="rect">
                <a:avLst/>
              </a:prstGeom>
              <a:blipFill>
                <a:blip r:embed="rId4"/>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EC939F3-C8AE-F324-D6DC-CE36E98A419E}"/>
                  </a:ext>
                </a:extLst>
              </p:cNvPr>
              <p:cNvSpPr txBox="1"/>
              <p:nvPr/>
            </p:nvSpPr>
            <p:spPr>
              <a:xfrm>
                <a:off x="3734697" y="3638772"/>
                <a:ext cx="8259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BEC939F3-C8AE-F324-D6DC-CE36E98A419E}"/>
                  </a:ext>
                </a:extLst>
              </p:cNvPr>
              <p:cNvSpPr txBox="1">
                <a:spLocks noRot="1" noChangeAspect="1" noMove="1" noResize="1" noEditPoints="1" noAdjustHandles="1" noChangeArrowheads="1" noChangeShapeType="1" noTextEdit="1"/>
              </p:cNvSpPr>
              <p:nvPr/>
            </p:nvSpPr>
            <p:spPr>
              <a:xfrm>
                <a:off x="3734697" y="3638772"/>
                <a:ext cx="82593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C1F4399-A2EE-F8B7-7EE8-101D200CF4A7}"/>
                  </a:ext>
                </a:extLst>
              </p:cNvPr>
              <p:cNvSpPr txBox="1"/>
              <p:nvPr/>
            </p:nvSpPr>
            <p:spPr>
              <a:xfrm>
                <a:off x="1328047" y="3638772"/>
                <a:ext cx="8312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xmlns="">
          <p:sp>
            <p:nvSpPr>
              <p:cNvPr id="21" name="TextBox 20">
                <a:extLst>
                  <a:ext uri="{FF2B5EF4-FFF2-40B4-BE49-F238E27FC236}">
                    <a16:creationId xmlns:a16="http://schemas.microsoft.com/office/drawing/2014/main" id="{EC1F4399-A2EE-F8B7-7EE8-101D200CF4A7}"/>
                  </a:ext>
                </a:extLst>
              </p:cNvPr>
              <p:cNvSpPr txBox="1">
                <a:spLocks noRot="1" noChangeAspect="1" noMove="1" noResize="1" noEditPoints="1" noAdjustHandles="1" noChangeArrowheads="1" noChangeShapeType="1" noTextEdit="1"/>
              </p:cNvSpPr>
              <p:nvPr/>
            </p:nvSpPr>
            <p:spPr>
              <a:xfrm>
                <a:off x="1328047" y="3638772"/>
                <a:ext cx="831253" cy="369332"/>
              </a:xfrm>
              <a:prstGeom prst="rect">
                <a:avLst/>
              </a:prstGeom>
              <a:blipFill>
                <a:blip r:embed="rId6"/>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24F3EE2C-768F-4297-8287-C031064CA429}"/>
              </a:ext>
            </a:extLst>
          </p:cNvPr>
          <p:cNvSpPr txBox="1"/>
          <p:nvPr/>
        </p:nvSpPr>
        <p:spPr>
          <a:xfrm>
            <a:off x="7071384" y="299232"/>
            <a:ext cx="2730684" cy="523220"/>
          </a:xfrm>
          <a:prstGeom prst="rect">
            <a:avLst/>
          </a:prstGeom>
          <a:noFill/>
        </p:spPr>
        <p:txBody>
          <a:bodyPr wrap="none" rtlCol="0">
            <a:spAutoFit/>
          </a:bodyPr>
          <a:lstStyle/>
          <a:p>
            <a:r>
              <a:rPr lang="en-US" sz="2800" dirty="0"/>
              <a:t>Crucial difference</a:t>
            </a:r>
          </a:p>
        </p:txBody>
      </p:sp>
      <p:sp>
        <p:nvSpPr>
          <p:cNvPr id="23" name="TextBox 22">
            <a:extLst>
              <a:ext uri="{FF2B5EF4-FFF2-40B4-BE49-F238E27FC236}">
                <a16:creationId xmlns:a16="http://schemas.microsoft.com/office/drawing/2014/main" id="{EB5D2E63-1801-1085-4D6C-A628F73B6430}"/>
              </a:ext>
            </a:extLst>
          </p:cNvPr>
          <p:cNvSpPr txBox="1"/>
          <p:nvPr/>
        </p:nvSpPr>
        <p:spPr>
          <a:xfrm>
            <a:off x="6754548" y="1308249"/>
            <a:ext cx="4374196" cy="830997"/>
          </a:xfrm>
          <a:prstGeom prst="rect">
            <a:avLst/>
          </a:prstGeom>
          <a:noFill/>
        </p:spPr>
        <p:txBody>
          <a:bodyPr wrap="square" rtlCol="0">
            <a:spAutoFit/>
          </a:bodyPr>
          <a:lstStyle/>
          <a:p>
            <a:r>
              <a:rPr lang="en-US" sz="2400" dirty="0">
                <a:solidFill>
                  <a:schemeClr val="accent6">
                    <a:lumMod val="75000"/>
                  </a:schemeClr>
                </a:solidFill>
              </a:rPr>
              <a:t>The particle must be somewhere at each time</a:t>
            </a:r>
          </a:p>
        </p:txBody>
      </p:sp>
      <p:sp>
        <p:nvSpPr>
          <p:cNvPr id="24" name="TextBox 23">
            <a:extLst>
              <a:ext uri="{FF2B5EF4-FFF2-40B4-BE49-F238E27FC236}">
                <a16:creationId xmlns:a16="http://schemas.microsoft.com/office/drawing/2014/main" id="{8A4E6958-06E0-6C2F-4A5E-BF400F8C1D9B}"/>
              </a:ext>
            </a:extLst>
          </p:cNvPr>
          <p:cNvSpPr txBox="1"/>
          <p:nvPr/>
        </p:nvSpPr>
        <p:spPr>
          <a:xfrm>
            <a:off x="338732" y="237677"/>
            <a:ext cx="3595023" cy="584775"/>
          </a:xfrm>
          <a:prstGeom prst="rect">
            <a:avLst/>
          </a:prstGeom>
          <a:noFill/>
        </p:spPr>
        <p:txBody>
          <a:bodyPr wrap="none" rtlCol="0">
            <a:spAutoFit/>
          </a:bodyPr>
          <a:lstStyle/>
          <a:p>
            <a:r>
              <a:rPr lang="en-US" sz="3200" dirty="0"/>
              <a:t>Stochastic processes</a:t>
            </a:r>
          </a:p>
        </p:txBody>
      </p:sp>
      <p:sp>
        <p:nvSpPr>
          <p:cNvPr id="25" name="TextBox 24">
            <a:extLst>
              <a:ext uri="{FF2B5EF4-FFF2-40B4-BE49-F238E27FC236}">
                <a16:creationId xmlns:a16="http://schemas.microsoft.com/office/drawing/2014/main" id="{0C1B4A70-B363-8CE2-D9D1-5A3AB3458B73}"/>
              </a:ext>
            </a:extLst>
          </p:cNvPr>
          <p:cNvSpPr txBox="1"/>
          <p:nvPr/>
        </p:nvSpPr>
        <p:spPr>
          <a:xfrm>
            <a:off x="6754548" y="2209544"/>
            <a:ext cx="5059237" cy="830997"/>
          </a:xfrm>
          <a:prstGeom prst="rect">
            <a:avLst/>
          </a:prstGeom>
          <a:noFill/>
        </p:spPr>
        <p:txBody>
          <a:bodyPr wrap="square" rtlCol="0">
            <a:spAutoFit/>
          </a:bodyPr>
          <a:lstStyle/>
          <a:p>
            <a:r>
              <a:rPr lang="en-US" sz="2400" dirty="0">
                <a:solidFill>
                  <a:srgbClr val="C00000"/>
                </a:solidFill>
              </a:rPr>
              <a:t>The particle will not be sometime</a:t>
            </a:r>
            <a:br>
              <a:rPr lang="en-US" sz="2400" dirty="0">
                <a:solidFill>
                  <a:srgbClr val="C00000"/>
                </a:solidFill>
              </a:rPr>
            </a:br>
            <a:r>
              <a:rPr lang="en-US" sz="2400" dirty="0">
                <a:solidFill>
                  <a:srgbClr val="C00000"/>
                </a:solidFill>
              </a:rPr>
              <a:t>at each position</a:t>
            </a:r>
          </a:p>
        </p:txBody>
      </p:sp>
      <p:grpSp>
        <p:nvGrpSpPr>
          <p:cNvPr id="36" name="Group 35">
            <a:extLst>
              <a:ext uri="{FF2B5EF4-FFF2-40B4-BE49-F238E27FC236}">
                <a16:creationId xmlns:a16="http://schemas.microsoft.com/office/drawing/2014/main" id="{DFC43699-26D1-AB8D-FC47-6CD7F1235F14}"/>
              </a:ext>
            </a:extLst>
          </p:cNvPr>
          <p:cNvGrpSpPr/>
          <p:nvPr/>
        </p:nvGrpSpPr>
        <p:grpSpPr>
          <a:xfrm>
            <a:off x="1540392" y="1985039"/>
            <a:ext cx="3995627" cy="1685252"/>
            <a:chOff x="6413501" y="3534582"/>
            <a:chExt cx="3867149" cy="1685252"/>
          </a:xfrm>
        </p:grpSpPr>
        <p:sp>
          <p:nvSpPr>
            <p:cNvPr id="31" name="Freeform: Shape 30">
              <a:extLst>
                <a:ext uri="{FF2B5EF4-FFF2-40B4-BE49-F238E27FC236}">
                  <a16:creationId xmlns:a16="http://schemas.microsoft.com/office/drawing/2014/main" id="{BBFA3E46-CD2E-7DD0-2B6A-DA71D182CEE3}"/>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D22AAB61-8346-8276-B612-B1E72D53953D}"/>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7DFF9956-067D-6685-72D0-D00775327525}"/>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B7B3F4D9-467E-B24E-78C5-449FAB7AC2A5}"/>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5774FF9E-B3A2-175E-9E1C-E085FDC4A8EB}"/>
              </a:ext>
            </a:extLst>
          </p:cNvPr>
          <p:cNvGrpSpPr/>
          <p:nvPr/>
        </p:nvGrpSpPr>
        <p:grpSpPr>
          <a:xfrm>
            <a:off x="1533304" y="1954905"/>
            <a:ext cx="3867149" cy="1780272"/>
            <a:chOff x="6413501" y="3534582"/>
            <a:chExt cx="3867149" cy="1685252"/>
          </a:xfrm>
        </p:grpSpPr>
        <p:sp>
          <p:nvSpPr>
            <p:cNvPr id="13" name="Freeform: Shape 12">
              <a:extLst>
                <a:ext uri="{FF2B5EF4-FFF2-40B4-BE49-F238E27FC236}">
                  <a16:creationId xmlns:a16="http://schemas.microsoft.com/office/drawing/2014/main" id="{D3B826F6-A9D5-7D75-8C56-507F2790EB83}"/>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93A7B11-E0B7-57C4-D34F-2A2BFDDED017}"/>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4C44660-E723-23F3-DB82-F61D23BF3D15}"/>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3EEFA38-F569-2A0E-C391-9AF13E79FDA5}"/>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FEA09D70-94EC-DC98-1536-C312228F5A65}"/>
              </a:ext>
            </a:extLst>
          </p:cNvPr>
          <p:cNvGrpSpPr/>
          <p:nvPr/>
        </p:nvGrpSpPr>
        <p:grpSpPr>
          <a:xfrm>
            <a:off x="1533304" y="1934404"/>
            <a:ext cx="3904148" cy="1764239"/>
            <a:chOff x="6413501" y="3534582"/>
            <a:chExt cx="3867149" cy="1685252"/>
          </a:xfrm>
        </p:grpSpPr>
        <p:sp>
          <p:nvSpPr>
            <p:cNvPr id="28" name="Freeform: Shape 27">
              <a:extLst>
                <a:ext uri="{FF2B5EF4-FFF2-40B4-BE49-F238E27FC236}">
                  <a16:creationId xmlns:a16="http://schemas.microsoft.com/office/drawing/2014/main" id="{A6BF9EE2-4B97-E421-A1F4-0387D5342AE2}"/>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5FC621D-F7AD-DB2E-8790-026D0E6BFD3F}"/>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EEBD69E-2FE8-4853-BAA2-FDD60211ACC9}"/>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723A4C4-DBFE-210E-94B0-AF8A75888690}"/>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38B3AC7E-6BFB-BE74-5C84-237612822C15}"/>
              </a:ext>
            </a:extLst>
          </p:cNvPr>
          <p:cNvGrpSpPr/>
          <p:nvPr/>
        </p:nvGrpSpPr>
        <p:grpSpPr>
          <a:xfrm>
            <a:off x="1533304" y="1985038"/>
            <a:ext cx="3867149" cy="1828501"/>
            <a:chOff x="6413501" y="3534582"/>
            <a:chExt cx="3867149" cy="1685252"/>
          </a:xfrm>
        </p:grpSpPr>
        <p:sp>
          <p:nvSpPr>
            <p:cNvPr id="39" name="Freeform: Shape 38">
              <a:extLst>
                <a:ext uri="{FF2B5EF4-FFF2-40B4-BE49-F238E27FC236}">
                  <a16:creationId xmlns:a16="http://schemas.microsoft.com/office/drawing/2014/main" id="{F9E727CF-F3F9-AB43-3881-37CB62A71D18}"/>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C6D6CF8A-83B5-4DF2-9AC7-3CE05375805F}"/>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805B0FBB-E158-1B5C-DBD2-B45EFC209260}"/>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F417EA5-7261-C788-E1E9-4E4C89100DAF}"/>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Oval 42">
            <a:extLst>
              <a:ext uri="{FF2B5EF4-FFF2-40B4-BE49-F238E27FC236}">
                <a16:creationId xmlns:a16="http://schemas.microsoft.com/office/drawing/2014/main" id="{C61B1F64-DF87-B566-B7F8-F4D4D20C9FA6}"/>
              </a:ext>
            </a:extLst>
          </p:cNvPr>
          <p:cNvSpPr/>
          <p:nvPr/>
        </p:nvSpPr>
        <p:spPr>
          <a:xfrm>
            <a:off x="2163283" y="2551832"/>
            <a:ext cx="287027" cy="282304"/>
          </a:xfrm>
          <a:prstGeom prst="ellipse">
            <a:avLst/>
          </a:prstGeom>
          <a:gradFill flip="none" rotWithShape="1">
            <a:gsLst>
              <a:gs pos="0">
                <a:schemeClr val="accent1">
                  <a:lumMod val="5000"/>
                  <a:lumOff val="95000"/>
                  <a:alpha val="58000"/>
                </a:schemeClr>
              </a:gs>
              <a:gs pos="100000">
                <a:schemeClr val="bg1"/>
              </a:gs>
            </a:gsLst>
            <a:path path="circle">
              <a:fillToRect l="50000" t="50000" r="50000" b="50000"/>
            </a:path>
            <a:tileRect/>
          </a:gradFill>
          <a:ln>
            <a:noFill/>
          </a:ln>
          <a:scene3d>
            <a:camera prst="isometricRightUp">
              <a:rot lat="1500006" lon="18899988" rev="2159997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77031B2-502C-551E-89B0-1E8661E45346}"/>
              </a:ext>
            </a:extLst>
          </p:cNvPr>
          <p:cNvSpPr/>
          <p:nvPr/>
        </p:nvSpPr>
        <p:spPr>
          <a:xfrm>
            <a:off x="4500730" y="2064485"/>
            <a:ext cx="359071" cy="353163"/>
          </a:xfrm>
          <a:prstGeom prst="ellipse">
            <a:avLst/>
          </a:prstGeom>
          <a:gradFill flip="none" rotWithShape="1">
            <a:gsLst>
              <a:gs pos="0">
                <a:schemeClr val="accent1">
                  <a:lumMod val="5000"/>
                  <a:lumOff val="95000"/>
                  <a:alpha val="58000"/>
                </a:schemeClr>
              </a:gs>
              <a:gs pos="100000">
                <a:schemeClr val="bg1"/>
              </a:gs>
            </a:gsLst>
            <a:path path="circle">
              <a:fillToRect l="50000" t="50000" r="50000" b="50000"/>
            </a:path>
            <a:tileRect/>
          </a:gradFill>
          <a:ln>
            <a:noFill/>
          </a:ln>
          <a:scene3d>
            <a:camera prst="isometricRightUp">
              <a:rot lat="1500006" lon="18899988" rev="2159997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13730E1B-8E9D-97D3-E5A1-278DF234D6BF}"/>
              </a:ext>
            </a:extLst>
          </p:cNvPr>
          <p:cNvCxnSpPr/>
          <p:nvPr/>
        </p:nvCxnSpPr>
        <p:spPr>
          <a:xfrm flipH="1" flipV="1">
            <a:off x="2397189" y="2891041"/>
            <a:ext cx="410960" cy="140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8228AEB-537A-1E32-0060-442380D0C6CE}"/>
                  </a:ext>
                </a:extLst>
              </p:cNvPr>
              <p:cNvSpPr txBox="1"/>
              <p:nvPr/>
            </p:nvSpPr>
            <p:spPr>
              <a:xfrm>
                <a:off x="2479155" y="4327298"/>
                <a:ext cx="6992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50%</m:t>
                      </m:r>
                    </m:oMath>
                  </m:oMathPara>
                </a14:m>
                <a:endParaRPr lang="en-US" dirty="0"/>
              </a:p>
            </p:txBody>
          </p:sp>
        </mc:Choice>
        <mc:Fallback xmlns="">
          <p:sp>
            <p:nvSpPr>
              <p:cNvPr id="59" name="TextBox 58">
                <a:extLst>
                  <a:ext uri="{FF2B5EF4-FFF2-40B4-BE49-F238E27FC236}">
                    <a16:creationId xmlns:a16="http://schemas.microsoft.com/office/drawing/2014/main" id="{78228AEB-537A-1E32-0060-442380D0C6CE}"/>
                  </a:ext>
                </a:extLst>
              </p:cNvPr>
              <p:cNvSpPr txBox="1">
                <a:spLocks noRot="1" noChangeAspect="1" noMove="1" noResize="1" noEditPoints="1" noAdjustHandles="1" noChangeArrowheads="1" noChangeShapeType="1" noTextEdit="1"/>
              </p:cNvSpPr>
              <p:nvPr/>
            </p:nvSpPr>
            <p:spPr>
              <a:xfrm>
                <a:off x="2479155" y="4327298"/>
                <a:ext cx="699230" cy="369332"/>
              </a:xfrm>
              <a:prstGeom prst="rect">
                <a:avLst/>
              </a:prstGeom>
              <a:blipFill>
                <a:blip r:embed="rId7"/>
                <a:stretch>
                  <a:fillRect/>
                </a:stretch>
              </a:blipFill>
            </p:spPr>
            <p:txBody>
              <a:bodyPr/>
              <a:lstStyle/>
              <a:p>
                <a:r>
                  <a:rPr lang="en-US">
                    <a:noFill/>
                  </a:rPr>
                  <a:t> </a:t>
                </a:r>
              </a:p>
            </p:txBody>
          </p:sp>
        </mc:Fallback>
      </mc:AlternateContent>
      <p:cxnSp>
        <p:nvCxnSpPr>
          <p:cNvPr id="60" name="Straight Arrow Connector 59">
            <a:extLst>
              <a:ext uri="{FF2B5EF4-FFF2-40B4-BE49-F238E27FC236}">
                <a16:creationId xmlns:a16="http://schemas.microsoft.com/office/drawing/2014/main" id="{815C2EC2-2E9A-082C-70C0-C0E2B7656483}"/>
              </a:ext>
            </a:extLst>
          </p:cNvPr>
          <p:cNvCxnSpPr/>
          <p:nvPr/>
        </p:nvCxnSpPr>
        <p:spPr>
          <a:xfrm flipH="1" flipV="1">
            <a:off x="4775549" y="2464833"/>
            <a:ext cx="410960" cy="140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3A96F5D5-B2B4-A937-6FDF-1C596C6F9611}"/>
                  </a:ext>
                </a:extLst>
              </p:cNvPr>
              <p:cNvSpPr txBox="1"/>
              <p:nvPr/>
            </p:nvSpPr>
            <p:spPr>
              <a:xfrm>
                <a:off x="4950810" y="3888980"/>
                <a:ext cx="6992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50%</m:t>
                      </m:r>
                    </m:oMath>
                  </m:oMathPara>
                </a14:m>
                <a:endParaRPr lang="en-US" dirty="0"/>
              </a:p>
            </p:txBody>
          </p:sp>
        </mc:Choice>
        <mc:Fallback xmlns="">
          <p:sp>
            <p:nvSpPr>
              <p:cNvPr id="61" name="TextBox 60">
                <a:extLst>
                  <a:ext uri="{FF2B5EF4-FFF2-40B4-BE49-F238E27FC236}">
                    <a16:creationId xmlns:a16="http://schemas.microsoft.com/office/drawing/2014/main" id="{3A96F5D5-B2B4-A937-6FDF-1C596C6F9611}"/>
                  </a:ext>
                </a:extLst>
              </p:cNvPr>
              <p:cNvSpPr txBox="1">
                <a:spLocks noRot="1" noChangeAspect="1" noMove="1" noResize="1" noEditPoints="1" noAdjustHandles="1" noChangeArrowheads="1" noChangeShapeType="1" noTextEdit="1"/>
              </p:cNvSpPr>
              <p:nvPr/>
            </p:nvSpPr>
            <p:spPr>
              <a:xfrm>
                <a:off x="4950810" y="3888980"/>
                <a:ext cx="699230"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5606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DC63A-6CD6-C42C-082E-9B57F73B51E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257374-983E-B960-3063-41C1D7551C99}"/>
              </a:ext>
            </a:extLst>
          </p:cNvPr>
          <p:cNvSpPr>
            <a:spLocks noGrp="1"/>
          </p:cNvSpPr>
          <p:nvPr>
            <p:ph type="sldNum" sz="quarter" idx="12"/>
          </p:nvPr>
        </p:nvSpPr>
        <p:spPr/>
        <p:txBody>
          <a:bodyPr/>
          <a:lstStyle/>
          <a:p>
            <a:fld id="{F47845EA-7733-40EE-B074-20032348B727}" type="slidenum">
              <a:rPr lang="en-US" smtClean="0"/>
              <a:t>6</a:t>
            </a:fld>
            <a:endParaRPr lang="en-US"/>
          </a:p>
        </p:txBody>
      </p:sp>
      <p:cxnSp>
        <p:nvCxnSpPr>
          <p:cNvPr id="9" name="Straight Connector 8">
            <a:extLst>
              <a:ext uri="{FF2B5EF4-FFF2-40B4-BE49-F238E27FC236}">
                <a16:creationId xmlns:a16="http://schemas.microsoft.com/office/drawing/2014/main" id="{A1BC1371-3294-199F-17C7-E0B085D3A15D}"/>
              </a:ext>
            </a:extLst>
          </p:cNvPr>
          <p:cNvCxnSpPr>
            <a:cxnSpLocks/>
          </p:cNvCxnSpPr>
          <p:nvPr/>
        </p:nvCxnSpPr>
        <p:spPr>
          <a:xfrm>
            <a:off x="1145658" y="2834758"/>
            <a:ext cx="5146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561B0FA-76EE-145D-2343-DD63D2A2F43B}"/>
              </a:ext>
            </a:extLst>
          </p:cNvPr>
          <p:cNvCxnSpPr>
            <a:cxnSpLocks/>
          </p:cNvCxnSpPr>
          <p:nvPr/>
        </p:nvCxnSpPr>
        <p:spPr>
          <a:xfrm>
            <a:off x="4562105" y="1374553"/>
            <a:ext cx="0" cy="292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34C5F1E-7650-ECC6-5FB4-B597B577D9AB}"/>
              </a:ext>
            </a:extLst>
          </p:cNvPr>
          <p:cNvCxnSpPr>
            <a:cxnSpLocks/>
          </p:cNvCxnSpPr>
          <p:nvPr/>
        </p:nvCxnSpPr>
        <p:spPr>
          <a:xfrm flipV="1">
            <a:off x="3311008" y="1980609"/>
            <a:ext cx="2502195" cy="170829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4E070D5-25EC-8E93-0EF8-0ECBFCF89CFC}"/>
                  </a:ext>
                </a:extLst>
              </p:cNvPr>
              <p:cNvSpPr txBox="1"/>
              <p:nvPr/>
            </p:nvSpPr>
            <p:spPr>
              <a:xfrm>
                <a:off x="6192187" y="2762250"/>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12" name="TextBox 11">
                <a:extLst>
                  <a:ext uri="{FF2B5EF4-FFF2-40B4-BE49-F238E27FC236}">
                    <a16:creationId xmlns:a16="http://schemas.microsoft.com/office/drawing/2014/main" id="{24E070D5-25EC-8E93-0EF8-0ECBFCF89CFC}"/>
                  </a:ext>
                </a:extLst>
              </p:cNvPr>
              <p:cNvSpPr txBox="1">
                <a:spLocks noRot="1" noChangeAspect="1" noMove="1" noResize="1" noEditPoints="1" noAdjustHandles="1" noChangeArrowheads="1" noChangeShapeType="1" noTextEdit="1"/>
              </p:cNvSpPr>
              <p:nvPr/>
            </p:nvSpPr>
            <p:spPr>
              <a:xfrm>
                <a:off x="6192187" y="2762250"/>
                <a:ext cx="334579" cy="369332"/>
              </a:xfrm>
              <a:prstGeom prst="rect">
                <a:avLst/>
              </a:prstGeom>
              <a:blipFill>
                <a:blip r:embed="rId2"/>
                <a:stretch>
                  <a:fillRect/>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64216797-D251-C811-38E4-1AEF7A84699F}"/>
              </a:ext>
            </a:extLst>
          </p:cNvPr>
          <p:cNvCxnSpPr>
            <a:cxnSpLocks/>
          </p:cNvCxnSpPr>
          <p:nvPr/>
        </p:nvCxnSpPr>
        <p:spPr>
          <a:xfrm>
            <a:off x="2161805" y="1374553"/>
            <a:ext cx="0" cy="292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C6BC1C3-3723-D6AE-B2D8-6DE897BD4C9D}"/>
              </a:ext>
            </a:extLst>
          </p:cNvPr>
          <p:cNvCxnSpPr>
            <a:cxnSpLocks/>
          </p:cNvCxnSpPr>
          <p:nvPr/>
        </p:nvCxnSpPr>
        <p:spPr>
          <a:xfrm flipV="1">
            <a:off x="910708" y="1980609"/>
            <a:ext cx="2502195" cy="170829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A19A9F6-E136-86E4-4FBF-3A63339C41A1}"/>
                  </a:ext>
                </a:extLst>
              </p:cNvPr>
              <p:cNvSpPr txBox="1"/>
              <p:nvPr/>
            </p:nvSpPr>
            <p:spPr>
              <a:xfrm>
                <a:off x="3141955" y="1667984"/>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8" name="TextBox 17">
                <a:extLst>
                  <a:ext uri="{FF2B5EF4-FFF2-40B4-BE49-F238E27FC236}">
                    <a16:creationId xmlns:a16="http://schemas.microsoft.com/office/drawing/2014/main" id="{1A19A9F6-E136-86E4-4FBF-3A63339C41A1}"/>
                  </a:ext>
                </a:extLst>
              </p:cNvPr>
              <p:cNvSpPr txBox="1">
                <a:spLocks noRot="1" noChangeAspect="1" noMove="1" noResize="1" noEditPoints="1" noAdjustHandles="1" noChangeArrowheads="1" noChangeShapeType="1" noTextEdit="1"/>
              </p:cNvSpPr>
              <p:nvPr/>
            </p:nvSpPr>
            <p:spPr>
              <a:xfrm>
                <a:off x="3141955" y="1667984"/>
                <a:ext cx="36798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CC01FFF-5910-EE30-9C36-D905C36FCE14}"/>
                  </a:ext>
                </a:extLst>
              </p:cNvPr>
              <p:cNvSpPr txBox="1"/>
              <p:nvPr/>
            </p:nvSpPr>
            <p:spPr>
              <a:xfrm>
                <a:off x="1857629" y="1123583"/>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19" name="TextBox 18">
                <a:extLst>
                  <a:ext uri="{FF2B5EF4-FFF2-40B4-BE49-F238E27FC236}">
                    <a16:creationId xmlns:a16="http://schemas.microsoft.com/office/drawing/2014/main" id="{DCC01FFF-5910-EE30-9C36-D905C36FCE14}"/>
                  </a:ext>
                </a:extLst>
              </p:cNvPr>
              <p:cNvSpPr txBox="1">
                <a:spLocks noRot="1" noChangeAspect="1" noMove="1" noResize="1" noEditPoints="1" noAdjustHandles="1" noChangeArrowheads="1" noChangeShapeType="1" noTextEdit="1"/>
              </p:cNvSpPr>
              <p:nvPr/>
            </p:nvSpPr>
            <p:spPr>
              <a:xfrm>
                <a:off x="1857629" y="1123583"/>
                <a:ext cx="368626" cy="369332"/>
              </a:xfrm>
              <a:prstGeom prst="rect">
                <a:avLst/>
              </a:prstGeom>
              <a:blipFill>
                <a:blip r:embed="rId4"/>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6EEBC8B-55EA-E41C-5804-F9E43EC3015A}"/>
                  </a:ext>
                </a:extLst>
              </p:cNvPr>
              <p:cNvSpPr txBox="1"/>
              <p:nvPr/>
            </p:nvSpPr>
            <p:spPr>
              <a:xfrm>
                <a:off x="3734697" y="3638772"/>
                <a:ext cx="8259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06EEBC8B-55EA-E41C-5804-F9E43EC3015A}"/>
                  </a:ext>
                </a:extLst>
              </p:cNvPr>
              <p:cNvSpPr txBox="1">
                <a:spLocks noRot="1" noChangeAspect="1" noMove="1" noResize="1" noEditPoints="1" noAdjustHandles="1" noChangeArrowheads="1" noChangeShapeType="1" noTextEdit="1"/>
              </p:cNvSpPr>
              <p:nvPr/>
            </p:nvSpPr>
            <p:spPr>
              <a:xfrm>
                <a:off x="3734697" y="3638772"/>
                <a:ext cx="82593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88EFF81-2FE1-AC0A-4F12-187C1A097A52}"/>
                  </a:ext>
                </a:extLst>
              </p:cNvPr>
              <p:cNvSpPr txBox="1"/>
              <p:nvPr/>
            </p:nvSpPr>
            <p:spPr>
              <a:xfrm>
                <a:off x="1328047" y="3638772"/>
                <a:ext cx="8312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xmlns="">
          <p:sp>
            <p:nvSpPr>
              <p:cNvPr id="21" name="TextBox 20">
                <a:extLst>
                  <a:ext uri="{FF2B5EF4-FFF2-40B4-BE49-F238E27FC236}">
                    <a16:creationId xmlns:a16="http://schemas.microsoft.com/office/drawing/2014/main" id="{588EFF81-2FE1-AC0A-4F12-187C1A097A52}"/>
                  </a:ext>
                </a:extLst>
              </p:cNvPr>
              <p:cNvSpPr txBox="1">
                <a:spLocks noRot="1" noChangeAspect="1" noMove="1" noResize="1" noEditPoints="1" noAdjustHandles="1" noChangeArrowheads="1" noChangeShapeType="1" noTextEdit="1"/>
              </p:cNvSpPr>
              <p:nvPr/>
            </p:nvSpPr>
            <p:spPr>
              <a:xfrm>
                <a:off x="1328047" y="3638772"/>
                <a:ext cx="831253" cy="369332"/>
              </a:xfrm>
              <a:prstGeom prst="rect">
                <a:avLst/>
              </a:prstGeom>
              <a:blipFill>
                <a:blip r:embed="rId6"/>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A8D7A4A6-2997-E958-D6DE-2FB4AC432BA5}"/>
              </a:ext>
            </a:extLst>
          </p:cNvPr>
          <p:cNvSpPr txBox="1"/>
          <p:nvPr/>
        </p:nvSpPr>
        <p:spPr>
          <a:xfrm>
            <a:off x="338732" y="237677"/>
            <a:ext cx="3595023" cy="584775"/>
          </a:xfrm>
          <a:prstGeom prst="rect">
            <a:avLst/>
          </a:prstGeom>
          <a:noFill/>
        </p:spPr>
        <p:txBody>
          <a:bodyPr wrap="none" rtlCol="0">
            <a:spAutoFit/>
          </a:bodyPr>
          <a:lstStyle/>
          <a:p>
            <a:r>
              <a:rPr lang="en-US" sz="3200" dirty="0"/>
              <a:t>Stochastic processes</a:t>
            </a:r>
          </a:p>
        </p:txBody>
      </p:sp>
      <p:grpSp>
        <p:nvGrpSpPr>
          <p:cNvPr id="36" name="Group 35">
            <a:extLst>
              <a:ext uri="{FF2B5EF4-FFF2-40B4-BE49-F238E27FC236}">
                <a16:creationId xmlns:a16="http://schemas.microsoft.com/office/drawing/2014/main" id="{E7647A27-D572-8852-6089-094D9D5784AC}"/>
              </a:ext>
            </a:extLst>
          </p:cNvPr>
          <p:cNvGrpSpPr/>
          <p:nvPr/>
        </p:nvGrpSpPr>
        <p:grpSpPr>
          <a:xfrm>
            <a:off x="1540392" y="1985039"/>
            <a:ext cx="3995627" cy="1685252"/>
            <a:chOff x="6413501" y="3534582"/>
            <a:chExt cx="3867149" cy="1685252"/>
          </a:xfrm>
        </p:grpSpPr>
        <p:sp>
          <p:nvSpPr>
            <p:cNvPr id="31" name="Freeform: Shape 30">
              <a:extLst>
                <a:ext uri="{FF2B5EF4-FFF2-40B4-BE49-F238E27FC236}">
                  <a16:creationId xmlns:a16="http://schemas.microsoft.com/office/drawing/2014/main" id="{8C4DD929-29A7-60C9-2C6A-A4BE034CAD62}"/>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03CEF445-CF48-DD57-3771-987DEAA361F3}"/>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9A6F9536-912C-BEFC-E1B5-85E7DA671A7D}"/>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DC11CC94-E048-C35F-27DB-F095E1CD033A}"/>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830C1A26-92FF-BDB8-20F6-08390EE7E59A}"/>
              </a:ext>
            </a:extLst>
          </p:cNvPr>
          <p:cNvGrpSpPr/>
          <p:nvPr/>
        </p:nvGrpSpPr>
        <p:grpSpPr>
          <a:xfrm>
            <a:off x="1533304" y="1954905"/>
            <a:ext cx="3867149" cy="1780272"/>
            <a:chOff x="6413501" y="3534582"/>
            <a:chExt cx="3867149" cy="1685252"/>
          </a:xfrm>
        </p:grpSpPr>
        <p:sp>
          <p:nvSpPr>
            <p:cNvPr id="13" name="Freeform: Shape 12">
              <a:extLst>
                <a:ext uri="{FF2B5EF4-FFF2-40B4-BE49-F238E27FC236}">
                  <a16:creationId xmlns:a16="http://schemas.microsoft.com/office/drawing/2014/main" id="{D9302D2F-2B89-9E7C-D165-5588AE6D95FF}"/>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8FDE32F-C83E-2054-FAC5-67F8F7B3A4E9}"/>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EAF77BC-7CB0-BD0C-3D06-39846440DA59}"/>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ED49FDE-F8A9-F0F9-2B05-28E267033988}"/>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1911E279-7CE4-7688-E598-763FE264C82B}"/>
              </a:ext>
            </a:extLst>
          </p:cNvPr>
          <p:cNvGrpSpPr/>
          <p:nvPr/>
        </p:nvGrpSpPr>
        <p:grpSpPr>
          <a:xfrm>
            <a:off x="1533304" y="1934404"/>
            <a:ext cx="3904148" cy="1764239"/>
            <a:chOff x="6413501" y="3534582"/>
            <a:chExt cx="3867149" cy="1685252"/>
          </a:xfrm>
        </p:grpSpPr>
        <p:sp>
          <p:nvSpPr>
            <p:cNvPr id="28" name="Freeform: Shape 27">
              <a:extLst>
                <a:ext uri="{FF2B5EF4-FFF2-40B4-BE49-F238E27FC236}">
                  <a16:creationId xmlns:a16="http://schemas.microsoft.com/office/drawing/2014/main" id="{3672EDE4-7CD7-2BE6-CE8A-E78C8C2DD760}"/>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3BBC59C8-9228-7FB9-34AC-48F3FC0A5950}"/>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46766214-EEE1-C868-2334-CA672E1971C7}"/>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38C46A8-A220-63C4-598E-1DBA72A8FB82}"/>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DD0D276D-F88E-8663-5D2F-7A0B78DF77A7}"/>
              </a:ext>
            </a:extLst>
          </p:cNvPr>
          <p:cNvGrpSpPr/>
          <p:nvPr/>
        </p:nvGrpSpPr>
        <p:grpSpPr>
          <a:xfrm>
            <a:off x="1533304" y="1985038"/>
            <a:ext cx="3867149" cy="1828501"/>
            <a:chOff x="6413501" y="3534582"/>
            <a:chExt cx="3867149" cy="1685252"/>
          </a:xfrm>
        </p:grpSpPr>
        <p:sp>
          <p:nvSpPr>
            <p:cNvPr id="39" name="Freeform: Shape 38">
              <a:extLst>
                <a:ext uri="{FF2B5EF4-FFF2-40B4-BE49-F238E27FC236}">
                  <a16:creationId xmlns:a16="http://schemas.microsoft.com/office/drawing/2014/main" id="{4D16EC3A-AFDA-7919-133B-7BB8008380A9}"/>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E337BE77-6DBA-B6AD-82C8-3DC1D547DA0F}"/>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85F10B87-673B-0319-4B9A-2CD43F0A2730}"/>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0469AE1E-29FF-2C94-4395-EE4E4DE368A7}"/>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Oval 42">
            <a:extLst>
              <a:ext uri="{FF2B5EF4-FFF2-40B4-BE49-F238E27FC236}">
                <a16:creationId xmlns:a16="http://schemas.microsoft.com/office/drawing/2014/main" id="{B0D6BEEE-CB4B-9708-DB9A-3A454019725B}"/>
              </a:ext>
            </a:extLst>
          </p:cNvPr>
          <p:cNvSpPr/>
          <p:nvPr/>
        </p:nvSpPr>
        <p:spPr>
          <a:xfrm>
            <a:off x="2163283" y="2551832"/>
            <a:ext cx="287027" cy="282304"/>
          </a:xfrm>
          <a:prstGeom prst="ellipse">
            <a:avLst/>
          </a:prstGeom>
          <a:gradFill flip="none" rotWithShape="1">
            <a:gsLst>
              <a:gs pos="0">
                <a:schemeClr val="accent1">
                  <a:lumMod val="5000"/>
                  <a:lumOff val="95000"/>
                  <a:alpha val="58000"/>
                </a:schemeClr>
              </a:gs>
              <a:gs pos="100000">
                <a:schemeClr val="bg1"/>
              </a:gs>
            </a:gsLst>
            <a:path path="circle">
              <a:fillToRect l="50000" t="50000" r="50000" b="50000"/>
            </a:path>
            <a:tileRect/>
          </a:gradFill>
          <a:ln>
            <a:noFill/>
          </a:ln>
          <a:scene3d>
            <a:camera prst="isometricRightUp">
              <a:rot lat="1500006" lon="18899988" rev="2159997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AB256D0-555D-815C-453D-074406FF53B1}"/>
              </a:ext>
            </a:extLst>
          </p:cNvPr>
          <p:cNvSpPr/>
          <p:nvPr/>
        </p:nvSpPr>
        <p:spPr>
          <a:xfrm>
            <a:off x="4500730" y="2064485"/>
            <a:ext cx="359071" cy="353163"/>
          </a:xfrm>
          <a:prstGeom prst="ellipse">
            <a:avLst/>
          </a:prstGeom>
          <a:gradFill flip="none" rotWithShape="1">
            <a:gsLst>
              <a:gs pos="0">
                <a:schemeClr val="accent1">
                  <a:lumMod val="5000"/>
                  <a:lumOff val="95000"/>
                  <a:alpha val="58000"/>
                </a:schemeClr>
              </a:gs>
              <a:gs pos="100000">
                <a:schemeClr val="bg1"/>
              </a:gs>
            </a:gsLst>
            <a:path path="circle">
              <a:fillToRect l="50000" t="50000" r="50000" b="50000"/>
            </a:path>
            <a:tileRect/>
          </a:gradFill>
          <a:ln>
            <a:noFill/>
          </a:ln>
          <a:scene3d>
            <a:camera prst="isometricRightUp">
              <a:rot lat="1500006" lon="18899988" rev="2159997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B6E38E4C-E20A-6075-36A7-669F9F410707}"/>
              </a:ext>
            </a:extLst>
          </p:cNvPr>
          <p:cNvCxnSpPr/>
          <p:nvPr/>
        </p:nvCxnSpPr>
        <p:spPr>
          <a:xfrm flipH="1" flipV="1">
            <a:off x="2397189" y="2891041"/>
            <a:ext cx="410960" cy="140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CD2CC1B-8868-8A75-D090-090CD5FF111B}"/>
                  </a:ext>
                </a:extLst>
              </p:cNvPr>
              <p:cNvSpPr txBox="1"/>
              <p:nvPr/>
            </p:nvSpPr>
            <p:spPr>
              <a:xfrm>
                <a:off x="2479155" y="4327298"/>
                <a:ext cx="6992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50%</m:t>
                      </m:r>
                    </m:oMath>
                  </m:oMathPara>
                </a14:m>
                <a:endParaRPr lang="en-US" dirty="0"/>
              </a:p>
            </p:txBody>
          </p:sp>
        </mc:Choice>
        <mc:Fallback xmlns="">
          <p:sp>
            <p:nvSpPr>
              <p:cNvPr id="59" name="TextBox 58">
                <a:extLst>
                  <a:ext uri="{FF2B5EF4-FFF2-40B4-BE49-F238E27FC236}">
                    <a16:creationId xmlns:a16="http://schemas.microsoft.com/office/drawing/2014/main" id="{FCD2CC1B-8868-8A75-D090-090CD5FF111B}"/>
                  </a:ext>
                </a:extLst>
              </p:cNvPr>
              <p:cNvSpPr txBox="1">
                <a:spLocks noRot="1" noChangeAspect="1" noMove="1" noResize="1" noEditPoints="1" noAdjustHandles="1" noChangeArrowheads="1" noChangeShapeType="1" noTextEdit="1"/>
              </p:cNvSpPr>
              <p:nvPr/>
            </p:nvSpPr>
            <p:spPr>
              <a:xfrm>
                <a:off x="2479155" y="4327298"/>
                <a:ext cx="699230" cy="369332"/>
              </a:xfrm>
              <a:prstGeom prst="rect">
                <a:avLst/>
              </a:prstGeom>
              <a:blipFill>
                <a:blip r:embed="rId7"/>
                <a:stretch>
                  <a:fillRect/>
                </a:stretch>
              </a:blipFill>
            </p:spPr>
            <p:txBody>
              <a:bodyPr/>
              <a:lstStyle/>
              <a:p>
                <a:r>
                  <a:rPr lang="en-US">
                    <a:noFill/>
                  </a:rPr>
                  <a:t> </a:t>
                </a:r>
              </a:p>
            </p:txBody>
          </p:sp>
        </mc:Fallback>
      </mc:AlternateContent>
      <p:cxnSp>
        <p:nvCxnSpPr>
          <p:cNvPr id="60" name="Straight Arrow Connector 59">
            <a:extLst>
              <a:ext uri="{FF2B5EF4-FFF2-40B4-BE49-F238E27FC236}">
                <a16:creationId xmlns:a16="http://schemas.microsoft.com/office/drawing/2014/main" id="{7304A177-3B69-0AA9-4989-A304FA0AF35C}"/>
              </a:ext>
            </a:extLst>
          </p:cNvPr>
          <p:cNvCxnSpPr/>
          <p:nvPr/>
        </p:nvCxnSpPr>
        <p:spPr>
          <a:xfrm flipH="1" flipV="1">
            <a:off x="4775549" y="2464833"/>
            <a:ext cx="410960" cy="140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5E0C191-C4E9-048A-909D-F8441EE2181A}"/>
                  </a:ext>
                </a:extLst>
              </p:cNvPr>
              <p:cNvSpPr txBox="1"/>
              <p:nvPr/>
            </p:nvSpPr>
            <p:spPr>
              <a:xfrm>
                <a:off x="4950810" y="3888980"/>
                <a:ext cx="6992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50%</m:t>
                      </m:r>
                    </m:oMath>
                  </m:oMathPara>
                </a14:m>
                <a:endParaRPr lang="en-US" dirty="0"/>
              </a:p>
            </p:txBody>
          </p:sp>
        </mc:Choice>
        <mc:Fallback xmlns="">
          <p:sp>
            <p:nvSpPr>
              <p:cNvPr id="61" name="TextBox 60">
                <a:extLst>
                  <a:ext uri="{FF2B5EF4-FFF2-40B4-BE49-F238E27FC236}">
                    <a16:creationId xmlns:a16="http://schemas.microsoft.com/office/drawing/2014/main" id="{25E0C191-C4E9-048A-909D-F8441EE2181A}"/>
                  </a:ext>
                </a:extLst>
              </p:cNvPr>
              <p:cNvSpPr txBox="1">
                <a:spLocks noRot="1" noChangeAspect="1" noMove="1" noResize="1" noEditPoints="1" noAdjustHandles="1" noChangeArrowheads="1" noChangeShapeType="1" noTextEdit="1"/>
              </p:cNvSpPr>
              <p:nvPr/>
            </p:nvSpPr>
            <p:spPr>
              <a:xfrm>
                <a:off x="4950810" y="3888980"/>
                <a:ext cx="69923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8FE8684-48D0-F7E9-BED7-0523EA1E912C}"/>
                  </a:ext>
                </a:extLst>
              </p:cNvPr>
              <p:cNvSpPr txBox="1"/>
              <p:nvPr/>
            </p:nvSpPr>
            <p:spPr>
              <a:xfrm>
                <a:off x="7689842" y="1251976"/>
                <a:ext cx="2400529"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𝜌</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𝑥</m:t>
                          </m:r>
                          <m:r>
                            <a:rPr lang="en-US" sz="4400" b="0" i="1" smtClean="0">
                              <a:latin typeface="Cambria Math" panose="02040503050406030204" pitchFamily="18" charset="0"/>
                            </a:rPr>
                            <m:t>,</m:t>
                          </m:r>
                          <m:r>
                            <a:rPr lang="en-US" sz="4400" b="0" i="1" smtClean="0">
                              <a:latin typeface="Cambria Math" panose="02040503050406030204" pitchFamily="18" charset="0"/>
                            </a:rPr>
                            <m:t>𝑝</m:t>
                          </m:r>
                          <m:r>
                            <a:rPr lang="en-US" sz="4400" b="0" i="1" smtClean="0">
                              <a:latin typeface="Cambria Math" panose="02040503050406030204" pitchFamily="18" charset="0"/>
                            </a:rPr>
                            <m:t>,</m:t>
                          </m:r>
                          <m:r>
                            <a:rPr lang="en-US" sz="4400" b="0" i="1" smtClean="0">
                              <a:latin typeface="Cambria Math" panose="02040503050406030204" pitchFamily="18" charset="0"/>
                            </a:rPr>
                            <m:t>𝑡</m:t>
                          </m:r>
                        </m:e>
                      </m:d>
                    </m:oMath>
                  </m:oMathPara>
                </a14:m>
                <a:endParaRPr lang="en-US" sz="4400" dirty="0"/>
              </a:p>
            </p:txBody>
          </p:sp>
        </mc:Choice>
        <mc:Fallback xmlns="">
          <p:sp>
            <p:nvSpPr>
              <p:cNvPr id="62" name="TextBox 61">
                <a:extLst>
                  <a:ext uri="{FF2B5EF4-FFF2-40B4-BE49-F238E27FC236}">
                    <a16:creationId xmlns:a16="http://schemas.microsoft.com/office/drawing/2014/main" id="{18FE8684-48D0-F7E9-BED7-0523EA1E912C}"/>
                  </a:ext>
                </a:extLst>
              </p:cNvPr>
              <p:cNvSpPr txBox="1">
                <a:spLocks noRot="1" noChangeAspect="1" noMove="1" noResize="1" noEditPoints="1" noAdjustHandles="1" noChangeArrowheads="1" noChangeShapeType="1" noTextEdit="1"/>
              </p:cNvSpPr>
              <p:nvPr/>
            </p:nvSpPr>
            <p:spPr>
              <a:xfrm>
                <a:off x="7689842" y="1251976"/>
                <a:ext cx="2400529"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E3DFB77-8319-0609-112B-C4DE4D086C19}"/>
                  </a:ext>
                </a:extLst>
              </p:cNvPr>
              <p:cNvSpPr txBox="1"/>
              <p:nvPr/>
            </p:nvSpPr>
            <p:spPr>
              <a:xfrm>
                <a:off x="9992628" y="1282336"/>
                <a:ext cx="905568" cy="7087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𝑝𝑟𝑜𝑏</m:t>
                              </m:r>
                            </m:num>
                            <m:den>
                              <m:r>
                                <a:rPr lang="en-US" b="0" i="1" smtClean="0">
                                  <a:latin typeface="Cambria Math" panose="02040503050406030204" pitchFamily="18" charset="0"/>
                                </a:rPr>
                                <m:t>𝑥𝑝</m:t>
                              </m:r>
                            </m:den>
                          </m:f>
                        </m:e>
                      </m:d>
                    </m:oMath>
                  </m:oMathPara>
                </a14:m>
                <a:endParaRPr lang="en-US" dirty="0"/>
              </a:p>
            </p:txBody>
          </p:sp>
        </mc:Choice>
        <mc:Fallback xmlns="">
          <p:sp>
            <p:nvSpPr>
              <p:cNvPr id="3" name="TextBox 2">
                <a:extLst>
                  <a:ext uri="{FF2B5EF4-FFF2-40B4-BE49-F238E27FC236}">
                    <a16:creationId xmlns:a16="http://schemas.microsoft.com/office/drawing/2014/main" id="{3E3DFB77-8319-0609-112B-C4DE4D086C19}"/>
                  </a:ext>
                </a:extLst>
              </p:cNvPr>
              <p:cNvSpPr txBox="1">
                <a:spLocks noRot="1" noChangeAspect="1" noMove="1" noResize="1" noEditPoints="1" noAdjustHandles="1" noChangeArrowheads="1" noChangeShapeType="1" noTextEdit="1"/>
              </p:cNvSpPr>
              <p:nvPr/>
            </p:nvSpPr>
            <p:spPr>
              <a:xfrm>
                <a:off x="9992628" y="1282336"/>
                <a:ext cx="905568" cy="708720"/>
              </a:xfrm>
              <a:prstGeom prst="rect">
                <a:avLst/>
              </a:prstGeom>
              <a:blipFill>
                <a:blip r:embed="rId10"/>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B9C2CD36-E510-143C-7975-5DF5636D8600}"/>
              </a:ext>
            </a:extLst>
          </p:cNvPr>
          <p:cNvSpPr txBox="1"/>
          <p:nvPr/>
        </p:nvSpPr>
        <p:spPr>
          <a:xfrm>
            <a:off x="6934436" y="2249099"/>
            <a:ext cx="4700261" cy="707886"/>
          </a:xfrm>
          <a:prstGeom prst="rect">
            <a:avLst/>
          </a:prstGeom>
          <a:noFill/>
        </p:spPr>
        <p:txBody>
          <a:bodyPr wrap="none" rtlCol="0">
            <a:spAutoFit/>
          </a:bodyPr>
          <a:lstStyle/>
          <a:p>
            <a:r>
              <a:rPr lang="en-US" sz="2000" dirty="0">
                <a:solidFill>
                  <a:srgbClr val="C00000"/>
                </a:solidFill>
              </a:rPr>
              <a:t>Probability density in position, momentum,</a:t>
            </a:r>
          </a:p>
          <a:p>
            <a:r>
              <a:rPr lang="en-US" sz="2000" dirty="0">
                <a:solidFill>
                  <a:srgbClr val="C00000"/>
                </a:solidFill>
              </a:rPr>
              <a:t>but not in time!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A270758-957F-B026-3483-0EE871D43455}"/>
                  </a:ext>
                </a:extLst>
              </p:cNvPr>
              <p:cNvSpPr txBox="1"/>
              <p:nvPr/>
            </p:nvSpPr>
            <p:spPr>
              <a:xfrm>
                <a:off x="7476064" y="3062385"/>
                <a:ext cx="3441455" cy="8900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𝑥</m:t>
                          </m:r>
                        </m:sub>
                        <m:sup/>
                        <m:e>
                          <m:nary>
                            <m:naryPr>
                              <m:supHide m:val="on"/>
                              <m:ctrlPr>
                                <a:rPr lang="en-US" sz="2400" b="0" i="1" smtClean="0">
                                  <a:latin typeface="Cambria Math" panose="02040503050406030204" pitchFamily="18" charset="0"/>
                                </a:rPr>
                              </m:ctrlPr>
                            </m:naryPr>
                            <m:sub>
                              <m:r>
                                <a:rPr lang="en-US" sz="2400" b="0" i="1" smtClean="0">
                                  <a:latin typeface="Cambria Math" panose="02040503050406030204" pitchFamily="18" charset="0"/>
                                </a:rPr>
                                <m:t>𝑝</m:t>
                              </m:r>
                            </m:sub>
                            <m:sup/>
                            <m:e>
                              <m:r>
                                <a:rPr lang="en-US" sz="2400" b="0" i="1" smtClean="0">
                                  <a:latin typeface="Cambria Math" panose="02040503050406030204" pitchFamily="18" charset="0"/>
                                </a:rPr>
                                <m:t>𝜌</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0</m:t>
                                      </m:r>
                                    </m:sub>
                                  </m:sSub>
                                </m:e>
                              </m:d>
                            </m:e>
                          </m:nary>
                          <m:r>
                            <a:rPr lang="en-US" sz="2400" b="0" i="1" smtClean="0">
                              <a:latin typeface="Cambria Math" panose="02040503050406030204" pitchFamily="18" charset="0"/>
                            </a:rPr>
                            <m:t>𝑑𝑥𝑑𝑝</m:t>
                          </m:r>
                          <m:r>
                            <a:rPr lang="en-US" sz="2400" b="0" i="1" smtClean="0">
                              <a:latin typeface="Cambria Math" panose="02040503050406030204" pitchFamily="18" charset="0"/>
                            </a:rPr>
                            <m:t>=1</m:t>
                          </m:r>
                        </m:e>
                      </m:nary>
                    </m:oMath>
                  </m:oMathPara>
                </a14:m>
                <a:endParaRPr lang="en-US" sz="2400" dirty="0"/>
              </a:p>
            </p:txBody>
          </p:sp>
        </mc:Choice>
        <mc:Fallback xmlns="">
          <p:sp>
            <p:nvSpPr>
              <p:cNvPr id="5" name="TextBox 4">
                <a:extLst>
                  <a:ext uri="{FF2B5EF4-FFF2-40B4-BE49-F238E27FC236}">
                    <a16:creationId xmlns:a16="http://schemas.microsoft.com/office/drawing/2014/main" id="{3A270758-957F-B026-3483-0EE871D43455}"/>
                  </a:ext>
                </a:extLst>
              </p:cNvPr>
              <p:cNvSpPr txBox="1">
                <a:spLocks noRot="1" noChangeAspect="1" noMove="1" noResize="1" noEditPoints="1" noAdjustHandles="1" noChangeArrowheads="1" noChangeShapeType="1" noTextEdit="1"/>
              </p:cNvSpPr>
              <p:nvPr/>
            </p:nvSpPr>
            <p:spPr>
              <a:xfrm>
                <a:off x="7476064" y="3062385"/>
                <a:ext cx="3441455" cy="890052"/>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1694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35157-45C5-AA54-F2ED-DB672E37864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33F1D0-BF12-5CFF-1F8E-836237FF8543}"/>
              </a:ext>
            </a:extLst>
          </p:cNvPr>
          <p:cNvSpPr>
            <a:spLocks noGrp="1"/>
          </p:cNvSpPr>
          <p:nvPr>
            <p:ph type="sldNum" sz="quarter" idx="12"/>
          </p:nvPr>
        </p:nvSpPr>
        <p:spPr/>
        <p:txBody>
          <a:bodyPr/>
          <a:lstStyle/>
          <a:p>
            <a:fld id="{F47845EA-7733-40EE-B074-20032348B727}" type="slidenum">
              <a:rPr lang="en-US" smtClean="0"/>
              <a:t>7</a:t>
            </a:fld>
            <a:endParaRPr lang="en-US"/>
          </a:p>
        </p:txBody>
      </p:sp>
      <p:cxnSp>
        <p:nvCxnSpPr>
          <p:cNvPr id="9" name="Straight Connector 8">
            <a:extLst>
              <a:ext uri="{FF2B5EF4-FFF2-40B4-BE49-F238E27FC236}">
                <a16:creationId xmlns:a16="http://schemas.microsoft.com/office/drawing/2014/main" id="{8A57AF69-33ED-CB01-B0F2-6AE5F5C9EEC8}"/>
              </a:ext>
            </a:extLst>
          </p:cNvPr>
          <p:cNvCxnSpPr>
            <a:cxnSpLocks/>
          </p:cNvCxnSpPr>
          <p:nvPr/>
        </p:nvCxnSpPr>
        <p:spPr>
          <a:xfrm>
            <a:off x="1145658" y="2834758"/>
            <a:ext cx="514615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C249AA-C10B-D46E-413C-DB5E135FC6F2}"/>
              </a:ext>
            </a:extLst>
          </p:cNvPr>
          <p:cNvCxnSpPr>
            <a:cxnSpLocks/>
          </p:cNvCxnSpPr>
          <p:nvPr/>
        </p:nvCxnSpPr>
        <p:spPr>
          <a:xfrm>
            <a:off x="4562105" y="1374553"/>
            <a:ext cx="0" cy="292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9425E68-7729-DF1F-8339-30257EA3B0C0}"/>
              </a:ext>
            </a:extLst>
          </p:cNvPr>
          <p:cNvCxnSpPr>
            <a:cxnSpLocks/>
          </p:cNvCxnSpPr>
          <p:nvPr/>
        </p:nvCxnSpPr>
        <p:spPr>
          <a:xfrm flipV="1">
            <a:off x="3311008" y="1980609"/>
            <a:ext cx="2502195" cy="170829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1B9C631-0175-49DB-F141-FCB99B49D5EC}"/>
                  </a:ext>
                </a:extLst>
              </p:cNvPr>
              <p:cNvSpPr txBox="1"/>
              <p:nvPr/>
            </p:nvSpPr>
            <p:spPr>
              <a:xfrm>
                <a:off x="6192187" y="2762250"/>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12" name="TextBox 11">
                <a:extLst>
                  <a:ext uri="{FF2B5EF4-FFF2-40B4-BE49-F238E27FC236}">
                    <a16:creationId xmlns:a16="http://schemas.microsoft.com/office/drawing/2014/main" id="{11B9C631-0175-49DB-F141-FCB99B49D5EC}"/>
                  </a:ext>
                </a:extLst>
              </p:cNvPr>
              <p:cNvSpPr txBox="1">
                <a:spLocks noRot="1" noChangeAspect="1" noMove="1" noResize="1" noEditPoints="1" noAdjustHandles="1" noChangeArrowheads="1" noChangeShapeType="1" noTextEdit="1"/>
              </p:cNvSpPr>
              <p:nvPr/>
            </p:nvSpPr>
            <p:spPr>
              <a:xfrm>
                <a:off x="6192187" y="2762250"/>
                <a:ext cx="334579" cy="369332"/>
              </a:xfrm>
              <a:prstGeom prst="rect">
                <a:avLst/>
              </a:prstGeom>
              <a:blipFill>
                <a:blip r:embed="rId2"/>
                <a:stretch>
                  <a:fillRect/>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FEE9C68A-4ED8-B09D-98D6-801C18CBF724}"/>
              </a:ext>
            </a:extLst>
          </p:cNvPr>
          <p:cNvCxnSpPr>
            <a:cxnSpLocks/>
          </p:cNvCxnSpPr>
          <p:nvPr/>
        </p:nvCxnSpPr>
        <p:spPr>
          <a:xfrm>
            <a:off x="2161805" y="1374553"/>
            <a:ext cx="0" cy="2920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E57A268-FC30-A00C-E2D2-4ED59FE95E78}"/>
              </a:ext>
            </a:extLst>
          </p:cNvPr>
          <p:cNvCxnSpPr>
            <a:cxnSpLocks/>
          </p:cNvCxnSpPr>
          <p:nvPr/>
        </p:nvCxnSpPr>
        <p:spPr>
          <a:xfrm flipV="1">
            <a:off x="910708" y="1980609"/>
            <a:ext cx="2502195" cy="170829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7A7B10F-F6BA-9355-0C83-49DFADA7B2B7}"/>
                  </a:ext>
                </a:extLst>
              </p:cNvPr>
              <p:cNvSpPr txBox="1"/>
              <p:nvPr/>
            </p:nvSpPr>
            <p:spPr>
              <a:xfrm>
                <a:off x="3141955" y="1667984"/>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8" name="TextBox 17">
                <a:extLst>
                  <a:ext uri="{FF2B5EF4-FFF2-40B4-BE49-F238E27FC236}">
                    <a16:creationId xmlns:a16="http://schemas.microsoft.com/office/drawing/2014/main" id="{D7A7B10F-F6BA-9355-0C83-49DFADA7B2B7}"/>
                  </a:ext>
                </a:extLst>
              </p:cNvPr>
              <p:cNvSpPr txBox="1">
                <a:spLocks noRot="1" noChangeAspect="1" noMove="1" noResize="1" noEditPoints="1" noAdjustHandles="1" noChangeArrowheads="1" noChangeShapeType="1" noTextEdit="1"/>
              </p:cNvSpPr>
              <p:nvPr/>
            </p:nvSpPr>
            <p:spPr>
              <a:xfrm>
                <a:off x="3141955" y="1667984"/>
                <a:ext cx="36798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9C8AFB9-9D17-6A83-6A0D-F83C6F96AC61}"/>
                  </a:ext>
                </a:extLst>
              </p:cNvPr>
              <p:cNvSpPr txBox="1"/>
              <p:nvPr/>
            </p:nvSpPr>
            <p:spPr>
              <a:xfrm>
                <a:off x="1857629" y="1123583"/>
                <a:ext cx="3686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19" name="TextBox 18">
                <a:extLst>
                  <a:ext uri="{FF2B5EF4-FFF2-40B4-BE49-F238E27FC236}">
                    <a16:creationId xmlns:a16="http://schemas.microsoft.com/office/drawing/2014/main" id="{D9C8AFB9-9D17-6A83-6A0D-F83C6F96AC61}"/>
                  </a:ext>
                </a:extLst>
              </p:cNvPr>
              <p:cNvSpPr txBox="1">
                <a:spLocks noRot="1" noChangeAspect="1" noMove="1" noResize="1" noEditPoints="1" noAdjustHandles="1" noChangeArrowheads="1" noChangeShapeType="1" noTextEdit="1"/>
              </p:cNvSpPr>
              <p:nvPr/>
            </p:nvSpPr>
            <p:spPr>
              <a:xfrm>
                <a:off x="1857629" y="1123583"/>
                <a:ext cx="368626" cy="369332"/>
              </a:xfrm>
              <a:prstGeom prst="rect">
                <a:avLst/>
              </a:prstGeom>
              <a:blipFill>
                <a:blip r:embed="rId4"/>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07386BA-B42A-0784-65EE-EA7793812688}"/>
                  </a:ext>
                </a:extLst>
              </p:cNvPr>
              <p:cNvSpPr txBox="1"/>
              <p:nvPr/>
            </p:nvSpPr>
            <p:spPr>
              <a:xfrm>
                <a:off x="3734697" y="3638772"/>
                <a:ext cx="8259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507386BA-B42A-0784-65EE-EA7793812688}"/>
                  </a:ext>
                </a:extLst>
              </p:cNvPr>
              <p:cNvSpPr txBox="1">
                <a:spLocks noRot="1" noChangeAspect="1" noMove="1" noResize="1" noEditPoints="1" noAdjustHandles="1" noChangeArrowheads="1" noChangeShapeType="1" noTextEdit="1"/>
              </p:cNvSpPr>
              <p:nvPr/>
            </p:nvSpPr>
            <p:spPr>
              <a:xfrm>
                <a:off x="3734697" y="3638772"/>
                <a:ext cx="82593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FCB7231-508C-5432-82E0-73B2B5E46D69}"/>
                  </a:ext>
                </a:extLst>
              </p:cNvPr>
              <p:cNvSpPr txBox="1"/>
              <p:nvPr/>
            </p:nvSpPr>
            <p:spPr>
              <a:xfrm>
                <a:off x="1328047" y="3638772"/>
                <a:ext cx="8312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m:oMathPara>
                </a14:m>
                <a:endParaRPr lang="en-US" dirty="0"/>
              </a:p>
            </p:txBody>
          </p:sp>
        </mc:Choice>
        <mc:Fallback xmlns="">
          <p:sp>
            <p:nvSpPr>
              <p:cNvPr id="21" name="TextBox 20">
                <a:extLst>
                  <a:ext uri="{FF2B5EF4-FFF2-40B4-BE49-F238E27FC236}">
                    <a16:creationId xmlns:a16="http://schemas.microsoft.com/office/drawing/2014/main" id="{EFCB7231-508C-5432-82E0-73B2B5E46D69}"/>
                  </a:ext>
                </a:extLst>
              </p:cNvPr>
              <p:cNvSpPr txBox="1">
                <a:spLocks noRot="1" noChangeAspect="1" noMove="1" noResize="1" noEditPoints="1" noAdjustHandles="1" noChangeArrowheads="1" noChangeShapeType="1" noTextEdit="1"/>
              </p:cNvSpPr>
              <p:nvPr/>
            </p:nvSpPr>
            <p:spPr>
              <a:xfrm>
                <a:off x="1328047" y="3638772"/>
                <a:ext cx="831253" cy="369332"/>
              </a:xfrm>
              <a:prstGeom prst="rect">
                <a:avLst/>
              </a:prstGeom>
              <a:blipFill>
                <a:blip r:embed="rId6"/>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B33B8D32-8057-3530-348C-93846D3EFA58}"/>
              </a:ext>
            </a:extLst>
          </p:cNvPr>
          <p:cNvSpPr txBox="1"/>
          <p:nvPr/>
        </p:nvSpPr>
        <p:spPr>
          <a:xfrm>
            <a:off x="7071384" y="299232"/>
            <a:ext cx="2669962" cy="523220"/>
          </a:xfrm>
          <a:prstGeom prst="rect">
            <a:avLst/>
          </a:prstGeom>
          <a:noFill/>
        </p:spPr>
        <p:txBody>
          <a:bodyPr wrap="none" rtlCol="0">
            <a:spAutoFit/>
          </a:bodyPr>
          <a:lstStyle/>
          <a:p>
            <a:r>
              <a:rPr lang="en-US" sz="2800" dirty="0"/>
              <a:t>Probability space</a:t>
            </a:r>
          </a:p>
        </p:txBody>
      </p:sp>
      <p:sp>
        <p:nvSpPr>
          <p:cNvPr id="24" name="TextBox 23">
            <a:extLst>
              <a:ext uri="{FF2B5EF4-FFF2-40B4-BE49-F238E27FC236}">
                <a16:creationId xmlns:a16="http://schemas.microsoft.com/office/drawing/2014/main" id="{EEC8135C-5A04-9825-5F20-E8D59009BE99}"/>
              </a:ext>
            </a:extLst>
          </p:cNvPr>
          <p:cNvSpPr txBox="1"/>
          <p:nvPr/>
        </p:nvSpPr>
        <p:spPr>
          <a:xfrm>
            <a:off x="338732" y="237677"/>
            <a:ext cx="3595023" cy="584775"/>
          </a:xfrm>
          <a:prstGeom prst="rect">
            <a:avLst/>
          </a:prstGeom>
          <a:noFill/>
        </p:spPr>
        <p:txBody>
          <a:bodyPr wrap="none" rtlCol="0">
            <a:spAutoFit/>
          </a:bodyPr>
          <a:lstStyle/>
          <a:p>
            <a:r>
              <a:rPr lang="en-US" sz="3200" dirty="0"/>
              <a:t>Stochastic processes</a:t>
            </a:r>
          </a:p>
        </p:txBody>
      </p:sp>
      <p:grpSp>
        <p:nvGrpSpPr>
          <p:cNvPr id="36" name="Group 35">
            <a:extLst>
              <a:ext uri="{FF2B5EF4-FFF2-40B4-BE49-F238E27FC236}">
                <a16:creationId xmlns:a16="http://schemas.microsoft.com/office/drawing/2014/main" id="{0F3B75AD-AB35-AC56-1C31-A6EB62D71E0E}"/>
              </a:ext>
            </a:extLst>
          </p:cNvPr>
          <p:cNvGrpSpPr/>
          <p:nvPr/>
        </p:nvGrpSpPr>
        <p:grpSpPr>
          <a:xfrm>
            <a:off x="1540392" y="1985039"/>
            <a:ext cx="3995627" cy="1685252"/>
            <a:chOff x="6413501" y="3534582"/>
            <a:chExt cx="3867149" cy="1685252"/>
          </a:xfrm>
        </p:grpSpPr>
        <p:sp>
          <p:nvSpPr>
            <p:cNvPr id="31" name="Freeform: Shape 30">
              <a:extLst>
                <a:ext uri="{FF2B5EF4-FFF2-40B4-BE49-F238E27FC236}">
                  <a16:creationId xmlns:a16="http://schemas.microsoft.com/office/drawing/2014/main" id="{3FBAE2BF-B465-B324-3A25-72BB4CB5FAD0}"/>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6521AA14-A53D-09AF-F1D4-095628775479}"/>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6099C20D-9EC0-C169-C0CE-B0C6907178A1}"/>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21CF849C-22F3-A50A-9688-107BF0A309DB}"/>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D63EF3F0-2E3B-D772-8B27-EE46249B689E}"/>
              </a:ext>
            </a:extLst>
          </p:cNvPr>
          <p:cNvGrpSpPr/>
          <p:nvPr/>
        </p:nvGrpSpPr>
        <p:grpSpPr>
          <a:xfrm>
            <a:off x="1533304" y="1954905"/>
            <a:ext cx="3867149" cy="1780272"/>
            <a:chOff x="6413501" y="3534582"/>
            <a:chExt cx="3867149" cy="1685252"/>
          </a:xfrm>
        </p:grpSpPr>
        <p:sp>
          <p:nvSpPr>
            <p:cNvPr id="13" name="Freeform: Shape 12">
              <a:extLst>
                <a:ext uri="{FF2B5EF4-FFF2-40B4-BE49-F238E27FC236}">
                  <a16:creationId xmlns:a16="http://schemas.microsoft.com/office/drawing/2014/main" id="{D3286ED1-7979-F72B-4223-B04F7DE65905}"/>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4D64495-677B-212B-A9C9-EE17C4914E65}"/>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2FD56856-5F96-EF9E-D651-2243122A32AF}"/>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6511225C-A480-0AA0-4579-E24A46A4BB47}"/>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4F1C7B3A-C2A1-E15A-BE10-F40BCE8C021C}"/>
              </a:ext>
            </a:extLst>
          </p:cNvPr>
          <p:cNvGrpSpPr/>
          <p:nvPr/>
        </p:nvGrpSpPr>
        <p:grpSpPr>
          <a:xfrm>
            <a:off x="1533304" y="1934404"/>
            <a:ext cx="3904148" cy="1764239"/>
            <a:chOff x="6413501" y="3534582"/>
            <a:chExt cx="3867149" cy="1685252"/>
          </a:xfrm>
        </p:grpSpPr>
        <p:sp>
          <p:nvSpPr>
            <p:cNvPr id="28" name="Freeform: Shape 27">
              <a:extLst>
                <a:ext uri="{FF2B5EF4-FFF2-40B4-BE49-F238E27FC236}">
                  <a16:creationId xmlns:a16="http://schemas.microsoft.com/office/drawing/2014/main" id="{A04287C7-6E0D-0E27-AFF5-1A352681D162}"/>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17A5284F-146F-21D6-04AD-E3899954DF53}"/>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76212935-7FD6-209C-1DBB-E2210E81F6E6}"/>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E8EF7198-D060-653D-46AE-B3C87FD6F0B4}"/>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3D0C6AB9-4E51-E5E0-2544-FEB6CEF81C16}"/>
              </a:ext>
            </a:extLst>
          </p:cNvPr>
          <p:cNvGrpSpPr/>
          <p:nvPr/>
        </p:nvGrpSpPr>
        <p:grpSpPr>
          <a:xfrm>
            <a:off x="1533304" y="1985038"/>
            <a:ext cx="3867149" cy="1828501"/>
            <a:chOff x="6413501" y="3534582"/>
            <a:chExt cx="3867149" cy="1685252"/>
          </a:xfrm>
        </p:grpSpPr>
        <p:sp>
          <p:nvSpPr>
            <p:cNvPr id="39" name="Freeform: Shape 38">
              <a:extLst>
                <a:ext uri="{FF2B5EF4-FFF2-40B4-BE49-F238E27FC236}">
                  <a16:creationId xmlns:a16="http://schemas.microsoft.com/office/drawing/2014/main" id="{7E9B6385-9E55-4E7D-05C2-0A91E39DD9DD}"/>
                </a:ext>
              </a:extLst>
            </p:cNvPr>
            <p:cNvSpPr/>
            <p:nvPr/>
          </p:nvSpPr>
          <p:spPr>
            <a:xfrm>
              <a:off x="6413501" y="3534582"/>
              <a:ext cx="863885" cy="167005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69969 w 1756180"/>
                <a:gd name="connsiteY0" fmla="*/ 1524026 h 1670076"/>
                <a:gd name="connsiteX1" fmla="*/ 120 w 1756180"/>
                <a:gd name="connsiteY1" fmla="*/ 1152551 h 1670076"/>
                <a:gd name="connsiteX2" fmla="*/ 193795 w 1756180"/>
                <a:gd name="connsiteY2" fmla="*/ 444526 h 1670076"/>
                <a:gd name="connsiteX3" fmla="*/ 892295 w 1756180"/>
                <a:gd name="connsiteY3" fmla="*/ 26 h 1670076"/>
                <a:gd name="connsiteX4" fmla="*/ 1565395 w 1756180"/>
                <a:gd name="connsiteY4" fmla="*/ 457225 h 1670076"/>
                <a:gd name="connsiteX5" fmla="*/ 1755895 w 1756180"/>
                <a:gd name="connsiteY5" fmla="*/ 1162076 h 1670076"/>
                <a:gd name="connsiteX6" fmla="*/ 1689219 w 1756180"/>
                <a:gd name="connsiteY6" fmla="*/ 1533550 h 1670076"/>
                <a:gd name="connsiteX7" fmla="*/ 1533645 w 1756180"/>
                <a:gd name="connsiteY7" fmla="*/ 1670076 h 1670076"/>
                <a:gd name="connsiteX0" fmla="*/ 120 w 1756180"/>
                <a:gd name="connsiteY0" fmla="*/ 1152551 h 1670076"/>
                <a:gd name="connsiteX1" fmla="*/ 193795 w 1756180"/>
                <a:gd name="connsiteY1" fmla="*/ 444526 h 1670076"/>
                <a:gd name="connsiteX2" fmla="*/ 892295 w 1756180"/>
                <a:gd name="connsiteY2" fmla="*/ 26 h 1670076"/>
                <a:gd name="connsiteX3" fmla="*/ 1565395 w 1756180"/>
                <a:gd name="connsiteY3" fmla="*/ 457225 h 1670076"/>
                <a:gd name="connsiteX4" fmla="*/ 1755895 w 1756180"/>
                <a:gd name="connsiteY4" fmla="*/ 1162076 h 1670076"/>
                <a:gd name="connsiteX5" fmla="*/ 1689219 w 1756180"/>
                <a:gd name="connsiteY5" fmla="*/ 1533550 h 1670076"/>
                <a:gd name="connsiteX6" fmla="*/ 1533645 w 1756180"/>
                <a:gd name="connsiteY6" fmla="*/ 1670076 h 1670076"/>
                <a:gd name="connsiteX0" fmla="*/ 0 w 1562385"/>
                <a:gd name="connsiteY0" fmla="*/ 444526 h 1670076"/>
                <a:gd name="connsiteX1" fmla="*/ 698500 w 1562385"/>
                <a:gd name="connsiteY1" fmla="*/ 26 h 1670076"/>
                <a:gd name="connsiteX2" fmla="*/ 1371600 w 1562385"/>
                <a:gd name="connsiteY2" fmla="*/ 457225 h 1670076"/>
                <a:gd name="connsiteX3" fmla="*/ 1562100 w 1562385"/>
                <a:gd name="connsiteY3" fmla="*/ 1162076 h 1670076"/>
                <a:gd name="connsiteX4" fmla="*/ 1495424 w 1562385"/>
                <a:gd name="connsiteY4" fmla="*/ 1533550 h 1670076"/>
                <a:gd name="connsiteX5" fmla="*/ 1339850 w 1562385"/>
                <a:gd name="connsiteY5" fmla="*/ 1670076 h 1670076"/>
                <a:gd name="connsiteX0" fmla="*/ 0 w 863885"/>
                <a:gd name="connsiteY0" fmla="*/ 0 h 1670050"/>
                <a:gd name="connsiteX1" fmla="*/ 673100 w 863885"/>
                <a:gd name="connsiteY1" fmla="*/ 457199 h 1670050"/>
                <a:gd name="connsiteX2" fmla="*/ 863600 w 863885"/>
                <a:gd name="connsiteY2" fmla="*/ 1162050 h 1670050"/>
                <a:gd name="connsiteX3" fmla="*/ 796924 w 863885"/>
                <a:gd name="connsiteY3" fmla="*/ 1533524 h 1670050"/>
                <a:gd name="connsiteX4" fmla="*/ 641350 w 863885"/>
                <a:gd name="connsiteY4" fmla="*/ 1670050 h 167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885" h="1670050">
                  <a:moveTo>
                    <a:pt x="0" y="0"/>
                  </a:moveTo>
                  <a:cubicBezTo>
                    <a:pt x="228600" y="2117"/>
                    <a:pt x="532342" y="184149"/>
                    <a:pt x="673100" y="457199"/>
                  </a:cubicBezTo>
                  <a:cubicBezTo>
                    <a:pt x="813858" y="730249"/>
                    <a:pt x="868363" y="995363"/>
                    <a:pt x="863600" y="1162050"/>
                  </a:cubicBezTo>
                  <a:cubicBezTo>
                    <a:pt x="858837" y="1328737"/>
                    <a:pt x="833966" y="1455207"/>
                    <a:pt x="796924" y="1533524"/>
                  </a:cubicBezTo>
                  <a:cubicBezTo>
                    <a:pt x="759882" y="1611841"/>
                    <a:pt x="703791" y="1667933"/>
                    <a:pt x="641350" y="1670050"/>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5AEAE729-458E-5C7B-59AD-9893BB4FC291}"/>
                </a:ext>
              </a:extLst>
            </p:cNvPr>
            <p:cNvSpPr/>
            <p:nvPr/>
          </p:nvSpPr>
          <p:spPr>
            <a:xfrm>
              <a:off x="6810256" y="3541712"/>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4E12A71B-9A19-BCCB-477C-188A00225549}"/>
                </a:ext>
              </a:extLst>
            </p:cNvPr>
            <p:cNvSpPr/>
            <p:nvPr/>
          </p:nvSpPr>
          <p:spPr>
            <a:xfrm>
              <a:off x="8099306" y="3548868"/>
              <a:ext cx="1756180" cy="1670076"/>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6180" h="1670076">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cubicBezTo>
                    <a:pt x="1120895" y="2143"/>
                    <a:pt x="1424637" y="184175"/>
                    <a:pt x="1565395" y="457225"/>
                  </a:cubicBezTo>
                  <a:cubicBezTo>
                    <a:pt x="1706153" y="730275"/>
                    <a:pt x="1760658" y="995389"/>
                    <a:pt x="1755895" y="1162076"/>
                  </a:cubicBezTo>
                  <a:cubicBezTo>
                    <a:pt x="1751132" y="1328763"/>
                    <a:pt x="1726261" y="1455233"/>
                    <a:pt x="1689219" y="1533550"/>
                  </a:cubicBezTo>
                  <a:cubicBezTo>
                    <a:pt x="1652177" y="1611867"/>
                    <a:pt x="1596086" y="1667959"/>
                    <a:pt x="1533645" y="167007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88B5016B-2122-012B-CA48-A7B18D9EBA2D}"/>
                </a:ext>
              </a:extLst>
            </p:cNvPr>
            <p:cNvSpPr/>
            <p:nvPr/>
          </p:nvSpPr>
          <p:spPr>
            <a:xfrm>
              <a:off x="9388355" y="3556024"/>
              <a:ext cx="892295" cy="1663810"/>
            </a:xfrm>
            <a:custGeom>
              <a:avLst/>
              <a:gdLst>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816936"/>
                <a:gd name="connsiteY0" fmla="*/ 1663715 h 1670065"/>
                <a:gd name="connsiteX1" fmla="*/ 33049 w 1816936"/>
                <a:gd name="connsiteY1" fmla="*/ 1143015 h 1670065"/>
                <a:gd name="connsiteX2" fmla="*/ 925224 w 1816936"/>
                <a:gd name="connsiteY2" fmla="*/ 15 h 1670065"/>
                <a:gd name="connsiteX3" fmla="*/ 1782474 w 1816936"/>
                <a:gd name="connsiteY3" fmla="*/ 1168415 h 1670065"/>
                <a:gd name="connsiteX4" fmla="*/ 1566574 w 1816936"/>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6815"/>
                <a:gd name="connsiteY0" fmla="*/ 1663715 h 1670065"/>
                <a:gd name="connsiteX1" fmla="*/ 33049 w 1786815"/>
                <a:gd name="connsiteY1" fmla="*/ 1143015 h 1670065"/>
                <a:gd name="connsiteX2" fmla="*/ 925224 w 1786815"/>
                <a:gd name="connsiteY2" fmla="*/ 15 h 1670065"/>
                <a:gd name="connsiteX3" fmla="*/ 1782474 w 1786815"/>
                <a:gd name="connsiteY3" fmla="*/ 1168415 h 1670065"/>
                <a:gd name="connsiteX4" fmla="*/ 1566574 w 1786815"/>
                <a:gd name="connsiteY4" fmla="*/ 1670065 h 1670065"/>
                <a:gd name="connsiteX0" fmla="*/ 277524 w 1787376"/>
                <a:gd name="connsiteY0" fmla="*/ 1663715 h 1670065"/>
                <a:gd name="connsiteX1" fmla="*/ 33049 w 1787376"/>
                <a:gd name="connsiteY1" fmla="*/ 1143015 h 1670065"/>
                <a:gd name="connsiteX2" fmla="*/ 925224 w 1787376"/>
                <a:gd name="connsiteY2" fmla="*/ 15 h 1670065"/>
                <a:gd name="connsiteX3" fmla="*/ 1782474 w 1787376"/>
                <a:gd name="connsiteY3" fmla="*/ 1168415 h 1670065"/>
                <a:gd name="connsiteX4" fmla="*/ 1566574 w 1787376"/>
                <a:gd name="connsiteY4" fmla="*/ 1670065 h 1670065"/>
                <a:gd name="connsiteX0" fmla="*/ 277524 w 1784425"/>
                <a:gd name="connsiteY0" fmla="*/ 1663715 h 1670065"/>
                <a:gd name="connsiteX1" fmla="*/ 33049 w 1784425"/>
                <a:gd name="connsiteY1" fmla="*/ 1143015 h 1670065"/>
                <a:gd name="connsiteX2" fmla="*/ 925224 w 1784425"/>
                <a:gd name="connsiteY2" fmla="*/ 15 h 1670065"/>
                <a:gd name="connsiteX3" fmla="*/ 1782474 w 1784425"/>
                <a:gd name="connsiteY3" fmla="*/ 1168415 h 1670065"/>
                <a:gd name="connsiteX4" fmla="*/ 1566574 w 1784425"/>
                <a:gd name="connsiteY4" fmla="*/ 1670065 h 1670065"/>
                <a:gd name="connsiteX0" fmla="*/ 277524 w 1783350"/>
                <a:gd name="connsiteY0" fmla="*/ 1663715 h 1670065"/>
                <a:gd name="connsiteX1" fmla="*/ 33049 w 1783350"/>
                <a:gd name="connsiteY1" fmla="*/ 1143015 h 1670065"/>
                <a:gd name="connsiteX2" fmla="*/ 925224 w 1783350"/>
                <a:gd name="connsiteY2" fmla="*/ 15 h 1670065"/>
                <a:gd name="connsiteX3" fmla="*/ 1782474 w 1783350"/>
                <a:gd name="connsiteY3" fmla="*/ 1168415 h 1670065"/>
                <a:gd name="connsiteX4" fmla="*/ 1566574 w 1783350"/>
                <a:gd name="connsiteY4" fmla="*/ 1670065 h 1670065"/>
                <a:gd name="connsiteX0" fmla="*/ 277524 w 1782522"/>
                <a:gd name="connsiteY0" fmla="*/ 1663715 h 1670065"/>
                <a:gd name="connsiteX1" fmla="*/ 33049 w 1782522"/>
                <a:gd name="connsiteY1" fmla="*/ 1143015 h 1670065"/>
                <a:gd name="connsiteX2" fmla="*/ 925224 w 1782522"/>
                <a:gd name="connsiteY2" fmla="*/ 15 h 1670065"/>
                <a:gd name="connsiteX3" fmla="*/ 1782474 w 1782522"/>
                <a:gd name="connsiteY3" fmla="*/ 1168415 h 1670065"/>
                <a:gd name="connsiteX4" fmla="*/ 1566574 w 1782522"/>
                <a:gd name="connsiteY4" fmla="*/ 1670065 h 1670065"/>
                <a:gd name="connsiteX0" fmla="*/ 277524 w 1782518"/>
                <a:gd name="connsiteY0" fmla="*/ 1663715 h 1670065"/>
                <a:gd name="connsiteX1" fmla="*/ 33049 w 1782518"/>
                <a:gd name="connsiteY1" fmla="*/ 1143015 h 1670065"/>
                <a:gd name="connsiteX2" fmla="*/ 925224 w 1782518"/>
                <a:gd name="connsiteY2" fmla="*/ 15 h 1670065"/>
                <a:gd name="connsiteX3" fmla="*/ 1782474 w 1782518"/>
                <a:gd name="connsiteY3" fmla="*/ 1168415 h 1670065"/>
                <a:gd name="connsiteX4" fmla="*/ 1566574 w 1782518"/>
                <a:gd name="connsiteY4" fmla="*/ 1670065 h 1670065"/>
                <a:gd name="connsiteX0" fmla="*/ 277524 w 1788847"/>
                <a:gd name="connsiteY0" fmla="*/ 1663709 h 1670059"/>
                <a:gd name="connsiteX1" fmla="*/ 33049 w 1788847"/>
                <a:gd name="connsiteY1" fmla="*/ 1143009 h 1670059"/>
                <a:gd name="connsiteX2" fmla="*/ 925224 w 1788847"/>
                <a:gd name="connsiteY2" fmla="*/ 9 h 1670059"/>
                <a:gd name="connsiteX3" fmla="*/ 1788824 w 1788847"/>
                <a:gd name="connsiteY3" fmla="*/ 1162059 h 1670059"/>
                <a:gd name="connsiteX4" fmla="*/ 1566574 w 1788847"/>
                <a:gd name="connsiteY4" fmla="*/ 1670059 h 1670059"/>
                <a:gd name="connsiteX0" fmla="*/ 277524 w 1788847"/>
                <a:gd name="connsiteY0" fmla="*/ 1663703 h 1670053"/>
                <a:gd name="connsiteX1" fmla="*/ 33049 w 1788847"/>
                <a:gd name="connsiteY1" fmla="*/ 1152528 h 1670053"/>
                <a:gd name="connsiteX2" fmla="*/ 925224 w 1788847"/>
                <a:gd name="connsiteY2" fmla="*/ 3 h 1670053"/>
                <a:gd name="connsiteX3" fmla="*/ 1788824 w 1788847"/>
                <a:gd name="connsiteY3" fmla="*/ 1162053 h 1670053"/>
                <a:gd name="connsiteX4" fmla="*/ 1566574 w 1788847"/>
                <a:gd name="connsiteY4" fmla="*/ 1670053 h 1670053"/>
                <a:gd name="connsiteX0" fmla="*/ 244848 w 1756171"/>
                <a:gd name="connsiteY0" fmla="*/ 1663703 h 1670053"/>
                <a:gd name="connsiteX1" fmla="*/ 373 w 1756171"/>
                <a:gd name="connsiteY1" fmla="*/ 1152528 h 1670053"/>
                <a:gd name="connsiteX2" fmla="*/ 892548 w 1756171"/>
                <a:gd name="connsiteY2" fmla="*/ 3 h 1670053"/>
                <a:gd name="connsiteX3" fmla="*/ 1756148 w 1756171"/>
                <a:gd name="connsiteY3" fmla="*/ 1162053 h 1670053"/>
                <a:gd name="connsiteX4" fmla="*/ 1533898 w 1756171"/>
                <a:gd name="connsiteY4" fmla="*/ 1670053 h 1670053"/>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848 w 1756184"/>
                <a:gd name="connsiteY0" fmla="*/ 1663779 h 1670129"/>
                <a:gd name="connsiteX1" fmla="*/ 373 w 1756184"/>
                <a:gd name="connsiteY1" fmla="*/ 1152604 h 1670129"/>
                <a:gd name="connsiteX2" fmla="*/ 892548 w 1756184"/>
                <a:gd name="connsiteY2" fmla="*/ 79 h 1670129"/>
                <a:gd name="connsiteX3" fmla="*/ 1756148 w 1756184"/>
                <a:gd name="connsiteY3" fmla="*/ 1162129 h 1670129"/>
                <a:gd name="connsiteX4" fmla="*/ 1533898 w 1756184"/>
                <a:gd name="connsiteY4" fmla="*/ 1670129 h 1670129"/>
                <a:gd name="connsiteX0" fmla="*/ 244649 w 1755985"/>
                <a:gd name="connsiteY0" fmla="*/ 1663779 h 1670129"/>
                <a:gd name="connsiteX1" fmla="*/ 174 w 1755985"/>
                <a:gd name="connsiteY1" fmla="*/ 1152604 h 1670129"/>
                <a:gd name="connsiteX2" fmla="*/ 892349 w 1755985"/>
                <a:gd name="connsiteY2" fmla="*/ 79 h 1670129"/>
                <a:gd name="connsiteX3" fmla="*/ 1755949 w 1755985"/>
                <a:gd name="connsiteY3" fmla="*/ 1162129 h 1670129"/>
                <a:gd name="connsiteX4" fmla="*/ 1533699 w 1755985"/>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25 w 1755961"/>
                <a:gd name="connsiteY0" fmla="*/ 1663779 h 1670129"/>
                <a:gd name="connsiteX1" fmla="*/ 150 w 1755961"/>
                <a:gd name="connsiteY1" fmla="*/ 1152604 h 1670129"/>
                <a:gd name="connsiteX2" fmla="*/ 892325 w 1755961"/>
                <a:gd name="connsiteY2" fmla="*/ 79 h 1670129"/>
                <a:gd name="connsiteX3" fmla="*/ 1755925 w 1755961"/>
                <a:gd name="connsiteY3" fmla="*/ 1162129 h 1670129"/>
                <a:gd name="connsiteX4" fmla="*/ 1533675 w 1755961"/>
                <a:gd name="connsiteY4" fmla="*/ 1670129 h 1670129"/>
                <a:gd name="connsiteX0" fmla="*/ 244612 w 1755948"/>
                <a:gd name="connsiteY0" fmla="*/ 1663779 h 1670129"/>
                <a:gd name="connsiteX1" fmla="*/ 137 w 1755948"/>
                <a:gd name="connsiteY1" fmla="*/ 1152604 h 1670129"/>
                <a:gd name="connsiteX2" fmla="*/ 892312 w 1755948"/>
                <a:gd name="connsiteY2" fmla="*/ 79 h 1670129"/>
                <a:gd name="connsiteX3" fmla="*/ 1755912 w 1755948"/>
                <a:gd name="connsiteY3" fmla="*/ 1162129 h 1670129"/>
                <a:gd name="connsiteX4" fmla="*/ 1533662 w 1755948"/>
                <a:gd name="connsiteY4" fmla="*/ 1670129 h 1670129"/>
                <a:gd name="connsiteX0" fmla="*/ 305966 w 1817302"/>
                <a:gd name="connsiteY0" fmla="*/ 1663752 h 1670102"/>
                <a:gd name="connsiteX1" fmla="*/ 102765 w 1817302"/>
                <a:gd name="connsiteY1" fmla="*/ 1524052 h 1670102"/>
                <a:gd name="connsiteX2" fmla="*/ 61491 w 1817302"/>
                <a:gd name="connsiteY2" fmla="*/ 1152577 h 1670102"/>
                <a:gd name="connsiteX3" fmla="*/ 953666 w 1817302"/>
                <a:gd name="connsiteY3" fmla="*/ 52 h 1670102"/>
                <a:gd name="connsiteX4" fmla="*/ 1817266 w 1817302"/>
                <a:gd name="connsiteY4" fmla="*/ 1162102 h 1670102"/>
                <a:gd name="connsiteX5" fmla="*/ 1595016 w 1817302"/>
                <a:gd name="connsiteY5" fmla="*/ 1670102 h 1670102"/>
                <a:gd name="connsiteX0" fmla="*/ 297698 w 1809034"/>
                <a:gd name="connsiteY0" fmla="*/ 1663752 h 1670102"/>
                <a:gd name="connsiteX1" fmla="*/ 123072 w 1809034"/>
                <a:gd name="connsiteY1" fmla="*/ 1524052 h 1670102"/>
                <a:gd name="connsiteX2" fmla="*/ 53223 w 1809034"/>
                <a:gd name="connsiteY2" fmla="*/ 1152577 h 1670102"/>
                <a:gd name="connsiteX3" fmla="*/ 945398 w 1809034"/>
                <a:gd name="connsiteY3" fmla="*/ 52 h 1670102"/>
                <a:gd name="connsiteX4" fmla="*/ 1808998 w 1809034"/>
                <a:gd name="connsiteY4" fmla="*/ 1162102 h 1670102"/>
                <a:gd name="connsiteX5" fmla="*/ 1586748 w 1809034"/>
                <a:gd name="connsiteY5" fmla="*/ 1670102 h 1670102"/>
                <a:gd name="connsiteX0" fmla="*/ 297698 w 1862953"/>
                <a:gd name="connsiteY0" fmla="*/ 1663752 h 1670102"/>
                <a:gd name="connsiteX1" fmla="*/ 123072 w 1862953"/>
                <a:gd name="connsiteY1" fmla="*/ 1524052 h 1670102"/>
                <a:gd name="connsiteX2" fmla="*/ 53223 w 1862953"/>
                <a:gd name="connsiteY2" fmla="*/ 1152577 h 1670102"/>
                <a:gd name="connsiteX3" fmla="*/ 945398 w 1862953"/>
                <a:gd name="connsiteY3" fmla="*/ 52 h 1670102"/>
                <a:gd name="connsiteX4" fmla="*/ 1808998 w 1862953"/>
                <a:gd name="connsiteY4" fmla="*/ 1162102 h 1670102"/>
                <a:gd name="connsiteX5" fmla="*/ 1751847 w 1862953"/>
                <a:gd name="connsiteY5" fmla="*/ 1543101 h 1670102"/>
                <a:gd name="connsiteX6" fmla="*/ 1586748 w 1862953"/>
                <a:gd name="connsiteY6" fmla="*/ 1670102 h 1670102"/>
                <a:gd name="connsiteX0" fmla="*/ 297698 w 1860354"/>
                <a:gd name="connsiteY0" fmla="*/ 1663752 h 1670102"/>
                <a:gd name="connsiteX1" fmla="*/ 123072 w 1860354"/>
                <a:gd name="connsiteY1" fmla="*/ 1524052 h 1670102"/>
                <a:gd name="connsiteX2" fmla="*/ 53223 w 1860354"/>
                <a:gd name="connsiteY2" fmla="*/ 1152577 h 1670102"/>
                <a:gd name="connsiteX3" fmla="*/ 945398 w 1860354"/>
                <a:gd name="connsiteY3" fmla="*/ 52 h 1670102"/>
                <a:gd name="connsiteX4" fmla="*/ 1808998 w 1860354"/>
                <a:gd name="connsiteY4" fmla="*/ 1162102 h 1670102"/>
                <a:gd name="connsiteX5" fmla="*/ 1742322 w 1860354"/>
                <a:gd name="connsiteY5" fmla="*/ 1533576 h 1670102"/>
                <a:gd name="connsiteX6" fmla="*/ 1586748 w 1860354"/>
                <a:gd name="connsiteY6" fmla="*/ 1670102 h 1670102"/>
                <a:gd name="connsiteX0" fmla="*/ 297698 w 1811217"/>
                <a:gd name="connsiteY0" fmla="*/ 1663752 h 1670102"/>
                <a:gd name="connsiteX1" fmla="*/ 123072 w 1811217"/>
                <a:gd name="connsiteY1" fmla="*/ 1524052 h 1670102"/>
                <a:gd name="connsiteX2" fmla="*/ 53223 w 1811217"/>
                <a:gd name="connsiteY2" fmla="*/ 1152577 h 1670102"/>
                <a:gd name="connsiteX3" fmla="*/ 945398 w 1811217"/>
                <a:gd name="connsiteY3" fmla="*/ 52 h 1670102"/>
                <a:gd name="connsiteX4" fmla="*/ 1808998 w 1811217"/>
                <a:gd name="connsiteY4" fmla="*/ 1162102 h 1670102"/>
                <a:gd name="connsiteX5" fmla="*/ 1742322 w 1811217"/>
                <a:gd name="connsiteY5" fmla="*/ 1533576 h 1670102"/>
                <a:gd name="connsiteX6" fmla="*/ 1586748 w 1811217"/>
                <a:gd name="connsiteY6" fmla="*/ 1670102 h 1670102"/>
                <a:gd name="connsiteX0" fmla="*/ 297698 w 1811959"/>
                <a:gd name="connsiteY0" fmla="*/ 1663752 h 1670102"/>
                <a:gd name="connsiteX1" fmla="*/ 123072 w 1811959"/>
                <a:gd name="connsiteY1" fmla="*/ 1524052 h 1670102"/>
                <a:gd name="connsiteX2" fmla="*/ 53223 w 1811959"/>
                <a:gd name="connsiteY2" fmla="*/ 1152577 h 1670102"/>
                <a:gd name="connsiteX3" fmla="*/ 945398 w 1811959"/>
                <a:gd name="connsiteY3" fmla="*/ 52 h 1670102"/>
                <a:gd name="connsiteX4" fmla="*/ 1808998 w 1811959"/>
                <a:gd name="connsiteY4" fmla="*/ 1162102 h 1670102"/>
                <a:gd name="connsiteX5" fmla="*/ 1742322 w 1811959"/>
                <a:gd name="connsiteY5" fmla="*/ 1533576 h 1670102"/>
                <a:gd name="connsiteX6" fmla="*/ 1586748 w 1811959"/>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09281"/>
                <a:gd name="connsiteY0" fmla="*/ 1663752 h 1670102"/>
                <a:gd name="connsiteX1" fmla="*/ 123072 w 1809281"/>
                <a:gd name="connsiteY1" fmla="*/ 1524052 h 1670102"/>
                <a:gd name="connsiteX2" fmla="*/ 53223 w 1809281"/>
                <a:gd name="connsiteY2" fmla="*/ 1152577 h 1670102"/>
                <a:gd name="connsiteX3" fmla="*/ 945398 w 1809281"/>
                <a:gd name="connsiteY3" fmla="*/ 52 h 1670102"/>
                <a:gd name="connsiteX4" fmla="*/ 1808998 w 1809281"/>
                <a:gd name="connsiteY4" fmla="*/ 1162102 h 1670102"/>
                <a:gd name="connsiteX5" fmla="*/ 1742322 w 1809281"/>
                <a:gd name="connsiteY5" fmla="*/ 1533576 h 1670102"/>
                <a:gd name="connsiteX6" fmla="*/ 1586748 w 1809281"/>
                <a:gd name="connsiteY6" fmla="*/ 1670102 h 1670102"/>
                <a:gd name="connsiteX0" fmla="*/ 297698 w 1814623"/>
                <a:gd name="connsiteY0" fmla="*/ 1689485 h 1695835"/>
                <a:gd name="connsiteX1" fmla="*/ 123072 w 1814623"/>
                <a:gd name="connsiteY1" fmla="*/ 1549785 h 1695835"/>
                <a:gd name="connsiteX2" fmla="*/ 53223 w 1814623"/>
                <a:gd name="connsiteY2" fmla="*/ 1178310 h 1695835"/>
                <a:gd name="connsiteX3" fmla="*/ 945398 w 1814623"/>
                <a:gd name="connsiteY3" fmla="*/ 25785 h 1695835"/>
                <a:gd name="connsiteX4" fmla="*/ 1593098 w 1814623"/>
                <a:gd name="connsiteY4" fmla="*/ 441709 h 1695835"/>
                <a:gd name="connsiteX5" fmla="*/ 1808998 w 1814623"/>
                <a:gd name="connsiteY5" fmla="*/ 1187835 h 1695835"/>
                <a:gd name="connsiteX6" fmla="*/ 1742322 w 1814623"/>
                <a:gd name="connsiteY6" fmla="*/ 1559309 h 1695835"/>
                <a:gd name="connsiteX7" fmla="*/ 1586748 w 1814623"/>
                <a:gd name="connsiteY7" fmla="*/ 1695835 h 1695835"/>
                <a:gd name="connsiteX0" fmla="*/ 260637 w 1777562"/>
                <a:gd name="connsiteY0" fmla="*/ 1665240 h 1671590"/>
                <a:gd name="connsiteX1" fmla="*/ 86011 w 1777562"/>
                <a:gd name="connsiteY1" fmla="*/ 1525540 h 1671590"/>
                <a:gd name="connsiteX2" fmla="*/ 16162 w 1777562"/>
                <a:gd name="connsiteY2" fmla="*/ 1154065 h 1671590"/>
                <a:gd name="connsiteX3" fmla="*/ 387637 w 1777562"/>
                <a:gd name="connsiteY3" fmla="*/ 557165 h 1671590"/>
                <a:gd name="connsiteX4" fmla="*/ 908337 w 1777562"/>
                <a:gd name="connsiteY4" fmla="*/ 1540 h 1671590"/>
                <a:gd name="connsiteX5" fmla="*/ 1556037 w 1777562"/>
                <a:gd name="connsiteY5" fmla="*/ 417464 h 1671590"/>
                <a:gd name="connsiteX6" fmla="*/ 1771937 w 1777562"/>
                <a:gd name="connsiteY6" fmla="*/ 1163590 h 1671590"/>
                <a:gd name="connsiteX7" fmla="*/ 1705261 w 1777562"/>
                <a:gd name="connsiteY7" fmla="*/ 1535064 h 1671590"/>
                <a:gd name="connsiteX8" fmla="*/ 1549687 w 1777562"/>
                <a:gd name="connsiteY8" fmla="*/ 1671590 h 1671590"/>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774 h 1670124"/>
                <a:gd name="connsiteX1" fmla="*/ 74676 w 1766227"/>
                <a:gd name="connsiteY1" fmla="*/ 1524074 h 1670124"/>
                <a:gd name="connsiteX2" fmla="*/ 4827 w 1766227"/>
                <a:gd name="connsiteY2" fmla="*/ 1152599 h 1670124"/>
                <a:gd name="connsiteX3" fmla="*/ 198502 w 1766227"/>
                <a:gd name="connsiteY3" fmla="*/ 444574 h 1670124"/>
                <a:gd name="connsiteX4" fmla="*/ 897002 w 1766227"/>
                <a:gd name="connsiteY4" fmla="*/ 74 h 1670124"/>
                <a:gd name="connsiteX5" fmla="*/ 1544702 w 1766227"/>
                <a:gd name="connsiteY5" fmla="*/ 415998 h 1670124"/>
                <a:gd name="connsiteX6" fmla="*/ 1760602 w 1766227"/>
                <a:gd name="connsiteY6" fmla="*/ 1162124 h 1670124"/>
                <a:gd name="connsiteX7" fmla="*/ 1693926 w 1766227"/>
                <a:gd name="connsiteY7" fmla="*/ 1533598 h 1670124"/>
                <a:gd name="connsiteX8" fmla="*/ 1538352 w 1766227"/>
                <a:gd name="connsiteY8" fmla="*/ 1670124 h 1670124"/>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6227"/>
                <a:gd name="connsiteY0" fmla="*/ 1663825 h 1670175"/>
                <a:gd name="connsiteX1" fmla="*/ 74676 w 1766227"/>
                <a:gd name="connsiteY1" fmla="*/ 1524125 h 1670175"/>
                <a:gd name="connsiteX2" fmla="*/ 4827 w 1766227"/>
                <a:gd name="connsiteY2" fmla="*/ 1152650 h 1670175"/>
                <a:gd name="connsiteX3" fmla="*/ 198502 w 1766227"/>
                <a:gd name="connsiteY3" fmla="*/ 444625 h 1670175"/>
                <a:gd name="connsiteX4" fmla="*/ 897002 w 1766227"/>
                <a:gd name="connsiteY4" fmla="*/ 125 h 1670175"/>
                <a:gd name="connsiteX5" fmla="*/ 1544702 w 1766227"/>
                <a:gd name="connsiteY5" fmla="*/ 416049 h 1670175"/>
                <a:gd name="connsiteX6" fmla="*/ 1760602 w 1766227"/>
                <a:gd name="connsiteY6" fmla="*/ 1162175 h 1670175"/>
                <a:gd name="connsiteX7" fmla="*/ 1693926 w 1766227"/>
                <a:gd name="connsiteY7" fmla="*/ 1533649 h 1670175"/>
                <a:gd name="connsiteX8" fmla="*/ 1538352 w 1766227"/>
                <a:gd name="connsiteY8" fmla="*/ 1670175 h 1670175"/>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4850"/>
                <a:gd name="connsiteY0" fmla="*/ 1663726 h 1670076"/>
                <a:gd name="connsiteX1" fmla="*/ 74676 w 1764850"/>
                <a:gd name="connsiteY1" fmla="*/ 1524026 h 1670076"/>
                <a:gd name="connsiteX2" fmla="*/ 4827 w 1764850"/>
                <a:gd name="connsiteY2" fmla="*/ 1152551 h 1670076"/>
                <a:gd name="connsiteX3" fmla="*/ 198502 w 1764850"/>
                <a:gd name="connsiteY3" fmla="*/ 444526 h 1670076"/>
                <a:gd name="connsiteX4" fmla="*/ 897002 w 1764850"/>
                <a:gd name="connsiteY4" fmla="*/ 26 h 1670076"/>
                <a:gd name="connsiteX5" fmla="*/ 1570102 w 1764850"/>
                <a:gd name="connsiteY5" fmla="*/ 457225 h 1670076"/>
                <a:gd name="connsiteX6" fmla="*/ 1760602 w 1764850"/>
                <a:gd name="connsiteY6" fmla="*/ 1162076 h 1670076"/>
                <a:gd name="connsiteX7" fmla="*/ 1693926 w 1764850"/>
                <a:gd name="connsiteY7" fmla="*/ 1533550 h 1670076"/>
                <a:gd name="connsiteX8" fmla="*/ 1538352 w 1764850"/>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9302 w 1760887"/>
                <a:gd name="connsiteY0" fmla="*/ 1663726 h 1670076"/>
                <a:gd name="connsiteX1" fmla="*/ 74676 w 1760887"/>
                <a:gd name="connsiteY1" fmla="*/ 1524026 h 1670076"/>
                <a:gd name="connsiteX2" fmla="*/ 4827 w 1760887"/>
                <a:gd name="connsiteY2" fmla="*/ 1152551 h 1670076"/>
                <a:gd name="connsiteX3" fmla="*/ 198502 w 1760887"/>
                <a:gd name="connsiteY3" fmla="*/ 444526 h 1670076"/>
                <a:gd name="connsiteX4" fmla="*/ 897002 w 1760887"/>
                <a:gd name="connsiteY4" fmla="*/ 26 h 1670076"/>
                <a:gd name="connsiteX5" fmla="*/ 1570102 w 1760887"/>
                <a:gd name="connsiteY5" fmla="*/ 457225 h 1670076"/>
                <a:gd name="connsiteX6" fmla="*/ 1760602 w 1760887"/>
                <a:gd name="connsiteY6" fmla="*/ 1162076 h 1670076"/>
                <a:gd name="connsiteX7" fmla="*/ 1693926 w 1760887"/>
                <a:gd name="connsiteY7" fmla="*/ 1533550 h 1670076"/>
                <a:gd name="connsiteX8" fmla="*/ 1538352 w 1760887"/>
                <a:gd name="connsiteY8" fmla="*/ 1670076 h 1670076"/>
                <a:gd name="connsiteX0" fmla="*/ 248916 w 1760501"/>
                <a:gd name="connsiteY0" fmla="*/ 1663726 h 1670076"/>
                <a:gd name="connsiteX1" fmla="*/ 74290 w 1760501"/>
                <a:gd name="connsiteY1" fmla="*/ 1524026 h 1670076"/>
                <a:gd name="connsiteX2" fmla="*/ 4441 w 1760501"/>
                <a:gd name="connsiteY2" fmla="*/ 1152551 h 1670076"/>
                <a:gd name="connsiteX3" fmla="*/ 198116 w 1760501"/>
                <a:gd name="connsiteY3" fmla="*/ 444526 h 1670076"/>
                <a:gd name="connsiteX4" fmla="*/ 896616 w 1760501"/>
                <a:gd name="connsiteY4" fmla="*/ 26 h 1670076"/>
                <a:gd name="connsiteX5" fmla="*/ 1569716 w 1760501"/>
                <a:gd name="connsiteY5" fmla="*/ 457225 h 1670076"/>
                <a:gd name="connsiteX6" fmla="*/ 1760216 w 1760501"/>
                <a:gd name="connsiteY6" fmla="*/ 1162076 h 1670076"/>
                <a:gd name="connsiteX7" fmla="*/ 1693540 w 1760501"/>
                <a:gd name="connsiteY7" fmla="*/ 1533550 h 1670076"/>
                <a:gd name="connsiteX8" fmla="*/ 1537966 w 1760501"/>
                <a:gd name="connsiteY8" fmla="*/ 1670076 h 1670076"/>
                <a:gd name="connsiteX0" fmla="*/ 244595 w 1756180"/>
                <a:gd name="connsiteY0" fmla="*/ 1663726 h 1670076"/>
                <a:gd name="connsiteX1" fmla="*/ 69969 w 1756180"/>
                <a:gd name="connsiteY1" fmla="*/ 1524026 h 1670076"/>
                <a:gd name="connsiteX2" fmla="*/ 120 w 1756180"/>
                <a:gd name="connsiteY2" fmla="*/ 1152551 h 1670076"/>
                <a:gd name="connsiteX3" fmla="*/ 193795 w 1756180"/>
                <a:gd name="connsiteY3" fmla="*/ 444526 h 1670076"/>
                <a:gd name="connsiteX4" fmla="*/ 892295 w 1756180"/>
                <a:gd name="connsiteY4" fmla="*/ 26 h 1670076"/>
                <a:gd name="connsiteX5" fmla="*/ 1565395 w 1756180"/>
                <a:gd name="connsiteY5" fmla="*/ 457225 h 1670076"/>
                <a:gd name="connsiteX6" fmla="*/ 1755895 w 1756180"/>
                <a:gd name="connsiteY6" fmla="*/ 1162076 h 1670076"/>
                <a:gd name="connsiteX7" fmla="*/ 1689219 w 1756180"/>
                <a:gd name="connsiteY7" fmla="*/ 1533550 h 1670076"/>
                <a:gd name="connsiteX8" fmla="*/ 1533645 w 1756180"/>
                <a:gd name="connsiteY8" fmla="*/ 1670076 h 1670076"/>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7" fmla="*/ 1689219 w 1756180"/>
                <a:gd name="connsiteY7" fmla="*/ 1533550 h 1663810"/>
                <a:gd name="connsiteX0" fmla="*/ 244595 w 1756180"/>
                <a:gd name="connsiteY0" fmla="*/ 1663726 h 1663810"/>
                <a:gd name="connsiteX1" fmla="*/ 69969 w 1756180"/>
                <a:gd name="connsiteY1" fmla="*/ 1524026 h 1663810"/>
                <a:gd name="connsiteX2" fmla="*/ 120 w 1756180"/>
                <a:gd name="connsiteY2" fmla="*/ 1152551 h 1663810"/>
                <a:gd name="connsiteX3" fmla="*/ 193795 w 1756180"/>
                <a:gd name="connsiteY3" fmla="*/ 444526 h 1663810"/>
                <a:gd name="connsiteX4" fmla="*/ 892295 w 1756180"/>
                <a:gd name="connsiteY4" fmla="*/ 26 h 1663810"/>
                <a:gd name="connsiteX5" fmla="*/ 1565395 w 1756180"/>
                <a:gd name="connsiteY5" fmla="*/ 457225 h 1663810"/>
                <a:gd name="connsiteX6" fmla="*/ 1755895 w 1756180"/>
                <a:gd name="connsiteY6" fmla="*/ 1162076 h 1663810"/>
                <a:gd name="connsiteX0" fmla="*/ 244595 w 1565395"/>
                <a:gd name="connsiteY0" fmla="*/ 1663726 h 1663810"/>
                <a:gd name="connsiteX1" fmla="*/ 69969 w 1565395"/>
                <a:gd name="connsiteY1" fmla="*/ 1524026 h 1663810"/>
                <a:gd name="connsiteX2" fmla="*/ 120 w 1565395"/>
                <a:gd name="connsiteY2" fmla="*/ 1152551 h 1663810"/>
                <a:gd name="connsiteX3" fmla="*/ 193795 w 1565395"/>
                <a:gd name="connsiteY3" fmla="*/ 444526 h 1663810"/>
                <a:gd name="connsiteX4" fmla="*/ 892295 w 1565395"/>
                <a:gd name="connsiteY4" fmla="*/ 26 h 1663810"/>
                <a:gd name="connsiteX5" fmla="*/ 1565395 w 1565395"/>
                <a:gd name="connsiteY5" fmla="*/ 457225 h 1663810"/>
                <a:gd name="connsiteX0" fmla="*/ 244595 w 892295"/>
                <a:gd name="connsiteY0" fmla="*/ 1663726 h 1663810"/>
                <a:gd name="connsiteX1" fmla="*/ 69969 w 892295"/>
                <a:gd name="connsiteY1" fmla="*/ 1524026 h 1663810"/>
                <a:gd name="connsiteX2" fmla="*/ 120 w 892295"/>
                <a:gd name="connsiteY2" fmla="*/ 1152551 h 1663810"/>
                <a:gd name="connsiteX3" fmla="*/ 193795 w 892295"/>
                <a:gd name="connsiteY3" fmla="*/ 444526 h 1663810"/>
                <a:gd name="connsiteX4" fmla="*/ 892295 w 892295"/>
                <a:gd name="connsiteY4" fmla="*/ 26 h 16638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2295" h="1663810">
                  <a:moveTo>
                    <a:pt x="244595" y="1663726"/>
                  </a:moveTo>
                  <a:cubicBezTo>
                    <a:pt x="188503" y="1665843"/>
                    <a:pt x="104365" y="1628272"/>
                    <a:pt x="69969" y="1524026"/>
                  </a:cubicBezTo>
                  <a:cubicBezTo>
                    <a:pt x="35573" y="1419780"/>
                    <a:pt x="1707" y="1316593"/>
                    <a:pt x="120" y="1152551"/>
                  </a:cubicBezTo>
                  <a:cubicBezTo>
                    <a:pt x="-1467" y="988509"/>
                    <a:pt x="10174" y="763613"/>
                    <a:pt x="193795" y="444526"/>
                  </a:cubicBezTo>
                  <a:cubicBezTo>
                    <a:pt x="377416" y="125439"/>
                    <a:pt x="663695" y="-2091"/>
                    <a:pt x="892295" y="26"/>
                  </a:cubicBezTo>
                </a:path>
              </a:pathLst>
            </a:cu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Oval 42">
            <a:extLst>
              <a:ext uri="{FF2B5EF4-FFF2-40B4-BE49-F238E27FC236}">
                <a16:creationId xmlns:a16="http://schemas.microsoft.com/office/drawing/2014/main" id="{36766048-7DF8-DD6B-8480-B3C8436E1297}"/>
              </a:ext>
            </a:extLst>
          </p:cNvPr>
          <p:cNvSpPr/>
          <p:nvPr/>
        </p:nvSpPr>
        <p:spPr>
          <a:xfrm>
            <a:off x="2163283" y="2551832"/>
            <a:ext cx="287027" cy="282304"/>
          </a:xfrm>
          <a:prstGeom prst="ellipse">
            <a:avLst/>
          </a:prstGeom>
          <a:gradFill flip="none" rotWithShape="1">
            <a:gsLst>
              <a:gs pos="0">
                <a:schemeClr val="accent1">
                  <a:lumMod val="5000"/>
                  <a:lumOff val="95000"/>
                  <a:alpha val="58000"/>
                </a:schemeClr>
              </a:gs>
              <a:gs pos="100000">
                <a:schemeClr val="bg1"/>
              </a:gs>
            </a:gsLst>
            <a:path path="circle">
              <a:fillToRect l="50000" t="50000" r="50000" b="50000"/>
            </a:path>
            <a:tileRect/>
          </a:gradFill>
          <a:ln>
            <a:noFill/>
          </a:ln>
          <a:scene3d>
            <a:camera prst="isometricRightUp">
              <a:rot lat="1500006" lon="18899988" rev="2159997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E96B59A-4E60-C7E0-C198-A475123237E7}"/>
              </a:ext>
            </a:extLst>
          </p:cNvPr>
          <p:cNvSpPr/>
          <p:nvPr/>
        </p:nvSpPr>
        <p:spPr>
          <a:xfrm>
            <a:off x="4500730" y="2064485"/>
            <a:ext cx="359071" cy="353163"/>
          </a:xfrm>
          <a:prstGeom prst="ellipse">
            <a:avLst/>
          </a:prstGeom>
          <a:gradFill flip="none" rotWithShape="1">
            <a:gsLst>
              <a:gs pos="0">
                <a:schemeClr val="accent1">
                  <a:lumMod val="5000"/>
                  <a:lumOff val="95000"/>
                  <a:alpha val="58000"/>
                </a:schemeClr>
              </a:gs>
              <a:gs pos="100000">
                <a:schemeClr val="bg1"/>
              </a:gs>
            </a:gsLst>
            <a:path path="circle">
              <a:fillToRect l="50000" t="50000" r="50000" b="50000"/>
            </a:path>
            <a:tileRect/>
          </a:gradFill>
          <a:ln>
            <a:noFill/>
          </a:ln>
          <a:scene3d>
            <a:camera prst="isometricRightUp">
              <a:rot lat="1500006" lon="18899988" rev="21599974"/>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id="{359AEE3F-F22D-DDF5-FFBE-E64C01DEAF73}"/>
              </a:ext>
            </a:extLst>
          </p:cNvPr>
          <p:cNvCxnSpPr/>
          <p:nvPr/>
        </p:nvCxnSpPr>
        <p:spPr>
          <a:xfrm flipH="1" flipV="1">
            <a:off x="2397189" y="2891041"/>
            <a:ext cx="410960" cy="140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86312F88-2AED-AA54-FBA3-76AF6C7F970B}"/>
                  </a:ext>
                </a:extLst>
              </p:cNvPr>
              <p:cNvSpPr txBox="1"/>
              <p:nvPr/>
            </p:nvSpPr>
            <p:spPr>
              <a:xfrm>
                <a:off x="2479155" y="4327298"/>
                <a:ext cx="6992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50%</m:t>
                      </m:r>
                    </m:oMath>
                  </m:oMathPara>
                </a14:m>
                <a:endParaRPr lang="en-US" dirty="0"/>
              </a:p>
            </p:txBody>
          </p:sp>
        </mc:Choice>
        <mc:Fallback xmlns="">
          <p:sp>
            <p:nvSpPr>
              <p:cNvPr id="59" name="TextBox 58">
                <a:extLst>
                  <a:ext uri="{FF2B5EF4-FFF2-40B4-BE49-F238E27FC236}">
                    <a16:creationId xmlns:a16="http://schemas.microsoft.com/office/drawing/2014/main" id="{86312F88-2AED-AA54-FBA3-76AF6C7F970B}"/>
                  </a:ext>
                </a:extLst>
              </p:cNvPr>
              <p:cNvSpPr txBox="1">
                <a:spLocks noRot="1" noChangeAspect="1" noMove="1" noResize="1" noEditPoints="1" noAdjustHandles="1" noChangeArrowheads="1" noChangeShapeType="1" noTextEdit="1"/>
              </p:cNvSpPr>
              <p:nvPr/>
            </p:nvSpPr>
            <p:spPr>
              <a:xfrm>
                <a:off x="2479155" y="4327298"/>
                <a:ext cx="699230" cy="369332"/>
              </a:xfrm>
              <a:prstGeom prst="rect">
                <a:avLst/>
              </a:prstGeom>
              <a:blipFill>
                <a:blip r:embed="rId7"/>
                <a:stretch>
                  <a:fillRect/>
                </a:stretch>
              </a:blipFill>
            </p:spPr>
            <p:txBody>
              <a:bodyPr/>
              <a:lstStyle/>
              <a:p>
                <a:r>
                  <a:rPr lang="en-US">
                    <a:noFill/>
                  </a:rPr>
                  <a:t> </a:t>
                </a:r>
              </a:p>
            </p:txBody>
          </p:sp>
        </mc:Fallback>
      </mc:AlternateContent>
      <p:cxnSp>
        <p:nvCxnSpPr>
          <p:cNvPr id="60" name="Straight Arrow Connector 59">
            <a:extLst>
              <a:ext uri="{FF2B5EF4-FFF2-40B4-BE49-F238E27FC236}">
                <a16:creationId xmlns:a16="http://schemas.microsoft.com/office/drawing/2014/main" id="{626779D4-1C34-CAFA-54CB-C23C72664F3E}"/>
              </a:ext>
            </a:extLst>
          </p:cNvPr>
          <p:cNvCxnSpPr/>
          <p:nvPr/>
        </p:nvCxnSpPr>
        <p:spPr>
          <a:xfrm flipH="1" flipV="1">
            <a:off x="4775549" y="2464833"/>
            <a:ext cx="410960" cy="1403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F6280D2-1BC4-6D1A-81CF-7EAF3BE61F29}"/>
                  </a:ext>
                </a:extLst>
              </p:cNvPr>
              <p:cNvSpPr txBox="1"/>
              <p:nvPr/>
            </p:nvSpPr>
            <p:spPr>
              <a:xfrm>
                <a:off x="4950810" y="3888980"/>
                <a:ext cx="6992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50%</m:t>
                      </m:r>
                    </m:oMath>
                  </m:oMathPara>
                </a14:m>
                <a:endParaRPr lang="en-US" dirty="0"/>
              </a:p>
            </p:txBody>
          </p:sp>
        </mc:Choice>
        <mc:Fallback xmlns="">
          <p:sp>
            <p:nvSpPr>
              <p:cNvPr id="61" name="TextBox 60">
                <a:extLst>
                  <a:ext uri="{FF2B5EF4-FFF2-40B4-BE49-F238E27FC236}">
                    <a16:creationId xmlns:a16="http://schemas.microsoft.com/office/drawing/2014/main" id="{0F6280D2-1BC4-6D1A-81CF-7EAF3BE61F29}"/>
                  </a:ext>
                </a:extLst>
              </p:cNvPr>
              <p:cNvSpPr txBox="1">
                <a:spLocks noRot="1" noChangeAspect="1" noMove="1" noResize="1" noEditPoints="1" noAdjustHandles="1" noChangeArrowheads="1" noChangeShapeType="1" noTextEdit="1"/>
              </p:cNvSpPr>
              <p:nvPr/>
            </p:nvSpPr>
            <p:spPr>
              <a:xfrm>
                <a:off x="4950810" y="3888980"/>
                <a:ext cx="69923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FC5DAE6-B107-FF09-664A-F54DA5532826}"/>
                  </a:ext>
                </a:extLst>
              </p:cNvPr>
              <p:cNvSpPr txBox="1"/>
              <p:nvPr/>
            </p:nvSpPr>
            <p:spPr>
              <a:xfrm>
                <a:off x="8265558" y="1048747"/>
                <a:ext cx="2217210"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en-US" sz="4400" b="0" i="1" smtClean="0">
                              <a:latin typeface="Cambria Math" panose="02040503050406030204" pitchFamily="18" charset="0"/>
                            </a:rPr>
                          </m:ctrlPr>
                        </m:dPr>
                        <m:e>
                          <m:r>
                            <m:rPr>
                              <m:sty m:val="p"/>
                            </m:rPr>
                            <a:rPr lang="en-US" sz="4400" b="0" i="0" smtClean="0">
                              <a:latin typeface="Cambria Math" panose="02040503050406030204" pitchFamily="18" charset="0"/>
                            </a:rPr>
                            <m:t>Ω</m:t>
                          </m:r>
                          <m:r>
                            <a:rPr lang="en-US" sz="4400" b="0" i="1" smtClean="0">
                              <a:latin typeface="Cambria Math" panose="02040503050406030204" pitchFamily="18" charset="0"/>
                            </a:rPr>
                            <m:t>,</m:t>
                          </m:r>
                          <m:r>
                            <m:rPr>
                              <m:sty m:val="p"/>
                            </m:rPr>
                            <a:rPr lang="en-US" sz="4400" b="0" i="0" smtClean="0">
                              <a:latin typeface="Cambria Math" panose="02040503050406030204" pitchFamily="18" charset="0"/>
                            </a:rPr>
                            <m:t>Σ</m:t>
                          </m:r>
                          <m:r>
                            <a:rPr lang="en-US" sz="4400" b="0" i="1" smtClean="0">
                              <a:latin typeface="Cambria Math" panose="02040503050406030204" pitchFamily="18" charset="0"/>
                            </a:rPr>
                            <m:t>,</m:t>
                          </m:r>
                          <m:r>
                            <a:rPr lang="en-US" sz="4400" b="0" i="1" smtClean="0">
                              <a:latin typeface="Cambria Math" panose="02040503050406030204" pitchFamily="18" charset="0"/>
                            </a:rPr>
                            <m:t>𝜇</m:t>
                          </m:r>
                        </m:e>
                      </m:d>
                    </m:oMath>
                  </m:oMathPara>
                </a14:m>
                <a:endParaRPr lang="en-US" sz="4400" dirty="0"/>
              </a:p>
            </p:txBody>
          </p:sp>
        </mc:Choice>
        <mc:Fallback xmlns="">
          <p:sp>
            <p:nvSpPr>
              <p:cNvPr id="62" name="TextBox 61">
                <a:extLst>
                  <a:ext uri="{FF2B5EF4-FFF2-40B4-BE49-F238E27FC236}">
                    <a16:creationId xmlns:a16="http://schemas.microsoft.com/office/drawing/2014/main" id="{5FC5DAE6-B107-FF09-664A-F54DA5532826}"/>
                  </a:ext>
                </a:extLst>
              </p:cNvPr>
              <p:cNvSpPr txBox="1">
                <a:spLocks noRot="1" noChangeAspect="1" noMove="1" noResize="1" noEditPoints="1" noAdjustHandles="1" noChangeArrowheads="1" noChangeShapeType="1" noTextEdit="1"/>
              </p:cNvSpPr>
              <p:nvPr/>
            </p:nvSpPr>
            <p:spPr>
              <a:xfrm>
                <a:off x="8265558" y="1048747"/>
                <a:ext cx="2217210" cy="769441"/>
              </a:xfrm>
              <a:prstGeom prst="rect">
                <a:avLst/>
              </a:prstGeom>
              <a:blipFill>
                <a:blip r:embed="rId9"/>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66C7CE0-2C45-CECE-D12C-369C9516423E}"/>
              </a:ext>
            </a:extLst>
          </p:cNvPr>
          <p:cNvSpPr txBox="1"/>
          <p:nvPr/>
        </p:nvSpPr>
        <p:spPr>
          <a:xfrm>
            <a:off x="7169209" y="2033117"/>
            <a:ext cx="3209789" cy="707886"/>
          </a:xfrm>
          <a:prstGeom prst="rect">
            <a:avLst/>
          </a:prstGeom>
          <a:noFill/>
        </p:spPr>
        <p:txBody>
          <a:bodyPr wrap="none" rtlCol="0">
            <a:spAutoFit/>
          </a:bodyPr>
          <a:lstStyle/>
          <a:p>
            <a:r>
              <a:rPr lang="en-US" sz="2000" dirty="0">
                <a:solidFill>
                  <a:schemeClr val="accent6">
                    <a:lumMod val="75000"/>
                  </a:schemeClr>
                </a:solidFill>
              </a:rPr>
              <a:t>Sample space is the</a:t>
            </a:r>
            <a:br>
              <a:rPr lang="en-US" sz="2000" dirty="0">
                <a:solidFill>
                  <a:schemeClr val="accent6">
                    <a:lumMod val="75000"/>
                  </a:schemeClr>
                </a:solidFill>
              </a:rPr>
            </a:br>
            <a:r>
              <a:rPr lang="en-US" sz="2000" dirty="0">
                <a:solidFill>
                  <a:schemeClr val="accent6">
                    <a:lumMod val="75000"/>
                  </a:schemeClr>
                </a:solidFill>
              </a:rPr>
              <a:t>space of possible trajectories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1CC6469-FB3F-A025-E01B-E065D158BDF4}"/>
                  </a:ext>
                </a:extLst>
              </p:cNvPr>
              <p:cNvSpPr txBox="1"/>
              <p:nvPr/>
            </p:nvSpPr>
            <p:spPr>
              <a:xfrm>
                <a:off x="8147734" y="2906555"/>
                <a:ext cx="267432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𝑋</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r>
                        <a:rPr lang="en-US" sz="3600" b="0" i="1" smtClean="0">
                          <a:latin typeface="Cambria Math" panose="02040503050406030204" pitchFamily="18" charset="0"/>
                        </a:rPr>
                        <m:t>:</m:t>
                      </m:r>
                      <m:r>
                        <m:rPr>
                          <m:sty m:val="p"/>
                        </m:rPr>
                        <a:rPr lang="en-US" sz="3600" b="0" i="0" smtClean="0">
                          <a:latin typeface="Cambria Math" panose="02040503050406030204" pitchFamily="18" charset="0"/>
                        </a:rPr>
                        <m:t>Ω</m:t>
                      </m:r>
                      <m:r>
                        <a:rPr lang="en-US" sz="3600" b="0" i="1" smtClean="0">
                          <a:latin typeface="Cambria Math" panose="02040503050406030204" pitchFamily="18" charset="0"/>
                        </a:rPr>
                        <m:t>→</m:t>
                      </m:r>
                      <m:r>
                        <a:rPr lang="en-US" sz="3600" b="0" i="1" smtClean="0">
                          <a:latin typeface="Cambria Math" panose="02040503050406030204" pitchFamily="18" charset="0"/>
                        </a:rPr>
                        <m:t>ℝ</m:t>
                      </m:r>
                    </m:oMath>
                  </m:oMathPara>
                </a14:m>
                <a:endParaRPr lang="en-US" sz="3600" dirty="0"/>
              </a:p>
            </p:txBody>
          </p:sp>
        </mc:Choice>
        <mc:Fallback xmlns="">
          <p:sp>
            <p:nvSpPr>
              <p:cNvPr id="5" name="TextBox 4">
                <a:extLst>
                  <a:ext uri="{FF2B5EF4-FFF2-40B4-BE49-F238E27FC236}">
                    <a16:creationId xmlns:a16="http://schemas.microsoft.com/office/drawing/2014/main" id="{91CC6469-FB3F-A025-E01B-E065D158BDF4}"/>
                  </a:ext>
                </a:extLst>
              </p:cNvPr>
              <p:cNvSpPr txBox="1">
                <a:spLocks noRot="1" noChangeAspect="1" noMove="1" noResize="1" noEditPoints="1" noAdjustHandles="1" noChangeArrowheads="1" noChangeShapeType="1" noTextEdit="1"/>
              </p:cNvSpPr>
              <p:nvPr/>
            </p:nvSpPr>
            <p:spPr>
              <a:xfrm>
                <a:off x="8147734" y="2906555"/>
                <a:ext cx="2674322" cy="646331"/>
              </a:xfrm>
              <a:prstGeom prst="rect">
                <a:avLst/>
              </a:prstGeom>
              <a:blipFill>
                <a:blip r:embed="rId10"/>
                <a:stretch>
                  <a:fillRect/>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2441246D-F754-31F5-548D-A13F7DC8DD7A}"/>
              </a:ext>
            </a:extLst>
          </p:cNvPr>
          <p:cNvCxnSpPr/>
          <p:nvPr/>
        </p:nvCxnSpPr>
        <p:spPr>
          <a:xfrm flipV="1">
            <a:off x="8406365" y="1729563"/>
            <a:ext cx="367738" cy="334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E90E760-D992-50E3-FF2F-D0ADD70B7876}"/>
              </a:ext>
            </a:extLst>
          </p:cNvPr>
          <p:cNvCxnSpPr/>
          <p:nvPr/>
        </p:nvCxnSpPr>
        <p:spPr>
          <a:xfrm flipV="1">
            <a:off x="7497028" y="3429000"/>
            <a:ext cx="652025" cy="45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978005F-7B56-8DBF-6401-1C08CE57D629}"/>
              </a:ext>
            </a:extLst>
          </p:cNvPr>
          <p:cNvSpPr txBox="1"/>
          <p:nvPr/>
        </p:nvSpPr>
        <p:spPr>
          <a:xfrm>
            <a:off x="6493101" y="3868755"/>
            <a:ext cx="1718612" cy="369332"/>
          </a:xfrm>
          <a:prstGeom prst="rect">
            <a:avLst/>
          </a:prstGeom>
          <a:noFill/>
        </p:spPr>
        <p:txBody>
          <a:bodyPr wrap="none" rtlCol="0">
            <a:spAutoFit/>
          </a:bodyPr>
          <a:lstStyle/>
          <a:p>
            <a:r>
              <a:rPr lang="en-US" dirty="0"/>
              <a:t>random variable</a:t>
            </a:r>
          </a:p>
        </p:txBody>
      </p:sp>
      <p:cxnSp>
        <p:nvCxnSpPr>
          <p:cNvPr id="45" name="Straight Arrow Connector 44">
            <a:extLst>
              <a:ext uri="{FF2B5EF4-FFF2-40B4-BE49-F238E27FC236}">
                <a16:creationId xmlns:a16="http://schemas.microsoft.com/office/drawing/2014/main" id="{A356E2F4-7716-3F67-1FCF-4ACACEEA6E28}"/>
              </a:ext>
            </a:extLst>
          </p:cNvPr>
          <p:cNvCxnSpPr>
            <a:cxnSpLocks/>
          </p:cNvCxnSpPr>
          <p:nvPr/>
        </p:nvCxnSpPr>
        <p:spPr>
          <a:xfrm flipH="1" flipV="1">
            <a:off x="8895907" y="3512619"/>
            <a:ext cx="50693" cy="7823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0EF2F87E-E90B-AA5B-3A0F-96F7C5C1EB4C}"/>
              </a:ext>
            </a:extLst>
          </p:cNvPr>
          <p:cNvSpPr txBox="1"/>
          <p:nvPr/>
        </p:nvSpPr>
        <p:spPr>
          <a:xfrm>
            <a:off x="7823040" y="4290059"/>
            <a:ext cx="1718612" cy="646331"/>
          </a:xfrm>
          <a:prstGeom prst="rect">
            <a:avLst/>
          </a:prstGeom>
          <a:noFill/>
        </p:spPr>
        <p:txBody>
          <a:bodyPr wrap="none" rtlCol="0">
            <a:spAutoFit/>
          </a:bodyPr>
          <a:lstStyle/>
          <a:p>
            <a:r>
              <a:rPr lang="en-US" dirty="0"/>
              <a:t>parameter for</a:t>
            </a:r>
            <a:br>
              <a:rPr lang="en-US" dirty="0"/>
            </a:br>
            <a:r>
              <a:rPr lang="en-US" dirty="0"/>
              <a:t>random variable</a:t>
            </a:r>
          </a:p>
        </p:txBody>
      </p:sp>
      <p:sp>
        <p:nvSpPr>
          <p:cNvPr id="49" name="TextBox 48">
            <a:extLst>
              <a:ext uri="{FF2B5EF4-FFF2-40B4-BE49-F238E27FC236}">
                <a16:creationId xmlns:a16="http://schemas.microsoft.com/office/drawing/2014/main" id="{2A444061-6A63-07B3-959B-259CD8FA4CB1}"/>
              </a:ext>
            </a:extLst>
          </p:cNvPr>
          <p:cNvSpPr txBox="1"/>
          <p:nvPr/>
        </p:nvSpPr>
        <p:spPr>
          <a:xfrm>
            <a:off x="2671682" y="4822009"/>
            <a:ext cx="4506555" cy="523220"/>
          </a:xfrm>
          <a:prstGeom prst="rect">
            <a:avLst/>
          </a:prstGeom>
          <a:noFill/>
        </p:spPr>
        <p:txBody>
          <a:bodyPr wrap="none" rtlCol="0">
            <a:spAutoFit/>
          </a:bodyPr>
          <a:lstStyle/>
          <a:p>
            <a:r>
              <a:rPr lang="en-US" sz="2800" dirty="0">
                <a:solidFill>
                  <a:srgbClr val="C00000"/>
                </a:solidFill>
              </a:rPr>
              <a:t>Time is not a random variable</a:t>
            </a:r>
          </a:p>
        </p:txBody>
      </p:sp>
    </p:spTree>
    <p:extLst>
      <p:ext uri="{BB962C8B-B14F-4D97-AF65-F5344CB8AC3E}">
        <p14:creationId xmlns:p14="http://schemas.microsoft.com/office/powerpoint/2010/main" val="3813369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539D41-90D2-8BD9-E327-75435D9F2AAA}"/>
              </a:ext>
            </a:extLst>
          </p:cNvPr>
          <p:cNvSpPr>
            <a:spLocks noGrp="1"/>
          </p:cNvSpPr>
          <p:nvPr>
            <p:ph type="sldNum" sz="quarter" idx="12"/>
          </p:nvPr>
        </p:nvSpPr>
        <p:spPr/>
        <p:txBody>
          <a:bodyPr/>
          <a:lstStyle/>
          <a:p>
            <a:fld id="{F47845EA-7733-40EE-B074-20032348B727}" type="slidenum">
              <a:rPr lang="en-US" smtClean="0"/>
              <a:t>8</a:t>
            </a:fld>
            <a:endParaRPr lang="en-US"/>
          </a:p>
        </p:txBody>
      </p:sp>
      <p:sp>
        <p:nvSpPr>
          <p:cNvPr id="3" name="TextBox 2">
            <a:extLst>
              <a:ext uri="{FF2B5EF4-FFF2-40B4-BE49-F238E27FC236}">
                <a16:creationId xmlns:a16="http://schemas.microsoft.com/office/drawing/2014/main" id="{C4F8620E-97F1-283A-F3DE-41050812F5D3}"/>
              </a:ext>
            </a:extLst>
          </p:cNvPr>
          <p:cNvSpPr txBox="1"/>
          <p:nvPr/>
        </p:nvSpPr>
        <p:spPr>
          <a:xfrm>
            <a:off x="338732" y="237677"/>
            <a:ext cx="3595023" cy="584775"/>
          </a:xfrm>
          <a:prstGeom prst="rect">
            <a:avLst/>
          </a:prstGeom>
          <a:noFill/>
        </p:spPr>
        <p:txBody>
          <a:bodyPr wrap="none" rtlCol="0">
            <a:spAutoFit/>
          </a:bodyPr>
          <a:lstStyle/>
          <a:p>
            <a:r>
              <a:rPr lang="en-US" sz="3200" dirty="0"/>
              <a:t>Stochastic processes</a:t>
            </a:r>
          </a:p>
        </p:txBody>
      </p:sp>
      <p:sp>
        <p:nvSpPr>
          <p:cNvPr id="4" name="TextBox 3">
            <a:extLst>
              <a:ext uri="{FF2B5EF4-FFF2-40B4-BE49-F238E27FC236}">
                <a16:creationId xmlns:a16="http://schemas.microsoft.com/office/drawing/2014/main" id="{EBB7A782-54A6-47E9-2727-3A30CBDE5D8B}"/>
              </a:ext>
            </a:extLst>
          </p:cNvPr>
          <p:cNvSpPr txBox="1"/>
          <p:nvPr/>
        </p:nvSpPr>
        <p:spPr>
          <a:xfrm>
            <a:off x="6452457" y="237676"/>
            <a:ext cx="3625736" cy="584775"/>
          </a:xfrm>
          <a:prstGeom prst="rect">
            <a:avLst/>
          </a:prstGeom>
          <a:noFill/>
        </p:spPr>
        <p:txBody>
          <a:bodyPr wrap="none" rtlCol="0">
            <a:spAutoFit/>
          </a:bodyPr>
          <a:lstStyle/>
          <a:p>
            <a:r>
              <a:rPr lang="en-US" sz="3200" dirty="0"/>
              <a:t>Quantum mechanics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067B506-A86A-A235-F386-BDF5B8CABA5B}"/>
                  </a:ext>
                </a:extLst>
              </p:cNvPr>
              <p:cNvSpPr txBox="1"/>
              <p:nvPr/>
            </p:nvSpPr>
            <p:spPr>
              <a:xfrm>
                <a:off x="1364162" y="1714097"/>
                <a:ext cx="267432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𝑋</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r>
                        <a:rPr lang="en-US" sz="3600" b="0" i="1" smtClean="0">
                          <a:latin typeface="Cambria Math" panose="02040503050406030204" pitchFamily="18" charset="0"/>
                        </a:rPr>
                        <m:t>:</m:t>
                      </m:r>
                      <m:r>
                        <m:rPr>
                          <m:sty m:val="p"/>
                        </m:rPr>
                        <a:rPr lang="en-US" sz="3600" b="0" i="0" smtClean="0">
                          <a:latin typeface="Cambria Math" panose="02040503050406030204" pitchFamily="18" charset="0"/>
                        </a:rPr>
                        <m:t>Ω</m:t>
                      </m:r>
                      <m:r>
                        <a:rPr lang="en-US" sz="3600" b="0" i="1" smtClean="0">
                          <a:latin typeface="Cambria Math" panose="02040503050406030204" pitchFamily="18" charset="0"/>
                        </a:rPr>
                        <m:t>→</m:t>
                      </m:r>
                      <m:r>
                        <a:rPr lang="en-US" sz="3600" b="0" i="1" smtClean="0">
                          <a:latin typeface="Cambria Math" panose="02040503050406030204" pitchFamily="18" charset="0"/>
                        </a:rPr>
                        <m:t>ℝ</m:t>
                      </m:r>
                    </m:oMath>
                  </m:oMathPara>
                </a14:m>
                <a:endParaRPr lang="en-US" sz="3600" dirty="0"/>
              </a:p>
            </p:txBody>
          </p:sp>
        </mc:Choice>
        <mc:Fallback xmlns="">
          <p:sp>
            <p:nvSpPr>
              <p:cNvPr id="5" name="TextBox 4">
                <a:extLst>
                  <a:ext uri="{FF2B5EF4-FFF2-40B4-BE49-F238E27FC236}">
                    <a16:creationId xmlns:a16="http://schemas.microsoft.com/office/drawing/2014/main" id="{F067B506-A86A-A235-F386-BDF5B8CABA5B}"/>
                  </a:ext>
                </a:extLst>
              </p:cNvPr>
              <p:cNvSpPr txBox="1">
                <a:spLocks noRot="1" noChangeAspect="1" noMove="1" noResize="1" noEditPoints="1" noAdjustHandles="1" noChangeArrowheads="1" noChangeShapeType="1" noTextEdit="1"/>
              </p:cNvSpPr>
              <p:nvPr/>
            </p:nvSpPr>
            <p:spPr>
              <a:xfrm>
                <a:off x="1364162" y="1714097"/>
                <a:ext cx="2674322" cy="646331"/>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4AE6629-BB9F-5C40-2512-30B66A1503B5}"/>
              </a:ext>
            </a:extLst>
          </p:cNvPr>
          <p:cNvSpPr txBox="1"/>
          <p:nvPr/>
        </p:nvSpPr>
        <p:spPr>
          <a:xfrm>
            <a:off x="1842017" y="1344765"/>
            <a:ext cx="1718612" cy="369332"/>
          </a:xfrm>
          <a:prstGeom prst="rect">
            <a:avLst/>
          </a:prstGeom>
          <a:noFill/>
        </p:spPr>
        <p:txBody>
          <a:bodyPr wrap="none" rtlCol="0">
            <a:spAutoFit/>
          </a:bodyPr>
          <a:lstStyle/>
          <a:p>
            <a:r>
              <a:rPr lang="en-US" dirty="0"/>
              <a:t>random variable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5E1E194-2F1A-6FDD-E08B-A27F7062DE55}"/>
                  </a:ext>
                </a:extLst>
              </p:cNvPr>
              <p:cNvSpPr txBox="1"/>
              <p:nvPr/>
            </p:nvSpPr>
            <p:spPr>
              <a:xfrm>
                <a:off x="7102199" y="1714097"/>
                <a:ext cx="291554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𝑋</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r>
                        <a:rPr lang="en-US" sz="3600" b="0" i="1" smtClean="0">
                          <a:latin typeface="Cambria Math" panose="02040503050406030204" pitchFamily="18" charset="0"/>
                        </a:rPr>
                        <m:t>:</m:t>
                      </m:r>
                      <m:r>
                        <a:rPr lang="en-US" sz="3600" b="0" i="1" smtClean="0">
                          <a:latin typeface="Cambria Math" panose="02040503050406030204" pitchFamily="18" charset="0"/>
                        </a:rPr>
                        <m:t>ℋ</m:t>
                      </m:r>
                      <m:r>
                        <a:rPr lang="en-US" sz="3600" b="0" i="1" smtClean="0">
                          <a:latin typeface="Cambria Math" panose="02040503050406030204" pitchFamily="18" charset="0"/>
                        </a:rPr>
                        <m:t>→</m:t>
                      </m:r>
                      <m:r>
                        <a:rPr lang="en-US" sz="3600" i="1">
                          <a:latin typeface="Cambria Math" panose="02040503050406030204" pitchFamily="18" charset="0"/>
                        </a:rPr>
                        <m:t>ℋ</m:t>
                      </m:r>
                    </m:oMath>
                  </m:oMathPara>
                </a14:m>
                <a:endParaRPr lang="en-US" sz="3600" dirty="0"/>
              </a:p>
            </p:txBody>
          </p:sp>
        </mc:Choice>
        <mc:Fallback xmlns="">
          <p:sp>
            <p:nvSpPr>
              <p:cNvPr id="7" name="TextBox 6">
                <a:extLst>
                  <a:ext uri="{FF2B5EF4-FFF2-40B4-BE49-F238E27FC236}">
                    <a16:creationId xmlns:a16="http://schemas.microsoft.com/office/drawing/2014/main" id="{15E1E194-2F1A-6FDD-E08B-A27F7062DE55}"/>
                  </a:ext>
                </a:extLst>
              </p:cNvPr>
              <p:cNvSpPr txBox="1">
                <a:spLocks noRot="1" noChangeAspect="1" noMove="1" noResize="1" noEditPoints="1" noAdjustHandles="1" noChangeArrowheads="1" noChangeShapeType="1" noTextEdit="1"/>
              </p:cNvSpPr>
              <p:nvPr/>
            </p:nvSpPr>
            <p:spPr>
              <a:xfrm>
                <a:off x="7102199" y="1714097"/>
                <a:ext cx="2915542" cy="646331"/>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6822486-AC04-A0B9-B243-846D88A8F779}"/>
              </a:ext>
            </a:extLst>
          </p:cNvPr>
          <p:cNvSpPr txBox="1"/>
          <p:nvPr/>
        </p:nvSpPr>
        <p:spPr>
          <a:xfrm>
            <a:off x="7891937" y="1344765"/>
            <a:ext cx="1216167" cy="369332"/>
          </a:xfrm>
          <a:prstGeom prst="rect">
            <a:avLst/>
          </a:prstGeom>
          <a:noFill/>
        </p:spPr>
        <p:txBody>
          <a:bodyPr wrap="none" rtlCol="0">
            <a:spAutoFit/>
          </a:bodyPr>
          <a:lstStyle/>
          <a:p>
            <a:r>
              <a:rPr lang="en-US" dirty="0"/>
              <a:t>observable</a:t>
            </a:r>
          </a:p>
        </p:txBody>
      </p:sp>
      <p:cxnSp>
        <p:nvCxnSpPr>
          <p:cNvPr id="10" name="Straight Arrow Connector 9">
            <a:extLst>
              <a:ext uri="{FF2B5EF4-FFF2-40B4-BE49-F238E27FC236}">
                <a16:creationId xmlns:a16="http://schemas.microsoft.com/office/drawing/2014/main" id="{90E2BB3F-502E-5AD8-D851-A47F566C2F43}"/>
              </a:ext>
            </a:extLst>
          </p:cNvPr>
          <p:cNvCxnSpPr/>
          <p:nvPr/>
        </p:nvCxnSpPr>
        <p:spPr>
          <a:xfrm>
            <a:off x="3870251" y="1531088"/>
            <a:ext cx="35441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231AB41-351E-0FDC-1C29-F9B914D08C71}"/>
              </a:ext>
            </a:extLst>
          </p:cNvPr>
          <p:cNvSpPr txBox="1"/>
          <p:nvPr/>
        </p:nvSpPr>
        <p:spPr>
          <a:xfrm>
            <a:off x="1978238" y="2729760"/>
            <a:ext cx="8235524" cy="1569660"/>
          </a:xfrm>
          <a:prstGeom prst="rect">
            <a:avLst/>
          </a:prstGeom>
          <a:noFill/>
        </p:spPr>
        <p:txBody>
          <a:bodyPr wrap="none" rtlCol="0">
            <a:spAutoFit/>
          </a:bodyPr>
          <a:lstStyle/>
          <a:p>
            <a:pPr algn="ctr"/>
            <a:r>
              <a:rPr lang="en-US" sz="3200" dirty="0"/>
              <a:t>Time is still a parameter</a:t>
            </a:r>
          </a:p>
          <a:p>
            <a:pPr algn="ctr"/>
            <a:r>
              <a:rPr lang="en-US" sz="3200" dirty="0"/>
              <a:t>Time is not a random variable nor an observable</a:t>
            </a:r>
          </a:p>
          <a:p>
            <a:pPr algn="ctr"/>
            <a:r>
              <a:rPr lang="en-US" sz="3200" dirty="0"/>
              <a:t>No probability distribution for time</a:t>
            </a:r>
          </a:p>
        </p:txBody>
      </p:sp>
    </p:spTree>
    <p:extLst>
      <p:ext uri="{BB962C8B-B14F-4D97-AF65-F5344CB8AC3E}">
        <p14:creationId xmlns:p14="http://schemas.microsoft.com/office/powerpoint/2010/main" val="4256994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0FDFD-C04D-0FA2-8EBE-C978D95470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40BD8D-C271-29B8-12F8-8B750BF0BD08}"/>
              </a:ext>
            </a:extLst>
          </p:cNvPr>
          <p:cNvSpPr>
            <a:spLocks noGrp="1"/>
          </p:cNvSpPr>
          <p:nvPr>
            <p:ph type="title"/>
          </p:nvPr>
        </p:nvSpPr>
        <p:spPr/>
        <p:txBody>
          <a:bodyPr/>
          <a:lstStyle/>
          <a:p>
            <a:r>
              <a:rPr lang="en-US" dirty="0"/>
              <a:t>Why no time operator?</a:t>
            </a:r>
            <a:br>
              <a:rPr lang="en-US" dirty="0"/>
            </a:br>
            <a:br>
              <a:rPr lang="en-US" dirty="0"/>
            </a:br>
            <a:endParaRPr lang="en-US" dirty="0"/>
          </a:p>
        </p:txBody>
      </p:sp>
      <p:sp>
        <p:nvSpPr>
          <p:cNvPr id="3" name="Text Placeholder 2">
            <a:extLst>
              <a:ext uri="{FF2B5EF4-FFF2-40B4-BE49-F238E27FC236}">
                <a16:creationId xmlns:a16="http://schemas.microsoft.com/office/drawing/2014/main" id="{F8AAD027-4905-E3AA-DBEF-FBB9A2B2619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087E2F0-8BB1-592C-20EC-48BFED2F382D}"/>
              </a:ext>
            </a:extLst>
          </p:cNvPr>
          <p:cNvSpPr>
            <a:spLocks noGrp="1"/>
          </p:cNvSpPr>
          <p:nvPr>
            <p:ph type="sldNum" sz="quarter" idx="12"/>
          </p:nvPr>
        </p:nvSpPr>
        <p:spPr/>
        <p:txBody>
          <a:bodyPr/>
          <a:lstStyle/>
          <a:p>
            <a:fld id="{F47845EA-7733-40EE-B074-20032348B727}" type="slidenum">
              <a:rPr lang="en-US" smtClean="0"/>
              <a:t>9</a:t>
            </a:fld>
            <a:endParaRPr lang="en-US"/>
          </a:p>
        </p:txBody>
      </p:sp>
      <p:sp>
        <p:nvSpPr>
          <p:cNvPr id="9" name="TextBox 8">
            <a:extLst>
              <a:ext uri="{FF2B5EF4-FFF2-40B4-BE49-F238E27FC236}">
                <a16:creationId xmlns:a16="http://schemas.microsoft.com/office/drawing/2014/main" id="{1EF4E560-0C15-F705-3524-B53A60855004}"/>
              </a:ext>
            </a:extLst>
          </p:cNvPr>
          <p:cNvSpPr txBox="1"/>
          <p:nvPr/>
        </p:nvSpPr>
        <p:spPr>
          <a:xfrm>
            <a:off x="2573079" y="5488555"/>
            <a:ext cx="6096000" cy="646331"/>
          </a:xfrm>
          <a:prstGeom prst="rect">
            <a:avLst/>
          </a:prstGeom>
          <a:noFill/>
        </p:spPr>
        <p:txBody>
          <a:bodyPr wrap="square">
            <a:spAutoFit/>
          </a:bodyPr>
          <a:lstStyle/>
          <a:p>
            <a:r>
              <a:rPr lang="en-US" i="1" dirty="0"/>
              <a:t>from</a:t>
            </a:r>
            <a:r>
              <a:rPr lang="en-US" b="1" dirty="0"/>
              <a:t> Time in Quantum Mechanics</a:t>
            </a:r>
            <a:br>
              <a:rPr lang="en-US" b="1" dirty="0"/>
            </a:br>
            <a:r>
              <a:rPr lang="en-US" dirty="0"/>
              <a:t>Editors: J.G. Muga, R. Sala </a:t>
            </a:r>
            <a:r>
              <a:rPr lang="en-US" dirty="0" err="1"/>
              <a:t>Mayato</a:t>
            </a:r>
            <a:r>
              <a:rPr lang="en-US" dirty="0"/>
              <a:t>, Í.L. Egusquiza</a:t>
            </a:r>
          </a:p>
        </p:txBody>
      </p:sp>
      <p:pic>
        <p:nvPicPr>
          <p:cNvPr id="16" name="Picture 15">
            <a:extLst>
              <a:ext uri="{FF2B5EF4-FFF2-40B4-BE49-F238E27FC236}">
                <a16:creationId xmlns:a16="http://schemas.microsoft.com/office/drawing/2014/main" id="{54CDE7BB-99C8-4C7D-6A15-934433E39D4E}"/>
              </a:ext>
            </a:extLst>
          </p:cNvPr>
          <p:cNvPicPr>
            <a:picLocks noChangeAspect="1"/>
          </p:cNvPicPr>
          <p:nvPr/>
        </p:nvPicPr>
        <p:blipFill>
          <a:blip r:embed="rId2"/>
          <a:stretch>
            <a:fillRect/>
          </a:stretch>
        </p:blipFill>
        <p:spPr>
          <a:xfrm>
            <a:off x="425303" y="3282149"/>
            <a:ext cx="8470604" cy="2015684"/>
          </a:xfrm>
          <a:prstGeom prst="rect">
            <a:avLst/>
          </a:prstGeom>
        </p:spPr>
      </p:pic>
    </p:spTree>
    <p:extLst>
      <p:ext uri="{BB962C8B-B14F-4D97-AF65-F5344CB8AC3E}">
        <p14:creationId xmlns:p14="http://schemas.microsoft.com/office/powerpoint/2010/main" val="2898916192"/>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108414</TotalTime>
  <Words>772</Words>
  <Application>Microsoft Office PowerPoint</Application>
  <PresentationFormat>Widescreen</PresentationFormat>
  <Paragraphs>129</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Cambria Math</vt:lpstr>
      <vt:lpstr>Office Theme</vt:lpstr>
      <vt:lpstr>Time is not an operator</vt:lpstr>
      <vt:lpstr>PowerPoint Presentation</vt:lpstr>
      <vt:lpstr>Why no time operator? </vt:lpstr>
      <vt:lpstr>PowerPoint Presentation</vt:lpstr>
      <vt:lpstr>PowerPoint Presentation</vt:lpstr>
      <vt:lpstr>PowerPoint Presentation</vt:lpstr>
      <vt:lpstr>PowerPoint Presentation</vt:lpstr>
      <vt:lpstr>PowerPoint Presentation</vt:lpstr>
      <vt:lpstr>Why no time operator?  </vt:lpstr>
      <vt:lpstr>Why no time operator?  </vt:lpstr>
      <vt:lpstr>Why no time-energy uncertainty principle? </vt:lpstr>
      <vt:lpstr>PowerPoint Presentation</vt:lpstr>
      <vt:lpstr>PowerPoint Presentation</vt:lpstr>
      <vt:lpstr>Why no time-energy uncertainty principle? </vt:lpstr>
      <vt:lpstr>Why no time-energy uncertainty principle?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347</cp:revision>
  <dcterms:created xsi:type="dcterms:W3CDTF">2021-04-07T15:17:47Z</dcterms:created>
  <dcterms:modified xsi:type="dcterms:W3CDTF">2025-04-18T19:56:11Z</dcterms:modified>
</cp:coreProperties>
</file>