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072" r:id="rId2"/>
    <p:sldId id="422" r:id="rId3"/>
    <p:sldId id="1173" r:id="rId4"/>
    <p:sldId id="1172" r:id="rId5"/>
    <p:sldId id="1174" r:id="rId6"/>
    <p:sldId id="1175" r:id="rId7"/>
    <p:sldId id="1178" r:id="rId8"/>
    <p:sldId id="1179" r:id="rId9"/>
    <p:sldId id="1180" r:id="rId10"/>
    <p:sldId id="913" r:id="rId11"/>
    <p:sldId id="1181" r:id="rId12"/>
    <p:sldId id="1182" r:id="rId13"/>
    <p:sldId id="1183" r:id="rId14"/>
    <p:sldId id="1184" r:id="rId15"/>
    <p:sldId id="1185" r:id="rId16"/>
    <p:sldId id="1186" r:id="rId17"/>
    <p:sldId id="1189" r:id="rId18"/>
    <p:sldId id="1187" r:id="rId19"/>
    <p:sldId id="1190" r:id="rId20"/>
    <p:sldId id="1191" r:id="rId21"/>
    <p:sldId id="1193" r:id="rId22"/>
    <p:sldId id="1195" r:id="rId23"/>
    <p:sldId id="1196" r:id="rId24"/>
    <p:sldId id="1194" r:id="rId25"/>
    <p:sldId id="1168" r:id="rId26"/>
    <p:sldId id="1176" r:id="rId27"/>
    <p:sldId id="11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9370" autoAdjust="0"/>
  </p:normalViewPr>
  <p:slideViewPr>
    <p:cSldViewPr snapToGrid="0">
      <p:cViewPr varScale="1">
        <p:scale>
          <a:sx n="97" d="100"/>
          <a:sy n="97" d="100"/>
        </p:scale>
        <p:origin x="1116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heard that quantum mechanics is weird and cannot be understood. What if I told you we can find analogue of that weirdness in classical mechanics? Classical analogues of the uncertainty principle, diffraction, entanglement? And all you need is one simple trick: follow the laws of </a:t>
            </a:r>
            <a:r>
              <a:rPr lang="en-US"/>
              <a:t>thermodynamics!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B12C2-C55B-4CF3-DB94-84103605E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2B61-C901-1CAC-837C-E11F48D4F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FF565-DD8F-7B6B-ACBF-05AABE506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FB345-CFCD-DC28-0947-9B4397D7D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6F91B-1D4B-7056-CE68-3F9CE54D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F427C-91D0-581B-19ED-CDE6FF905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CC68FD-D981-1E6C-4231-D29AE1EC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0D1C4-F0F9-6D7E-ADD6-73CFBF1B2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F9E-8B09-4099-B1BA-6ADDA94A0342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689B-730B-4AF6-A7AC-5BF745BF6CF6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D730-13C7-4BA8-9C49-4344F22DB36C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040F82-CAAF-492E-A3B6-9D23E7AB0A5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85C-5462-4635-A827-CBBCD3A2E6B8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218-991B-4184-B0F8-198D0FAC17F9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B3F8-63BD-45A8-8D64-7C6391B4DEC4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7A86-4DED-4531-AD0C-FE6F48B43375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EE58-DC87-4D11-AA22-E3A6718A2E8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BEE4-EED9-4644-8E5D-BAF3D04BB52D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AFE7-E238-4DAA-A26B-A60C405FBFD6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60A-2FFB-4EA8-A917-E41016B95ABA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4.png"/><Relationship Id="rId5" Type="http://schemas.openxmlformats.org/officeDocument/2006/relationships/image" Target="../media/image65.png"/><Relationship Id="rId10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46.png"/><Relationship Id="rId12" Type="http://schemas.openxmlformats.org/officeDocument/2006/relationships/image" Target="../media/image107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27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9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Classical entanglement and other quantum analogues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/>
              <p:nvPr/>
            </p:nvSpPr>
            <p:spPr>
              <a:xfrm>
                <a:off x="1348388" y="1311506"/>
                <a:ext cx="2459199" cy="13387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88" y="1311506"/>
                <a:ext cx="2459199" cy="1338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/>
              <p:nvPr/>
            </p:nvSpPr>
            <p:spPr>
              <a:xfrm>
                <a:off x="8041590" y="1304966"/>
                <a:ext cx="2459199" cy="13344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90" y="1304966"/>
                <a:ext cx="2459199" cy="1334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28CB0D-527D-4EE4-51CE-37D7207F6F80}"/>
              </a:ext>
            </a:extLst>
          </p:cNvPr>
          <p:cNvSpPr txBox="1"/>
          <p:nvPr/>
        </p:nvSpPr>
        <p:spPr>
          <a:xfrm>
            <a:off x="254381" y="1173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classical distribution with non-negative entropy satisfies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6F418-48E1-7828-8752-2FEE59C02529}"/>
              </a:ext>
            </a:extLst>
          </p:cNvPr>
          <p:cNvSpPr txBox="1"/>
          <p:nvPr/>
        </p:nvSpPr>
        <p:spPr>
          <a:xfrm>
            <a:off x="254380" y="2749759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independent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8174F-FA04-787D-A532-7D2C9B2A20FD}"/>
              </a:ext>
            </a:extLst>
          </p:cNvPr>
          <p:cNvSpPr txBox="1"/>
          <p:nvPr/>
        </p:nvSpPr>
        <p:spPr>
          <a:xfrm>
            <a:off x="6350380" y="1173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quantum state, which has non-negative entropy, satisfies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2C790-A89F-B502-55B0-76B24736A3DB}"/>
              </a:ext>
            </a:extLst>
          </p:cNvPr>
          <p:cNvSpPr txBox="1"/>
          <p:nvPr/>
        </p:nvSpPr>
        <p:spPr>
          <a:xfrm>
            <a:off x="6350379" y="2749758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Gaussian wave-packets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3DB5F-E4CE-2084-4281-06BF52914337}"/>
                  </a:ext>
                </a:extLst>
              </p:cNvPr>
              <p:cNvSpPr txBox="1"/>
              <p:nvPr/>
            </p:nvSpPr>
            <p:spPr>
              <a:xfrm>
                <a:off x="3625850" y="2270038"/>
                <a:ext cx="1170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2.718</m:t>
                      </m:r>
                      <m:r>
                        <m:rPr>
                          <m:nor/>
                        </m:rPr>
                        <a:rPr lang="en-US" b="0" i="0" smtClean="0"/>
                        <m:t>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3DB5F-E4CE-2084-4281-06BF5291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2270038"/>
                <a:ext cx="11705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1D2A95C-23F8-8C9F-FC4D-CE89A346CB42}"/>
              </a:ext>
            </a:extLst>
          </p:cNvPr>
          <p:cNvGrpSpPr/>
          <p:nvPr/>
        </p:nvGrpSpPr>
        <p:grpSpPr>
          <a:xfrm>
            <a:off x="756724" y="3446016"/>
            <a:ext cx="5738251" cy="2818975"/>
            <a:chOff x="756724" y="3446016"/>
            <a:chExt cx="5738251" cy="2818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F9BC26-B5CA-01F0-DF6C-6C66C0E4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724" y="3446016"/>
              <a:ext cx="5738251" cy="2818975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CD7920-D4B3-A005-0558-82932FF6743C}"/>
                </a:ext>
              </a:extLst>
            </p:cNvPr>
            <p:cNvSpPr/>
            <p:nvPr/>
          </p:nvSpPr>
          <p:spPr>
            <a:xfrm>
              <a:off x="1094936" y="3563067"/>
              <a:ext cx="5299075" cy="2473325"/>
            </a:xfrm>
            <a:custGeom>
              <a:avLst/>
              <a:gdLst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6350 w 5476989"/>
                <a:gd name="connsiteY0" fmla="*/ 191140 h 2663295"/>
                <a:gd name="connsiteX1" fmla="*/ 0 w 5476989"/>
                <a:gd name="connsiteY1" fmla="*/ 2626365 h 2663295"/>
                <a:gd name="connsiteX2" fmla="*/ 422275 w 5476989"/>
                <a:gd name="connsiteY2" fmla="*/ 1594490 h 2663295"/>
                <a:gd name="connsiteX3" fmla="*/ 2212975 w 5476989"/>
                <a:gd name="connsiteY3" fmla="*/ 676915 h 2663295"/>
                <a:gd name="connsiteX4" fmla="*/ 4038600 w 5476989"/>
                <a:gd name="connsiteY4" fmla="*/ 330840 h 2663295"/>
                <a:gd name="connsiteX5" fmla="*/ 5299075 w 5476989"/>
                <a:gd name="connsiteY5" fmla="*/ 175265 h 2663295"/>
                <a:gd name="connsiteX6" fmla="*/ 6350 w 5476989"/>
                <a:gd name="connsiteY6" fmla="*/ 191140 h 2663295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96520"/>
                <a:gd name="connsiteX1" fmla="*/ 0 w 5476989"/>
                <a:gd name="connsiteY1" fmla="*/ 2451100 h 2496520"/>
                <a:gd name="connsiteX2" fmla="*/ 422275 w 5476989"/>
                <a:gd name="connsiteY2" fmla="*/ 1419225 h 2496520"/>
                <a:gd name="connsiteX3" fmla="*/ 2212975 w 5476989"/>
                <a:gd name="connsiteY3" fmla="*/ 501650 h 2496520"/>
                <a:gd name="connsiteX4" fmla="*/ 4038600 w 5476989"/>
                <a:gd name="connsiteY4" fmla="*/ 155575 h 2496520"/>
                <a:gd name="connsiteX5" fmla="*/ 5299075 w 5476989"/>
                <a:gd name="connsiteY5" fmla="*/ 0 h 2496520"/>
                <a:gd name="connsiteX6" fmla="*/ 6350 w 5476989"/>
                <a:gd name="connsiteY6" fmla="*/ 15875 h 2496520"/>
                <a:gd name="connsiteX0" fmla="*/ 6350 w 5476989"/>
                <a:gd name="connsiteY0" fmla="*/ 15875 h 2451100"/>
                <a:gd name="connsiteX1" fmla="*/ 0 w 5476989"/>
                <a:gd name="connsiteY1" fmla="*/ 2451100 h 2451100"/>
                <a:gd name="connsiteX2" fmla="*/ 422275 w 5476989"/>
                <a:gd name="connsiteY2" fmla="*/ 1419225 h 2451100"/>
                <a:gd name="connsiteX3" fmla="*/ 2212975 w 5476989"/>
                <a:gd name="connsiteY3" fmla="*/ 501650 h 2451100"/>
                <a:gd name="connsiteX4" fmla="*/ 4038600 w 5476989"/>
                <a:gd name="connsiteY4" fmla="*/ 155575 h 2451100"/>
                <a:gd name="connsiteX5" fmla="*/ 5299075 w 5476989"/>
                <a:gd name="connsiteY5" fmla="*/ 0 h 2451100"/>
                <a:gd name="connsiteX6" fmla="*/ 6350 w 5476989"/>
                <a:gd name="connsiteY6" fmla="*/ 15875 h 2451100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299075"/>
                <a:gd name="connsiteY0" fmla="*/ 15875 h 2473325"/>
                <a:gd name="connsiteX1" fmla="*/ 0 w 5299075"/>
                <a:gd name="connsiteY1" fmla="*/ 2473325 h 2473325"/>
                <a:gd name="connsiteX2" fmla="*/ 422275 w 5299075"/>
                <a:gd name="connsiteY2" fmla="*/ 1419225 h 2473325"/>
                <a:gd name="connsiteX3" fmla="*/ 2212975 w 5299075"/>
                <a:gd name="connsiteY3" fmla="*/ 501650 h 2473325"/>
                <a:gd name="connsiteX4" fmla="*/ 4038600 w 5299075"/>
                <a:gd name="connsiteY4" fmla="*/ 155575 h 2473325"/>
                <a:gd name="connsiteX5" fmla="*/ 5299075 w 5299075"/>
                <a:gd name="connsiteY5" fmla="*/ 0 h 2473325"/>
                <a:gd name="connsiteX6" fmla="*/ 6350 w 5299075"/>
                <a:gd name="connsiteY6" fmla="*/ 15875 h 247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075" h="2473325">
                  <a:moveTo>
                    <a:pt x="6350" y="15875"/>
                  </a:moveTo>
                  <a:cubicBezTo>
                    <a:pt x="4233" y="827617"/>
                    <a:pt x="2117" y="1661583"/>
                    <a:pt x="0" y="2473325"/>
                  </a:cubicBezTo>
                  <a:cubicBezTo>
                    <a:pt x="43921" y="2303992"/>
                    <a:pt x="69321" y="1862137"/>
                    <a:pt x="422275" y="1419225"/>
                  </a:cubicBezTo>
                  <a:cubicBezTo>
                    <a:pt x="775229" y="976313"/>
                    <a:pt x="1591204" y="661458"/>
                    <a:pt x="2212975" y="501650"/>
                  </a:cubicBezTo>
                  <a:cubicBezTo>
                    <a:pt x="2834746" y="341842"/>
                    <a:pt x="3524250" y="239183"/>
                    <a:pt x="4038600" y="155575"/>
                  </a:cubicBezTo>
                  <a:cubicBezTo>
                    <a:pt x="4552950" y="71967"/>
                    <a:pt x="4826529" y="32279"/>
                    <a:pt x="5299075" y="0"/>
                  </a:cubicBezTo>
                  <a:lnTo>
                    <a:pt x="6350" y="1587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8F8C6-FF00-91D0-0940-7880F435FEE5}"/>
                </a:ext>
              </a:extLst>
            </p:cNvPr>
            <p:cNvSpPr txBox="1"/>
            <p:nvPr/>
          </p:nvSpPr>
          <p:spPr>
            <a:xfrm rot="20488545">
              <a:off x="1108275" y="3924708"/>
              <a:ext cx="285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Gaussian bound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85C862-737C-E6D8-AA1B-25208615B23D}"/>
                </a:ext>
              </a:extLst>
            </p:cNvPr>
            <p:cNvSpPr/>
            <p:nvPr/>
          </p:nvSpPr>
          <p:spPr>
            <a:xfrm>
              <a:off x="1094936" y="5433141"/>
              <a:ext cx="5273675" cy="75565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F30CB-D1AD-13F0-E487-2C2077410293}"/>
                </a:ext>
              </a:extLst>
            </p:cNvPr>
            <p:cNvSpPr txBox="1"/>
            <p:nvPr/>
          </p:nvSpPr>
          <p:spPr>
            <a:xfrm>
              <a:off x="1759025" y="5667060"/>
              <a:ext cx="397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3</a:t>
              </a:r>
              <a:r>
                <a:rPr lang="en-US" baseline="30000" dirty="0">
                  <a:solidFill>
                    <a:schemeClr val="bg1"/>
                  </a:solidFill>
                </a:rPr>
                <a:t>rd</a:t>
              </a:r>
              <a:r>
                <a:rPr lang="en-US" dirty="0">
                  <a:solidFill>
                    <a:schemeClr val="bg1"/>
                  </a:solidFill>
                </a:rPr>
                <a:t> law of thermodynamics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C7387-7584-0D9F-8151-5AE897C3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55F02-A225-2DEC-F937-6BE8B0A1425D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Diffraction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DCA0DEC-E02C-CB1C-D0EA-F24FE2C963A8}"/>
              </a:ext>
            </a:extLst>
          </p:cNvPr>
          <p:cNvGrpSpPr/>
          <p:nvPr/>
        </p:nvGrpSpPr>
        <p:grpSpPr>
          <a:xfrm>
            <a:off x="-691028" y="639425"/>
            <a:ext cx="4000534" cy="4047414"/>
            <a:chOff x="2426822" y="920308"/>
            <a:chExt cx="4000534" cy="40474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4784CC6-DFCA-ECDD-76B6-21D5E8FFB135}"/>
                </a:ext>
              </a:extLst>
            </p:cNvPr>
            <p:cNvGrpSpPr/>
            <p:nvPr/>
          </p:nvGrpSpPr>
          <p:grpSpPr>
            <a:xfrm>
              <a:off x="2426822" y="920308"/>
              <a:ext cx="4000534" cy="4047414"/>
              <a:chOff x="2478187" y="885478"/>
              <a:chExt cx="4000534" cy="40474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17D0FD1-E80D-D004-58C0-F56D5F8EBB88}"/>
                  </a:ext>
                </a:extLst>
              </p:cNvPr>
              <p:cNvGrpSpPr/>
              <p:nvPr/>
            </p:nvGrpSpPr>
            <p:grpSpPr>
              <a:xfrm>
                <a:off x="2535108" y="1040974"/>
                <a:ext cx="3794019" cy="3794019"/>
                <a:chOff x="1882088" y="3098059"/>
                <a:chExt cx="1865308" cy="186530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9EC1F7-43E1-9774-2133-EC41145A2C4B}"/>
                    </a:ext>
                  </a:extLst>
                </p:cNvPr>
                <p:cNvSpPr/>
                <p:nvPr/>
              </p:nvSpPr>
              <p:spPr>
                <a:xfrm>
                  <a:off x="2084993" y="3295511"/>
                  <a:ext cx="1470405" cy="147040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EBA3112-F0AB-8B26-9801-F361C0E632D0}"/>
                    </a:ext>
                  </a:extLst>
                </p:cNvPr>
                <p:cNvSpPr/>
                <p:nvPr/>
              </p:nvSpPr>
              <p:spPr>
                <a:xfrm>
                  <a:off x="2157982" y="3365273"/>
                  <a:ext cx="1330880" cy="133088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BC7614C-2856-9491-58A9-D1BF2A3ABAAB}"/>
                    </a:ext>
                  </a:extLst>
                </p:cNvPr>
                <p:cNvSpPr/>
                <p:nvPr/>
              </p:nvSpPr>
              <p:spPr>
                <a:xfrm>
                  <a:off x="2225885" y="3433176"/>
                  <a:ext cx="1195076" cy="119507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01FEEB6-AE4B-6A18-802E-4142FBE78802}"/>
                    </a:ext>
                  </a:extLst>
                </p:cNvPr>
                <p:cNvSpPr/>
                <p:nvPr/>
              </p:nvSpPr>
              <p:spPr>
                <a:xfrm>
                  <a:off x="2294376" y="3501667"/>
                  <a:ext cx="1058094" cy="105809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A6BDE7B-6BA8-B7BC-5206-AF804571E043}"/>
                    </a:ext>
                  </a:extLst>
                </p:cNvPr>
                <p:cNvSpPr/>
                <p:nvPr/>
              </p:nvSpPr>
              <p:spPr>
                <a:xfrm>
                  <a:off x="2029976" y="3242526"/>
                  <a:ext cx="1587091" cy="158709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EF93D1-4F68-1A32-D04F-21A44533A697}"/>
                    </a:ext>
                  </a:extLst>
                </p:cNvPr>
                <p:cNvSpPr/>
                <p:nvPr/>
              </p:nvSpPr>
              <p:spPr>
                <a:xfrm>
                  <a:off x="1947356" y="3163327"/>
                  <a:ext cx="1734771" cy="173477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6A545CC-9A6E-4BEF-5F8F-F38350E132DC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FCCBA15-8E60-5957-0C7B-E965EE8183F3}"/>
                  </a:ext>
                </a:extLst>
              </p:cNvPr>
              <p:cNvSpPr/>
              <p:nvPr/>
            </p:nvSpPr>
            <p:spPr>
              <a:xfrm>
                <a:off x="2478187" y="885478"/>
                <a:ext cx="4000534" cy="4047414"/>
              </a:xfrm>
              <a:custGeom>
                <a:avLst/>
                <a:gdLst>
                  <a:gd name="connsiteX0" fmla="*/ 0 w 4000534"/>
                  <a:gd name="connsiteY0" fmla="*/ 0 h 4047414"/>
                  <a:gd name="connsiteX1" fmla="*/ 4000534 w 4000534"/>
                  <a:gd name="connsiteY1" fmla="*/ 0 h 4047414"/>
                  <a:gd name="connsiteX2" fmla="*/ 4000534 w 4000534"/>
                  <a:gd name="connsiteY2" fmla="*/ 1646352 h 4047414"/>
                  <a:gd name="connsiteX3" fmla="*/ 2410738 w 4000534"/>
                  <a:gd name="connsiteY3" fmla="*/ 2057310 h 4047414"/>
                  <a:gd name="connsiteX4" fmla="*/ 4000534 w 4000534"/>
                  <a:gd name="connsiteY4" fmla="*/ 2468268 h 4047414"/>
                  <a:gd name="connsiteX5" fmla="*/ 4000534 w 4000534"/>
                  <a:gd name="connsiteY5" fmla="*/ 4047414 h 4047414"/>
                  <a:gd name="connsiteX6" fmla="*/ 0 w 4000534"/>
                  <a:gd name="connsiteY6" fmla="*/ 4047414 h 404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34" h="4047414">
                    <a:moveTo>
                      <a:pt x="0" y="0"/>
                    </a:moveTo>
                    <a:lnTo>
                      <a:pt x="4000534" y="0"/>
                    </a:lnTo>
                    <a:lnTo>
                      <a:pt x="4000534" y="1646352"/>
                    </a:lnTo>
                    <a:lnTo>
                      <a:pt x="2410738" y="2057310"/>
                    </a:lnTo>
                    <a:lnTo>
                      <a:pt x="4000534" y="2468268"/>
                    </a:lnTo>
                    <a:lnTo>
                      <a:pt x="4000534" y="4047414"/>
                    </a:lnTo>
                    <a:lnTo>
                      <a:pt x="0" y="4047414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F5D278-D7CD-184E-EA0A-7B038BDB10B4}"/>
                </a:ext>
              </a:extLst>
            </p:cNvPr>
            <p:cNvGrpSpPr/>
            <p:nvPr/>
          </p:nvGrpSpPr>
          <p:grpSpPr>
            <a:xfrm>
              <a:off x="5213350" y="1716242"/>
              <a:ext cx="107942" cy="2511790"/>
              <a:chOff x="5213350" y="1304817"/>
              <a:chExt cx="107942" cy="33346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2F9C76-885B-8A36-96F7-E7EFA5A6CE73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8DAD98-A59A-E8E4-3BBB-50F0C1C71C15}"/>
                  </a:ext>
                </a:extLst>
              </p:cNvPr>
              <p:cNvSpPr/>
              <p:nvPr/>
            </p:nvSpPr>
            <p:spPr>
              <a:xfrm>
                <a:off x="5213350" y="321616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F55146-2345-42D5-7778-97C56C996203}"/>
                </a:ext>
              </a:extLst>
            </p:cNvPr>
            <p:cNvGrpSpPr/>
            <p:nvPr/>
          </p:nvGrpSpPr>
          <p:grpSpPr>
            <a:xfrm>
              <a:off x="4152900" y="1875600"/>
              <a:ext cx="933450" cy="2193074"/>
              <a:chOff x="4152900" y="1651505"/>
              <a:chExt cx="933450" cy="278332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CF344CB-8394-7D9E-AB83-639D7557D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00E55E-13B5-E339-CDB9-19B212DC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B59234F-6985-B001-A012-B6705B243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2EA9A98-9B63-68D1-31EA-0ECB2798B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759E412-3F01-5A28-553E-3A9C5863E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7DFF7-8A60-5C3F-2E00-F8572A2F8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ECBC9A-59B8-C5F7-8617-231F06D38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EE74AEB-06AE-CA1C-077E-9B8372B73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48C4BF5-2DA1-DD26-53C6-FC4FF5126510}"/>
              </a:ext>
            </a:extLst>
          </p:cNvPr>
          <p:cNvGrpSpPr/>
          <p:nvPr/>
        </p:nvGrpSpPr>
        <p:grpSpPr>
          <a:xfrm>
            <a:off x="6237076" y="1453664"/>
            <a:ext cx="2119603" cy="2473319"/>
            <a:chOff x="7202276" y="1744512"/>
            <a:chExt cx="2119603" cy="247331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6607A88-D6B5-FF6F-7D3B-66493FF05407}"/>
                </a:ext>
              </a:extLst>
            </p:cNvPr>
            <p:cNvGrpSpPr/>
            <p:nvPr/>
          </p:nvGrpSpPr>
          <p:grpSpPr>
            <a:xfrm>
              <a:off x="7211165" y="1841722"/>
              <a:ext cx="2110714" cy="2220481"/>
              <a:chOff x="6463096" y="1860772"/>
              <a:chExt cx="2110714" cy="22204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3F8ACB3-814B-4E6E-B56A-4C1C4917DC33}"/>
                  </a:ext>
                </a:extLst>
              </p:cNvPr>
              <p:cNvGrpSpPr/>
              <p:nvPr/>
            </p:nvGrpSpPr>
            <p:grpSpPr>
              <a:xfrm>
                <a:off x="6616205" y="2062504"/>
                <a:ext cx="1865308" cy="1865308"/>
                <a:chOff x="1882088" y="3098059"/>
                <a:chExt cx="1865308" cy="186530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E13704F-44F3-A1C1-79D1-B193C7A80FBE}"/>
                    </a:ext>
                  </a:extLst>
                </p:cNvPr>
                <p:cNvSpPr/>
                <p:nvPr/>
              </p:nvSpPr>
              <p:spPr>
                <a:xfrm>
                  <a:off x="2287589" y="3498107"/>
                  <a:ext cx="1065212" cy="106521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1E09DE1-FD3C-3D57-430E-FCDEFCC9E820}"/>
                    </a:ext>
                  </a:extLst>
                </p:cNvPr>
                <p:cNvSpPr/>
                <p:nvPr/>
              </p:nvSpPr>
              <p:spPr>
                <a:xfrm>
                  <a:off x="2424749" y="3632040"/>
                  <a:ext cx="797347" cy="7973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17C015E-860F-0678-320B-AD698536264F}"/>
                    </a:ext>
                  </a:extLst>
                </p:cNvPr>
                <p:cNvSpPr/>
                <p:nvPr/>
              </p:nvSpPr>
              <p:spPr>
                <a:xfrm>
                  <a:off x="2556724" y="3764015"/>
                  <a:ext cx="533397" cy="53339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56F3692-6BB4-738A-5438-DC1759271A16}"/>
                    </a:ext>
                  </a:extLst>
                </p:cNvPr>
                <p:cNvSpPr/>
                <p:nvPr/>
              </p:nvSpPr>
              <p:spPr>
                <a:xfrm>
                  <a:off x="2688486" y="3895777"/>
                  <a:ext cx="269873" cy="269873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647C9EE-DE40-1CBC-C193-9B6DBC81DB12}"/>
                    </a:ext>
                  </a:extLst>
                </p:cNvPr>
                <p:cNvSpPr/>
                <p:nvPr/>
              </p:nvSpPr>
              <p:spPr>
                <a:xfrm>
                  <a:off x="2158310" y="3370860"/>
                  <a:ext cx="1330422" cy="133042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7CCAD17-A9BB-AE4D-65E9-192AAAB6AAF3}"/>
                    </a:ext>
                  </a:extLst>
                </p:cNvPr>
                <p:cNvSpPr/>
                <p:nvPr/>
              </p:nvSpPr>
              <p:spPr>
                <a:xfrm>
                  <a:off x="2013900" y="3229871"/>
                  <a:ext cx="1601684" cy="160168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9773AB9-2BB3-BBED-8029-515ED9D0F581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6FFD0C7-13CE-FA1A-91A4-0008BA776114}"/>
                  </a:ext>
                </a:extLst>
              </p:cNvPr>
              <p:cNvSpPr/>
              <p:nvPr/>
            </p:nvSpPr>
            <p:spPr>
              <a:xfrm>
                <a:off x="6463096" y="1860772"/>
                <a:ext cx="2110714" cy="2220481"/>
              </a:xfrm>
              <a:custGeom>
                <a:avLst/>
                <a:gdLst>
                  <a:gd name="connsiteX0" fmla="*/ 0 w 2110714"/>
                  <a:gd name="connsiteY0" fmla="*/ 0 h 2220481"/>
                  <a:gd name="connsiteX1" fmla="*/ 2110714 w 2110714"/>
                  <a:gd name="connsiteY1" fmla="*/ 0 h 2220481"/>
                  <a:gd name="connsiteX2" fmla="*/ 2110714 w 2110714"/>
                  <a:gd name="connsiteY2" fmla="*/ 569375 h 2220481"/>
                  <a:gd name="connsiteX3" fmla="*/ 1085763 w 2110714"/>
                  <a:gd name="connsiteY3" fmla="*/ 1140454 h 2220481"/>
                  <a:gd name="connsiteX4" fmla="*/ 2110714 w 2110714"/>
                  <a:gd name="connsiteY4" fmla="*/ 1711534 h 2220481"/>
                  <a:gd name="connsiteX5" fmla="*/ 2110714 w 2110714"/>
                  <a:gd name="connsiteY5" fmla="*/ 2220481 h 2220481"/>
                  <a:gd name="connsiteX6" fmla="*/ 0 w 2110714"/>
                  <a:gd name="connsiteY6" fmla="*/ 2220481 h 222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0714" h="2220481">
                    <a:moveTo>
                      <a:pt x="0" y="0"/>
                    </a:moveTo>
                    <a:lnTo>
                      <a:pt x="2110714" y="0"/>
                    </a:lnTo>
                    <a:lnTo>
                      <a:pt x="2110714" y="569375"/>
                    </a:lnTo>
                    <a:lnTo>
                      <a:pt x="1085763" y="1140454"/>
                    </a:lnTo>
                    <a:lnTo>
                      <a:pt x="2110714" y="1711534"/>
                    </a:lnTo>
                    <a:lnTo>
                      <a:pt x="2110714" y="2220481"/>
                    </a:lnTo>
                    <a:lnTo>
                      <a:pt x="0" y="222048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4A5D0AC-072B-8932-B619-6394C592C053}"/>
                </a:ext>
              </a:extLst>
            </p:cNvPr>
            <p:cNvGrpSpPr/>
            <p:nvPr/>
          </p:nvGrpSpPr>
          <p:grpSpPr>
            <a:xfrm>
              <a:off x="8262726" y="1744512"/>
              <a:ext cx="107942" cy="2473319"/>
              <a:chOff x="5213350" y="1304817"/>
              <a:chExt cx="107942" cy="328357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74D943-0EFA-2729-7910-B4AD787CCC23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519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D71C9C-488E-382B-8417-1A5C44B78F62}"/>
                  </a:ext>
                </a:extLst>
              </p:cNvPr>
              <p:cNvSpPr/>
              <p:nvPr/>
            </p:nvSpPr>
            <p:spPr>
              <a:xfrm>
                <a:off x="5213350" y="3068637"/>
                <a:ext cx="107942" cy="151975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BE4C99-E63F-81A9-2F46-B665ED3ECC6E}"/>
                </a:ext>
              </a:extLst>
            </p:cNvPr>
            <p:cNvGrpSpPr/>
            <p:nvPr/>
          </p:nvGrpSpPr>
          <p:grpSpPr>
            <a:xfrm>
              <a:off x="7202276" y="1894345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A30CB4-4B7C-4FB2-8CC2-094197539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4B65055-FE80-5C7B-C4E5-73389F413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A51641-9585-3C51-F2D4-DA740B69D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48FCD10-C568-CD28-C496-A2711305A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3DCC5E-FF0A-F68D-A264-E3351604F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8B8CD16-DB67-1844-BD56-3FA241D2D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DBBF9C3-5D63-3499-AB50-AEECBACB7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0954F69-8D74-2D2B-21A0-EEFC97C6B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E2EDC6-7BA7-F968-4690-3D2D4DEDA79D}"/>
              </a:ext>
            </a:extLst>
          </p:cNvPr>
          <p:cNvSpPr txBox="1"/>
          <p:nvPr/>
        </p:nvSpPr>
        <p:spPr>
          <a:xfrm>
            <a:off x="2989119" y="1531581"/>
            <a:ext cx="20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wave bends around the corner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19AA38-7290-1656-46A7-8B883ECB2DE2}"/>
              </a:ext>
            </a:extLst>
          </p:cNvPr>
          <p:cNvSpPr txBox="1"/>
          <p:nvPr/>
        </p:nvSpPr>
        <p:spPr>
          <a:xfrm>
            <a:off x="8536536" y="1603497"/>
            <a:ext cx="25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smaller the opening, the more it bends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7861B0-E8D9-1999-22B0-C91068D32F86}"/>
              </a:ext>
            </a:extLst>
          </p:cNvPr>
          <p:cNvSpPr txBox="1"/>
          <p:nvPr/>
        </p:nvSpPr>
        <p:spPr>
          <a:xfrm>
            <a:off x="832856" y="4444692"/>
            <a:ext cx="804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 quantum mechanics, particles do this as well</a:t>
            </a:r>
          </a:p>
        </p:txBody>
      </p:sp>
    </p:spTree>
    <p:extLst>
      <p:ext uri="{BB962C8B-B14F-4D97-AF65-F5344CB8AC3E}">
        <p14:creationId xmlns:p14="http://schemas.microsoft.com/office/powerpoint/2010/main" val="71064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A222C-CF8E-DA73-F6CA-80352CEDC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3EFB938-F9B1-A70E-D147-B0D4ACA7CAF2}"/>
              </a:ext>
            </a:extLst>
          </p:cNvPr>
          <p:cNvGrpSpPr/>
          <p:nvPr/>
        </p:nvGrpSpPr>
        <p:grpSpPr>
          <a:xfrm>
            <a:off x="990560" y="-139289"/>
            <a:ext cx="4000534" cy="4047414"/>
            <a:chOff x="2426822" y="920308"/>
            <a:chExt cx="4000534" cy="40474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374C9F2-9F2B-14C9-EA4A-6E2FBFEE28FD}"/>
                </a:ext>
              </a:extLst>
            </p:cNvPr>
            <p:cNvGrpSpPr/>
            <p:nvPr/>
          </p:nvGrpSpPr>
          <p:grpSpPr>
            <a:xfrm>
              <a:off x="2426822" y="920308"/>
              <a:ext cx="4000534" cy="4047414"/>
              <a:chOff x="2478187" y="885478"/>
              <a:chExt cx="4000534" cy="40474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13AA5C5-BFD0-EB17-E336-93611F44D560}"/>
                  </a:ext>
                </a:extLst>
              </p:cNvPr>
              <p:cNvGrpSpPr/>
              <p:nvPr/>
            </p:nvGrpSpPr>
            <p:grpSpPr>
              <a:xfrm>
                <a:off x="2535108" y="1040974"/>
                <a:ext cx="3794019" cy="3794019"/>
                <a:chOff x="1882088" y="3098059"/>
                <a:chExt cx="1865308" cy="186530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12D9A45-5769-7EE0-288A-AD1FE996BE8C}"/>
                    </a:ext>
                  </a:extLst>
                </p:cNvPr>
                <p:cNvSpPr/>
                <p:nvPr/>
              </p:nvSpPr>
              <p:spPr>
                <a:xfrm>
                  <a:off x="2084993" y="3295511"/>
                  <a:ext cx="1470405" cy="147040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8D5FF87-FFCB-FD4F-8493-C5B5A787838B}"/>
                    </a:ext>
                  </a:extLst>
                </p:cNvPr>
                <p:cNvSpPr/>
                <p:nvPr/>
              </p:nvSpPr>
              <p:spPr>
                <a:xfrm>
                  <a:off x="2157982" y="3365273"/>
                  <a:ext cx="1330880" cy="133088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19BD64-4BE6-0F86-4314-867EEDD1041C}"/>
                    </a:ext>
                  </a:extLst>
                </p:cNvPr>
                <p:cNvSpPr/>
                <p:nvPr/>
              </p:nvSpPr>
              <p:spPr>
                <a:xfrm>
                  <a:off x="2225885" y="3433176"/>
                  <a:ext cx="1195076" cy="119507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24E98C4-A55A-7488-E4C6-1CD23BFE0898}"/>
                    </a:ext>
                  </a:extLst>
                </p:cNvPr>
                <p:cNvSpPr/>
                <p:nvPr/>
              </p:nvSpPr>
              <p:spPr>
                <a:xfrm>
                  <a:off x="2294376" y="3501667"/>
                  <a:ext cx="1058094" cy="105809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D7CE6C-76F8-75ED-4BFA-93CFEEDD706D}"/>
                    </a:ext>
                  </a:extLst>
                </p:cNvPr>
                <p:cNvSpPr/>
                <p:nvPr/>
              </p:nvSpPr>
              <p:spPr>
                <a:xfrm>
                  <a:off x="2029976" y="3242526"/>
                  <a:ext cx="1587091" cy="158709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ADFDB0-FED0-E244-8A92-AD7E1D6CFF0B}"/>
                    </a:ext>
                  </a:extLst>
                </p:cNvPr>
                <p:cNvSpPr/>
                <p:nvPr/>
              </p:nvSpPr>
              <p:spPr>
                <a:xfrm>
                  <a:off x="1947356" y="3163327"/>
                  <a:ext cx="1734771" cy="173477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CCE28EC-237F-E7E5-9475-6ABE755FE67F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A09CF3E-F8EE-7FA5-A8CF-20CBC7DD4465}"/>
                  </a:ext>
                </a:extLst>
              </p:cNvPr>
              <p:cNvSpPr/>
              <p:nvPr/>
            </p:nvSpPr>
            <p:spPr>
              <a:xfrm>
                <a:off x="2478187" y="885478"/>
                <a:ext cx="4000534" cy="4047414"/>
              </a:xfrm>
              <a:custGeom>
                <a:avLst/>
                <a:gdLst>
                  <a:gd name="connsiteX0" fmla="*/ 0 w 4000534"/>
                  <a:gd name="connsiteY0" fmla="*/ 0 h 4047414"/>
                  <a:gd name="connsiteX1" fmla="*/ 4000534 w 4000534"/>
                  <a:gd name="connsiteY1" fmla="*/ 0 h 4047414"/>
                  <a:gd name="connsiteX2" fmla="*/ 4000534 w 4000534"/>
                  <a:gd name="connsiteY2" fmla="*/ 1646352 h 4047414"/>
                  <a:gd name="connsiteX3" fmla="*/ 2410738 w 4000534"/>
                  <a:gd name="connsiteY3" fmla="*/ 2057310 h 4047414"/>
                  <a:gd name="connsiteX4" fmla="*/ 4000534 w 4000534"/>
                  <a:gd name="connsiteY4" fmla="*/ 2468268 h 4047414"/>
                  <a:gd name="connsiteX5" fmla="*/ 4000534 w 4000534"/>
                  <a:gd name="connsiteY5" fmla="*/ 4047414 h 4047414"/>
                  <a:gd name="connsiteX6" fmla="*/ 0 w 4000534"/>
                  <a:gd name="connsiteY6" fmla="*/ 4047414 h 404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34" h="4047414">
                    <a:moveTo>
                      <a:pt x="0" y="0"/>
                    </a:moveTo>
                    <a:lnTo>
                      <a:pt x="4000534" y="0"/>
                    </a:lnTo>
                    <a:lnTo>
                      <a:pt x="4000534" y="1646352"/>
                    </a:lnTo>
                    <a:lnTo>
                      <a:pt x="2410738" y="2057310"/>
                    </a:lnTo>
                    <a:lnTo>
                      <a:pt x="4000534" y="2468268"/>
                    </a:lnTo>
                    <a:lnTo>
                      <a:pt x="4000534" y="4047414"/>
                    </a:lnTo>
                    <a:lnTo>
                      <a:pt x="0" y="4047414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30358E-5B78-4619-81AF-1C6C749D4846}"/>
                </a:ext>
              </a:extLst>
            </p:cNvPr>
            <p:cNvGrpSpPr/>
            <p:nvPr/>
          </p:nvGrpSpPr>
          <p:grpSpPr>
            <a:xfrm>
              <a:off x="5213350" y="1716242"/>
              <a:ext cx="107942" cy="2511790"/>
              <a:chOff x="5213350" y="1304817"/>
              <a:chExt cx="107942" cy="33346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6A8364-BFA5-FA53-2511-540F42834A4C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C44BB1-91E2-C198-D208-1756A1D2FCD1}"/>
                  </a:ext>
                </a:extLst>
              </p:cNvPr>
              <p:cNvSpPr/>
              <p:nvPr/>
            </p:nvSpPr>
            <p:spPr>
              <a:xfrm>
                <a:off x="5213350" y="321616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29936BA-FF04-F126-9C3D-612F9FC37518}"/>
                </a:ext>
              </a:extLst>
            </p:cNvPr>
            <p:cNvGrpSpPr/>
            <p:nvPr/>
          </p:nvGrpSpPr>
          <p:grpSpPr>
            <a:xfrm>
              <a:off x="4152900" y="1875600"/>
              <a:ext cx="933450" cy="2193074"/>
              <a:chOff x="4152900" y="1651505"/>
              <a:chExt cx="933450" cy="278332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4DD3FAA-C979-0EE5-48FD-1B34E135D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2898CDE-F75B-4C6A-7CE2-FC497B8D8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D2BB76-11D0-2C66-E2B8-7F50BF6DB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FCE98E-9BDD-6355-4F8C-A3ACF2D8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650EAE-EB6F-2330-0117-67E2E36CF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9B347F-4066-577D-B26A-59E10AF3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71C137-4132-ED5C-4C97-B1AFE2C38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4B467FF-0CAE-582C-CBA9-616B74D41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8339B8-D59E-CB7E-1FDE-385B6D4A14BD}"/>
              </a:ext>
            </a:extLst>
          </p:cNvPr>
          <p:cNvGrpSpPr/>
          <p:nvPr/>
        </p:nvGrpSpPr>
        <p:grpSpPr>
          <a:xfrm>
            <a:off x="7606776" y="571969"/>
            <a:ext cx="2119603" cy="2473319"/>
            <a:chOff x="7202276" y="1744512"/>
            <a:chExt cx="2119603" cy="247331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A11F45-96A6-BF0C-571C-828A00792C06}"/>
                </a:ext>
              </a:extLst>
            </p:cNvPr>
            <p:cNvGrpSpPr/>
            <p:nvPr/>
          </p:nvGrpSpPr>
          <p:grpSpPr>
            <a:xfrm>
              <a:off x="7211165" y="1841722"/>
              <a:ext cx="2110714" cy="2220481"/>
              <a:chOff x="6463096" y="1860772"/>
              <a:chExt cx="2110714" cy="22204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0F4DEB-D550-B33C-24D4-E95C7AC65799}"/>
                  </a:ext>
                </a:extLst>
              </p:cNvPr>
              <p:cNvGrpSpPr/>
              <p:nvPr/>
            </p:nvGrpSpPr>
            <p:grpSpPr>
              <a:xfrm>
                <a:off x="6616205" y="2062504"/>
                <a:ext cx="1865308" cy="1865308"/>
                <a:chOff x="1882088" y="3098059"/>
                <a:chExt cx="1865308" cy="186530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6D4F30D-3D21-37A2-8548-A63C76446A8F}"/>
                    </a:ext>
                  </a:extLst>
                </p:cNvPr>
                <p:cNvSpPr/>
                <p:nvPr/>
              </p:nvSpPr>
              <p:spPr>
                <a:xfrm>
                  <a:off x="2287589" y="3498107"/>
                  <a:ext cx="1065212" cy="106521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EDF8230-8A8E-2485-80D6-D9ABFD548027}"/>
                    </a:ext>
                  </a:extLst>
                </p:cNvPr>
                <p:cNvSpPr/>
                <p:nvPr/>
              </p:nvSpPr>
              <p:spPr>
                <a:xfrm>
                  <a:off x="2424749" y="3632040"/>
                  <a:ext cx="797347" cy="7973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034EAD1-D935-9137-61F5-9BC82E5E16B8}"/>
                    </a:ext>
                  </a:extLst>
                </p:cNvPr>
                <p:cNvSpPr/>
                <p:nvPr/>
              </p:nvSpPr>
              <p:spPr>
                <a:xfrm>
                  <a:off x="2556724" y="3764015"/>
                  <a:ext cx="533397" cy="53339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A3F52AF-64AC-B271-3257-623BDC1A31A2}"/>
                    </a:ext>
                  </a:extLst>
                </p:cNvPr>
                <p:cNvSpPr/>
                <p:nvPr/>
              </p:nvSpPr>
              <p:spPr>
                <a:xfrm>
                  <a:off x="2688486" y="3895777"/>
                  <a:ext cx="269873" cy="269873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EB4897-F299-1332-B76F-30CA0D670C96}"/>
                    </a:ext>
                  </a:extLst>
                </p:cNvPr>
                <p:cNvSpPr/>
                <p:nvPr/>
              </p:nvSpPr>
              <p:spPr>
                <a:xfrm>
                  <a:off x="2158310" y="3370860"/>
                  <a:ext cx="1330422" cy="133042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02C4AC1-A9CE-C65C-359D-C7080FEA1DD6}"/>
                    </a:ext>
                  </a:extLst>
                </p:cNvPr>
                <p:cNvSpPr/>
                <p:nvPr/>
              </p:nvSpPr>
              <p:spPr>
                <a:xfrm>
                  <a:off x="2013900" y="3229871"/>
                  <a:ext cx="1601684" cy="160168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B87CF38-02FF-93DD-37EB-2A3F883A7FA2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3CB7C69-74A6-0CD9-CDAB-E0A53E99BF63}"/>
                  </a:ext>
                </a:extLst>
              </p:cNvPr>
              <p:cNvSpPr/>
              <p:nvPr/>
            </p:nvSpPr>
            <p:spPr>
              <a:xfrm>
                <a:off x="6463096" y="1860772"/>
                <a:ext cx="2110714" cy="2220481"/>
              </a:xfrm>
              <a:custGeom>
                <a:avLst/>
                <a:gdLst>
                  <a:gd name="connsiteX0" fmla="*/ 0 w 2110714"/>
                  <a:gd name="connsiteY0" fmla="*/ 0 h 2220481"/>
                  <a:gd name="connsiteX1" fmla="*/ 2110714 w 2110714"/>
                  <a:gd name="connsiteY1" fmla="*/ 0 h 2220481"/>
                  <a:gd name="connsiteX2" fmla="*/ 2110714 w 2110714"/>
                  <a:gd name="connsiteY2" fmla="*/ 569375 h 2220481"/>
                  <a:gd name="connsiteX3" fmla="*/ 1085763 w 2110714"/>
                  <a:gd name="connsiteY3" fmla="*/ 1140454 h 2220481"/>
                  <a:gd name="connsiteX4" fmla="*/ 2110714 w 2110714"/>
                  <a:gd name="connsiteY4" fmla="*/ 1711534 h 2220481"/>
                  <a:gd name="connsiteX5" fmla="*/ 2110714 w 2110714"/>
                  <a:gd name="connsiteY5" fmla="*/ 2220481 h 2220481"/>
                  <a:gd name="connsiteX6" fmla="*/ 0 w 2110714"/>
                  <a:gd name="connsiteY6" fmla="*/ 2220481 h 222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0714" h="2220481">
                    <a:moveTo>
                      <a:pt x="0" y="0"/>
                    </a:moveTo>
                    <a:lnTo>
                      <a:pt x="2110714" y="0"/>
                    </a:lnTo>
                    <a:lnTo>
                      <a:pt x="2110714" y="569375"/>
                    </a:lnTo>
                    <a:lnTo>
                      <a:pt x="1085763" y="1140454"/>
                    </a:lnTo>
                    <a:lnTo>
                      <a:pt x="2110714" y="1711534"/>
                    </a:lnTo>
                    <a:lnTo>
                      <a:pt x="2110714" y="2220481"/>
                    </a:lnTo>
                    <a:lnTo>
                      <a:pt x="0" y="222048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1F2D5E2-988C-04E5-9A03-225C57913127}"/>
                </a:ext>
              </a:extLst>
            </p:cNvPr>
            <p:cNvGrpSpPr/>
            <p:nvPr/>
          </p:nvGrpSpPr>
          <p:grpSpPr>
            <a:xfrm>
              <a:off x="8262726" y="1744512"/>
              <a:ext cx="107942" cy="2473319"/>
              <a:chOff x="5213350" y="1304817"/>
              <a:chExt cx="107942" cy="328357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C13CDB4-2281-C51B-DA9B-D4AA0D4D3797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519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9E87BF0-3D30-AC9D-3251-48321218C429}"/>
                  </a:ext>
                </a:extLst>
              </p:cNvPr>
              <p:cNvSpPr/>
              <p:nvPr/>
            </p:nvSpPr>
            <p:spPr>
              <a:xfrm>
                <a:off x="5213350" y="3068637"/>
                <a:ext cx="107942" cy="151975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8F260DD-5B02-498D-729A-278D1AAA1687}"/>
                </a:ext>
              </a:extLst>
            </p:cNvPr>
            <p:cNvGrpSpPr/>
            <p:nvPr/>
          </p:nvGrpSpPr>
          <p:grpSpPr>
            <a:xfrm>
              <a:off x="7202276" y="1894345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BA8719A-4BF5-1124-D88F-6CB62530C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6098E1-50B3-415E-8AD2-A7C486BE7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C0CF494-380E-1BC3-441F-61D761840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1D0321-9BCB-F409-1D3F-FC87E84D6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CDB378-CAC0-59C7-4D8C-847FFA53D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874C22B-97EB-BC96-3035-EB0E460B2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5392B8A-7832-C5C7-0BBD-C1EB9D2C9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DC08-B0B8-155A-B9C9-7A60A8362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A68FDD-277B-D6A4-59B2-7F277458CD5D}"/>
              </a:ext>
            </a:extLst>
          </p:cNvPr>
          <p:cNvSpPr txBox="1"/>
          <p:nvPr/>
        </p:nvSpPr>
        <p:spPr>
          <a:xfrm>
            <a:off x="2830931" y="3258692"/>
            <a:ext cx="250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opening constrains the position to a smaller spread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55B261-5B90-1AAC-6583-3C2DEDE337DD}"/>
              </a:ext>
            </a:extLst>
          </p:cNvPr>
          <p:cNvGrpSpPr/>
          <p:nvPr/>
        </p:nvGrpSpPr>
        <p:grpSpPr>
          <a:xfrm>
            <a:off x="482145" y="3316175"/>
            <a:ext cx="3475593" cy="2815032"/>
            <a:chOff x="532279" y="1230311"/>
            <a:chExt cx="4824453" cy="41115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66BE3D-5F2B-77B4-9FD3-6ED151E1E09C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E47530E-8AEE-A335-FF91-F10B97275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28A4409-1BBE-05E0-59A5-40F3792EF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D374C7-D39F-C7A5-F9CF-3A86576C8273}"/>
                    </a:ext>
                  </a:extLst>
                </p:cNvPr>
                <p:cNvSpPr txBox="1"/>
                <p:nvPr/>
              </p:nvSpPr>
              <p:spPr>
                <a:xfrm>
                  <a:off x="2272552" y="1230311"/>
                  <a:ext cx="536343" cy="584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D374C7-D39F-C7A5-F9CF-3A86576C8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52" y="1230311"/>
                  <a:ext cx="536343" cy="5843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AA40F9-81FA-9BD9-34EA-A56D5BD9D736}"/>
                    </a:ext>
                  </a:extLst>
                </p:cNvPr>
                <p:cNvSpPr txBox="1"/>
                <p:nvPr/>
              </p:nvSpPr>
              <p:spPr>
                <a:xfrm>
                  <a:off x="4660892" y="3425639"/>
                  <a:ext cx="695840" cy="584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AA40F9-81FA-9BD9-34EA-A56D5BD9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92" y="3425639"/>
                  <a:ext cx="695840" cy="584386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BFB59D-0E1F-3F98-3A14-544C801D104A}"/>
                </a:ext>
              </a:extLst>
            </p:cNvPr>
            <p:cNvSpPr/>
            <p:nvPr/>
          </p:nvSpPr>
          <p:spPr>
            <a:xfrm>
              <a:off x="2676602" y="1614720"/>
              <a:ext cx="131442" cy="3631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932784-DA3B-17B7-3048-82D259136CFF}"/>
              </a:ext>
            </a:extLst>
          </p:cNvPr>
          <p:cNvCxnSpPr>
            <a:cxnSpLocks/>
          </p:cNvCxnSpPr>
          <p:nvPr/>
        </p:nvCxnSpPr>
        <p:spPr>
          <a:xfrm>
            <a:off x="1956355" y="2333482"/>
            <a:ext cx="128248" cy="101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22A475-3E5C-243E-2E4C-56C0C68DEDFC}"/>
              </a:ext>
            </a:extLst>
          </p:cNvPr>
          <p:cNvSpPr txBox="1"/>
          <p:nvPr/>
        </p:nvSpPr>
        <p:spPr>
          <a:xfrm>
            <a:off x="191333" y="913759"/>
            <a:ext cx="2430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distribution has zero entropy, and very narrow spread in momentum, and large spread in position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8507B1-B6B4-CED6-D3A0-B0780C438BBF}"/>
              </a:ext>
            </a:extLst>
          </p:cNvPr>
          <p:cNvCxnSpPr>
            <a:cxnSpLocks/>
          </p:cNvCxnSpPr>
          <p:nvPr/>
        </p:nvCxnSpPr>
        <p:spPr>
          <a:xfrm flipH="1" flipV="1">
            <a:off x="2232660" y="5018901"/>
            <a:ext cx="389447" cy="49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3F58D0-445F-F014-BF6B-228FBDF95D43}"/>
              </a:ext>
            </a:extLst>
          </p:cNvPr>
          <p:cNvSpPr txBox="1"/>
          <p:nvPr/>
        </p:nvSpPr>
        <p:spPr>
          <a:xfrm>
            <a:off x="2863805" y="5245732"/>
            <a:ext cx="2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vertical momentum is zero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AAC58E-70C5-F616-278F-D2738850BF1A}"/>
              </a:ext>
            </a:extLst>
          </p:cNvPr>
          <p:cNvGrpSpPr/>
          <p:nvPr/>
        </p:nvGrpSpPr>
        <p:grpSpPr>
          <a:xfrm>
            <a:off x="4376945" y="3316175"/>
            <a:ext cx="3475593" cy="2815032"/>
            <a:chOff x="4376945" y="3316175"/>
            <a:chExt cx="3475593" cy="281503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531D477-49AA-D303-B815-0E2DEF40481C}"/>
                </a:ext>
              </a:extLst>
            </p:cNvPr>
            <p:cNvGrpSpPr/>
            <p:nvPr/>
          </p:nvGrpSpPr>
          <p:grpSpPr>
            <a:xfrm>
              <a:off x="4376945" y="3316175"/>
              <a:ext cx="3475593" cy="2815032"/>
              <a:chOff x="532279" y="1230311"/>
              <a:chExt cx="4824453" cy="411153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029D87D-C691-6115-DC58-CE6AF8EAA29B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AF6CE4-9E10-8B60-97CF-132B831F9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C399151-73F1-99C8-3FE2-64F2DC364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3CD3321-FAED-BC90-C6F0-B3E31D5D3701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3CD3321-FAED-BC90-C6F0-B3E31D5D3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9F3EF4-559F-82A5-FB90-CFD572C17469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9F3EF4-559F-82A5-FB90-CFD572C17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D16C21C-02D9-275F-2BA7-766572F6FCB9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95FE9F5-13DB-1050-F50D-9D90564CD5DC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CB9BC5-C300-69EA-4E28-DA806BABCD76}"/>
              </a:ext>
            </a:extLst>
          </p:cNvPr>
          <p:cNvCxnSpPr>
            <a:cxnSpLocks/>
          </p:cNvCxnSpPr>
          <p:nvPr/>
        </p:nvCxnSpPr>
        <p:spPr>
          <a:xfrm flipH="1" flipV="1">
            <a:off x="1359838" y="3937537"/>
            <a:ext cx="711939" cy="363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0073A6-8F9A-5F13-3BE0-E932048AFA3B}"/>
                  </a:ext>
                </a:extLst>
              </p:cNvPr>
              <p:cNvSpPr txBox="1"/>
              <p:nvPr/>
            </p:nvSpPr>
            <p:spPr>
              <a:xfrm>
                <a:off x="1060022" y="3702560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0073A6-8F9A-5F13-3BE0-E932048A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22" y="3702560"/>
                <a:ext cx="3697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733790-A118-2C16-3810-903CA51EBF51}"/>
              </a:ext>
            </a:extLst>
          </p:cNvPr>
          <p:cNvCxnSpPr>
            <a:cxnSpLocks/>
          </p:cNvCxnSpPr>
          <p:nvPr/>
        </p:nvCxnSpPr>
        <p:spPr>
          <a:xfrm>
            <a:off x="4867495" y="3925467"/>
            <a:ext cx="1002524" cy="70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0996FDF-F486-82BB-C459-4537A551C2F8}"/>
              </a:ext>
            </a:extLst>
          </p:cNvPr>
          <p:cNvCxnSpPr>
            <a:cxnSpLocks/>
          </p:cNvCxnSpPr>
          <p:nvPr/>
        </p:nvCxnSpPr>
        <p:spPr>
          <a:xfrm flipH="1">
            <a:off x="6332713" y="4276435"/>
            <a:ext cx="440681" cy="34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ED2472-0B70-DBA9-AA44-CD81A3B8A8F3}"/>
              </a:ext>
            </a:extLst>
          </p:cNvPr>
          <p:cNvSpPr txBox="1"/>
          <p:nvPr/>
        </p:nvSpPr>
        <p:spPr>
          <a:xfrm>
            <a:off x="6586593" y="3602301"/>
            <a:ext cx="320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have lower entropy</a:t>
            </a:r>
          </a:p>
          <a:p>
            <a:r>
              <a:rPr lang="en-US" dirty="0"/>
              <a:t>Spread in momentum increases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DD58BE-F60E-3095-54D0-B76B0554C932}"/>
              </a:ext>
            </a:extLst>
          </p:cNvPr>
          <p:cNvGrpSpPr/>
          <p:nvPr/>
        </p:nvGrpSpPr>
        <p:grpSpPr>
          <a:xfrm>
            <a:off x="9474224" y="1944760"/>
            <a:ext cx="2468388" cy="1980707"/>
            <a:chOff x="532279" y="1230311"/>
            <a:chExt cx="4869626" cy="411153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773ECE0-BB9C-DECE-84A8-247A54CF9082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224CBD7-ACAC-62A3-F8FE-4A59F5B30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D2848D8-B477-BBBF-C16F-2FCCFADBF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ECA40011-3C1F-232F-8AD1-B0F9452BAC98}"/>
                    </a:ext>
                  </a:extLst>
                </p:cNvPr>
                <p:cNvSpPr txBox="1"/>
                <p:nvPr/>
              </p:nvSpPr>
              <p:spPr>
                <a:xfrm>
                  <a:off x="2272551" y="1230311"/>
                  <a:ext cx="604398" cy="574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ECA40011-3C1F-232F-8AD1-B0F9452B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51" y="1230311"/>
                  <a:ext cx="604398" cy="5749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F7EDA2-67E5-580D-CEF9-7391BE4F9B4F}"/>
                    </a:ext>
                  </a:extLst>
                </p:cNvPr>
                <p:cNvSpPr txBox="1"/>
                <p:nvPr/>
              </p:nvSpPr>
              <p:spPr>
                <a:xfrm>
                  <a:off x="4660891" y="3425638"/>
                  <a:ext cx="741014" cy="574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F7EDA2-67E5-580D-CEF9-7391BE4F9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91" y="3425638"/>
                  <a:ext cx="741014" cy="5749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AD4A6CD-FD78-7CD5-54B0-192C41373073}"/>
                </a:ext>
              </a:extLst>
            </p:cNvPr>
            <p:cNvSpPr/>
            <p:nvPr/>
          </p:nvSpPr>
          <p:spPr>
            <a:xfrm rot="5400000">
              <a:off x="2673171" y="1704822"/>
              <a:ext cx="138304" cy="34516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8A6D58D-39D6-865F-78C3-EE7246D02650}"/>
              </a:ext>
            </a:extLst>
          </p:cNvPr>
          <p:cNvCxnSpPr/>
          <p:nvPr/>
        </p:nvCxnSpPr>
        <p:spPr>
          <a:xfrm flipH="1" flipV="1">
            <a:off x="5158740" y="2365949"/>
            <a:ext cx="1485900" cy="12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0A3EF0A-C477-6A0B-23DF-C7BAD50F8FAF}"/>
              </a:ext>
            </a:extLst>
          </p:cNvPr>
          <p:cNvSpPr txBox="1"/>
          <p:nvPr/>
        </p:nvSpPr>
        <p:spPr>
          <a:xfrm>
            <a:off x="9284992" y="441038"/>
            <a:ext cx="27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opening,</a:t>
            </a:r>
          </a:p>
          <a:p>
            <a:r>
              <a:rPr lang="en-US" dirty="0"/>
              <a:t>more spread in momentum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C57D669-70AD-40FF-0559-55BC401196B9}"/>
              </a:ext>
            </a:extLst>
          </p:cNvPr>
          <p:cNvCxnSpPr/>
          <p:nvPr/>
        </p:nvCxnSpPr>
        <p:spPr>
          <a:xfrm flipH="1">
            <a:off x="9719665" y="1232119"/>
            <a:ext cx="540113" cy="42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1DFBAC-D13C-E103-0685-C93C825C80A5}"/>
              </a:ext>
            </a:extLst>
          </p:cNvPr>
          <p:cNvCxnSpPr/>
          <p:nvPr/>
        </p:nvCxnSpPr>
        <p:spPr>
          <a:xfrm flipH="1">
            <a:off x="10259778" y="1270959"/>
            <a:ext cx="96581" cy="150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200C1-A3ED-7EC8-2D43-4EF9884499EA}"/>
              </a:ext>
            </a:extLst>
          </p:cNvPr>
          <p:cNvSpPr txBox="1"/>
          <p:nvPr/>
        </p:nvSpPr>
        <p:spPr>
          <a:xfrm>
            <a:off x="396240" y="274320"/>
            <a:ext cx="6700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Obviously, this is all qualitative!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CC6A47-5A64-BE24-0802-4E2777006EBC}"/>
              </a:ext>
            </a:extLst>
          </p:cNvPr>
          <p:cNvGrpSpPr/>
          <p:nvPr/>
        </p:nvGrpSpPr>
        <p:grpSpPr>
          <a:xfrm>
            <a:off x="6150827" y="1444677"/>
            <a:ext cx="4804961" cy="2381186"/>
            <a:chOff x="388620" y="1371600"/>
            <a:chExt cx="9456420" cy="46863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799E4-5895-3DAB-CFA2-C8DC3FEF30F6}"/>
                </a:ext>
              </a:extLst>
            </p:cNvPr>
            <p:cNvSpPr/>
            <p:nvPr/>
          </p:nvSpPr>
          <p:spPr>
            <a:xfrm>
              <a:off x="396240" y="1371600"/>
              <a:ext cx="9448800" cy="4686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645450-F8B2-2C71-6B0B-965F0B8F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" y="1374017"/>
              <a:ext cx="9456420" cy="468388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264807-64C0-2377-1288-68D0BFA4D69B}"/>
              </a:ext>
            </a:extLst>
          </p:cNvPr>
          <p:cNvSpPr txBox="1"/>
          <p:nvPr/>
        </p:nvSpPr>
        <p:spPr>
          <a:xfrm>
            <a:off x="9170487" y="693038"/>
            <a:ext cx="27660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Diffraction from a single slit</a:t>
            </a:r>
          </a:p>
          <a:p>
            <a:r>
              <a:rPr lang="en-US" sz="1600" dirty="0"/>
              <a:t>(Wikipedia)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D2691-AE64-D927-E4F4-A2FA89C82A15}"/>
              </a:ext>
            </a:extLst>
          </p:cNvPr>
          <p:cNvCxnSpPr>
            <a:cxnSpLocks/>
          </p:cNvCxnSpPr>
          <p:nvPr/>
        </p:nvCxnSpPr>
        <p:spPr>
          <a:xfrm flipV="1">
            <a:off x="8183880" y="3429000"/>
            <a:ext cx="986607" cy="75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BAF974-B8DD-0280-9289-84220C00B9F8}"/>
              </a:ext>
            </a:extLst>
          </p:cNvPr>
          <p:cNvCxnSpPr>
            <a:cxnSpLocks/>
          </p:cNvCxnSpPr>
          <p:nvPr/>
        </p:nvCxnSpPr>
        <p:spPr>
          <a:xfrm flipV="1">
            <a:off x="7726680" y="3339648"/>
            <a:ext cx="152400" cy="8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BD20C1-B4D0-41F5-F350-C8FA11BA3D9E}"/>
              </a:ext>
            </a:extLst>
          </p:cNvPr>
          <p:cNvSpPr txBox="1"/>
          <p:nvPr/>
        </p:nvSpPr>
        <p:spPr>
          <a:xfrm>
            <a:off x="4655820" y="4159449"/>
            <a:ext cx="458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argument does not predict the extra peaks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CBECB-F08C-1D04-FBB1-FD1C26EE7996}"/>
              </a:ext>
            </a:extLst>
          </p:cNvPr>
          <p:cNvGrpSpPr/>
          <p:nvPr/>
        </p:nvGrpSpPr>
        <p:grpSpPr>
          <a:xfrm>
            <a:off x="767964" y="919905"/>
            <a:ext cx="3475593" cy="2815032"/>
            <a:chOff x="4376945" y="3316175"/>
            <a:chExt cx="3475593" cy="2815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6436D6-E154-A6DB-6FA6-08234CA57646}"/>
                </a:ext>
              </a:extLst>
            </p:cNvPr>
            <p:cNvGrpSpPr/>
            <p:nvPr/>
          </p:nvGrpSpPr>
          <p:grpSpPr>
            <a:xfrm>
              <a:off x="4376945" y="3316175"/>
              <a:ext cx="3475593" cy="2815032"/>
              <a:chOff x="532279" y="1230311"/>
              <a:chExt cx="4824453" cy="411153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64D501E-86EF-32CB-015C-6233A9A9A630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EA38020-F1A3-1B77-E399-736AC8686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88872F-F1D7-55DA-6AE7-2C5C2DBC5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2641F5-92AD-E1E1-8C3E-BFE846C7975C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2641F5-92AD-E1E1-8C3E-BFE846C79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7C24EF1-6C3D-0002-1885-6CF59E32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7C24EF1-6C3D-0002-1885-6CF59E32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51E57E4-AB6A-7715-006F-51C83150628D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D5B05D-0BA5-AAC5-C425-C5DAA0082591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3DDE2B4-6341-7B45-A8F3-549FC7F7FE50}"/>
              </a:ext>
            </a:extLst>
          </p:cNvPr>
          <p:cNvSpPr txBox="1"/>
          <p:nvPr/>
        </p:nvSpPr>
        <p:spPr>
          <a:xfrm>
            <a:off x="525131" y="3599856"/>
            <a:ext cx="23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single way to spread the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7DE404-D40B-CA73-FFA5-9910760BCBDE}"/>
                  </a:ext>
                </a:extLst>
              </p:cNvPr>
              <p:cNvSpPr txBox="1"/>
              <p:nvPr/>
            </p:nvSpPr>
            <p:spPr>
              <a:xfrm>
                <a:off x="251472" y="4824125"/>
                <a:ext cx="920739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+ lower entropy bound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some type of diffraction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7DE404-D40B-CA73-FFA5-9910760B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2" y="4824125"/>
                <a:ext cx="9207392" cy="1323439"/>
              </a:xfrm>
              <a:prstGeom prst="rect">
                <a:avLst/>
              </a:prstGeom>
              <a:blipFill>
                <a:blip r:embed="rId6"/>
                <a:stretch>
                  <a:fillRect l="-2316" t="-8295" r="-397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0846C-6EEA-E627-9B05-407DBC08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C4984-463F-9498-2593-54687E2AB995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Interference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4CA9D8-E67B-FCD2-1D60-CB47EABA32D0}"/>
              </a:ext>
            </a:extLst>
          </p:cNvPr>
          <p:cNvSpPr txBox="1"/>
          <p:nvPr/>
        </p:nvSpPr>
        <p:spPr>
          <a:xfrm>
            <a:off x="832856" y="4444692"/>
            <a:ext cx="6390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Having two slits open is not the same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as having one open at a time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0D45869-3499-D324-82ED-BEB366DCCAA4}"/>
              </a:ext>
            </a:extLst>
          </p:cNvPr>
          <p:cNvGrpSpPr/>
          <p:nvPr/>
        </p:nvGrpSpPr>
        <p:grpSpPr>
          <a:xfrm>
            <a:off x="4549474" y="1452841"/>
            <a:ext cx="2164657" cy="2413629"/>
            <a:chOff x="4549474" y="1452841"/>
            <a:chExt cx="2164657" cy="24136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BD190D-F98C-020B-459D-59467D46D409}"/>
                </a:ext>
              </a:extLst>
            </p:cNvPr>
            <p:cNvGrpSpPr/>
            <p:nvPr/>
          </p:nvGrpSpPr>
          <p:grpSpPr>
            <a:xfrm>
              <a:off x="4549474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3CD8FF6-30C3-F52B-BE19-E51932FC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52E0CED-3B71-04C7-34F2-5F77BD69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7FB637-1908-74A3-1416-32B74D43A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C536E8-16C5-EF92-2A8F-3F3C5FDCA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CD97CF6-1F84-E3F2-0482-D31DA8068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AB4D599-9A9C-B649-DEFE-6E120F196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1D8758F-A186-AC33-7844-FEFDEA611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DF0224-3282-A328-CECF-6FDD41335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082754-8931-275D-9AB6-40863F2E4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5068" y="1793666"/>
              <a:ext cx="1029063" cy="106521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A9DCCAB-189F-ABAE-4041-239DAA4DD8C6}"/>
                </a:ext>
              </a:extLst>
            </p:cNvPr>
            <p:cNvGrpSpPr/>
            <p:nvPr/>
          </p:nvGrpSpPr>
          <p:grpSpPr>
            <a:xfrm>
              <a:off x="5609924" y="1452841"/>
              <a:ext cx="107942" cy="2413629"/>
              <a:chOff x="5609924" y="1452841"/>
              <a:chExt cx="107942" cy="2413629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4A695B6-12FC-3392-41CB-41160452A5DB}"/>
                  </a:ext>
                </a:extLst>
              </p:cNvPr>
              <p:cNvSpPr/>
              <p:nvPr/>
            </p:nvSpPr>
            <p:spPr>
              <a:xfrm>
                <a:off x="5609924" y="2445210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405597 h 1421260"/>
                  <a:gd name="connsiteX3" fmla="*/ 107942 w 107942"/>
                  <a:gd name="connsiteY3" fmla="*/ 428890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428890 h 1421260"/>
                  <a:gd name="connsiteX7" fmla="*/ 0 w 107942"/>
                  <a:gd name="connsiteY7" fmla="*/ 405597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405597"/>
                    </a:lnTo>
                    <a:lnTo>
                      <a:pt x="107942" y="428890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428890"/>
                    </a:lnTo>
                    <a:lnTo>
                      <a:pt x="0" y="405597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77F992-8A6A-5E8C-FC01-B3FCD4984C0A}"/>
                  </a:ext>
                </a:extLst>
              </p:cNvPr>
              <p:cNvSpPr/>
              <p:nvPr/>
            </p:nvSpPr>
            <p:spPr>
              <a:xfrm>
                <a:off x="5609924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3C0BFD8-A51A-7283-EE5A-D65405D20FA8}"/>
              </a:ext>
            </a:extLst>
          </p:cNvPr>
          <p:cNvGrpSpPr/>
          <p:nvPr/>
        </p:nvGrpSpPr>
        <p:grpSpPr>
          <a:xfrm>
            <a:off x="7985188" y="1452841"/>
            <a:ext cx="2164657" cy="2413630"/>
            <a:chOff x="7985188" y="1452841"/>
            <a:chExt cx="2164657" cy="241363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995958-0E84-693A-E925-AC88161BCF80}"/>
                </a:ext>
              </a:extLst>
            </p:cNvPr>
            <p:cNvGrpSpPr/>
            <p:nvPr/>
          </p:nvGrpSpPr>
          <p:grpSpPr>
            <a:xfrm>
              <a:off x="7985188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88C9FCB-D028-91BD-57D9-0902CD86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9388EEA-A8EB-499E-AD7D-ACFCE5FA6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CA093E1-B5D3-4DDD-F9F1-9D88518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9688B64-A650-5334-DE5F-1709067EC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F2FFA32-EDE7-39CE-1AF2-FC1D5938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05347DB-A2FD-7544-7A4F-702A6329C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F302311-C305-D785-B1FA-A70FB9325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0B58ED8-D157-93A8-8C8B-40CFD0860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715A1A5-7E20-51B9-D3DF-E2AD95BAB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20782" y="2393752"/>
              <a:ext cx="1029063" cy="1065212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AF1F67-CA85-9813-69B0-0554CC2EAD38}"/>
                </a:ext>
              </a:extLst>
            </p:cNvPr>
            <p:cNvGrpSpPr/>
            <p:nvPr/>
          </p:nvGrpSpPr>
          <p:grpSpPr>
            <a:xfrm>
              <a:off x="9045638" y="1452841"/>
              <a:ext cx="107942" cy="2413630"/>
              <a:chOff x="9045638" y="1452841"/>
              <a:chExt cx="107942" cy="241363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17E103D-C2A7-B26B-3CFC-F891D147F568}"/>
                  </a:ext>
                </a:extLst>
              </p:cNvPr>
              <p:cNvSpPr/>
              <p:nvPr/>
            </p:nvSpPr>
            <p:spPr>
              <a:xfrm>
                <a:off x="9045638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0E099D5-01CF-9DC3-DE4F-85F3E726A126}"/>
                  </a:ext>
                </a:extLst>
              </p:cNvPr>
              <p:cNvSpPr/>
              <p:nvPr/>
            </p:nvSpPr>
            <p:spPr>
              <a:xfrm>
                <a:off x="9045638" y="1452841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992370 h 1421260"/>
                  <a:gd name="connsiteX3" fmla="*/ 107942 w 107942"/>
                  <a:gd name="connsiteY3" fmla="*/ 1065212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1065212 h 1421260"/>
                  <a:gd name="connsiteX7" fmla="*/ 0 w 107942"/>
                  <a:gd name="connsiteY7" fmla="*/ 992370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992370"/>
                    </a:lnTo>
                    <a:lnTo>
                      <a:pt x="107942" y="1065212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1065212"/>
                    </a:lnTo>
                    <a:lnTo>
                      <a:pt x="0" y="992370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83C5A2C-0005-EA45-B8FC-2CA0B66EC02D}"/>
              </a:ext>
            </a:extLst>
          </p:cNvPr>
          <p:cNvGrpSpPr/>
          <p:nvPr/>
        </p:nvGrpSpPr>
        <p:grpSpPr>
          <a:xfrm>
            <a:off x="1160811" y="1452841"/>
            <a:ext cx="2164657" cy="2413630"/>
            <a:chOff x="1490269" y="1452841"/>
            <a:chExt cx="2164657" cy="24136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1C11143-0248-C81F-0160-D0542AE872A8}"/>
                </a:ext>
              </a:extLst>
            </p:cNvPr>
            <p:cNvGrpSpPr/>
            <p:nvPr/>
          </p:nvGrpSpPr>
          <p:grpSpPr>
            <a:xfrm>
              <a:off x="1490269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B456AFE-2348-3488-BAA9-4D71B6313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7682993-C3C6-515A-98D5-7A9960EEB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0B7A44A-2788-6F3C-2544-CFB934D07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B230BA0-4D00-3D96-7634-E72104009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C4BD83-5E8E-2FBB-A4A4-9A8A971DF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CA30E24-08BD-DA2C-025E-4B9A25B1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012FCBD-886E-AB14-38D5-5196803D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86B69D-B11D-64D9-7980-34C353546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B2ED7B7-B915-68C5-F71F-75C9359B4C61}"/>
                </a:ext>
              </a:extLst>
            </p:cNvPr>
            <p:cNvGrpSpPr/>
            <p:nvPr/>
          </p:nvGrpSpPr>
          <p:grpSpPr>
            <a:xfrm>
              <a:off x="2625863" y="1793666"/>
              <a:ext cx="1029063" cy="1665298"/>
              <a:chOff x="4582406" y="1798799"/>
              <a:chExt cx="1029063" cy="1665298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CDACC95-BBA3-C78F-BCBC-648785D3F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2406" y="1798799"/>
                <a:ext cx="1029063" cy="1065212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2C3D265-CBB1-F3E9-6E21-57D212458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2406" y="2398885"/>
                <a:ext cx="1029063" cy="1065212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B57757-2D48-9F76-1E4E-1D9DEF2AC78F}"/>
                </a:ext>
              </a:extLst>
            </p:cNvPr>
            <p:cNvGrpSpPr/>
            <p:nvPr/>
          </p:nvGrpSpPr>
          <p:grpSpPr>
            <a:xfrm>
              <a:off x="2550719" y="1452841"/>
              <a:ext cx="107942" cy="2413630"/>
              <a:chOff x="4507262" y="1452841"/>
              <a:chExt cx="107942" cy="241363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10502F-6048-2B85-FE43-87C337AABF1C}"/>
                  </a:ext>
                </a:extLst>
              </p:cNvPr>
              <p:cNvSpPr/>
              <p:nvPr/>
            </p:nvSpPr>
            <p:spPr>
              <a:xfrm>
                <a:off x="4507262" y="2445211"/>
                <a:ext cx="107942" cy="4288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35939F5-34AC-464C-D913-9BA0AC819BC4}"/>
                  </a:ext>
                </a:extLst>
              </p:cNvPr>
              <p:cNvSpPr/>
              <p:nvPr/>
            </p:nvSpPr>
            <p:spPr>
              <a:xfrm>
                <a:off x="4507262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BB234AE-5D00-8E26-CE56-1FBFF57E68FE}"/>
                  </a:ext>
                </a:extLst>
              </p:cNvPr>
              <p:cNvSpPr/>
              <p:nvPr/>
            </p:nvSpPr>
            <p:spPr>
              <a:xfrm>
                <a:off x="4507262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D1E4230-C59E-A88B-B897-BEAEF7227145}"/>
                  </a:ext>
                </a:extLst>
              </p:cNvPr>
              <p:cNvSpPr txBox="1"/>
              <p:nvPr/>
            </p:nvSpPr>
            <p:spPr>
              <a:xfrm>
                <a:off x="3424036" y="209766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D1E4230-C59E-A88B-B897-BEAEF722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6" y="2097669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98F9DA-66ED-B801-AD57-F75E47E13138}"/>
                  </a:ext>
                </a:extLst>
              </p:cNvPr>
              <p:cNvSpPr txBox="1"/>
              <p:nvPr/>
            </p:nvSpPr>
            <p:spPr>
              <a:xfrm>
                <a:off x="6805975" y="209766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98F9DA-66ED-B801-AD57-F75E47E1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5" y="2097669"/>
                <a:ext cx="93487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92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F08B1-8CFF-FFED-C55D-6B0AFE62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182404C-1CA0-42A3-1295-6E916FEC8457}"/>
              </a:ext>
            </a:extLst>
          </p:cNvPr>
          <p:cNvGrpSpPr/>
          <p:nvPr/>
        </p:nvGrpSpPr>
        <p:grpSpPr>
          <a:xfrm>
            <a:off x="4549474" y="379691"/>
            <a:ext cx="2164657" cy="2413629"/>
            <a:chOff x="4549474" y="1452841"/>
            <a:chExt cx="2164657" cy="24136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967B833-3546-43F5-B2F9-2FFA7D400288}"/>
                </a:ext>
              </a:extLst>
            </p:cNvPr>
            <p:cNvGrpSpPr/>
            <p:nvPr/>
          </p:nvGrpSpPr>
          <p:grpSpPr>
            <a:xfrm>
              <a:off x="4549474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0F99C5-2466-878D-72FD-E407863C9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E5F618D-8679-3696-233F-A319A23F7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1EDA365-A173-6CC1-CB3E-487F3A35C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03BA3F2-9EDF-AF2C-A85C-A440B70E3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1F96021-5F56-E37D-AE20-8C09449C8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10CF347-74D4-FB34-BC53-5BDAC8B79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5AECA3C-F0EF-4075-E0CA-1B0855B54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4DB1BA2-F9B8-4B3C-3E4E-367CA2392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6A54C00-14FA-091B-2AA3-E01A00B5D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5068" y="1793666"/>
              <a:ext cx="1029063" cy="106521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DA036BA-0156-ACC1-5BDF-FC6861958635}"/>
                </a:ext>
              </a:extLst>
            </p:cNvPr>
            <p:cNvGrpSpPr/>
            <p:nvPr/>
          </p:nvGrpSpPr>
          <p:grpSpPr>
            <a:xfrm>
              <a:off x="5609924" y="1452841"/>
              <a:ext cx="107942" cy="2413629"/>
              <a:chOff x="5609924" y="1452841"/>
              <a:chExt cx="107942" cy="2413629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A32F48D-63ED-B974-87D3-6B9394C2294F}"/>
                  </a:ext>
                </a:extLst>
              </p:cNvPr>
              <p:cNvSpPr/>
              <p:nvPr/>
            </p:nvSpPr>
            <p:spPr>
              <a:xfrm>
                <a:off x="5609924" y="2445210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405597 h 1421260"/>
                  <a:gd name="connsiteX3" fmla="*/ 107942 w 107942"/>
                  <a:gd name="connsiteY3" fmla="*/ 428890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428890 h 1421260"/>
                  <a:gd name="connsiteX7" fmla="*/ 0 w 107942"/>
                  <a:gd name="connsiteY7" fmla="*/ 405597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405597"/>
                    </a:lnTo>
                    <a:lnTo>
                      <a:pt x="107942" y="428890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428890"/>
                    </a:lnTo>
                    <a:lnTo>
                      <a:pt x="0" y="405597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9869FD-B474-A6C0-A4C3-D19FDA807480}"/>
                  </a:ext>
                </a:extLst>
              </p:cNvPr>
              <p:cNvSpPr/>
              <p:nvPr/>
            </p:nvSpPr>
            <p:spPr>
              <a:xfrm>
                <a:off x="5609924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EE6A61-AC1D-937C-C48B-32BB80B27FA6}"/>
              </a:ext>
            </a:extLst>
          </p:cNvPr>
          <p:cNvGrpSpPr/>
          <p:nvPr/>
        </p:nvGrpSpPr>
        <p:grpSpPr>
          <a:xfrm>
            <a:off x="7985188" y="379691"/>
            <a:ext cx="2164657" cy="2413630"/>
            <a:chOff x="7985188" y="1452841"/>
            <a:chExt cx="2164657" cy="241363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FF91281-C4EA-D570-9CE5-8CB8408801C9}"/>
                </a:ext>
              </a:extLst>
            </p:cNvPr>
            <p:cNvGrpSpPr/>
            <p:nvPr/>
          </p:nvGrpSpPr>
          <p:grpSpPr>
            <a:xfrm>
              <a:off x="7985188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5F0ABA-B0AF-0423-7067-1BA110501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CE00DCC-CF98-8D7B-0023-F14AD01B8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34E78C-A195-9697-6FAB-B42EA0916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58FE53-7B6C-FFE6-1CB8-0EE0BD32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5140F6-9118-3D53-B63C-4E588DDF8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AE7F036-6ADB-FA5C-03CD-A362733D8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F91A99-5AA3-7C57-1A70-DA8DAEE4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1445D66-8026-8211-AED3-BCDA44FB7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2E1066C-31A2-6151-EEE0-38991132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20782" y="2393752"/>
              <a:ext cx="1029063" cy="1065212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D43829A-2927-FD16-0C5D-4EBDBFED1660}"/>
                </a:ext>
              </a:extLst>
            </p:cNvPr>
            <p:cNvGrpSpPr/>
            <p:nvPr/>
          </p:nvGrpSpPr>
          <p:grpSpPr>
            <a:xfrm>
              <a:off x="9045638" y="1452841"/>
              <a:ext cx="107942" cy="2413630"/>
              <a:chOff x="9045638" y="1452841"/>
              <a:chExt cx="107942" cy="241363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DF54C3-02D5-B26A-FEFF-47B8D4D8234A}"/>
                  </a:ext>
                </a:extLst>
              </p:cNvPr>
              <p:cNvSpPr/>
              <p:nvPr/>
            </p:nvSpPr>
            <p:spPr>
              <a:xfrm>
                <a:off x="9045638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29A2397-68C6-EF64-FC80-B29BE2DF8E9A}"/>
                  </a:ext>
                </a:extLst>
              </p:cNvPr>
              <p:cNvSpPr/>
              <p:nvPr/>
            </p:nvSpPr>
            <p:spPr>
              <a:xfrm>
                <a:off x="9045638" y="1452841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992370 h 1421260"/>
                  <a:gd name="connsiteX3" fmla="*/ 107942 w 107942"/>
                  <a:gd name="connsiteY3" fmla="*/ 1065212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1065212 h 1421260"/>
                  <a:gd name="connsiteX7" fmla="*/ 0 w 107942"/>
                  <a:gd name="connsiteY7" fmla="*/ 992370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992370"/>
                    </a:lnTo>
                    <a:lnTo>
                      <a:pt x="107942" y="1065212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1065212"/>
                    </a:lnTo>
                    <a:lnTo>
                      <a:pt x="0" y="992370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8B1C277-25A2-E5F5-AAAA-3F6CCA1F9F3F}"/>
              </a:ext>
            </a:extLst>
          </p:cNvPr>
          <p:cNvGrpSpPr/>
          <p:nvPr/>
        </p:nvGrpSpPr>
        <p:grpSpPr>
          <a:xfrm>
            <a:off x="1160811" y="489969"/>
            <a:ext cx="933450" cy="2193074"/>
            <a:chOff x="4152900" y="1651505"/>
            <a:chExt cx="933450" cy="27833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15C6FA-483E-FB13-3E76-5176F7315427}"/>
                </a:ext>
              </a:extLst>
            </p:cNvPr>
            <p:cNvCxnSpPr>
              <a:cxnSpLocks/>
            </p:cNvCxnSpPr>
            <p:nvPr/>
          </p:nvCxnSpPr>
          <p:spPr>
            <a:xfrm>
              <a:off x="5086350" y="1651505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F67263-92B2-A6C1-5237-2EF8B7D37D9A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651842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C378827-127E-1B23-F73F-F3636577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1652179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358DD35-FC45-A3C6-CCB0-6A064BF92362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0" y="1652516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F279F5-94C3-2AB2-00CB-AEBFECFE1F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1652853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EB768C-54AC-E0EF-354C-753238DC1DDC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1653190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E4CB17-4A6B-0631-10D2-2C092EB00C9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1653527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38FEAEE-60B9-ECB7-0FE8-328010C1CC9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900" y="1653864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0699DF-62A1-7380-AA1D-F19481315A79}"/>
              </a:ext>
            </a:extLst>
          </p:cNvPr>
          <p:cNvGrpSpPr/>
          <p:nvPr/>
        </p:nvGrpSpPr>
        <p:grpSpPr>
          <a:xfrm>
            <a:off x="2221261" y="379691"/>
            <a:ext cx="107942" cy="2413630"/>
            <a:chOff x="4507262" y="1452841"/>
            <a:chExt cx="107942" cy="24136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324C7DB-C0CD-033B-6424-5D3B1AE49E8A}"/>
                </a:ext>
              </a:extLst>
            </p:cNvPr>
            <p:cNvSpPr/>
            <p:nvPr/>
          </p:nvSpPr>
          <p:spPr>
            <a:xfrm>
              <a:off x="4507262" y="2445211"/>
              <a:ext cx="107942" cy="42889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484CDB4-171F-9453-BDA8-88ED546FC692}"/>
                </a:ext>
              </a:extLst>
            </p:cNvPr>
            <p:cNvSpPr/>
            <p:nvPr/>
          </p:nvSpPr>
          <p:spPr>
            <a:xfrm>
              <a:off x="4507262" y="3037957"/>
              <a:ext cx="107942" cy="8285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B6E2FC-1828-2179-B85D-7D24972B8F9D}"/>
                </a:ext>
              </a:extLst>
            </p:cNvPr>
            <p:cNvSpPr/>
            <p:nvPr/>
          </p:nvSpPr>
          <p:spPr>
            <a:xfrm>
              <a:off x="4507262" y="1452841"/>
              <a:ext cx="107942" cy="8285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A33991-B243-71C6-D8AA-BAA9DF513A8A}"/>
                  </a:ext>
                </a:extLst>
              </p:cNvPr>
              <p:cNvSpPr txBox="1"/>
              <p:nvPr/>
            </p:nvSpPr>
            <p:spPr>
              <a:xfrm>
                <a:off x="3424036" y="102451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A33991-B243-71C6-D8AA-BAA9DF51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6" y="1024519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B1459AD-1620-CF8C-9496-1E20EA11EE16}"/>
                  </a:ext>
                </a:extLst>
              </p:cNvPr>
              <p:cNvSpPr txBox="1"/>
              <p:nvPr/>
            </p:nvSpPr>
            <p:spPr>
              <a:xfrm>
                <a:off x="6805975" y="102451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B1459AD-1620-CF8C-9496-1E20EA11E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5" y="1024519"/>
                <a:ext cx="93487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1F458BD-2F33-A0C6-AC0A-85565C9EEB2B}"/>
              </a:ext>
            </a:extLst>
          </p:cNvPr>
          <p:cNvGrpSpPr/>
          <p:nvPr/>
        </p:nvGrpSpPr>
        <p:grpSpPr>
          <a:xfrm>
            <a:off x="703248" y="3440389"/>
            <a:ext cx="1715226" cy="2191216"/>
            <a:chOff x="1004893" y="3079350"/>
            <a:chExt cx="1715226" cy="21912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FE8376-F9E5-4DD6-9CFF-553EEAAF6317}"/>
                </a:ext>
              </a:extLst>
            </p:cNvPr>
            <p:cNvGrpSpPr/>
            <p:nvPr/>
          </p:nvGrpSpPr>
          <p:grpSpPr>
            <a:xfrm>
              <a:off x="1004893" y="3231689"/>
              <a:ext cx="1489612" cy="2038877"/>
              <a:chOff x="518998" y="3231689"/>
              <a:chExt cx="2461401" cy="203887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6BBF5BD-4B5E-B410-EBB4-06619CC40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1FD9C25-56BF-9462-5E6F-2AE5444465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DEEB7-F7C4-67DE-1D25-67CEF740138E}"/>
                    </a:ext>
                  </a:extLst>
                </p:cNvPr>
                <p:cNvSpPr txBox="1"/>
                <p:nvPr/>
              </p:nvSpPr>
              <p:spPr>
                <a:xfrm>
                  <a:off x="1456786" y="3079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DEEB7-F7C4-67DE-1D25-67CEF7401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786" y="3079350"/>
                  <a:ext cx="3263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8E92FA-78F5-CF71-1390-6B361E27051B}"/>
                    </a:ext>
                  </a:extLst>
                </p:cNvPr>
                <p:cNvSpPr txBox="1"/>
                <p:nvPr/>
              </p:nvSpPr>
              <p:spPr>
                <a:xfrm>
                  <a:off x="2315072" y="4249336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8E92FA-78F5-CF71-1390-6B361E270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72" y="4249336"/>
                  <a:ext cx="40504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B6496-DAAD-971F-2662-CC1EF11C77C1}"/>
                </a:ext>
              </a:extLst>
            </p:cNvPr>
            <p:cNvSpPr/>
            <p:nvPr/>
          </p:nvSpPr>
          <p:spPr>
            <a:xfrm>
              <a:off x="1721464" y="3284218"/>
              <a:ext cx="73708" cy="19355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232B222-93F1-393D-FB75-54FD699C7B7F}"/>
              </a:ext>
            </a:extLst>
          </p:cNvPr>
          <p:cNvSpPr txBox="1"/>
          <p:nvPr/>
        </p:nvSpPr>
        <p:spPr>
          <a:xfrm>
            <a:off x="485030" y="2875705"/>
            <a:ext cx="127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F65EDF-7AC5-3E58-D91E-0099D5B3F5BA}"/>
              </a:ext>
            </a:extLst>
          </p:cNvPr>
          <p:cNvSpPr txBox="1"/>
          <p:nvPr/>
        </p:nvSpPr>
        <p:spPr>
          <a:xfrm>
            <a:off x="2789411" y="30142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both slits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A134E1E-CBCE-81BD-3EFD-4E70A15815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7563" y="1511069"/>
            <a:ext cx="990433" cy="74761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7AAC428-4023-4EFA-3A59-295306FDA1F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8541" y="908818"/>
            <a:ext cx="990433" cy="747617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A66751E-C000-E6F3-ADD6-3DA160605ABC}"/>
              </a:ext>
            </a:extLst>
          </p:cNvPr>
          <p:cNvGrpSpPr/>
          <p:nvPr/>
        </p:nvGrpSpPr>
        <p:grpSpPr>
          <a:xfrm>
            <a:off x="5171645" y="3440389"/>
            <a:ext cx="1740985" cy="2191216"/>
            <a:chOff x="4894999" y="3173689"/>
            <a:chExt cx="1740985" cy="219121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B0A4820-051A-C0F9-698B-F9EBF61B603B}"/>
                </a:ext>
              </a:extLst>
            </p:cNvPr>
            <p:cNvGrpSpPr/>
            <p:nvPr/>
          </p:nvGrpSpPr>
          <p:grpSpPr>
            <a:xfrm>
              <a:off x="4920758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DB9D574-AEA9-FDA1-640D-32F1AA772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8BABBE-88AE-68F2-7F3C-8762C6F9B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EF3530-1AF3-F1E4-29E6-CA1C48DDD3BD}"/>
                    </a:ext>
                  </a:extLst>
                </p:cNvPr>
                <p:cNvSpPr txBox="1"/>
                <p:nvPr/>
              </p:nvSpPr>
              <p:spPr>
                <a:xfrm>
                  <a:off x="5372651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EF3530-1AF3-F1E4-29E6-CA1C48DDD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651" y="3173689"/>
                  <a:ext cx="3263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5CB8D-5B79-541D-C20C-872E42CC3A4E}"/>
                    </a:ext>
                  </a:extLst>
                </p:cNvPr>
                <p:cNvSpPr txBox="1"/>
                <p:nvPr/>
              </p:nvSpPr>
              <p:spPr>
                <a:xfrm>
                  <a:off x="6230937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5CB8D-5B79-541D-C20C-872E42CC3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937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9DF20-6595-D0DF-3147-F5C1C0943625}"/>
                </a:ext>
              </a:extLst>
            </p:cNvPr>
            <p:cNvSpPr/>
            <p:nvPr/>
          </p:nvSpPr>
          <p:spPr>
            <a:xfrm rot="5400000">
              <a:off x="5594032" y="3566722"/>
              <a:ext cx="160294" cy="959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DF844D-CD67-D47C-DDE8-B0BADFEB1941}"/>
                </a:ext>
              </a:extLst>
            </p:cNvPr>
            <p:cNvSpPr/>
            <p:nvPr/>
          </p:nvSpPr>
          <p:spPr>
            <a:xfrm>
              <a:off x="5637329" y="3966163"/>
              <a:ext cx="74710" cy="160293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8EF388E-7D2E-1EDA-AE74-4BAED96B8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0045" y="3698684"/>
              <a:ext cx="306430" cy="33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9B0216-02FD-F282-66E0-1D3D313700BC}"/>
                    </a:ext>
                  </a:extLst>
                </p:cNvPr>
                <p:cNvSpPr txBox="1"/>
                <p:nvPr/>
              </p:nvSpPr>
              <p:spPr>
                <a:xfrm>
                  <a:off x="4894999" y="343535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9B0216-02FD-F282-66E0-1D3D3137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999" y="3435350"/>
                  <a:ext cx="3697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FF50184-B9B7-042D-315D-3235FC19E7FD}"/>
              </a:ext>
            </a:extLst>
          </p:cNvPr>
          <p:cNvGrpSpPr/>
          <p:nvPr/>
        </p:nvGrpSpPr>
        <p:grpSpPr>
          <a:xfrm>
            <a:off x="7418723" y="3440389"/>
            <a:ext cx="1719715" cy="2191216"/>
            <a:chOff x="7025023" y="3173689"/>
            <a:chExt cx="1719715" cy="219121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2C63ADB-5884-D55D-AD74-5C6DE225FF06}"/>
                </a:ext>
              </a:extLst>
            </p:cNvPr>
            <p:cNvSpPr/>
            <p:nvPr/>
          </p:nvSpPr>
          <p:spPr>
            <a:xfrm rot="5400000">
              <a:off x="7702786" y="4166806"/>
              <a:ext cx="160294" cy="959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2DC5BD-883C-D16C-77F3-AE4C757354ED}"/>
                </a:ext>
              </a:extLst>
            </p:cNvPr>
            <p:cNvGrpSpPr/>
            <p:nvPr/>
          </p:nvGrpSpPr>
          <p:grpSpPr>
            <a:xfrm>
              <a:off x="7029512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F16CFF0-C73A-05D7-D05B-8F0F1039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090612A-640B-5A7C-5542-FBBA75044A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B7DC948-78DF-0CD8-3979-431F14A9CCCB}"/>
                    </a:ext>
                  </a:extLst>
                </p:cNvPr>
                <p:cNvSpPr txBox="1"/>
                <p:nvPr/>
              </p:nvSpPr>
              <p:spPr>
                <a:xfrm>
                  <a:off x="7481405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B7DC948-78DF-0CD8-3979-431F14A9C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05" y="3173689"/>
                  <a:ext cx="3263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295B3E5-2B3B-93FA-EE74-23B61C68BB4A}"/>
                    </a:ext>
                  </a:extLst>
                </p:cNvPr>
                <p:cNvSpPr txBox="1"/>
                <p:nvPr/>
              </p:nvSpPr>
              <p:spPr>
                <a:xfrm>
                  <a:off x="8339691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295B3E5-2B3B-93FA-EE74-23B61C68B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691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58B32B5-4846-A37F-8323-51194C7D8A92}"/>
                </a:ext>
              </a:extLst>
            </p:cNvPr>
            <p:cNvSpPr/>
            <p:nvPr/>
          </p:nvSpPr>
          <p:spPr>
            <a:xfrm>
              <a:off x="7746083" y="4566247"/>
              <a:ext cx="74710" cy="160293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EB88488-11F6-B00E-9F3F-BD284D46B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3269" y="4668332"/>
              <a:ext cx="339537" cy="278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53FA0B-6A8D-32FA-B876-413D2A4D12CF}"/>
                    </a:ext>
                  </a:extLst>
                </p:cNvPr>
                <p:cNvSpPr txBox="1"/>
                <p:nvPr/>
              </p:nvSpPr>
              <p:spPr>
                <a:xfrm>
                  <a:off x="7025023" y="4838344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53FA0B-6A8D-32FA-B876-413D2A4D1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023" y="4838344"/>
                  <a:ext cx="3697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5A72A0-00BC-1E22-1B44-25EC2D8A2415}"/>
              </a:ext>
            </a:extLst>
          </p:cNvPr>
          <p:cNvGrpSpPr/>
          <p:nvPr/>
        </p:nvGrpSpPr>
        <p:grpSpPr>
          <a:xfrm>
            <a:off x="2924567" y="3440389"/>
            <a:ext cx="1740985" cy="2191216"/>
            <a:chOff x="2786244" y="3173689"/>
            <a:chExt cx="1740985" cy="21912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175AC-E66E-3F2D-433C-C7FB0B826196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A53525-579F-1F44-8C4B-6AD15A2C5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331D92F-4988-195B-C647-51F5B8BB9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CD279-A4E2-2BC6-54C2-1EAFF79D4DE9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CD279-A4E2-2BC6-54C2-1EAFF79D4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A4A9D3-C832-3AF3-AF01-22DCB55989AF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A4A9D3-C832-3AF3-AF01-22DCB5598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ACCAC0-3C6F-A194-189E-C5BB4064F52F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DAA03B-46E0-D666-ECB9-2701AFBC84F3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2EA06D-2B3F-C6A8-B85D-8149DFA491BC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FC370CC-2DD6-D103-77BD-FDB928003DE7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D77CD14-DE86-4877-7A91-524803A22818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896E827-4E43-4BE3-5696-61AB75D2C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987" y="4038699"/>
              <a:ext cx="326242" cy="3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448B529-AE99-523E-5C91-49A958574D01}"/>
                    </a:ext>
                  </a:extLst>
                </p:cNvPr>
                <p:cNvSpPr txBox="1"/>
                <p:nvPr/>
              </p:nvSpPr>
              <p:spPr>
                <a:xfrm>
                  <a:off x="2786244" y="3662113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448B529-AE99-523E-5C91-49A958574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44" y="3662113"/>
                  <a:ext cx="36978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26ABF3C-66C8-C620-42A9-DFD02AAD9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2130" y="3966161"/>
              <a:ext cx="400201" cy="680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0024405A-A2FC-1E91-7993-DC3AF0BE3C15}"/>
              </a:ext>
            </a:extLst>
          </p:cNvPr>
          <p:cNvSpPr txBox="1"/>
          <p:nvPr/>
        </p:nvSpPr>
        <p:spPr>
          <a:xfrm>
            <a:off x="5929377" y="301420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single slit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279795-9086-B35A-646D-4B2A755273AA}"/>
                  </a:ext>
                </a:extLst>
              </p:cNvPr>
              <p:cNvSpPr txBox="1"/>
              <p:nvPr/>
            </p:nvSpPr>
            <p:spPr>
              <a:xfrm>
                <a:off x="4351384" y="4242022"/>
                <a:ext cx="934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279795-9086-B35A-646D-4B2A7552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84" y="4242022"/>
                <a:ext cx="93487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EE561A0-804E-8D0F-0936-6ABDAB93BB7C}"/>
                  </a:ext>
                </a:extLst>
              </p:cNvPr>
              <p:cNvSpPr txBox="1"/>
              <p:nvPr/>
            </p:nvSpPr>
            <p:spPr>
              <a:xfrm>
                <a:off x="6702528" y="4241667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EE561A0-804E-8D0F-0936-6ABDAB93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28" y="4241667"/>
                <a:ext cx="68320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06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BFFEC9-CB76-B511-2A1A-2114B99F0ACF}"/>
              </a:ext>
            </a:extLst>
          </p:cNvPr>
          <p:cNvGrpSpPr/>
          <p:nvPr/>
        </p:nvGrpSpPr>
        <p:grpSpPr>
          <a:xfrm>
            <a:off x="556016" y="1116188"/>
            <a:ext cx="2182627" cy="2808749"/>
            <a:chOff x="2786244" y="3173689"/>
            <a:chExt cx="1702754" cy="21912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0EFE9C-A2CA-ADD6-511B-123DCE83151C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87A1C83-D6C3-9932-8DFF-692F7CEE6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473562-59DF-49F3-C1F4-D744DE28F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54D71-5CDC-B3E6-A750-83B3CEEB09AC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287080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54D71-5CDC-B3E6-A750-83B3CEEB0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287080" cy="2881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AA057E-684D-86A2-A454-AA7BDA1F2B8E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366816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AA057E-684D-86A2-A454-AA7BDA1F2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366816" cy="288130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2BF03F-89B6-479A-B5A5-7CDC90E17BDA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626AD9-2489-781B-5708-7E2A62DD9276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99008-5B05-2EEB-9442-0E013FF0D1BB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D9AE101-2153-FB24-C908-D92C50EA3210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6C8A115-D4D4-3647-BA8D-90C2ABB95E5F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8668B9-0735-30DC-D4E5-607E35817F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372" y="3846780"/>
              <a:ext cx="358857" cy="191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C06F4D-7637-37F2-BA07-2BB24AF2E61C}"/>
                    </a:ext>
                  </a:extLst>
                </p:cNvPr>
                <p:cNvSpPr txBox="1"/>
                <p:nvPr/>
              </p:nvSpPr>
              <p:spPr>
                <a:xfrm>
                  <a:off x="2786244" y="3662113"/>
                  <a:ext cx="288481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C06F4D-7637-37F2-BA07-2BB24AF2E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44" y="3662113"/>
                  <a:ext cx="288481" cy="2881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918D39-EF03-7C8A-FE03-CC292A047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2130" y="3966161"/>
              <a:ext cx="400201" cy="680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0141C0-E9AF-87C5-C04F-15624EAE35C6}"/>
              </a:ext>
            </a:extLst>
          </p:cNvPr>
          <p:cNvSpPr txBox="1"/>
          <p:nvPr/>
        </p:nvSpPr>
        <p:spPr>
          <a:xfrm>
            <a:off x="396240" y="274320"/>
            <a:ext cx="5851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Again, this is all qualitative!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4A3E4-3EAC-E328-7AD8-A190A00AA6A0}"/>
                  </a:ext>
                </a:extLst>
              </p:cNvPr>
              <p:cNvSpPr txBox="1"/>
              <p:nvPr/>
            </p:nvSpPr>
            <p:spPr>
              <a:xfrm>
                <a:off x="251472" y="4493925"/>
                <a:ext cx="854625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Entropy is a global constraint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different answer if both slits are open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4A3E4-3EAC-E328-7AD8-A190A00A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2" y="4493925"/>
                <a:ext cx="8546250" cy="1323439"/>
              </a:xfrm>
              <a:prstGeom prst="rect">
                <a:avLst/>
              </a:prstGeom>
              <a:blipFill>
                <a:blip r:embed="rId5"/>
                <a:stretch>
                  <a:fillRect l="-2496" t="-8295" r="-1569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6B2CE83-59A8-25B5-D331-A53348AE3A11}"/>
              </a:ext>
            </a:extLst>
          </p:cNvPr>
          <p:cNvSpPr txBox="1"/>
          <p:nvPr/>
        </p:nvSpPr>
        <p:spPr>
          <a:xfrm>
            <a:off x="7221046" y="3611551"/>
            <a:ext cx="46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argument does not predict the peaks/valley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520F2-A5F3-9980-C2CD-057714689095}"/>
              </a:ext>
            </a:extLst>
          </p:cNvPr>
          <p:cNvSpPr txBox="1"/>
          <p:nvPr/>
        </p:nvSpPr>
        <p:spPr>
          <a:xfrm>
            <a:off x="2034360" y="1332640"/>
            <a:ext cx="23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single way to spread the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B341B-845C-10E5-BA39-84177A84F84C}"/>
              </a:ext>
            </a:extLst>
          </p:cNvPr>
          <p:cNvSpPr txBox="1"/>
          <p:nvPr/>
        </p:nvSpPr>
        <p:spPr>
          <a:xfrm>
            <a:off x="9090218" y="387529"/>
            <a:ext cx="2724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 pattern</a:t>
            </a:r>
          </a:p>
          <a:p>
            <a:r>
              <a:rPr lang="en-US" sz="1200" dirty="0"/>
              <a:t>(From Wikipedia, by Alexandre </a:t>
            </a:r>
            <a:r>
              <a:rPr lang="en-US" sz="1200" dirty="0" err="1"/>
              <a:t>Gondran</a:t>
            </a:r>
            <a:r>
              <a:rPr lang="en-US" sz="1200" dirty="0"/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2C2A68-3B77-46F4-F995-73234FDBA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94" y="1176371"/>
            <a:ext cx="3158924" cy="21143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ADC7C-10FD-F0B1-6B78-3C6DFEB6AA04}"/>
              </a:ext>
            </a:extLst>
          </p:cNvPr>
          <p:cNvCxnSpPr>
            <a:cxnSpLocks/>
          </p:cNvCxnSpPr>
          <p:nvPr/>
        </p:nvCxnSpPr>
        <p:spPr>
          <a:xfrm flipH="1" flipV="1">
            <a:off x="10118918" y="3095566"/>
            <a:ext cx="911032" cy="52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5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58251-51E4-D935-77CE-373686DA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1CAD8-EFE2-96C7-70DC-733C3762E8E6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Entanglement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E9C00-69C1-6B8F-3EE0-20C8602B9E7D}"/>
              </a:ext>
            </a:extLst>
          </p:cNvPr>
          <p:cNvSpPr txBox="1"/>
          <p:nvPr/>
        </p:nvSpPr>
        <p:spPr>
          <a:xfrm>
            <a:off x="488950" y="4417074"/>
            <a:ext cx="8794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Composite systems can access more states than those accessible by the two systems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9AED2-AE5C-1CE2-AC15-F9B9F272077E}"/>
                  </a:ext>
                </a:extLst>
              </p:cNvPr>
              <p:cNvSpPr txBox="1"/>
              <p:nvPr/>
            </p:nvSpPr>
            <p:spPr>
              <a:xfrm>
                <a:off x="3826212" y="2108200"/>
                <a:ext cx="453957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9AED2-AE5C-1CE2-AC15-F9B9F272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12" y="2108200"/>
                <a:ext cx="453957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7BCB14-B2ED-0196-DA0C-3105F5CC3867}"/>
              </a:ext>
            </a:extLst>
          </p:cNvPr>
          <p:cNvCxnSpPr/>
          <p:nvPr/>
        </p:nvCxnSpPr>
        <p:spPr>
          <a:xfrm>
            <a:off x="2985626" y="1846656"/>
            <a:ext cx="800100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BB5A0-8585-C953-E24F-A98534926992}"/>
              </a:ext>
            </a:extLst>
          </p:cNvPr>
          <p:cNvSpPr txBox="1"/>
          <p:nvPr/>
        </p:nvSpPr>
        <p:spPr>
          <a:xfrm>
            <a:off x="292100" y="1363708"/>
            <a:ext cx="5387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specification of the composite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7CEFE-F212-D211-B2DF-058C7FCFD7B1}"/>
              </a:ext>
            </a:extLst>
          </p:cNvPr>
          <p:cNvCxnSpPr>
            <a:cxnSpLocks/>
          </p:cNvCxnSpPr>
          <p:nvPr/>
        </p:nvCxnSpPr>
        <p:spPr>
          <a:xfrm flipH="1">
            <a:off x="8255000" y="1825373"/>
            <a:ext cx="730250" cy="54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E96F3F-89A2-57DF-B1FD-E9C9BE143ABE}"/>
              </a:ext>
            </a:extLst>
          </p:cNvPr>
          <p:cNvSpPr txBox="1"/>
          <p:nvPr/>
        </p:nvSpPr>
        <p:spPr>
          <a:xfrm>
            <a:off x="7234993" y="1363708"/>
            <a:ext cx="465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specification of the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27B2D-ABF9-1902-29E7-A3C287A2EA1E}"/>
              </a:ext>
            </a:extLst>
          </p:cNvPr>
          <p:cNvSpPr txBox="1"/>
          <p:nvPr/>
        </p:nvSpPr>
        <p:spPr>
          <a:xfrm>
            <a:off x="4435397" y="2921166"/>
            <a:ext cx="2753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does not always give</a:t>
            </a:r>
          </a:p>
        </p:txBody>
      </p:sp>
    </p:spTree>
    <p:extLst>
      <p:ext uri="{BB962C8B-B14F-4D97-AF65-F5344CB8AC3E}">
        <p14:creationId xmlns:p14="http://schemas.microsoft.com/office/powerpoint/2010/main" val="71296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AEF1A-6F7E-74B8-DBC2-5C63DBC72681}"/>
              </a:ext>
            </a:extLst>
          </p:cNvPr>
          <p:cNvGrpSpPr/>
          <p:nvPr/>
        </p:nvGrpSpPr>
        <p:grpSpPr>
          <a:xfrm>
            <a:off x="7834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80A720-1D34-6FB9-6D50-27F2A05AA8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30136F-FFED-6796-9162-6B970FDBB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E26FBB-6C10-BF61-A72A-F72D05ED27D1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E26FBB-6C10-BF61-A72A-F72D05ED2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6CE7D2-652E-4D66-A28C-0BB2EEF8CEF2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6CE7D2-652E-4D66-A28C-0BB2EEF8C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CA554B-644B-0AF2-18C4-4319118E1436}"/>
              </a:ext>
            </a:extLst>
          </p:cNvPr>
          <p:cNvCxnSpPr/>
          <p:nvPr/>
        </p:nvCxnSpPr>
        <p:spPr>
          <a:xfrm>
            <a:off x="2689225" y="2070100"/>
            <a:ext cx="0" cy="147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4485FE-0B97-8632-DCB7-226C44D36479}"/>
              </a:ext>
            </a:extLst>
          </p:cNvPr>
          <p:cNvCxnSpPr/>
          <p:nvPr/>
        </p:nvCxnSpPr>
        <p:spPr>
          <a:xfrm flipH="1">
            <a:off x="1110782" y="2070100"/>
            <a:ext cx="15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555B2BE-25CD-02D9-39C9-C470CEE7C489}"/>
              </a:ext>
            </a:extLst>
          </p:cNvPr>
          <p:cNvSpPr/>
          <p:nvPr/>
        </p:nvSpPr>
        <p:spPr>
          <a:xfrm>
            <a:off x="2666365" y="20472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E65152-7B4C-2F34-18B4-43B952101021}"/>
              </a:ext>
            </a:extLst>
          </p:cNvPr>
          <p:cNvCxnSpPr/>
          <p:nvPr/>
        </p:nvCxnSpPr>
        <p:spPr>
          <a:xfrm flipH="1">
            <a:off x="2724784" y="1578476"/>
            <a:ext cx="647700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90E949-0363-14CF-65F6-299A96FAEB26}"/>
              </a:ext>
            </a:extLst>
          </p:cNvPr>
          <p:cNvSpPr txBox="1"/>
          <p:nvPr/>
        </p:nvSpPr>
        <p:spPr>
          <a:xfrm>
            <a:off x="3372484" y="1258734"/>
            <a:ext cx="392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perfectly prepared composite system determines both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7FBAB-3844-E363-7EB4-54B6F77595DE}"/>
              </a:ext>
            </a:extLst>
          </p:cNvPr>
          <p:cNvSpPr txBox="1"/>
          <p:nvPr/>
        </p:nvSpPr>
        <p:spPr>
          <a:xfrm>
            <a:off x="2276512" y="187047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classical mechanics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3E853-B266-C285-1E35-71BD959C9821}"/>
              </a:ext>
            </a:extLst>
          </p:cNvPr>
          <p:cNvSpPr txBox="1"/>
          <p:nvPr/>
        </p:nvSpPr>
        <p:spPr>
          <a:xfrm>
            <a:off x="5668775" y="2472432"/>
            <a:ext cx="628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Perfectly prepared! What if we can only prepare up to zero entropy?</a:t>
            </a:r>
          </a:p>
        </p:txBody>
      </p:sp>
    </p:spTree>
    <p:extLst>
      <p:ext uri="{BB962C8B-B14F-4D97-AF65-F5344CB8AC3E}">
        <p14:creationId xmlns:p14="http://schemas.microsoft.com/office/powerpoint/2010/main" val="235552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8933-06C2-AA4A-6E7D-0F814305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05F3B8-665C-83F1-051F-DBC232566043}"/>
              </a:ext>
            </a:extLst>
          </p:cNvPr>
          <p:cNvGrpSpPr/>
          <p:nvPr/>
        </p:nvGrpSpPr>
        <p:grpSpPr>
          <a:xfrm>
            <a:off x="16851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A1E4C2-8227-7B1A-E1A5-A7015CD2C76D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927699-DB51-1B41-736E-91C08EE3E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B61F3C-25D2-5587-8BD7-7B856BBC51B3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B61F3C-25D2-5587-8BD7-7B856BBC5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42CBC7-D812-F265-6EF6-C55CCD6DFE50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42CBC7-D812-F265-6EF6-C55CCD6DF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6252851-6A23-AF6F-AC0A-E62A30B15E3F}"/>
              </a:ext>
            </a:extLst>
          </p:cNvPr>
          <p:cNvSpPr/>
          <p:nvPr/>
        </p:nvSpPr>
        <p:spPr>
          <a:xfrm>
            <a:off x="3130550" y="1729502"/>
            <a:ext cx="716994" cy="71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6E43E2-34A1-8B9C-E992-78817C2FA6F5}"/>
              </a:ext>
            </a:extLst>
          </p:cNvPr>
          <p:cNvCxnSpPr>
            <a:cxnSpLocks/>
          </p:cNvCxnSpPr>
          <p:nvPr/>
        </p:nvCxnSpPr>
        <p:spPr>
          <a:xfrm>
            <a:off x="3129994" y="24464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CA508-89E8-DCBB-55F2-901CB221651B}"/>
              </a:ext>
            </a:extLst>
          </p:cNvPr>
          <p:cNvCxnSpPr>
            <a:cxnSpLocks/>
          </p:cNvCxnSpPr>
          <p:nvPr/>
        </p:nvCxnSpPr>
        <p:spPr>
          <a:xfrm>
            <a:off x="3847544" y="24464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80DE0B-AAAB-3A8E-1A61-6ABBE796973A}"/>
              </a:ext>
            </a:extLst>
          </p:cNvPr>
          <p:cNvCxnSpPr/>
          <p:nvPr/>
        </p:nvCxnSpPr>
        <p:spPr>
          <a:xfrm flipH="1">
            <a:off x="2012482" y="2443877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DBE457-C1CB-982F-683C-824394CA9AE4}"/>
              </a:ext>
            </a:extLst>
          </p:cNvPr>
          <p:cNvCxnSpPr/>
          <p:nvPr/>
        </p:nvCxnSpPr>
        <p:spPr>
          <a:xfrm flipH="1">
            <a:off x="2012482" y="1729502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2331A-A540-4C29-006A-1E1B8ACA884D}"/>
              </a:ext>
            </a:extLst>
          </p:cNvPr>
          <p:cNvSpPr/>
          <p:nvPr/>
        </p:nvSpPr>
        <p:spPr>
          <a:xfrm>
            <a:off x="3129994" y="3518323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4F0DC-57E1-0297-61F1-7A4C82B8ED5E}"/>
              </a:ext>
            </a:extLst>
          </p:cNvPr>
          <p:cNvSpPr/>
          <p:nvPr/>
        </p:nvSpPr>
        <p:spPr>
          <a:xfrm rot="5400000">
            <a:off x="1653707" y="2065140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05848C-F902-9D49-99AB-335862E79D3E}"/>
              </a:ext>
            </a:extLst>
          </p:cNvPr>
          <p:cNvCxnSpPr>
            <a:cxnSpLocks/>
          </p:cNvCxnSpPr>
          <p:nvPr/>
        </p:nvCxnSpPr>
        <p:spPr>
          <a:xfrm flipH="1">
            <a:off x="3846986" y="723055"/>
            <a:ext cx="534514" cy="51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6E5E0C-DFD0-4E88-6DB7-26A3232097D2}"/>
                  </a:ext>
                </a:extLst>
              </p:cNvPr>
              <p:cNvSpPr txBox="1"/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6E5E0C-DFD0-4E88-6DB7-26A323209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00C7AAE-D7CC-74DF-9EC0-55AE3103AEA9}"/>
              </a:ext>
            </a:extLst>
          </p:cNvPr>
          <p:cNvSpPr txBox="1"/>
          <p:nvPr/>
        </p:nvSpPr>
        <p:spPr>
          <a:xfrm>
            <a:off x="3526545" y="329878"/>
            <a:ext cx="229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4FA193-EF3C-C8DE-688A-E8B2E414BACB}"/>
                  </a:ext>
                </a:extLst>
              </p:cNvPr>
              <p:cNvSpPr txBox="1"/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4FA193-EF3C-C8DE-688A-E8B2E414B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FBACED-80EA-5385-E16A-985756D58192}"/>
                  </a:ext>
                </a:extLst>
              </p:cNvPr>
              <p:cNvSpPr txBox="1"/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FBACED-80EA-5385-E16A-985756D5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52611A-F67A-7E4B-766F-D7E791F8C9D0}"/>
              </a:ext>
            </a:extLst>
          </p:cNvPr>
          <p:cNvCxnSpPr/>
          <p:nvPr/>
        </p:nvCxnSpPr>
        <p:spPr>
          <a:xfrm flipV="1">
            <a:off x="1250576" y="2228425"/>
            <a:ext cx="174812" cy="14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AF7F9F-ED74-EA2C-4A5D-C41D208D09C2}"/>
              </a:ext>
            </a:extLst>
          </p:cNvPr>
          <p:cNvCxnSpPr>
            <a:cxnSpLocks/>
          </p:cNvCxnSpPr>
          <p:nvPr/>
        </p:nvCxnSpPr>
        <p:spPr>
          <a:xfrm>
            <a:off x="1695031" y="3874978"/>
            <a:ext cx="1191409" cy="15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0B5085-0229-B7CF-F2B1-E73DC0CE4E33}"/>
              </a:ext>
            </a:extLst>
          </p:cNvPr>
          <p:cNvSpPr txBox="1"/>
          <p:nvPr/>
        </p:nvSpPr>
        <p:spPr>
          <a:xfrm>
            <a:off x="240185" y="3568804"/>
            <a:ext cx="141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BA5AF-E227-884C-9296-E1B8BD8AF37C}"/>
                  </a:ext>
                </a:extLst>
              </p:cNvPr>
              <p:cNvSpPr txBox="1"/>
              <p:nvPr/>
            </p:nvSpPr>
            <p:spPr>
              <a:xfrm>
                <a:off x="5366488" y="4996604"/>
                <a:ext cx="4010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BA5AF-E227-884C-9296-E1B8BD8A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88" y="4996604"/>
                <a:ext cx="401032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4EAD2D-9326-106A-E574-2638DFF8D2DB}"/>
                  </a:ext>
                </a:extLst>
              </p:cNvPr>
              <p:cNvSpPr txBox="1"/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4EAD2D-9326-106A-E574-2638DFF8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29F159-5301-EA06-3EE2-5A69B52301B0}"/>
              </a:ext>
            </a:extLst>
          </p:cNvPr>
          <p:cNvCxnSpPr/>
          <p:nvPr/>
        </p:nvCxnSpPr>
        <p:spPr>
          <a:xfrm>
            <a:off x="7012641" y="723055"/>
            <a:ext cx="0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9B0EF4-C80D-D3CB-969D-C73FEAE42ECA}"/>
              </a:ext>
            </a:extLst>
          </p:cNvPr>
          <p:cNvSpPr txBox="1"/>
          <p:nvPr/>
        </p:nvSpPr>
        <p:spPr>
          <a:xfrm>
            <a:off x="6303696" y="376044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entropy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2851CC-41BC-13DD-3078-914FF4938E92}"/>
              </a:ext>
            </a:extLst>
          </p:cNvPr>
          <p:cNvSpPr txBox="1"/>
          <p:nvPr/>
        </p:nvSpPr>
        <p:spPr>
          <a:xfrm>
            <a:off x="10442043" y="399943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entropy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6D91BB-7F00-F941-5B50-950EB8422C29}"/>
              </a:ext>
            </a:extLst>
          </p:cNvPr>
          <p:cNvCxnSpPr/>
          <p:nvPr/>
        </p:nvCxnSpPr>
        <p:spPr>
          <a:xfrm flipH="1">
            <a:off x="8612841" y="745376"/>
            <a:ext cx="298955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D760C1-9833-723F-9CB9-28995DBAA8C1}"/>
              </a:ext>
            </a:extLst>
          </p:cNvPr>
          <p:cNvCxnSpPr>
            <a:cxnSpLocks/>
          </p:cNvCxnSpPr>
          <p:nvPr/>
        </p:nvCxnSpPr>
        <p:spPr>
          <a:xfrm>
            <a:off x="9268895" y="745376"/>
            <a:ext cx="251623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465211-7226-0463-076F-A61526B63B05}"/>
              </a:ext>
            </a:extLst>
          </p:cNvPr>
          <p:cNvSpPr txBox="1"/>
          <p:nvPr/>
        </p:nvSpPr>
        <p:spPr>
          <a:xfrm>
            <a:off x="8285739" y="428094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entropies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41F63C-F368-B780-149C-6164C54E3D10}"/>
              </a:ext>
            </a:extLst>
          </p:cNvPr>
          <p:cNvCxnSpPr/>
          <p:nvPr/>
        </p:nvCxnSpPr>
        <p:spPr>
          <a:xfrm flipH="1">
            <a:off x="10972800" y="805434"/>
            <a:ext cx="141194" cy="4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ED6B91-0C37-159A-1CEE-7E3744D3DADF}"/>
                  </a:ext>
                </a:extLst>
              </p:cNvPr>
              <p:cNvSpPr txBox="1"/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ED6B91-0C37-159A-1CEE-7E3744D3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041B0-4A95-FB8A-D5B9-CE5C9A1F5336}"/>
                  </a:ext>
                </a:extLst>
              </p:cNvPr>
              <p:cNvSpPr txBox="1"/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Assume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041B0-4A95-FB8A-D5B9-CE5C9A1F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blipFill>
                <a:blip r:embed="rId10"/>
                <a:stretch>
                  <a:fillRect l="-4865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47A3FC-4FEA-E21A-A62A-2011612FDDE9}"/>
                  </a:ext>
                </a:extLst>
              </p:cNvPr>
              <p:cNvSpPr txBox="1"/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independence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47A3FC-4FEA-E21A-A62A-2011612F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blipFill>
                <a:blip r:embed="rId11"/>
                <a:stretch>
                  <a:fillRect t="-8197" r="-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BD8A2A-3DDE-9416-EC27-F126AC6068EE}"/>
                  </a:ext>
                </a:extLst>
              </p:cNvPr>
              <p:cNvSpPr txBox="1"/>
              <p:nvPr/>
            </p:nvSpPr>
            <p:spPr>
              <a:xfrm>
                <a:off x="6106979" y="4009887"/>
                <a:ext cx="25293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BD8A2A-3DDE-9416-EC27-F126AC60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79" y="4009887"/>
                <a:ext cx="252934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9FFD51-7144-0FC9-5D05-14144BF70B0D}"/>
                  </a:ext>
                </a:extLst>
              </p:cNvPr>
              <p:cNvSpPr txBox="1"/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9FFD51-7144-0FC9-5D05-14144BF70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8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/>
              <p:nvPr/>
            </p:nvSpPr>
            <p:spPr>
              <a:xfrm>
                <a:off x="4377260" y="2461066"/>
                <a:ext cx="3383555" cy="1839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60" y="2461066"/>
                <a:ext cx="3383555" cy="1839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A1764A-DBED-427D-9734-D0D5660F4245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Quantum uncertainty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39FAF-C03F-E771-14E7-8CD6BDD65418}"/>
              </a:ext>
            </a:extLst>
          </p:cNvPr>
          <p:cNvSpPr txBox="1"/>
          <p:nvPr/>
        </p:nvSpPr>
        <p:spPr>
          <a:xfrm>
            <a:off x="0" y="13710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Limit to the precision of preparation </a:t>
            </a:r>
          </a:p>
        </p:txBody>
      </p:sp>
    </p:spTree>
    <p:extLst>
      <p:ext uri="{BB962C8B-B14F-4D97-AF65-F5344CB8AC3E}">
        <p14:creationId xmlns:p14="http://schemas.microsoft.com/office/powerpoint/2010/main" val="167785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61DC-3D01-1F60-5841-04C5E316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30E465C-BCBA-6065-5370-B7AD98C186CF}"/>
              </a:ext>
            </a:extLst>
          </p:cNvPr>
          <p:cNvGrpSpPr/>
          <p:nvPr/>
        </p:nvGrpSpPr>
        <p:grpSpPr>
          <a:xfrm>
            <a:off x="16851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6C92DE-7B68-A32C-A918-D29AD64F74A0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0DD99A-4933-8680-33AD-121E1A57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A5B07B-C92A-D367-DDDC-5C1A78532CA9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A5B07B-C92A-D367-DDDC-5C1A78532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01C8B-5179-3F4A-DDBE-C304AA87C14E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01C8B-5179-3F4A-DDBE-C304AA87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E53ACF-EC03-AB27-FC95-3C9A95FBA423}"/>
              </a:ext>
            </a:extLst>
          </p:cNvPr>
          <p:cNvCxnSpPr>
            <a:cxnSpLocks/>
          </p:cNvCxnSpPr>
          <p:nvPr/>
        </p:nvCxnSpPr>
        <p:spPr>
          <a:xfrm>
            <a:off x="2699685" y="2843213"/>
            <a:ext cx="0" cy="69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55430-DD18-6D84-FF55-6CDF9F7C66BB}"/>
              </a:ext>
            </a:extLst>
          </p:cNvPr>
          <p:cNvCxnSpPr>
            <a:cxnSpLocks/>
          </p:cNvCxnSpPr>
          <p:nvPr/>
        </p:nvCxnSpPr>
        <p:spPr>
          <a:xfrm flipH="1">
            <a:off x="4728332" y="1878806"/>
            <a:ext cx="831" cy="165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E02186-4B93-B5B8-B8E6-AA80C532C990}"/>
              </a:ext>
            </a:extLst>
          </p:cNvPr>
          <p:cNvCxnSpPr>
            <a:cxnSpLocks/>
          </p:cNvCxnSpPr>
          <p:nvPr/>
        </p:nvCxnSpPr>
        <p:spPr>
          <a:xfrm flipH="1">
            <a:off x="2012482" y="2840573"/>
            <a:ext cx="690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CCE460-B506-DBFA-66EA-B4F9C0B77B2A}"/>
              </a:ext>
            </a:extLst>
          </p:cNvPr>
          <p:cNvCxnSpPr>
            <a:cxnSpLocks/>
          </p:cNvCxnSpPr>
          <p:nvPr/>
        </p:nvCxnSpPr>
        <p:spPr>
          <a:xfrm flipH="1">
            <a:off x="2012482" y="1825728"/>
            <a:ext cx="267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BFBE1F4-65DD-ED3A-AEDA-1045AD5AE6EC}"/>
              </a:ext>
            </a:extLst>
          </p:cNvPr>
          <p:cNvSpPr/>
          <p:nvPr/>
        </p:nvSpPr>
        <p:spPr>
          <a:xfrm>
            <a:off x="2702719" y="3510525"/>
            <a:ext cx="2024782" cy="53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93296E-8EAF-8FB2-954D-AF11AB215D03}"/>
              </a:ext>
            </a:extLst>
          </p:cNvPr>
          <p:cNvSpPr/>
          <p:nvPr/>
        </p:nvSpPr>
        <p:spPr>
          <a:xfrm rot="5400000">
            <a:off x="1509014" y="2312226"/>
            <a:ext cx="100637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4A5F1F-B209-4ABC-6C96-557B4D45E9EE}"/>
              </a:ext>
            </a:extLst>
          </p:cNvPr>
          <p:cNvCxnSpPr>
            <a:cxnSpLocks/>
          </p:cNvCxnSpPr>
          <p:nvPr/>
        </p:nvCxnSpPr>
        <p:spPr>
          <a:xfrm flipH="1">
            <a:off x="3846986" y="723055"/>
            <a:ext cx="534514" cy="51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8801-DA42-7649-18C3-89A25E0E03F8}"/>
                  </a:ext>
                </a:extLst>
              </p:cNvPr>
              <p:cNvSpPr txBox="1"/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8801-DA42-7649-18C3-89A25E0E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5FD523D-21F0-99D8-020A-50B49B048EA8}"/>
              </a:ext>
            </a:extLst>
          </p:cNvPr>
          <p:cNvSpPr txBox="1"/>
          <p:nvPr/>
        </p:nvSpPr>
        <p:spPr>
          <a:xfrm>
            <a:off x="3526545" y="329878"/>
            <a:ext cx="229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DA267A-91DC-4C1D-4212-749710B6A422}"/>
                  </a:ext>
                </a:extLst>
              </p:cNvPr>
              <p:cNvSpPr txBox="1"/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DA267A-91DC-4C1D-4212-749710B6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636ABE-1E3F-FD63-5783-AEC2146D31FC}"/>
                  </a:ext>
                </a:extLst>
              </p:cNvPr>
              <p:cNvSpPr txBox="1"/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636ABE-1E3F-FD63-5783-AEC2146D3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082E4-54E4-1F54-2F1B-25EEE564B41F}"/>
              </a:ext>
            </a:extLst>
          </p:cNvPr>
          <p:cNvCxnSpPr/>
          <p:nvPr/>
        </p:nvCxnSpPr>
        <p:spPr>
          <a:xfrm flipV="1">
            <a:off x="1250576" y="2228425"/>
            <a:ext cx="174812" cy="14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C29C81-DDB6-88D1-4838-875DF26BAEA4}"/>
              </a:ext>
            </a:extLst>
          </p:cNvPr>
          <p:cNvCxnSpPr>
            <a:cxnSpLocks/>
          </p:cNvCxnSpPr>
          <p:nvPr/>
        </p:nvCxnSpPr>
        <p:spPr>
          <a:xfrm>
            <a:off x="1695031" y="3874978"/>
            <a:ext cx="1191409" cy="15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8F38B4-4B47-0291-9C4B-DE4487E9AF77}"/>
              </a:ext>
            </a:extLst>
          </p:cNvPr>
          <p:cNvSpPr txBox="1"/>
          <p:nvPr/>
        </p:nvSpPr>
        <p:spPr>
          <a:xfrm>
            <a:off x="240185" y="3568804"/>
            <a:ext cx="141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8500E3-F9BE-849E-ABF0-FEF696BCFF5E}"/>
                  </a:ext>
                </a:extLst>
              </p:cNvPr>
              <p:cNvSpPr txBox="1"/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8500E3-F9BE-849E-ABF0-FEF696BC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BA3E71-908E-18F8-4091-BDF467938DD7}"/>
              </a:ext>
            </a:extLst>
          </p:cNvPr>
          <p:cNvCxnSpPr/>
          <p:nvPr/>
        </p:nvCxnSpPr>
        <p:spPr>
          <a:xfrm>
            <a:off x="7012641" y="723055"/>
            <a:ext cx="0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E0CAFE-4A99-5544-3C4B-C334521E6F71}"/>
              </a:ext>
            </a:extLst>
          </p:cNvPr>
          <p:cNvSpPr txBox="1"/>
          <p:nvPr/>
        </p:nvSpPr>
        <p:spPr>
          <a:xfrm>
            <a:off x="6303696" y="376044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entropy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EA28E-E699-46E8-8618-1D49E620E8EE}"/>
              </a:ext>
            </a:extLst>
          </p:cNvPr>
          <p:cNvSpPr txBox="1"/>
          <p:nvPr/>
        </p:nvSpPr>
        <p:spPr>
          <a:xfrm>
            <a:off x="10442043" y="399943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entropy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0309EA-AB6B-CF39-4E17-5E1D8884BD7C}"/>
              </a:ext>
            </a:extLst>
          </p:cNvPr>
          <p:cNvCxnSpPr/>
          <p:nvPr/>
        </p:nvCxnSpPr>
        <p:spPr>
          <a:xfrm flipH="1">
            <a:off x="8612841" y="745376"/>
            <a:ext cx="298955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BA9454-54E6-4434-2BFA-DF57DC6A795E}"/>
              </a:ext>
            </a:extLst>
          </p:cNvPr>
          <p:cNvCxnSpPr>
            <a:cxnSpLocks/>
          </p:cNvCxnSpPr>
          <p:nvPr/>
        </p:nvCxnSpPr>
        <p:spPr>
          <a:xfrm>
            <a:off x="9268895" y="745376"/>
            <a:ext cx="251623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311E3C-D15B-D0B6-0222-9660CD181A36}"/>
              </a:ext>
            </a:extLst>
          </p:cNvPr>
          <p:cNvSpPr txBox="1"/>
          <p:nvPr/>
        </p:nvSpPr>
        <p:spPr>
          <a:xfrm>
            <a:off x="8285739" y="428094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entropies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C7DD8-2D95-0ACA-BC15-E56E6861251A}"/>
              </a:ext>
            </a:extLst>
          </p:cNvPr>
          <p:cNvCxnSpPr/>
          <p:nvPr/>
        </p:nvCxnSpPr>
        <p:spPr>
          <a:xfrm flipH="1">
            <a:off x="10972800" y="805434"/>
            <a:ext cx="141194" cy="4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929B50-3832-5056-C7B9-C7A26631ED61}"/>
                  </a:ext>
                </a:extLst>
              </p:cNvPr>
              <p:cNvSpPr txBox="1"/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929B50-3832-5056-C7B9-C7A26631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1B3B7-4A31-4605-55A4-445F007D2ABB}"/>
                  </a:ext>
                </a:extLst>
              </p:cNvPr>
              <p:cNvSpPr txBox="1"/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Assume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1B3B7-4A31-4605-55A4-445F007D2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blipFill>
                <a:blip r:embed="rId9"/>
                <a:stretch>
                  <a:fillRect l="-4865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18706A-DAD4-A8FA-DDF1-03DF69F5B4AB}"/>
                  </a:ext>
                </a:extLst>
              </p:cNvPr>
              <p:cNvSpPr txBox="1"/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independence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18706A-DAD4-A8FA-DDF1-03DF69F5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blipFill>
                <a:blip r:embed="rId10"/>
                <a:stretch>
                  <a:fillRect t="-8197" r="-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DBB524-74A6-E34D-A0A7-98BCC6C232B1}"/>
              </a:ext>
            </a:extLst>
          </p:cNvPr>
          <p:cNvSpPr/>
          <p:nvPr/>
        </p:nvSpPr>
        <p:spPr>
          <a:xfrm rot="20036677">
            <a:off x="2590626" y="2294681"/>
            <a:ext cx="2246649" cy="99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63D4-15DB-C476-9BB6-2BD14D346406}"/>
                  </a:ext>
                </a:extLst>
              </p:cNvPr>
              <p:cNvSpPr txBox="1"/>
              <p:nvPr/>
            </p:nvSpPr>
            <p:spPr>
              <a:xfrm>
                <a:off x="5366488" y="4996604"/>
                <a:ext cx="391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b="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63D4-15DB-C476-9BB6-2BD14D346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88" y="4996604"/>
                <a:ext cx="3915752" cy="646331"/>
              </a:xfrm>
              <a:prstGeom prst="rect">
                <a:avLst/>
              </a:prstGeom>
              <a:blipFill>
                <a:blip r:embed="rId11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B1735-9A06-FE2D-D3C5-4772985E3241}"/>
                  </a:ext>
                </a:extLst>
              </p:cNvPr>
              <p:cNvSpPr txBox="1"/>
              <p:nvPr/>
            </p:nvSpPr>
            <p:spPr>
              <a:xfrm>
                <a:off x="6106979" y="4009887"/>
                <a:ext cx="25278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B1735-9A06-FE2D-D3C5-4772985E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79" y="4009887"/>
                <a:ext cx="252780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D97276-9F7A-9E2B-E0F3-926DA99E28A6}"/>
                  </a:ext>
                </a:extLst>
              </p:cNvPr>
              <p:cNvSpPr txBox="1"/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D97276-9F7A-9E2B-E0F3-926DA99E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43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A047-B06D-D6C0-ACB7-580C9AF1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68130-299F-DA93-9A16-D08C4D250F7C}"/>
              </a:ext>
            </a:extLst>
          </p:cNvPr>
          <p:cNvGrpSpPr/>
          <p:nvPr/>
        </p:nvGrpSpPr>
        <p:grpSpPr>
          <a:xfrm>
            <a:off x="206847" y="4182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3A047F-10EA-6F3C-4DB9-7EBF72AB4F0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DFDD01-C9B2-2E23-47D2-82042A4D3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97F247-45A7-D9F1-D7D1-B6EA4710E378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97F247-45A7-D9F1-D7D1-B6EA4710E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5A3AD-AFBF-ED20-81D4-81B156CDF955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5A3AD-AFBF-ED20-81D4-81B156CDF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AAFEEB-9A21-CD30-79FF-E062D15AD1CB}"/>
              </a:ext>
            </a:extLst>
          </p:cNvPr>
          <p:cNvSpPr/>
          <p:nvPr/>
        </p:nvSpPr>
        <p:spPr>
          <a:xfrm>
            <a:off x="1652270" y="1424702"/>
            <a:ext cx="716994" cy="71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94FA3-F440-7393-581C-B011192E016C}"/>
              </a:ext>
            </a:extLst>
          </p:cNvPr>
          <p:cNvCxnSpPr>
            <a:cxnSpLocks/>
          </p:cNvCxnSpPr>
          <p:nvPr/>
        </p:nvCxnSpPr>
        <p:spPr>
          <a:xfrm>
            <a:off x="1651714" y="21416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8E9D57-734E-98A5-2BFD-7FD1360D0100}"/>
              </a:ext>
            </a:extLst>
          </p:cNvPr>
          <p:cNvCxnSpPr>
            <a:cxnSpLocks/>
          </p:cNvCxnSpPr>
          <p:nvPr/>
        </p:nvCxnSpPr>
        <p:spPr>
          <a:xfrm>
            <a:off x="2369264" y="21416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15BB7-4B04-1D40-5406-2C7C5C7DEB83}"/>
              </a:ext>
            </a:extLst>
          </p:cNvPr>
          <p:cNvCxnSpPr/>
          <p:nvPr/>
        </p:nvCxnSpPr>
        <p:spPr>
          <a:xfrm flipH="1">
            <a:off x="534202" y="2139077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F2E865-88C8-37AF-C8BC-E88D11B39A0D}"/>
              </a:ext>
            </a:extLst>
          </p:cNvPr>
          <p:cNvCxnSpPr/>
          <p:nvPr/>
        </p:nvCxnSpPr>
        <p:spPr>
          <a:xfrm flipH="1">
            <a:off x="534202" y="1424702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8A95E-3402-193F-5D87-8178EE596C3F}"/>
              </a:ext>
            </a:extLst>
          </p:cNvPr>
          <p:cNvSpPr/>
          <p:nvPr/>
        </p:nvSpPr>
        <p:spPr>
          <a:xfrm>
            <a:off x="1651714" y="3213523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395014-6EB1-F48D-8CD9-B374382C1FB7}"/>
              </a:ext>
            </a:extLst>
          </p:cNvPr>
          <p:cNvSpPr/>
          <p:nvPr/>
        </p:nvSpPr>
        <p:spPr>
          <a:xfrm rot="5400000">
            <a:off x="175427" y="1760340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766325-E034-00E9-AC7B-89D86D5FD892}"/>
                  </a:ext>
                </a:extLst>
              </p:cNvPr>
              <p:cNvSpPr txBox="1"/>
              <p:nvPr/>
            </p:nvSpPr>
            <p:spPr>
              <a:xfrm>
                <a:off x="1928650" y="8021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766325-E034-00E9-AC7B-89D86D5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50" y="8021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4B2ACE3-0903-9016-A35F-F485C1CD2BEF}"/>
              </a:ext>
            </a:extLst>
          </p:cNvPr>
          <p:cNvGrpSpPr/>
          <p:nvPr/>
        </p:nvGrpSpPr>
        <p:grpSpPr>
          <a:xfrm>
            <a:off x="8215467" y="418255"/>
            <a:ext cx="3708435" cy="3212840"/>
            <a:chOff x="8215467" y="418255"/>
            <a:chExt cx="3708435" cy="32128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00B3AB-987D-F2E9-BCF1-E9F51AC46A36}"/>
                </a:ext>
              </a:extLst>
            </p:cNvPr>
            <p:cNvGrpSpPr/>
            <p:nvPr/>
          </p:nvGrpSpPr>
          <p:grpSpPr>
            <a:xfrm>
              <a:off x="8215467" y="418255"/>
              <a:ext cx="3708435" cy="3212840"/>
              <a:chOff x="1856577" y="862755"/>
              <a:chExt cx="3708435" cy="3212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67059D-369B-1FD2-9DE0-497D7EA3B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791AD03-C62F-4EA0-B26E-5A40CF533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45F90-D032-C43D-A657-6E36629A70D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77" y="862755"/>
                    <a:ext cx="4175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45F90-D032-C43D-A657-6E36629A7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577" y="862755"/>
                    <a:ext cx="41755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4FFC17A-925D-2F2E-77E8-BFC4B5003D3F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0677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4FFC17A-925D-2F2E-77E8-BFC4B5003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0677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3E18BE-A754-F1DB-2763-9D5C770AF50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025" y="2538413"/>
              <a:ext cx="0" cy="69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24F394-FAF9-33C8-A202-BA3376F64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8672" y="1574006"/>
              <a:ext cx="831" cy="1656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F616E2-B9D3-E4B7-8280-0FDBDCA39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2535773"/>
              <a:ext cx="690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B92FE2-1745-2895-1994-1C5BE6FB8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1520928"/>
              <a:ext cx="267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92960A-0B45-C80F-8421-C01375C20A8A}"/>
                </a:ext>
              </a:extLst>
            </p:cNvPr>
            <p:cNvSpPr/>
            <p:nvPr/>
          </p:nvSpPr>
          <p:spPr>
            <a:xfrm>
              <a:off x="9233059" y="3205725"/>
              <a:ext cx="2024782" cy="535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97AF00-C463-2286-C919-A046A277A8B1}"/>
                </a:ext>
              </a:extLst>
            </p:cNvPr>
            <p:cNvSpPr/>
            <p:nvPr/>
          </p:nvSpPr>
          <p:spPr>
            <a:xfrm rot="5400000">
              <a:off x="8039354" y="2007426"/>
              <a:ext cx="100637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40101E-9913-2312-23BF-427658D3B87A}"/>
                </a:ext>
              </a:extLst>
            </p:cNvPr>
            <p:cNvSpPr/>
            <p:nvPr/>
          </p:nvSpPr>
          <p:spPr>
            <a:xfrm rot="20036677">
              <a:off x="9120966" y="1989881"/>
              <a:ext cx="2246649" cy="991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A97416-5953-A4A5-217D-8F7396A9E478}"/>
              </a:ext>
            </a:extLst>
          </p:cNvPr>
          <p:cNvSpPr txBox="1"/>
          <p:nvPr/>
        </p:nvSpPr>
        <p:spPr>
          <a:xfrm>
            <a:off x="325470" y="3857095"/>
            <a:ext cx="9237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 all ensembles at zero entropy are the product of ensembles at zero entropy: composite systems can access more states than those accessible by two systems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E7314-79CF-A427-B740-32AFCF6D1388}"/>
                  </a:ext>
                </a:extLst>
              </p:cNvPr>
              <p:cNvSpPr txBox="1"/>
              <p:nvPr/>
            </p:nvSpPr>
            <p:spPr>
              <a:xfrm>
                <a:off x="3611523" y="329737"/>
                <a:ext cx="412279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entanglement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correlation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E7314-79CF-A427-B740-32AFCF6D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3" y="329737"/>
                <a:ext cx="4122796" cy="2585323"/>
              </a:xfrm>
              <a:prstGeom prst="rect">
                <a:avLst/>
              </a:prstGeom>
              <a:blipFill>
                <a:blip r:embed="rId7"/>
                <a:stretch>
                  <a:fillRect l="-7533" t="-6604" r="-7386" b="-13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6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2F6D1-7BCB-8181-D692-5C194B06B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CAF5F-2413-CCA6-2858-2FBE0857A0B3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Purification of a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81ACF-317C-CBC7-DEA3-8E4539D37A47}"/>
                  </a:ext>
                </a:extLst>
              </p:cNvPr>
              <p:cNvSpPr txBox="1"/>
              <p:nvPr/>
            </p:nvSpPr>
            <p:spPr>
              <a:xfrm>
                <a:off x="3874430" y="1218621"/>
                <a:ext cx="44431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81ACF-317C-CBC7-DEA3-8E4539D3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30" y="1218621"/>
                <a:ext cx="444313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A5A2A-ADD5-92B0-7AD5-0DEDC6E964F7}"/>
                  </a:ext>
                </a:extLst>
              </p:cNvPr>
              <p:cNvSpPr txBox="1"/>
              <p:nvPr/>
            </p:nvSpPr>
            <p:spPr>
              <a:xfrm>
                <a:off x="6672955" y="2486465"/>
                <a:ext cx="5540235" cy="771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∑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A5A2A-ADD5-92B0-7AD5-0DEDC6E9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55" y="2486465"/>
                <a:ext cx="5540235" cy="771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F9CB0-57B7-B1FB-0C86-0C42E6A17D7F}"/>
                  </a:ext>
                </a:extLst>
              </p:cNvPr>
              <p:cNvSpPr txBox="1"/>
              <p:nvPr/>
            </p:nvSpPr>
            <p:spPr>
              <a:xfrm>
                <a:off x="367938" y="2486465"/>
                <a:ext cx="57564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F9CB0-57B7-B1FB-0C86-0C42E6A1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8" y="2486465"/>
                <a:ext cx="575644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8D43E5E-3859-65FA-EFCE-9EA60DC88E8D}"/>
              </a:ext>
            </a:extLst>
          </p:cNvPr>
          <p:cNvSpPr txBox="1"/>
          <p:nvPr/>
        </p:nvSpPr>
        <p:spPr>
          <a:xfrm>
            <a:off x="367938" y="1283157"/>
            <a:ext cx="3119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Every quantum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statistical mixture 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C82C5D-CC74-017C-DF8B-5CE3F6DDAB75}"/>
              </a:ext>
            </a:extLst>
          </p:cNvPr>
          <p:cNvCxnSpPr/>
          <p:nvPr/>
        </p:nvCxnSpPr>
        <p:spPr>
          <a:xfrm>
            <a:off x="2956560" y="1717025"/>
            <a:ext cx="917870" cy="4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1E9E7-DC5E-061F-DDDD-03531072E60E}"/>
              </a:ext>
            </a:extLst>
          </p:cNvPr>
          <p:cNvSpPr txBox="1"/>
          <p:nvPr/>
        </p:nvSpPr>
        <p:spPr>
          <a:xfrm>
            <a:off x="367938" y="3666003"/>
            <a:ext cx="1019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… can be expressed as a marginal on an entangled composite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141B8D-2021-DC75-CB31-40D9AA43D14F}"/>
              </a:ext>
            </a:extLst>
          </p:cNvPr>
          <p:cNvCxnSpPr/>
          <p:nvPr/>
        </p:nvCxnSpPr>
        <p:spPr>
          <a:xfrm flipH="1" flipV="1">
            <a:off x="4488180" y="3255906"/>
            <a:ext cx="190500" cy="5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2BC0CA-15D5-AD2A-830E-42EA95438AA7}"/>
              </a:ext>
            </a:extLst>
          </p:cNvPr>
          <p:cNvCxnSpPr/>
          <p:nvPr/>
        </p:nvCxnSpPr>
        <p:spPr>
          <a:xfrm flipV="1">
            <a:off x="8602980" y="3255906"/>
            <a:ext cx="464820" cy="49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4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B6E9-DE5B-2CCB-FACD-6C2E8B13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BDD2A-669E-6EE6-D9E3-D2DB1CD58158}"/>
              </a:ext>
            </a:extLst>
          </p:cNvPr>
          <p:cNvGrpSpPr/>
          <p:nvPr/>
        </p:nvGrpSpPr>
        <p:grpSpPr>
          <a:xfrm>
            <a:off x="7834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AFDA70-FB33-D0AC-E12D-BF05C42CB2D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45807-6FE0-1DCB-37B8-ED2BE767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BEC7CC-84A1-4348-3CD1-AAE561B69F18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BEC7CC-84A1-4348-3CD1-AAE561B69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61276E-3F35-F9FD-598B-F2B79BBE20E4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61276E-3F35-F9FD-598B-F2B79BBE2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52F892-F63E-150D-B4A2-AABA3341DEA0}"/>
              </a:ext>
            </a:extLst>
          </p:cNvPr>
          <p:cNvCxnSpPr/>
          <p:nvPr/>
        </p:nvCxnSpPr>
        <p:spPr>
          <a:xfrm>
            <a:off x="2689225" y="2070100"/>
            <a:ext cx="0" cy="147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F8B897-6ED0-8853-0B46-8A361C80BE64}"/>
              </a:ext>
            </a:extLst>
          </p:cNvPr>
          <p:cNvCxnSpPr/>
          <p:nvPr/>
        </p:nvCxnSpPr>
        <p:spPr>
          <a:xfrm flipH="1">
            <a:off x="1110782" y="2070100"/>
            <a:ext cx="15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336A2E-67E1-49BE-AEF9-88F2AE9A7449}"/>
              </a:ext>
            </a:extLst>
          </p:cNvPr>
          <p:cNvSpPr/>
          <p:nvPr/>
        </p:nvSpPr>
        <p:spPr>
          <a:xfrm>
            <a:off x="2666365" y="20472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16CD7A-D717-515C-CF39-5A65F2B368BB}"/>
              </a:ext>
            </a:extLst>
          </p:cNvPr>
          <p:cNvCxnSpPr/>
          <p:nvPr/>
        </p:nvCxnSpPr>
        <p:spPr>
          <a:xfrm flipH="1">
            <a:off x="2724784" y="1578476"/>
            <a:ext cx="647700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72152-E52A-B3E4-1738-8CF02325EF0B}"/>
              </a:ext>
            </a:extLst>
          </p:cNvPr>
          <p:cNvSpPr txBox="1"/>
          <p:nvPr/>
        </p:nvSpPr>
        <p:spPr>
          <a:xfrm>
            <a:off x="3372483" y="1258734"/>
            <a:ext cx="436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perfectly prepared composite system cannot give you a distribution on a marginal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0C0D3-205B-C08B-5B86-97891678B1CE}"/>
              </a:ext>
            </a:extLst>
          </p:cNvPr>
          <p:cNvSpPr txBox="1"/>
          <p:nvPr/>
        </p:nvSpPr>
        <p:spPr>
          <a:xfrm>
            <a:off x="2276512" y="187047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classical mechanics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7860C-F400-FF20-6AB9-E31C8ADA445F}"/>
              </a:ext>
            </a:extLst>
          </p:cNvPr>
          <p:cNvSpPr txBox="1"/>
          <p:nvPr/>
        </p:nvSpPr>
        <p:spPr>
          <a:xfrm>
            <a:off x="5668775" y="2472432"/>
            <a:ext cx="628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Perfectly prepared! What if we can only prepare up to zero entropy?</a:t>
            </a:r>
          </a:p>
        </p:txBody>
      </p:sp>
    </p:spTree>
    <p:extLst>
      <p:ext uri="{BB962C8B-B14F-4D97-AF65-F5344CB8AC3E}">
        <p14:creationId xmlns:p14="http://schemas.microsoft.com/office/powerpoint/2010/main" val="70350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D6850-E34E-F650-3EED-4A17CFB7A0AD}"/>
                  </a:ext>
                </a:extLst>
              </p:cNvPr>
              <p:cNvSpPr txBox="1"/>
              <p:nvPr/>
            </p:nvSpPr>
            <p:spPr>
              <a:xfrm>
                <a:off x="243810" y="3429000"/>
                <a:ext cx="39000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Start with any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D6850-E34E-F650-3EED-4A17CFB7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0" y="3429000"/>
                <a:ext cx="3900042" cy="830997"/>
              </a:xfrm>
              <a:prstGeom prst="rect">
                <a:avLst/>
              </a:prstGeom>
              <a:blipFill>
                <a:blip r:embed="rId2"/>
                <a:stretch>
                  <a:fillRect l="-250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0E3A6-2784-C0EE-6FF6-23D87C7F6DBF}"/>
                  </a:ext>
                </a:extLst>
              </p:cNvPr>
              <p:cNvSpPr txBox="1"/>
              <p:nvPr/>
            </p:nvSpPr>
            <p:spPr>
              <a:xfrm>
                <a:off x="3279841" y="100716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0E3A6-2784-C0EE-6FF6-23D87C7F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41" y="100716"/>
                <a:ext cx="56155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50FD70C-6005-321E-3F20-3C5841F21B16}"/>
              </a:ext>
            </a:extLst>
          </p:cNvPr>
          <p:cNvGrpSpPr/>
          <p:nvPr/>
        </p:nvGrpSpPr>
        <p:grpSpPr>
          <a:xfrm>
            <a:off x="473547" y="829331"/>
            <a:ext cx="3084954" cy="2637966"/>
            <a:chOff x="473547" y="829331"/>
            <a:chExt cx="3084954" cy="26379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5498B8-90E1-FACD-699F-C0821FC829E6}"/>
                </a:ext>
              </a:extLst>
            </p:cNvPr>
            <p:cNvGrpSpPr/>
            <p:nvPr/>
          </p:nvGrpSpPr>
          <p:grpSpPr>
            <a:xfrm>
              <a:off x="473547" y="829331"/>
              <a:ext cx="3084954" cy="2637966"/>
              <a:chOff x="1828614" y="862755"/>
              <a:chExt cx="3773635" cy="32268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43C1E4-7C32-25EC-0B99-971912568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F96058-EF9D-4960-F2CA-CB8AF4842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C7C5D7-1044-CED1-0F99-915D3AA2D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C7C5D7-1044-CED1-0F99-915D3AA2D3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495EF0-2B2E-77AD-A5E8-FD1118351A02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495EF0-2B2E-77AD-A5E8-FD1118351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FA28C0-6724-6D58-2D83-28588150F252}"/>
                </a:ext>
              </a:extLst>
            </p:cNvPr>
            <p:cNvSpPr/>
            <p:nvPr/>
          </p:nvSpPr>
          <p:spPr>
            <a:xfrm>
              <a:off x="1409699" y="3106518"/>
              <a:ext cx="154009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6B198-56CA-4C0D-166D-CC285D92489F}"/>
                  </a:ext>
                </a:extLst>
              </p:cNvPr>
              <p:cNvSpPr txBox="1"/>
              <p:nvPr/>
            </p:nvSpPr>
            <p:spPr>
              <a:xfrm>
                <a:off x="2091010" y="1058992"/>
                <a:ext cx="2461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6B198-56CA-4C0D-166D-CC285D92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10" y="1058992"/>
                <a:ext cx="2461123" cy="830997"/>
              </a:xfrm>
              <a:prstGeom prst="rect">
                <a:avLst/>
              </a:prstGeom>
              <a:blipFill>
                <a:blip r:embed="rId6"/>
                <a:stretch>
                  <a:fillRect l="-3713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220489-4BD4-658D-61E0-FE920B75F19F}"/>
              </a:ext>
            </a:extLst>
          </p:cNvPr>
          <p:cNvCxnSpPr>
            <a:cxnSpLocks/>
          </p:cNvCxnSpPr>
          <p:nvPr/>
        </p:nvCxnSpPr>
        <p:spPr>
          <a:xfrm>
            <a:off x="4356100" y="1805586"/>
            <a:ext cx="319961" cy="37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1A5B7-3DA2-2C27-D661-09FED477B557}"/>
              </a:ext>
            </a:extLst>
          </p:cNvPr>
          <p:cNvSpPr txBox="1"/>
          <p:nvPr/>
        </p:nvSpPr>
        <p:spPr>
          <a:xfrm>
            <a:off x="2606999" y="2036724"/>
            <a:ext cx="2133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Gaussian with</a:t>
            </a:r>
            <a:br>
              <a:rPr lang="en-US" dirty="0"/>
            </a:br>
            <a:r>
              <a:rPr lang="en-US" dirty="0"/>
              <a:t>appropriate variance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907C85-EBDF-FA5C-43D9-8E6D3371C708}"/>
              </a:ext>
            </a:extLst>
          </p:cNvPr>
          <p:cNvGrpSpPr/>
          <p:nvPr/>
        </p:nvGrpSpPr>
        <p:grpSpPr>
          <a:xfrm>
            <a:off x="8812209" y="829331"/>
            <a:ext cx="3084954" cy="2637966"/>
            <a:chOff x="1828614" y="862755"/>
            <a:chExt cx="3773635" cy="32268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C45FF-1C9F-0F81-F83C-0B217D6F7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45CA16-72C2-4402-ADB8-DE24E51FA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AE09B6-713C-3F7C-0187-00833AF99C07}"/>
                    </a:ext>
                  </a:extLst>
                </p:cNvPr>
                <p:cNvSpPr txBox="1"/>
                <p:nvPr/>
              </p:nvSpPr>
              <p:spPr>
                <a:xfrm>
                  <a:off x="1828614" y="862755"/>
                  <a:ext cx="454213" cy="414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AE09B6-713C-3F7C-0187-00833AF99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14" y="862755"/>
                  <a:ext cx="454213" cy="4141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FB0A68-F6AE-0810-A625-BA0B6D414359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44015" cy="414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FB0A68-F6AE-0810-A625-BA0B6D414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44015" cy="4141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5B0DAB5-F0F7-2CB4-FC0E-72E6C7A6FA9A}"/>
              </a:ext>
            </a:extLst>
          </p:cNvPr>
          <p:cNvSpPr/>
          <p:nvPr/>
        </p:nvSpPr>
        <p:spPr>
          <a:xfrm>
            <a:off x="9748361" y="3106518"/>
            <a:ext cx="1540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922A5-EF8E-785C-60CA-0D013281375C}"/>
              </a:ext>
            </a:extLst>
          </p:cNvPr>
          <p:cNvSpPr/>
          <p:nvPr/>
        </p:nvSpPr>
        <p:spPr>
          <a:xfrm>
            <a:off x="9073356" y="1209679"/>
            <a:ext cx="52388" cy="1193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F9C1F3-2412-7EFB-DF26-5789CCAF7987}"/>
              </a:ext>
            </a:extLst>
          </p:cNvPr>
          <p:cNvCxnSpPr>
            <a:cxnSpLocks/>
          </p:cNvCxnSpPr>
          <p:nvPr/>
        </p:nvCxnSpPr>
        <p:spPr>
          <a:xfrm flipH="1">
            <a:off x="9120981" y="1205523"/>
            <a:ext cx="216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CDDAAB-F646-B1C0-43E2-EBEFB3AD3665}"/>
              </a:ext>
            </a:extLst>
          </p:cNvPr>
          <p:cNvCxnSpPr>
            <a:cxnSpLocks/>
          </p:cNvCxnSpPr>
          <p:nvPr/>
        </p:nvCxnSpPr>
        <p:spPr>
          <a:xfrm flipH="1">
            <a:off x="9120981" y="2403312"/>
            <a:ext cx="627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906ADB-CD7E-5CA7-3EDF-40D23CC70B56}"/>
              </a:ext>
            </a:extLst>
          </p:cNvPr>
          <p:cNvCxnSpPr>
            <a:cxnSpLocks/>
          </p:cNvCxnSpPr>
          <p:nvPr/>
        </p:nvCxnSpPr>
        <p:spPr>
          <a:xfrm>
            <a:off x="11289053" y="1433513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FED143-C111-62A9-E916-9059B7AEA397}"/>
              </a:ext>
            </a:extLst>
          </p:cNvPr>
          <p:cNvCxnSpPr>
            <a:cxnSpLocks/>
          </p:cNvCxnSpPr>
          <p:nvPr/>
        </p:nvCxnSpPr>
        <p:spPr>
          <a:xfrm>
            <a:off x="9748360" y="2403312"/>
            <a:ext cx="0" cy="70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9ABB55-9674-58B8-D7D5-3502C4534191}"/>
                  </a:ext>
                </a:extLst>
              </p:cNvPr>
              <p:cNvSpPr txBox="1"/>
              <p:nvPr/>
            </p:nvSpPr>
            <p:spPr>
              <a:xfrm>
                <a:off x="6406221" y="986410"/>
                <a:ext cx="1989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9ABB55-9674-58B8-D7D5-3502C453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21" y="986410"/>
                <a:ext cx="19891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80827C6-4D7C-314D-1EB8-91DB3A57924D}"/>
              </a:ext>
            </a:extLst>
          </p:cNvPr>
          <p:cNvGrpSpPr/>
          <p:nvPr/>
        </p:nvGrpSpPr>
        <p:grpSpPr>
          <a:xfrm>
            <a:off x="4494209" y="829331"/>
            <a:ext cx="3084954" cy="2637966"/>
            <a:chOff x="4494209" y="829331"/>
            <a:chExt cx="3084954" cy="26379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153EA0-72ED-017A-359C-B8E42B7A810B}"/>
                </a:ext>
              </a:extLst>
            </p:cNvPr>
            <p:cNvGrpSpPr/>
            <p:nvPr/>
          </p:nvGrpSpPr>
          <p:grpSpPr>
            <a:xfrm>
              <a:off x="4494209" y="829331"/>
              <a:ext cx="3084954" cy="2637966"/>
              <a:chOff x="1828614" y="862755"/>
              <a:chExt cx="3773635" cy="322686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D93F705-C911-956F-74FA-383ADFE77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72C956-5BF4-3615-C332-B71C2E19E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FD384B7-B8F5-1623-05C2-009E8E0B14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FD384B7-B8F5-1623-05C2-009E8E0B14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4E8844-5F67-5B3D-7B5D-64D4AA9EF409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4E8844-5F67-5B3D-7B5D-64D4AA9EF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EC0183-D82A-10D6-20B8-0BC4BD0117F9}"/>
                </a:ext>
              </a:extLst>
            </p:cNvPr>
            <p:cNvSpPr/>
            <p:nvPr/>
          </p:nvSpPr>
          <p:spPr>
            <a:xfrm>
              <a:off x="5430361" y="3106518"/>
              <a:ext cx="154009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2A50D2-888A-AEE1-808E-317227074A28}"/>
                </a:ext>
              </a:extLst>
            </p:cNvPr>
            <p:cNvSpPr/>
            <p:nvPr/>
          </p:nvSpPr>
          <p:spPr>
            <a:xfrm>
              <a:off x="5430360" y="2185147"/>
              <a:ext cx="1540097" cy="218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E8F590-65C5-80F5-C452-FD3D6E43472A}"/>
                </a:ext>
              </a:extLst>
            </p:cNvPr>
            <p:cNvSpPr/>
            <p:nvPr/>
          </p:nvSpPr>
          <p:spPr>
            <a:xfrm>
              <a:off x="4755356" y="2185147"/>
              <a:ext cx="52388" cy="218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9E9B77-FB91-5E30-DBBA-1441ED7D6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2981" y="2186613"/>
              <a:ext cx="6273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558471-D20E-63E7-DF79-E4ADEC65C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2981" y="2403312"/>
              <a:ext cx="6273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521400D-FE79-3227-F73C-41B5B73A76F4}"/>
                </a:ext>
              </a:extLst>
            </p:cNvPr>
            <p:cNvCxnSpPr>
              <a:cxnSpLocks/>
            </p:cNvCxnSpPr>
            <p:nvPr/>
          </p:nvCxnSpPr>
          <p:spPr>
            <a:xfrm>
              <a:off x="6971053" y="2403312"/>
              <a:ext cx="0" cy="706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D39994-53B4-BF51-E3F6-5C5CCCA47105}"/>
                </a:ext>
              </a:extLst>
            </p:cNvPr>
            <p:cNvCxnSpPr>
              <a:cxnSpLocks/>
            </p:cNvCxnSpPr>
            <p:nvPr/>
          </p:nvCxnSpPr>
          <p:spPr>
            <a:xfrm>
              <a:off x="5430360" y="2403312"/>
              <a:ext cx="0" cy="706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A34261C3-4C30-F147-02E2-16A915690D29}"/>
              </a:ext>
            </a:extLst>
          </p:cNvPr>
          <p:cNvSpPr/>
          <p:nvPr/>
        </p:nvSpPr>
        <p:spPr>
          <a:xfrm rot="5400000" flipH="1">
            <a:off x="9921297" y="1036148"/>
            <a:ext cx="1193632" cy="1540693"/>
          </a:xfrm>
          <a:prstGeom prst="parallelogram">
            <a:avLst>
              <a:gd name="adj" fmla="val 815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0BB660-C183-36A7-7223-42C18C5F5BE1}"/>
                  </a:ext>
                </a:extLst>
              </p:cNvPr>
              <p:cNvSpPr txBox="1"/>
              <p:nvPr/>
            </p:nvSpPr>
            <p:spPr>
              <a:xfrm>
                <a:off x="4676061" y="3611459"/>
                <a:ext cx="53161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Introduce a correlation to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without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0BB660-C183-36A7-7223-42C18C5F5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61" y="3611459"/>
                <a:ext cx="5316199" cy="830997"/>
              </a:xfrm>
              <a:prstGeom prst="rect">
                <a:avLst/>
              </a:prstGeom>
              <a:blipFill>
                <a:blip r:embed="rId12"/>
                <a:stretch>
                  <a:fillRect l="-1720" t="-5839" r="-11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D92707-2625-9B13-2887-982F75B93685}"/>
              </a:ext>
            </a:extLst>
          </p:cNvPr>
          <p:cNvCxnSpPr>
            <a:cxnSpLocks/>
          </p:cNvCxnSpPr>
          <p:nvPr/>
        </p:nvCxnSpPr>
        <p:spPr>
          <a:xfrm>
            <a:off x="5879122" y="1904641"/>
            <a:ext cx="313490" cy="15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8A53F0-6054-5796-BECD-D26794BF1CB3}"/>
              </a:ext>
            </a:extLst>
          </p:cNvPr>
          <p:cNvCxnSpPr/>
          <p:nvPr/>
        </p:nvCxnSpPr>
        <p:spPr>
          <a:xfrm flipV="1">
            <a:off x="8426450" y="2514236"/>
            <a:ext cx="1200150" cy="115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A16A8ED-B4A1-748A-F3FC-C46D345857D6}"/>
                  </a:ext>
                </a:extLst>
              </p:cNvPr>
              <p:cNvSpPr txBox="1"/>
              <p:nvPr/>
            </p:nvSpPr>
            <p:spPr>
              <a:xfrm>
                <a:off x="373656" y="4721179"/>
                <a:ext cx="564372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A16A8ED-B4A1-748A-F3FC-C46D3458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6" y="4721179"/>
                <a:ext cx="5643724" cy="5786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E8C06C-83B4-958C-CADF-6719FC24B418}"/>
                  </a:ext>
                </a:extLst>
              </p:cNvPr>
              <p:cNvSpPr txBox="1"/>
              <p:nvPr/>
            </p:nvSpPr>
            <p:spPr>
              <a:xfrm>
                <a:off x="1348505" y="5454936"/>
                <a:ext cx="5227328" cy="612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E8C06C-83B4-958C-CADF-6719FC24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5" y="5454936"/>
                <a:ext cx="5227328" cy="612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EFDFF4-53C4-F09B-FD9E-0B1D132E21D6}"/>
                  </a:ext>
                </a:extLst>
              </p:cNvPr>
              <p:cNvSpPr txBox="1"/>
              <p:nvPr/>
            </p:nvSpPr>
            <p:spPr>
              <a:xfrm>
                <a:off x="6312815" y="4749946"/>
                <a:ext cx="1989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EFDFF4-53C4-F09B-FD9E-0B1D132E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5" y="4749946"/>
                <a:ext cx="19891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3BA1F-8A2D-E10B-583B-A77CF734A593}"/>
                  </a:ext>
                </a:extLst>
              </p:cNvPr>
              <p:cNvSpPr txBox="1"/>
              <p:nvPr/>
            </p:nvSpPr>
            <p:spPr>
              <a:xfrm>
                <a:off x="4906814" y="1473820"/>
                <a:ext cx="1394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3BA1F-8A2D-E10B-583B-A77CF734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14" y="1473820"/>
                <a:ext cx="139442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0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40C-09F0-0181-B791-ED451FC8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CEA8-33F3-35D5-6A6C-A991A23E5C74}"/>
                  </a:ext>
                </a:extLst>
              </p:cNvPr>
              <p:cNvSpPr txBox="1"/>
              <p:nvPr/>
            </p:nvSpPr>
            <p:spPr>
              <a:xfrm>
                <a:off x="316982" y="125711"/>
                <a:ext cx="1155803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/>
                  <a:t>Quantum (pure) state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400" dirty="0"/>
                  <a:t> Classical distribution with zero entropy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CEA8-33F3-35D5-6A6C-A991A23E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2" y="125711"/>
                <a:ext cx="11558036" cy="615553"/>
              </a:xfrm>
              <a:prstGeom prst="rect">
                <a:avLst/>
              </a:prstGeom>
              <a:blipFill>
                <a:blip r:embed="rId2"/>
                <a:stretch>
                  <a:fillRect l="-1477" t="-13861" r="-527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5432EF-2A3A-F43E-7DDF-964D2FACDC14}"/>
                  </a:ext>
                </a:extLst>
              </p:cNvPr>
              <p:cNvSpPr txBox="1"/>
              <p:nvPr/>
            </p:nvSpPr>
            <p:spPr>
              <a:xfrm>
                <a:off x="5883843" y="916143"/>
                <a:ext cx="1461939" cy="7936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5432EF-2A3A-F43E-7DDF-964D2FA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43" y="916143"/>
                <a:ext cx="1461939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0F15495-B9E2-BEF8-A854-BCDE8B408C2A}"/>
              </a:ext>
            </a:extLst>
          </p:cNvPr>
          <p:cNvGrpSpPr/>
          <p:nvPr/>
        </p:nvGrpSpPr>
        <p:grpSpPr>
          <a:xfrm>
            <a:off x="8652242" y="833489"/>
            <a:ext cx="2843726" cy="1397010"/>
            <a:chOff x="756724" y="3446016"/>
            <a:chExt cx="5738251" cy="2818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E60A6F-C49E-C0CD-5D04-8EB4DB21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724" y="3446016"/>
              <a:ext cx="5738251" cy="2818975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3B166B5-378C-510F-91EB-F0CCD641C850}"/>
                </a:ext>
              </a:extLst>
            </p:cNvPr>
            <p:cNvSpPr/>
            <p:nvPr/>
          </p:nvSpPr>
          <p:spPr>
            <a:xfrm>
              <a:off x="1094936" y="3563067"/>
              <a:ext cx="5299075" cy="2473325"/>
            </a:xfrm>
            <a:custGeom>
              <a:avLst/>
              <a:gdLst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6350 w 5476989"/>
                <a:gd name="connsiteY0" fmla="*/ 191140 h 2663295"/>
                <a:gd name="connsiteX1" fmla="*/ 0 w 5476989"/>
                <a:gd name="connsiteY1" fmla="*/ 2626365 h 2663295"/>
                <a:gd name="connsiteX2" fmla="*/ 422275 w 5476989"/>
                <a:gd name="connsiteY2" fmla="*/ 1594490 h 2663295"/>
                <a:gd name="connsiteX3" fmla="*/ 2212975 w 5476989"/>
                <a:gd name="connsiteY3" fmla="*/ 676915 h 2663295"/>
                <a:gd name="connsiteX4" fmla="*/ 4038600 w 5476989"/>
                <a:gd name="connsiteY4" fmla="*/ 330840 h 2663295"/>
                <a:gd name="connsiteX5" fmla="*/ 5299075 w 5476989"/>
                <a:gd name="connsiteY5" fmla="*/ 175265 h 2663295"/>
                <a:gd name="connsiteX6" fmla="*/ 6350 w 5476989"/>
                <a:gd name="connsiteY6" fmla="*/ 191140 h 2663295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96520"/>
                <a:gd name="connsiteX1" fmla="*/ 0 w 5476989"/>
                <a:gd name="connsiteY1" fmla="*/ 2451100 h 2496520"/>
                <a:gd name="connsiteX2" fmla="*/ 422275 w 5476989"/>
                <a:gd name="connsiteY2" fmla="*/ 1419225 h 2496520"/>
                <a:gd name="connsiteX3" fmla="*/ 2212975 w 5476989"/>
                <a:gd name="connsiteY3" fmla="*/ 501650 h 2496520"/>
                <a:gd name="connsiteX4" fmla="*/ 4038600 w 5476989"/>
                <a:gd name="connsiteY4" fmla="*/ 155575 h 2496520"/>
                <a:gd name="connsiteX5" fmla="*/ 5299075 w 5476989"/>
                <a:gd name="connsiteY5" fmla="*/ 0 h 2496520"/>
                <a:gd name="connsiteX6" fmla="*/ 6350 w 5476989"/>
                <a:gd name="connsiteY6" fmla="*/ 15875 h 2496520"/>
                <a:gd name="connsiteX0" fmla="*/ 6350 w 5476989"/>
                <a:gd name="connsiteY0" fmla="*/ 15875 h 2451100"/>
                <a:gd name="connsiteX1" fmla="*/ 0 w 5476989"/>
                <a:gd name="connsiteY1" fmla="*/ 2451100 h 2451100"/>
                <a:gd name="connsiteX2" fmla="*/ 422275 w 5476989"/>
                <a:gd name="connsiteY2" fmla="*/ 1419225 h 2451100"/>
                <a:gd name="connsiteX3" fmla="*/ 2212975 w 5476989"/>
                <a:gd name="connsiteY3" fmla="*/ 501650 h 2451100"/>
                <a:gd name="connsiteX4" fmla="*/ 4038600 w 5476989"/>
                <a:gd name="connsiteY4" fmla="*/ 155575 h 2451100"/>
                <a:gd name="connsiteX5" fmla="*/ 5299075 w 5476989"/>
                <a:gd name="connsiteY5" fmla="*/ 0 h 2451100"/>
                <a:gd name="connsiteX6" fmla="*/ 6350 w 5476989"/>
                <a:gd name="connsiteY6" fmla="*/ 15875 h 2451100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299075"/>
                <a:gd name="connsiteY0" fmla="*/ 15875 h 2473325"/>
                <a:gd name="connsiteX1" fmla="*/ 0 w 5299075"/>
                <a:gd name="connsiteY1" fmla="*/ 2473325 h 2473325"/>
                <a:gd name="connsiteX2" fmla="*/ 422275 w 5299075"/>
                <a:gd name="connsiteY2" fmla="*/ 1419225 h 2473325"/>
                <a:gd name="connsiteX3" fmla="*/ 2212975 w 5299075"/>
                <a:gd name="connsiteY3" fmla="*/ 501650 h 2473325"/>
                <a:gd name="connsiteX4" fmla="*/ 4038600 w 5299075"/>
                <a:gd name="connsiteY4" fmla="*/ 155575 h 2473325"/>
                <a:gd name="connsiteX5" fmla="*/ 5299075 w 5299075"/>
                <a:gd name="connsiteY5" fmla="*/ 0 h 2473325"/>
                <a:gd name="connsiteX6" fmla="*/ 6350 w 5299075"/>
                <a:gd name="connsiteY6" fmla="*/ 15875 h 247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075" h="2473325">
                  <a:moveTo>
                    <a:pt x="6350" y="15875"/>
                  </a:moveTo>
                  <a:cubicBezTo>
                    <a:pt x="4233" y="827617"/>
                    <a:pt x="2117" y="1661583"/>
                    <a:pt x="0" y="2473325"/>
                  </a:cubicBezTo>
                  <a:cubicBezTo>
                    <a:pt x="43921" y="2303992"/>
                    <a:pt x="69321" y="1862137"/>
                    <a:pt x="422275" y="1419225"/>
                  </a:cubicBezTo>
                  <a:cubicBezTo>
                    <a:pt x="775229" y="976313"/>
                    <a:pt x="1591204" y="661458"/>
                    <a:pt x="2212975" y="501650"/>
                  </a:cubicBezTo>
                  <a:cubicBezTo>
                    <a:pt x="2834746" y="341842"/>
                    <a:pt x="3524250" y="239183"/>
                    <a:pt x="4038600" y="155575"/>
                  </a:cubicBezTo>
                  <a:cubicBezTo>
                    <a:pt x="4552950" y="71967"/>
                    <a:pt x="4826529" y="32279"/>
                    <a:pt x="5299075" y="0"/>
                  </a:cubicBezTo>
                  <a:lnTo>
                    <a:pt x="6350" y="1587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967EA5-6674-459F-38DA-F2F74F439507}"/>
                </a:ext>
              </a:extLst>
            </p:cNvPr>
            <p:cNvSpPr txBox="1"/>
            <p:nvPr/>
          </p:nvSpPr>
          <p:spPr>
            <a:xfrm rot="20488545">
              <a:off x="1000633" y="3876477"/>
              <a:ext cx="3073557" cy="465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excluded by Gaussian bound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60C11-4E78-1098-CEAF-D4F7CB7DE559}"/>
                </a:ext>
              </a:extLst>
            </p:cNvPr>
            <p:cNvSpPr/>
            <p:nvPr/>
          </p:nvSpPr>
          <p:spPr>
            <a:xfrm>
              <a:off x="1094936" y="5433141"/>
              <a:ext cx="5273675" cy="75565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641E9-A024-8F35-16E0-94F0FDF0E8E0}"/>
                </a:ext>
              </a:extLst>
            </p:cNvPr>
            <p:cNvSpPr txBox="1"/>
            <p:nvPr/>
          </p:nvSpPr>
          <p:spPr>
            <a:xfrm>
              <a:off x="1759025" y="5667060"/>
              <a:ext cx="4092467" cy="465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excluded by 3</a:t>
              </a:r>
              <a:r>
                <a:rPr lang="en-US" sz="900" baseline="30000" dirty="0">
                  <a:solidFill>
                    <a:schemeClr val="bg1"/>
                  </a:solidFill>
                </a:rPr>
                <a:t>rd</a:t>
              </a:r>
              <a:r>
                <a:rPr lang="en-US" sz="900" dirty="0">
                  <a:solidFill>
                    <a:schemeClr val="bg1"/>
                  </a:solidFill>
                </a:rPr>
                <a:t> law of thermodynamics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AB7001-3542-0CEA-FBB8-96D8213E95E2}"/>
                  </a:ext>
                </a:extLst>
              </p:cNvPr>
              <p:cNvSpPr txBox="1"/>
              <p:nvPr/>
            </p:nvSpPr>
            <p:spPr>
              <a:xfrm>
                <a:off x="696032" y="1020562"/>
                <a:ext cx="41385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Uncertainty principle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AB7001-3542-0CEA-FBB8-96D8213E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2" y="1020562"/>
                <a:ext cx="4138505" cy="584775"/>
              </a:xfrm>
              <a:prstGeom prst="rect">
                <a:avLst/>
              </a:prstGeom>
              <a:blipFill>
                <a:blip r:embed="rId5"/>
                <a:stretch>
                  <a:fillRect t="-12500" r="-265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FFAC62D-86C9-46CC-BB4F-7836F8155EC6}"/>
              </a:ext>
            </a:extLst>
          </p:cNvPr>
          <p:cNvSpPr txBox="1"/>
          <p:nvPr/>
        </p:nvSpPr>
        <p:spPr>
          <a:xfrm>
            <a:off x="5105400" y="1779629"/>
            <a:ext cx="316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bounds the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B74AF-CF27-E8AE-EC5F-FA6F6406638E}"/>
                  </a:ext>
                </a:extLst>
              </p:cNvPr>
              <p:cNvSpPr txBox="1"/>
              <p:nvPr/>
            </p:nvSpPr>
            <p:spPr>
              <a:xfrm>
                <a:off x="706468" y="2575668"/>
                <a:ext cx="23971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Diffraction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B74AF-CF27-E8AE-EC5F-FA6F6406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8" y="2575668"/>
                <a:ext cx="2397195" cy="584775"/>
              </a:xfrm>
              <a:prstGeom prst="rect">
                <a:avLst/>
              </a:prstGeom>
              <a:blipFill>
                <a:blip r:embed="rId6"/>
                <a:stretch>
                  <a:fillRect t="-12632" r="-4835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68F92BC-7D23-2783-F200-2940FB589266}"/>
              </a:ext>
            </a:extLst>
          </p:cNvPr>
          <p:cNvGrpSpPr/>
          <p:nvPr/>
        </p:nvGrpSpPr>
        <p:grpSpPr>
          <a:xfrm>
            <a:off x="2557670" y="2378937"/>
            <a:ext cx="2448317" cy="1933857"/>
            <a:chOff x="4376945" y="3316175"/>
            <a:chExt cx="3563910" cy="28150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AD7842-5C43-86A9-7BE7-7ED2601596DF}"/>
                </a:ext>
              </a:extLst>
            </p:cNvPr>
            <p:cNvGrpSpPr/>
            <p:nvPr/>
          </p:nvGrpSpPr>
          <p:grpSpPr>
            <a:xfrm>
              <a:off x="4376945" y="3316175"/>
              <a:ext cx="3563910" cy="2815032"/>
              <a:chOff x="532279" y="1230311"/>
              <a:chExt cx="4947046" cy="411153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1C4316-EE8F-41E9-B398-AB0086378B31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73E3D8-B9CA-3704-C69F-7EAEEF7F2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A1BDF89-2A71-DC0F-D93C-A84CA4B52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2E5B4D0-B79C-38E8-E479-72BEEE405D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4061" y="1230311"/>
                    <a:ext cx="659462" cy="654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2E5B4D0-B79C-38E8-E479-72BEEE405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061" y="1230311"/>
                    <a:ext cx="659462" cy="6543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A7DB5A1-FE58-5417-5612-E854DF278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1" y="3425639"/>
                    <a:ext cx="818434" cy="654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A7DB5A1-FE58-5417-5612-E854DF278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1" y="3425639"/>
                    <a:ext cx="818434" cy="6543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1AB773-1CDE-0D5E-ADE7-6FE03132781C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950A4F-47B9-9019-A5DD-F9B496DE2F5A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692E5F-B84E-9AEA-F1C1-48A6674414F9}"/>
              </a:ext>
            </a:extLst>
          </p:cNvPr>
          <p:cNvSpPr txBox="1"/>
          <p:nvPr/>
        </p:nvSpPr>
        <p:spPr>
          <a:xfrm>
            <a:off x="765343" y="3768547"/>
            <a:ext cx="266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Constraining position expands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81BBE4-483C-2430-0F03-58CEA2B0D643}"/>
                  </a:ext>
                </a:extLst>
              </p:cNvPr>
              <p:cNvSpPr txBox="1"/>
              <p:nvPr/>
            </p:nvSpPr>
            <p:spPr>
              <a:xfrm>
                <a:off x="5284818" y="2575668"/>
                <a:ext cx="2682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Interference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81BBE4-483C-2430-0F03-58CEA2B0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18" y="2575668"/>
                <a:ext cx="2682401" cy="584775"/>
              </a:xfrm>
              <a:prstGeom prst="rect">
                <a:avLst/>
              </a:prstGeom>
              <a:blipFill>
                <a:blip r:embed="rId9"/>
                <a:stretch>
                  <a:fillRect t="-12632" r="-409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231484-5D46-8630-A8B4-4AA781A715D1}"/>
              </a:ext>
            </a:extLst>
          </p:cNvPr>
          <p:cNvGrpSpPr/>
          <p:nvPr/>
        </p:nvGrpSpPr>
        <p:grpSpPr>
          <a:xfrm>
            <a:off x="8541412" y="2436286"/>
            <a:ext cx="1715226" cy="2191216"/>
            <a:chOff x="2812003" y="3173689"/>
            <a:chExt cx="1715226" cy="2191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4824FB-5A40-8A12-A37E-765BB1DA9379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B478639-17A7-4A7F-8CA2-061E6A050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35B7BB0-BD10-8E6F-87BC-E81A3D862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68DFF9-C12B-5E55-1CB9-5A2C117B215F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68DFF9-C12B-5E55-1CB9-5A2C117B2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E99638-7DF7-8315-6043-4464EF54E642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E99638-7DF7-8315-6043-4464EF54E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2A990A-C55E-F69D-DA57-CBF66836460D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FFCCA1-30C7-E671-1691-24EC03131277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0E5C0D-D2DE-DA9E-D260-98F0E2896E4D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993C149-B415-613E-581A-B34601F839E2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51B0DE2-8D93-E641-8993-B8D6852ECEB2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1EED065-CAA9-344D-7BF2-E9518373E200}"/>
              </a:ext>
            </a:extLst>
          </p:cNvPr>
          <p:cNvSpPr txBox="1"/>
          <p:nvPr/>
        </p:nvSpPr>
        <p:spPr>
          <a:xfrm>
            <a:off x="5597279" y="3374392"/>
            <a:ext cx="316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Going through two slits expands momentum differently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F4F742-1498-7F4E-827D-2CB7B16CE1A1}"/>
              </a:ext>
            </a:extLst>
          </p:cNvPr>
          <p:cNvGrpSpPr/>
          <p:nvPr/>
        </p:nvGrpSpPr>
        <p:grpSpPr>
          <a:xfrm>
            <a:off x="3843421" y="4511485"/>
            <a:ext cx="2189594" cy="1805507"/>
            <a:chOff x="8075247" y="418255"/>
            <a:chExt cx="4029245" cy="33224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711873-6C8A-4A86-4E09-6209943043A9}"/>
                </a:ext>
              </a:extLst>
            </p:cNvPr>
            <p:cNvGrpSpPr/>
            <p:nvPr/>
          </p:nvGrpSpPr>
          <p:grpSpPr>
            <a:xfrm>
              <a:off x="8075247" y="418255"/>
              <a:ext cx="4029245" cy="3322458"/>
              <a:chOff x="1716357" y="862755"/>
              <a:chExt cx="4029245" cy="332245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BF4CD17-7DE1-1040-C781-7DB407A05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6485138-5162-F0EC-7030-CC7E0917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077EC5-8EF2-4624-8C1A-D17EF7820A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16357" y="862755"/>
                    <a:ext cx="598104" cy="5097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077EC5-8EF2-4624-8C1A-D17EF7820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357" y="862755"/>
                    <a:ext cx="598104" cy="5097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E4499B5-18EB-407D-5E6F-388362DF6580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5" y="3675485"/>
                    <a:ext cx="587367" cy="5097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E4499B5-18EB-407D-5E6F-388362DF6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5" y="3675485"/>
                    <a:ext cx="587367" cy="5097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A5E193-9815-F8AA-0868-79BF81931426}"/>
                </a:ext>
              </a:extLst>
            </p:cNvPr>
            <p:cNvCxnSpPr>
              <a:cxnSpLocks/>
            </p:cNvCxnSpPr>
            <p:nvPr/>
          </p:nvCxnSpPr>
          <p:spPr>
            <a:xfrm>
              <a:off x="9230025" y="2538413"/>
              <a:ext cx="0" cy="69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792D77-BD3A-0B95-A197-287855F0F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8672" y="1574006"/>
              <a:ext cx="831" cy="1656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0F1EF8-2646-0450-59E1-32E6C830B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2535773"/>
              <a:ext cx="690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4ACF7A-795E-8722-6BD6-CB51CA736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1520928"/>
              <a:ext cx="267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2CA7AC-DAD3-5139-DB13-6C879D5EE8DD}"/>
                </a:ext>
              </a:extLst>
            </p:cNvPr>
            <p:cNvSpPr/>
            <p:nvPr/>
          </p:nvSpPr>
          <p:spPr>
            <a:xfrm>
              <a:off x="9233059" y="3205725"/>
              <a:ext cx="2024782" cy="535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BE8326-C31E-3A56-3D67-943C7356D8DD}"/>
                </a:ext>
              </a:extLst>
            </p:cNvPr>
            <p:cNvSpPr/>
            <p:nvPr/>
          </p:nvSpPr>
          <p:spPr>
            <a:xfrm rot="5400000">
              <a:off x="8039354" y="2007426"/>
              <a:ext cx="100637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53D60C-000C-BE2D-C2FF-AB16548D163A}"/>
                </a:ext>
              </a:extLst>
            </p:cNvPr>
            <p:cNvSpPr/>
            <p:nvPr/>
          </p:nvSpPr>
          <p:spPr>
            <a:xfrm rot="20036677">
              <a:off x="9120966" y="1989881"/>
              <a:ext cx="2246649" cy="991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FD6974-0360-4DEE-C313-6C0256589736}"/>
                  </a:ext>
                </a:extLst>
              </p:cNvPr>
              <p:cNvSpPr txBox="1"/>
              <p:nvPr/>
            </p:nvSpPr>
            <p:spPr>
              <a:xfrm>
                <a:off x="588350" y="4772454"/>
                <a:ext cx="2967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Entanglement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FD6974-0360-4DEE-C313-6C0256589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0" y="4772454"/>
                <a:ext cx="2967736" cy="584775"/>
              </a:xfrm>
              <a:prstGeom prst="rect">
                <a:avLst/>
              </a:prstGeom>
              <a:blipFill>
                <a:blip r:embed="rId14"/>
                <a:stretch>
                  <a:fillRect t="-12500" r="-41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0D4FD-2CE5-A3DF-0CE1-A4A00F653B32}"/>
                  </a:ext>
                </a:extLst>
              </p:cNvPr>
              <p:cNvSpPr txBox="1"/>
              <p:nvPr/>
            </p:nvSpPr>
            <p:spPr>
              <a:xfrm>
                <a:off x="6426784" y="4835368"/>
                <a:ext cx="2546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Purification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0D4FD-2CE5-A3DF-0CE1-A4A00F65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84" y="4835368"/>
                <a:ext cx="2546723" cy="584775"/>
              </a:xfrm>
              <a:prstGeom prst="rect">
                <a:avLst/>
              </a:prstGeom>
              <a:blipFill>
                <a:blip r:embed="rId15"/>
                <a:stretch>
                  <a:fillRect t="-12500" r="-454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8AC3130-5CF2-E4FE-043E-C61EE2BF1618}"/>
              </a:ext>
            </a:extLst>
          </p:cNvPr>
          <p:cNvSpPr txBox="1"/>
          <p:nvPr/>
        </p:nvSpPr>
        <p:spPr>
          <a:xfrm>
            <a:off x="705279" y="5447784"/>
            <a:ext cx="334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entropy on the joint, positive on the marginals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457FC-7817-06C3-D237-10E4D78EB896}"/>
              </a:ext>
            </a:extLst>
          </p:cNvPr>
          <p:cNvSpPr txBox="1"/>
          <p:nvPr/>
        </p:nvSpPr>
        <p:spPr>
          <a:xfrm>
            <a:off x="6299955" y="5509955"/>
            <a:ext cx="300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distribution with positive entropy can be the marginal of a zero entropy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469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52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721A-C84B-426C-3D2B-9192A785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E87-1C59-D8F2-5193-E05321F0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create a better theory if we do not understand these details</a:t>
            </a:r>
          </a:p>
          <a:p>
            <a:r>
              <a:rPr lang="en-US" dirty="0"/>
              <a:t>There must be an argument that goes from lower bound to the entropy to frequency/</a:t>
            </a:r>
            <a:r>
              <a:rPr lang="en-US"/>
              <a:t>energy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69B86-73BD-4788-F4ED-FF86DF09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20F24-B426-C39C-5102-9BB2CBAF4F3D}"/>
                  </a:ext>
                </a:extLst>
              </p:cNvPr>
              <p:cNvSpPr txBox="1"/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0      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20F24-B426-C39C-5102-9BB2CBAF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0B29DAC-1730-427D-B849-5F7193C3C865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68C387-CF02-79B2-F3A7-529C67167906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6364A3-991B-B5FA-5E26-9EF01AE2C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4B266A5-4C05-AE55-44AC-BBB4DD7E6B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BB72A8-F469-F7F2-57A0-B091CD108532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7F7CBC-A2AF-37CF-4C74-8611E7070321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090BD4-BAB2-C01D-BE1C-73D54344F9C9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1C9F12-2944-DEF5-67F3-92C54F2E2C78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015C7-83A3-6AFD-7FB0-D5D5BAB1F3B5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F76E9B-9BF6-1063-26A9-DFBB44CE12E1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 limit in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D9FFD-FCA9-8313-0444-9D04BA9EB8B1}"/>
              </a:ext>
            </a:extLst>
          </p:cNvPr>
          <p:cNvSpPr txBox="1"/>
          <p:nvPr/>
        </p:nvSpPr>
        <p:spPr>
          <a:xfrm>
            <a:off x="5379942" y="127210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62CE4-EDD3-6EC0-D962-CF4519EF6D92}"/>
              </a:ext>
            </a:extLst>
          </p:cNvPr>
          <p:cNvCxnSpPr/>
          <p:nvPr/>
        </p:nvCxnSpPr>
        <p:spPr>
          <a:xfrm flipH="1">
            <a:off x="4446150" y="1823668"/>
            <a:ext cx="776357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45E1F-0A9D-2418-23BF-19D5254AD30E}"/>
              </a:ext>
            </a:extLst>
          </p:cNvPr>
          <p:cNvCxnSpPr/>
          <p:nvPr/>
        </p:nvCxnSpPr>
        <p:spPr>
          <a:xfrm>
            <a:off x="6797488" y="1789234"/>
            <a:ext cx="719418" cy="2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CBD3-6DAE-31D9-9B0E-1BBA1B9A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11F97-C7F4-366C-1BA9-7CC4097C1C1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Limit in thermodynamics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511DB2-FDA6-9092-BD4F-FE03AF33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279" y="4582135"/>
            <a:ext cx="1134534" cy="1546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501EF-959A-706B-75F1-F322B40222A6}"/>
                  </a:ext>
                </a:extLst>
              </p:cNvPr>
              <p:cNvSpPr txBox="1"/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0      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501EF-959A-706B-75F1-F322B402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C6229-519C-0690-9BBD-2C4AFF78EEEC}"/>
                  </a:ext>
                </a:extLst>
              </p:cNvPr>
              <p:cNvSpPr txBox="1"/>
              <p:nvPr/>
            </p:nvSpPr>
            <p:spPr>
              <a:xfrm>
                <a:off x="4284010" y="3980017"/>
                <a:ext cx="4852803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C6229-519C-0690-9BBD-2C4AFF78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10" y="3980017"/>
                <a:ext cx="4852803" cy="1779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2C21D7E-9A3B-42B7-0753-1815DA833282}"/>
              </a:ext>
            </a:extLst>
          </p:cNvPr>
          <p:cNvSpPr txBox="1"/>
          <p:nvPr/>
        </p:nvSpPr>
        <p:spPr>
          <a:xfrm>
            <a:off x="3154453" y="459037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65ED5-5F77-F225-FFDF-916FC5D27D6A}"/>
              </a:ext>
            </a:extLst>
          </p:cNvPr>
          <p:cNvCxnSpPr>
            <a:cxnSpLocks/>
          </p:cNvCxnSpPr>
          <p:nvPr/>
        </p:nvCxnSpPr>
        <p:spPr>
          <a:xfrm>
            <a:off x="4182028" y="5098647"/>
            <a:ext cx="1035423" cy="1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9C4719-15BE-D300-FBD2-BFF98193833D}"/>
              </a:ext>
            </a:extLst>
          </p:cNvPr>
          <p:cNvSpPr txBox="1"/>
          <p:nvPr/>
        </p:nvSpPr>
        <p:spPr>
          <a:xfrm>
            <a:off x="5286310" y="3610990"/>
            <a:ext cx="391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3</a:t>
            </a:r>
            <a:r>
              <a:rPr lang="en-US" sz="2000" baseline="30000" dirty="0">
                <a:solidFill>
                  <a:srgbClr val="C00000"/>
                </a:solidFill>
              </a:rPr>
              <a:t>rd</a:t>
            </a:r>
            <a:r>
              <a:rPr lang="en-US" sz="2000" dirty="0">
                <a:solidFill>
                  <a:srgbClr val="C00000"/>
                </a:solidFill>
              </a:rPr>
              <a:t> law: entropy can’t be negative!!!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1308-8126-77B1-BF3D-2E287F517B82}"/>
              </a:ext>
            </a:extLst>
          </p:cNvPr>
          <p:cNvSpPr txBox="1"/>
          <p:nvPr/>
        </p:nvSpPr>
        <p:spPr>
          <a:xfrm>
            <a:off x="5379942" y="127210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91BFBC-24B3-D658-B289-BDE1BE7E05E7}"/>
              </a:ext>
            </a:extLst>
          </p:cNvPr>
          <p:cNvCxnSpPr/>
          <p:nvPr/>
        </p:nvCxnSpPr>
        <p:spPr>
          <a:xfrm flipH="1">
            <a:off x="4446150" y="1823668"/>
            <a:ext cx="776357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FCC5A-D860-1DEF-77A0-A45FF42E13DA}"/>
              </a:ext>
            </a:extLst>
          </p:cNvPr>
          <p:cNvCxnSpPr/>
          <p:nvPr/>
        </p:nvCxnSpPr>
        <p:spPr>
          <a:xfrm>
            <a:off x="6797488" y="1789234"/>
            <a:ext cx="719418" cy="2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4FAB33-3203-D8C1-44E4-3CA0115A0D6F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D244AF-D765-D79B-761F-09A1527B4D65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292F52-C7C9-00DC-3BDC-7A6FD5CA9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FA90546-3D29-A1B2-E9A1-4ADDF1793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60982D-8B16-5538-312E-653025948CE2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2F23A1-F392-8B64-1952-10CE167B3BF9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095629-442B-FD42-A129-6267CBD8508F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3E7B0C-E771-90BA-1ABE-138A6BEF43F1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3BE2C1-75F0-E446-C276-7AD440010BFE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5060BF-C0B1-B537-6815-511B3FCCD31D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B4D969-3983-F45D-DB3A-F7849121E17F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3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EFC813B-CB7D-DC8D-69E7-C61B9D0A4DA5}"/>
              </a:ext>
            </a:extLst>
          </p:cNvPr>
          <p:cNvGrpSpPr/>
          <p:nvPr/>
        </p:nvGrpSpPr>
        <p:grpSpPr>
          <a:xfrm>
            <a:off x="1662862" y="72522"/>
            <a:ext cx="8866273" cy="1708693"/>
            <a:chOff x="1662862" y="72522"/>
            <a:chExt cx="8866273" cy="1708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1007FC-A4DF-9595-0B59-67746D142761}"/>
                </a:ext>
              </a:extLst>
            </p:cNvPr>
            <p:cNvSpPr txBox="1"/>
            <p:nvPr/>
          </p:nvSpPr>
          <p:spPr>
            <a:xfrm>
              <a:off x="1662862" y="72522"/>
              <a:ext cx="88662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Classical (statistical) mechanics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4C1B3E-EFE9-B4E7-7E0B-A6CF87932140}"/>
                </a:ext>
              </a:extLst>
            </p:cNvPr>
            <p:cNvSpPr txBox="1"/>
            <p:nvPr/>
          </p:nvSpPr>
          <p:spPr>
            <a:xfrm>
              <a:off x="3442325" y="950218"/>
              <a:ext cx="5307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States are distributions over phase space</a:t>
              </a:r>
              <a:br>
                <a:rPr lang="en-US" sz="2400" dirty="0"/>
              </a:br>
              <a:r>
                <a:rPr lang="en-US" sz="2400" dirty="0"/>
                <a:t>Entropy given by Shannon/Gibbs entropy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E94BE-75E5-0769-8DAD-65AFD4B06C3E}"/>
              </a:ext>
            </a:extLst>
          </p:cNvPr>
          <p:cNvGrpSpPr/>
          <p:nvPr/>
        </p:nvGrpSpPr>
        <p:grpSpPr>
          <a:xfrm>
            <a:off x="3575118" y="2424957"/>
            <a:ext cx="5041765" cy="1322749"/>
            <a:chOff x="3575118" y="2424957"/>
            <a:chExt cx="5041765" cy="13227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1064B3-9B81-A901-D088-44209828B76B}"/>
                </a:ext>
              </a:extLst>
            </p:cNvPr>
            <p:cNvSpPr txBox="1"/>
            <p:nvPr/>
          </p:nvSpPr>
          <p:spPr>
            <a:xfrm>
              <a:off x="3575118" y="2424957"/>
              <a:ext cx="50417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Thermodynamics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16032-E2AD-C004-22BC-2977F301DD0B}"/>
                </a:ext>
              </a:extLst>
            </p:cNvPr>
            <p:cNvSpPr txBox="1"/>
            <p:nvPr/>
          </p:nvSpPr>
          <p:spPr>
            <a:xfrm>
              <a:off x="4329523" y="3286041"/>
              <a:ext cx="3532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Entropy has a lower bound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728B-59CB-00D3-751C-FF2E1DFFEC95}"/>
                  </a:ext>
                </a:extLst>
              </p:cNvPr>
              <p:cNvSpPr txBox="1"/>
              <p:nvPr/>
            </p:nvSpPr>
            <p:spPr>
              <a:xfrm>
                <a:off x="2039744" y="4138572"/>
                <a:ext cx="70269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Classical analogues of</a:t>
                </a:r>
                <a:b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quantum mechanics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728B-59CB-00D3-751C-FF2E1DFF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44" y="4138572"/>
                <a:ext cx="7026924" cy="1754326"/>
              </a:xfrm>
              <a:prstGeom prst="rect">
                <a:avLst/>
              </a:prstGeom>
              <a:blipFill>
                <a:blip r:embed="rId2"/>
                <a:stretch>
                  <a:fillRect t="-9375" r="-416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0C0235-99CA-C511-A824-7F822F6EB756}"/>
                  </a:ext>
                </a:extLst>
              </p:cNvPr>
              <p:cNvSpPr txBox="1"/>
              <p:nvPr/>
            </p:nvSpPr>
            <p:spPr>
              <a:xfrm>
                <a:off x="5628564" y="1599116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0C0235-99CA-C511-A824-7F822F6E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64" y="1599116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9C8464C-EBC0-6E69-2E40-6F09C299921C}"/>
              </a:ext>
            </a:extLst>
          </p:cNvPr>
          <p:cNvSpPr txBox="1"/>
          <p:nvPr/>
        </p:nvSpPr>
        <p:spPr>
          <a:xfrm>
            <a:off x="333876" y="3193707"/>
            <a:ext cx="265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Pretend we do not know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quantum mechanics exists</a:t>
            </a:r>
          </a:p>
        </p:txBody>
      </p:sp>
    </p:spTree>
    <p:extLst>
      <p:ext uri="{BB962C8B-B14F-4D97-AF65-F5344CB8AC3E}">
        <p14:creationId xmlns:p14="http://schemas.microsoft.com/office/powerpoint/2010/main" val="35991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0CCAC-ACAC-1602-CA34-B55AE32B8FA1}"/>
                  </a:ext>
                </a:extLst>
              </p:cNvPr>
              <p:cNvSpPr txBox="1"/>
              <p:nvPr/>
            </p:nvSpPr>
            <p:spPr>
              <a:xfrm>
                <a:off x="1386169" y="786340"/>
                <a:ext cx="4852803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0CCAC-ACAC-1602-CA34-B55AE32B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69" y="786340"/>
                <a:ext cx="4852803" cy="1779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1077F0-8BEE-3F3E-028B-E144B2C5F183}"/>
              </a:ext>
            </a:extLst>
          </p:cNvPr>
          <p:cNvCxnSpPr>
            <a:cxnSpLocks/>
          </p:cNvCxnSpPr>
          <p:nvPr/>
        </p:nvCxnSpPr>
        <p:spPr>
          <a:xfrm flipH="1">
            <a:off x="5029200" y="699247"/>
            <a:ext cx="1290918" cy="53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DFC234-AD54-6D2D-E013-B2E2ECE20F5E}"/>
              </a:ext>
            </a:extLst>
          </p:cNvPr>
          <p:cNvCxnSpPr>
            <a:cxnSpLocks/>
          </p:cNvCxnSpPr>
          <p:nvPr/>
        </p:nvCxnSpPr>
        <p:spPr>
          <a:xfrm flipH="1">
            <a:off x="4820771" y="964826"/>
            <a:ext cx="1499347" cy="11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59E607-3634-48AB-D310-0E61A8A5EAFA}"/>
              </a:ext>
            </a:extLst>
          </p:cNvPr>
          <p:cNvSpPr txBox="1"/>
          <p:nvPr/>
        </p:nvSpPr>
        <p:spPr>
          <a:xfrm>
            <a:off x="6447401" y="370841"/>
            <a:ext cx="378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Can only take the logarithm of a dimensionless quantity!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7D3B5-5DBD-5758-C827-C6A6CED0485E}"/>
              </a:ext>
            </a:extLst>
          </p:cNvPr>
          <p:cNvSpPr txBox="1"/>
          <p:nvPr/>
        </p:nvSpPr>
        <p:spPr>
          <a:xfrm>
            <a:off x="5674659" y="2744096"/>
            <a:ext cx="508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Let’s fix the units first</a:t>
            </a:r>
          </a:p>
        </p:txBody>
      </p:sp>
    </p:spTree>
    <p:extLst>
      <p:ext uri="{BB962C8B-B14F-4D97-AF65-F5344CB8AC3E}">
        <p14:creationId xmlns:p14="http://schemas.microsoft.com/office/powerpoint/2010/main" val="39214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F9E3-AA65-3F4D-9886-A5EEB2B1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95712B-65F0-D701-C746-7CE9D9EA08E3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Uniform distribution with zero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FCA55E-1A21-B1C3-28EC-ED4BF7CA41DC}"/>
                  </a:ext>
                </a:extLst>
              </p:cNvPr>
              <p:cNvSpPr txBox="1"/>
              <p:nvPr/>
            </p:nvSpPr>
            <p:spPr>
              <a:xfrm>
                <a:off x="5706242" y="2798556"/>
                <a:ext cx="5255028" cy="2027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FCA55E-1A21-B1C3-28EC-ED4BF7CA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42" y="2798556"/>
                <a:ext cx="5255028" cy="2027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7B241-30A7-4E23-2DA2-2C9B76D03387}"/>
                  </a:ext>
                </a:extLst>
              </p:cNvPr>
              <p:cNvSpPr txBox="1"/>
              <p:nvPr/>
            </p:nvSpPr>
            <p:spPr>
              <a:xfrm>
                <a:off x="5486399" y="1464145"/>
                <a:ext cx="51905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to be the area of a region that corresponds to zero entropy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7B241-30A7-4E23-2DA2-2C9B76D03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1464145"/>
                <a:ext cx="5190565" cy="954107"/>
              </a:xfrm>
              <a:prstGeom prst="rect">
                <a:avLst/>
              </a:prstGeom>
              <a:blipFill>
                <a:blip r:embed="rId8"/>
                <a:stretch>
                  <a:fillRect l="-2350" t="-5732" r="-30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03F70-3ACD-12CB-4197-726A1668E41A}"/>
              </a:ext>
            </a:extLst>
          </p:cNvPr>
          <p:cNvCxnSpPr/>
          <p:nvPr/>
        </p:nvCxnSpPr>
        <p:spPr>
          <a:xfrm flipH="1">
            <a:off x="4173848" y="1844366"/>
            <a:ext cx="1304364" cy="76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51ACF6-9787-3BFB-2DCE-B341F0F92B7D}"/>
              </a:ext>
            </a:extLst>
          </p:cNvPr>
          <p:cNvCxnSpPr/>
          <p:nvPr/>
        </p:nvCxnSpPr>
        <p:spPr>
          <a:xfrm flipV="1">
            <a:off x="5062818" y="4693024"/>
            <a:ext cx="1024779" cy="4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44E55-5122-BB98-97A6-E65A4A4490D7}"/>
                  </a:ext>
                </a:extLst>
              </p:cNvPr>
              <p:cNvSpPr txBox="1"/>
              <p:nvPr/>
            </p:nvSpPr>
            <p:spPr>
              <a:xfrm>
                <a:off x="3791321" y="5156992"/>
                <a:ext cx="2436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Equals zero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44E55-5122-BB98-97A6-E65A4A44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21" y="5156992"/>
                <a:ext cx="2436180" cy="369332"/>
              </a:xfrm>
              <a:prstGeom prst="rect">
                <a:avLst/>
              </a:prstGeom>
              <a:blipFill>
                <a:blip r:embed="rId9"/>
                <a:stretch>
                  <a:fillRect l="-225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581B46A-C3F6-0D22-E1CF-DC9C30D4CA35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6CDBC6-E2D4-CFD1-673E-7D33719FA237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B00320E-6D88-D7B6-892D-6874DD9EE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F3060D-EF92-A981-99FB-6911EDC3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8DD895-C0A0-AFE9-EB1C-F76AB7B4C0D0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5FC1D5-64DC-AC1C-7D3B-D63FC2A8CD5C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AD69E8-C199-099D-7BD5-F54220149F4A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433426-F6F1-0AB1-826E-DB184D12752C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2812D0-F0C5-8693-5B61-D8722CC0D873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2C4915-6B37-946E-BAB3-17C685ED8268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B9DC04-6F83-C5A7-3497-F0EF55D873E1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4CD83-5D5D-5670-B6C7-A1C9313FB2EA}"/>
                  </a:ext>
                </a:extLst>
              </p:cNvPr>
              <p:cNvSpPr txBox="1"/>
              <p:nvPr/>
            </p:nvSpPr>
            <p:spPr>
              <a:xfrm>
                <a:off x="988360" y="212028"/>
                <a:ext cx="66518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defined by the third law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4CD83-5D5D-5670-B6C7-A1C9313FB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" y="212028"/>
                <a:ext cx="6651886" cy="830997"/>
              </a:xfrm>
              <a:prstGeom prst="rect">
                <a:avLst/>
              </a:prstGeom>
              <a:blipFill>
                <a:blip r:embed="rId2"/>
                <a:stretch>
                  <a:fillRect t="-16176" r="-3208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C8048D-87CE-C5CC-A5FE-0A7592C6669E}"/>
              </a:ext>
            </a:extLst>
          </p:cNvPr>
          <p:cNvSpPr txBox="1"/>
          <p:nvPr/>
        </p:nvSpPr>
        <p:spPr>
          <a:xfrm>
            <a:off x="7846359" y="719859"/>
            <a:ext cx="272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do not know that quantum mechanics exists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6D1B0-5EDC-2BEA-5DD6-93D2BAB152FC}"/>
              </a:ext>
            </a:extLst>
          </p:cNvPr>
          <p:cNvSpPr txBox="1"/>
          <p:nvPr/>
        </p:nvSpPr>
        <p:spPr>
          <a:xfrm>
            <a:off x="1688231" y="1098430"/>
            <a:ext cx="525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area for a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1A28E3-C744-05A6-D92A-8BB0EC2FB987}"/>
                  </a:ext>
                </a:extLst>
              </p:cNvPr>
              <p:cNvSpPr txBox="1"/>
              <p:nvPr/>
            </p:nvSpPr>
            <p:spPr>
              <a:xfrm>
                <a:off x="643144" y="2077166"/>
                <a:ext cx="10579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C00000"/>
                    </a:solidFill>
                  </a:rPr>
                  <a:t>Phase space does NOT come in multiples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1A28E3-C744-05A6-D92A-8BB0EC2FB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4" y="2077166"/>
                <a:ext cx="10579563" cy="769441"/>
              </a:xfrm>
              <a:prstGeom prst="rect">
                <a:avLst/>
              </a:prstGeom>
              <a:blipFill>
                <a:blip r:embed="rId3"/>
                <a:stretch>
                  <a:fillRect l="-2363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C37F3-BF84-A748-AA34-F373A2F4669D}"/>
                  </a:ext>
                </a:extLst>
              </p:cNvPr>
              <p:cNvSpPr txBox="1"/>
              <p:nvPr/>
            </p:nvSpPr>
            <p:spPr>
              <a:xfrm>
                <a:off x="1688231" y="2985434"/>
                <a:ext cx="5847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can have a uniform distribution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C37F3-BF84-A748-AA34-F373A2F4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31" y="2985434"/>
                <a:ext cx="5847498" cy="461665"/>
              </a:xfrm>
              <a:prstGeom prst="rect">
                <a:avLst/>
              </a:prstGeom>
              <a:blipFill>
                <a:blip r:embed="rId4"/>
                <a:stretch>
                  <a:fillRect l="-166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295248-7EDA-E632-72A1-0FE760A8BFA8}"/>
              </a:ext>
            </a:extLst>
          </p:cNvPr>
          <p:cNvSpPr txBox="1"/>
          <p:nvPr/>
        </p:nvSpPr>
        <p:spPr>
          <a:xfrm>
            <a:off x="1502605" y="4117271"/>
            <a:ext cx="1880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Discrete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FA586-ECB3-DD6E-7568-27DB385E1C74}"/>
              </a:ext>
            </a:extLst>
          </p:cNvPr>
          <p:cNvSpPr txBox="1"/>
          <p:nvPr/>
        </p:nvSpPr>
        <p:spPr>
          <a:xfrm>
            <a:off x="868457" y="4825157"/>
            <a:ext cx="314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comes in integer multiples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358A6-FFCC-FD74-1C55-1DD228A04889}"/>
              </a:ext>
            </a:extLst>
          </p:cNvPr>
          <p:cNvSpPr txBox="1"/>
          <p:nvPr/>
        </p:nvSpPr>
        <p:spPr>
          <a:xfrm>
            <a:off x="6083379" y="4117271"/>
            <a:ext cx="231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Quantized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4CC5A-523C-B822-2368-56EAB8CB6A5B}"/>
              </a:ext>
            </a:extLst>
          </p:cNvPr>
          <p:cNvSpPr txBox="1"/>
          <p:nvPr/>
        </p:nvSpPr>
        <p:spPr>
          <a:xfrm>
            <a:off x="5658393" y="4825157"/>
            <a:ext cx="31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comes with a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4DA3F-78B2-3785-74DD-9C0776F7B34A}"/>
                  </a:ext>
                </a:extLst>
              </p:cNvPr>
              <p:cNvSpPr txBox="1"/>
              <p:nvPr/>
            </p:nvSpPr>
            <p:spPr>
              <a:xfrm>
                <a:off x="4370170" y="4117271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4DA3F-78B2-3785-74DD-9C0776F7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70" y="4117271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70FF5D88-3530-DBC8-2D50-BAEA75EE7C09}"/>
              </a:ext>
            </a:extLst>
          </p:cNvPr>
          <p:cNvSpPr/>
          <p:nvPr/>
        </p:nvSpPr>
        <p:spPr>
          <a:xfrm>
            <a:off x="2439232" y="545315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6FC03A-1D7D-94E4-C5EC-D122ABD71639}"/>
              </a:ext>
            </a:extLst>
          </p:cNvPr>
          <p:cNvSpPr/>
          <p:nvPr/>
        </p:nvSpPr>
        <p:spPr>
          <a:xfrm>
            <a:off x="2706664" y="5453151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3037F-5E7A-DDBE-6E70-58F2FD38BE02}"/>
              </a:ext>
            </a:extLst>
          </p:cNvPr>
          <p:cNvSpPr/>
          <p:nvPr/>
        </p:nvSpPr>
        <p:spPr>
          <a:xfrm>
            <a:off x="2976390" y="54531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18DEC6-3553-2B94-7C24-D921166AB224}"/>
              </a:ext>
            </a:extLst>
          </p:cNvPr>
          <p:cNvSpPr/>
          <p:nvPr/>
        </p:nvSpPr>
        <p:spPr>
          <a:xfrm>
            <a:off x="1630053" y="5453151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D70CE-54D5-075B-7344-89809456D9BA}"/>
              </a:ext>
            </a:extLst>
          </p:cNvPr>
          <p:cNvSpPr/>
          <p:nvPr/>
        </p:nvSpPr>
        <p:spPr>
          <a:xfrm>
            <a:off x="1899779" y="54531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BAA4F4-0670-2059-CD90-7D2FC2ABE570}"/>
              </a:ext>
            </a:extLst>
          </p:cNvPr>
          <p:cNvSpPr/>
          <p:nvPr/>
        </p:nvSpPr>
        <p:spPr>
          <a:xfrm>
            <a:off x="2169505" y="5453149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7AF85-5361-AD90-8CB3-9632CD13D4E3}"/>
              </a:ext>
            </a:extLst>
          </p:cNvPr>
          <p:cNvSpPr/>
          <p:nvPr/>
        </p:nvSpPr>
        <p:spPr>
          <a:xfrm>
            <a:off x="2439232" y="5720585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7720F1-B679-0CE7-F909-ADBEB285AC4E}"/>
              </a:ext>
            </a:extLst>
          </p:cNvPr>
          <p:cNvSpPr/>
          <p:nvPr/>
        </p:nvSpPr>
        <p:spPr>
          <a:xfrm>
            <a:off x="2706664" y="5720584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69A55-F07F-A8DE-AE07-8495164AB668}"/>
              </a:ext>
            </a:extLst>
          </p:cNvPr>
          <p:cNvSpPr/>
          <p:nvPr/>
        </p:nvSpPr>
        <p:spPr>
          <a:xfrm>
            <a:off x="2976390" y="5720583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42C7BB-B0A7-4281-2CE6-44E83A294542}"/>
              </a:ext>
            </a:extLst>
          </p:cNvPr>
          <p:cNvSpPr/>
          <p:nvPr/>
        </p:nvSpPr>
        <p:spPr>
          <a:xfrm>
            <a:off x="1630053" y="5720584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047A1C-9D0E-576C-82D8-1A8484BFCE5C}"/>
              </a:ext>
            </a:extLst>
          </p:cNvPr>
          <p:cNvSpPr/>
          <p:nvPr/>
        </p:nvSpPr>
        <p:spPr>
          <a:xfrm>
            <a:off x="1899779" y="5720583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D81B0C-14AC-7D54-934F-F251629F1CA9}"/>
              </a:ext>
            </a:extLst>
          </p:cNvPr>
          <p:cNvSpPr/>
          <p:nvPr/>
        </p:nvSpPr>
        <p:spPr>
          <a:xfrm>
            <a:off x="2169505" y="572058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E56B50-CD8C-0DA8-3EE6-C7D698F682FA}"/>
              </a:ext>
            </a:extLst>
          </p:cNvPr>
          <p:cNvGrpSpPr/>
          <p:nvPr/>
        </p:nvGrpSpPr>
        <p:grpSpPr>
          <a:xfrm>
            <a:off x="1502605" y="5093631"/>
            <a:ext cx="2021229" cy="1098212"/>
            <a:chOff x="532279" y="876346"/>
            <a:chExt cx="4736072" cy="44654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1100CD-D08E-295F-4FB4-42B24B02BCA9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F0C2D6A-0E42-0173-A090-3019C141D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364634-700F-6D0C-2D17-DC25DE259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14F71F-0EA5-3166-4184-98F8781076EB}"/>
                    </a:ext>
                  </a:extLst>
                </p:cNvPr>
                <p:cNvSpPr txBox="1"/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14F71F-0EA5-3166-4184-98F878107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E8833F-F5B3-AAF1-4C87-38B23BDC1804}"/>
                    </a:ext>
                  </a:extLst>
                </p:cNvPr>
                <p:cNvSpPr txBox="1"/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E8833F-F5B3-AAF1-4C87-38B23BDC1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FC310D0-DA42-5739-ACEA-041F100B625C}"/>
              </a:ext>
            </a:extLst>
          </p:cNvPr>
          <p:cNvSpPr/>
          <p:nvPr/>
        </p:nvSpPr>
        <p:spPr>
          <a:xfrm>
            <a:off x="7823804" y="5336638"/>
            <a:ext cx="169374" cy="667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149600-9334-35E0-1696-43AC62514FB0}"/>
              </a:ext>
            </a:extLst>
          </p:cNvPr>
          <p:cNvSpPr/>
          <p:nvPr/>
        </p:nvSpPr>
        <p:spPr>
          <a:xfrm>
            <a:off x="6540304" y="53512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2C49C9-2941-B87E-6444-E3409CE04783}"/>
              </a:ext>
            </a:extLst>
          </p:cNvPr>
          <p:cNvSpPr/>
          <p:nvPr/>
        </p:nvSpPr>
        <p:spPr>
          <a:xfrm>
            <a:off x="7034216" y="5737295"/>
            <a:ext cx="664282" cy="26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FA06CC-A6D3-79FF-4E37-9C98DF836127}"/>
              </a:ext>
            </a:extLst>
          </p:cNvPr>
          <p:cNvSpPr/>
          <p:nvPr/>
        </p:nvSpPr>
        <p:spPr>
          <a:xfrm>
            <a:off x="6672341" y="554488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DC9241F-0496-4230-379A-83A4F5CFF3E3}"/>
              </a:ext>
            </a:extLst>
          </p:cNvPr>
          <p:cNvGrpSpPr/>
          <p:nvPr/>
        </p:nvGrpSpPr>
        <p:grpSpPr>
          <a:xfrm>
            <a:off x="6227005" y="5093631"/>
            <a:ext cx="2021229" cy="1098212"/>
            <a:chOff x="532279" y="876346"/>
            <a:chExt cx="4736072" cy="44654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4ACC9B6-EA87-67B6-1362-1A86769EB8CD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3236AF-14AB-80C4-002C-538DFD7A3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065A09-2CE4-82A1-52F9-95973C22C4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4F293E-3197-45E8-1B12-CCFE95EAF5B7}"/>
                    </a:ext>
                  </a:extLst>
                </p:cNvPr>
                <p:cNvSpPr txBox="1"/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4F293E-3197-45E8-1B12-CCFE95EAF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32C2F98-28AC-B340-C800-FBB90983652E}"/>
                    </a:ext>
                  </a:extLst>
                </p:cNvPr>
                <p:cNvSpPr txBox="1"/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32C2F98-28AC-B340-C800-FBB909836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DC740D1-11BE-F220-D503-17385E0961F0}"/>
              </a:ext>
            </a:extLst>
          </p:cNvPr>
          <p:cNvSpPr/>
          <p:nvPr/>
        </p:nvSpPr>
        <p:spPr>
          <a:xfrm>
            <a:off x="7261019" y="5296372"/>
            <a:ext cx="437477" cy="330825"/>
          </a:xfrm>
          <a:custGeom>
            <a:avLst/>
            <a:gdLst>
              <a:gd name="connsiteX0" fmla="*/ 225106 w 354671"/>
              <a:gd name="connsiteY0" fmla="*/ 3922 h 326424"/>
              <a:gd name="connsiteX1" fmla="*/ 72706 w 354671"/>
              <a:gd name="connsiteY1" fmla="*/ 56309 h 326424"/>
              <a:gd name="connsiteX2" fmla="*/ 86994 w 354671"/>
              <a:gd name="connsiteY2" fmla="*/ 170609 h 326424"/>
              <a:gd name="connsiteX3" fmla="*/ 1269 w 354671"/>
              <a:gd name="connsiteY3" fmla="*/ 265859 h 326424"/>
              <a:gd name="connsiteX4" fmla="*/ 163194 w 354671"/>
              <a:gd name="connsiteY4" fmla="*/ 323009 h 326424"/>
              <a:gd name="connsiteX5" fmla="*/ 248919 w 354671"/>
              <a:gd name="connsiteY5" fmla="*/ 165847 h 326424"/>
              <a:gd name="connsiteX6" fmla="*/ 344169 w 354671"/>
              <a:gd name="connsiteY6" fmla="*/ 142034 h 326424"/>
              <a:gd name="connsiteX7" fmla="*/ 339406 w 354671"/>
              <a:gd name="connsiteY7" fmla="*/ 18209 h 326424"/>
              <a:gd name="connsiteX8" fmla="*/ 225106 w 354671"/>
              <a:gd name="connsiteY8" fmla="*/ 3922 h 32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671" h="326424">
                <a:moveTo>
                  <a:pt x="225106" y="3922"/>
                </a:moveTo>
                <a:cubicBezTo>
                  <a:pt x="180656" y="10272"/>
                  <a:pt x="95725" y="28528"/>
                  <a:pt x="72706" y="56309"/>
                </a:cubicBezTo>
                <a:cubicBezTo>
                  <a:pt x="49687" y="84090"/>
                  <a:pt x="98900" y="135684"/>
                  <a:pt x="86994" y="170609"/>
                </a:cubicBezTo>
                <a:cubicBezTo>
                  <a:pt x="75088" y="205534"/>
                  <a:pt x="-11431" y="240459"/>
                  <a:pt x="1269" y="265859"/>
                </a:cubicBezTo>
                <a:cubicBezTo>
                  <a:pt x="13969" y="291259"/>
                  <a:pt x="121919" y="339678"/>
                  <a:pt x="163194" y="323009"/>
                </a:cubicBezTo>
                <a:cubicBezTo>
                  <a:pt x="204469" y="306340"/>
                  <a:pt x="218757" y="196009"/>
                  <a:pt x="248919" y="165847"/>
                </a:cubicBezTo>
                <a:cubicBezTo>
                  <a:pt x="279081" y="135685"/>
                  <a:pt x="329088" y="166640"/>
                  <a:pt x="344169" y="142034"/>
                </a:cubicBezTo>
                <a:cubicBezTo>
                  <a:pt x="359250" y="117428"/>
                  <a:pt x="358456" y="39640"/>
                  <a:pt x="339406" y="18209"/>
                </a:cubicBezTo>
                <a:cubicBezTo>
                  <a:pt x="320356" y="-3222"/>
                  <a:pt x="269556" y="-2428"/>
                  <a:pt x="225106" y="3922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84D3EE-B0D8-80AD-6F69-4C99221957C8}"/>
              </a:ext>
            </a:extLst>
          </p:cNvPr>
          <p:cNvSpPr txBox="1"/>
          <p:nvPr/>
        </p:nvSpPr>
        <p:spPr>
          <a:xfrm>
            <a:off x="0" y="13011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the distribution that</a:t>
            </a:r>
            <a:br>
              <a:rPr lang="en-US" sz="3600" dirty="0"/>
            </a:br>
            <a:r>
              <a:rPr lang="en-US" sz="3600" dirty="0"/>
              <a:t>minimizes uncertainty at a given entropy?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DB383-0A37-6B36-E12D-5A60493F8F7B}"/>
              </a:ext>
            </a:extLst>
          </p:cNvPr>
          <p:cNvSpPr txBox="1"/>
          <p:nvPr/>
        </p:nvSpPr>
        <p:spPr>
          <a:xfrm>
            <a:off x="7203634" y="1991262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the Gaussian!!!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D34C-AAEE-6D80-7506-B352F13EBCCE}"/>
                  </a:ext>
                </a:extLst>
              </p:cNvPr>
              <p:cNvSpPr txBox="1"/>
              <p:nvPr/>
            </p:nvSpPr>
            <p:spPr>
              <a:xfrm>
                <a:off x="372645" y="1666487"/>
                <a:ext cx="5927264" cy="15163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D34C-AAEE-6D80-7506-B352F13EB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5" y="1666487"/>
                <a:ext cx="5927264" cy="1516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27026-1370-E19B-EE03-8100F5301722}"/>
                  </a:ext>
                </a:extLst>
              </p:cNvPr>
              <p:cNvSpPr txBox="1"/>
              <p:nvPr/>
            </p:nvSpPr>
            <p:spPr>
              <a:xfrm>
                <a:off x="372645" y="3429000"/>
                <a:ext cx="4859407" cy="944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27026-1370-E19B-EE03-8100F53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5" y="3429000"/>
                <a:ext cx="4859407" cy="94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/>
              <p:nvPr/>
            </p:nvSpPr>
            <p:spPr>
              <a:xfrm>
                <a:off x="4412499" y="4677846"/>
                <a:ext cx="3109697" cy="10273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99" y="4677846"/>
                <a:ext cx="3109697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73201-4F10-1631-AC79-18E3092E76E5}"/>
                  </a:ext>
                </a:extLst>
              </p:cNvPr>
              <p:cNvSpPr txBox="1"/>
              <p:nvPr/>
            </p:nvSpPr>
            <p:spPr>
              <a:xfrm>
                <a:off x="2674786" y="5009578"/>
                <a:ext cx="1267077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73201-4F10-1631-AC79-18E3092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86" y="5009578"/>
                <a:ext cx="12670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065B34A-98E9-2F90-1215-B2813A796442}"/>
              </a:ext>
            </a:extLst>
          </p:cNvPr>
          <p:cNvSpPr txBox="1"/>
          <p:nvPr/>
        </p:nvSpPr>
        <p:spPr>
          <a:xfrm>
            <a:off x="5461000" y="3257234"/>
            <a:ext cx="58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Classical uncertainty principle!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E290C-2708-48D7-1F67-DE789F129325}"/>
              </a:ext>
            </a:extLst>
          </p:cNvPr>
          <p:cNvCxnSpPr/>
          <p:nvPr/>
        </p:nvCxnSpPr>
        <p:spPr>
          <a:xfrm flipH="1">
            <a:off x="7016750" y="3903565"/>
            <a:ext cx="508000" cy="64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99700</TotalTime>
  <Words>1100</Words>
  <Application>Microsoft Office PowerPoint</Application>
  <PresentationFormat>Widescreen</PresentationFormat>
  <Paragraphs>239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Classical entanglement and other quantum analogues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272</cp:revision>
  <dcterms:created xsi:type="dcterms:W3CDTF">2021-04-07T15:17:47Z</dcterms:created>
  <dcterms:modified xsi:type="dcterms:W3CDTF">2024-11-25T21:22:41Z</dcterms:modified>
</cp:coreProperties>
</file>