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902" r:id="rId2"/>
    <p:sldId id="956" r:id="rId3"/>
    <p:sldId id="880" r:id="rId4"/>
    <p:sldId id="958" r:id="rId5"/>
    <p:sldId id="961" r:id="rId6"/>
    <p:sldId id="887" r:id="rId7"/>
    <p:sldId id="962" r:id="rId8"/>
    <p:sldId id="960" r:id="rId9"/>
    <p:sldId id="963" r:id="rId10"/>
    <p:sldId id="964" r:id="rId11"/>
    <p:sldId id="969" r:id="rId12"/>
    <p:sldId id="944" r:id="rId13"/>
    <p:sldId id="966" r:id="rId14"/>
    <p:sldId id="965" r:id="rId15"/>
    <p:sldId id="968" r:id="rId16"/>
    <p:sldId id="890" r:id="rId17"/>
    <p:sldId id="971" r:id="rId18"/>
    <p:sldId id="889" r:id="rId19"/>
    <p:sldId id="972" r:id="rId20"/>
    <p:sldId id="941" r:id="rId21"/>
    <p:sldId id="826" r:id="rId22"/>
    <p:sldId id="948" r:id="rId23"/>
    <p:sldId id="942" r:id="rId24"/>
    <p:sldId id="953" r:id="rId25"/>
    <p:sldId id="970" r:id="rId26"/>
    <p:sldId id="967" r:id="rId27"/>
    <p:sldId id="940" r:id="rId28"/>
    <p:sldId id="954" r:id="rId29"/>
    <p:sldId id="825" r:id="rId30"/>
    <p:sldId id="939" r:id="rId31"/>
    <p:sldId id="94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82" d="100"/>
          <a:sy n="82" d="100"/>
        </p:scale>
        <p:origin x="126" y="324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9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4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EBE43-81C5-C3A7-19B2-4AEF320C7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9993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B429-4DC1-9EA8-5594-36E9029DC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6692"/>
            <a:ext cx="2229706" cy="7578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animBg="1"/>
      <p:bldP spid="7" grpId="13" animBg="1"/>
      <p:bldP spid="7" grpId="14" animBg="1"/>
      <p:bldP spid="7" grpId="15" animBg="1"/>
      <p:bldP spid="7" grpId="16" animBg="1"/>
      <p:bldP spid="7" grpId="17" animBg="1"/>
      <p:bldP spid="7" grpId="18" animBg="1"/>
      <p:bldP spid="7" grpId="19" animBg="1"/>
      <p:bldP spid="7" grpId="22" animBg="1"/>
      <p:bldP spid="7" grpId="23" animBg="1"/>
      <p:bldP spid="7" grpId="24" animBg="1"/>
      <p:bldP spid="7" grpId="25" animBg="1"/>
      <p:bldP spid="7" grpId="30" animBg="1"/>
      <p:bldP spid="7" grpId="31" animBg="1"/>
      <p:bldP spid="7" grpId="32" animBg="1"/>
      <p:bldP spid="7" grpId="33" animBg="1"/>
      <p:bldP spid="7" grpId="34" animBg="1"/>
      <p:bldP spid="7" grpId="35" animBg="1"/>
      <p:bldP spid="7" grpId="36" animBg="1"/>
      <p:bldP spid="7" grpId="37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../media/image52.png"/><Relationship Id="rId5" Type="http://schemas.openxmlformats.org/officeDocument/2006/relationships/image" Target="NULL"/><Relationship Id="rId10" Type="http://schemas.openxmlformats.org/officeDocument/2006/relationships/image" Target="../media/image51.pn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7" Type="http://schemas.openxmlformats.org/officeDocument/2006/relationships/image" Target="../media/image540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7" Type="http://schemas.openxmlformats.org/officeDocument/2006/relationships/image" Target="../media/image540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../media/image580.png"/><Relationship Id="rId5" Type="http://schemas.openxmlformats.org/officeDocument/2006/relationships/image" Target="NULL"/><Relationship Id="rId10" Type="http://schemas.openxmlformats.org/officeDocument/2006/relationships/image" Target="../media/image570.png"/><Relationship Id="rId4" Type="http://schemas.openxmlformats.org/officeDocument/2006/relationships/image" Target="NULL"/><Relationship Id="rId9" Type="http://schemas.openxmlformats.org/officeDocument/2006/relationships/image" Target="../media/image56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ssumptionsofphysics.org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ECAB-F8A1-4D91-9779-D29F8617F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Quantum probability and quantum information theory require a novel approach to measure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9FC8D-3EB4-47A4-BE3E-3183805AE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Gabriele Carcassi</a:t>
            </a:r>
          </a:p>
          <a:p>
            <a:r>
              <a:rPr lang="en-US" dirty="0"/>
              <a:t>University of Michigan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FA4FB-0EA6-40F2-B352-0E9ADE523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8" y="4312155"/>
            <a:ext cx="1676403" cy="1524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7A37D-6BDF-4D43-B652-18396B0F7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5" y="5945318"/>
            <a:ext cx="2311231" cy="7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2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FD460F-9095-E6EC-EF00-DA827E69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CE842-4B11-50D7-CCC9-B1BDC9F6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564D0-84D8-CAF8-5463-2A387F536DA6}"/>
              </a:ext>
            </a:extLst>
          </p:cNvPr>
          <p:cNvSpPr txBox="1"/>
          <p:nvPr/>
        </p:nvSpPr>
        <p:spPr>
          <a:xfrm>
            <a:off x="0" y="23253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 quantum mechanics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8125B7-4BFB-83C8-904E-7CDD05055561}"/>
              </a:ext>
            </a:extLst>
          </p:cNvPr>
          <p:cNvSpPr txBox="1"/>
          <p:nvPr/>
        </p:nvSpPr>
        <p:spPr>
          <a:xfrm>
            <a:off x="312118" y="4588505"/>
            <a:ext cx="2448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 probability or quantifying measure on </a:t>
            </a:r>
            <a:r>
              <a:rPr lang="en-US" sz="2400" b="1" dirty="0">
                <a:solidFill>
                  <a:srgbClr val="C00000"/>
                </a:solidFill>
              </a:rPr>
              <a:t>states</a:t>
            </a:r>
            <a:r>
              <a:rPr lang="en-US" sz="24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626BF-5E57-B350-1258-C0AC79389458}"/>
              </a:ext>
            </a:extLst>
          </p:cNvPr>
          <p:cNvSpPr txBox="1"/>
          <p:nvPr/>
        </p:nvSpPr>
        <p:spPr>
          <a:xfrm>
            <a:off x="0" y="1049286"/>
            <a:ext cx="12191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Classical probability on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preparations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measurement</a:t>
            </a:r>
            <a:r>
              <a:rPr lang="en-US" sz="2800" dirty="0"/>
              <a:t> outcomes</a:t>
            </a:r>
          </a:p>
          <a:p>
            <a:pPr algn="ctr"/>
            <a:r>
              <a:rPr lang="en-US" sz="2800" dirty="0"/>
              <a:t>(measure depends on whether the observable is discrete (e.g. energy level) or continuous (e.g. position, momentum)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F02527-C8AB-50DC-EEA5-82221679912D}"/>
                  </a:ext>
                </a:extLst>
              </p:cNvPr>
              <p:cNvSpPr txBox="1"/>
              <p:nvPr/>
            </p:nvSpPr>
            <p:spPr>
              <a:xfrm>
                <a:off x="1219741" y="2633896"/>
                <a:ext cx="4380430" cy="1099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F02527-C8AB-50DC-EEA5-822216799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741" y="2633896"/>
                <a:ext cx="4380430" cy="1099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2635B-CB5F-9173-F67F-D4244CC274CD}"/>
                  </a:ext>
                </a:extLst>
              </p:cNvPr>
              <p:cNvSpPr txBox="1"/>
              <p:nvPr/>
            </p:nvSpPr>
            <p:spPr>
              <a:xfrm>
                <a:off x="8017639" y="2852352"/>
                <a:ext cx="3369576" cy="681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2635B-CB5F-9173-F67F-D4244CC27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9" y="2852352"/>
                <a:ext cx="3369576" cy="6816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1BBBF-DCF4-2E26-5BDD-5F4079ECE32D}"/>
              </a:ext>
            </a:extLst>
          </p:cNvPr>
          <p:cNvCxnSpPr>
            <a:cxnSpLocks/>
          </p:cNvCxnSpPr>
          <p:nvPr/>
        </p:nvCxnSpPr>
        <p:spPr>
          <a:xfrm flipH="1" flipV="1">
            <a:off x="3760728" y="3429000"/>
            <a:ext cx="405636" cy="30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1C1949-F301-692C-A575-9302C3309ACF}"/>
              </a:ext>
            </a:extLst>
          </p:cNvPr>
          <p:cNvSpPr txBox="1"/>
          <p:nvPr/>
        </p:nvSpPr>
        <p:spPr>
          <a:xfrm>
            <a:off x="3760728" y="3696977"/>
            <a:ext cx="347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density on preparations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CB1AB3-5896-58E4-245C-97A83120CBED}"/>
              </a:ext>
            </a:extLst>
          </p:cNvPr>
          <p:cNvCxnSpPr/>
          <p:nvPr/>
        </p:nvCxnSpPr>
        <p:spPr>
          <a:xfrm flipV="1">
            <a:off x="2007555" y="3368842"/>
            <a:ext cx="584391" cy="46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4524BB-0E41-527D-629F-C70055FE8C08}"/>
              </a:ext>
            </a:extLst>
          </p:cNvPr>
          <p:cNvSpPr txBox="1"/>
          <p:nvPr/>
        </p:nvSpPr>
        <p:spPr>
          <a:xfrm>
            <a:off x="541257" y="3736285"/>
            <a:ext cx="303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 on pure preparations</a:t>
            </a:r>
          </a:p>
          <a:p>
            <a:r>
              <a:rPr lang="en-US" dirty="0"/>
              <a:t>(also symplectic/Liouville!)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0A808B-CCDB-1E87-834E-C4431B74CBE9}"/>
              </a:ext>
            </a:extLst>
          </p:cNvPr>
          <p:cNvCxnSpPr>
            <a:cxnSpLocks/>
          </p:cNvCxnSpPr>
          <p:nvPr/>
        </p:nvCxnSpPr>
        <p:spPr>
          <a:xfrm flipH="1" flipV="1">
            <a:off x="8767011" y="3450512"/>
            <a:ext cx="405636" cy="30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9009E2-889E-80F3-C3AD-0D1E984EEF88}"/>
              </a:ext>
            </a:extLst>
          </p:cNvPr>
          <p:cNvSpPr txBox="1"/>
          <p:nvPr/>
        </p:nvSpPr>
        <p:spPr>
          <a:xfrm>
            <a:off x="8032193" y="3696977"/>
            <a:ext cx="333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measure on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A8B27DB-CC25-7D20-DA11-91D9388F1714}"/>
                  </a:ext>
                </a:extLst>
              </p:cNvPr>
              <p:cNvSpPr txBox="1"/>
              <p:nvPr/>
            </p:nvSpPr>
            <p:spPr>
              <a:xfrm>
                <a:off x="2525415" y="4696092"/>
                <a:ext cx="7184916" cy="847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nary>
                        <m:naryPr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A8B27DB-CC25-7D20-DA11-91D9388F1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415" y="4696092"/>
                <a:ext cx="7184916" cy="847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4312FE2-C7EF-7543-CAFB-779927E8C32F}"/>
              </a:ext>
            </a:extLst>
          </p:cNvPr>
          <p:cNvSpPr txBox="1"/>
          <p:nvPr/>
        </p:nvSpPr>
        <p:spPr>
          <a:xfrm>
            <a:off x="6628661" y="4564544"/>
            <a:ext cx="216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Uses measure theory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18B523-2886-356F-355C-355A5B35E0F4}"/>
              </a:ext>
            </a:extLst>
          </p:cNvPr>
          <p:cNvSpPr txBox="1"/>
          <p:nvPr/>
        </p:nvSpPr>
        <p:spPr>
          <a:xfrm>
            <a:off x="4002131" y="5500550"/>
            <a:ext cx="29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“Classical” hidden variables</a:t>
            </a:r>
          </a:p>
        </p:txBody>
      </p:sp>
    </p:spTree>
    <p:extLst>
      <p:ext uri="{BB962C8B-B14F-4D97-AF65-F5344CB8AC3E}">
        <p14:creationId xmlns:p14="http://schemas.microsoft.com/office/powerpoint/2010/main" val="309508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401B-6724-61A9-C30E-880FC0E3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we count states in quantum mechanics?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F0EA-0195-4351-B097-FE8C7ED3B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D9027-834D-7B0F-96CA-7B0ED215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9E167-2A81-362A-555B-06C5C295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FD460F-9095-E6EC-EF00-DA827E69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CE842-4B11-50D7-CCC9-B1BDC9F6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8609E-F788-3417-085A-6D198F8B7B0C}"/>
              </a:ext>
            </a:extLst>
          </p:cNvPr>
          <p:cNvSpPr txBox="1"/>
          <p:nvPr/>
        </p:nvSpPr>
        <p:spPr>
          <a:xfrm>
            <a:off x="0" y="6717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Classical statistical mechanics links count of states and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1F008B-6320-42DA-5290-E2D23891AB40}"/>
                  </a:ext>
                </a:extLst>
              </p:cNvPr>
              <p:cNvSpPr txBox="1"/>
              <p:nvPr/>
            </p:nvSpPr>
            <p:spPr>
              <a:xfrm>
                <a:off x="-4708" y="1335748"/>
                <a:ext cx="12192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1F008B-6320-42DA-5290-E2D23891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8" y="1335748"/>
                <a:ext cx="121920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0FCD8F-C610-D1C5-DBC9-7846245B22A9}"/>
              </a:ext>
            </a:extLst>
          </p:cNvPr>
          <p:cNvCxnSpPr/>
          <p:nvPr/>
        </p:nvCxnSpPr>
        <p:spPr>
          <a:xfrm flipV="1">
            <a:off x="4875036" y="1867518"/>
            <a:ext cx="255639" cy="49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B94557-0E6B-41FA-DABC-3316974CD948}"/>
              </a:ext>
            </a:extLst>
          </p:cNvPr>
          <p:cNvCxnSpPr/>
          <p:nvPr/>
        </p:nvCxnSpPr>
        <p:spPr>
          <a:xfrm flipV="1">
            <a:off x="3775587" y="1709093"/>
            <a:ext cx="619432" cy="22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BDEA29-B451-E888-DA6A-177E2BE0D677}"/>
              </a:ext>
            </a:extLst>
          </p:cNvPr>
          <p:cNvCxnSpPr>
            <a:cxnSpLocks/>
          </p:cNvCxnSpPr>
          <p:nvPr/>
        </p:nvCxnSpPr>
        <p:spPr>
          <a:xfrm flipH="1" flipV="1">
            <a:off x="7233007" y="2013735"/>
            <a:ext cx="665052" cy="23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381DD8-7F5E-F539-4C2C-864BAA80F277}"/>
              </a:ext>
            </a:extLst>
          </p:cNvPr>
          <p:cNvSpPr txBox="1"/>
          <p:nvPr/>
        </p:nvSpPr>
        <p:spPr>
          <a:xfrm>
            <a:off x="2224655" y="1894209"/>
            <a:ext cx="241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Shannon/Gibbs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B84CA9-7617-F060-6583-CE027624AA2A}"/>
                  </a:ext>
                </a:extLst>
              </p:cNvPr>
              <p:cNvSpPr txBox="1"/>
              <p:nvPr/>
            </p:nvSpPr>
            <p:spPr>
              <a:xfrm>
                <a:off x="3498471" y="2338357"/>
                <a:ext cx="278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B84CA9-7617-F060-6583-CE027624A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471" y="2338357"/>
                <a:ext cx="2788136" cy="369332"/>
              </a:xfrm>
              <a:prstGeom prst="rect">
                <a:avLst/>
              </a:prstGeom>
              <a:blipFill>
                <a:blip r:embed="rId3"/>
                <a:stretch>
                  <a:fillRect l="-19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BF8D4B-0E24-D1A1-2D3E-D2D0F7446593}"/>
              </a:ext>
            </a:extLst>
          </p:cNvPr>
          <p:cNvCxnSpPr>
            <a:cxnSpLocks/>
          </p:cNvCxnSpPr>
          <p:nvPr/>
        </p:nvCxnSpPr>
        <p:spPr>
          <a:xfrm flipH="1">
            <a:off x="7728155" y="1605231"/>
            <a:ext cx="786580" cy="3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08E2A3-8E6E-E454-FDD4-48977441CD65}"/>
              </a:ext>
            </a:extLst>
          </p:cNvPr>
          <p:cNvSpPr txBox="1"/>
          <p:nvPr/>
        </p:nvSpPr>
        <p:spPr>
          <a:xfrm>
            <a:off x="8573728" y="1420565"/>
            <a:ext cx="159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of states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9BB05D-F63C-F39C-BEBB-4AF63CA63CF7}"/>
              </a:ext>
            </a:extLst>
          </p:cNvPr>
          <p:cNvSpPr txBox="1"/>
          <p:nvPr/>
        </p:nvSpPr>
        <p:spPr>
          <a:xfrm>
            <a:off x="7061327" y="2263541"/>
            <a:ext cx="457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Fundamental postulate of statistical mechanics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1C8C6F-4678-3719-50B6-A70D028E6C77}"/>
              </a:ext>
            </a:extLst>
          </p:cNvPr>
          <p:cNvSpPr txBox="1"/>
          <p:nvPr/>
        </p:nvSpPr>
        <p:spPr>
          <a:xfrm>
            <a:off x="0" y="298232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Quantum statistical mechanics has a somewhat related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82D475-0ED5-6810-E00A-42BE55EE96DB}"/>
                  </a:ext>
                </a:extLst>
              </p:cNvPr>
              <p:cNvSpPr txBox="1"/>
              <p:nvPr/>
            </p:nvSpPr>
            <p:spPr>
              <a:xfrm>
                <a:off x="262445" y="3685665"/>
                <a:ext cx="93355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dim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ℂ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span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82D475-0ED5-6810-E00A-42BE55EE9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45" y="3685665"/>
                <a:ext cx="933552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AB8C11-73A2-4148-5D2B-FAB7BA7AD1FE}"/>
              </a:ext>
            </a:extLst>
          </p:cNvPr>
          <p:cNvCxnSpPr/>
          <p:nvPr/>
        </p:nvCxnSpPr>
        <p:spPr>
          <a:xfrm flipV="1">
            <a:off x="1702663" y="4171089"/>
            <a:ext cx="619432" cy="22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E96C60-47AB-E7E8-AAFC-9C01C8FA918B}"/>
              </a:ext>
            </a:extLst>
          </p:cNvPr>
          <p:cNvSpPr txBox="1"/>
          <p:nvPr/>
        </p:nvSpPr>
        <p:spPr>
          <a:xfrm>
            <a:off x="584351" y="3947274"/>
            <a:ext cx="1527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Von Neumann</a:t>
            </a:r>
            <a:br>
              <a:rPr lang="en-US" dirty="0"/>
            </a:br>
            <a:r>
              <a:rPr lang="en-US" dirty="0"/>
              <a:t>entropy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AF82EF-1DA8-09FE-9038-B8DF80FFBE5E}"/>
              </a:ext>
            </a:extLst>
          </p:cNvPr>
          <p:cNvCxnSpPr/>
          <p:nvPr/>
        </p:nvCxnSpPr>
        <p:spPr>
          <a:xfrm flipV="1">
            <a:off x="2738202" y="4273419"/>
            <a:ext cx="255639" cy="49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7A5A77-1525-ED39-52F9-0810DFBC8EE1}"/>
                  </a:ext>
                </a:extLst>
              </p:cNvPr>
              <p:cNvSpPr txBox="1"/>
              <p:nvPr/>
            </p:nvSpPr>
            <p:spPr>
              <a:xfrm>
                <a:off x="1361637" y="4744258"/>
                <a:ext cx="278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7A5A77-1525-ED39-52F9-0810DFBC8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37" y="4744258"/>
                <a:ext cx="2788136" cy="369332"/>
              </a:xfrm>
              <a:prstGeom prst="rect">
                <a:avLst/>
              </a:prstGeom>
              <a:blipFill>
                <a:blip r:embed="rId5"/>
                <a:stretch>
                  <a:fillRect l="-17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DB3BA1-B19A-0264-79FD-32208B983702}"/>
              </a:ext>
            </a:extLst>
          </p:cNvPr>
          <p:cNvCxnSpPr>
            <a:cxnSpLocks/>
          </p:cNvCxnSpPr>
          <p:nvPr/>
        </p:nvCxnSpPr>
        <p:spPr>
          <a:xfrm flipH="1" flipV="1">
            <a:off x="5192141" y="4273249"/>
            <a:ext cx="555523" cy="34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7FAC71-BE3A-C071-89B3-FF28638D90BC}"/>
              </a:ext>
            </a:extLst>
          </p:cNvPr>
          <p:cNvSpPr txBox="1"/>
          <p:nvPr/>
        </p:nvSpPr>
        <p:spPr>
          <a:xfrm>
            <a:off x="4910932" y="4628906"/>
            <a:ext cx="275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Dimensionality of subspace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E6ACC1-7F6A-DB37-2D41-1D48B4A5D3C2}"/>
                  </a:ext>
                </a:extLst>
              </p:cNvPr>
              <p:cNvSpPr txBox="1"/>
              <p:nvPr/>
            </p:nvSpPr>
            <p:spPr>
              <a:xfrm>
                <a:off x="7565533" y="3657074"/>
                <a:ext cx="447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Equal for a uniform distribution over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span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E6ACC1-7F6A-DB37-2D41-1D48B4A5D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533" y="3657074"/>
                <a:ext cx="4475071" cy="369332"/>
              </a:xfrm>
              <a:prstGeom prst="rect">
                <a:avLst/>
              </a:prstGeom>
              <a:blipFill>
                <a:blip r:embed="rId6"/>
                <a:stretch>
                  <a:fillRect l="-109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70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FD460F-9095-E6EC-EF00-DA827E69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CE842-4B11-50D7-CCC9-B1BDC9F6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564D0-84D8-CAF8-5463-2A387F536DA6}"/>
              </a:ext>
            </a:extLst>
          </p:cNvPr>
          <p:cNvSpPr txBox="1"/>
          <p:nvPr/>
        </p:nvSpPr>
        <p:spPr>
          <a:xfrm>
            <a:off x="0" y="23253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How can we count states in QM?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8609E-F788-3417-085A-6D198F8B7B0C}"/>
              </a:ext>
            </a:extLst>
          </p:cNvPr>
          <p:cNvSpPr txBox="1"/>
          <p:nvPr/>
        </p:nvSpPr>
        <p:spPr>
          <a:xfrm>
            <a:off x="0" y="120441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Information theory links number of possible message and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1F008B-6320-42DA-5290-E2D23891AB40}"/>
                  </a:ext>
                </a:extLst>
              </p:cNvPr>
              <p:cNvSpPr txBox="1"/>
              <p:nvPr/>
            </p:nvSpPr>
            <p:spPr>
              <a:xfrm>
                <a:off x="3893669" y="1868414"/>
                <a:ext cx="1858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1F008B-6320-42DA-5290-E2D23891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669" y="1868414"/>
                <a:ext cx="185852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0FCD8F-C610-D1C5-DBC9-7846245B22A9}"/>
              </a:ext>
            </a:extLst>
          </p:cNvPr>
          <p:cNvCxnSpPr>
            <a:cxnSpLocks/>
          </p:cNvCxnSpPr>
          <p:nvPr/>
        </p:nvCxnSpPr>
        <p:spPr>
          <a:xfrm flipH="1" flipV="1">
            <a:off x="4643779" y="2463021"/>
            <a:ext cx="231257" cy="42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B94557-0E6B-41FA-DABC-3316974CD948}"/>
              </a:ext>
            </a:extLst>
          </p:cNvPr>
          <p:cNvCxnSpPr/>
          <p:nvPr/>
        </p:nvCxnSpPr>
        <p:spPr>
          <a:xfrm flipV="1">
            <a:off x="3283975" y="2241759"/>
            <a:ext cx="619432" cy="22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BDEA29-B451-E888-DA6A-177E2BE0D677}"/>
              </a:ext>
            </a:extLst>
          </p:cNvPr>
          <p:cNvCxnSpPr>
            <a:cxnSpLocks/>
          </p:cNvCxnSpPr>
          <p:nvPr/>
        </p:nvCxnSpPr>
        <p:spPr>
          <a:xfrm flipH="1" flipV="1">
            <a:off x="5690420" y="2322563"/>
            <a:ext cx="671465" cy="20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381DD8-7F5E-F539-4C2C-864BAA80F277}"/>
              </a:ext>
            </a:extLst>
          </p:cNvPr>
          <p:cNvSpPr txBox="1"/>
          <p:nvPr/>
        </p:nvSpPr>
        <p:spPr>
          <a:xfrm>
            <a:off x="720318" y="2426875"/>
            <a:ext cx="383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Shannon/Gibbs/von Neumann entropy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84CA9-7617-F060-6583-CE027624AA2A}"/>
              </a:ext>
            </a:extLst>
          </p:cNvPr>
          <p:cNvSpPr txBox="1"/>
          <p:nvPr/>
        </p:nvSpPr>
        <p:spPr>
          <a:xfrm>
            <a:off x="3498471" y="2871023"/>
            <a:ext cx="324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Distributions for message source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BF8D4B-0E24-D1A1-2D3E-D2D0F7446593}"/>
              </a:ext>
            </a:extLst>
          </p:cNvPr>
          <p:cNvCxnSpPr>
            <a:cxnSpLocks/>
          </p:cNvCxnSpPr>
          <p:nvPr/>
        </p:nvCxnSpPr>
        <p:spPr>
          <a:xfrm flipH="1">
            <a:off x="8251559" y="2150523"/>
            <a:ext cx="786580" cy="3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08E2A3-8E6E-E454-FDD4-48977441CD65}"/>
              </a:ext>
            </a:extLst>
          </p:cNvPr>
          <p:cNvSpPr txBox="1"/>
          <p:nvPr/>
        </p:nvSpPr>
        <p:spPr>
          <a:xfrm>
            <a:off x="9124335" y="1953231"/>
            <a:ext cx="292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encodable in n bits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9BB05D-F63C-F39C-BEBB-4AF63CA63CF7}"/>
              </a:ext>
            </a:extLst>
          </p:cNvPr>
          <p:cNvSpPr txBox="1"/>
          <p:nvPr/>
        </p:nvSpPr>
        <p:spPr>
          <a:xfrm>
            <a:off x="6429057" y="2532846"/>
            <a:ext cx="256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bits per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1C8C6F-4678-3719-50B6-A70D028E6C77}"/>
              </a:ext>
            </a:extLst>
          </p:cNvPr>
          <p:cNvSpPr txBox="1"/>
          <p:nvPr/>
        </p:nvSpPr>
        <p:spPr>
          <a:xfrm>
            <a:off x="0" y="3514993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If we have a uniform distribution and imagine using one state for each possible message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82D475-0ED5-6810-E00A-42BE55EE96DB}"/>
                  </a:ext>
                </a:extLst>
              </p:cNvPr>
              <p:cNvSpPr txBox="1"/>
              <p:nvPr/>
            </p:nvSpPr>
            <p:spPr>
              <a:xfrm>
                <a:off x="-4708" y="4631285"/>
                <a:ext cx="9335521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82D475-0ED5-6810-E00A-42BE55EE9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8" y="4631285"/>
                <a:ext cx="9335521" cy="648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48FEEA-5953-38C5-8184-AEFEADA6EEF7}"/>
                  </a:ext>
                </a:extLst>
              </p:cNvPr>
              <p:cNvSpPr txBox="1"/>
              <p:nvPr/>
            </p:nvSpPr>
            <p:spPr>
              <a:xfrm>
                <a:off x="7660258" y="1869949"/>
                <a:ext cx="7214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48FEEA-5953-38C5-8184-AEFEADA6E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258" y="1869949"/>
                <a:ext cx="7214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703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FD460F-9095-E6EC-EF00-DA827E69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CE842-4B11-50D7-CCC9-B1BDC9F6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564D0-84D8-CAF8-5463-2A387F536DA6}"/>
              </a:ext>
            </a:extLst>
          </p:cNvPr>
          <p:cNvSpPr txBox="1"/>
          <p:nvPr/>
        </p:nvSpPr>
        <p:spPr>
          <a:xfrm>
            <a:off x="0" y="232537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Statistical mechanics and information theory suggest the same link between entropy and count of states!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1F008B-6320-42DA-5290-E2D23891AB40}"/>
                  </a:ext>
                </a:extLst>
              </p:cNvPr>
              <p:cNvSpPr txBox="1"/>
              <p:nvPr/>
            </p:nvSpPr>
            <p:spPr>
              <a:xfrm>
                <a:off x="-4708" y="2035558"/>
                <a:ext cx="12192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1F008B-6320-42DA-5290-E2D23891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8" y="2035558"/>
                <a:ext cx="121920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05E1BD2-B580-F1FC-4DCB-CAF151C9F7A8}"/>
              </a:ext>
            </a:extLst>
          </p:cNvPr>
          <p:cNvSpPr txBox="1"/>
          <p:nvPr/>
        </p:nvSpPr>
        <p:spPr>
          <a:xfrm>
            <a:off x="0" y="36741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8000"/>
                </a:solidFill>
              </a:rPr>
              <a:t>What type of “measure” do we get?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BBA8A8-4EA2-D805-A20B-AC5B8541B7D1}"/>
              </a:ext>
            </a:extLst>
          </p:cNvPr>
          <p:cNvCxnSpPr/>
          <p:nvPr/>
        </p:nvCxnSpPr>
        <p:spPr>
          <a:xfrm flipV="1">
            <a:off x="3598607" y="2467902"/>
            <a:ext cx="619432" cy="22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A2CD9B-24DC-839B-BA76-D057ECC89C74}"/>
              </a:ext>
            </a:extLst>
          </p:cNvPr>
          <p:cNvSpPr txBox="1"/>
          <p:nvPr/>
        </p:nvSpPr>
        <p:spPr>
          <a:xfrm>
            <a:off x="1034950" y="2653018"/>
            <a:ext cx="383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Shannon/Gibbs/von Neumann entropy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541EDD-13F0-F1C0-675D-C98B166D7683}"/>
              </a:ext>
            </a:extLst>
          </p:cNvPr>
          <p:cNvCxnSpPr>
            <a:cxnSpLocks/>
          </p:cNvCxnSpPr>
          <p:nvPr/>
        </p:nvCxnSpPr>
        <p:spPr>
          <a:xfrm flipH="1">
            <a:off x="7600337" y="2255882"/>
            <a:ext cx="786580" cy="3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602FF2-BD60-62DE-9D54-060611DA3024}"/>
              </a:ext>
            </a:extLst>
          </p:cNvPr>
          <p:cNvSpPr txBox="1"/>
          <p:nvPr/>
        </p:nvSpPr>
        <p:spPr>
          <a:xfrm>
            <a:off x="8445910" y="2071216"/>
            <a:ext cx="159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of states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AC8C35-BE7D-5A86-3131-358AB2E287B3}"/>
              </a:ext>
            </a:extLst>
          </p:cNvPr>
          <p:cNvCxnSpPr/>
          <p:nvPr/>
        </p:nvCxnSpPr>
        <p:spPr>
          <a:xfrm flipV="1">
            <a:off x="4875036" y="2557500"/>
            <a:ext cx="255639" cy="49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60FFC9-5374-0270-0979-08C509E0631F}"/>
                  </a:ext>
                </a:extLst>
              </p:cNvPr>
              <p:cNvSpPr txBox="1"/>
              <p:nvPr/>
            </p:nvSpPr>
            <p:spPr>
              <a:xfrm>
                <a:off x="3498471" y="3028339"/>
                <a:ext cx="278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60FFC9-5374-0270-0979-08C509E06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471" y="3028339"/>
                <a:ext cx="2788136" cy="369332"/>
              </a:xfrm>
              <a:prstGeom prst="rect">
                <a:avLst/>
              </a:prstGeom>
              <a:blipFill>
                <a:blip r:embed="rId3"/>
                <a:stretch>
                  <a:fillRect l="-19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832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8E104C-D2AB-C45F-A5EF-7E2D92B9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BD170-55E2-7B59-31AA-1277AF7C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FEC22A-36B0-0B4D-557F-834F8281C917}"/>
              </a:ext>
            </a:extLst>
          </p:cNvPr>
          <p:cNvSpPr txBox="1"/>
          <p:nvPr/>
        </p:nvSpPr>
        <p:spPr>
          <a:xfrm>
            <a:off x="0" y="25656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Calculate the measure for sets of 1 and 2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E095B1D-A552-134F-53E4-7D8F63A63B47}"/>
                  </a:ext>
                </a:extLst>
              </p:cNvPr>
              <p:cNvSpPr txBox="1"/>
              <p:nvPr/>
            </p:nvSpPr>
            <p:spPr>
              <a:xfrm>
                <a:off x="2347620" y="1234278"/>
                <a:ext cx="3998018" cy="486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E095B1D-A552-134F-53E4-7D8F63A63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620" y="1234278"/>
                <a:ext cx="3998018" cy="4866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5BF696-D967-32AB-D95F-8BEE108D0B6D}"/>
                  </a:ext>
                </a:extLst>
              </p:cNvPr>
              <p:cNvSpPr txBox="1"/>
              <p:nvPr/>
            </p:nvSpPr>
            <p:spPr>
              <a:xfrm>
                <a:off x="2347620" y="1720950"/>
                <a:ext cx="8872878" cy="671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5BF696-D967-32AB-D95F-8BEE108D0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620" y="1720950"/>
                <a:ext cx="8872878" cy="6712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C9775C4-ED56-9EAB-C8F7-0BB313F77FA1}"/>
              </a:ext>
            </a:extLst>
          </p:cNvPr>
          <p:cNvGrpSpPr/>
          <p:nvPr/>
        </p:nvGrpSpPr>
        <p:grpSpPr>
          <a:xfrm>
            <a:off x="760462" y="1378537"/>
            <a:ext cx="1478176" cy="1478177"/>
            <a:chOff x="625927" y="1628085"/>
            <a:chExt cx="1110343" cy="11103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4935FDF-886D-61FE-3C88-806662BFFF7A}"/>
                </a:ext>
              </a:extLst>
            </p:cNvPr>
            <p:cNvGrpSpPr/>
            <p:nvPr/>
          </p:nvGrpSpPr>
          <p:grpSpPr>
            <a:xfrm>
              <a:off x="625927" y="1628085"/>
              <a:ext cx="1110343" cy="1110344"/>
              <a:chOff x="5635690" y="3806890"/>
              <a:chExt cx="1110343" cy="111034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64E6D3B-A968-C679-A256-31D4D16BDE3B}"/>
                  </a:ext>
                </a:extLst>
              </p:cNvPr>
              <p:cNvSpPr/>
              <p:nvPr/>
            </p:nvSpPr>
            <p:spPr>
              <a:xfrm>
                <a:off x="5635690" y="3806890"/>
                <a:ext cx="1110343" cy="1110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840BFC2-6E29-18F5-928C-057934193901}"/>
                  </a:ext>
                </a:extLst>
              </p:cNvPr>
              <p:cNvSpPr/>
              <p:nvPr/>
            </p:nvSpPr>
            <p:spPr>
              <a:xfrm>
                <a:off x="5847183" y="3806890"/>
                <a:ext cx="687355" cy="1110343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9">
                <a:extLst>
                  <a:ext uri="{FF2B5EF4-FFF2-40B4-BE49-F238E27FC236}">
                    <a16:creationId xmlns:a16="http://schemas.microsoft.com/office/drawing/2014/main" id="{6EF91CD4-9114-86DB-FC44-DC3AB809F05F}"/>
                  </a:ext>
                </a:extLst>
              </p:cNvPr>
              <p:cNvSpPr/>
              <p:nvPr/>
            </p:nvSpPr>
            <p:spPr>
              <a:xfrm>
                <a:off x="6190860" y="3806890"/>
                <a:ext cx="343678" cy="1110344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3A1FA20-44FC-9404-05B0-EE059F60ACA3}"/>
                </a:ext>
              </a:extLst>
            </p:cNvPr>
            <p:cNvGrpSpPr/>
            <p:nvPr/>
          </p:nvGrpSpPr>
          <p:grpSpPr>
            <a:xfrm>
              <a:off x="802820" y="1764031"/>
              <a:ext cx="749755" cy="817244"/>
              <a:chOff x="802820" y="1764031"/>
              <a:chExt cx="749755" cy="81724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265B3CB-9070-7DC6-BCBB-891674EDF837}"/>
                  </a:ext>
                </a:extLst>
              </p:cNvPr>
              <p:cNvSpPr/>
              <p:nvPr/>
            </p:nvSpPr>
            <p:spPr>
              <a:xfrm rot="2574255">
                <a:off x="1440995" y="1764031"/>
                <a:ext cx="111580" cy="4571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88D7945-9CDB-8826-A758-203210E1E2A4}"/>
                  </a:ext>
                </a:extLst>
              </p:cNvPr>
              <p:cNvSpPr/>
              <p:nvPr/>
            </p:nvSpPr>
            <p:spPr>
              <a:xfrm rot="2574255">
                <a:off x="802820" y="2535556"/>
                <a:ext cx="111580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E16F27-59AE-D6FE-5410-8EADA63DE3CB}"/>
                </a:ext>
              </a:extLst>
            </p:cNvPr>
            <p:cNvSpPr/>
            <p:nvPr/>
          </p:nvSpPr>
          <p:spPr>
            <a:xfrm rot="20304041">
              <a:off x="1336149" y="2614462"/>
              <a:ext cx="111580" cy="457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BE7C3B-4037-FEF7-EC30-902A3A5BAAEF}"/>
              </a:ext>
            </a:extLst>
          </p:cNvPr>
          <p:cNvGrpSpPr/>
          <p:nvPr/>
        </p:nvGrpSpPr>
        <p:grpSpPr>
          <a:xfrm>
            <a:off x="6962670" y="2684449"/>
            <a:ext cx="2432076" cy="1476727"/>
            <a:chOff x="2676107" y="1261701"/>
            <a:chExt cx="2432076" cy="147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8A63690-368F-9F51-8A04-B8F52826A5E2}"/>
                    </a:ext>
                  </a:extLst>
                </p:cNvPr>
                <p:cNvSpPr txBox="1"/>
                <p:nvPr/>
              </p:nvSpPr>
              <p:spPr>
                <a:xfrm>
                  <a:off x="2676107" y="2030542"/>
                  <a:ext cx="243207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&lt;2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E1D9815-7ED0-69B7-AE65-2C58E9CA13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107" y="2030542"/>
                  <a:ext cx="2432076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8B23F7-923C-02D9-4C51-56CBC1E4514C}"/>
                </a:ext>
              </a:extLst>
            </p:cNvPr>
            <p:cNvSpPr txBox="1"/>
            <p:nvPr/>
          </p:nvSpPr>
          <p:spPr>
            <a:xfrm>
              <a:off x="2683866" y="1261701"/>
              <a:ext cx="24165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Measure not additive</a:t>
              </a:r>
              <a:br>
                <a:rPr lang="en-US" sz="2000" dirty="0"/>
              </a:br>
              <a:r>
                <a:rPr lang="en-US" sz="2000" dirty="0"/>
                <a:t>otherwise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94B1E3-B506-95EB-4F76-7F7669C55BEA}"/>
              </a:ext>
            </a:extLst>
          </p:cNvPr>
          <p:cNvGrpSpPr/>
          <p:nvPr/>
        </p:nvGrpSpPr>
        <p:grpSpPr>
          <a:xfrm>
            <a:off x="3935401" y="2688969"/>
            <a:ext cx="2430474" cy="1472207"/>
            <a:chOff x="5845116" y="1266221"/>
            <a:chExt cx="2430474" cy="14722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9CC448E-C6F9-6433-E3EF-8FEADD275FD7}"/>
                    </a:ext>
                  </a:extLst>
                </p:cNvPr>
                <p:cNvSpPr txBox="1"/>
                <p:nvPr/>
              </p:nvSpPr>
              <p:spPr>
                <a:xfrm>
                  <a:off x="5845116" y="2030542"/>
                  <a:ext cx="243047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2336A2E-8B2D-710C-54E8-B0D2C9091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5116" y="2030542"/>
                  <a:ext cx="2430474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08D705-4DFB-033E-C0D8-246AFC8EB4D6}"/>
                </a:ext>
              </a:extLst>
            </p:cNvPr>
            <p:cNvSpPr txBox="1"/>
            <p:nvPr/>
          </p:nvSpPr>
          <p:spPr>
            <a:xfrm>
              <a:off x="6055128" y="1266221"/>
              <a:ext cx="20088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Additive on</a:t>
              </a:r>
              <a:br>
                <a:rPr lang="en-US" sz="2000" dirty="0"/>
              </a:br>
              <a:r>
                <a:rPr lang="en-US" sz="2000" dirty="0"/>
                <a:t>orthogonal states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5C7E65-E181-D474-CD40-E3BA0CCF9024}"/>
                  </a:ext>
                </a:extLst>
              </p:cNvPr>
              <p:cNvSpPr txBox="1"/>
              <p:nvPr/>
            </p:nvSpPr>
            <p:spPr>
              <a:xfrm>
                <a:off x="8587486" y="4068365"/>
                <a:ext cx="1154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5C7E65-E181-D474-CD40-E3BA0CCF9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486" y="4068365"/>
                <a:ext cx="115467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8EE3AE-2293-7B63-DAFE-16DFA190D095}"/>
                  </a:ext>
                </a:extLst>
              </p:cNvPr>
              <p:cNvSpPr txBox="1"/>
              <p:nvPr/>
            </p:nvSpPr>
            <p:spPr>
              <a:xfrm>
                <a:off x="6851820" y="4068365"/>
                <a:ext cx="906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8EE3AE-2293-7B63-DAFE-16DFA190D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820" y="4068365"/>
                <a:ext cx="90685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70D9B4-B88D-52FD-7779-940A7E9C950D}"/>
                  </a:ext>
                </a:extLst>
              </p:cNvPr>
              <p:cNvSpPr txBox="1"/>
              <p:nvPr/>
            </p:nvSpPr>
            <p:spPr>
              <a:xfrm>
                <a:off x="7723889" y="4068365"/>
                <a:ext cx="906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70D9B4-B88D-52FD-7779-940A7E9C9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889" y="4068365"/>
                <a:ext cx="90685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398BDE-91A8-5E5A-A687-7AECA1B1156D}"/>
                  </a:ext>
                </a:extLst>
              </p:cNvPr>
              <p:cNvSpPr txBox="1"/>
              <p:nvPr/>
            </p:nvSpPr>
            <p:spPr>
              <a:xfrm>
                <a:off x="5515805" y="4068365"/>
                <a:ext cx="1154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398BDE-91A8-5E5A-A687-7AECA1B11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805" y="4068365"/>
                <a:ext cx="1154675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22C7A4-1641-0F07-1F29-2C00C9DC5185}"/>
                  </a:ext>
                </a:extLst>
              </p:cNvPr>
              <p:cNvSpPr txBox="1"/>
              <p:nvPr/>
            </p:nvSpPr>
            <p:spPr>
              <a:xfrm>
                <a:off x="3780139" y="4068365"/>
                <a:ext cx="906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22C7A4-1641-0F07-1F29-2C00C9DC5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139" y="4068365"/>
                <a:ext cx="90685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793801-6347-B14A-C888-8D19428C5F99}"/>
                  </a:ext>
                </a:extLst>
              </p:cNvPr>
              <p:cNvSpPr txBox="1"/>
              <p:nvPr/>
            </p:nvSpPr>
            <p:spPr>
              <a:xfrm>
                <a:off x="4652208" y="4068365"/>
                <a:ext cx="906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793801-6347-B14A-C888-8D19428C5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208" y="4068365"/>
                <a:ext cx="90685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1B4A1BC-CB8F-F22C-86D9-E86C79507E8E}"/>
              </a:ext>
            </a:extLst>
          </p:cNvPr>
          <p:cNvSpPr txBox="1"/>
          <p:nvPr/>
        </p:nvSpPr>
        <p:spPr>
          <a:xfrm>
            <a:off x="0" y="4780570"/>
            <a:ext cx="9333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8000"/>
                </a:solidFill>
              </a:rPr>
              <a:t>Recall that all the geometry/probability/information  theory </a:t>
            </a:r>
            <a:r>
              <a:rPr lang="en-US" sz="2400" dirty="0" err="1">
                <a:solidFill>
                  <a:srgbClr val="008000"/>
                </a:solidFill>
              </a:rPr>
              <a:t>rederivable</a:t>
            </a:r>
            <a:r>
              <a:rPr lang="en-US" sz="2400" dirty="0">
                <a:solidFill>
                  <a:srgbClr val="008000"/>
                </a:solidFill>
              </a:rPr>
              <a:t> from this measure – all quantum effects are ultimately due to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2CB82D-84B2-217B-6911-4045B57930AE}"/>
                  </a:ext>
                </a:extLst>
              </p:cNvPr>
              <p:cNvSpPr txBox="1"/>
              <p:nvPr/>
            </p:nvSpPr>
            <p:spPr>
              <a:xfrm>
                <a:off x="8630739" y="1099604"/>
                <a:ext cx="1321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0≤…≤1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2CB82D-84B2-217B-6911-4045B5793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739" y="1099604"/>
                <a:ext cx="132119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ECC3B2-5E9B-C47A-C4E5-E505C74B7F16}"/>
              </a:ext>
            </a:extLst>
          </p:cNvPr>
          <p:cNvCxnSpPr>
            <a:cxnSpLocks/>
          </p:cNvCxnSpPr>
          <p:nvPr/>
        </p:nvCxnSpPr>
        <p:spPr>
          <a:xfrm flipH="1">
            <a:off x="8888819" y="1542536"/>
            <a:ext cx="276004" cy="33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205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52D02B-B31A-FFB9-ED0D-A90499C4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D40455-269E-D663-B8BA-43A2F2EE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B6783D-D5BA-39C1-524F-60F9E244E33D}"/>
                  </a:ext>
                </a:extLst>
              </p:cNvPr>
              <p:cNvSpPr txBox="1"/>
              <p:nvPr/>
            </p:nvSpPr>
            <p:spPr>
              <a:xfrm>
                <a:off x="352837" y="305725"/>
                <a:ext cx="809708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Why do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 correspond to two cases,</a:t>
                </a:r>
                <a:br>
                  <a:rPr lang="en-US" sz="3200" dirty="0"/>
                </a:br>
                <a:r>
                  <a:rPr lang="en-US" sz="3200" dirty="0"/>
                  <a:t>but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 correspond to fewer cases?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B6783D-D5BA-39C1-524F-60F9E244E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7" y="305725"/>
                <a:ext cx="8097088" cy="1077218"/>
              </a:xfrm>
              <a:prstGeom prst="rect">
                <a:avLst/>
              </a:prstGeom>
              <a:blipFill>
                <a:blip r:embed="rId2"/>
                <a:stretch>
                  <a:fillRect l="-1958" t="-6780" r="-904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A7BD316-7B5F-B326-B1FD-52FD249DFE63}"/>
              </a:ext>
            </a:extLst>
          </p:cNvPr>
          <p:cNvSpPr txBox="1"/>
          <p:nvPr/>
        </p:nvSpPr>
        <p:spPr>
          <a:xfrm>
            <a:off x="352837" y="1828800"/>
            <a:ext cx="77674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state of a system is never completely independent from the environment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0F406A-351F-FE3B-8330-D8C27387806C}"/>
              </a:ext>
            </a:extLst>
          </p:cNvPr>
          <p:cNvGrpSpPr/>
          <p:nvPr/>
        </p:nvGrpSpPr>
        <p:grpSpPr>
          <a:xfrm>
            <a:off x="10022449" y="643854"/>
            <a:ext cx="1478176" cy="1478177"/>
            <a:chOff x="5635690" y="3806890"/>
            <a:chExt cx="1110343" cy="111034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41DE6F-9A29-2294-5E0B-0B9913C02167}"/>
                </a:ext>
              </a:extLst>
            </p:cNvPr>
            <p:cNvSpPr/>
            <p:nvPr/>
          </p:nvSpPr>
          <p:spPr>
            <a:xfrm>
              <a:off x="5635690" y="3806890"/>
              <a:ext cx="1110343" cy="11103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99240F-E8FA-776E-2F33-94F91E9076B1}"/>
                </a:ext>
              </a:extLst>
            </p:cNvPr>
            <p:cNvSpPr/>
            <p:nvPr/>
          </p:nvSpPr>
          <p:spPr>
            <a:xfrm>
              <a:off x="5847183" y="3806890"/>
              <a:ext cx="687355" cy="1110343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5A964859-0661-8222-67E8-9EB4F666393C}"/>
                </a:ext>
              </a:extLst>
            </p:cNvPr>
            <p:cNvSpPr/>
            <p:nvPr/>
          </p:nvSpPr>
          <p:spPr>
            <a:xfrm>
              <a:off x="6190860" y="3806890"/>
              <a:ext cx="343678" cy="1110344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C5DBEFE-0A93-FE2D-3296-BE2F1B44632C}"/>
              </a:ext>
            </a:extLst>
          </p:cNvPr>
          <p:cNvSpPr/>
          <p:nvPr/>
        </p:nvSpPr>
        <p:spPr>
          <a:xfrm rot="147477">
            <a:off x="10672850" y="632664"/>
            <a:ext cx="148544" cy="608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85248C-44D0-2FEA-2703-C86C3599A0C4}"/>
              </a:ext>
            </a:extLst>
          </p:cNvPr>
          <p:cNvSpPr/>
          <p:nvPr/>
        </p:nvSpPr>
        <p:spPr>
          <a:xfrm rot="147477">
            <a:off x="10692625" y="2073623"/>
            <a:ext cx="148544" cy="60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AFF7E5-DE08-70FE-48AA-5DFA6A396FFF}"/>
              </a:ext>
            </a:extLst>
          </p:cNvPr>
          <p:cNvSpPr/>
          <p:nvPr/>
        </p:nvSpPr>
        <p:spPr>
          <a:xfrm rot="16200000">
            <a:off x="11420237" y="1376894"/>
            <a:ext cx="148544" cy="608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2B0B50-7176-9204-5C80-CCC876EDAE08}"/>
                  </a:ext>
                </a:extLst>
              </p:cNvPr>
              <p:cNvSpPr txBox="1"/>
              <p:nvPr/>
            </p:nvSpPr>
            <p:spPr>
              <a:xfrm>
                <a:off x="4095333" y="2989545"/>
                <a:ext cx="77674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There is a cat inside a box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the box is not on the surface of the sun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2B0B50-7176-9204-5C80-CCC876EDA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333" y="2989545"/>
                <a:ext cx="7767484" cy="400110"/>
              </a:xfrm>
              <a:prstGeom prst="rect">
                <a:avLst/>
              </a:prstGeom>
              <a:blipFill>
                <a:blip r:embed="rId3"/>
                <a:stretch>
                  <a:fillRect l="-86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2FAD71-B175-035A-D0B4-ED3DC0246B5B}"/>
                  </a:ext>
                </a:extLst>
              </p:cNvPr>
              <p:cNvSpPr txBox="1"/>
              <p:nvPr/>
            </p:nvSpPr>
            <p:spPr>
              <a:xfrm>
                <a:off x="352837" y="3649677"/>
                <a:ext cx="114163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Preparing (or measuring)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 implies different boundary conditions (i.e. preparation or measurement setup)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they are not two cases </a:t>
                </a:r>
                <a:r>
                  <a:rPr lang="en-US" sz="3200" dirty="0">
                    <a:solidFill>
                      <a:srgbClr val="008000"/>
                    </a:solidFill>
                  </a:rPr>
                  <a:t>all else being equal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2FAD71-B175-035A-D0B4-ED3DC0246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7" y="3649677"/>
                <a:ext cx="11416376" cy="1569660"/>
              </a:xfrm>
              <a:prstGeom prst="rect">
                <a:avLst/>
              </a:prstGeom>
              <a:blipFill>
                <a:blip r:embed="rId4"/>
                <a:stretch>
                  <a:fillRect l="-1388" t="-4669" b="-12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39D5BD-6CAE-48B3-441C-DAD61668E856}"/>
                  </a:ext>
                </a:extLst>
              </p:cNvPr>
              <p:cNvSpPr txBox="1"/>
              <p:nvPr/>
            </p:nvSpPr>
            <p:spPr>
              <a:xfrm>
                <a:off x="0" y="5466731"/>
                <a:ext cx="938369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rgbClr val="008000"/>
                    </a:solidFill>
                  </a:rPr>
                  <a:t>Contextuality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rgbClr val="008000"/>
                    </a:solidFill>
                  </a:rPr>
                  <a:t> non-additive measure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39D5BD-6CAE-48B3-441C-DAD61668E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66731"/>
                <a:ext cx="9383697" cy="707886"/>
              </a:xfrm>
              <a:prstGeom prst="rect">
                <a:avLst/>
              </a:prstGeom>
              <a:blipFill>
                <a:blip r:embed="rId5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277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2C4471-8B10-4CFA-8CAD-960465CF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2F3467-F3CD-9284-1F6D-C7EA97AF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C9431-FB8A-6277-3D65-E94E70F39652}"/>
              </a:ext>
            </a:extLst>
          </p:cNvPr>
          <p:cNvSpPr txBox="1"/>
          <p:nvPr/>
        </p:nvSpPr>
        <p:spPr>
          <a:xfrm>
            <a:off x="0" y="14115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Comparing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F6DE690F-C699-2C92-B99D-0F27282D0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7335739"/>
                  </p:ext>
                </p:extLst>
              </p:nvPr>
            </p:nvGraphicFramePr>
            <p:xfrm>
              <a:off x="555368" y="1439216"/>
              <a:ext cx="9955794" cy="3291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9898">
                      <a:extLst>
                        <a:ext uri="{9D8B030D-6E8A-4147-A177-3AD203B41FA5}">
                          <a16:colId xmlns:a16="http://schemas.microsoft.com/office/drawing/2014/main" val="4044500787"/>
                        </a:ext>
                      </a:extLst>
                    </a:gridCol>
                    <a:gridCol w="1890944">
                      <a:extLst>
                        <a:ext uri="{9D8B030D-6E8A-4147-A177-3AD203B41FA5}">
                          <a16:colId xmlns:a16="http://schemas.microsoft.com/office/drawing/2014/main" val="1879328469"/>
                        </a:ext>
                      </a:extLst>
                    </a:gridCol>
                    <a:gridCol w="2393346">
                      <a:extLst>
                        <a:ext uri="{9D8B030D-6E8A-4147-A177-3AD203B41FA5}">
                          <a16:colId xmlns:a16="http://schemas.microsoft.com/office/drawing/2014/main" val="705936414"/>
                        </a:ext>
                      </a:extLst>
                    </a:gridCol>
                    <a:gridCol w="1601606">
                      <a:extLst>
                        <a:ext uri="{9D8B030D-6E8A-4147-A177-3AD203B41FA5}">
                          <a16:colId xmlns:a16="http://schemas.microsoft.com/office/drawing/2014/main" val="41144157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Single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Finite continuous region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Additivity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6901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Classical Discrete</a:t>
                          </a:r>
                        </a:p>
                        <a:p>
                          <a:r>
                            <a:rPr lang="en-US" sz="2400" dirty="0"/>
                            <a:t>(counting measure)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617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Classical Continuous</a:t>
                          </a:r>
                        </a:p>
                        <a:p>
                          <a:r>
                            <a:rPr lang="en-US" sz="2400" dirty="0"/>
                            <a:t>(Lebesgue/Liouville measure)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≤∞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76830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Quantum</a:t>
                          </a:r>
                        </a:p>
                        <a:p>
                          <a:r>
                            <a:rPr lang="en-US" sz="2400" dirty="0"/>
                            <a:t>(quantized measure)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≤∞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69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F6DE690F-C699-2C92-B99D-0F27282D0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7335739"/>
                  </p:ext>
                </p:extLst>
              </p:nvPr>
            </p:nvGraphicFramePr>
            <p:xfrm>
              <a:off x="555368" y="1439216"/>
              <a:ext cx="9955794" cy="3291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9898">
                      <a:extLst>
                        <a:ext uri="{9D8B030D-6E8A-4147-A177-3AD203B41FA5}">
                          <a16:colId xmlns:a16="http://schemas.microsoft.com/office/drawing/2014/main" val="4044500787"/>
                        </a:ext>
                      </a:extLst>
                    </a:gridCol>
                    <a:gridCol w="1890944">
                      <a:extLst>
                        <a:ext uri="{9D8B030D-6E8A-4147-A177-3AD203B41FA5}">
                          <a16:colId xmlns:a16="http://schemas.microsoft.com/office/drawing/2014/main" val="1879328469"/>
                        </a:ext>
                      </a:extLst>
                    </a:gridCol>
                    <a:gridCol w="2393346">
                      <a:extLst>
                        <a:ext uri="{9D8B030D-6E8A-4147-A177-3AD203B41FA5}">
                          <a16:colId xmlns:a16="http://schemas.microsoft.com/office/drawing/2014/main" val="705936414"/>
                        </a:ext>
                      </a:extLst>
                    </a:gridCol>
                    <a:gridCol w="1601606">
                      <a:extLst>
                        <a:ext uri="{9D8B030D-6E8A-4147-A177-3AD203B41FA5}">
                          <a16:colId xmlns:a16="http://schemas.microsoft.com/office/drawing/2014/main" val="411441579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Single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Finite continuous region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Additivity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690150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Classical Discrete</a:t>
                          </a:r>
                        </a:p>
                        <a:p>
                          <a:r>
                            <a:rPr lang="en-US" sz="2400" dirty="0"/>
                            <a:t>(counting measure)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5484" t="-105147" r="-211613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8855" t="-105147" r="-66921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1293" t="-105147" b="-21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61717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Classical Continuous</a:t>
                          </a:r>
                        </a:p>
                        <a:p>
                          <a:r>
                            <a:rPr lang="en-US" sz="2400" dirty="0"/>
                            <a:t>(Lebesgue/Liouville measure)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5484" t="-206667" r="-211613" b="-1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8855" t="-206667" r="-66921" b="-1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1293" t="-206667" b="-116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768305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Quantum</a:t>
                          </a:r>
                        </a:p>
                        <a:p>
                          <a:r>
                            <a:rPr lang="en-US" sz="2400" dirty="0"/>
                            <a:t>(quantized measure)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5484" t="-306667" r="-211613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8855" t="-306667" r="-66921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1293" t="-306667" b="-16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236920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A815960D-6E42-8CB9-CB0F-4A064FFC1B94}"/>
              </a:ext>
            </a:extLst>
          </p:cNvPr>
          <p:cNvGrpSpPr/>
          <p:nvPr/>
        </p:nvGrpSpPr>
        <p:grpSpPr>
          <a:xfrm>
            <a:off x="849238" y="345020"/>
            <a:ext cx="1478176" cy="1478177"/>
            <a:chOff x="5635690" y="3806890"/>
            <a:chExt cx="1110343" cy="111034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E077A11-36C5-C0AF-8DB6-875E48DF8DD6}"/>
                </a:ext>
              </a:extLst>
            </p:cNvPr>
            <p:cNvSpPr/>
            <p:nvPr/>
          </p:nvSpPr>
          <p:spPr>
            <a:xfrm>
              <a:off x="5635690" y="3806890"/>
              <a:ext cx="1110343" cy="11103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3D114B-3040-A312-8DBA-4AB111E77B14}"/>
                </a:ext>
              </a:extLst>
            </p:cNvPr>
            <p:cNvSpPr/>
            <p:nvPr/>
          </p:nvSpPr>
          <p:spPr>
            <a:xfrm>
              <a:off x="5847183" y="3806890"/>
              <a:ext cx="687355" cy="1110343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9">
              <a:extLst>
                <a:ext uri="{FF2B5EF4-FFF2-40B4-BE49-F238E27FC236}">
                  <a16:creationId xmlns:a16="http://schemas.microsoft.com/office/drawing/2014/main" id="{21DA407B-97C7-4337-A121-645082CDB988}"/>
                </a:ext>
              </a:extLst>
            </p:cNvPr>
            <p:cNvSpPr/>
            <p:nvPr/>
          </p:nvSpPr>
          <p:spPr>
            <a:xfrm>
              <a:off x="6190860" y="3806890"/>
              <a:ext cx="343678" cy="1110344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219FDA3-29A6-571F-9FD7-944066399F30}"/>
              </a:ext>
            </a:extLst>
          </p:cNvPr>
          <p:cNvSpPr txBox="1"/>
          <p:nvPr/>
        </p:nvSpPr>
        <p:spPr>
          <a:xfrm>
            <a:off x="3248223" y="910594"/>
            <a:ext cx="615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three measures can be defined on a two dimensional sphere</a:t>
            </a:r>
          </a:p>
        </p:txBody>
      </p:sp>
    </p:spTree>
    <p:extLst>
      <p:ext uri="{BB962C8B-B14F-4D97-AF65-F5344CB8AC3E}">
        <p14:creationId xmlns:p14="http://schemas.microsoft.com/office/powerpoint/2010/main" val="320204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233BE5-D81E-97B0-F61A-27697F64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36A4A-B8BC-A1B3-E177-A91FF049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732F8E-92A5-D222-FD2E-BC3F5FAAC8B9}"/>
                  </a:ext>
                </a:extLst>
              </p:cNvPr>
              <p:cNvSpPr txBox="1"/>
              <p:nvPr/>
            </p:nvSpPr>
            <p:spPr>
              <a:xfrm>
                <a:off x="760501" y="485686"/>
                <a:ext cx="10989162" cy="15700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Single point is a single case (i.e.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Finite range carries finite information (i.e.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Measure is additive for disjoint sets (i.e.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732F8E-92A5-D222-FD2E-BC3F5FAAC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1" y="485686"/>
                <a:ext cx="10989162" cy="1570045"/>
              </a:xfrm>
              <a:prstGeom prst="rect">
                <a:avLst/>
              </a:prstGeom>
              <a:blipFill>
                <a:blip r:embed="rId2"/>
                <a:stretch>
                  <a:fillRect l="-1498" t="-5837" r="-444" b="-12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C3EA18B-A8F3-2238-DE8D-92930A7181B7}"/>
              </a:ext>
            </a:extLst>
          </p:cNvPr>
          <p:cNvSpPr txBox="1"/>
          <p:nvPr/>
        </p:nvSpPr>
        <p:spPr>
          <a:xfrm>
            <a:off x="4945910" y="2190750"/>
            <a:ext cx="23001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Pick two!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30689-6B1B-2D49-2E26-3ABE1FCB977B}"/>
              </a:ext>
            </a:extLst>
          </p:cNvPr>
          <p:cNvSpPr txBox="1"/>
          <p:nvPr/>
        </p:nvSpPr>
        <p:spPr>
          <a:xfrm>
            <a:off x="636676" y="3182719"/>
            <a:ext cx="110334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Discrete classical mechanics (counting measure) picks 1 and 3</a:t>
            </a:r>
            <a:br>
              <a:rPr lang="en-US" sz="3200" dirty="0"/>
            </a:br>
            <a:r>
              <a:rPr lang="en-US" sz="3200" dirty="0"/>
              <a:t>Continuum classical mechanics (Lebesgue measure) picks 2 and 3</a:t>
            </a:r>
          </a:p>
          <a:p>
            <a:r>
              <a:rPr lang="en-US" sz="3200" dirty="0"/>
              <a:t>Quantum mechanics picks 1 and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CDB2FE-908F-F036-7398-C95C51095DC7}"/>
              </a:ext>
            </a:extLst>
          </p:cNvPr>
          <p:cNvSpPr txBox="1"/>
          <p:nvPr/>
        </p:nvSpPr>
        <p:spPr>
          <a:xfrm>
            <a:off x="-1" y="4933535"/>
            <a:ext cx="94280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8000"/>
                </a:solidFill>
              </a:rPr>
              <a:t>What is quantized?</a:t>
            </a:r>
            <a:br>
              <a:rPr lang="en-US" sz="4400" dirty="0">
                <a:solidFill>
                  <a:srgbClr val="008000"/>
                </a:solidFill>
              </a:rPr>
            </a:br>
            <a:r>
              <a:rPr lang="en-US" sz="4400" dirty="0">
                <a:solidFill>
                  <a:srgbClr val="008000"/>
                </a:solidFill>
              </a:rPr>
              <a:t>The count of states!</a:t>
            </a:r>
          </a:p>
        </p:txBody>
      </p:sp>
    </p:spTree>
    <p:extLst>
      <p:ext uri="{BB962C8B-B14F-4D97-AF65-F5344CB8AC3E}">
        <p14:creationId xmlns:p14="http://schemas.microsoft.com/office/powerpoint/2010/main" val="1062554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9ADAA6-B106-EAB9-C248-9D23E0C0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C277E7-98C5-080F-5F76-F3B733D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21BE3-C884-EDF1-A3A8-B522E444E525}"/>
              </a:ext>
            </a:extLst>
          </p:cNvPr>
          <p:cNvSpPr txBox="1"/>
          <p:nvPr/>
        </p:nvSpPr>
        <p:spPr>
          <a:xfrm>
            <a:off x="0" y="46042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8000"/>
                </a:solidFill>
              </a:rPr>
              <a:t>Quantization is fixing the quantifying measure</a:t>
            </a:r>
          </a:p>
          <a:p>
            <a:pPr algn="ctr"/>
            <a:r>
              <a:rPr lang="en-US" sz="3600" dirty="0">
                <a:solidFill>
                  <a:srgbClr val="008000"/>
                </a:solidFill>
              </a:rPr>
              <a:t>so that it is bounded from below by one:</a:t>
            </a:r>
            <a:br>
              <a:rPr lang="en-US" sz="3600" dirty="0">
                <a:solidFill>
                  <a:srgbClr val="008000"/>
                </a:solidFill>
              </a:rPr>
            </a:br>
            <a:r>
              <a:rPr lang="en-US" sz="3600" dirty="0">
                <a:solidFill>
                  <a:srgbClr val="008000"/>
                </a:solidFill>
              </a:rPr>
              <a:t>each state counts as one.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F9946-4FF2-385F-4894-AC4C35DC9DE3}"/>
              </a:ext>
            </a:extLst>
          </p:cNvPr>
          <p:cNvSpPr txBox="1"/>
          <p:nvPr/>
        </p:nvSpPr>
        <p:spPr>
          <a:xfrm>
            <a:off x="385948" y="2321815"/>
            <a:ext cx="11465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This comes at a price: non-additivity. This is what makes the probability and measure theory “non-classical”. This implies contextuality: some states cannot be prepared at-all-else-being-equal.</a:t>
            </a:r>
          </a:p>
        </p:txBody>
      </p:sp>
    </p:spTree>
    <p:extLst>
      <p:ext uri="{BB962C8B-B14F-4D97-AF65-F5344CB8AC3E}">
        <p14:creationId xmlns:p14="http://schemas.microsoft.com/office/powerpoint/2010/main" val="401208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18CE-8F0F-EFEF-FEF4-04E7569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We need to fully understand what</a:t>
            </a:r>
            <a:br>
              <a:rPr lang="en-US" sz="3200" dirty="0"/>
            </a:br>
            <a:r>
              <a:rPr lang="en-US" sz="3200" dirty="0"/>
              <a:t>the mathematical structures we use in physics represent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6C3F8-1CC2-A1FA-4863-BD1905EA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15FDC-9752-C4C9-261B-514E8440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C684A-978E-8629-2992-B2983DC858DE}"/>
              </a:ext>
            </a:extLst>
          </p:cNvPr>
          <p:cNvSpPr txBox="1"/>
          <p:nvPr/>
        </p:nvSpPr>
        <p:spPr>
          <a:xfrm>
            <a:off x="8262233" y="1887334"/>
            <a:ext cx="322370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Top. Proc.</a:t>
            </a:r>
            <a:r>
              <a:rPr lang="en-US" b="1" i="1" dirty="0"/>
              <a:t> </a:t>
            </a:r>
            <a:r>
              <a:rPr lang="en-US" b="1" dirty="0"/>
              <a:t>54 </a:t>
            </a:r>
            <a:r>
              <a:rPr lang="en-US" dirty="0"/>
              <a:t>pp. 271-282 (2019)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80C86-9F42-EDEE-4103-154515AE8901}"/>
              </a:ext>
            </a:extLst>
          </p:cNvPr>
          <p:cNvSpPr txBox="1"/>
          <p:nvPr/>
        </p:nvSpPr>
        <p:spPr>
          <a:xfrm>
            <a:off x="5293939" y="5739959"/>
            <a:ext cx="3945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/>
              <a:t>Assumptions of Physics</a:t>
            </a:r>
            <a:r>
              <a:rPr lang="en-US" sz="2400" i="1" dirty="0"/>
              <a:t>,</a:t>
            </a:r>
            <a:br>
              <a:rPr lang="en-US" sz="2400" i="1" dirty="0"/>
            </a:br>
            <a:r>
              <a:rPr lang="en-US" sz="2400" i="1" dirty="0"/>
              <a:t>Michigan Publishing </a:t>
            </a:r>
            <a:r>
              <a:rPr lang="en-US" sz="2400" dirty="0"/>
              <a:t>(v2 2023)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2C705-4DFB-A4AD-5109-5B6670FBFB27}"/>
              </a:ext>
            </a:extLst>
          </p:cNvPr>
          <p:cNvSpPr txBox="1"/>
          <p:nvPr/>
        </p:nvSpPr>
        <p:spPr>
          <a:xfrm>
            <a:off x="8262233" y="2913021"/>
            <a:ext cx="274241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>
                <a:effectLst/>
              </a:rPr>
              <a:t>Phys. Scr.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95</a:t>
            </a:r>
            <a:r>
              <a:rPr lang="en-US" dirty="0">
                <a:effectLst/>
              </a:rPr>
              <a:t> 084003 (2020)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D0B360-9980-AD7C-4745-504C8D3F7C87}"/>
                  </a:ext>
                </a:extLst>
              </p:cNvPr>
              <p:cNvSpPr txBox="1"/>
              <p:nvPr/>
            </p:nvSpPr>
            <p:spPr>
              <a:xfrm>
                <a:off x="538511" y="1295400"/>
                <a:ext cx="1055811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Topologies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2400" b="1" dirty="0"/>
                  <a:t>-algebras </a:t>
                </a:r>
                <a:r>
                  <a:rPr lang="en-US" sz="2400" dirty="0"/>
                  <a:t>correspond to experimentally verifiable statements and statements associated with experimental tests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D0B360-9980-AD7C-4745-504C8D3F7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1" y="1295400"/>
                <a:ext cx="10558114" cy="830997"/>
              </a:xfrm>
              <a:prstGeom prst="rect">
                <a:avLst/>
              </a:prstGeom>
              <a:blipFill>
                <a:blip r:embed="rId2"/>
                <a:stretch>
                  <a:fillRect l="-866" t="-5882" r="-231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D9998D-1D76-99A2-A8C1-D3B0D40E249B}"/>
              </a:ext>
            </a:extLst>
          </p:cNvPr>
          <p:cNvSpPr txBox="1"/>
          <p:nvPr/>
        </p:nvSpPr>
        <p:spPr>
          <a:xfrm>
            <a:off x="538511" y="2386935"/>
            <a:ext cx="8615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Necessary and sufficient assumptions to model a physical quantity as a </a:t>
            </a:r>
            <a:r>
              <a:rPr lang="en-US" sz="2400" b="1" dirty="0"/>
              <a:t>real number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CD33F4-6505-3136-6AE5-F5EEBC9E39C0}"/>
              </a:ext>
            </a:extLst>
          </p:cNvPr>
          <p:cNvSpPr txBox="1"/>
          <p:nvPr/>
        </p:nvSpPr>
        <p:spPr>
          <a:xfrm>
            <a:off x="538511" y="3478470"/>
            <a:ext cx="861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Geometrical and physical interpretation of the </a:t>
            </a:r>
            <a:r>
              <a:rPr lang="en-US" sz="2400" b="1" dirty="0"/>
              <a:t>action principle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7354A-BEF0-F893-AFA7-DC96B41AD137}"/>
              </a:ext>
            </a:extLst>
          </p:cNvPr>
          <p:cNvSpPr txBox="1"/>
          <p:nvPr/>
        </p:nvSpPr>
        <p:spPr>
          <a:xfrm>
            <a:off x="872522" y="4043365"/>
            <a:ext cx="2485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Sci Rep</a:t>
            </a:r>
            <a:r>
              <a:rPr lang="en-US" dirty="0"/>
              <a:t> </a:t>
            </a:r>
            <a:r>
              <a:rPr lang="en-US" b="1" dirty="0"/>
              <a:t>13</a:t>
            </a:r>
            <a:r>
              <a:rPr lang="en-US" dirty="0"/>
              <a:t>, 12138 (2023)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405A8-3ACB-15C6-C4A2-8D916ED37A76}"/>
              </a:ext>
            </a:extLst>
          </p:cNvPr>
          <p:cNvSpPr txBox="1"/>
          <p:nvPr/>
        </p:nvSpPr>
        <p:spPr>
          <a:xfrm>
            <a:off x="538511" y="4641685"/>
            <a:ext cx="8615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Hamiltonian mechanics </a:t>
            </a:r>
            <a:r>
              <a:rPr lang="en-US" sz="2400" dirty="0"/>
              <a:t>is deterministic/reversible evolution of frame invariant distribution (equivalently, conservation of entropy)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C657B-89C2-AEE4-986A-C63F7EA6A504}"/>
              </a:ext>
            </a:extLst>
          </p:cNvPr>
          <p:cNvSpPr txBox="1"/>
          <p:nvPr/>
        </p:nvSpPr>
        <p:spPr>
          <a:xfrm>
            <a:off x="872522" y="5562600"/>
            <a:ext cx="34204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i="1" dirty="0"/>
              <a:t>Stud Hist Phil </a:t>
            </a:r>
            <a:r>
              <a:rPr lang="en-US" sz="1600" b="1" dirty="0"/>
              <a:t>71</a:t>
            </a:r>
            <a:r>
              <a:rPr lang="en-US" sz="1600" dirty="0"/>
              <a:t>, 082020, 60-71 (2020)</a:t>
            </a:r>
          </a:p>
        </p:txBody>
      </p:sp>
    </p:spTree>
    <p:extLst>
      <p:ext uri="{BB962C8B-B14F-4D97-AF65-F5344CB8AC3E}">
        <p14:creationId xmlns:p14="http://schemas.microsoft.com/office/powerpoint/2010/main" val="596526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7EB466-B058-E641-CCFF-D881B7E8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7DFF19-D61C-68C5-7825-AE9B6B01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35100-D3A1-38AB-A77F-A237FD7ABCC5}"/>
              </a:ext>
            </a:extLst>
          </p:cNvPr>
          <p:cNvSpPr txBox="1"/>
          <p:nvPr/>
        </p:nvSpPr>
        <p:spPr>
          <a:xfrm>
            <a:off x="0" y="232537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Quantization of space-time will most likely</a:t>
            </a:r>
          </a:p>
          <a:p>
            <a:pPr algn="ctr"/>
            <a:r>
              <a:rPr lang="en-US" sz="3600" dirty="0"/>
              <a:t>require a quantized measure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2F3BA-D753-391A-AE31-95685AE32228}"/>
              </a:ext>
            </a:extLst>
          </p:cNvPr>
          <p:cNvSpPr txBox="1"/>
          <p:nvPr/>
        </p:nvSpPr>
        <p:spPr>
          <a:xfrm>
            <a:off x="332530" y="1943998"/>
            <a:ext cx="1152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a field theory, one (independent) DOF at each point (i.e. local commutation relationship)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C01EB1-13B2-934D-D47F-E03FB56BECD1}"/>
                  </a:ext>
                </a:extLst>
              </p:cNvPr>
              <p:cNvSpPr txBox="1"/>
              <p:nvPr/>
            </p:nvSpPr>
            <p:spPr>
              <a:xfrm>
                <a:off x="890547" y="2426833"/>
                <a:ext cx="78642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Measure of volume “counts” independent DOFs in a region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C01EB1-13B2-934D-D47F-E03FB56BE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47" y="2426833"/>
                <a:ext cx="7864269" cy="461665"/>
              </a:xfrm>
              <a:prstGeom prst="rect">
                <a:avLst/>
              </a:prstGeom>
              <a:blipFill>
                <a:blip r:embed="rId2"/>
                <a:stretch>
                  <a:fillRect t="-10526" r="-15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6B69DD-7781-4901-5DDE-8D57B3B9D90F}"/>
                  </a:ext>
                </a:extLst>
              </p:cNvPr>
              <p:cNvSpPr txBox="1"/>
              <p:nvPr/>
            </p:nvSpPr>
            <p:spPr>
              <a:xfrm>
                <a:off x="332048" y="2900231"/>
                <a:ext cx="10764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Lebesgue measure gives us regions with measure less than one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less than one DOF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6B69DD-7781-4901-5DDE-8D57B3B9D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48" y="2900231"/>
                <a:ext cx="10764550" cy="461665"/>
              </a:xfrm>
              <a:prstGeom prst="rect">
                <a:avLst/>
              </a:prstGeom>
              <a:blipFill>
                <a:blip r:embed="rId3"/>
                <a:stretch>
                  <a:fillRect l="-84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971EC7-528C-B717-DE33-43479C4FD15F}"/>
                  </a:ext>
                </a:extLst>
              </p:cNvPr>
              <p:cNvSpPr txBox="1"/>
              <p:nvPr/>
            </p:nvSpPr>
            <p:spPr>
              <a:xfrm>
                <a:off x="2497771" y="4009964"/>
                <a:ext cx="507831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09900"/>
                    </a:solidFill>
                  </a:rPr>
                  <a:t>Space-time quantization</a:t>
                </a:r>
                <a:br>
                  <a:rPr lang="en-US" sz="3200" dirty="0">
                    <a:solidFill>
                      <a:srgbClr val="0099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32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>
                  <a:solidFill>
                    <a:srgbClr val="009900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rgbClr val="009900"/>
                    </a:solidFill>
                  </a:rPr>
                  <a:t>Quantizing the count of DOFs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971EC7-528C-B717-DE33-43479C4FD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771" y="4009964"/>
                <a:ext cx="5078313" cy="1569660"/>
              </a:xfrm>
              <a:prstGeom prst="rect">
                <a:avLst/>
              </a:prstGeom>
              <a:blipFill>
                <a:blip r:embed="rId4"/>
                <a:stretch>
                  <a:fillRect l="-2641" t="-5058" r="-2521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608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F013-822E-F7D9-2828-A61A6057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817F-8126-BE03-58DB-D8551FE0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Counting/Lebesgue measures unique (in some sense). Is the quantized measure unique? </a:t>
            </a:r>
          </a:p>
          <a:p>
            <a:pPr lvl="1"/>
            <a:r>
              <a:rPr lang="en-US" dirty="0"/>
              <a:t>Does it constrain the type of space, like a frame invariant count of states does? Is there another way to do quantization?</a:t>
            </a:r>
          </a:p>
          <a:p>
            <a:r>
              <a:rPr lang="en-US" dirty="0"/>
              <a:t>In general, what are necessary requirements on quantifying measures?</a:t>
            </a:r>
          </a:p>
          <a:p>
            <a:pPr lvl="1"/>
            <a:r>
              <a:rPr lang="en-US" dirty="0"/>
              <a:t>Consistency requirements between sets of 2 and sets of 3 elements? What does entropy strict concavity imply?</a:t>
            </a:r>
          </a:p>
          <a:p>
            <a:r>
              <a:rPr lang="en-US" dirty="0"/>
              <a:t>How does it work on composite system?</a:t>
            </a:r>
          </a:p>
          <a:p>
            <a:pPr lvl="1"/>
            <a:r>
              <a:rPr lang="en-US" dirty="0"/>
              <a:t>Clarify the relationship with entanglement.</a:t>
            </a:r>
          </a:p>
          <a:p>
            <a:r>
              <a:rPr lang="en-US" dirty="0"/>
              <a:t>Can we put a quantized measure on a Riemannian space (e.g. space-time)?</a:t>
            </a:r>
          </a:p>
          <a:p>
            <a:pPr lvl="1"/>
            <a:r>
              <a:rPr lang="en-US" dirty="0"/>
              <a:t>We have a link between symplectic and </a:t>
            </a:r>
            <a:r>
              <a:rPr lang="en-US" dirty="0" err="1"/>
              <a:t>Rimannian</a:t>
            </a:r>
            <a:r>
              <a:rPr lang="en-US" dirty="0"/>
              <a:t> geometry… would that help?</a:t>
            </a:r>
          </a:p>
          <a:p>
            <a:r>
              <a:rPr lang="en-US" dirty="0"/>
              <a:t>Can we define a theory of integration over these non-additive measures,</a:t>
            </a:r>
            <a:br>
              <a:rPr lang="en-US" dirty="0"/>
            </a:br>
            <a:r>
              <a:rPr lang="en-US" dirty="0"/>
              <a:t>so that we </a:t>
            </a:r>
            <a:r>
              <a:rPr lang="en-US" b="1" dirty="0"/>
              <a:t>can</a:t>
            </a:r>
            <a:r>
              <a:rPr lang="en-US" dirty="0"/>
              <a:t> define probability distributions directly over states?</a:t>
            </a:r>
          </a:p>
          <a:p>
            <a:pPr lvl="1"/>
            <a:r>
              <a:rPr lang="en-US" dirty="0"/>
              <a:t>All non-additive theories of integrations we found are based on monotone</a:t>
            </a:r>
            <a:br>
              <a:rPr lang="en-US" dirty="0"/>
            </a:br>
            <a:r>
              <a:rPr lang="en-US" dirty="0"/>
              <a:t>“measures”, but the quantized measure is not even monotone (i.e. if you</a:t>
            </a:r>
            <a:br>
              <a:rPr lang="en-US" dirty="0"/>
            </a:br>
            <a:r>
              <a:rPr lang="en-US" dirty="0"/>
              <a:t>add points to a set, the measure can decrease).</a:t>
            </a:r>
          </a:p>
          <a:p>
            <a:pPr lvl="1"/>
            <a:endParaRPr lang="en-US" dirty="0"/>
          </a:p>
          <a:p>
            <a:r>
              <a:rPr lang="en-US" dirty="0"/>
              <a:t>All of this likely needs advances in math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3279B-175D-6FBA-63AD-8230EBBB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57C79-5092-1C0A-4A6C-63B968DF263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0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D7EE-8EFC-3977-09AA-86DF5DC0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4E7B-9150-4053-558E-49D85CC6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F6A85-8A0B-F582-C4FD-D3B7B2B2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30816-7C72-F3C0-42BC-B3B4890CE9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4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2D0AEA-91E9-BDA0-22E5-9C38C901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97430-3A97-6464-8ADD-471D7D68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6905A-876B-490B-2396-DADBB5F892C0}"/>
              </a:ext>
            </a:extLst>
          </p:cNvPr>
          <p:cNvSpPr txBox="1"/>
          <p:nvPr/>
        </p:nvSpPr>
        <p:spPr>
          <a:xfrm>
            <a:off x="1617022" y="1636295"/>
            <a:ext cx="17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have the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18602-6771-D87B-B15C-A89A73795F5F}"/>
              </a:ext>
            </a:extLst>
          </p:cNvPr>
          <p:cNvSpPr txBox="1"/>
          <p:nvPr/>
        </p:nvSpPr>
        <p:spPr>
          <a:xfrm>
            <a:off x="397042" y="2097960"/>
            <a:ext cx="46265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C00000"/>
                </a:solidFill>
                <a:latin typeface="Chiller" panose="04020404031007020602" pitchFamily="82" charset="0"/>
              </a:rPr>
              <a:t>Wrong Math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C13C-743F-F33B-FAF9-B26DC18911B9}"/>
              </a:ext>
            </a:extLst>
          </p:cNvPr>
          <p:cNvSpPr txBox="1"/>
          <p:nvPr/>
        </p:nvSpPr>
        <p:spPr>
          <a:xfrm>
            <a:off x="5873405" y="1735053"/>
            <a:ext cx="5989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physics, we typically consider math as a series of tools that allow us to make some calculations, and that it is the job of the mathematicians to give us the “good ones”.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57AFA-6796-45EA-9433-E7FDE5BB92FC}"/>
              </a:ext>
            </a:extLst>
          </p:cNvPr>
          <p:cNvSpPr txBox="1"/>
          <p:nvPr/>
        </p:nvSpPr>
        <p:spPr>
          <a:xfrm rot="20303019">
            <a:off x="6083672" y="2058217"/>
            <a:ext cx="5187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n w="19050">
                  <a:solidFill>
                    <a:schemeClr val="bg1"/>
                  </a:solidFill>
                </a:ln>
                <a:solidFill>
                  <a:srgbClr val="C00000"/>
                </a:solidFill>
              </a:rPr>
              <a:t>Wrong approach!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41150-156B-ED1E-3B22-52A84EECCAF4}"/>
              </a:ext>
            </a:extLst>
          </p:cNvPr>
          <p:cNvSpPr txBox="1"/>
          <p:nvPr/>
        </p:nvSpPr>
        <p:spPr>
          <a:xfrm>
            <a:off x="300789" y="3807666"/>
            <a:ext cx="11891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Math is a series of </a:t>
            </a:r>
            <a:r>
              <a:rPr lang="en-US" sz="2400" b="1" dirty="0"/>
              <a:t>arbitrary</a:t>
            </a:r>
            <a:r>
              <a:rPr lang="en-US" sz="2400" dirty="0"/>
              <a:t> axioms and definitions. These are useful only insofar that they capture properties, assumptions about physical systems that are valid in well understood set of circumstances. A useful generalization of a mathematical structure is one that zones in on assumptions that must be valid in a larger number of physical settings.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29C6E-A54B-9FEF-125C-BDDB98188AB4}"/>
              </a:ext>
            </a:extLst>
          </p:cNvPr>
          <p:cNvSpPr txBox="1"/>
          <p:nvPr/>
        </p:nvSpPr>
        <p:spPr>
          <a:xfrm>
            <a:off x="402605" y="221700"/>
            <a:ext cx="11789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spent the last decade looking closely at the foundations of mathematics as a whole and different subfields (i.e. measure theory, theory of integration, theory of differentiability, </a:t>
            </a:r>
            <a:r>
              <a:rPr lang="en-US" sz="2400" dirty="0" err="1"/>
              <a:t>etc</a:t>
            </a:r>
            <a:r>
              <a:rPr lang="en-US" sz="2400" dirty="0"/>
              <a:t>…), so let me share an insight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B43D9-FFD2-EADC-000C-E4388C627E22}"/>
              </a:ext>
            </a:extLst>
          </p:cNvPr>
          <p:cNvSpPr txBox="1"/>
          <p:nvPr/>
        </p:nvSpPr>
        <p:spPr>
          <a:xfrm>
            <a:off x="1737338" y="5458346"/>
            <a:ext cx="9965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How can we expect mathematicians to figure out for us what are the “correct” physical assumptions?</a:t>
            </a:r>
          </a:p>
        </p:txBody>
      </p:sp>
    </p:spTree>
    <p:extLst>
      <p:ext uri="{BB962C8B-B14F-4D97-AF65-F5344CB8AC3E}">
        <p14:creationId xmlns:p14="http://schemas.microsoft.com/office/powerpoint/2010/main" val="342219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C935-22FC-F654-1B73-D342A756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38A0-F60E-B8C3-F51B-8A807EE6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between non-additivity and non-contextuality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1A1D1-ACB9-1639-090F-3C0F0D1B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66459-3BED-1FC1-6A95-4B844374B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9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F24BCF-5855-D2D7-54DC-6CE1C987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3758F5-EB18-7D3F-AB9F-E04532CC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D0A0B2-DC88-4F9E-22CA-10B15AE31013}"/>
                  </a:ext>
                </a:extLst>
              </p:cNvPr>
              <p:cNvSpPr txBox="1"/>
              <p:nvPr/>
            </p:nvSpPr>
            <p:spPr>
              <a:xfrm>
                <a:off x="-4708" y="1130029"/>
                <a:ext cx="12192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D0A0B2-DC88-4F9E-22CA-10B15AE31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8" y="1130029"/>
                <a:ext cx="121920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9CA0679-898B-3E23-E329-5330AC972BE0}"/>
              </a:ext>
            </a:extLst>
          </p:cNvPr>
          <p:cNvSpPr txBox="1"/>
          <p:nvPr/>
        </p:nvSpPr>
        <p:spPr>
          <a:xfrm>
            <a:off x="346230" y="550416"/>
            <a:ext cx="10429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 obvious way to recover the count of states in quantum mechanics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B3E0-23B0-1F29-3766-706760647742}"/>
              </a:ext>
            </a:extLst>
          </p:cNvPr>
          <p:cNvSpPr txBox="1"/>
          <p:nvPr/>
        </p:nvSpPr>
        <p:spPr>
          <a:xfrm>
            <a:off x="346230" y="1868854"/>
            <a:ext cx="11610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Count of states is additive only within the same context (i.e. orthogonal states)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9F3D5-70BE-5019-E581-18D17F6170F0}"/>
              </a:ext>
            </a:extLst>
          </p:cNvPr>
          <p:cNvSpPr txBox="1"/>
          <p:nvPr/>
        </p:nvSpPr>
        <p:spPr>
          <a:xfrm>
            <a:off x="346230" y="2647796"/>
            <a:ext cx="10643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Only in the same context then states are count with all-else-being-equal</a:t>
            </a:r>
          </a:p>
        </p:txBody>
      </p:sp>
    </p:spTree>
    <p:extLst>
      <p:ext uri="{BB962C8B-B14F-4D97-AF65-F5344CB8AC3E}">
        <p14:creationId xmlns:p14="http://schemas.microsoft.com/office/powerpoint/2010/main" val="24850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BD68E9-C50D-C5E9-149F-45BF4870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7EBA26-61AC-CE8D-7B78-1429DC3C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E2FE8-0F23-9EDD-D49D-5894DC56F75A}"/>
              </a:ext>
            </a:extLst>
          </p:cNvPr>
          <p:cNvSpPr txBox="1"/>
          <p:nvPr/>
        </p:nvSpPr>
        <p:spPr>
          <a:xfrm>
            <a:off x="0" y="25656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Calculating the measure for sets of 1 and 2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F24784-32DC-99C9-379C-C10EE4373736}"/>
                  </a:ext>
                </a:extLst>
              </p:cNvPr>
              <p:cNvSpPr txBox="1"/>
              <p:nvPr/>
            </p:nvSpPr>
            <p:spPr>
              <a:xfrm>
                <a:off x="9086284" y="2030542"/>
                <a:ext cx="243207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sz="40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F24784-32DC-99C9-379C-C10EE4373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284" y="2030542"/>
                <a:ext cx="243207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948CCF8-39A2-7F2B-019A-228926D51EDB}"/>
              </a:ext>
            </a:extLst>
          </p:cNvPr>
          <p:cNvGrpSpPr/>
          <p:nvPr/>
        </p:nvGrpSpPr>
        <p:grpSpPr>
          <a:xfrm>
            <a:off x="760462" y="1378537"/>
            <a:ext cx="1478176" cy="1478177"/>
            <a:chOff x="625927" y="1628085"/>
            <a:chExt cx="1110343" cy="11103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96FE38-8358-0589-731F-EC039CEF511D}"/>
                </a:ext>
              </a:extLst>
            </p:cNvPr>
            <p:cNvGrpSpPr/>
            <p:nvPr/>
          </p:nvGrpSpPr>
          <p:grpSpPr>
            <a:xfrm>
              <a:off x="625927" y="1628085"/>
              <a:ext cx="1110343" cy="1110344"/>
              <a:chOff x="5635690" y="3806890"/>
              <a:chExt cx="1110343" cy="111034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55424C8-4241-3F89-732F-395B4C83133D}"/>
                  </a:ext>
                </a:extLst>
              </p:cNvPr>
              <p:cNvSpPr/>
              <p:nvPr/>
            </p:nvSpPr>
            <p:spPr>
              <a:xfrm>
                <a:off x="5635690" y="3806890"/>
                <a:ext cx="1110343" cy="1110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27A54CD-6ED8-6199-E7D2-4285514908A5}"/>
                  </a:ext>
                </a:extLst>
              </p:cNvPr>
              <p:cNvSpPr/>
              <p:nvPr/>
            </p:nvSpPr>
            <p:spPr>
              <a:xfrm>
                <a:off x="5847183" y="3806890"/>
                <a:ext cx="687355" cy="1110343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9">
                <a:extLst>
                  <a:ext uri="{FF2B5EF4-FFF2-40B4-BE49-F238E27FC236}">
                    <a16:creationId xmlns:a16="http://schemas.microsoft.com/office/drawing/2014/main" id="{F300A577-81BF-1E11-386D-7AE6087CD9BA}"/>
                  </a:ext>
                </a:extLst>
              </p:cNvPr>
              <p:cNvSpPr/>
              <p:nvPr/>
            </p:nvSpPr>
            <p:spPr>
              <a:xfrm>
                <a:off x="6190860" y="3806890"/>
                <a:ext cx="343678" cy="1110344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D24BB58-44D8-D3C8-0629-DD5D75F6BFB6}"/>
                </a:ext>
              </a:extLst>
            </p:cNvPr>
            <p:cNvGrpSpPr/>
            <p:nvPr/>
          </p:nvGrpSpPr>
          <p:grpSpPr>
            <a:xfrm>
              <a:off x="802820" y="1764031"/>
              <a:ext cx="749755" cy="817244"/>
              <a:chOff x="802820" y="1764031"/>
              <a:chExt cx="749755" cy="81724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9BE0C5E-2AE8-6EDB-4F40-3278C9275431}"/>
                  </a:ext>
                </a:extLst>
              </p:cNvPr>
              <p:cNvSpPr/>
              <p:nvPr/>
            </p:nvSpPr>
            <p:spPr>
              <a:xfrm rot="2574255">
                <a:off x="1440995" y="1764031"/>
                <a:ext cx="111580" cy="4571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3F5FAF1-A7A2-1410-C045-8876F7073944}"/>
                  </a:ext>
                </a:extLst>
              </p:cNvPr>
              <p:cNvSpPr/>
              <p:nvPr/>
            </p:nvSpPr>
            <p:spPr>
              <a:xfrm rot="2574255">
                <a:off x="802820" y="2535556"/>
                <a:ext cx="111580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D2CF13-E02A-F188-A50F-F9A504C3843C}"/>
                </a:ext>
              </a:extLst>
            </p:cNvPr>
            <p:cNvSpPr/>
            <p:nvPr/>
          </p:nvSpPr>
          <p:spPr>
            <a:xfrm rot="20304041">
              <a:off x="1336149" y="2614462"/>
              <a:ext cx="111580" cy="457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1FBEB4-8631-D110-9930-2DB0651C73BE}"/>
                  </a:ext>
                </a:extLst>
              </p:cNvPr>
              <p:cNvSpPr txBox="1"/>
              <p:nvPr/>
            </p:nvSpPr>
            <p:spPr>
              <a:xfrm>
                <a:off x="9012523" y="1748294"/>
                <a:ext cx="76976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1FBEB4-8631-D110-9930-2DB0651C7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523" y="1748294"/>
                <a:ext cx="7697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C56F411-978B-E665-7166-1945DA2E3167}"/>
              </a:ext>
            </a:extLst>
          </p:cNvPr>
          <p:cNvGrpSpPr/>
          <p:nvPr/>
        </p:nvGrpSpPr>
        <p:grpSpPr>
          <a:xfrm>
            <a:off x="5792298" y="1261701"/>
            <a:ext cx="2432076" cy="1476727"/>
            <a:chOff x="2676107" y="1261701"/>
            <a:chExt cx="2432076" cy="147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E1D9815-7ED0-69B7-AE65-2C58E9CA1323}"/>
                    </a:ext>
                  </a:extLst>
                </p:cNvPr>
                <p:cNvSpPr txBox="1"/>
                <p:nvPr/>
              </p:nvSpPr>
              <p:spPr>
                <a:xfrm>
                  <a:off x="2676107" y="2030542"/>
                  <a:ext cx="243207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&lt;2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E1D9815-7ED0-69B7-AE65-2C58E9CA13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107" y="2030542"/>
                  <a:ext cx="2432076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CEA0FE-0743-C6A7-F0AB-4D45A8D8E105}"/>
                </a:ext>
              </a:extLst>
            </p:cNvPr>
            <p:cNvSpPr txBox="1"/>
            <p:nvPr/>
          </p:nvSpPr>
          <p:spPr>
            <a:xfrm>
              <a:off x="2683866" y="1261701"/>
              <a:ext cx="24165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Measure not additive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28C0F40-5C0E-2BA4-99E3-CD8BDF04335D}"/>
              </a:ext>
            </a:extLst>
          </p:cNvPr>
          <p:cNvSpPr txBox="1"/>
          <p:nvPr/>
        </p:nvSpPr>
        <p:spPr>
          <a:xfrm>
            <a:off x="8924124" y="1261701"/>
            <a:ext cx="2756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Measure not monotonic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98E622-A994-2209-4D9D-6A8C3BBBCCB6}"/>
              </a:ext>
            </a:extLst>
          </p:cNvPr>
          <p:cNvSpPr txBox="1"/>
          <p:nvPr/>
        </p:nvSpPr>
        <p:spPr>
          <a:xfrm>
            <a:off x="0" y="3411793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Quantum mechanics requires a new approach to measure theory (which is the basis of probability theory, information theory, theory of integration, differential geometry, …)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742601-8D64-EDEE-1268-61A4991E4DDD}"/>
              </a:ext>
            </a:extLst>
          </p:cNvPr>
          <p:cNvSpPr txBox="1"/>
          <p:nvPr/>
        </p:nvSpPr>
        <p:spPr>
          <a:xfrm>
            <a:off x="0" y="46118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8000"/>
                </a:solidFill>
              </a:rPr>
              <a:t>This is the source of “quantum weirdness”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E08521-071F-4B2E-E668-9750EAB6076E}"/>
              </a:ext>
            </a:extLst>
          </p:cNvPr>
          <p:cNvSpPr txBox="1"/>
          <p:nvPr/>
        </p:nvSpPr>
        <p:spPr>
          <a:xfrm>
            <a:off x="3333136" y="448841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ONLY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2F0A18-015F-D1F5-C4E6-CE6E1C52DE81}"/>
              </a:ext>
            </a:extLst>
          </p:cNvPr>
          <p:cNvSpPr txBox="1"/>
          <p:nvPr/>
        </p:nvSpPr>
        <p:spPr>
          <a:xfrm>
            <a:off x="0" y="5566828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What is the physical meaning of this?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B08137-CA9B-061E-23D1-0B9794E5DEBB}"/>
              </a:ext>
            </a:extLst>
          </p:cNvPr>
          <p:cNvGrpSpPr/>
          <p:nvPr/>
        </p:nvGrpSpPr>
        <p:grpSpPr>
          <a:xfrm>
            <a:off x="2765029" y="1266221"/>
            <a:ext cx="2430474" cy="1472207"/>
            <a:chOff x="5845116" y="1266221"/>
            <a:chExt cx="2430474" cy="14722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2336A2E-8B2D-710C-54E8-B0D2C9091CCA}"/>
                    </a:ext>
                  </a:extLst>
                </p:cNvPr>
                <p:cNvSpPr txBox="1"/>
                <p:nvPr/>
              </p:nvSpPr>
              <p:spPr>
                <a:xfrm>
                  <a:off x="5845116" y="2030542"/>
                  <a:ext cx="243047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2336A2E-8B2D-710C-54E8-B0D2C9091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5116" y="2030542"/>
                  <a:ext cx="2430474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3A982A-1CF5-2515-216F-FCA4C056A659}"/>
                </a:ext>
              </a:extLst>
            </p:cNvPr>
            <p:cNvSpPr txBox="1"/>
            <p:nvPr/>
          </p:nvSpPr>
          <p:spPr>
            <a:xfrm>
              <a:off x="6055128" y="1266221"/>
              <a:ext cx="20088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Additive on</a:t>
              </a:r>
              <a:br>
                <a:rPr lang="en-US" sz="2000" dirty="0"/>
              </a:br>
              <a:r>
                <a:rPr lang="en-US" sz="2000" dirty="0"/>
                <a:t>orthogonal states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720D2F-D88D-E130-3E2D-5DBD6358971C}"/>
                  </a:ext>
                </a:extLst>
              </p:cNvPr>
              <p:cNvSpPr txBox="1"/>
              <p:nvPr/>
            </p:nvSpPr>
            <p:spPr>
              <a:xfrm>
                <a:off x="2592836" y="2859754"/>
                <a:ext cx="4034118" cy="520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720D2F-D88D-E130-3E2D-5DBD6358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836" y="2859754"/>
                <a:ext cx="4034118" cy="5209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B34496-5482-5E3F-7CDB-FFFEC3ED85DB}"/>
                  </a:ext>
                </a:extLst>
              </p:cNvPr>
              <p:cNvSpPr txBox="1"/>
              <p:nvPr/>
            </p:nvSpPr>
            <p:spPr>
              <a:xfrm>
                <a:off x="7008336" y="2864743"/>
                <a:ext cx="2027863" cy="524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B34496-5482-5E3F-7CDB-FFFEC3ED8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36" y="2864743"/>
                <a:ext cx="2027863" cy="5243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029CCD-9BD9-8059-2054-85199B9B580C}"/>
                  </a:ext>
                </a:extLst>
              </p:cNvPr>
              <p:cNvSpPr txBox="1"/>
              <p:nvPr/>
            </p:nvSpPr>
            <p:spPr>
              <a:xfrm>
                <a:off x="9340897" y="2864743"/>
                <a:ext cx="2027863" cy="524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029CCD-9BD9-8059-2054-85199B9B5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897" y="2864743"/>
                <a:ext cx="2027863" cy="5243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53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BD68E9-C50D-C5E9-149F-45BF4870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7EBA26-61AC-CE8D-7B78-1429DC3C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E2FE8-0F23-9EDD-D49D-5894DC56F75A}"/>
              </a:ext>
            </a:extLst>
          </p:cNvPr>
          <p:cNvSpPr txBox="1"/>
          <p:nvPr/>
        </p:nvSpPr>
        <p:spPr>
          <a:xfrm>
            <a:off x="0" y="25656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 quantum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F24784-32DC-99C9-379C-C10EE4373736}"/>
                  </a:ext>
                </a:extLst>
              </p:cNvPr>
              <p:cNvSpPr txBox="1"/>
              <p:nvPr/>
            </p:nvSpPr>
            <p:spPr>
              <a:xfrm>
                <a:off x="9086284" y="2030542"/>
                <a:ext cx="243207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sz="40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F24784-32DC-99C9-379C-C10EE4373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284" y="2030542"/>
                <a:ext cx="243207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948CCF8-39A2-7F2B-019A-228926D51EDB}"/>
              </a:ext>
            </a:extLst>
          </p:cNvPr>
          <p:cNvGrpSpPr/>
          <p:nvPr/>
        </p:nvGrpSpPr>
        <p:grpSpPr>
          <a:xfrm>
            <a:off x="760462" y="1378537"/>
            <a:ext cx="1478176" cy="1478177"/>
            <a:chOff x="625927" y="1628085"/>
            <a:chExt cx="1110343" cy="11103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96FE38-8358-0589-731F-EC039CEF511D}"/>
                </a:ext>
              </a:extLst>
            </p:cNvPr>
            <p:cNvGrpSpPr/>
            <p:nvPr/>
          </p:nvGrpSpPr>
          <p:grpSpPr>
            <a:xfrm>
              <a:off x="625927" y="1628085"/>
              <a:ext cx="1110343" cy="1110344"/>
              <a:chOff x="5635690" y="3806890"/>
              <a:chExt cx="1110343" cy="111034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55424C8-4241-3F89-732F-395B4C83133D}"/>
                  </a:ext>
                </a:extLst>
              </p:cNvPr>
              <p:cNvSpPr/>
              <p:nvPr/>
            </p:nvSpPr>
            <p:spPr>
              <a:xfrm>
                <a:off x="5635690" y="3806890"/>
                <a:ext cx="1110343" cy="1110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27A54CD-6ED8-6199-E7D2-4285514908A5}"/>
                  </a:ext>
                </a:extLst>
              </p:cNvPr>
              <p:cNvSpPr/>
              <p:nvPr/>
            </p:nvSpPr>
            <p:spPr>
              <a:xfrm>
                <a:off x="5847183" y="3806890"/>
                <a:ext cx="687355" cy="1110343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9">
                <a:extLst>
                  <a:ext uri="{FF2B5EF4-FFF2-40B4-BE49-F238E27FC236}">
                    <a16:creationId xmlns:a16="http://schemas.microsoft.com/office/drawing/2014/main" id="{F300A577-81BF-1E11-386D-7AE6087CD9BA}"/>
                  </a:ext>
                </a:extLst>
              </p:cNvPr>
              <p:cNvSpPr/>
              <p:nvPr/>
            </p:nvSpPr>
            <p:spPr>
              <a:xfrm>
                <a:off x="6190860" y="3806890"/>
                <a:ext cx="343678" cy="1110344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D24BB58-44D8-D3C8-0629-DD5D75F6BFB6}"/>
                </a:ext>
              </a:extLst>
            </p:cNvPr>
            <p:cNvGrpSpPr/>
            <p:nvPr/>
          </p:nvGrpSpPr>
          <p:grpSpPr>
            <a:xfrm>
              <a:off x="802820" y="1764031"/>
              <a:ext cx="749755" cy="817244"/>
              <a:chOff x="802820" y="1764031"/>
              <a:chExt cx="749755" cy="81724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9BE0C5E-2AE8-6EDB-4F40-3278C9275431}"/>
                  </a:ext>
                </a:extLst>
              </p:cNvPr>
              <p:cNvSpPr/>
              <p:nvPr/>
            </p:nvSpPr>
            <p:spPr>
              <a:xfrm rot="2574255">
                <a:off x="1440995" y="1764031"/>
                <a:ext cx="111580" cy="4571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3F5FAF1-A7A2-1410-C045-8876F7073944}"/>
                  </a:ext>
                </a:extLst>
              </p:cNvPr>
              <p:cNvSpPr/>
              <p:nvPr/>
            </p:nvSpPr>
            <p:spPr>
              <a:xfrm rot="2574255">
                <a:off x="802820" y="2535556"/>
                <a:ext cx="111580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D2CF13-E02A-F188-A50F-F9A504C3843C}"/>
                </a:ext>
              </a:extLst>
            </p:cNvPr>
            <p:cNvSpPr/>
            <p:nvPr/>
          </p:nvSpPr>
          <p:spPr>
            <a:xfrm rot="20304041">
              <a:off x="1336149" y="2614462"/>
              <a:ext cx="111580" cy="457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1FBEB4-8631-D110-9930-2DB0651C73BE}"/>
                  </a:ext>
                </a:extLst>
              </p:cNvPr>
              <p:cNvSpPr txBox="1"/>
              <p:nvPr/>
            </p:nvSpPr>
            <p:spPr>
              <a:xfrm>
                <a:off x="9012523" y="1748294"/>
                <a:ext cx="76976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1FBEB4-8631-D110-9930-2DB0651C7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523" y="1748294"/>
                <a:ext cx="7697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C56F411-978B-E665-7166-1945DA2E3167}"/>
              </a:ext>
            </a:extLst>
          </p:cNvPr>
          <p:cNvGrpSpPr/>
          <p:nvPr/>
        </p:nvGrpSpPr>
        <p:grpSpPr>
          <a:xfrm>
            <a:off x="5792298" y="1261701"/>
            <a:ext cx="2432076" cy="1476727"/>
            <a:chOff x="2676107" y="1261701"/>
            <a:chExt cx="2432076" cy="147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E1D9815-7ED0-69B7-AE65-2C58E9CA1323}"/>
                    </a:ext>
                  </a:extLst>
                </p:cNvPr>
                <p:cNvSpPr txBox="1"/>
                <p:nvPr/>
              </p:nvSpPr>
              <p:spPr>
                <a:xfrm>
                  <a:off x="2676107" y="2030542"/>
                  <a:ext cx="243207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&lt;2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E1D9815-7ED0-69B7-AE65-2C58E9CA13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107" y="2030542"/>
                  <a:ext cx="2432076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CEA0FE-0743-C6A7-F0AB-4D45A8D8E105}"/>
                </a:ext>
              </a:extLst>
            </p:cNvPr>
            <p:cNvSpPr txBox="1"/>
            <p:nvPr/>
          </p:nvSpPr>
          <p:spPr>
            <a:xfrm>
              <a:off x="2683866" y="1261701"/>
              <a:ext cx="24165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Measure not additive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28C0F40-5C0E-2BA4-99E3-CD8BDF04335D}"/>
              </a:ext>
            </a:extLst>
          </p:cNvPr>
          <p:cNvSpPr txBox="1"/>
          <p:nvPr/>
        </p:nvSpPr>
        <p:spPr>
          <a:xfrm>
            <a:off x="8924124" y="1261701"/>
            <a:ext cx="2756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Measure not monotonic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98E622-A994-2209-4D9D-6A8C3BBBCCB6}"/>
              </a:ext>
            </a:extLst>
          </p:cNvPr>
          <p:cNvSpPr txBox="1"/>
          <p:nvPr/>
        </p:nvSpPr>
        <p:spPr>
          <a:xfrm>
            <a:off x="0" y="3411793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Quantum mechanics requires a new approach to measure theory (which is the basis of probability theory, information theory, theory of integration, differential geometry, …)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742601-8D64-EDEE-1268-61A4991E4DDD}"/>
              </a:ext>
            </a:extLst>
          </p:cNvPr>
          <p:cNvSpPr txBox="1"/>
          <p:nvPr/>
        </p:nvSpPr>
        <p:spPr>
          <a:xfrm>
            <a:off x="0" y="46118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8000"/>
                </a:solidFill>
              </a:rPr>
              <a:t>This is the source of “quantum weirdness”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E08521-071F-4B2E-E668-9750EAB6076E}"/>
              </a:ext>
            </a:extLst>
          </p:cNvPr>
          <p:cNvSpPr txBox="1"/>
          <p:nvPr/>
        </p:nvSpPr>
        <p:spPr>
          <a:xfrm>
            <a:off x="3333136" y="448841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ONLY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2F0A18-015F-D1F5-C4E6-CE6E1C52DE81}"/>
              </a:ext>
            </a:extLst>
          </p:cNvPr>
          <p:cNvSpPr txBox="1"/>
          <p:nvPr/>
        </p:nvSpPr>
        <p:spPr>
          <a:xfrm>
            <a:off x="0" y="5566828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What is the physical meaning of this?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B08137-CA9B-061E-23D1-0B9794E5DEBB}"/>
              </a:ext>
            </a:extLst>
          </p:cNvPr>
          <p:cNvGrpSpPr/>
          <p:nvPr/>
        </p:nvGrpSpPr>
        <p:grpSpPr>
          <a:xfrm>
            <a:off x="2765029" y="1266221"/>
            <a:ext cx="2430474" cy="1472207"/>
            <a:chOff x="5845116" y="1266221"/>
            <a:chExt cx="2430474" cy="14722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2336A2E-8B2D-710C-54E8-B0D2C9091CCA}"/>
                    </a:ext>
                  </a:extLst>
                </p:cNvPr>
                <p:cNvSpPr txBox="1"/>
                <p:nvPr/>
              </p:nvSpPr>
              <p:spPr>
                <a:xfrm>
                  <a:off x="5845116" y="2030542"/>
                  <a:ext cx="243047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2336A2E-8B2D-710C-54E8-B0D2C9091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5116" y="2030542"/>
                  <a:ext cx="2430474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3A982A-1CF5-2515-216F-FCA4C056A659}"/>
                </a:ext>
              </a:extLst>
            </p:cNvPr>
            <p:cNvSpPr txBox="1"/>
            <p:nvPr/>
          </p:nvSpPr>
          <p:spPr>
            <a:xfrm>
              <a:off x="6055128" y="1266221"/>
              <a:ext cx="20088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Additive on</a:t>
              </a:r>
              <a:br>
                <a:rPr lang="en-US" sz="2000" dirty="0"/>
              </a:br>
              <a:r>
                <a:rPr lang="en-US" sz="2000" dirty="0"/>
                <a:t>orthogonal states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720D2F-D88D-E130-3E2D-5DBD6358971C}"/>
                  </a:ext>
                </a:extLst>
              </p:cNvPr>
              <p:cNvSpPr txBox="1"/>
              <p:nvPr/>
            </p:nvSpPr>
            <p:spPr>
              <a:xfrm>
                <a:off x="2592836" y="2859754"/>
                <a:ext cx="4034118" cy="520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720D2F-D88D-E130-3E2D-5DBD6358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836" y="2859754"/>
                <a:ext cx="4034118" cy="5209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B34496-5482-5E3F-7CDB-FFFEC3ED85DB}"/>
                  </a:ext>
                </a:extLst>
              </p:cNvPr>
              <p:cNvSpPr txBox="1"/>
              <p:nvPr/>
            </p:nvSpPr>
            <p:spPr>
              <a:xfrm>
                <a:off x="7008336" y="2864743"/>
                <a:ext cx="2027863" cy="524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B34496-5482-5E3F-7CDB-FFFEC3ED8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36" y="2864743"/>
                <a:ext cx="2027863" cy="5243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029CCD-9BD9-8059-2054-85199B9B580C}"/>
                  </a:ext>
                </a:extLst>
              </p:cNvPr>
              <p:cNvSpPr txBox="1"/>
              <p:nvPr/>
            </p:nvSpPr>
            <p:spPr>
              <a:xfrm>
                <a:off x="9340897" y="2864743"/>
                <a:ext cx="2027863" cy="524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029CCD-9BD9-8059-2054-85199B9B5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897" y="2864743"/>
                <a:ext cx="2027863" cy="5243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E095B1D-A552-134F-53E4-7D8F63A63B47}"/>
                  </a:ext>
                </a:extLst>
              </p:cNvPr>
              <p:cNvSpPr txBox="1"/>
              <p:nvPr/>
            </p:nvSpPr>
            <p:spPr>
              <a:xfrm>
                <a:off x="1145350" y="760144"/>
                <a:ext cx="3998018" cy="486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E095B1D-A552-134F-53E4-7D8F63A63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50" y="760144"/>
                <a:ext cx="3998018" cy="4866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5BF696-D967-32AB-D95F-8BEE108D0B6D}"/>
                  </a:ext>
                </a:extLst>
              </p:cNvPr>
              <p:cNvSpPr txBox="1"/>
              <p:nvPr/>
            </p:nvSpPr>
            <p:spPr>
              <a:xfrm>
                <a:off x="908284" y="5887592"/>
                <a:ext cx="8319842" cy="671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5BF696-D967-32AB-D95F-8BEE108D0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84" y="5887592"/>
                <a:ext cx="8319842" cy="6712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87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EF16-CC64-EB45-A370-D3808D5B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6C04-D225-036C-5F8E-8CF4DBC1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Quantization is really putting a lower bound to the measure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391A3-C05D-2383-17CE-E74A4C59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FDC43-D9F2-57A7-123A-8BD5F8B42E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20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302EB6-BA01-98E3-CB10-9D30265D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03164-8902-0979-4119-322A2893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614FF-E49B-772D-8E74-D65F02771E87}"/>
              </a:ext>
            </a:extLst>
          </p:cNvPr>
          <p:cNvSpPr txBox="1"/>
          <p:nvPr/>
        </p:nvSpPr>
        <p:spPr>
          <a:xfrm>
            <a:off x="329457" y="540400"/>
            <a:ext cx="7562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Lead a project called Assumptions of Physics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A5E6D-38D4-6CEA-8AD0-7BCC1EC3DEF9}"/>
              </a:ext>
            </a:extLst>
          </p:cNvPr>
          <p:cNvSpPr txBox="1"/>
          <p:nvPr/>
        </p:nvSpPr>
        <p:spPr>
          <a:xfrm>
            <a:off x="329457" y="2208503"/>
            <a:ext cx="83602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Reverse Physics</a:t>
            </a:r>
            <a:r>
              <a:rPr lang="en-US" sz="3200" dirty="0"/>
              <a:t>: Start with the equations,</a:t>
            </a:r>
            <a:br>
              <a:rPr lang="en-US" sz="3200" dirty="0"/>
            </a:br>
            <a:r>
              <a:rPr lang="en-US" sz="3200" dirty="0"/>
              <a:t>reverse engineer physical assumptions/principles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3651B-AF5B-B4BE-4DD0-20F9FFDF70B0}"/>
              </a:ext>
            </a:extLst>
          </p:cNvPr>
          <p:cNvSpPr txBox="1"/>
          <p:nvPr/>
        </p:nvSpPr>
        <p:spPr>
          <a:xfrm>
            <a:off x="329457" y="4608258"/>
            <a:ext cx="81009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/>
              <a:t>Physical Mathematics</a:t>
            </a:r>
            <a:r>
              <a:rPr lang="en-US" sz="3200"/>
              <a:t>: Start </a:t>
            </a:r>
            <a:r>
              <a:rPr lang="en-US" sz="3200" dirty="0"/>
              <a:t>from scratch and</a:t>
            </a:r>
            <a:br>
              <a:rPr lang="en-US" sz="3200" dirty="0"/>
            </a:br>
            <a:r>
              <a:rPr lang="en-US" sz="3200" dirty="0"/>
              <a:t>rederive everything from physical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87754-9EDF-A7C6-E848-014C07CE5B27}"/>
              </a:ext>
            </a:extLst>
          </p:cNvPr>
          <p:cNvSpPr txBox="1"/>
          <p:nvPr/>
        </p:nvSpPr>
        <p:spPr>
          <a:xfrm>
            <a:off x="3986979" y="5770726"/>
            <a:ext cx="7888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mathematical structures  (or which parts) are physical?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1F06F-91BD-E67A-E664-925639E55904}"/>
              </a:ext>
            </a:extLst>
          </p:cNvPr>
          <p:cNvSpPr txBox="1"/>
          <p:nvPr/>
        </p:nvSpPr>
        <p:spPr>
          <a:xfrm>
            <a:off x="6096000" y="3387344"/>
            <a:ext cx="5386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are the basic concepts/idealizations</a:t>
            </a:r>
            <a:br>
              <a:rPr lang="en-US" sz="2400" dirty="0"/>
            </a:br>
            <a:r>
              <a:rPr lang="en-US" sz="2400" dirty="0"/>
              <a:t>behind the different physical theories?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74C5C-34D8-6A29-17D7-16A54376F6B2}"/>
              </a:ext>
            </a:extLst>
          </p:cNvPr>
          <p:cNvSpPr txBox="1"/>
          <p:nvPr/>
        </p:nvSpPr>
        <p:spPr>
          <a:xfrm>
            <a:off x="1074198" y="1284806"/>
            <a:ext cx="101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 a set of minimal physical assumptions from which the laws can be rederived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473909-6417-C914-14FA-A18E1943DAE4}"/>
              </a:ext>
            </a:extLst>
          </p:cNvPr>
          <p:cNvSpPr txBox="1"/>
          <p:nvPr/>
        </p:nvSpPr>
        <p:spPr>
          <a:xfrm>
            <a:off x="8410947" y="700789"/>
            <a:ext cx="34641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dirty="0">
                <a:hlinkClick r:id="rId2"/>
              </a:rPr>
              <a:t>https://assumptionsofphysics.org/</a:t>
            </a:r>
            <a:r>
              <a:rPr lang="en-US" sz="1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0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E5F95B-F446-9BFF-5D88-321564A9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AF748-D05B-0E0B-2DEF-733D24A2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D4355-D9BF-7E34-AD99-DEF78E6DF336}"/>
              </a:ext>
            </a:extLst>
          </p:cNvPr>
          <p:cNvSpPr/>
          <p:nvPr/>
        </p:nvSpPr>
        <p:spPr>
          <a:xfrm>
            <a:off x="5381057" y="1571636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Classical probability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4082D6-B069-5DC8-65CA-FD9CD8F65D46}"/>
              </a:ext>
            </a:extLst>
          </p:cNvPr>
          <p:cNvSpPr/>
          <p:nvPr/>
        </p:nvSpPr>
        <p:spPr>
          <a:xfrm>
            <a:off x="5381057" y="3357839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Information theory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0304E-90D8-4B1F-F836-AE6D5D22BBE1}"/>
              </a:ext>
            </a:extLst>
          </p:cNvPr>
          <p:cNvSpPr/>
          <p:nvPr/>
        </p:nvSpPr>
        <p:spPr>
          <a:xfrm>
            <a:off x="396911" y="2398446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Symplectic manifold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254374-26B0-D518-7008-7C00FB957687}"/>
                  </a:ext>
                </a:extLst>
              </p:cNvPr>
              <p:cNvSpPr txBox="1"/>
              <p:nvPr/>
            </p:nvSpPr>
            <p:spPr>
              <a:xfrm>
                <a:off x="1298410" y="1673920"/>
                <a:ext cx="10250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254374-26B0-D518-7008-7C00FB957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410" y="1673920"/>
                <a:ext cx="102508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CE23D0-F96F-1C9B-7668-20F5DF925AAD}"/>
                  </a:ext>
                </a:extLst>
              </p:cNvPr>
              <p:cNvSpPr txBox="1"/>
              <p:nvPr/>
            </p:nvSpPr>
            <p:spPr>
              <a:xfrm>
                <a:off x="8957499" y="1429142"/>
                <a:ext cx="2393283" cy="9693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CE23D0-F96F-1C9B-7668-20F5DF92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499" y="1429142"/>
                <a:ext cx="2393283" cy="9693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A13BE6-7374-650C-5E5A-9CF8C8073628}"/>
                  </a:ext>
                </a:extLst>
              </p:cNvPr>
              <p:cNvSpPr txBox="1"/>
              <p:nvPr/>
            </p:nvSpPr>
            <p:spPr>
              <a:xfrm>
                <a:off x="8737332" y="3486390"/>
                <a:ext cx="29897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A13BE6-7374-650C-5E5A-9CF8C8073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332" y="3486390"/>
                <a:ext cx="29897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DDCC1DF0-DF99-D323-F4DB-80AC6169C00D}"/>
              </a:ext>
            </a:extLst>
          </p:cNvPr>
          <p:cNvSpPr/>
          <p:nvPr/>
        </p:nvSpPr>
        <p:spPr>
          <a:xfrm rot="20292001">
            <a:off x="3688985" y="2139379"/>
            <a:ext cx="1156996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55428D83-E55A-64F4-BC48-1EFB7C9C2CDC}"/>
              </a:ext>
            </a:extLst>
          </p:cNvPr>
          <p:cNvSpPr/>
          <p:nvPr/>
        </p:nvSpPr>
        <p:spPr>
          <a:xfrm rot="1307999" flipH="1">
            <a:off x="3688986" y="3288171"/>
            <a:ext cx="1156996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30CA4024-DEF3-FA7F-C8DF-F1F7B5363F7B}"/>
              </a:ext>
            </a:extLst>
          </p:cNvPr>
          <p:cNvSpPr/>
          <p:nvPr/>
        </p:nvSpPr>
        <p:spPr>
          <a:xfrm rot="5400000">
            <a:off x="6381264" y="2595406"/>
            <a:ext cx="767532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6FDB82-744C-9DC2-8AAB-1262F3A99AF6}"/>
                  </a:ext>
                </a:extLst>
              </p:cNvPr>
              <p:cNvSpPr txBox="1"/>
              <p:nvPr/>
            </p:nvSpPr>
            <p:spPr>
              <a:xfrm>
                <a:off x="452274" y="3546062"/>
                <a:ext cx="28965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2800" dirty="0"/>
                  <a:t> uniform over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6FDB82-744C-9DC2-8AAB-1262F3A9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74" y="3546062"/>
                <a:ext cx="2896562" cy="523220"/>
              </a:xfrm>
              <a:prstGeom prst="rect">
                <a:avLst/>
              </a:prstGeom>
              <a:blipFill>
                <a:blip r:embed="rId6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EE4D279F-C832-E061-F783-C08221BD0864}"/>
              </a:ext>
            </a:extLst>
          </p:cNvPr>
          <p:cNvSpPr txBox="1"/>
          <p:nvPr/>
        </p:nvSpPr>
        <p:spPr>
          <a:xfrm>
            <a:off x="1491745" y="124286"/>
            <a:ext cx="10182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8000"/>
                </a:solidFill>
              </a:rPr>
              <a:t>Geometry/probability/information theory are different aspects of the same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4060B9-FA0E-9F64-F136-CFA1EA669036}"/>
                  </a:ext>
                </a:extLst>
              </p:cNvPr>
              <p:cNvSpPr txBox="1"/>
              <p:nvPr/>
            </p:nvSpPr>
            <p:spPr>
              <a:xfrm>
                <a:off x="806543" y="5135828"/>
                <a:ext cx="7347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Liouville measure counts the states in a region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4060B9-FA0E-9F64-F136-CFA1EA669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43" y="5135828"/>
                <a:ext cx="7347455" cy="369332"/>
              </a:xfrm>
              <a:prstGeom prst="rect">
                <a:avLst/>
              </a:prstGeom>
              <a:blipFill>
                <a:blip r:embed="rId7"/>
                <a:stretch>
                  <a:fillRect l="-66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9DE3D0-44BD-AC6D-248A-F3C4E0237225}"/>
                  </a:ext>
                </a:extLst>
              </p:cNvPr>
              <p:cNvSpPr txBox="1"/>
              <p:nvPr/>
            </p:nvSpPr>
            <p:spPr>
              <a:xfrm>
                <a:off x="452274" y="4564561"/>
                <a:ext cx="78217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8000"/>
                    </a:solidFill>
                  </a:rPr>
                  <a:t>Liouville measure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rgbClr val="008000"/>
                    </a:solidFill>
                  </a:rPr>
                  <a:t> (and symplectic form) plays a crucial role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9DE3D0-44BD-AC6D-248A-F3C4E0237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74" y="4564561"/>
                <a:ext cx="7821714" cy="461665"/>
              </a:xfrm>
              <a:prstGeom prst="rect">
                <a:avLst/>
              </a:prstGeom>
              <a:blipFill>
                <a:blip r:embed="rId8"/>
                <a:stretch>
                  <a:fillRect l="-116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3311E14-3148-F933-B271-0DEEEDE00857}"/>
              </a:ext>
            </a:extLst>
          </p:cNvPr>
          <p:cNvSpPr txBox="1"/>
          <p:nvPr/>
        </p:nvSpPr>
        <p:spPr>
          <a:xfrm>
            <a:off x="806542" y="5541491"/>
            <a:ext cx="734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space (i.e. position/conjugate momentum) only manifold in which count of states (and configurations of each DOF) is frame invariant</a:t>
            </a:r>
          </a:p>
        </p:txBody>
      </p:sp>
    </p:spTree>
    <p:extLst>
      <p:ext uri="{BB962C8B-B14F-4D97-AF65-F5344CB8AC3E}">
        <p14:creationId xmlns:p14="http://schemas.microsoft.com/office/powerpoint/2010/main" val="828871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4EDAD1-1A90-3E18-6F6D-C261A5C0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CA6CC-47AF-39A7-58EC-6BD0EFA8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46CC66-698B-E518-47A7-19F0C4406EAC}"/>
                  </a:ext>
                </a:extLst>
              </p:cNvPr>
              <p:cNvSpPr txBox="1"/>
              <p:nvPr/>
            </p:nvSpPr>
            <p:spPr>
              <a:xfrm>
                <a:off x="0" y="5100746"/>
                <a:ext cx="12192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rgbClr val="008000"/>
                    </a:solidFill>
                  </a:rPr>
                  <a:t> rules of geometry/probability/information theory</a:t>
                </a:r>
                <a:br>
                  <a:rPr lang="en-US" sz="3600" dirty="0">
                    <a:solidFill>
                      <a:srgbClr val="008000"/>
                    </a:solidFill>
                  </a:rPr>
                </a:br>
                <a:r>
                  <a:rPr lang="en-US" sz="3600" dirty="0">
                    <a:solidFill>
                      <a:srgbClr val="008000"/>
                    </a:solidFill>
                  </a:rPr>
                  <a:t>are different in classical and quantum mechanics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46CC66-698B-E518-47A7-19F0C4406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00746"/>
                <a:ext cx="12192000" cy="1200329"/>
              </a:xfrm>
              <a:prstGeom prst="rect">
                <a:avLst/>
              </a:prstGeom>
              <a:blipFill>
                <a:blip r:embed="rId2"/>
                <a:stretch>
                  <a:fillRect t="-8122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0CAE54C-7F48-F5FF-9474-0A5311C2A902}"/>
              </a:ext>
            </a:extLst>
          </p:cNvPr>
          <p:cNvSpPr txBox="1"/>
          <p:nvPr/>
        </p:nvSpPr>
        <p:spPr>
          <a:xfrm>
            <a:off x="0" y="1156535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Quantum information theory:</a:t>
            </a:r>
            <a:br>
              <a:rPr lang="en-US" sz="2800" dirty="0"/>
            </a:br>
            <a:r>
              <a:rPr lang="en-US" sz="2800" dirty="0"/>
              <a:t>entropy cannot be negative but conditional entropy can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CD7A1-BEBB-BC76-455D-268C0E526FF4}"/>
              </a:ext>
            </a:extLst>
          </p:cNvPr>
          <p:cNvSpPr txBox="1"/>
          <p:nvPr/>
        </p:nvSpPr>
        <p:spPr>
          <a:xfrm>
            <a:off x="0" y="2283535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Classical information theory (discrete):</a:t>
            </a:r>
            <a:br>
              <a:rPr lang="en-US" sz="2800" dirty="0"/>
            </a:br>
            <a:r>
              <a:rPr lang="en-US" sz="2800" dirty="0"/>
              <a:t>neither entropy nor conditional entropy can be negative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395730-E8D3-FE09-09B6-3AB262845223}"/>
              </a:ext>
            </a:extLst>
          </p:cNvPr>
          <p:cNvSpPr txBox="1"/>
          <p:nvPr/>
        </p:nvSpPr>
        <p:spPr>
          <a:xfrm>
            <a:off x="0" y="3467253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Classical information theory (continuous):</a:t>
            </a:r>
            <a:br>
              <a:rPr lang="en-US" sz="2800" dirty="0"/>
            </a:br>
            <a:r>
              <a:rPr lang="en-US" sz="2800" dirty="0"/>
              <a:t>both entropy and conditional entropy can be negative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05A64-454C-8AFE-DDD9-01924FFE199C}"/>
              </a:ext>
            </a:extLst>
          </p:cNvPr>
          <p:cNvSpPr txBox="1"/>
          <p:nvPr/>
        </p:nvSpPr>
        <p:spPr>
          <a:xfrm>
            <a:off x="0" y="2792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Easiest way to show the difference?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F2783-16A6-813B-00A4-753471DD5D90}"/>
              </a:ext>
            </a:extLst>
          </p:cNvPr>
          <p:cNvSpPr txBox="1"/>
          <p:nvPr/>
        </p:nvSpPr>
        <p:spPr>
          <a:xfrm>
            <a:off x="0" y="45396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Neither classical/quantum can fully contain (and only contain) the other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186970-AEC2-24DA-3066-100470A45CA7}"/>
              </a:ext>
            </a:extLst>
          </p:cNvPr>
          <p:cNvGrpSpPr/>
          <p:nvPr/>
        </p:nvGrpSpPr>
        <p:grpSpPr>
          <a:xfrm>
            <a:off x="71021" y="1660124"/>
            <a:ext cx="10990567" cy="2859208"/>
            <a:chOff x="71021" y="1660124"/>
            <a:chExt cx="10990567" cy="285920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C98FDB-912C-6080-363F-0251CCF70109}"/>
                </a:ext>
              </a:extLst>
            </p:cNvPr>
            <p:cNvSpPr/>
            <p:nvPr/>
          </p:nvSpPr>
          <p:spPr>
            <a:xfrm>
              <a:off x="6622743" y="1660124"/>
              <a:ext cx="2982896" cy="450518"/>
            </a:xfrm>
            <a:prstGeom prst="ellipse">
              <a:avLst/>
            </a:prstGeom>
            <a:noFill/>
            <a:ln w="38100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28E0AFB-A72A-9317-E86E-CC041D4849CA}"/>
                </a:ext>
              </a:extLst>
            </p:cNvPr>
            <p:cNvSpPr/>
            <p:nvPr/>
          </p:nvSpPr>
          <p:spPr>
            <a:xfrm>
              <a:off x="1855435" y="1660124"/>
              <a:ext cx="1606857" cy="450518"/>
            </a:xfrm>
            <a:prstGeom prst="ellipse">
              <a:avLst/>
            </a:prstGeom>
            <a:noFill/>
            <a:ln w="38100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15CAF9B-1C1C-EBEE-84C1-20AD3BBBDA82}"/>
                </a:ext>
              </a:extLst>
            </p:cNvPr>
            <p:cNvSpPr/>
            <p:nvPr/>
          </p:nvSpPr>
          <p:spPr>
            <a:xfrm>
              <a:off x="1203981" y="1917577"/>
              <a:ext cx="544918" cy="1100831"/>
            </a:xfrm>
            <a:custGeom>
              <a:avLst/>
              <a:gdLst>
                <a:gd name="connsiteX0" fmla="*/ 214881 w 321413"/>
                <a:gd name="connsiteY0" fmla="*/ 0 h 976543"/>
                <a:gd name="connsiteX1" fmla="*/ 1817 w 321413"/>
                <a:gd name="connsiteY1" fmla="*/ 390617 h 976543"/>
                <a:gd name="connsiteX2" fmla="*/ 321413 w 321413"/>
                <a:gd name="connsiteY2" fmla="*/ 976543 h 976543"/>
                <a:gd name="connsiteX0" fmla="*/ 214881 w 294780"/>
                <a:gd name="connsiteY0" fmla="*/ 0 h 1020932"/>
                <a:gd name="connsiteX1" fmla="*/ 1817 w 294780"/>
                <a:gd name="connsiteY1" fmla="*/ 390617 h 1020932"/>
                <a:gd name="connsiteX2" fmla="*/ 294780 w 294780"/>
                <a:gd name="connsiteY2" fmla="*/ 1020932 h 1020932"/>
                <a:gd name="connsiteX0" fmla="*/ 214881 w 294780"/>
                <a:gd name="connsiteY0" fmla="*/ 0 h 1020932"/>
                <a:gd name="connsiteX1" fmla="*/ 1817 w 294780"/>
                <a:gd name="connsiteY1" fmla="*/ 390617 h 1020932"/>
                <a:gd name="connsiteX2" fmla="*/ 294780 w 294780"/>
                <a:gd name="connsiteY2" fmla="*/ 1020932 h 1020932"/>
                <a:gd name="connsiteX0" fmla="*/ 444542 w 524441"/>
                <a:gd name="connsiteY0" fmla="*/ 0 h 1020932"/>
                <a:gd name="connsiteX1" fmla="*/ 658 w 524441"/>
                <a:gd name="connsiteY1" fmla="*/ 390617 h 1020932"/>
                <a:gd name="connsiteX2" fmla="*/ 524441 w 524441"/>
                <a:gd name="connsiteY2" fmla="*/ 1020932 h 1020932"/>
                <a:gd name="connsiteX0" fmla="*/ 515455 w 524333"/>
                <a:gd name="connsiteY0" fmla="*/ 0 h 1100831"/>
                <a:gd name="connsiteX1" fmla="*/ 550 w 524333"/>
                <a:gd name="connsiteY1" fmla="*/ 470516 h 1100831"/>
                <a:gd name="connsiteX2" fmla="*/ 524333 w 524333"/>
                <a:gd name="connsiteY2" fmla="*/ 1100831 h 1100831"/>
                <a:gd name="connsiteX0" fmla="*/ 515633 w 524511"/>
                <a:gd name="connsiteY0" fmla="*/ 0 h 1100831"/>
                <a:gd name="connsiteX1" fmla="*/ 728 w 524511"/>
                <a:gd name="connsiteY1" fmla="*/ 470516 h 1100831"/>
                <a:gd name="connsiteX2" fmla="*/ 524511 w 524511"/>
                <a:gd name="connsiteY2" fmla="*/ 1100831 h 1100831"/>
                <a:gd name="connsiteX0" fmla="*/ 515936 w 524814"/>
                <a:gd name="connsiteY0" fmla="*/ 0 h 1100831"/>
                <a:gd name="connsiteX1" fmla="*/ 1031 w 524814"/>
                <a:gd name="connsiteY1" fmla="*/ 470516 h 1100831"/>
                <a:gd name="connsiteX2" fmla="*/ 524814 w 524814"/>
                <a:gd name="connsiteY2" fmla="*/ 1100831 h 1100831"/>
                <a:gd name="connsiteX0" fmla="*/ 515936 w 524814"/>
                <a:gd name="connsiteY0" fmla="*/ 0 h 1100831"/>
                <a:gd name="connsiteX1" fmla="*/ 1031 w 524814"/>
                <a:gd name="connsiteY1" fmla="*/ 470516 h 1100831"/>
                <a:gd name="connsiteX2" fmla="*/ 524814 w 524814"/>
                <a:gd name="connsiteY2" fmla="*/ 1100831 h 1100831"/>
                <a:gd name="connsiteX0" fmla="*/ 518507 w 527385"/>
                <a:gd name="connsiteY0" fmla="*/ 0 h 1100831"/>
                <a:gd name="connsiteX1" fmla="*/ 3602 w 527385"/>
                <a:gd name="connsiteY1" fmla="*/ 470516 h 1100831"/>
                <a:gd name="connsiteX2" fmla="*/ 527385 w 527385"/>
                <a:gd name="connsiteY2" fmla="*/ 1100831 h 1100831"/>
                <a:gd name="connsiteX0" fmla="*/ 536040 w 544918"/>
                <a:gd name="connsiteY0" fmla="*/ 0 h 1100831"/>
                <a:gd name="connsiteX1" fmla="*/ 3380 w 544918"/>
                <a:gd name="connsiteY1" fmla="*/ 585926 h 1100831"/>
                <a:gd name="connsiteX2" fmla="*/ 544918 w 544918"/>
                <a:gd name="connsiteY2" fmla="*/ 1100831 h 110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918" h="1100831">
                  <a:moveTo>
                    <a:pt x="536040" y="0"/>
                  </a:moveTo>
                  <a:cubicBezTo>
                    <a:pt x="314098" y="42909"/>
                    <a:pt x="38891" y="254493"/>
                    <a:pt x="3380" y="585926"/>
                  </a:cubicBezTo>
                  <a:cubicBezTo>
                    <a:pt x="-32131" y="917359"/>
                    <a:pt x="216443" y="1093433"/>
                    <a:pt x="544918" y="1100831"/>
                  </a:cubicBezTo>
                </a:path>
              </a:pathLst>
            </a:custGeom>
            <a:noFill/>
            <a:ln w="38100">
              <a:solidFill>
                <a:srgbClr val="0099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08B162-6EAD-AC3B-1DA5-F99E7377283E}"/>
                </a:ext>
              </a:extLst>
            </p:cNvPr>
            <p:cNvSpPr/>
            <p:nvPr/>
          </p:nvSpPr>
          <p:spPr>
            <a:xfrm>
              <a:off x="9579005" y="2095130"/>
              <a:ext cx="1482583" cy="2095129"/>
            </a:xfrm>
            <a:custGeom>
              <a:avLst/>
              <a:gdLst>
                <a:gd name="connsiteX0" fmla="*/ 239697 w 882100"/>
                <a:gd name="connsiteY0" fmla="*/ 0 h 2308194"/>
                <a:gd name="connsiteX1" fmla="*/ 878889 w 882100"/>
                <a:gd name="connsiteY1" fmla="*/ 1029810 h 2308194"/>
                <a:gd name="connsiteX2" fmla="*/ 0 w 882100"/>
                <a:gd name="connsiteY2" fmla="*/ 2308194 h 2308194"/>
                <a:gd name="connsiteX0" fmla="*/ 639192 w 1281595"/>
                <a:gd name="connsiteY0" fmla="*/ 0 h 2299316"/>
                <a:gd name="connsiteX1" fmla="*/ 1278384 w 1281595"/>
                <a:gd name="connsiteY1" fmla="*/ 1029810 h 2299316"/>
                <a:gd name="connsiteX2" fmla="*/ 0 w 1281595"/>
                <a:gd name="connsiteY2" fmla="*/ 2299316 h 2299316"/>
                <a:gd name="connsiteX0" fmla="*/ 639192 w 1281595"/>
                <a:gd name="connsiteY0" fmla="*/ 0 h 2299316"/>
                <a:gd name="connsiteX1" fmla="*/ 1278384 w 1281595"/>
                <a:gd name="connsiteY1" fmla="*/ 1029810 h 2299316"/>
                <a:gd name="connsiteX2" fmla="*/ 0 w 1281595"/>
                <a:gd name="connsiteY2" fmla="*/ 2299316 h 2299316"/>
                <a:gd name="connsiteX0" fmla="*/ 0 w 1394858"/>
                <a:gd name="connsiteY0" fmla="*/ 0 h 2086252"/>
                <a:gd name="connsiteX1" fmla="*/ 1393793 w 1394858"/>
                <a:gd name="connsiteY1" fmla="*/ 816746 h 2086252"/>
                <a:gd name="connsiteX2" fmla="*/ 115409 w 1394858"/>
                <a:gd name="connsiteY2" fmla="*/ 2086252 h 2086252"/>
                <a:gd name="connsiteX0" fmla="*/ 0 w 1395022"/>
                <a:gd name="connsiteY0" fmla="*/ 0 h 2086252"/>
                <a:gd name="connsiteX1" fmla="*/ 1393793 w 1395022"/>
                <a:gd name="connsiteY1" fmla="*/ 816746 h 2086252"/>
                <a:gd name="connsiteX2" fmla="*/ 115409 w 1395022"/>
                <a:gd name="connsiteY2" fmla="*/ 2086252 h 2086252"/>
                <a:gd name="connsiteX0" fmla="*/ 0 w 1262051"/>
                <a:gd name="connsiteY0" fmla="*/ 0 h 2086252"/>
                <a:gd name="connsiteX1" fmla="*/ 1260628 w 1262051"/>
                <a:gd name="connsiteY1" fmla="*/ 1269508 h 2086252"/>
                <a:gd name="connsiteX2" fmla="*/ 115409 w 1262051"/>
                <a:gd name="connsiteY2" fmla="*/ 2086252 h 2086252"/>
                <a:gd name="connsiteX0" fmla="*/ 0 w 1262051"/>
                <a:gd name="connsiteY0" fmla="*/ 0 h 2086252"/>
                <a:gd name="connsiteX1" fmla="*/ 1260628 w 1262051"/>
                <a:gd name="connsiteY1" fmla="*/ 1269508 h 2086252"/>
                <a:gd name="connsiteX2" fmla="*/ 115409 w 1262051"/>
                <a:gd name="connsiteY2" fmla="*/ 2086252 h 2086252"/>
                <a:gd name="connsiteX0" fmla="*/ 0 w 1260646"/>
                <a:gd name="connsiteY0" fmla="*/ 0 h 2086252"/>
                <a:gd name="connsiteX1" fmla="*/ 1260628 w 1260646"/>
                <a:gd name="connsiteY1" fmla="*/ 1269508 h 2086252"/>
                <a:gd name="connsiteX2" fmla="*/ 115409 w 1260646"/>
                <a:gd name="connsiteY2" fmla="*/ 2086252 h 2086252"/>
                <a:gd name="connsiteX0" fmla="*/ 0 w 1260646"/>
                <a:gd name="connsiteY0" fmla="*/ 0 h 2095129"/>
                <a:gd name="connsiteX1" fmla="*/ 1260628 w 1260646"/>
                <a:gd name="connsiteY1" fmla="*/ 1269508 h 2095129"/>
                <a:gd name="connsiteX2" fmla="*/ 514904 w 1260646"/>
                <a:gd name="connsiteY2" fmla="*/ 2095129 h 2095129"/>
                <a:gd name="connsiteX0" fmla="*/ 0 w 1482583"/>
                <a:gd name="connsiteY0" fmla="*/ 0 h 2095129"/>
                <a:gd name="connsiteX1" fmla="*/ 1482569 w 1482583"/>
                <a:gd name="connsiteY1" fmla="*/ 1198487 h 2095129"/>
                <a:gd name="connsiteX2" fmla="*/ 514904 w 1482583"/>
                <a:gd name="connsiteY2" fmla="*/ 2095129 h 2095129"/>
                <a:gd name="connsiteX0" fmla="*/ 0 w 1482583"/>
                <a:gd name="connsiteY0" fmla="*/ 0 h 2095129"/>
                <a:gd name="connsiteX1" fmla="*/ 1482569 w 1482583"/>
                <a:gd name="connsiteY1" fmla="*/ 1198487 h 2095129"/>
                <a:gd name="connsiteX2" fmla="*/ 514904 w 1482583"/>
                <a:gd name="connsiteY2" fmla="*/ 2095129 h 209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2583" h="2095129">
                  <a:moveTo>
                    <a:pt x="0" y="0"/>
                  </a:moveTo>
                  <a:cubicBezTo>
                    <a:pt x="490491" y="189390"/>
                    <a:pt x="1487008" y="574091"/>
                    <a:pt x="1482569" y="1198487"/>
                  </a:cubicBezTo>
                  <a:cubicBezTo>
                    <a:pt x="1478130" y="1680841"/>
                    <a:pt x="1147438" y="2065537"/>
                    <a:pt x="514904" y="2095129"/>
                  </a:cubicBezTo>
                </a:path>
              </a:pathLst>
            </a:custGeom>
            <a:noFill/>
            <a:ln w="38100">
              <a:solidFill>
                <a:srgbClr val="0099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5FB00E-9016-7260-89F7-FBFBC50A8BF8}"/>
                </a:ext>
              </a:extLst>
            </p:cNvPr>
            <p:cNvSpPr txBox="1"/>
            <p:nvPr/>
          </p:nvSpPr>
          <p:spPr>
            <a:xfrm>
              <a:off x="71021" y="3596002"/>
              <a:ext cx="21217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Quantum mechanics</a:t>
              </a:r>
              <a:br>
                <a:rPr lang="en-US" dirty="0">
                  <a:solidFill>
                    <a:srgbClr val="008000"/>
                  </a:solidFill>
                </a:rPr>
              </a:br>
              <a:r>
                <a:rPr lang="en-US" dirty="0">
                  <a:solidFill>
                    <a:srgbClr val="008000"/>
                  </a:solidFill>
                </a:rPr>
                <a:t>“mixes” discrete and</a:t>
              </a:r>
              <a:br>
                <a:rPr lang="en-US" dirty="0">
                  <a:solidFill>
                    <a:srgbClr val="008000"/>
                  </a:solidFill>
                </a:rPr>
              </a:br>
              <a:r>
                <a:rPr lang="en-US" dirty="0">
                  <a:solidFill>
                    <a:srgbClr val="008000"/>
                  </a:solidFill>
                </a:rPr>
                <a:t>continuous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4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5407-2DF1-9070-3A55-C60DD5E0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7B68A-7B01-4FD1-EBE1-FAFC71A87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Both classical and quantum mechanics are composed of two macro parts</a:t>
                </a:r>
              </a:p>
              <a:p>
                <a:pPr lvl="1"/>
                <a:r>
                  <a:rPr lang="en-US" dirty="0"/>
                  <a:t>Logic/Topology/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 keeps track of the logic of experimentally verifiable statements</a:t>
                </a:r>
              </a:p>
              <a:p>
                <a:pPr lvl="1"/>
                <a:r>
                  <a:rPr lang="en-US" dirty="0"/>
                  <a:t>G</a:t>
                </a:r>
                <a:r>
                  <a:rPr lang="en-US" sz="2400" dirty="0"/>
                  <a:t>eometry/Probability/Information </a:t>
                </a:r>
                <a:r>
                  <a:rPr lang="en-US" dirty="0"/>
                  <a:t>T</a:t>
                </a:r>
                <a:r>
                  <a:rPr lang="en-US" sz="2400" dirty="0"/>
                  <a:t>heory keeps track of the count of states</a:t>
                </a:r>
              </a:p>
              <a:p>
                <a:r>
                  <a:rPr lang="en-US" dirty="0"/>
                  <a:t>The first part has the same structure (no difference in logic)</a:t>
                </a:r>
              </a:p>
              <a:p>
                <a:r>
                  <a:rPr lang="en-US" dirty="0"/>
                  <a:t>The second part (as formulated right now) has a different structure</a:t>
                </a:r>
              </a:p>
              <a:p>
                <a:pPr lvl="1"/>
                <a:r>
                  <a:rPr lang="en-US" dirty="0"/>
                  <a:t>Discrete, continuous and quantum spaces each have a different structure precisely because the count of states is defined differently</a:t>
                </a:r>
              </a:p>
              <a:p>
                <a:r>
                  <a:rPr lang="en-US" dirty="0"/>
                  <a:t>We should study these “quantized measures” on their own merit</a:t>
                </a:r>
              </a:p>
              <a:p>
                <a:pPr lvl="1"/>
                <a:r>
                  <a:rPr lang="en-US" dirty="0"/>
                  <a:t>See if they are unique</a:t>
                </a:r>
              </a:p>
              <a:p>
                <a:pPr lvl="1"/>
                <a:r>
                  <a:rPr lang="en-US" dirty="0"/>
                  <a:t>Likely needed to quantize space-time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7B68A-7B01-4FD1-EBE1-FAFC71A87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C74E5-95AD-17D3-3F2B-F08F258C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4DA21-4214-8EF5-6396-BCAB07BC2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9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E5F95B-F446-9BFF-5D88-321564A9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AF748-D05B-0E0B-2DEF-733D24A2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B96A6-968C-300E-0198-3C82ADF947B2}"/>
              </a:ext>
            </a:extLst>
          </p:cNvPr>
          <p:cNvSpPr/>
          <p:nvPr/>
        </p:nvSpPr>
        <p:spPr>
          <a:xfrm>
            <a:off x="5382843" y="2644303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Quantum information theory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57DDA8-4466-39F3-855D-17BC51124EA3}"/>
              </a:ext>
            </a:extLst>
          </p:cNvPr>
          <p:cNvSpPr/>
          <p:nvPr/>
        </p:nvSpPr>
        <p:spPr>
          <a:xfrm>
            <a:off x="5381057" y="960667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Quantum probability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A99482-9139-FBC2-F7F2-91A1E2CBD075}"/>
              </a:ext>
            </a:extLst>
          </p:cNvPr>
          <p:cNvSpPr/>
          <p:nvPr/>
        </p:nvSpPr>
        <p:spPr>
          <a:xfrm>
            <a:off x="467347" y="1678970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Projective Hilbert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A6FC7F-A5C2-6544-E516-2329EDCD40BA}"/>
                  </a:ext>
                </a:extLst>
              </p:cNvPr>
              <p:cNvSpPr txBox="1"/>
              <p:nvPr/>
            </p:nvSpPr>
            <p:spPr>
              <a:xfrm>
                <a:off x="1236117" y="914601"/>
                <a:ext cx="1149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A6FC7F-A5C2-6544-E516-2329EDCD4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117" y="914601"/>
                <a:ext cx="11496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DB5CF3-1F04-32EC-1283-D8AE4B528731}"/>
                  </a:ext>
                </a:extLst>
              </p:cNvPr>
              <p:cNvSpPr txBox="1"/>
              <p:nvPr/>
            </p:nvSpPr>
            <p:spPr>
              <a:xfrm>
                <a:off x="8628828" y="1022112"/>
                <a:ext cx="31391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DB5CF3-1F04-32EC-1283-D8AE4B528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828" y="1022112"/>
                <a:ext cx="313919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8E04AB-26C7-4DA1-F87A-EB2F0E6D99CA}"/>
                  </a:ext>
                </a:extLst>
              </p:cNvPr>
              <p:cNvSpPr txBox="1"/>
              <p:nvPr/>
            </p:nvSpPr>
            <p:spPr>
              <a:xfrm>
                <a:off x="544911" y="2473127"/>
                <a:ext cx="2713563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8E04AB-26C7-4DA1-F87A-EB2F0E6D9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1" y="2473127"/>
                <a:ext cx="2713563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A88334-7850-B24E-9C35-D9AD29D55397}"/>
                  </a:ext>
                </a:extLst>
              </p:cNvPr>
              <p:cNvSpPr txBox="1"/>
              <p:nvPr/>
            </p:nvSpPr>
            <p:spPr>
              <a:xfrm>
                <a:off x="8144241" y="2500113"/>
                <a:ext cx="3949414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A88334-7850-B24E-9C35-D9AD29D55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241" y="2500113"/>
                <a:ext cx="3949414" cy="922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B08C0DAA-893A-2918-DFD0-C8B6DBBAE384}"/>
              </a:ext>
            </a:extLst>
          </p:cNvPr>
          <p:cNvSpPr/>
          <p:nvPr/>
        </p:nvSpPr>
        <p:spPr>
          <a:xfrm rot="20292001">
            <a:off x="3688985" y="1520018"/>
            <a:ext cx="1156996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0A98F1C9-500B-AF34-7F51-773A5E7CDF85}"/>
              </a:ext>
            </a:extLst>
          </p:cNvPr>
          <p:cNvSpPr/>
          <p:nvPr/>
        </p:nvSpPr>
        <p:spPr>
          <a:xfrm rot="1307999" flipH="1">
            <a:off x="3688986" y="2481739"/>
            <a:ext cx="1156996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838BBFF9-3BC0-571B-D222-8DFC96CDBA46}"/>
              </a:ext>
            </a:extLst>
          </p:cNvPr>
          <p:cNvSpPr/>
          <p:nvPr/>
        </p:nvSpPr>
        <p:spPr>
          <a:xfrm rot="5400000">
            <a:off x="6381264" y="1958243"/>
            <a:ext cx="767532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34A91-E554-FA51-4ABF-FA8CEB58C8EA}"/>
              </a:ext>
            </a:extLst>
          </p:cNvPr>
          <p:cNvSpPr txBox="1"/>
          <p:nvPr/>
        </p:nvSpPr>
        <p:spPr>
          <a:xfrm>
            <a:off x="1491745" y="124286"/>
            <a:ext cx="1018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What about quantum mechanics?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7ED57-8B66-D37A-07FF-A30B14F313DC}"/>
              </a:ext>
            </a:extLst>
          </p:cNvPr>
          <p:cNvSpPr txBox="1"/>
          <p:nvPr/>
        </p:nvSpPr>
        <p:spPr>
          <a:xfrm>
            <a:off x="1036092" y="3627466"/>
            <a:ext cx="800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Even in quantum mechanics, geometry/probability/information theory are different aspects of the same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9CCCB2-DD29-158C-510C-F88485C2AAE3}"/>
              </a:ext>
            </a:extLst>
          </p:cNvPr>
          <p:cNvSpPr txBox="1"/>
          <p:nvPr/>
        </p:nvSpPr>
        <p:spPr>
          <a:xfrm>
            <a:off x="457281" y="5013451"/>
            <a:ext cx="4962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 corresponding way to count states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B81F3E-4A95-9C5B-1427-F694C47F389B}"/>
              </a:ext>
            </a:extLst>
          </p:cNvPr>
          <p:cNvSpPr txBox="1"/>
          <p:nvPr/>
        </p:nvSpPr>
        <p:spPr>
          <a:xfrm>
            <a:off x="457280" y="4471572"/>
            <a:ext cx="8673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Different structure from classical one (i.e. can’t use measure theory)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2EC7EA-3EB1-9F00-26D7-76A3AA6BD600}"/>
              </a:ext>
            </a:extLst>
          </p:cNvPr>
          <p:cNvSpPr txBox="1"/>
          <p:nvPr/>
        </p:nvSpPr>
        <p:spPr>
          <a:xfrm>
            <a:off x="2834809" y="5561985"/>
            <a:ext cx="650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Can we introduce a quantum analogue for the count of states? Would that give us an insight as to what quantum mechanics is and why we can’t use classical probability?</a:t>
            </a:r>
          </a:p>
        </p:txBody>
      </p:sp>
    </p:spTree>
    <p:extLst>
      <p:ext uri="{BB962C8B-B14F-4D97-AF65-F5344CB8AC3E}">
        <p14:creationId xmlns:p14="http://schemas.microsoft.com/office/powerpoint/2010/main" val="28968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401B-6724-61A9-C30E-880FC0E3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measure theory?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F0EA-0195-4351-B097-FE8C7ED3B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D9027-834D-7B0F-96CA-7B0ED215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9E167-2A81-362A-555B-06C5C295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7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66176-78D4-BABB-B125-ED5922D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Carcassi - Physics Department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84DE98-BE95-2D9A-B24B-B795E1EA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590D6-17ED-8FBA-CCE6-3E7EC0C35B75}"/>
              </a:ext>
            </a:extLst>
          </p:cNvPr>
          <p:cNvSpPr txBox="1"/>
          <p:nvPr/>
        </p:nvSpPr>
        <p:spPr>
          <a:xfrm>
            <a:off x="0" y="23253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Naïve way to assign probability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DBAF428-FF3B-D51A-F3CD-49AEAF28E1AE}"/>
              </a:ext>
            </a:extLst>
          </p:cNvPr>
          <p:cNvGrpSpPr/>
          <p:nvPr/>
        </p:nvGrpSpPr>
        <p:grpSpPr>
          <a:xfrm>
            <a:off x="491504" y="965702"/>
            <a:ext cx="2458741" cy="2010873"/>
            <a:chOff x="4754666" y="1000149"/>
            <a:chExt cx="2458741" cy="201087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76BDC1-598C-A0AE-00E9-76828FD7AE9C}"/>
                </a:ext>
              </a:extLst>
            </p:cNvPr>
            <p:cNvGrpSpPr/>
            <p:nvPr/>
          </p:nvGrpSpPr>
          <p:grpSpPr>
            <a:xfrm rot="5400000">
              <a:off x="5134653" y="932268"/>
              <a:ext cx="1698767" cy="2458741"/>
              <a:chOff x="1564432" y="2657669"/>
              <a:chExt cx="2127380" cy="3079102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468F52C-A925-6C7C-6838-D1284788B10A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3490763-982F-D899-FD6C-B83AE15FD86C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39F2AD3-20DC-8E3E-79B2-60EECE745724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3817D0F-CB8B-AE07-40A5-1D7DBC2D174F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2D6EA58-0527-EFC4-0BAC-6CD816E3AAF3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ADCA327-043A-C387-2C09-AA8CDD67AE87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5D6147A-AA2D-CE15-6F30-839A4FE943EE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EB25967-BC22-76AA-7B43-D55A99F95C8D}"/>
                    </a:ext>
                  </a:extLst>
                </p:cNvPr>
                <p:cNvSpPr txBox="1"/>
                <p:nvPr/>
              </p:nvSpPr>
              <p:spPr>
                <a:xfrm>
                  <a:off x="5063666" y="1000149"/>
                  <a:ext cx="4598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EB25967-BC22-76AA-7B43-D55A99F95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666" y="1000149"/>
                  <a:ext cx="459869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1CF43-848E-30E1-06AA-455C2CFC6934}"/>
                </a:ext>
              </a:extLst>
            </p:cNvPr>
            <p:cNvSpPr/>
            <p:nvPr/>
          </p:nvSpPr>
          <p:spPr>
            <a:xfrm>
              <a:off x="4972558" y="1965077"/>
              <a:ext cx="1171090" cy="7284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373BF51-901B-9863-5B05-436BF39368BB}"/>
                    </a:ext>
                  </a:extLst>
                </p:cNvPr>
                <p:cNvSpPr txBox="1"/>
                <p:nvPr/>
              </p:nvSpPr>
              <p:spPr>
                <a:xfrm>
                  <a:off x="4986307" y="1634066"/>
                  <a:ext cx="4712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373BF51-901B-9863-5B05-436BF3936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307" y="1634066"/>
                  <a:ext cx="47121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71BFD6D-E5E4-1D5F-EE74-95D9FE28C739}"/>
                  </a:ext>
                </a:extLst>
              </p:cNvPr>
              <p:cNvSpPr txBox="1"/>
              <p:nvPr/>
            </p:nvSpPr>
            <p:spPr>
              <a:xfrm>
                <a:off x="9869630" y="1046974"/>
                <a:ext cx="18144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→[0,1]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71BFD6D-E5E4-1D5F-EE74-95D9FE28C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630" y="1046974"/>
                <a:ext cx="1814407" cy="461665"/>
              </a:xfrm>
              <a:prstGeom prst="rect">
                <a:avLst/>
              </a:prstGeom>
              <a:blipFill>
                <a:blip r:embed="rId4"/>
                <a:stretch>
                  <a:fillRect r="-100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E9FC34-2556-B46C-E846-0994D24460FD}"/>
                  </a:ext>
                </a:extLst>
              </p:cNvPr>
              <p:cNvSpPr txBox="1"/>
              <p:nvPr/>
            </p:nvSpPr>
            <p:spPr>
              <a:xfrm>
                <a:off x="9061781" y="2043029"/>
                <a:ext cx="26222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E9FC34-2556-B46C-E846-0994D2446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781" y="2043029"/>
                <a:ext cx="2622256" cy="461665"/>
              </a:xfrm>
              <a:prstGeom prst="rect">
                <a:avLst/>
              </a:prstGeom>
              <a:blipFill>
                <a:blip r:embed="rId5"/>
                <a:stretch>
                  <a:fillRect l="-698" t="-130263" b="-1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3B83F837-24F3-D22E-E82C-2DFCF5973C93}"/>
              </a:ext>
            </a:extLst>
          </p:cNvPr>
          <p:cNvSpPr txBox="1"/>
          <p:nvPr/>
        </p:nvSpPr>
        <p:spPr>
          <a:xfrm>
            <a:off x="0" y="3351293"/>
            <a:ext cx="9419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Does not work on the continuum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EF56AA0-BB29-D2C7-C841-AE4DF6F9BCDA}"/>
              </a:ext>
            </a:extLst>
          </p:cNvPr>
          <p:cNvGrpSpPr/>
          <p:nvPr/>
        </p:nvGrpSpPr>
        <p:grpSpPr>
          <a:xfrm>
            <a:off x="491504" y="4230034"/>
            <a:ext cx="1189080" cy="430446"/>
            <a:chOff x="4106821" y="4726073"/>
            <a:chExt cx="1189080" cy="430446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3270EA-4AFE-2DEF-C8E3-734AB95FAB08}"/>
                </a:ext>
              </a:extLst>
            </p:cNvPr>
            <p:cNvCxnSpPr>
              <a:cxnSpLocks/>
              <a:stCxn id="69" idx="1"/>
              <a:endCxn id="69" idx="3"/>
            </p:cNvCxnSpPr>
            <p:nvPr/>
          </p:nvCxnSpPr>
          <p:spPr>
            <a:xfrm>
              <a:off x="4106821" y="4941296"/>
              <a:ext cx="11890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Double Bracket 68">
              <a:extLst>
                <a:ext uri="{FF2B5EF4-FFF2-40B4-BE49-F238E27FC236}">
                  <a16:creationId xmlns:a16="http://schemas.microsoft.com/office/drawing/2014/main" id="{52628448-D1AB-57C5-5B04-EECDFD019AF5}"/>
                </a:ext>
              </a:extLst>
            </p:cNvPr>
            <p:cNvSpPr/>
            <p:nvPr/>
          </p:nvSpPr>
          <p:spPr>
            <a:xfrm>
              <a:off x="4106821" y="4726073"/>
              <a:ext cx="1189080" cy="430446"/>
            </a:xfrm>
            <a:prstGeom prst="bracketPair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F9BD8C9-A1D8-7C87-2B2D-C92BC0BF77FE}"/>
              </a:ext>
            </a:extLst>
          </p:cNvPr>
          <p:cNvSpPr txBox="1"/>
          <p:nvPr/>
        </p:nvSpPr>
        <p:spPr>
          <a:xfrm>
            <a:off x="2702231" y="4208219"/>
            <a:ext cx="6118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E.g. uniform distribution between zero and one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8653E2-30CA-9BE2-237A-00CFA240000A}"/>
              </a:ext>
            </a:extLst>
          </p:cNvPr>
          <p:cNvSpPr txBox="1"/>
          <p:nvPr/>
        </p:nvSpPr>
        <p:spPr>
          <a:xfrm>
            <a:off x="3563560" y="1129918"/>
            <a:ext cx="6197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Assign probability to points</a:t>
            </a:r>
            <a:br>
              <a:rPr lang="en-US" sz="2400" dirty="0"/>
            </a:br>
            <a:r>
              <a:rPr lang="en-US" sz="2400" dirty="0"/>
              <a:t>(i.e. each possible outcome – the die value is 2)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2F4279-F0A0-8832-96DF-2EE5872CC57C}"/>
              </a:ext>
            </a:extLst>
          </p:cNvPr>
          <p:cNvSpPr txBox="1"/>
          <p:nvPr/>
        </p:nvSpPr>
        <p:spPr>
          <a:xfrm>
            <a:off x="3563560" y="2221565"/>
            <a:ext cx="5980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for probability of a set</a:t>
            </a:r>
            <a:br>
              <a:rPr lang="en-US" sz="2400" dirty="0"/>
            </a:br>
            <a:r>
              <a:rPr lang="en-US" sz="2400" dirty="0"/>
              <a:t>(i.e. each possible event – the die value even)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C9FA729-13A3-B4F3-28B0-13179A32CE54}"/>
                  </a:ext>
                </a:extLst>
              </p:cNvPr>
              <p:cNvSpPr txBox="1"/>
              <p:nvPr/>
            </p:nvSpPr>
            <p:spPr>
              <a:xfrm>
                <a:off x="1086044" y="4919439"/>
                <a:ext cx="8092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Measures are designed to solve this problem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C9FA729-13A3-B4F3-28B0-13179A32C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044" y="4919439"/>
                <a:ext cx="8092472" cy="584775"/>
              </a:xfrm>
              <a:prstGeom prst="rect">
                <a:avLst/>
              </a:prstGeom>
              <a:blipFill>
                <a:blip r:embed="rId6"/>
                <a:stretch>
                  <a:fillRect t="-12500" r="-90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3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66176-78D4-BABB-B125-ED5922D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Carcassi - Physics Department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84DE98-BE95-2D9A-B24B-B795E1EA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211696-2FA4-9B01-05E5-5D57831D8B46}"/>
                  </a:ext>
                </a:extLst>
              </p:cNvPr>
              <p:cNvSpPr txBox="1"/>
              <p:nvPr/>
            </p:nvSpPr>
            <p:spPr>
              <a:xfrm>
                <a:off x="0" y="1818966"/>
                <a:ext cx="12192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→[0,+∞]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211696-2FA4-9B01-05E5-5D57831D8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8966"/>
                <a:ext cx="121920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85F1B0E-DCAA-D248-4DF7-13154E644F57}"/>
              </a:ext>
            </a:extLst>
          </p:cNvPr>
          <p:cNvSpPr txBox="1"/>
          <p:nvPr/>
        </p:nvSpPr>
        <p:spPr>
          <a:xfrm>
            <a:off x="0" y="342789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Countable additivity is a fundamental axiom of measure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F90A65-1BD2-220E-066A-9E3709CE44A0}"/>
                  </a:ext>
                </a:extLst>
              </p:cNvPr>
              <p:cNvSpPr txBox="1"/>
              <p:nvPr/>
            </p:nvSpPr>
            <p:spPr>
              <a:xfrm>
                <a:off x="0" y="4116529"/>
                <a:ext cx="10874477" cy="58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F90A65-1BD2-220E-066A-9E3709CE4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16529"/>
                <a:ext cx="10874477" cy="585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061CB1-075F-2FAC-80C6-2C5CB63A1E23}"/>
              </a:ext>
            </a:extLst>
          </p:cNvPr>
          <p:cNvCxnSpPr>
            <a:cxnSpLocks/>
          </p:cNvCxnSpPr>
          <p:nvPr/>
        </p:nvCxnSpPr>
        <p:spPr>
          <a:xfrm flipV="1">
            <a:off x="3330079" y="4391114"/>
            <a:ext cx="1221983" cy="54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5F1A15-45E0-9289-C1AD-53413C165F73}"/>
              </a:ext>
            </a:extLst>
          </p:cNvPr>
          <p:cNvSpPr txBox="1"/>
          <p:nvPr/>
        </p:nvSpPr>
        <p:spPr>
          <a:xfrm>
            <a:off x="1823945" y="4265014"/>
            <a:ext cx="1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Disjoint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590D6-17ED-8FBA-CCE6-3E7EC0C35B75}"/>
              </a:ext>
            </a:extLst>
          </p:cNvPr>
          <p:cNvSpPr txBox="1"/>
          <p:nvPr/>
        </p:nvSpPr>
        <p:spPr>
          <a:xfrm>
            <a:off x="0" y="232537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 measure assign a number (e.g. “size”, “probability”, …) to each subsets (not just points)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0044F0-8600-3918-749B-1A4E4F25EA7A}"/>
              </a:ext>
            </a:extLst>
          </p:cNvPr>
          <p:cNvCxnSpPr>
            <a:cxnSpLocks/>
          </p:cNvCxnSpPr>
          <p:nvPr/>
        </p:nvCxnSpPr>
        <p:spPr>
          <a:xfrm flipV="1">
            <a:off x="4778477" y="2403741"/>
            <a:ext cx="353962" cy="33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9F261B-B35B-1F65-AFFC-84271A51B3C3}"/>
                  </a:ext>
                </a:extLst>
              </p:cNvPr>
              <p:cNvSpPr txBox="1"/>
              <p:nvPr/>
            </p:nvSpPr>
            <p:spPr>
              <a:xfrm>
                <a:off x="2241754" y="2743200"/>
                <a:ext cx="7430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 (collection of subsets – those associated with an experimental test)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9F261B-B35B-1F65-AFFC-84271A51B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754" y="2743200"/>
                <a:ext cx="743088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4502F1-CAA6-2B07-4B78-E1795485405F}"/>
                  </a:ext>
                </a:extLst>
              </p:cNvPr>
              <p:cNvSpPr txBox="1"/>
              <p:nvPr/>
            </p:nvSpPr>
            <p:spPr>
              <a:xfrm>
                <a:off x="9600095" y="1698722"/>
                <a:ext cx="1507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4502F1-CAA6-2B07-4B78-E17954854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095" y="1698722"/>
                <a:ext cx="1507271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ED1508-8C64-856F-F176-71E097E0B520}"/>
                  </a:ext>
                </a:extLst>
              </p:cNvPr>
              <p:cNvSpPr txBox="1"/>
              <p:nvPr/>
            </p:nvSpPr>
            <p:spPr>
              <a:xfrm>
                <a:off x="9600095" y="2111353"/>
                <a:ext cx="1940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0,1/2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ED1508-8C64-856F-F176-71E097E0B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095" y="2111353"/>
                <a:ext cx="194008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8551935-728C-2C5D-20EB-07555DB36DC4}"/>
              </a:ext>
            </a:extLst>
          </p:cNvPr>
          <p:cNvSpPr txBox="1"/>
          <p:nvPr/>
        </p:nvSpPr>
        <p:spPr>
          <a:xfrm>
            <a:off x="9145630" y="1900262"/>
            <a:ext cx="52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322631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66176-78D4-BABB-B125-ED5922D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Carcassi - Physics Department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84DE98-BE95-2D9A-B24B-B795E1EA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211696-2FA4-9B01-05E5-5D57831D8B46}"/>
                  </a:ext>
                </a:extLst>
              </p:cNvPr>
              <p:cNvSpPr txBox="1"/>
              <p:nvPr/>
            </p:nvSpPr>
            <p:spPr>
              <a:xfrm>
                <a:off x="0" y="1818966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211696-2FA4-9B01-05E5-5D57831D8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8966"/>
                <a:ext cx="60960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6A590D6-17ED-8FBA-CCE6-3E7EC0C35B75}"/>
              </a:ext>
            </a:extLst>
          </p:cNvPr>
          <p:cNvSpPr txBox="1"/>
          <p:nvPr/>
        </p:nvSpPr>
        <p:spPr>
          <a:xfrm>
            <a:off x="0" y="23253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 physics, two types of measures: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935D07-A6A4-3A66-5639-4D7B5717C18B}"/>
                  </a:ext>
                </a:extLst>
              </p:cNvPr>
              <p:cNvSpPr txBox="1"/>
              <p:nvPr/>
            </p:nvSpPr>
            <p:spPr>
              <a:xfrm>
                <a:off x="6096000" y="1818966"/>
                <a:ext cx="60986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935D07-A6A4-3A66-5639-4D7B5717C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18966"/>
                <a:ext cx="609860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4B0021F-1ABD-4988-457C-7B8B1AE45877}"/>
              </a:ext>
            </a:extLst>
          </p:cNvPr>
          <p:cNvSpPr txBox="1"/>
          <p:nvPr/>
        </p:nvSpPr>
        <p:spPr>
          <a:xfrm>
            <a:off x="0" y="107687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quantifying measures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1A791A-9E86-F972-58CD-F6766722C963}"/>
              </a:ext>
            </a:extLst>
          </p:cNvPr>
          <p:cNvSpPr txBox="1"/>
          <p:nvPr/>
        </p:nvSpPr>
        <p:spPr>
          <a:xfrm>
            <a:off x="6096000" y="1076874"/>
            <a:ext cx="6098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probability measure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26489A-5684-15AF-9E1D-74E07E10DA1D}"/>
              </a:ext>
            </a:extLst>
          </p:cNvPr>
          <p:cNvSpPr txBox="1"/>
          <p:nvPr/>
        </p:nvSpPr>
        <p:spPr>
          <a:xfrm>
            <a:off x="4048432" y="1702115"/>
            <a:ext cx="2596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number of states</a:t>
            </a:r>
            <a:br>
              <a:rPr lang="en-US" dirty="0"/>
            </a:br>
            <a:r>
              <a:rPr lang="en-US" dirty="0"/>
              <a:t>- initial conditions</a:t>
            </a:r>
            <a:br>
              <a:rPr lang="en-US" dirty="0"/>
            </a:br>
            <a:r>
              <a:rPr lang="en-US" dirty="0"/>
              <a:t>- measurement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7B7FBC-D9F3-235C-B00D-E89D3ED60D41}"/>
                  </a:ext>
                </a:extLst>
              </p:cNvPr>
              <p:cNvSpPr txBox="1"/>
              <p:nvPr/>
            </p:nvSpPr>
            <p:spPr>
              <a:xfrm>
                <a:off x="9838559" y="1817828"/>
                <a:ext cx="14636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probability</a:t>
                </a:r>
                <a:br>
                  <a:rPr lang="en-US" dirty="0"/>
                </a:br>
                <a:r>
                  <a:rPr lang="en-US" dirty="0"/>
                  <a:t>outcome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7B7FBC-D9F3-235C-B00D-E89D3ED60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8559" y="1817828"/>
                <a:ext cx="1463606" cy="646331"/>
              </a:xfrm>
              <a:prstGeom prst="rect">
                <a:avLst/>
              </a:prstGeom>
              <a:blipFill>
                <a:blip r:embed="rId4"/>
                <a:stretch>
                  <a:fillRect l="-375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4FC229-5129-7B1E-B889-2F4BE95B5C62}"/>
                  </a:ext>
                </a:extLst>
              </p:cNvPr>
              <p:cNvSpPr txBox="1"/>
              <p:nvPr/>
            </p:nvSpPr>
            <p:spPr>
              <a:xfrm>
                <a:off x="8449852" y="2557079"/>
                <a:ext cx="1144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4FC229-5129-7B1E-B889-2F4BE95B5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852" y="2557079"/>
                <a:ext cx="114454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DF8B3F-9BA1-C32E-3941-C61C8E03E71C}"/>
                  </a:ext>
                </a:extLst>
              </p:cNvPr>
              <p:cNvSpPr txBox="1"/>
              <p:nvPr/>
            </p:nvSpPr>
            <p:spPr>
              <a:xfrm>
                <a:off x="1698979" y="2560817"/>
                <a:ext cx="2049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can be infinite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DF8B3F-9BA1-C32E-3941-C61C8E03E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979" y="2560817"/>
                <a:ext cx="2049472" cy="369332"/>
              </a:xfrm>
              <a:prstGeom prst="rect">
                <a:avLst/>
              </a:prstGeom>
              <a:blipFill>
                <a:blip r:embed="rId6"/>
                <a:stretch>
                  <a:fillRect t="-8197" r="-2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E7ABDB-6049-CC65-857E-820F58C6766A}"/>
                  </a:ext>
                </a:extLst>
              </p:cNvPr>
              <p:cNvSpPr txBox="1"/>
              <p:nvPr/>
            </p:nvSpPr>
            <p:spPr>
              <a:xfrm>
                <a:off x="1959824" y="3525066"/>
                <a:ext cx="1143839" cy="1125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E7ABDB-6049-CC65-857E-820F58C6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824" y="3525066"/>
                <a:ext cx="1143839" cy="1125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59AFD20-F7AA-EB21-F7A8-B4B32229DAC3}"/>
              </a:ext>
            </a:extLst>
          </p:cNvPr>
          <p:cNvSpPr txBox="1"/>
          <p:nvPr/>
        </p:nvSpPr>
        <p:spPr>
          <a:xfrm>
            <a:off x="500125" y="3576932"/>
            <a:ext cx="1198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  <a:br>
              <a:rPr lang="en-US" dirty="0"/>
            </a:br>
            <a:r>
              <a:rPr lang="en-US" dirty="0"/>
              <a:t>probability</a:t>
            </a:r>
            <a:br>
              <a:rPr lang="en-US" dirty="0"/>
            </a:br>
            <a:r>
              <a:rPr lang="en-US" dirty="0"/>
              <a:t>per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EBD3440-0567-60BC-2D50-F37F823EAF5C}"/>
                  </a:ext>
                </a:extLst>
              </p:cNvPr>
              <p:cNvSpPr txBox="1"/>
              <p:nvPr/>
            </p:nvSpPr>
            <p:spPr>
              <a:xfrm>
                <a:off x="5198370" y="3429000"/>
                <a:ext cx="2103140" cy="1125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→{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EBD3440-0567-60BC-2D50-F37F823EA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70" y="3429000"/>
                <a:ext cx="2103140" cy="11251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19B68B-BD99-BE58-AD9E-FC6E2581F38A}"/>
                  </a:ext>
                </a:extLst>
              </p:cNvPr>
              <p:cNvSpPr txBox="1"/>
              <p:nvPr/>
            </p:nvSpPr>
            <p:spPr>
              <a:xfrm>
                <a:off x="3926667" y="3747164"/>
                <a:ext cx="11956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Probability</a:t>
                </a:r>
                <a:br>
                  <a:rPr lang="en-US" dirty="0"/>
                </a:br>
                <a:r>
                  <a:rPr lang="en-US" dirty="0"/>
                  <a:t>for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19B68B-BD99-BE58-AD9E-FC6E2581F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667" y="3747164"/>
                <a:ext cx="1195648" cy="646331"/>
              </a:xfrm>
              <a:prstGeom prst="rect">
                <a:avLst/>
              </a:prstGeom>
              <a:blipFill>
                <a:blip r:embed="rId9"/>
                <a:stretch>
                  <a:fillRect l="-4082" t="-5660" r="-510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59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66176-78D4-BABB-B125-ED5922D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Carcassi - Physics Department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84DE98-BE95-2D9A-B24B-B795E1EA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211696-2FA4-9B01-05E5-5D57831D8B46}"/>
                  </a:ext>
                </a:extLst>
              </p:cNvPr>
              <p:cNvSpPr txBox="1"/>
              <p:nvPr/>
            </p:nvSpPr>
            <p:spPr>
              <a:xfrm>
                <a:off x="0" y="648926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=#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211696-2FA4-9B01-05E5-5D57831D8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8926"/>
                <a:ext cx="60960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935D07-A6A4-3A66-5639-4D7B5717C18B}"/>
                  </a:ext>
                </a:extLst>
              </p:cNvPr>
              <p:cNvSpPr txBox="1"/>
              <p:nvPr/>
            </p:nvSpPr>
            <p:spPr>
              <a:xfrm>
                <a:off x="6096000" y="648926"/>
                <a:ext cx="60986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=∑(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935D07-A6A4-3A66-5639-4D7B5717C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48926"/>
                <a:ext cx="609860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9079138-79CC-F431-629B-BC46EEB7409F}"/>
              </a:ext>
            </a:extLst>
          </p:cNvPr>
          <p:cNvSpPr txBox="1"/>
          <p:nvPr/>
        </p:nvSpPr>
        <p:spPr>
          <a:xfrm>
            <a:off x="0" y="5155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Discrete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7DD91-9BB5-D1AC-D078-5EDE8415816E}"/>
              </a:ext>
            </a:extLst>
          </p:cNvPr>
          <p:cNvSpPr txBox="1"/>
          <p:nvPr/>
        </p:nvSpPr>
        <p:spPr>
          <a:xfrm>
            <a:off x="6096000" y="5155"/>
            <a:ext cx="6098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Continuous case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DD1CD3-232C-D776-D5CE-6C50287BFAD6}"/>
              </a:ext>
            </a:extLst>
          </p:cNvPr>
          <p:cNvSpPr txBox="1"/>
          <p:nvPr/>
        </p:nvSpPr>
        <p:spPr>
          <a:xfrm>
            <a:off x="0" y="131284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Counting measure: cardinality of the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9291B-3B9B-F5D2-FBDF-83D1CFF5B199}"/>
              </a:ext>
            </a:extLst>
          </p:cNvPr>
          <p:cNvSpPr txBox="1"/>
          <p:nvPr/>
        </p:nvSpPr>
        <p:spPr>
          <a:xfrm>
            <a:off x="6096000" y="1312848"/>
            <a:ext cx="609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Lebesgue measure: sum of interval lengths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AC26DF-CC79-9D26-0310-492D7F961AA0}"/>
                  </a:ext>
                </a:extLst>
              </p:cNvPr>
              <p:cNvSpPr txBox="1"/>
              <p:nvPr/>
            </p:nvSpPr>
            <p:spPr>
              <a:xfrm>
                <a:off x="0" y="1942114"/>
                <a:ext cx="6096000" cy="86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AC26DF-CC79-9D26-0310-492D7F961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42114"/>
                <a:ext cx="6096000" cy="8676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F9B9EA-17F5-56C0-B66F-35A040BE65C6}"/>
                  </a:ext>
                </a:extLst>
              </p:cNvPr>
              <p:cNvSpPr txBox="1"/>
              <p:nvPr/>
            </p:nvSpPr>
            <p:spPr>
              <a:xfrm>
                <a:off x="6096000" y="1942114"/>
                <a:ext cx="6098607" cy="86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F9B9EA-17F5-56C0-B66F-35A040BE6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42114"/>
                <a:ext cx="6098607" cy="8676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F182F3-4E7F-1C16-0056-7D82C142B1A5}"/>
              </a:ext>
            </a:extLst>
          </p:cNvPr>
          <p:cNvCxnSpPr>
            <a:cxnSpLocks/>
          </p:cNvCxnSpPr>
          <p:nvPr/>
        </p:nvCxnSpPr>
        <p:spPr>
          <a:xfrm flipH="1" flipV="1">
            <a:off x="10137058" y="2592031"/>
            <a:ext cx="412955" cy="21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95A1E3-3D18-EF29-8171-92037193C7A2}"/>
              </a:ext>
            </a:extLst>
          </p:cNvPr>
          <p:cNvSpPr txBox="1"/>
          <p:nvPr/>
        </p:nvSpPr>
        <p:spPr>
          <a:xfrm>
            <a:off x="10707180" y="2592031"/>
            <a:ext cx="1388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Radon–</a:t>
            </a:r>
            <a:r>
              <a:rPr lang="en-US" sz="1400" dirty="0" err="1"/>
              <a:t>Nikodym</a:t>
            </a:r>
            <a:br>
              <a:rPr lang="en-US" sz="1400" dirty="0"/>
            </a:br>
            <a:r>
              <a:rPr lang="en-US" sz="1400" dirty="0"/>
              <a:t>derivative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80A5E2-40BF-66AE-FE4B-63C00288719C}"/>
              </a:ext>
            </a:extLst>
          </p:cNvPr>
          <p:cNvSpPr txBox="1"/>
          <p:nvPr/>
        </p:nvSpPr>
        <p:spPr>
          <a:xfrm>
            <a:off x="698090" y="3268454"/>
            <a:ext cx="7531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Note: Lebesgue measure depends on units! Not frame invariant!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FC6FC7-F78C-EF21-0839-FFA722615755}"/>
                  </a:ext>
                </a:extLst>
              </p:cNvPr>
              <p:cNvSpPr txBox="1"/>
              <p:nvPr/>
            </p:nvSpPr>
            <p:spPr>
              <a:xfrm>
                <a:off x="698090" y="4463075"/>
                <a:ext cx="753151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Phase spaces fixes this: Liouville measure (volume in phase space) is frame invariant!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FC6FC7-F78C-EF21-0839-FFA72261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0" y="4463075"/>
                <a:ext cx="7531510" cy="1077218"/>
              </a:xfrm>
              <a:prstGeom prst="rect">
                <a:avLst/>
              </a:prstGeom>
              <a:blipFill>
                <a:blip r:embed="rId6"/>
                <a:stretch>
                  <a:fillRect l="-2105" t="-6780" r="-1781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51E0AD-C272-3178-5A76-D5F6A621EF96}"/>
              </a:ext>
            </a:extLst>
          </p:cNvPr>
          <p:cNvCxnSpPr>
            <a:cxnSpLocks/>
          </p:cNvCxnSpPr>
          <p:nvPr/>
        </p:nvCxnSpPr>
        <p:spPr>
          <a:xfrm flipH="1">
            <a:off x="4971734" y="2049648"/>
            <a:ext cx="381501" cy="24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66786F-1399-DB9B-77D3-39CBB5783DC5}"/>
              </a:ext>
            </a:extLst>
          </p:cNvPr>
          <p:cNvSpPr txBox="1"/>
          <p:nvPr/>
        </p:nvSpPr>
        <p:spPr>
          <a:xfrm>
            <a:off x="10707180" y="1823200"/>
            <a:ext cx="97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Probability</a:t>
            </a:r>
            <a:br>
              <a:rPr lang="en-US" sz="1400" dirty="0"/>
            </a:br>
            <a:r>
              <a:rPr lang="en-US" sz="1400" dirty="0"/>
              <a:t>density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AA741-7210-4024-5981-D7846C9FD8A2}"/>
              </a:ext>
            </a:extLst>
          </p:cNvPr>
          <p:cNvSpPr txBox="1"/>
          <p:nvPr/>
        </p:nvSpPr>
        <p:spPr>
          <a:xfrm>
            <a:off x="5353235" y="1865859"/>
            <a:ext cx="97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Probability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ADB13C-A361-29F2-2E38-E47D4027EDB8}"/>
              </a:ext>
            </a:extLst>
          </p:cNvPr>
          <p:cNvCxnSpPr>
            <a:cxnSpLocks/>
          </p:cNvCxnSpPr>
          <p:nvPr/>
        </p:nvCxnSpPr>
        <p:spPr>
          <a:xfrm flipH="1">
            <a:off x="10343535" y="2074490"/>
            <a:ext cx="381501" cy="24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2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29338</TotalTime>
  <Words>2455</Words>
  <Application>Microsoft Office PowerPoint</Application>
  <PresentationFormat>Widescreen</PresentationFormat>
  <Paragraphs>326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Chiller</vt:lpstr>
      <vt:lpstr>Office Theme</vt:lpstr>
      <vt:lpstr>Quantum probability and quantum information theory require a novel approach to measure theory</vt:lpstr>
      <vt:lpstr>We need to fully understand what the mathematical structures we use in physics represent</vt:lpstr>
      <vt:lpstr>PowerPoint Presentation</vt:lpstr>
      <vt:lpstr>PowerPoint Presentation</vt:lpstr>
      <vt:lpstr>What is measure theory?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should we count states in quantum mechanics?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172</cp:revision>
  <dcterms:created xsi:type="dcterms:W3CDTF">2021-04-07T15:17:47Z</dcterms:created>
  <dcterms:modified xsi:type="dcterms:W3CDTF">2024-01-24T20:37:00Z</dcterms:modified>
</cp:coreProperties>
</file>