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072" r:id="rId2"/>
    <p:sldId id="1239" r:id="rId3"/>
    <p:sldId id="1240" r:id="rId4"/>
    <p:sldId id="1241" r:id="rId5"/>
    <p:sldId id="946" r:id="rId6"/>
    <p:sldId id="1242" r:id="rId7"/>
    <p:sldId id="1243" r:id="rId8"/>
    <p:sldId id="1244" r:id="rId9"/>
    <p:sldId id="1233" r:id="rId10"/>
    <p:sldId id="949" r:id="rId11"/>
    <p:sldId id="951" r:id="rId12"/>
    <p:sldId id="952" r:id="rId13"/>
    <p:sldId id="953" r:id="rId14"/>
    <p:sldId id="1248" r:id="rId15"/>
    <p:sldId id="1246" r:id="rId16"/>
    <p:sldId id="1249" r:id="rId17"/>
    <p:sldId id="1250" r:id="rId18"/>
    <p:sldId id="1252" r:id="rId19"/>
    <p:sldId id="1253" r:id="rId20"/>
    <p:sldId id="1254" r:id="rId21"/>
    <p:sldId id="1255" r:id="rId22"/>
    <p:sldId id="1251" r:id="rId23"/>
    <p:sldId id="1257" r:id="rId24"/>
    <p:sldId id="1258" r:id="rId25"/>
    <p:sldId id="1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8446"/>
    <a:srgbClr val="38BABF"/>
    <a:srgbClr val="7F7F7F"/>
    <a:srgbClr val="FFFFFF"/>
    <a:srgbClr val="4C216D"/>
    <a:srgbClr val="A469D1"/>
    <a:srgbClr val="9752CA"/>
    <a:srgbClr val="B686DA"/>
    <a:srgbClr val="C9A6E4"/>
    <a:srgbClr val="672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85229" autoAdjust="0"/>
  </p:normalViewPr>
  <p:slideViewPr>
    <p:cSldViewPr snapToGrid="0">
      <p:cViewPr>
        <p:scale>
          <a:sx n="75" d="100"/>
          <a:sy n="75" d="100"/>
        </p:scale>
        <p:origin x="1013" y="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2/22/2025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is based on our recent paper that shows how Hilbert spaces do not handle infinity in a way that is physically meaningful. While infinity in physics is potential, we can imagine to measure higher and higher values, Hilbert spaces treat it as actual. It gives us states, pure state not statistical mixture, that have say, infinite average energy… or infinite average position. Which is kind of a problem: where am I supposed to put my detector? Worst of all, the same state can have finite average position for me and infinite for you. The principle of relativity may have a tiny problem with that… But wait! There is more! You can evolve finite expectation to infinite expectation… in finite time! And then evolve it back to finite expectation… in finite time! So you oscillate from finite to infinite to finite to infinite on and on… If you are like me, and want to make sure that physical theories are really about things we can produce and measure in a lab… It’s a problem. Also, you may know that quantum field theory have problems with infinities… maybe, just maybe, these are related? And if we understand how to fix the first, maybe, just maybe, we fix at least some of the others?</a:t>
            </a:r>
          </a:p>
          <a:p>
            <a:endParaRPr lang="en-US" dirty="0"/>
          </a:p>
          <a:p>
            <a:r>
              <a:rPr lang="en-US" dirty="0"/>
              <a:t>To me this seems like an obvious problem that needs to be highlighted and addressed. Apparently, given the number of rejections, many people disagree. In the words of one reviewer: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question of whether the limiting states are actually physical or merely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idealisations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rather pointless.” And then, they go on and talk about their interpretation fixes everything. So, yeah… talking about hidden variables, parallel worlds… things that are, by definition, not experimentally testable, is ok. But trying to understand what parts of the math actually map to physically realizable objects? Oh, that’s pointless. At least it’s clear to me why the foundations of physics are still a mess… but I digress. Oh, if you want me to make a video where I digress on all this nonsense… Let me know in the comments.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As usual on this channel, we will go through the details, so that you can double check what I say. Never take my word for it. Essentially, we break down the mathematical definition of a Hilbert space, and see what properties correspond to physical requirements and which do not. A Hilbert space is a vector space with an inner product. This part we need. It is physical because without it, we do not have the physics. A Hilbert space is also closed under Cauchy sequences. This is what brings in the bad infinity. That part is what should be stripped out. We need another way to characterize the closure under infinite linear combinations. That’s essentially the problem. So let’s get started!</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43339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DBFECF9E-8B09-4099-B1BA-6ADDA94A0342}" type="datetime1">
              <a:rPr lang="en-US" smtClean="0"/>
              <a:t>2/22/2025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C2E4689B-730B-4AF6-A7AC-5BF745BF6CF6}" type="datetime1">
              <a:rPr lang="en-US" smtClean="0"/>
              <a:t>2/22/2025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849CD730-13C7-4BA8-9C49-4344F22DB36C}" type="datetime1">
              <a:rPr lang="en-US" smtClean="0"/>
              <a:t>2/22/2025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14040F82-CAAF-492E-A3B6-9D23E7AB0A58}" type="datetime1">
              <a:rPr lang="en-US" smtClean="0"/>
              <a:t>2/22/2025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5E94585C-5462-4635-A827-CBBCD3A2E6B8}" type="datetime1">
              <a:rPr lang="en-US" smtClean="0"/>
              <a:t>2/22/2025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09B1218-991B-4184-B0F8-198D0FAC17F9}" type="datetime1">
              <a:rPr lang="en-US" smtClean="0"/>
              <a:t>2/22/2025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9555B3F8-63BD-45A8-8D64-7C6391B4DEC4}" type="datetime1">
              <a:rPr lang="en-US" smtClean="0"/>
              <a:t>2/22/2025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6287A86-4DED-4531-AD0C-FE6F48B43375}" type="datetime1">
              <a:rPr lang="en-US" smtClean="0"/>
              <a:t>2/22/2025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2BB7EE58-DC87-4D11-AA22-E3A6718A2E80}" type="datetime1">
              <a:rPr lang="en-US" smtClean="0"/>
              <a:t>2/22/2025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F681BEE4-EED9-4644-8E5D-BAF3D04BB52D}" type="datetime1">
              <a:rPr lang="en-US" smtClean="0"/>
              <a:t>2/22/2025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E9AAFE7-E238-4DAA-A26B-A60C405FBFD6}" type="datetime1">
              <a:rPr lang="en-US" smtClean="0"/>
              <a:t>2/22/2025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F865660A-2FFB-4EA8-A917-E41016B95ABA}" type="datetime1">
              <a:rPr lang="en-US" smtClean="0"/>
              <a:t>2/22/2025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26.png"/><Relationship Id="rId7" Type="http://schemas.openxmlformats.org/officeDocument/2006/relationships/image" Target="../media/image178.png"/><Relationship Id="rId2" Type="http://schemas.openxmlformats.org/officeDocument/2006/relationships/image" Target="../media/image173.png"/><Relationship Id="rId1" Type="http://schemas.openxmlformats.org/officeDocument/2006/relationships/slideLayout" Target="../slideLayouts/slideLayout7.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82.png"/><Relationship Id="rId7" Type="http://schemas.openxmlformats.org/officeDocument/2006/relationships/image" Target="../media/image186.png"/><Relationship Id="rId2" Type="http://schemas.openxmlformats.org/officeDocument/2006/relationships/image" Target="../media/image181.png"/><Relationship Id="rId1" Type="http://schemas.openxmlformats.org/officeDocument/2006/relationships/slideLayout" Target="../slideLayouts/slideLayout7.xml"/><Relationship Id="rId6" Type="http://schemas.openxmlformats.org/officeDocument/2006/relationships/image" Target="../media/image185.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10.png"/><Relationship Id="rId10" Type="http://schemas.openxmlformats.org/officeDocument/2006/relationships/image" Target="../media/image39.png"/><Relationship Id="rId4" Type="http://schemas.openxmlformats.org/officeDocument/2006/relationships/image" Target="../media/image330.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70.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err="1"/>
              <a:t>Unphysicality</a:t>
            </a:r>
            <a:r>
              <a:rPr lang="en-US" dirty="0"/>
              <a:t> of Hilbert space</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7275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AD8F0-8D23-FB00-B9AE-298DC2EBF564}"/>
              </a:ext>
            </a:extLst>
          </p:cNvPr>
          <p:cNvSpPr txBox="1"/>
          <p:nvPr/>
        </p:nvSpPr>
        <p:spPr>
          <a:xfrm>
            <a:off x="341697" y="253867"/>
            <a:ext cx="5958554" cy="646331"/>
          </a:xfrm>
          <a:prstGeom prst="rect">
            <a:avLst/>
          </a:prstGeom>
          <a:noFill/>
        </p:spPr>
        <p:txBody>
          <a:bodyPr wrap="none" rtlCol="0">
            <a:spAutoFit/>
          </a:bodyPr>
          <a:lstStyle/>
          <a:p>
            <a:r>
              <a:rPr lang="en-US" sz="3600" dirty="0"/>
              <a:t>What is Cauchy completeness?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0FF080E-2A03-8B56-4444-C92BD7CAD585}"/>
                  </a:ext>
                </a:extLst>
              </p:cNvPr>
              <p:cNvSpPr txBox="1"/>
              <p:nvPr/>
            </p:nvSpPr>
            <p:spPr>
              <a:xfrm>
                <a:off x="6159683" y="2771219"/>
                <a:ext cx="40807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𝜓</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𝜓</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𝜓</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𝜓</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m:oMathPara>
                </a14:m>
                <a:endParaRPr lang="en-US" sz="3600" dirty="0"/>
              </a:p>
            </p:txBody>
          </p:sp>
        </mc:Choice>
        <mc:Fallback xmlns="">
          <p:sp>
            <p:nvSpPr>
              <p:cNvPr id="3" name="TextBox 2">
                <a:extLst>
                  <a:ext uri="{FF2B5EF4-FFF2-40B4-BE49-F238E27FC236}">
                    <a16:creationId xmlns:a16="http://schemas.microsoft.com/office/drawing/2014/main" id="{40FF080E-2A03-8B56-4444-C92BD7CAD585}"/>
                  </a:ext>
                </a:extLst>
              </p:cNvPr>
              <p:cNvSpPr txBox="1">
                <a:spLocks noRot="1" noChangeAspect="1" noMove="1" noResize="1" noEditPoints="1" noAdjustHandles="1" noChangeArrowheads="1" noChangeShapeType="1" noTextEdit="1"/>
              </p:cNvSpPr>
              <p:nvPr/>
            </p:nvSpPr>
            <p:spPr>
              <a:xfrm>
                <a:off x="6159683" y="2771219"/>
                <a:ext cx="4080797"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FC4DF69-4DB0-1650-0BA0-8ADCDDAACDCE}"/>
                  </a:ext>
                </a:extLst>
              </p:cNvPr>
              <p:cNvSpPr txBox="1"/>
              <p:nvPr/>
            </p:nvSpPr>
            <p:spPr>
              <a:xfrm>
                <a:off x="4065542" y="1435257"/>
                <a:ext cx="559589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r>
                            <a:rPr lang="en-US" sz="3600" b="0" i="1" smtClean="0">
                              <a:latin typeface="Cambria Math" panose="02040503050406030204" pitchFamily="18" charset="0"/>
                            </a:rPr>
                            <m:t>,</m:t>
                          </m:r>
                          <m:r>
                            <a:rPr lang="en-US" sz="3600" b="0" i="1" smtClean="0">
                              <a:latin typeface="Cambria Math" panose="02040503050406030204" pitchFamily="18" charset="0"/>
                            </a:rPr>
                            <m:t>𝜙</m:t>
                          </m:r>
                        </m:e>
                      </m:d>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𝜓</m:t>
                              </m:r>
                              <m:r>
                                <a:rPr lang="en-US" sz="3600" i="1">
                                  <a:latin typeface="Cambria Math" panose="02040503050406030204" pitchFamily="18" charset="0"/>
                                </a:rPr>
                                <m:t>−</m:t>
                              </m:r>
                              <m:r>
                                <a:rPr lang="en-US" sz="3600" i="1">
                                  <a:latin typeface="Cambria Math" panose="02040503050406030204" pitchFamily="18" charset="0"/>
                                </a:rPr>
                                <m:t>𝜙</m:t>
                              </m:r>
                              <m:r>
                                <a:rPr lang="en-US" sz="3600" b="0" i="1" smtClean="0">
                                  <a:latin typeface="Cambria Math" panose="02040503050406030204" pitchFamily="18" charset="0"/>
                                </a:rPr>
                                <m:t>|</m:t>
                              </m:r>
                              <m:r>
                                <a:rPr lang="en-US" sz="3600" i="1">
                                  <a:latin typeface="Cambria Math" panose="02040503050406030204" pitchFamily="18" charset="0"/>
                                </a:rPr>
                                <m:t>𝜓</m:t>
                              </m:r>
                              <m:r>
                                <a:rPr lang="en-US" sz="3600" i="1">
                                  <a:latin typeface="Cambria Math" panose="02040503050406030204" pitchFamily="18" charset="0"/>
                                </a:rPr>
                                <m:t>−</m:t>
                              </m:r>
                              <m:r>
                                <a:rPr lang="en-US" sz="3600" i="1">
                                  <a:latin typeface="Cambria Math" panose="02040503050406030204" pitchFamily="18" charset="0"/>
                                </a:rPr>
                                <m:t>𝜙</m:t>
                              </m:r>
                            </m:e>
                          </m:d>
                        </m:e>
                      </m:d>
                    </m:oMath>
                  </m:oMathPara>
                </a14:m>
                <a:endParaRPr lang="en-US" sz="3600" dirty="0"/>
              </a:p>
            </p:txBody>
          </p:sp>
        </mc:Choice>
        <mc:Fallback>
          <p:sp>
            <p:nvSpPr>
              <p:cNvPr id="4" name="TextBox 3">
                <a:extLst>
                  <a:ext uri="{FF2B5EF4-FFF2-40B4-BE49-F238E27FC236}">
                    <a16:creationId xmlns:a16="http://schemas.microsoft.com/office/drawing/2014/main" id="{0FC4DF69-4DB0-1650-0BA0-8ADCDDAACDCE}"/>
                  </a:ext>
                </a:extLst>
              </p:cNvPr>
              <p:cNvSpPr txBox="1">
                <a:spLocks noRot="1" noChangeAspect="1" noMove="1" noResize="1" noEditPoints="1" noAdjustHandles="1" noChangeArrowheads="1" noChangeShapeType="1" noTextEdit="1"/>
              </p:cNvSpPr>
              <p:nvPr/>
            </p:nvSpPr>
            <p:spPr>
              <a:xfrm>
                <a:off x="4065542" y="1435257"/>
                <a:ext cx="5595891" cy="646331"/>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4E1AF5E-4F43-B99A-B246-9AC94CD8F443}"/>
              </a:ext>
            </a:extLst>
          </p:cNvPr>
          <p:cNvSpPr txBox="1"/>
          <p:nvPr/>
        </p:nvSpPr>
        <p:spPr>
          <a:xfrm>
            <a:off x="755264" y="1342925"/>
            <a:ext cx="2927276" cy="830997"/>
          </a:xfrm>
          <a:prstGeom prst="rect">
            <a:avLst/>
          </a:prstGeom>
          <a:noFill/>
        </p:spPr>
        <p:txBody>
          <a:bodyPr wrap="none" rtlCol="0">
            <a:spAutoFit/>
          </a:bodyPr>
          <a:lstStyle/>
          <a:p>
            <a:r>
              <a:rPr lang="en-US" sz="2400" dirty="0"/>
              <a:t>Inner product induces</a:t>
            </a:r>
            <a:br>
              <a:rPr lang="en-US" sz="2400" dirty="0"/>
            </a:br>
            <a:r>
              <a:rPr lang="en-US" sz="2400" dirty="0"/>
              <a:t>a distance function</a:t>
            </a:r>
          </a:p>
        </p:txBody>
      </p:sp>
      <p:cxnSp>
        <p:nvCxnSpPr>
          <p:cNvPr id="7" name="Straight Arrow Connector 6">
            <a:extLst>
              <a:ext uri="{FF2B5EF4-FFF2-40B4-BE49-F238E27FC236}">
                <a16:creationId xmlns:a16="http://schemas.microsoft.com/office/drawing/2014/main" id="{D85A55C0-55C5-3B0A-6CB7-0A16F168B213}"/>
              </a:ext>
            </a:extLst>
          </p:cNvPr>
          <p:cNvCxnSpPr>
            <a:cxnSpLocks/>
          </p:cNvCxnSpPr>
          <p:nvPr/>
        </p:nvCxnSpPr>
        <p:spPr>
          <a:xfrm flipH="1">
            <a:off x="8804671" y="1130087"/>
            <a:ext cx="572594" cy="32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9022DC-7321-808A-47C5-D1F80FD58BCC}"/>
              </a:ext>
            </a:extLst>
          </p:cNvPr>
          <p:cNvSpPr txBox="1"/>
          <p:nvPr/>
        </p:nvSpPr>
        <p:spPr>
          <a:xfrm>
            <a:off x="8481659" y="728674"/>
            <a:ext cx="2336089" cy="369332"/>
          </a:xfrm>
          <a:prstGeom prst="rect">
            <a:avLst/>
          </a:prstGeom>
          <a:noFill/>
        </p:spPr>
        <p:txBody>
          <a:bodyPr wrap="none" rtlCol="0">
            <a:spAutoFit/>
          </a:bodyPr>
          <a:lstStyle/>
          <a:p>
            <a:r>
              <a:rPr lang="en-US" dirty="0"/>
              <a:t>Norm of the difference</a:t>
            </a:r>
          </a:p>
        </p:txBody>
      </p:sp>
      <p:sp>
        <p:nvSpPr>
          <p:cNvPr id="9" name="TextBox 8">
            <a:extLst>
              <a:ext uri="{FF2B5EF4-FFF2-40B4-BE49-F238E27FC236}">
                <a16:creationId xmlns:a16="http://schemas.microsoft.com/office/drawing/2014/main" id="{5292C14D-2E0A-7CF8-6456-1097D2FECCE0}"/>
              </a:ext>
            </a:extLst>
          </p:cNvPr>
          <p:cNvSpPr txBox="1"/>
          <p:nvPr/>
        </p:nvSpPr>
        <p:spPr>
          <a:xfrm>
            <a:off x="755264" y="2678887"/>
            <a:ext cx="4681859" cy="830997"/>
          </a:xfrm>
          <a:prstGeom prst="rect">
            <a:avLst/>
          </a:prstGeom>
          <a:noFill/>
        </p:spPr>
        <p:txBody>
          <a:bodyPr wrap="none" rtlCol="0">
            <a:spAutoFit/>
          </a:bodyPr>
          <a:lstStyle/>
          <a:p>
            <a:r>
              <a:rPr lang="en-US" sz="2400" dirty="0"/>
              <a:t>Cauchy sequence: the distance</a:t>
            </a:r>
            <a:br>
              <a:rPr lang="en-US" sz="2400" dirty="0"/>
            </a:br>
            <a:r>
              <a:rPr lang="en-US" sz="2400" dirty="0"/>
              <a:t>between elements becomes “small”</a:t>
            </a:r>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9F631287-D912-AF10-B3F9-3AA1C3B717C7}"/>
                  </a:ext>
                </a:extLst>
              </p:cNvPr>
              <p:cNvGraphicFramePr>
                <a:graphicFrameLocks noGrp="1"/>
              </p:cNvGraphicFramePr>
              <p:nvPr/>
            </p:nvGraphicFramePr>
            <p:xfrm>
              <a:off x="1787524" y="4017486"/>
              <a:ext cx="3758160" cy="2595880"/>
            </p:xfrm>
            <a:graphic>
              <a:graphicData uri="http://schemas.openxmlformats.org/drawingml/2006/table">
                <a:tbl>
                  <a:tblPr firstRow="1" bandRow="1">
                    <a:tableStyleId>{2D5ABB26-0587-4C30-8999-92F81FD0307C}</a:tableStyleId>
                  </a:tblPr>
                  <a:tblGrid>
                    <a:gridCol w="626360">
                      <a:extLst>
                        <a:ext uri="{9D8B030D-6E8A-4147-A177-3AD203B41FA5}">
                          <a16:colId xmlns:a16="http://schemas.microsoft.com/office/drawing/2014/main" val="3325841224"/>
                        </a:ext>
                      </a:extLst>
                    </a:gridCol>
                    <a:gridCol w="626360">
                      <a:extLst>
                        <a:ext uri="{9D8B030D-6E8A-4147-A177-3AD203B41FA5}">
                          <a16:colId xmlns:a16="http://schemas.microsoft.com/office/drawing/2014/main" val="3377610198"/>
                        </a:ext>
                      </a:extLst>
                    </a:gridCol>
                    <a:gridCol w="626360">
                      <a:extLst>
                        <a:ext uri="{9D8B030D-6E8A-4147-A177-3AD203B41FA5}">
                          <a16:colId xmlns:a16="http://schemas.microsoft.com/office/drawing/2014/main" val="2575223583"/>
                        </a:ext>
                      </a:extLst>
                    </a:gridCol>
                    <a:gridCol w="626360">
                      <a:extLst>
                        <a:ext uri="{9D8B030D-6E8A-4147-A177-3AD203B41FA5}">
                          <a16:colId xmlns:a16="http://schemas.microsoft.com/office/drawing/2014/main" val="860389519"/>
                        </a:ext>
                      </a:extLst>
                    </a:gridCol>
                    <a:gridCol w="626360">
                      <a:extLst>
                        <a:ext uri="{9D8B030D-6E8A-4147-A177-3AD203B41FA5}">
                          <a16:colId xmlns:a16="http://schemas.microsoft.com/office/drawing/2014/main" val="2944003057"/>
                        </a:ext>
                      </a:extLst>
                    </a:gridCol>
                    <a:gridCol w="626360">
                      <a:extLst>
                        <a:ext uri="{9D8B030D-6E8A-4147-A177-3AD203B41FA5}">
                          <a16:colId xmlns:a16="http://schemas.microsoft.com/office/drawing/2014/main" val="385059478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46891099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4795309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414074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085327024"/>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56193888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570569517"/>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126999508"/>
                      </a:ext>
                    </a:extLst>
                  </a:tr>
                </a:tbl>
              </a:graphicData>
            </a:graphic>
          </p:graphicFrame>
        </mc:Choice>
        <mc:Fallback xmlns="">
          <p:graphicFrame>
            <p:nvGraphicFramePr>
              <p:cNvPr id="10" name="Table 10">
                <a:extLst>
                  <a:ext uri="{FF2B5EF4-FFF2-40B4-BE49-F238E27FC236}">
                    <a16:creationId xmlns:a16="http://schemas.microsoft.com/office/drawing/2014/main" id="{9F631287-D912-AF10-B3F9-3AA1C3B717C7}"/>
                  </a:ext>
                </a:extLst>
              </p:cNvPr>
              <p:cNvGraphicFramePr>
                <a:graphicFrameLocks noGrp="1"/>
              </p:cNvGraphicFramePr>
              <p:nvPr>
                <p:extLst>
                  <p:ext uri="{D42A27DB-BD31-4B8C-83A1-F6EECF244321}">
                    <p14:modId xmlns:p14="http://schemas.microsoft.com/office/powerpoint/2010/main" val="1633839218"/>
                  </p:ext>
                </p:extLst>
              </p:nvPr>
            </p:nvGraphicFramePr>
            <p:xfrm>
              <a:off x="1787524" y="4017486"/>
              <a:ext cx="3758160" cy="2595880"/>
            </p:xfrm>
            <a:graphic>
              <a:graphicData uri="http://schemas.openxmlformats.org/drawingml/2006/table">
                <a:tbl>
                  <a:tblPr firstRow="1" bandRow="1">
                    <a:tableStyleId>{2D5ABB26-0587-4C30-8999-92F81FD0307C}</a:tableStyleId>
                  </a:tblPr>
                  <a:tblGrid>
                    <a:gridCol w="626360">
                      <a:extLst>
                        <a:ext uri="{9D8B030D-6E8A-4147-A177-3AD203B41FA5}">
                          <a16:colId xmlns:a16="http://schemas.microsoft.com/office/drawing/2014/main" val="3325841224"/>
                        </a:ext>
                      </a:extLst>
                    </a:gridCol>
                    <a:gridCol w="626360">
                      <a:extLst>
                        <a:ext uri="{9D8B030D-6E8A-4147-A177-3AD203B41FA5}">
                          <a16:colId xmlns:a16="http://schemas.microsoft.com/office/drawing/2014/main" val="3377610198"/>
                        </a:ext>
                      </a:extLst>
                    </a:gridCol>
                    <a:gridCol w="626360">
                      <a:extLst>
                        <a:ext uri="{9D8B030D-6E8A-4147-A177-3AD203B41FA5}">
                          <a16:colId xmlns:a16="http://schemas.microsoft.com/office/drawing/2014/main" val="2575223583"/>
                        </a:ext>
                      </a:extLst>
                    </a:gridCol>
                    <a:gridCol w="626360">
                      <a:extLst>
                        <a:ext uri="{9D8B030D-6E8A-4147-A177-3AD203B41FA5}">
                          <a16:colId xmlns:a16="http://schemas.microsoft.com/office/drawing/2014/main" val="860389519"/>
                        </a:ext>
                      </a:extLst>
                    </a:gridCol>
                    <a:gridCol w="626360">
                      <a:extLst>
                        <a:ext uri="{9D8B030D-6E8A-4147-A177-3AD203B41FA5}">
                          <a16:colId xmlns:a16="http://schemas.microsoft.com/office/drawing/2014/main" val="2944003057"/>
                        </a:ext>
                      </a:extLst>
                    </a:gridCol>
                    <a:gridCol w="626360">
                      <a:extLst>
                        <a:ext uri="{9D8B030D-6E8A-4147-A177-3AD203B41FA5}">
                          <a16:colId xmlns:a16="http://schemas.microsoft.com/office/drawing/2014/main" val="3850594782"/>
                        </a:ext>
                      </a:extLst>
                    </a:gridCol>
                  </a:tblGrid>
                  <a:tr h="370840">
                    <a:tc>
                      <a:txBody>
                        <a:bodyPr/>
                        <a:lstStyle/>
                        <a:p>
                          <a:endParaRPr lang="en-US"/>
                        </a:p>
                      </a:txBody>
                      <a:tcPr>
                        <a:blipFill>
                          <a:blip r:embed="rId4"/>
                          <a:stretch>
                            <a:fillRect r="-499029" b="-598361"/>
                          </a:stretch>
                        </a:blipFill>
                      </a:tcPr>
                    </a:tc>
                    <a:tc>
                      <a:txBody>
                        <a:bodyPr/>
                        <a:lstStyle/>
                        <a:p>
                          <a:endParaRPr lang="en-US"/>
                        </a:p>
                      </a:txBody>
                      <a:tcPr>
                        <a:blipFill>
                          <a:blip r:embed="rId4"/>
                          <a:stretch>
                            <a:fillRect l="-100000" r="-399029" b="-598361"/>
                          </a:stretch>
                        </a:blipFill>
                      </a:tcPr>
                    </a:tc>
                    <a:tc>
                      <a:txBody>
                        <a:bodyPr/>
                        <a:lstStyle/>
                        <a:p>
                          <a:endParaRPr lang="en-US"/>
                        </a:p>
                      </a:txBody>
                      <a:tcPr>
                        <a:blipFill>
                          <a:blip r:embed="rId4"/>
                          <a:stretch>
                            <a:fillRect l="-200000" r="-299029" b="-598361"/>
                          </a:stretch>
                        </a:blipFill>
                      </a:tcPr>
                    </a:tc>
                    <a:tc>
                      <a:txBody>
                        <a:bodyPr/>
                        <a:lstStyle/>
                        <a:p>
                          <a:endParaRPr lang="en-US"/>
                        </a:p>
                      </a:txBody>
                      <a:tcPr>
                        <a:blipFill>
                          <a:blip r:embed="rId4"/>
                          <a:stretch>
                            <a:fillRect l="-302941" r="-201961" b="-598361"/>
                          </a:stretch>
                        </a:blipFill>
                      </a:tcPr>
                    </a:tc>
                    <a:tc>
                      <a:txBody>
                        <a:bodyPr/>
                        <a:lstStyle/>
                        <a:p>
                          <a:endParaRPr lang="en-US"/>
                        </a:p>
                      </a:txBody>
                      <a:tcPr>
                        <a:blipFill>
                          <a:blip r:embed="rId4"/>
                          <a:stretch>
                            <a:fillRect l="-399029" r="-100000" b="-598361"/>
                          </a:stretch>
                        </a:blipFill>
                      </a:tcPr>
                    </a:tc>
                    <a:tc>
                      <a:txBody>
                        <a:bodyPr/>
                        <a:lstStyle/>
                        <a:p>
                          <a:endParaRPr lang="en-US"/>
                        </a:p>
                      </a:txBody>
                      <a:tcPr>
                        <a:blipFill>
                          <a:blip r:embed="rId4"/>
                          <a:stretch>
                            <a:fillRect l="-499029" b="-598361"/>
                          </a:stretch>
                        </a:blipFill>
                      </a:tcPr>
                    </a:tc>
                    <a:extLst>
                      <a:ext uri="{0D108BD9-81ED-4DB2-BD59-A6C34878D82A}">
                        <a16:rowId xmlns:a16="http://schemas.microsoft.com/office/drawing/2014/main" val="1468910991"/>
                      </a:ext>
                    </a:extLst>
                  </a:tr>
                  <a:tr h="370840">
                    <a:tc>
                      <a:txBody>
                        <a:bodyPr/>
                        <a:lstStyle/>
                        <a:p>
                          <a:endParaRPr lang="en-US"/>
                        </a:p>
                      </a:txBody>
                      <a:tcPr>
                        <a:blipFill>
                          <a:blip r:embed="rId4"/>
                          <a:stretch>
                            <a:fillRect t="-100000" r="-499029" b="-498361"/>
                          </a:stretch>
                        </a:blipFill>
                      </a:tcPr>
                    </a:tc>
                    <a:tc>
                      <a:txBody>
                        <a:bodyPr/>
                        <a:lstStyle/>
                        <a:p>
                          <a:endParaRPr lang="en-US"/>
                        </a:p>
                      </a:txBody>
                      <a:tcPr>
                        <a:blipFill>
                          <a:blip r:embed="rId4"/>
                          <a:stretch>
                            <a:fillRect l="-100000" t="-100000" r="-399029" b="-498361"/>
                          </a:stretch>
                        </a:blipFill>
                      </a:tcPr>
                    </a:tc>
                    <a:tc>
                      <a:txBody>
                        <a:bodyPr/>
                        <a:lstStyle/>
                        <a:p>
                          <a:endParaRPr lang="en-US"/>
                        </a:p>
                      </a:txBody>
                      <a:tcPr>
                        <a:blipFill>
                          <a:blip r:embed="rId4"/>
                          <a:stretch>
                            <a:fillRect l="-200000" t="-100000" r="-299029" b="-498361"/>
                          </a:stretch>
                        </a:blipFill>
                      </a:tcPr>
                    </a:tc>
                    <a:tc>
                      <a:txBody>
                        <a:bodyPr/>
                        <a:lstStyle/>
                        <a:p>
                          <a:endParaRPr lang="en-US"/>
                        </a:p>
                      </a:txBody>
                      <a:tcPr>
                        <a:blipFill>
                          <a:blip r:embed="rId4"/>
                          <a:stretch>
                            <a:fillRect l="-302941" t="-100000" r="-201961" b="-498361"/>
                          </a:stretch>
                        </a:blipFill>
                      </a:tcPr>
                    </a:tc>
                    <a:tc>
                      <a:txBody>
                        <a:bodyPr/>
                        <a:lstStyle/>
                        <a:p>
                          <a:endParaRPr lang="en-US"/>
                        </a:p>
                      </a:txBody>
                      <a:tcPr>
                        <a:blipFill>
                          <a:blip r:embed="rId4"/>
                          <a:stretch>
                            <a:fillRect l="-399029" t="-100000" r="-100000" b="-498361"/>
                          </a:stretch>
                        </a:blipFill>
                      </a:tcPr>
                    </a:tc>
                    <a:tc>
                      <a:txBody>
                        <a:bodyPr/>
                        <a:lstStyle/>
                        <a:p>
                          <a:endParaRPr lang="en-US"/>
                        </a:p>
                      </a:txBody>
                      <a:tcPr>
                        <a:blipFill>
                          <a:blip r:embed="rId4"/>
                          <a:stretch>
                            <a:fillRect l="-499029" t="-100000" b="-498361"/>
                          </a:stretch>
                        </a:blipFill>
                      </a:tcPr>
                    </a:tc>
                    <a:extLst>
                      <a:ext uri="{0D108BD9-81ED-4DB2-BD59-A6C34878D82A}">
                        <a16:rowId xmlns:a16="http://schemas.microsoft.com/office/drawing/2014/main" val="3479530951"/>
                      </a:ext>
                    </a:extLst>
                  </a:tr>
                  <a:tr h="370840">
                    <a:tc>
                      <a:txBody>
                        <a:bodyPr/>
                        <a:lstStyle/>
                        <a:p>
                          <a:endParaRPr lang="en-US"/>
                        </a:p>
                      </a:txBody>
                      <a:tcPr>
                        <a:blipFill>
                          <a:blip r:embed="rId4"/>
                          <a:stretch>
                            <a:fillRect t="-200000" r="-499029" b="-398361"/>
                          </a:stretch>
                        </a:blipFill>
                      </a:tcPr>
                    </a:tc>
                    <a:tc>
                      <a:txBody>
                        <a:bodyPr/>
                        <a:lstStyle/>
                        <a:p>
                          <a:endParaRPr lang="en-US"/>
                        </a:p>
                      </a:txBody>
                      <a:tcPr>
                        <a:blipFill>
                          <a:blip r:embed="rId4"/>
                          <a:stretch>
                            <a:fillRect l="-100000" t="-200000" r="-399029" b="-398361"/>
                          </a:stretch>
                        </a:blipFill>
                      </a:tcPr>
                    </a:tc>
                    <a:tc>
                      <a:txBody>
                        <a:bodyPr/>
                        <a:lstStyle/>
                        <a:p>
                          <a:endParaRPr lang="en-US"/>
                        </a:p>
                      </a:txBody>
                      <a:tcPr>
                        <a:blipFill>
                          <a:blip r:embed="rId4"/>
                          <a:stretch>
                            <a:fillRect l="-200000" t="-200000" r="-299029" b="-398361"/>
                          </a:stretch>
                        </a:blipFill>
                      </a:tcPr>
                    </a:tc>
                    <a:tc>
                      <a:txBody>
                        <a:bodyPr/>
                        <a:lstStyle/>
                        <a:p>
                          <a:endParaRPr lang="en-US"/>
                        </a:p>
                      </a:txBody>
                      <a:tcPr>
                        <a:blipFill>
                          <a:blip r:embed="rId4"/>
                          <a:stretch>
                            <a:fillRect l="-302941" t="-200000" r="-201961" b="-398361"/>
                          </a:stretch>
                        </a:blipFill>
                      </a:tcPr>
                    </a:tc>
                    <a:tc>
                      <a:txBody>
                        <a:bodyPr/>
                        <a:lstStyle/>
                        <a:p>
                          <a:endParaRPr lang="en-US"/>
                        </a:p>
                      </a:txBody>
                      <a:tcPr>
                        <a:blipFill>
                          <a:blip r:embed="rId4"/>
                          <a:stretch>
                            <a:fillRect l="-399029" t="-200000" r="-100000" b="-398361"/>
                          </a:stretch>
                        </a:blipFill>
                      </a:tcPr>
                    </a:tc>
                    <a:tc>
                      <a:txBody>
                        <a:bodyPr/>
                        <a:lstStyle/>
                        <a:p>
                          <a:endParaRPr lang="en-US"/>
                        </a:p>
                      </a:txBody>
                      <a:tcPr>
                        <a:blipFill>
                          <a:blip r:embed="rId4"/>
                          <a:stretch>
                            <a:fillRect l="-499029" t="-200000" b="-398361"/>
                          </a:stretch>
                        </a:blipFill>
                      </a:tcPr>
                    </a:tc>
                    <a:extLst>
                      <a:ext uri="{0D108BD9-81ED-4DB2-BD59-A6C34878D82A}">
                        <a16:rowId xmlns:a16="http://schemas.microsoft.com/office/drawing/2014/main" val="141407478"/>
                      </a:ext>
                    </a:extLst>
                  </a:tr>
                  <a:tr h="370840">
                    <a:tc>
                      <a:txBody>
                        <a:bodyPr/>
                        <a:lstStyle/>
                        <a:p>
                          <a:endParaRPr lang="en-US"/>
                        </a:p>
                      </a:txBody>
                      <a:tcPr>
                        <a:blipFill>
                          <a:blip r:embed="rId4"/>
                          <a:stretch>
                            <a:fillRect t="-305000" r="-499029" b="-305000"/>
                          </a:stretch>
                        </a:blipFill>
                      </a:tcPr>
                    </a:tc>
                    <a:tc>
                      <a:txBody>
                        <a:bodyPr/>
                        <a:lstStyle/>
                        <a:p>
                          <a:endParaRPr lang="en-US"/>
                        </a:p>
                      </a:txBody>
                      <a:tcPr>
                        <a:blipFill>
                          <a:blip r:embed="rId4"/>
                          <a:stretch>
                            <a:fillRect l="-100000" t="-305000" r="-399029" b="-305000"/>
                          </a:stretch>
                        </a:blipFill>
                      </a:tcPr>
                    </a:tc>
                    <a:tc>
                      <a:txBody>
                        <a:bodyPr/>
                        <a:lstStyle/>
                        <a:p>
                          <a:endParaRPr lang="en-US"/>
                        </a:p>
                      </a:txBody>
                      <a:tcPr>
                        <a:blipFill>
                          <a:blip r:embed="rId4"/>
                          <a:stretch>
                            <a:fillRect l="-200000" t="-305000" r="-299029" b="-305000"/>
                          </a:stretch>
                        </a:blipFill>
                      </a:tcPr>
                    </a:tc>
                    <a:tc>
                      <a:txBody>
                        <a:bodyPr/>
                        <a:lstStyle/>
                        <a:p>
                          <a:endParaRPr lang="en-US"/>
                        </a:p>
                      </a:txBody>
                      <a:tcPr>
                        <a:blipFill>
                          <a:blip r:embed="rId4"/>
                          <a:stretch>
                            <a:fillRect l="-302941" t="-305000" r="-201961" b="-305000"/>
                          </a:stretch>
                        </a:blipFill>
                      </a:tcPr>
                    </a:tc>
                    <a:tc>
                      <a:txBody>
                        <a:bodyPr/>
                        <a:lstStyle/>
                        <a:p>
                          <a:endParaRPr lang="en-US"/>
                        </a:p>
                      </a:txBody>
                      <a:tcPr>
                        <a:blipFill>
                          <a:blip r:embed="rId4"/>
                          <a:stretch>
                            <a:fillRect l="-399029" t="-305000" r="-100000" b="-305000"/>
                          </a:stretch>
                        </a:blipFill>
                      </a:tcPr>
                    </a:tc>
                    <a:tc>
                      <a:txBody>
                        <a:bodyPr/>
                        <a:lstStyle/>
                        <a:p>
                          <a:endParaRPr lang="en-US"/>
                        </a:p>
                      </a:txBody>
                      <a:tcPr>
                        <a:blipFill>
                          <a:blip r:embed="rId4"/>
                          <a:stretch>
                            <a:fillRect l="-499029" t="-305000" b="-305000"/>
                          </a:stretch>
                        </a:blipFill>
                      </a:tcPr>
                    </a:tc>
                    <a:extLst>
                      <a:ext uri="{0D108BD9-81ED-4DB2-BD59-A6C34878D82A}">
                        <a16:rowId xmlns:a16="http://schemas.microsoft.com/office/drawing/2014/main" val="3085327024"/>
                      </a:ext>
                    </a:extLst>
                  </a:tr>
                  <a:tr h="370840">
                    <a:tc>
                      <a:txBody>
                        <a:bodyPr/>
                        <a:lstStyle/>
                        <a:p>
                          <a:endParaRPr lang="en-US"/>
                        </a:p>
                      </a:txBody>
                      <a:tcPr>
                        <a:blipFill>
                          <a:blip r:embed="rId4"/>
                          <a:stretch>
                            <a:fillRect t="-398361" r="-499029" b="-200000"/>
                          </a:stretch>
                        </a:blipFill>
                      </a:tcPr>
                    </a:tc>
                    <a:tc>
                      <a:txBody>
                        <a:bodyPr/>
                        <a:lstStyle/>
                        <a:p>
                          <a:endParaRPr lang="en-US"/>
                        </a:p>
                      </a:txBody>
                      <a:tcPr>
                        <a:blipFill>
                          <a:blip r:embed="rId4"/>
                          <a:stretch>
                            <a:fillRect l="-100000" t="-398361" r="-399029" b="-200000"/>
                          </a:stretch>
                        </a:blipFill>
                      </a:tcPr>
                    </a:tc>
                    <a:tc>
                      <a:txBody>
                        <a:bodyPr/>
                        <a:lstStyle/>
                        <a:p>
                          <a:endParaRPr lang="en-US"/>
                        </a:p>
                      </a:txBody>
                      <a:tcPr>
                        <a:blipFill>
                          <a:blip r:embed="rId4"/>
                          <a:stretch>
                            <a:fillRect l="-200000" t="-398361" r="-299029" b="-200000"/>
                          </a:stretch>
                        </a:blipFill>
                      </a:tcPr>
                    </a:tc>
                    <a:tc>
                      <a:txBody>
                        <a:bodyPr/>
                        <a:lstStyle/>
                        <a:p>
                          <a:endParaRPr lang="en-US"/>
                        </a:p>
                      </a:txBody>
                      <a:tcPr>
                        <a:blipFill>
                          <a:blip r:embed="rId4"/>
                          <a:stretch>
                            <a:fillRect l="-302941" t="-398361" r="-201961" b="-200000"/>
                          </a:stretch>
                        </a:blipFill>
                      </a:tcPr>
                    </a:tc>
                    <a:tc>
                      <a:txBody>
                        <a:bodyPr/>
                        <a:lstStyle/>
                        <a:p>
                          <a:endParaRPr lang="en-US"/>
                        </a:p>
                      </a:txBody>
                      <a:tcPr>
                        <a:blipFill>
                          <a:blip r:embed="rId4"/>
                          <a:stretch>
                            <a:fillRect l="-399029" t="-398361" r="-100000" b="-200000"/>
                          </a:stretch>
                        </a:blipFill>
                      </a:tcPr>
                    </a:tc>
                    <a:tc>
                      <a:txBody>
                        <a:bodyPr/>
                        <a:lstStyle/>
                        <a:p>
                          <a:endParaRPr lang="en-US"/>
                        </a:p>
                      </a:txBody>
                      <a:tcPr>
                        <a:blipFill>
                          <a:blip r:embed="rId4"/>
                          <a:stretch>
                            <a:fillRect l="-499029" t="-398361" b="-200000"/>
                          </a:stretch>
                        </a:blipFill>
                      </a:tcPr>
                    </a:tc>
                    <a:extLst>
                      <a:ext uri="{0D108BD9-81ED-4DB2-BD59-A6C34878D82A}">
                        <a16:rowId xmlns:a16="http://schemas.microsoft.com/office/drawing/2014/main" val="1561938884"/>
                      </a:ext>
                    </a:extLst>
                  </a:tr>
                  <a:tr h="370840">
                    <a:tc>
                      <a:txBody>
                        <a:bodyPr/>
                        <a:lstStyle/>
                        <a:p>
                          <a:endParaRPr lang="en-US"/>
                        </a:p>
                      </a:txBody>
                      <a:tcPr>
                        <a:blipFill>
                          <a:blip r:embed="rId4"/>
                          <a:stretch>
                            <a:fillRect t="-498361" r="-499029" b="-100000"/>
                          </a:stretch>
                        </a:blipFill>
                      </a:tcPr>
                    </a:tc>
                    <a:tc>
                      <a:txBody>
                        <a:bodyPr/>
                        <a:lstStyle/>
                        <a:p>
                          <a:endParaRPr lang="en-US"/>
                        </a:p>
                      </a:txBody>
                      <a:tcPr>
                        <a:blipFill>
                          <a:blip r:embed="rId4"/>
                          <a:stretch>
                            <a:fillRect l="-100000" t="-498361" r="-399029" b="-100000"/>
                          </a:stretch>
                        </a:blipFill>
                      </a:tcPr>
                    </a:tc>
                    <a:tc>
                      <a:txBody>
                        <a:bodyPr/>
                        <a:lstStyle/>
                        <a:p>
                          <a:endParaRPr lang="en-US"/>
                        </a:p>
                      </a:txBody>
                      <a:tcPr>
                        <a:blipFill>
                          <a:blip r:embed="rId4"/>
                          <a:stretch>
                            <a:fillRect l="-200000" t="-498361" r="-299029" b="-100000"/>
                          </a:stretch>
                        </a:blipFill>
                      </a:tcPr>
                    </a:tc>
                    <a:tc>
                      <a:txBody>
                        <a:bodyPr/>
                        <a:lstStyle/>
                        <a:p>
                          <a:endParaRPr lang="en-US"/>
                        </a:p>
                      </a:txBody>
                      <a:tcPr>
                        <a:blipFill>
                          <a:blip r:embed="rId4"/>
                          <a:stretch>
                            <a:fillRect l="-302941" t="-498361" r="-201961" b="-100000"/>
                          </a:stretch>
                        </a:blipFill>
                      </a:tcPr>
                    </a:tc>
                    <a:tc>
                      <a:txBody>
                        <a:bodyPr/>
                        <a:lstStyle/>
                        <a:p>
                          <a:endParaRPr lang="en-US"/>
                        </a:p>
                      </a:txBody>
                      <a:tcPr>
                        <a:blipFill>
                          <a:blip r:embed="rId4"/>
                          <a:stretch>
                            <a:fillRect l="-399029" t="-498361" r="-100000" b="-100000"/>
                          </a:stretch>
                        </a:blipFill>
                      </a:tcPr>
                    </a:tc>
                    <a:tc>
                      <a:txBody>
                        <a:bodyPr/>
                        <a:lstStyle/>
                        <a:p>
                          <a:endParaRPr lang="en-US"/>
                        </a:p>
                      </a:txBody>
                      <a:tcPr>
                        <a:blipFill>
                          <a:blip r:embed="rId4"/>
                          <a:stretch>
                            <a:fillRect l="-499029" t="-498361" b="-100000"/>
                          </a:stretch>
                        </a:blipFill>
                      </a:tcPr>
                    </a:tc>
                    <a:extLst>
                      <a:ext uri="{0D108BD9-81ED-4DB2-BD59-A6C34878D82A}">
                        <a16:rowId xmlns:a16="http://schemas.microsoft.com/office/drawing/2014/main" val="570569517"/>
                      </a:ext>
                    </a:extLst>
                  </a:tr>
                  <a:tr h="370840">
                    <a:tc>
                      <a:txBody>
                        <a:bodyPr/>
                        <a:lstStyle/>
                        <a:p>
                          <a:endParaRPr lang="en-US"/>
                        </a:p>
                      </a:txBody>
                      <a:tcPr>
                        <a:blipFill>
                          <a:blip r:embed="rId4"/>
                          <a:stretch>
                            <a:fillRect t="-598361" r="-499029"/>
                          </a:stretch>
                        </a:blipFill>
                      </a:tcPr>
                    </a:tc>
                    <a:tc>
                      <a:txBody>
                        <a:bodyPr/>
                        <a:lstStyle/>
                        <a:p>
                          <a:endParaRPr lang="en-US"/>
                        </a:p>
                      </a:txBody>
                      <a:tcPr>
                        <a:blipFill>
                          <a:blip r:embed="rId4"/>
                          <a:stretch>
                            <a:fillRect l="-100000" t="-598361" r="-399029"/>
                          </a:stretch>
                        </a:blipFill>
                      </a:tcPr>
                    </a:tc>
                    <a:tc>
                      <a:txBody>
                        <a:bodyPr/>
                        <a:lstStyle/>
                        <a:p>
                          <a:endParaRPr lang="en-US"/>
                        </a:p>
                      </a:txBody>
                      <a:tcPr>
                        <a:blipFill>
                          <a:blip r:embed="rId4"/>
                          <a:stretch>
                            <a:fillRect l="-200000" t="-598361" r="-299029"/>
                          </a:stretch>
                        </a:blipFill>
                      </a:tcPr>
                    </a:tc>
                    <a:tc>
                      <a:txBody>
                        <a:bodyPr/>
                        <a:lstStyle/>
                        <a:p>
                          <a:endParaRPr lang="en-US"/>
                        </a:p>
                      </a:txBody>
                      <a:tcPr>
                        <a:blipFill>
                          <a:blip r:embed="rId4"/>
                          <a:stretch>
                            <a:fillRect l="-302941" t="-598361" r="-201961"/>
                          </a:stretch>
                        </a:blipFill>
                      </a:tcPr>
                    </a:tc>
                    <a:tc>
                      <a:txBody>
                        <a:bodyPr/>
                        <a:lstStyle/>
                        <a:p>
                          <a:endParaRPr lang="en-US"/>
                        </a:p>
                      </a:txBody>
                      <a:tcPr>
                        <a:blipFill>
                          <a:blip r:embed="rId4"/>
                          <a:stretch>
                            <a:fillRect l="-399029" t="-598361" r="-100000"/>
                          </a:stretch>
                        </a:blipFill>
                      </a:tcPr>
                    </a:tc>
                    <a:tc>
                      <a:txBody>
                        <a:bodyPr/>
                        <a:lstStyle/>
                        <a:p>
                          <a:endParaRPr lang="en-US"/>
                        </a:p>
                      </a:txBody>
                      <a:tcPr>
                        <a:blipFill>
                          <a:blip r:embed="rId4"/>
                          <a:stretch>
                            <a:fillRect l="-499029" t="-598361"/>
                          </a:stretch>
                        </a:blipFill>
                      </a:tcPr>
                    </a:tc>
                    <a:extLst>
                      <a:ext uri="{0D108BD9-81ED-4DB2-BD59-A6C34878D82A}">
                        <a16:rowId xmlns:a16="http://schemas.microsoft.com/office/drawing/2014/main" val="11269995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7F2E3A6A-B3E0-95C6-8172-93771E84BCED}"/>
                  </a:ext>
                </a:extLst>
              </p:cNvPr>
              <p:cNvGraphicFramePr>
                <a:graphicFrameLocks noGrp="1"/>
              </p:cNvGraphicFramePr>
              <p:nvPr/>
            </p:nvGraphicFramePr>
            <p:xfrm>
              <a:off x="755264" y="3983104"/>
              <a:ext cx="1092021" cy="2632456"/>
            </p:xfrm>
            <a:graphic>
              <a:graphicData uri="http://schemas.openxmlformats.org/drawingml/2006/table">
                <a:tbl>
                  <a:tblPr firstRow="1" bandRow="1">
                    <a:tableStyleId>{2D5ABB26-0587-4C30-8999-92F81FD0307C}</a:tableStyleId>
                  </a:tblPr>
                  <a:tblGrid>
                    <a:gridCol w="1092021">
                      <a:extLst>
                        <a:ext uri="{9D8B030D-6E8A-4147-A177-3AD203B41FA5}">
                          <a16:colId xmlns:a16="http://schemas.microsoft.com/office/drawing/2014/main" val="307147187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𝑗</m:t>
                                        </m:r>
                                      </m:sub>
                                    </m:sSub>
                                  </m:e>
                                </m:d>
                              </m:oMath>
                            </m:oMathPara>
                          </a14:m>
                          <a:endParaRPr lang="en-US" dirty="0"/>
                        </a:p>
                      </a:txBody>
                      <a:tcPr/>
                    </a:tc>
                    <a:extLst>
                      <a:ext uri="{0D108BD9-81ED-4DB2-BD59-A6C34878D82A}">
                        <a16:rowId xmlns:a16="http://schemas.microsoft.com/office/drawing/2014/main" val="45757194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57015523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73923309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610486397"/>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31433032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oMath>
                            </m:oMathPara>
                          </a14:m>
                          <a:endParaRPr lang="en-US" dirty="0"/>
                        </a:p>
                      </a:txBody>
                      <a:tcPr/>
                    </a:tc>
                    <a:extLst>
                      <a:ext uri="{0D108BD9-81ED-4DB2-BD59-A6C34878D82A}">
                        <a16:rowId xmlns:a16="http://schemas.microsoft.com/office/drawing/2014/main" val="3858940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883923417"/>
                      </a:ext>
                    </a:extLst>
                  </a:tr>
                </a:tbl>
              </a:graphicData>
            </a:graphic>
          </p:graphicFrame>
        </mc:Choice>
        <mc:Fallback xmlns="">
          <p:graphicFrame>
            <p:nvGraphicFramePr>
              <p:cNvPr id="11" name="Table 10">
                <a:extLst>
                  <a:ext uri="{FF2B5EF4-FFF2-40B4-BE49-F238E27FC236}">
                    <a16:creationId xmlns:a16="http://schemas.microsoft.com/office/drawing/2014/main" id="{7F2E3A6A-B3E0-95C6-8172-93771E84BCED}"/>
                  </a:ext>
                </a:extLst>
              </p:cNvPr>
              <p:cNvGraphicFramePr>
                <a:graphicFrameLocks noGrp="1"/>
              </p:cNvGraphicFramePr>
              <p:nvPr>
                <p:extLst>
                  <p:ext uri="{D42A27DB-BD31-4B8C-83A1-F6EECF244321}">
                    <p14:modId xmlns:p14="http://schemas.microsoft.com/office/powerpoint/2010/main" val="534777793"/>
                  </p:ext>
                </p:extLst>
              </p:nvPr>
            </p:nvGraphicFramePr>
            <p:xfrm>
              <a:off x="755264" y="3983104"/>
              <a:ext cx="1092021" cy="2632456"/>
            </p:xfrm>
            <a:graphic>
              <a:graphicData uri="http://schemas.openxmlformats.org/drawingml/2006/table">
                <a:tbl>
                  <a:tblPr firstRow="1" bandRow="1">
                    <a:tableStyleId>{2D5ABB26-0587-4C30-8999-92F81FD0307C}</a:tableStyleId>
                  </a:tblPr>
                  <a:tblGrid>
                    <a:gridCol w="1092021">
                      <a:extLst>
                        <a:ext uri="{9D8B030D-6E8A-4147-A177-3AD203B41FA5}">
                          <a16:colId xmlns:a16="http://schemas.microsoft.com/office/drawing/2014/main" val="3071471876"/>
                        </a:ext>
                      </a:extLst>
                    </a:gridCol>
                  </a:tblGrid>
                  <a:tr h="407416">
                    <a:tc>
                      <a:txBody>
                        <a:bodyPr/>
                        <a:lstStyle/>
                        <a:p>
                          <a:endParaRPr lang="en-US"/>
                        </a:p>
                      </a:txBody>
                      <a:tcPr>
                        <a:blipFill>
                          <a:blip r:embed="rId5"/>
                          <a:stretch>
                            <a:fillRect b="-546269"/>
                          </a:stretch>
                        </a:blipFill>
                      </a:tcPr>
                    </a:tc>
                    <a:extLst>
                      <a:ext uri="{0D108BD9-81ED-4DB2-BD59-A6C34878D82A}">
                        <a16:rowId xmlns:a16="http://schemas.microsoft.com/office/drawing/2014/main" val="457571943"/>
                      </a:ext>
                    </a:extLst>
                  </a:tr>
                  <a:tr h="370840">
                    <a:tc>
                      <a:txBody>
                        <a:bodyPr/>
                        <a:lstStyle/>
                        <a:p>
                          <a:endParaRPr lang="en-US"/>
                        </a:p>
                      </a:txBody>
                      <a:tcPr>
                        <a:blipFill>
                          <a:blip r:embed="rId5"/>
                          <a:stretch>
                            <a:fillRect t="-109836" b="-500000"/>
                          </a:stretch>
                        </a:blipFill>
                      </a:tcPr>
                    </a:tc>
                    <a:extLst>
                      <a:ext uri="{0D108BD9-81ED-4DB2-BD59-A6C34878D82A}">
                        <a16:rowId xmlns:a16="http://schemas.microsoft.com/office/drawing/2014/main" val="570155233"/>
                      </a:ext>
                    </a:extLst>
                  </a:tr>
                  <a:tr h="370840">
                    <a:tc>
                      <a:txBody>
                        <a:bodyPr/>
                        <a:lstStyle/>
                        <a:p>
                          <a:endParaRPr lang="en-US"/>
                        </a:p>
                      </a:txBody>
                      <a:tcPr>
                        <a:blipFill>
                          <a:blip r:embed="rId5"/>
                          <a:stretch>
                            <a:fillRect t="-209836" b="-400000"/>
                          </a:stretch>
                        </a:blipFill>
                      </a:tcPr>
                    </a:tc>
                    <a:extLst>
                      <a:ext uri="{0D108BD9-81ED-4DB2-BD59-A6C34878D82A}">
                        <a16:rowId xmlns:a16="http://schemas.microsoft.com/office/drawing/2014/main" val="739233096"/>
                      </a:ext>
                    </a:extLst>
                  </a:tr>
                  <a:tr h="370840">
                    <a:tc>
                      <a:txBody>
                        <a:bodyPr/>
                        <a:lstStyle/>
                        <a:p>
                          <a:endParaRPr lang="en-US"/>
                        </a:p>
                      </a:txBody>
                      <a:tcPr>
                        <a:blipFill>
                          <a:blip r:embed="rId5"/>
                          <a:stretch>
                            <a:fillRect t="-309836" b="-300000"/>
                          </a:stretch>
                        </a:blipFill>
                      </a:tcPr>
                    </a:tc>
                    <a:extLst>
                      <a:ext uri="{0D108BD9-81ED-4DB2-BD59-A6C34878D82A}">
                        <a16:rowId xmlns:a16="http://schemas.microsoft.com/office/drawing/2014/main" val="1610486397"/>
                      </a:ext>
                    </a:extLst>
                  </a:tr>
                  <a:tr h="370840">
                    <a:tc>
                      <a:txBody>
                        <a:bodyPr/>
                        <a:lstStyle/>
                        <a:p>
                          <a:endParaRPr lang="en-US"/>
                        </a:p>
                      </a:txBody>
                      <a:tcPr>
                        <a:blipFill>
                          <a:blip r:embed="rId5"/>
                          <a:stretch>
                            <a:fillRect t="-409836" b="-200000"/>
                          </a:stretch>
                        </a:blipFill>
                      </a:tcPr>
                    </a:tc>
                    <a:extLst>
                      <a:ext uri="{0D108BD9-81ED-4DB2-BD59-A6C34878D82A}">
                        <a16:rowId xmlns:a16="http://schemas.microsoft.com/office/drawing/2014/main" val="3314330328"/>
                      </a:ext>
                    </a:extLst>
                  </a:tr>
                  <a:tr h="370840">
                    <a:tc>
                      <a:txBody>
                        <a:bodyPr/>
                        <a:lstStyle/>
                        <a:p>
                          <a:endParaRPr lang="en-US"/>
                        </a:p>
                      </a:txBody>
                      <a:tcPr>
                        <a:blipFill>
                          <a:blip r:embed="rId5"/>
                          <a:stretch>
                            <a:fillRect t="-509836" b="-100000"/>
                          </a:stretch>
                        </a:blipFill>
                      </a:tcPr>
                    </a:tc>
                    <a:extLst>
                      <a:ext uri="{0D108BD9-81ED-4DB2-BD59-A6C34878D82A}">
                        <a16:rowId xmlns:a16="http://schemas.microsoft.com/office/drawing/2014/main" val="3858940133"/>
                      </a:ext>
                    </a:extLst>
                  </a:tr>
                  <a:tr h="370840">
                    <a:tc>
                      <a:txBody>
                        <a:bodyPr/>
                        <a:lstStyle/>
                        <a:p>
                          <a:endParaRPr lang="en-US"/>
                        </a:p>
                      </a:txBody>
                      <a:tcPr>
                        <a:blipFill>
                          <a:blip r:embed="rId5"/>
                          <a:stretch>
                            <a:fillRect t="-609836"/>
                          </a:stretch>
                        </a:blipFill>
                      </a:tcPr>
                    </a:tc>
                    <a:extLst>
                      <a:ext uri="{0D108BD9-81ED-4DB2-BD59-A6C34878D82A}">
                        <a16:rowId xmlns:a16="http://schemas.microsoft.com/office/drawing/2014/main" val="2883923417"/>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78717F-D572-FB5E-BEED-6575BD4AB6A2}"/>
                  </a:ext>
                </a:extLst>
              </p:cNvPr>
              <p:cNvSpPr txBox="1"/>
              <p:nvPr/>
            </p:nvSpPr>
            <p:spPr>
              <a:xfrm>
                <a:off x="5909583" y="4384342"/>
                <a:ext cx="2428357" cy="461665"/>
              </a:xfrm>
              <a:prstGeom prst="rect">
                <a:avLst/>
              </a:prstGeom>
              <a:noFill/>
            </p:spPr>
            <p:txBody>
              <a:bodyPr wrap="none" rtlCol="0">
                <a:spAutoFit/>
              </a:bodyPr>
              <a:lstStyle/>
              <a:p>
                <a:r>
                  <a:rPr lang="en-US" sz="2400" dirty="0"/>
                  <a:t>Pick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ℝ</m:t>
                    </m:r>
                  </m:oMath>
                </a14:m>
                <a:r>
                  <a:rPr lang="en-US" sz="2400" dirty="0"/>
                  <a:t>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&gt;0</m:t>
                    </m:r>
                  </m:oMath>
                </a14:m>
                <a:endParaRPr lang="en-US" sz="2400" dirty="0"/>
              </a:p>
            </p:txBody>
          </p:sp>
        </mc:Choice>
        <mc:Fallback xmlns="">
          <p:sp>
            <p:nvSpPr>
              <p:cNvPr id="12" name="TextBox 11">
                <a:extLst>
                  <a:ext uri="{FF2B5EF4-FFF2-40B4-BE49-F238E27FC236}">
                    <a16:creationId xmlns:a16="http://schemas.microsoft.com/office/drawing/2014/main" id="{6378717F-D572-FB5E-BEED-6575BD4AB6A2}"/>
                  </a:ext>
                </a:extLst>
              </p:cNvPr>
              <p:cNvSpPr txBox="1">
                <a:spLocks noRot="1" noChangeAspect="1" noMove="1" noResize="1" noEditPoints="1" noAdjustHandles="1" noChangeArrowheads="1" noChangeShapeType="1" noTextEdit="1"/>
              </p:cNvSpPr>
              <p:nvPr/>
            </p:nvSpPr>
            <p:spPr>
              <a:xfrm>
                <a:off x="5909583" y="4384342"/>
                <a:ext cx="2428357" cy="461665"/>
              </a:xfrm>
              <a:prstGeom prst="rect">
                <a:avLst/>
              </a:prstGeom>
              <a:blipFill>
                <a:blip r:embed="rId6"/>
                <a:stretch>
                  <a:fillRect l="-375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8D637E-B727-90D4-CDCB-8D5B61EF4293}"/>
                  </a:ext>
                </a:extLst>
              </p:cNvPr>
              <p:cNvSpPr txBox="1"/>
              <p:nvPr/>
            </p:nvSpPr>
            <p:spPr>
              <a:xfrm>
                <a:off x="5909583" y="4974916"/>
                <a:ext cx="2515176" cy="461665"/>
              </a:xfrm>
              <a:prstGeom prst="rect">
                <a:avLst/>
              </a:prstGeom>
              <a:noFill/>
            </p:spPr>
            <p:txBody>
              <a:bodyPr wrap="none" rtlCol="0">
                <a:spAutoFit/>
              </a:bodyPr>
              <a:lstStyle/>
              <a:p>
                <a:r>
                  <a:rPr lang="en-US" sz="2400" dirty="0"/>
                  <a:t>Find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ℕ</m:t>
                    </m:r>
                  </m:oMath>
                </a14:m>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&gt;0</m:t>
                    </m:r>
                  </m:oMath>
                </a14:m>
                <a:endParaRPr lang="en-US" sz="2400" dirty="0"/>
              </a:p>
            </p:txBody>
          </p:sp>
        </mc:Choice>
        <mc:Fallback xmlns="">
          <p:sp>
            <p:nvSpPr>
              <p:cNvPr id="13" name="TextBox 12">
                <a:extLst>
                  <a:ext uri="{FF2B5EF4-FFF2-40B4-BE49-F238E27FC236}">
                    <a16:creationId xmlns:a16="http://schemas.microsoft.com/office/drawing/2014/main" id="{498D637E-B727-90D4-CDCB-8D5B61EF4293}"/>
                  </a:ext>
                </a:extLst>
              </p:cNvPr>
              <p:cNvSpPr txBox="1">
                <a:spLocks noRot="1" noChangeAspect="1" noMove="1" noResize="1" noEditPoints="1" noAdjustHandles="1" noChangeArrowheads="1" noChangeShapeType="1" noTextEdit="1"/>
              </p:cNvSpPr>
              <p:nvPr/>
            </p:nvSpPr>
            <p:spPr>
              <a:xfrm>
                <a:off x="5909583" y="4974916"/>
                <a:ext cx="2515176" cy="461665"/>
              </a:xfrm>
              <a:prstGeom prst="rect">
                <a:avLst/>
              </a:prstGeom>
              <a:blipFill>
                <a:blip r:embed="rId7"/>
                <a:stretch>
                  <a:fillRect l="-3632" t="-10526" b="-2894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84B268F1-30A8-D133-F336-88A7F1882C68}"/>
              </a:ext>
            </a:extLst>
          </p:cNvPr>
          <p:cNvSpPr/>
          <p:nvPr/>
        </p:nvSpPr>
        <p:spPr>
          <a:xfrm>
            <a:off x="4929757" y="6191808"/>
            <a:ext cx="2497392" cy="1214921"/>
          </a:xfrm>
          <a:custGeom>
            <a:avLst/>
            <a:gdLst>
              <a:gd name="connsiteX0" fmla="*/ 0 w 2105505"/>
              <a:gd name="connsiteY0" fmla="*/ 0 h 1214921"/>
              <a:gd name="connsiteX1" fmla="*/ 2105505 w 2105505"/>
              <a:gd name="connsiteY1" fmla="*/ 0 h 1214921"/>
              <a:gd name="connsiteX2" fmla="*/ 2105505 w 2105505"/>
              <a:gd name="connsiteY2" fmla="*/ 1214921 h 1214921"/>
              <a:gd name="connsiteX3" fmla="*/ 0 w 2105505"/>
              <a:gd name="connsiteY3" fmla="*/ 1214921 h 1214921"/>
              <a:gd name="connsiteX4" fmla="*/ 0 w 2105505"/>
              <a:gd name="connsiteY4" fmla="*/ 0 h 1214921"/>
              <a:gd name="connsiteX0" fmla="*/ 2105505 w 2196945"/>
              <a:gd name="connsiteY0" fmla="*/ 1214921 h 1306361"/>
              <a:gd name="connsiteX1" fmla="*/ 0 w 2196945"/>
              <a:gd name="connsiteY1" fmla="*/ 1214921 h 1306361"/>
              <a:gd name="connsiteX2" fmla="*/ 0 w 2196945"/>
              <a:gd name="connsiteY2" fmla="*/ 0 h 1306361"/>
              <a:gd name="connsiteX3" fmla="*/ 2105505 w 2196945"/>
              <a:gd name="connsiteY3" fmla="*/ 0 h 1306361"/>
              <a:gd name="connsiteX4" fmla="*/ 2196945 w 2196945"/>
              <a:gd name="connsiteY4" fmla="*/ 1306361 h 1306361"/>
              <a:gd name="connsiteX0" fmla="*/ 2105505 w 2105505"/>
              <a:gd name="connsiteY0" fmla="*/ 1214921 h 1214921"/>
              <a:gd name="connsiteX1" fmla="*/ 0 w 2105505"/>
              <a:gd name="connsiteY1" fmla="*/ 1214921 h 1214921"/>
              <a:gd name="connsiteX2" fmla="*/ 0 w 2105505"/>
              <a:gd name="connsiteY2" fmla="*/ 0 h 1214921"/>
              <a:gd name="connsiteX3" fmla="*/ 2105505 w 2105505"/>
              <a:gd name="connsiteY3" fmla="*/ 0 h 1214921"/>
              <a:gd name="connsiteX0" fmla="*/ 0 w 2105505"/>
              <a:gd name="connsiteY0" fmla="*/ 1214921 h 1214921"/>
              <a:gd name="connsiteX1" fmla="*/ 0 w 2105505"/>
              <a:gd name="connsiteY1" fmla="*/ 0 h 1214921"/>
              <a:gd name="connsiteX2" fmla="*/ 2105505 w 2105505"/>
              <a:gd name="connsiteY2" fmla="*/ 0 h 1214921"/>
            </a:gdLst>
            <a:ahLst/>
            <a:cxnLst>
              <a:cxn ang="0">
                <a:pos x="connsiteX0" y="connsiteY0"/>
              </a:cxn>
              <a:cxn ang="0">
                <a:pos x="connsiteX1" y="connsiteY1"/>
              </a:cxn>
              <a:cxn ang="0">
                <a:pos x="connsiteX2" y="connsiteY2"/>
              </a:cxn>
            </a:cxnLst>
            <a:rect l="l" t="t" r="r" b="b"/>
            <a:pathLst>
              <a:path w="2105505" h="1214921">
                <a:moveTo>
                  <a:pt x="0" y="1214921"/>
                </a:moveTo>
                <a:lnTo>
                  <a:pt x="0" y="0"/>
                </a:lnTo>
                <a:lnTo>
                  <a:pt x="2105505" y="0"/>
                </a:lnTo>
              </a:path>
            </a:pathLst>
          </a:cu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FF94230-E24C-CAED-E222-E4E59D35B607}"/>
                  </a:ext>
                </a:extLst>
              </p:cNvPr>
              <p:cNvSpPr txBox="1"/>
              <p:nvPr/>
            </p:nvSpPr>
            <p:spPr>
              <a:xfrm>
                <a:off x="5909583" y="5568486"/>
                <a:ext cx="2895088" cy="491417"/>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&lt;</m:t>
                    </m:r>
                    <m:r>
                      <a:rPr lang="en-US" sz="2400" b="0" i="1" smtClean="0">
                        <a:latin typeface="Cambria Math" panose="02040503050406030204" pitchFamily="18" charset="0"/>
                      </a:rPr>
                      <m:t>𝑟</m:t>
                    </m:r>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&gt;</m:t>
                    </m:r>
                    <m:r>
                      <a:rPr lang="en-US" sz="2400" b="0" i="1" smtClean="0">
                        <a:latin typeface="Cambria Math" panose="02040503050406030204" pitchFamily="18" charset="0"/>
                      </a:rPr>
                      <m:t>𝑛</m:t>
                    </m:r>
                  </m:oMath>
                </a14:m>
                <a:endParaRPr lang="en-US" sz="2400" dirty="0"/>
              </a:p>
            </p:txBody>
          </p:sp>
        </mc:Choice>
        <mc:Fallback xmlns="">
          <p:sp>
            <p:nvSpPr>
              <p:cNvPr id="15" name="TextBox 14">
                <a:extLst>
                  <a:ext uri="{FF2B5EF4-FFF2-40B4-BE49-F238E27FC236}">
                    <a16:creationId xmlns:a16="http://schemas.microsoft.com/office/drawing/2014/main" id="{1FF94230-E24C-CAED-E222-E4E59D35B607}"/>
                  </a:ext>
                </a:extLst>
              </p:cNvPr>
              <p:cNvSpPr txBox="1">
                <a:spLocks noRot="1" noChangeAspect="1" noMove="1" noResize="1" noEditPoints="1" noAdjustHandles="1" noChangeArrowheads="1" noChangeShapeType="1" noTextEdit="1"/>
              </p:cNvSpPr>
              <p:nvPr/>
            </p:nvSpPr>
            <p:spPr>
              <a:xfrm>
                <a:off x="5909583" y="5568486"/>
                <a:ext cx="2895088" cy="491417"/>
              </a:xfrm>
              <a:prstGeom prst="rect">
                <a:avLst/>
              </a:prstGeom>
              <a:blipFill>
                <a:blip r:embed="rId8"/>
                <a:stretch>
                  <a:fillRect l="-632" t="-8642" b="-22222"/>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5BDC9C5-5BFB-9E21-DBD4-464EF136C38A}"/>
              </a:ext>
            </a:extLst>
          </p:cNvPr>
          <p:cNvCxnSpPr/>
          <p:nvPr/>
        </p:nvCxnSpPr>
        <p:spPr>
          <a:xfrm flipH="1">
            <a:off x="6519505" y="6055567"/>
            <a:ext cx="364484" cy="39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0D8ABB-0A4C-0371-9679-C84B146E78EC}"/>
              </a:ext>
            </a:extLst>
          </p:cNvPr>
          <p:cNvCxnSpPr/>
          <p:nvPr/>
        </p:nvCxnSpPr>
        <p:spPr>
          <a:xfrm flipH="1">
            <a:off x="7824564" y="4017486"/>
            <a:ext cx="312982" cy="36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A7AA8F-09F0-A10F-907E-C7F0F71A2D34}"/>
              </a:ext>
            </a:extLst>
          </p:cNvPr>
          <p:cNvSpPr txBox="1"/>
          <p:nvPr/>
        </p:nvSpPr>
        <p:spPr>
          <a:xfrm>
            <a:off x="7684133" y="3700915"/>
            <a:ext cx="1595052" cy="369332"/>
          </a:xfrm>
          <a:prstGeom prst="rect">
            <a:avLst/>
          </a:prstGeom>
          <a:noFill/>
        </p:spPr>
        <p:txBody>
          <a:bodyPr wrap="none" rtlCol="0">
            <a:spAutoFit/>
          </a:bodyPr>
          <a:lstStyle/>
          <a:p>
            <a:r>
              <a:rPr lang="en-US" dirty="0"/>
              <a:t>Distance cutoff</a:t>
            </a:r>
          </a:p>
        </p:txBody>
      </p:sp>
      <p:sp>
        <p:nvSpPr>
          <p:cNvPr id="6" name="TextBox 5">
            <a:extLst>
              <a:ext uri="{FF2B5EF4-FFF2-40B4-BE49-F238E27FC236}">
                <a16:creationId xmlns:a16="http://schemas.microsoft.com/office/drawing/2014/main" id="{79E904EC-1757-7411-7716-B4D7D6A7C6B1}"/>
              </a:ext>
            </a:extLst>
          </p:cNvPr>
          <p:cNvSpPr txBox="1"/>
          <p:nvPr/>
        </p:nvSpPr>
        <p:spPr>
          <a:xfrm>
            <a:off x="3710342" y="815307"/>
            <a:ext cx="2915350" cy="369332"/>
          </a:xfrm>
          <a:prstGeom prst="rect">
            <a:avLst/>
          </a:prstGeom>
          <a:noFill/>
        </p:spPr>
        <p:txBody>
          <a:bodyPr wrap="none" rtlCol="0">
            <a:spAutoFit/>
          </a:bodyPr>
          <a:lstStyle/>
          <a:p>
            <a:r>
              <a:rPr lang="en-US" dirty="0">
                <a:solidFill>
                  <a:srgbClr val="C00000"/>
                </a:solidFill>
              </a:rPr>
              <a:t>not completeness of basis!!!</a:t>
            </a:r>
          </a:p>
        </p:txBody>
      </p:sp>
      <p:sp>
        <p:nvSpPr>
          <p:cNvPr id="19" name="TextBox 18">
            <a:extLst>
              <a:ext uri="{FF2B5EF4-FFF2-40B4-BE49-F238E27FC236}">
                <a16:creationId xmlns:a16="http://schemas.microsoft.com/office/drawing/2014/main" id="{5D3F2067-2524-74D7-3E83-9B28E8CB6C6F}"/>
              </a:ext>
            </a:extLst>
          </p:cNvPr>
          <p:cNvSpPr txBox="1"/>
          <p:nvPr/>
        </p:nvSpPr>
        <p:spPr>
          <a:xfrm>
            <a:off x="7167171" y="2319641"/>
            <a:ext cx="4557914" cy="400110"/>
          </a:xfrm>
          <a:prstGeom prst="rect">
            <a:avLst/>
          </a:prstGeom>
          <a:noFill/>
        </p:spPr>
        <p:txBody>
          <a:bodyPr wrap="none" rtlCol="0">
            <a:spAutoFit/>
          </a:bodyPr>
          <a:lstStyle/>
          <a:p>
            <a:r>
              <a:rPr lang="en-US" sz="2000" dirty="0">
                <a:solidFill>
                  <a:srgbClr val="C00000"/>
                </a:solidFill>
              </a:rPr>
              <a:t>Too complicated to understand physically!</a:t>
            </a:r>
          </a:p>
        </p:txBody>
      </p:sp>
    </p:spTree>
    <p:extLst>
      <p:ext uri="{BB962C8B-B14F-4D97-AF65-F5344CB8AC3E}">
        <p14:creationId xmlns:p14="http://schemas.microsoft.com/office/powerpoint/2010/main" val="292373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AD8F0-8D23-FB00-B9AE-298DC2EBF564}"/>
              </a:ext>
            </a:extLst>
          </p:cNvPr>
          <p:cNvSpPr txBox="1"/>
          <p:nvPr/>
        </p:nvSpPr>
        <p:spPr>
          <a:xfrm>
            <a:off x="341697" y="253867"/>
            <a:ext cx="10302564" cy="646331"/>
          </a:xfrm>
          <a:prstGeom prst="rect">
            <a:avLst/>
          </a:prstGeom>
          <a:noFill/>
        </p:spPr>
        <p:txBody>
          <a:bodyPr wrap="none" rtlCol="0">
            <a:spAutoFit/>
          </a:bodyPr>
          <a:lstStyle/>
          <a:p>
            <a:r>
              <a:rPr lang="en-US" sz="3600" dirty="0"/>
              <a:t>What is Cauchy completeness? Much simpler terms!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BD48B91-415E-68DD-BB7F-82A051371B14}"/>
                  </a:ext>
                </a:extLst>
              </p:cNvPr>
              <p:cNvSpPr txBox="1"/>
              <p:nvPr/>
            </p:nvSpPr>
            <p:spPr>
              <a:xfrm>
                <a:off x="1525550" y="1685038"/>
                <a:ext cx="8721875" cy="1211935"/>
              </a:xfrm>
              <a:prstGeom prst="rect">
                <a:avLst/>
              </a:prstGeom>
              <a:noFill/>
            </p:spPr>
            <p:txBody>
              <a:bodyPr wrap="none" rtlCol="0">
                <a:spAutoFit/>
              </a:bodyPr>
              <a:lstStyle/>
              <a:p>
                <a:r>
                  <a:rPr lang="en-US" sz="3600" dirty="0"/>
                  <a:t>Suppose </a:t>
                </a:r>
                <a14:m>
                  <m:oMath xmlns:m="http://schemas.openxmlformats.org/officeDocument/2006/math">
                    <m:d>
                      <m:dPr>
                        <m:begChr m:val="|"/>
                        <m:endChr m:val="⟩"/>
                        <m:ctrlPr>
                          <a:rPr lang="en-US" sz="3600" i="1" dirty="0" smtClean="0">
                            <a:latin typeface="Cambria Math" panose="02040503050406030204" pitchFamily="18" charset="0"/>
                          </a:rPr>
                        </m:ctrlPr>
                      </m:dPr>
                      <m:e>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𝜓</m:t>
                            </m:r>
                          </m:e>
                          <m:sub>
                            <m:r>
                              <a:rPr lang="en-US" sz="3600" b="0" i="1" dirty="0" smtClean="0">
                                <a:latin typeface="Cambria Math" panose="02040503050406030204" pitchFamily="18" charset="0"/>
                              </a:rPr>
                              <m:t>𝑖</m:t>
                            </m:r>
                          </m:sub>
                        </m:sSub>
                      </m:e>
                    </m:d>
                    <m:r>
                      <a:rPr lang="en-US" sz="3600" b="0" i="1" dirty="0" smtClean="0">
                        <a:latin typeface="Cambria Math" panose="02040503050406030204" pitchFamily="18" charset="0"/>
                      </a:rPr>
                      <m:t>∈</m:t>
                    </m:r>
                    <m:r>
                      <a:rPr lang="en-US" sz="3600" b="0" i="1" dirty="0" smtClean="0">
                        <a:latin typeface="Cambria Math" panose="02040503050406030204" pitchFamily="18" charset="0"/>
                      </a:rPr>
                      <m:t>ℋ</m:t>
                    </m:r>
                  </m:oMath>
                </a14:m>
                <a:r>
                  <a:rPr lang="en-US" sz="3600" dirty="0"/>
                  <a:t> is an orthonormal basis</a:t>
                </a:r>
                <a:br>
                  <a:rPr lang="en-US" sz="3600" dirty="0"/>
                </a:br>
                <a:r>
                  <a:rPr lang="en-US" sz="3600" dirty="0"/>
                  <a:t>then </a:t>
                </a:r>
                <a14:m>
                  <m:oMath xmlns:m="http://schemas.openxmlformats.org/officeDocument/2006/math">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𝑐</m:t>
                            </m:r>
                          </m:e>
                          <m:sub>
                            <m:r>
                              <a:rPr lang="en-US" sz="3600" i="1">
                                <a:latin typeface="Cambria Math" panose="02040503050406030204" pitchFamily="18" charset="0"/>
                              </a:rPr>
                              <m:t>𝑖</m:t>
                            </m:r>
                          </m:sub>
                        </m:sSub>
                      </m:e>
                    </m:nary>
                    <m:d>
                      <m:dPr>
                        <m:begChr m:val="|"/>
                        <m:endChr m:val="⟩"/>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𝜓</m:t>
                            </m:r>
                          </m:e>
                          <m:sub>
                            <m:r>
                              <a:rPr lang="en-US" sz="3600" i="1" dirty="0">
                                <a:latin typeface="Cambria Math" panose="02040503050406030204" pitchFamily="18" charset="0"/>
                              </a:rPr>
                              <m:t>𝑖</m:t>
                            </m:r>
                          </m:sub>
                        </m:sSub>
                      </m:e>
                    </m:d>
                    <m:r>
                      <a:rPr lang="en-US" sz="3600" i="1" dirty="0">
                        <a:latin typeface="Cambria Math" panose="02040503050406030204" pitchFamily="18" charset="0"/>
                      </a:rPr>
                      <m:t>∈</m:t>
                    </m:r>
                    <m:r>
                      <a:rPr lang="en-US" sz="3600" i="1" dirty="0">
                        <a:latin typeface="Cambria Math" panose="02040503050406030204" pitchFamily="18" charset="0"/>
                      </a:rPr>
                      <m:t>ℋ</m:t>
                    </m:r>
                    <m:r>
                      <a:rPr lang="en-US" sz="3600" i="1" dirty="0">
                        <a:latin typeface="Cambria Math" panose="02040503050406030204" pitchFamily="18" charset="0"/>
                      </a:rPr>
                      <m:t> </m:t>
                    </m:r>
                  </m:oMath>
                </a14:m>
                <a:r>
                  <a:rPr lang="en-US" sz="3600" dirty="0"/>
                  <a:t>if and only if </a:t>
                </a:r>
                <a14:m>
                  <m:oMath xmlns:m="http://schemas.openxmlformats.org/officeDocument/2006/math">
                    <m:nary>
                      <m:naryPr>
                        <m:chr m:val="∑"/>
                        <m:supHide m:val="on"/>
                        <m:ctrlPr>
                          <a:rPr lang="en-US" sz="3600" b="0" i="1" smtClean="0">
                            <a:latin typeface="Cambria Math" panose="02040503050406030204" pitchFamily="18" charset="0"/>
                          </a:rPr>
                        </m:ctrlPr>
                      </m:naryPr>
                      <m:sub>
                        <m:r>
                          <a:rPr lang="en-US" sz="3600" b="0" i="1" smtClean="0">
                            <a:latin typeface="Cambria Math" panose="02040503050406030204" pitchFamily="18" charset="0"/>
                          </a:rPr>
                          <m:t>𝑖</m:t>
                        </m:r>
                      </m:sub>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e>
                            </m:d>
                          </m:e>
                          <m:sup>
                            <m:r>
                              <a:rPr lang="en-US" sz="3600" b="0" i="1" smtClean="0">
                                <a:latin typeface="Cambria Math" panose="02040503050406030204" pitchFamily="18" charset="0"/>
                              </a:rPr>
                              <m:t>2</m:t>
                            </m:r>
                          </m:sup>
                        </m:sSup>
                      </m:e>
                    </m:nary>
                    <m:r>
                      <a:rPr lang="en-US" sz="3600" b="0" i="1" smtClean="0">
                        <a:latin typeface="Cambria Math" panose="02040503050406030204" pitchFamily="18" charset="0"/>
                      </a:rPr>
                      <m:t>&lt;∞</m:t>
                    </m:r>
                  </m:oMath>
                </a14:m>
                <a:endParaRPr lang="en-US" sz="3600" dirty="0"/>
              </a:p>
            </p:txBody>
          </p:sp>
        </mc:Choice>
        <mc:Fallback>
          <p:sp>
            <p:nvSpPr>
              <p:cNvPr id="6" name="TextBox 5">
                <a:extLst>
                  <a:ext uri="{FF2B5EF4-FFF2-40B4-BE49-F238E27FC236}">
                    <a16:creationId xmlns:a16="http://schemas.microsoft.com/office/drawing/2014/main" id="{4BD48B91-415E-68DD-BB7F-82A051371B14}"/>
                  </a:ext>
                </a:extLst>
              </p:cNvPr>
              <p:cNvSpPr txBox="1">
                <a:spLocks noRot="1" noChangeAspect="1" noMove="1" noResize="1" noEditPoints="1" noAdjustHandles="1" noChangeArrowheads="1" noChangeShapeType="1" noTextEdit="1"/>
              </p:cNvSpPr>
              <p:nvPr/>
            </p:nvSpPr>
            <p:spPr>
              <a:xfrm>
                <a:off x="1525550" y="1685038"/>
                <a:ext cx="8721875" cy="1211935"/>
              </a:xfrm>
              <a:prstGeom prst="rect">
                <a:avLst/>
              </a:prstGeom>
              <a:blipFill>
                <a:blip r:embed="rId2"/>
                <a:stretch>
                  <a:fillRect l="-2096" t="-7538" b="-180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7736F5-4002-A245-BE6F-1B99C9087A80}"/>
              </a:ext>
            </a:extLst>
          </p:cNvPr>
          <p:cNvSpPr txBox="1"/>
          <p:nvPr/>
        </p:nvSpPr>
        <p:spPr>
          <a:xfrm>
            <a:off x="844804" y="3914276"/>
            <a:ext cx="8130431" cy="1200329"/>
          </a:xfrm>
          <a:prstGeom prst="rect">
            <a:avLst/>
          </a:prstGeom>
          <a:noFill/>
        </p:spPr>
        <p:txBody>
          <a:bodyPr wrap="none" rtlCol="0">
            <a:spAutoFit/>
          </a:bodyPr>
          <a:lstStyle/>
          <a:p>
            <a:r>
              <a:rPr lang="en-US" sz="3600" dirty="0"/>
              <a:t>If the sum of the square of the coefficients</a:t>
            </a:r>
            <a:br>
              <a:rPr lang="en-US" sz="3600" dirty="0"/>
            </a:br>
            <a:r>
              <a:rPr lang="en-US" sz="3600" dirty="0"/>
              <a:t>converges, so does the vector sum</a:t>
            </a:r>
          </a:p>
        </p:txBody>
      </p:sp>
      <p:sp>
        <p:nvSpPr>
          <p:cNvPr id="18" name="TextBox 17">
            <a:extLst>
              <a:ext uri="{FF2B5EF4-FFF2-40B4-BE49-F238E27FC236}">
                <a16:creationId xmlns:a16="http://schemas.microsoft.com/office/drawing/2014/main" id="{762DF7FA-9DFF-7A9A-871B-9D3C6562E935}"/>
              </a:ext>
            </a:extLst>
          </p:cNvPr>
          <p:cNvSpPr txBox="1"/>
          <p:nvPr/>
        </p:nvSpPr>
        <p:spPr>
          <a:xfrm>
            <a:off x="370958" y="5456254"/>
            <a:ext cx="8437143" cy="707886"/>
          </a:xfrm>
          <a:prstGeom prst="rect">
            <a:avLst/>
          </a:prstGeom>
          <a:noFill/>
        </p:spPr>
        <p:txBody>
          <a:bodyPr wrap="square" rtlCol="0">
            <a:spAutoFit/>
          </a:bodyPr>
          <a:lstStyle/>
          <a:p>
            <a:r>
              <a:rPr lang="en-US" sz="4000" dirty="0">
                <a:solidFill>
                  <a:schemeClr val="accent6">
                    <a:lumMod val="75000"/>
                  </a:schemeClr>
                </a:solidFill>
              </a:rPr>
              <a:t>Mathematically nice… but physically?</a:t>
            </a:r>
          </a:p>
        </p:txBody>
      </p:sp>
    </p:spTree>
    <p:extLst>
      <p:ext uri="{BB962C8B-B14F-4D97-AF65-F5344CB8AC3E}">
        <p14:creationId xmlns:p14="http://schemas.microsoft.com/office/powerpoint/2010/main" val="112523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D48B91-415E-68DD-BB7F-82A051371B14}"/>
                  </a:ext>
                </a:extLst>
              </p:cNvPr>
              <p:cNvSpPr txBox="1"/>
              <p:nvPr/>
            </p:nvSpPr>
            <p:spPr>
              <a:xfrm>
                <a:off x="471191" y="400913"/>
                <a:ext cx="11369716" cy="1200329"/>
              </a:xfrm>
              <a:prstGeom prst="rect">
                <a:avLst/>
              </a:prstGeom>
              <a:noFill/>
            </p:spPr>
            <p:txBody>
              <a:bodyPr wrap="none" rtlCol="0">
                <a:spAutoFit/>
              </a:bodyPr>
              <a:lstStyle/>
              <a:p>
                <a:r>
                  <a:rPr lang="en-US" sz="3600" dirty="0"/>
                  <a:t>Suppose the operator </a:t>
                </a:r>
                <a14:m>
                  <m:oMath xmlns:m="http://schemas.openxmlformats.org/officeDocument/2006/math">
                    <m:r>
                      <a:rPr lang="en-US" sz="3600" b="0" i="1" smtClean="0">
                        <a:latin typeface="Cambria Math" panose="02040503050406030204" pitchFamily="18" charset="0"/>
                      </a:rPr>
                      <m:t>𝑁</m:t>
                    </m:r>
                  </m:oMath>
                </a14:m>
                <a:r>
                  <a:rPr lang="en-US" sz="3600" dirty="0"/>
                  <a:t> counts the number of particles and</a:t>
                </a:r>
                <a:br>
                  <a:rPr lang="en-US" sz="3600" dirty="0"/>
                </a:br>
                <a14:m>
                  <m:oMath xmlns:m="http://schemas.openxmlformats.org/officeDocument/2006/math">
                    <m:d>
                      <m:dPr>
                        <m:begChr m:val="|"/>
                        <m:endChr m:val="⟩"/>
                        <m:ctrlPr>
                          <a:rPr lang="en-US" sz="3600" i="1" dirty="0" smtClean="0">
                            <a:latin typeface="Cambria Math" panose="02040503050406030204" pitchFamily="18" charset="0"/>
                          </a:rPr>
                        </m:ctrlPr>
                      </m:dPr>
                      <m:e>
                        <m:r>
                          <a:rPr lang="en-US" sz="3600" b="0" i="1" dirty="0" smtClean="0">
                            <a:latin typeface="Cambria Math" panose="02040503050406030204" pitchFamily="18" charset="0"/>
                          </a:rPr>
                          <m:t>𝑖</m:t>
                        </m:r>
                      </m:e>
                    </m:d>
                    <m:r>
                      <a:rPr lang="en-US" sz="3600" b="0" i="1" dirty="0" smtClean="0">
                        <a:latin typeface="Cambria Math" panose="02040503050406030204" pitchFamily="18" charset="0"/>
                      </a:rPr>
                      <m:t>∈</m:t>
                    </m:r>
                    <m:r>
                      <a:rPr lang="en-US" sz="3600" b="0" i="1" dirty="0" smtClean="0">
                        <a:latin typeface="Cambria Math" panose="02040503050406030204" pitchFamily="18" charset="0"/>
                      </a:rPr>
                      <m:t>ℋ</m:t>
                    </m:r>
                  </m:oMath>
                </a14:m>
                <a:r>
                  <a:rPr lang="en-US" sz="3600" dirty="0"/>
                  <a:t> are the eigenstates with </a:t>
                </a:r>
                <a14:m>
                  <m:oMath xmlns:m="http://schemas.openxmlformats.org/officeDocument/2006/math">
                    <m:r>
                      <a:rPr lang="en-US" sz="3600" b="0" i="1" smtClean="0">
                        <a:latin typeface="Cambria Math" panose="02040503050406030204" pitchFamily="18" charset="0"/>
                      </a:rPr>
                      <m:t>𝑖</m:t>
                    </m:r>
                  </m:oMath>
                </a14:m>
                <a:r>
                  <a:rPr lang="en-US" sz="3600" dirty="0"/>
                  <a:t> particles</a:t>
                </a:r>
              </a:p>
            </p:txBody>
          </p:sp>
        </mc:Choice>
        <mc:Fallback xmlns="">
          <p:sp>
            <p:nvSpPr>
              <p:cNvPr id="6" name="TextBox 5">
                <a:extLst>
                  <a:ext uri="{FF2B5EF4-FFF2-40B4-BE49-F238E27FC236}">
                    <a16:creationId xmlns:a16="http://schemas.microsoft.com/office/drawing/2014/main" id="{4BD48B91-415E-68DD-BB7F-82A051371B14}"/>
                  </a:ext>
                </a:extLst>
              </p:cNvPr>
              <p:cNvSpPr txBox="1">
                <a:spLocks noRot="1" noChangeAspect="1" noMove="1" noResize="1" noEditPoints="1" noAdjustHandles="1" noChangeArrowheads="1" noChangeShapeType="1" noTextEdit="1"/>
              </p:cNvSpPr>
              <p:nvPr/>
            </p:nvSpPr>
            <p:spPr>
              <a:xfrm>
                <a:off x="471191" y="400913"/>
                <a:ext cx="11369716" cy="1200329"/>
              </a:xfrm>
              <a:prstGeom prst="rect">
                <a:avLst/>
              </a:prstGeom>
              <a:blipFill>
                <a:blip r:embed="rId2"/>
                <a:stretch>
                  <a:fillRect l="-1609" t="-8122" r="-697" b="-1827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7736F5-4002-A245-BE6F-1B99C9087A80}"/>
              </a:ext>
            </a:extLst>
          </p:cNvPr>
          <p:cNvSpPr txBox="1"/>
          <p:nvPr/>
        </p:nvSpPr>
        <p:spPr>
          <a:xfrm>
            <a:off x="640126" y="3797176"/>
            <a:ext cx="1769715" cy="646331"/>
          </a:xfrm>
          <a:prstGeom prst="rect">
            <a:avLst/>
          </a:prstGeom>
          <a:noFill/>
        </p:spPr>
        <p:txBody>
          <a:bodyPr wrap="none" rtlCol="0">
            <a:spAutoFit/>
          </a:bodyPr>
          <a:lstStyle/>
          <a:p>
            <a:r>
              <a:rPr lang="en-US" sz="3600" dirty="0"/>
              <a:t>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8BBC0C-41E5-62F2-BA5E-FE69F9EE056F}"/>
                  </a:ext>
                </a:extLst>
              </p:cNvPr>
              <p:cNvSpPr txBox="1"/>
              <p:nvPr/>
            </p:nvSpPr>
            <p:spPr>
              <a:xfrm>
                <a:off x="471191" y="1771970"/>
                <a:ext cx="6601807" cy="646331"/>
              </a:xfrm>
              <a:prstGeom prst="rect">
                <a:avLst/>
              </a:prstGeom>
              <a:noFill/>
            </p:spPr>
            <p:txBody>
              <a:bodyPr wrap="none" rtlCol="0">
                <a:spAutoFit/>
              </a:bodyPr>
              <a:lstStyle/>
              <a:p>
                <a:r>
                  <a:rPr lang="en-US" sz="3600" dirty="0"/>
                  <a:t>The expectation is </a:t>
                </a:r>
                <a14:m>
                  <m:oMath xmlns:m="http://schemas.openxmlformats.org/officeDocument/2006/math">
                    <m:r>
                      <a:rPr lang="en-US" sz="3600" b="0" i="1" dirty="0" smtClean="0">
                        <a:latin typeface="Cambria Math" panose="02040503050406030204" pitchFamily="18" charset="0"/>
                      </a:rPr>
                      <m:t>⟨</m:t>
                    </m:r>
                    <m:r>
                      <a:rPr lang="en-US" sz="3600" b="0" i="1" dirty="0" smtClean="0">
                        <a:latin typeface="Cambria Math" panose="02040503050406030204" pitchFamily="18" charset="0"/>
                      </a:rPr>
                      <m:t>𝑁</m:t>
                    </m:r>
                    <m:r>
                      <a:rPr lang="en-US" sz="3600" b="0" i="1" dirty="0" smtClean="0">
                        <a:latin typeface="Cambria Math" panose="02040503050406030204" pitchFamily="18" charset="0"/>
                      </a:rPr>
                      <m:t>⟩=</m:t>
                    </m:r>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𝜓</m:t>
                        </m:r>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𝑁</m:t>
                            </m:r>
                          </m:e>
                        </m:d>
                        <m:r>
                          <a:rPr lang="en-US" sz="3600" b="0" i="1" dirty="0" smtClean="0">
                            <a:latin typeface="Cambria Math" panose="02040503050406030204" pitchFamily="18" charset="0"/>
                          </a:rPr>
                          <m:t>𝜓</m:t>
                        </m:r>
                      </m:e>
                    </m:d>
                  </m:oMath>
                </a14:m>
                <a:endParaRPr lang="en-US" sz="3600" dirty="0"/>
              </a:p>
            </p:txBody>
          </p:sp>
        </mc:Choice>
        <mc:Fallback xmlns="">
          <p:sp>
            <p:nvSpPr>
              <p:cNvPr id="3" name="TextBox 2">
                <a:extLst>
                  <a:ext uri="{FF2B5EF4-FFF2-40B4-BE49-F238E27FC236}">
                    <a16:creationId xmlns:a16="http://schemas.microsoft.com/office/drawing/2014/main" id="{678BBC0C-41E5-62F2-BA5E-FE69F9EE056F}"/>
                  </a:ext>
                </a:extLst>
              </p:cNvPr>
              <p:cNvSpPr txBox="1">
                <a:spLocks noRot="1" noChangeAspect="1" noMove="1" noResize="1" noEditPoints="1" noAdjustHandles="1" noChangeArrowheads="1" noChangeShapeType="1" noTextEdit="1"/>
              </p:cNvSpPr>
              <p:nvPr/>
            </p:nvSpPr>
            <p:spPr>
              <a:xfrm>
                <a:off x="471191" y="1771970"/>
                <a:ext cx="6601807" cy="646331"/>
              </a:xfrm>
              <a:prstGeom prst="rect">
                <a:avLst/>
              </a:prstGeom>
              <a:blipFill>
                <a:blip r:embed="rId3"/>
                <a:stretch>
                  <a:fillRect l="-2770" t="-15094" b="-349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4791EBC-2D09-859B-5B77-B9423DCCC904}"/>
                  </a:ext>
                </a:extLst>
              </p:cNvPr>
              <p:cNvSpPr txBox="1"/>
              <p:nvPr/>
            </p:nvSpPr>
            <p:spPr>
              <a:xfrm>
                <a:off x="1143523" y="2640263"/>
                <a:ext cx="10124438" cy="661591"/>
              </a:xfrm>
              <a:prstGeom prst="rect">
                <a:avLst/>
              </a:prstGeom>
              <a:noFill/>
            </p:spPr>
            <p:txBody>
              <a:bodyPr wrap="none" rtlCol="0">
                <a:spAutoFit/>
              </a:bodyPr>
              <a:lstStyle/>
              <a:p>
                <a14:m>
                  <m:oMath xmlns:m="http://schemas.openxmlformats.org/officeDocument/2006/math">
                    <m:nary>
                      <m:naryPr>
                        <m:chr m:val="∑"/>
                        <m:ctrlPr>
                          <a:rPr lang="en-US" sz="3600" b="0" i="1" dirty="0" smtClean="0">
                            <a:latin typeface="Cambria Math" panose="02040503050406030204" pitchFamily="18" charset="0"/>
                          </a:rPr>
                        </m:ctrlPr>
                      </m:naryPr>
                      <m:sub>
                        <m:r>
                          <a:rPr lang="en-US" sz="3600" b="0" i="1" dirty="0" smtClean="0">
                            <a:latin typeface="Cambria Math" panose="02040503050406030204" pitchFamily="18" charset="0"/>
                          </a:rPr>
                          <m:t>𝑖</m:t>
                        </m:r>
                        <m:r>
                          <a:rPr lang="en-US" sz="3600" b="0" i="1" dirty="0" smtClean="0">
                            <a:latin typeface="Cambria Math" panose="02040503050406030204" pitchFamily="18" charset="0"/>
                          </a:rPr>
                          <m:t>=1</m:t>
                        </m:r>
                      </m:sub>
                      <m:sup>
                        <m:r>
                          <a:rPr lang="en-US" sz="3600" b="0" i="1" dirty="0" smtClean="0">
                            <a:latin typeface="Cambria Math" panose="02040503050406030204" pitchFamily="18" charset="0"/>
                          </a:rPr>
                          <m:t>+∞</m:t>
                        </m:r>
                      </m:sup>
                      <m:e>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𝑁</m:t>
                        </m:r>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e>
                    </m:nary>
                    <m:r>
                      <a:rPr lang="en-US" sz="3600" b="0" i="1" dirty="0" smtClean="0">
                        <a:latin typeface="Cambria Math" panose="02040503050406030204" pitchFamily="18" charset="0"/>
                      </a:rPr>
                      <m:t>=</m:t>
                    </m:r>
                    <m:nary>
                      <m:naryPr>
                        <m:chr m:val="∑"/>
                        <m:ctrlPr>
                          <a:rPr lang="en-US" sz="3600" i="1" dirty="0">
                            <a:latin typeface="Cambria Math" panose="02040503050406030204" pitchFamily="18" charset="0"/>
                          </a:rPr>
                        </m:ctrlPr>
                      </m:naryPr>
                      <m:sub>
                        <m:r>
                          <a:rPr lang="en-US" sz="3600" i="1" dirty="0">
                            <a:latin typeface="Cambria Math" panose="02040503050406030204" pitchFamily="18" charset="0"/>
                          </a:rPr>
                          <m:t>𝑖</m:t>
                        </m:r>
                        <m:r>
                          <a:rPr lang="en-US" sz="3600" i="1" dirty="0">
                            <a:latin typeface="Cambria Math" panose="02040503050406030204" pitchFamily="18" charset="0"/>
                          </a:rPr>
                          <m:t>=1</m:t>
                        </m:r>
                      </m:sub>
                      <m:sup>
                        <m:r>
                          <a:rPr lang="en-US" sz="3600" i="1" dirty="0">
                            <a:latin typeface="Cambria Math" panose="02040503050406030204" pitchFamily="18" charset="0"/>
                          </a:rPr>
                          <m:t>+∞</m:t>
                        </m:r>
                      </m:sup>
                      <m:e>
                        <m:r>
                          <a:rPr lang="en-US" sz="3600" b="0" i="1" dirty="0" smtClean="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e>
                    </m:nary>
                    <m:r>
                      <a:rPr lang="en-US" sz="3600" b="0" i="1" dirty="0" smtClean="0">
                        <a:latin typeface="Cambria Math" panose="02040503050406030204" pitchFamily="18" charset="0"/>
                      </a:rPr>
                      <m:t>=</m:t>
                    </m:r>
                    <m:nary>
                      <m:naryPr>
                        <m:chr m:val="∑"/>
                        <m:ctrlPr>
                          <a:rPr lang="en-US" sz="3600" i="1" dirty="0">
                            <a:latin typeface="Cambria Math" panose="02040503050406030204" pitchFamily="18" charset="0"/>
                          </a:rPr>
                        </m:ctrlPr>
                      </m:naryPr>
                      <m:sub>
                        <m:r>
                          <a:rPr lang="en-US" sz="3600" i="1" dirty="0">
                            <a:latin typeface="Cambria Math" panose="02040503050406030204" pitchFamily="18" charset="0"/>
                          </a:rPr>
                          <m:t>𝑖</m:t>
                        </m:r>
                        <m:r>
                          <a:rPr lang="en-US" sz="3600" i="1" dirty="0">
                            <a:latin typeface="Cambria Math" panose="02040503050406030204" pitchFamily="18" charset="0"/>
                          </a:rPr>
                          <m:t>=1</m:t>
                        </m:r>
                      </m:sub>
                      <m:sup>
                        <m:r>
                          <a:rPr lang="en-US" sz="3600" i="1" dirty="0">
                            <a:latin typeface="Cambria Math" panose="02040503050406030204" pitchFamily="18" charset="0"/>
                          </a:rPr>
                          <m:t>+∞</m:t>
                        </m:r>
                      </m:sup>
                      <m:e>
                        <m:r>
                          <a:rPr lang="en-US" sz="3600" i="1" dirty="0">
                            <a:latin typeface="Cambria Math" panose="02040503050406030204" pitchFamily="18" charset="0"/>
                          </a:rPr>
                          <m:t>𝑖</m:t>
                        </m:r>
                        <m:sSup>
                          <m:sSupPr>
                            <m:ctrlPr>
                              <a:rPr lang="en-US" sz="3600" b="0" i="1" dirty="0" smtClean="0">
                                <a:latin typeface="Cambria Math" panose="02040503050406030204" pitchFamily="18" charset="0"/>
                              </a:rPr>
                            </m:ctrlPr>
                          </m:sSupPr>
                          <m:e>
                            <m:d>
                              <m:dPr>
                                <m:begChr m:val="|"/>
                                <m:endChr m:val="|"/>
                                <m:ctrlPr>
                                  <a:rPr lang="en-US" sz="3600" b="0" i="1" dirty="0" smtClean="0">
                                    <a:latin typeface="Cambria Math" panose="02040503050406030204" pitchFamily="18" charset="0"/>
                                  </a:rPr>
                                </m:ctrlPr>
                              </m:dPr>
                              <m:e>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𝑐</m:t>
                                    </m:r>
                                  </m:e>
                                  <m:sub>
                                    <m:r>
                                      <a:rPr lang="en-US" sz="3600" b="0" i="1" dirty="0" smtClean="0">
                                        <a:latin typeface="Cambria Math" panose="02040503050406030204" pitchFamily="18" charset="0"/>
                                      </a:rPr>
                                      <m:t>𝑖</m:t>
                                    </m:r>
                                  </m:sub>
                                </m:sSub>
                              </m:e>
                            </m:d>
                          </m:e>
                          <m:sup>
                            <m:r>
                              <a:rPr lang="en-US" sz="3600" b="0" i="1" dirty="0" smtClean="0">
                                <a:latin typeface="Cambria Math" panose="02040503050406030204" pitchFamily="18" charset="0"/>
                              </a:rPr>
                              <m:t>2</m:t>
                            </m:r>
                          </m:sup>
                        </m:sSup>
                      </m:e>
                    </m:nary>
                  </m:oMath>
                </a14:m>
                <a:r>
                  <a:rPr lang="en-US" sz="3600" dirty="0"/>
                  <a:t> </a:t>
                </a:r>
              </a:p>
            </p:txBody>
          </p:sp>
        </mc:Choice>
        <mc:Fallback>
          <p:sp>
            <p:nvSpPr>
              <p:cNvPr id="4" name="TextBox 3">
                <a:extLst>
                  <a:ext uri="{FF2B5EF4-FFF2-40B4-BE49-F238E27FC236}">
                    <a16:creationId xmlns:a16="http://schemas.microsoft.com/office/drawing/2014/main" id="{54791EBC-2D09-859B-5B77-B9423DCCC904}"/>
                  </a:ext>
                </a:extLst>
              </p:cNvPr>
              <p:cNvSpPr txBox="1">
                <a:spLocks noRot="1" noChangeAspect="1" noMove="1" noResize="1" noEditPoints="1" noAdjustHandles="1" noChangeArrowheads="1" noChangeShapeType="1" noTextEdit="1"/>
              </p:cNvSpPr>
              <p:nvPr/>
            </p:nvSpPr>
            <p:spPr>
              <a:xfrm>
                <a:off x="1143523" y="2640263"/>
                <a:ext cx="10124438" cy="661591"/>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694B974-3238-DC9D-7656-813D3110D0F6}"/>
              </a:ext>
            </a:extLst>
          </p:cNvPr>
          <p:cNvSpPr txBox="1"/>
          <p:nvPr/>
        </p:nvSpPr>
        <p:spPr>
          <a:xfrm>
            <a:off x="9226949" y="1345853"/>
            <a:ext cx="2814553" cy="369332"/>
          </a:xfrm>
          <a:prstGeom prst="rect">
            <a:avLst/>
          </a:prstGeom>
          <a:noFill/>
        </p:spPr>
        <p:txBody>
          <a:bodyPr wrap="none" rtlCol="0">
            <a:spAutoFit/>
          </a:bodyPr>
          <a:lstStyle/>
          <a:p>
            <a:r>
              <a:rPr lang="en-US" dirty="0"/>
              <a:t>Not guaranteed to converge</a:t>
            </a:r>
          </a:p>
        </p:txBody>
      </p:sp>
      <p:cxnSp>
        <p:nvCxnSpPr>
          <p:cNvPr id="8" name="Straight Arrow Connector 7">
            <a:extLst>
              <a:ext uri="{FF2B5EF4-FFF2-40B4-BE49-F238E27FC236}">
                <a16:creationId xmlns:a16="http://schemas.microsoft.com/office/drawing/2014/main" id="{D9D8A07A-36CC-6F92-2D34-EAC33AD79609}"/>
              </a:ext>
            </a:extLst>
          </p:cNvPr>
          <p:cNvCxnSpPr>
            <a:cxnSpLocks/>
          </p:cNvCxnSpPr>
          <p:nvPr/>
        </p:nvCxnSpPr>
        <p:spPr>
          <a:xfrm flipH="1">
            <a:off x="10030408" y="1848188"/>
            <a:ext cx="322632" cy="792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784FA7-D5FD-59A2-5371-8A828CA5E37D}"/>
                  </a:ext>
                </a:extLst>
              </p:cNvPr>
              <p:cNvSpPr txBox="1"/>
              <p:nvPr/>
            </p:nvSpPr>
            <p:spPr>
              <a:xfrm>
                <a:off x="2795580" y="3529740"/>
                <a:ext cx="1656479" cy="976358"/>
              </a:xfrm>
              <a:prstGeom prst="rect">
                <a:avLst/>
              </a:prstGeom>
              <a:noFill/>
            </p:spPr>
            <p:txBody>
              <a:bodyPr wrap="none" rtlCol="0">
                <a:spAutoFit/>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ad>
                          <m:radPr>
                            <m:degHide m:val="on"/>
                            <m:ctrlPr>
                              <a:rPr lang="en-US" sz="3600" b="0" i="1" smtClean="0">
                                <a:latin typeface="Cambria Math" panose="02040503050406030204" pitchFamily="18" charset="0"/>
                              </a:rPr>
                            </m:ctrlPr>
                          </m:radPr>
                          <m:deg/>
                          <m:e>
                            <m:r>
                              <a:rPr lang="en-US" sz="3600" b="0" i="1" smtClean="0">
                                <a:latin typeface="Cambria Math" panose="02040503050406030204" pitchFamily="18" charset="0"/>
                              </a:rPr>
                              <m:t>6</m:t>
                            </m:r>
                          </m:e>
                        </m:rad>
                      </m:num>
                      <m:den>
                        <m:r>
                          <a:rPr lang="en-US" sz="3600" b="0" i="1" smtClean="0">
                            <a:latin typeface="Cambria Math" panose="02040503050406030204" pitchFamily="18" charset="0"/>
                          </a:rPr>
                          <m:t>𝜋</m:t>
                        </m:r>
                        <m:r>
                          <a:rPr lang="en-US" sz="3600" b="0" i="1" smtClean="0">
                            <a:latin typeface="Cambria Math" panose="02040503050406030204" pitchFamily="18" charset="0"/>
                          </a:rPr>
                          <m:t>𝑖</m:t>
                        </m:r>
                      </m:den>
                    </m:f>
                  </m:oMath>
                </a14:m>
                <a:r>
                  <a:rPr lang="en-US" sz="3600" dirty="0"/>
                  <a:t> </a:t>
                </a:r>
              </a:p>
            </p:txBody>
          </p:sp>
        </mc:Choice>
        <mc:Fallback>
          <p:sp>
            <p:nvSpPr>
              <p:cNvPr id="10" name="TextBox 9">
                <a:extLst>
                  <a:ext uri="{FF2B5EF4-FFF2-40B4-BE49-F238E27FC236}">
                    <a16:creationId xmlns:a16="http://schemas.microsoft.com/office/drawing/2014/main" id="{51784FA7-D5FD-59A2-5371-8A828CA5E37D}"/>
                  </a:ext>
                </a:extLst>
              </p:cNvPr>
              <p:cNvSpPr txBox="1">
                <a:spLocks noRot="1" noChangeAspect="1" noMove="1" noResize="1" noEditPoints="1" noAdjustHandles="1" noChangeArrowheads="1" noChangeShapeType="1" noTextEdit="1"/>
              </p:cNvSpPr>
              <p:nvPr/>
            </p:nvSpPr>
            <p:spPr>
              <a:xfrm>
                <a:off x="2795580" y="3529740"/>
                <a:ext cx="1656479" cy="9763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DAECD27-020C-C0F5-4F28-185A348245C5}"/>
                  </a:ext>
                </a:extLst>
              </p:cNvPr>
              <p:cNvSpPr txBox="1"/>
              <p:nvPr/>
            </p:nvSpPr>
            <p:spPr>
              <a:xfrm>
                <a:off x="4960208" y="3578535"/>
                <a:ext cx="4225580" cy="878767"/>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𝜓</m:t>
                    </m:r>
                    <m:r>
                      <a:rPr lang="en-US" sz="3600" b="0" i="1" smtClean="0">
                        <a:latin typeface="Cambria Math" panose="02040503050406030204" pitchFamily="18" charset="0"/>
                      </a:rPr>
                      <m:t>|</m:t>
                    </m:r>
                    <m:r>
                      <a:rPr lang="en-US" sz="3600" b="0" i="1" smtClean="0">
                        <a:latin typeface="Cambria Math" panose="02040503050406030204" pitchFamily="18" charset="0"/>
                      </a:rPr>
                      <m:t>𝜓</m:t>
                    </m:r>
                    <m:r>
                      <a:rPr lang="en-US" sz="3600" b="0" i="1" smtClean="0">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f>
                          <m:fPr>
                            <m:ctrlPr>
                              <a:rPr lang="en-US" sz="3600" i="1">
                                <a:latin typeface="Cambria Math" panose="02040503050406030204" pitchFamily="18" charset="0"/>
                              </a:rPr>
                            </m:ctrlPr>
                          </m:fPr>
                          <m:num>
                            <m:r>
                              <a:rPr lang="en-US" sz="3600" i="1">
                                <a:latin typeface="Cambria Math" panose="02040503050406030204" pitchFamily="18" charset="0"/>
                              </a:rPr>
                              <m:t>6</m:t>
                            </m:r>
                          </m:num>
                          <m:den>
                            <m:sSup>
                              <m:sSupPr>
                                <m:ctrlPr>
                                  <a:rPr lang="en-US" sz="3600" i="1">
                                    <a:latin typeface="Cambria Math" panose="02040503050406030204" pitchFamily="18" charset="0"/>
                                  </a:rPr>
                                </m:ctrlPr>
                              </m:sSupPr>
                              <m:e>
                                <m:r>
                                  <a:rPr lang="en-US" sz="3600" i="1">
                                    <a:latin typeface="Cambria Math" panose="02040503050406030204" pitchFamily="18" charset="0"/>
                                  </a:rPr>
                                  <m:t>𝜋</m:t>
                                </m:r>
                              </m:e>
                              <m:sup>
                                <m:r>
                                  <a:rPr lang="en-US" sz="3600" i="1">
                                    <a:latin typeface="Cambria Math" panose="02040503050406030204" pitchFamily="18" charset="0"/>
                                  </a:rPr>
                                  <m:t>2</m:t>
                                </m:r>
                              </m:sup>
                            </m:sSup>
                          </m:den>
                        </m:f>
                        <m:f>
                          <m:fPr>
                            <m:ctrlPr>
                              <a:rPr lang="en-US" sz="3600" i="1">
                                <a:latin typeface="Cambria Math" panose="02040503050406030204" pitchFamily="18" charset="0"/>
                              </a:rPr>
                            </m:ctrlPr>
                          </m:fPr>
                          <m:num>
                            <m:r>
                              <a:rPr lang="en-US" sz="3600" i="1">
                                <a:latin typeface="Cambria Math" panose="02040503050406030204" pitchFamily="18" charset="0"/>
                              </a:rPr>
                              <m:t>1</m:t>
                            </m:r>
                          </m:num>
                          <m:den>
                            <m:sSup>
                              <m:sSupPr>
                                <m:ctrlPr>
                                  <a:rPr lang="en-US" sz="3600" i="1">
                                    <a:latin typeface="Cambria Math" panose="02040503050406030204" pitchFamily="18" charset="0"/>
                                  </a:rPr>
                                </m:ctrlPr>
                              </m:sSupPr>
                              <m:e>
                                <m:r>
                                  <a:rPr lang="en-US" sz="3600" i="1">
                                    <a:latin typeface="Cambria Math" panose="02040503050406030204" pitchFamily="18" charset="0"/>
                                  </a:rPr>
                                  <m:t>𝑖</m:t>
                                </m:r>
                              </m:e>
                              <m:sup>
                                <m:r>
                                  <a:rPr lang="en-US" sz="3600" i="1">
                                    <a:latin typeface="Cambria Math" panose="02040503050406030204" pitchFamily="18" charset="0"/>
                                  </a:rPr>
                                  <m:t>2</m:t>
                                </m:r>
                              </m:sup>
                            </m:sSup>
                          </m:den>
                        </m:f>
                      </m:e>
                    </m:nary>
                    <m:r>
                      <a:rPr lang="en-US" sz="3600" i="1">
                        <a:latin typeface="Cambria Math" panose="02040503050406030204" pitchFamily="18" charset="0"/>
                      </a:rPr>
                      <m:t>=1</m:t>
                    </m:r>
                  </m:oMath>
                </a14:m>
                <a:r>
                  <a:rPr lang="en-US" sz="3600" dirty="0"/>
                  <a:t> </a:t>
                </a:r>
              </a:p>
            </p:txBody>
          </p:sp>
        </mc:Choice>
        <mc:Fallback xmlns="">
          <p:sp>
            <p:nvSpPr>
              <p:cNvPr id="11" name="TextBox 10">
                <a:extLst>
                  <a:ext uri="{FF2B5EF4-FFF2-40B4-BE49-F238E27FC236}">
                    <a16:creationId xmlns:a16="http://schemas.microsoft.com/office/drawing/2014/main" id="{3DAECD27-020C-C0F5-4F28-185A348245C5}"/>
                  </a:ext>
                </a:extLst>
              </p:cNvPr>
              <p:cNvSpPr txBox="1">
                <a:spLocks noRot="1" noChangeAspect="1" noMove="1" noResize="1" noEditPoints="1" noAdjustHandles="1" noChangeArrowheads="1" noChangeShapeType="1" noTextEdit="1"/>
              </p:cNvSpPr>
              <p:nvPr/>
            </p:nvSpPr>
            <p:spPr>
              <a:xfrm>
                <a:off x="4960208" y="3578535"/>
                <a:ext cx="4225580" cy="87876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F95910-94DE-ED10-68AF-48367533FA8B}"/>
                  </a:ext>
                </a:extLst>
              </p:cNvPr>
              <p:cNvSpPr txBox="1"/>
              <p:nvPr/>
            </p:nvSpPr>
            <p:spPr>
              <a:xfrm>
                <a:off x="879080" y="5100099"/>
                <a:ext cx="7256730" cy="878767"/>
              </a:xfrm>
              <a:prstGeom prst="rect">
                <a:avLst/>
              </a:prstGeom>
              <a:noFill/>
            </p:spPr>
            <p:txBody>
              <a:bodyPr wrap="none" rtlCol="0">
                <a:spAutoFit/>
              </a:bodyPr>
              <a:lstStyle/>
              <a:p>
                <a14:m>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𝑁</m:t>
                            </m:r>
                          </m:e>
                        </m:d>
                        <m:r>
                          <a:rPr lang="en-US" sz="3600" b="0" i="1" smtClean="0">
                            <a:latin typeface="Cambria Math" panose="02040503050406030204" pitchFamily="18" charset="0"/>
                          </a:rPr>
                          <m:t>𝜓</m:t>
                        </m:r>
                      </m:e>
                    </m:d>
                    <m:r>
                      <a:rPr lang="en-US" sz="3600" b="0" i="1" smtClean="0">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f>
                          <m:fPr>
                            <m:ctrlPr>
                              <a:rPr lang="en-US" sz="3600" i="1">
                                <a:latin typeface="Cambria Math" panose="02040503050406030204" pitchFamily="18" charset="0"/>
                              </a:rPr>
                            </m:ctrlPr>
                          </m:fPr>
                          <m:num>
                            <m:r>
                              <a:rPr lang="en-US" sz="3600" i="1">
                                <a:latin typeface="Cambria Math" panose="02040503050406030204" pitchFamily="18" charset="0"/>
                              </a:rPr>
                              <m:t>6</m:t>
                            </m:r>
                          </m:num>
                          <m:den>
                            <m:sSup>
                              <m:sSupPr>
                                <m:ctrlPr>
                                  <a:rPr lang="en-US" sz="3600" i="1">
                                    <a:latin typeface="Cambria Math" panose="02040503050406030204" pitchFamily="18" charset="0"/>
                                  </a:rPr>
                                </m:ctrlPr>
                              </m:sSupPr>
                              <m:e>
                                <m:r>
                                  <a:rPr lang="en-US" sz="3600" i="1">
                                    <a:latin typeface="Cambria Math" panose="02040503050406030204" pitchFamily="18" charset="0"/>
                                  </a:rPr>
                                  <m:t>𝜋</m:t>
                                </m:r>
                              </m:e>
                              <m:sup>
                                <m:r>
                                  <a:rPr lang="en-US" sz="3600" i="1">
                                    <a:latin typeface="Cambria Math" panose="02040503050406030204" pitchFamily="18" charset="0"/>
                                  </a:rPr>
                                  <m:t>2</m:t>
                                </m:r>
                              </m:sup>
                            </m:sSup>
                          </m:den>
                        </m:f>
                        <m:f>
                          <m:fPr>
                            <m:ctrlPr>
                              <a:rPr lang="en-US" sz="3600" i="1">
                                <a:latin typeface="Cambria Math" panose="02040503050406030204" pitchFamily="18" charset="0"/>
                              </a:rPr>
                            </m:ctrlPr>
                          </m:fPr>
                          <m:num>
                            <m:r>
                              <a:rPr lang="en-US" sz="3600" i="1">
                                <a:latin typeface="Cambria Math" panose="02040503050406030204" pitchFamily="18" charset="0"/>
                              </a:rPr>
                              <m:t>1</m:t>
                            </m:r>
                          </m:num>
                          <m:den>
                            <m:sSup>
                              <m:sSupPr>
                                <m:ctrlPr>
                                  <a:rPr lang="en-US" sz="3600" i="1">
                                    <a:latin typeface="Cambria Math" panose="02040503050406030204" pitchFamily="18" charset="0"/>
                                  </a:rPr>
                                </m:ctrlPr>
                              </m:sSupPr>
                              <m:e>
                                <m:r>
                                  <a:rPr lang="en-US" sz="3600" i="1">
                                    <a:latin typeface="Cambria Math" panose="02040503050406030204" pitchFamily="18" charset="0"/>
                                  </a:rPr>
                                  <m:t>𝑖</m:t>
                                </m:r>
                              </m:e>
                              <m:sup>
                                <m:r>
                                  <a:rPr lang="en-US" sz="3600" i="1">
                                    <a:latin typeface="Cambria Math" panose="02040503050406030204" pitchFamily="18" charset="0"/>
                                  </a:rPr>
                                  <m:t>2</m:t>
                                </m:r>
                              </m:sup>
                            </m:sSup>
                          </m:den>
                        </m:f>
                        <m:r>
                          <a:rPr lang="en-US" sz="3600" b="0" i="1" smtClean="0">
                            <a:latin typeface="Cambria Math" panose="02040503050406030204" pitchFamily="18" charset="0"/>
                          </a:rPr>
                          <m:t>𝑖</m:t>
                        </m:r>
                      </m:e>
                    </m:nary>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6</m:t>
                        </m:r>
                      </m:num>
                      <m:den>
                        <m:sSup>
                          <m:sSupPr>
                            <m:ctrlPr>
                              <a:rPr lang="en-US" sz="3600" i="1">
                                <a:latin typeface="Cambria Math" panose="02040503050406030204" pitchFamily="18" charset="0"/>
                              </a:rPr>
                            </m:ctrlPr>
                          </m:sSupPr>
                          <m:e>
                            <m:r>
                              <a:rPr lang="en-US" sz="3600" i="1">
                                <a:latin typeface="Cambria Math" panose="02040503050406030204" pitchFamily="18" charset="0"/>
                              </a:rPr>
                              <m:t>𝜋</m:t>
                            </m:r>
                          </m:e>
                          <m:sup>
                            <m:r>
                              <a:rPr lang="en-US" sz="3600" i="1">
                                <a:latin typeface="Cambria Math" panose="02040503050406030204" pitchFamily="18" charset="0"/>
                              </a:rPr>
                              <m:t>2</m:t>
                            </m:r>
                          </m:sup>
                        </m:sSup>
                      </m:den>
                    </m:f>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b="0" i="1" smtClean="0">
                                <a:latin typeface="Cambria Math" panose="02040503050406030204" pitchFamily="18" charset="0"/>
                              </a:rPr>
                              <m:t>𝑖</m:t>
                            </m:r>
                          </m:den>
                        </m:f>
                      </m:e>
                    </m:nary>
                    <m:r>
                      <a:rPr lang="en-US" sz="3600" b="0" i="1" smtClean="0">
                        <a:latin typeface="Cambria Math" panose="02040503050406030204" pitchFamily="18" charset="0"/>
                      </a:rPr>
                      <m:t>=+∞</m:t>
                    </m:r>
                  </m:oMath>
                </a14:m>
                <a:r>
                  <a:rPr lang="en-US" sz="3600" dirty="0"/>
                  <a:t> </a:t>
                </a:r>
              </a:p>
            </p:txBody>
          </p:sp>
        </mc:Choice>
        <mc:Fallback xmlns="">
          <p:sp>
            <p:nvSpPr>
              <p:cNvPr id="12" name="TextBox 11">
                <a:extLst>
                  <a:ext uri="{FF2B5EF4-FFF2-40B4-BE49-F238E27FC236}">
                    <a16:creationId xmlns:a16="http://schemas.microsoft.com/office/drawing/2014/main" id="{F1F95910-94DE-ED10-68AF-48367533FA8B}"/>
                  </a:ext>
                </a:extLst>
              </p:cNvPr>
              <p:cNvSpPr txBox="1">
                <a:spLocks noRot="1" noChangeAspect="1" noMove="1" noResize="1" noEditPoints="1" noAdjustHandles="1" noChangeArrowheads="1" noChangeShapeType="1" noTextEdit="1"/>
              </p:cNvSpPr>
              <p:nvPr/>
            </p:nvSpPr>
            <p:spPr>
              <a:xfrm>
                <a:off x="879080" y="5100099"/>
                <a:ext cx="7256730" cy="878767"/>
              </a:xfrm>
              <a:prstGeom prst="rect">
                <a:avLst/>
              </a:prstGeom>
              <a:blipFill>
                <a:blip r:embed="rId7"/>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CAF063-1B5C-C563-BFA6-D249112180B1}"/>
              </a:ext>
            </a:extLst>
          </p:cNvPr>
          <p:cNvCxnSpPr>
            <a:cxnSpLocks/>
          </p:cNvCxnSpPr>
          <p:nvPr/>
        </p:nvCxnSpPr>
        <p:spPr>
          <a:xfrm flipH="1">
            <a:off x="6662057" y="5051303"/>
            <a:ext cx="171601" cy="31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8D60A3-08F5-6702-7CEF-AA39E85E7AAE}"/>
              </a:ext>
            </a:extLst>
          </p:cNvPr>
          <p:cNvSpPr txBox="1"/>
          <p:nvPr/>
        </p:nvSpPr>
        <p:spPr>
          <a:xfrm>
            <a:off x="6833658" y="4506098"/>
            <a:ext cx="2604303" cy="646331"/>
          </a:xfrm>
          <a:prstGeom prst="rect">
            <a:avLst/>
          </a:prstGeom>
          <a:noFill/>
        </p:spPr>
        <p:txBody>
          <a:bodyPr wrap="none" rtlCol="0">
            <a:spAutoFit/>
          </a:bodyPr>
          <a:lstStyle/>
          <a:p>
            <a:r>
              <a:rPr lang="en-US" dirty="0"/>
              <a:t>Harmonic series diverges!</a:t>
            </a:r>
            <a:br>
              <a:rPr lang="en-US" dirty="0"/>
            </a:br>
            <a:r>
              <a:rPr lang="en-US" dirty="0"/>
              <a:t>Infinitely many particles!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04DD5D7-0DC1-CE20-5E57-2045407B601C}"/>
                  </a:ext>
                </a:extLst>
              </p:cNvPr>
              <p:cNvSpPr txBox="1"/>
              <p:nvPr/>
            </p:nvSpPr>
            <p:spPr>
              <a:xfrm>
                <a:off x="7373560" y="1781259"/>
                <a:ext cx="2356286"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𝜓</m:t>
                          </m:r>
                        </m:e>
                      </m:d>
                      <m:r>
                        <a:rPr lang="en-US" sz="3600" b="0" i="1" dirty="0" smtClean="0">
                          <a:latin typeface="Cambria Math" panose="02040503050406030204" pitchFamily="18" charset="0"/>
                        </a:rPr>
                        <m:t>=</m:t>
                      </m:r>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𝑐</m:t>
                          </m:r>
                        </m:e>
                        <m:sub>
                          <m:r>
                            <a:rPr lang="en-US" sz="3600" b="0" i="1" dirty="0" smtClean="0">
                              <a:latin typeface="Cambria Math" panose="02040503050406030204" pitchFamily="18" charset="0"/>
                            </a:rPr>
                            <m:t>𝑖</m:t>
                          </m:r>
                        </m:sub>
                      </m:sSub>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𝑖</m:t>
                          </m:r>
                        </m:e>
                      </m:d>
                    </m:oMath>
                  </m:oMathPara>
                </a14:m>
                <a:endParaRPr lang="en-US" sz="3600" dirty="0"/>
              </a:p>
            </p:txBody>
          </p:sp>
        </mc:Choice>
        <mc:Fallback>
          <p:sp>
            <p:nvSpPr>
              <p:cNvPr id="2" name="TextBox 1">
                <a:extLst>
                  <a:ext uri="{FF2B5EF4-FFF2-40B4-BE49-F238E27FC236}">
                    <a16:creationId xmlns:a16="http://schemas.microsoft.com/office/drawing/2014/main" id="{604DD5D7-0DC1-CE20-5E57-2045407B601C}"/>
                  </a:ext>
                </a:extLst>
              </p:cNvPr>
              <p:cNvSpPr txBox="1">
                <a:spLocks noRot="1" noChangeAspect="1" noMove="1" noResize="1" noEditPoints="1" noAdjustHandles="1" noChangeArrowheads="1" noChangeShapeType="1" noTextEdit="1"/>
              </p:cNvSpPr>
              <p:nvPr/>
            </p:nvSpPr>
            <p:spPr>
              <a:xfrm>
                <a:off x="7373560" y="1781259"/>
                <a:ext cx="2356286" cy="64633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2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DA700-777E-F20D-B6F9-62712B41D12C}"/>
              </a:ext>
            </a:extLst>
          </p:cNvPr>
          <p:cNvSpPr txBox="1"/>
          <p:nvPr/>
        </p:nvSpPr>
        <p:spPr>
          <a:xfrm>
            <a:off x="219579" y="3009734"/>
            <a:ext cx="9599483" cy="2308324"/>
          </a:xfrm>
          <a:prstGeom prst="rect">
            <a:avLst/>
          </a:prstGeom>
          <a:noFill/>
        </p:spPr>
        <p:txBody>
          <a:bodyPr wrap="square" rtlCol="0">
            <a:spAutoFit/>
          </a:bodyPr>
          <a:lstStyle/>
          <a:p>
            <a:r>
              <a:rPr lang="en-US" sz="3600" dirty="0">
                <a:solidFill>
                  <a:schemeClr val="accent6">
                    <a:lumMod val="75000"/>
                  </a:schemeClr>
                </a:solidFill>
              </a:rPr>
              <a:t>We need infinite dimensional spaces to model quantities that are unbounded (no upper limit),</a:t>
            </a:r>
          </a:p>
          <a:p>
            <a:r>
              <a:rPr lang="en-US" sz="3600" dirty="0">
                <a:solidFill>
                  <a:srgbClr val="C00000"/>
                </a:solidFill>
              </a:rPr>
              <a:t>Hilbert spaces force us to include objects for which the expectation of those quantities is infinite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3480FD-1396-A968-1348-D933EB8EC754}"/>
                  </a:ext>
                </a:extLst>
              </p:cNvPr>
              <p:cNvSpPr txBox="1"/>
              <p:nvPr/>
            </p:nvSpPr>
            <p:spPr>
              <a:xfrm>
                <a:off x="276161" y="265899"/>
                <a:ext cx="11629450" cy="1754326"/>
              </a:xfrm>
              <a:prstGeom prst="rect">
                <a:avLst/>
              </a:prstGeom>
              <a:noFill/>
            </p:spPr>
            <p:txBody>
              <a:bodyPr wrap="square" rtlCol="0">
                <a:spAutoFit/>
              </a:bodyPr>
              <a:lstStyle/>
              <a:p>
                <a:r>
                  <a:rPr lang="en-US" sz="3600" dirty="0"/>
                  <a:t>Every continuous linear operator defined on the whole Hilbert space is bounded </a:t>
                </a:r>
                <a14:m>
                  <m:oMath xmlns:m="http://schemas.openxmlformats.org/officeDocument/2006/math">
                    <m:r>
                      <a:rPr lang="en-US" sz="3600" b="0" i="1" smtClean="0">
                        <a:latin typeface="Cambria Math" panose="02040503050406030204" pitchFamily="18" charset="0"/>
                      </a:rPr>
                      <m:t>⇒</m:t>
                    </m:r>
                  </m:oMath>
                </a14:m>
                <a:r>
                  <a:rPr lang="en-US" sz="3600" dirty="0"/>
                  <a:t> every continuous unbounded operator is not defined on the whole Hilbert space</a:t>
                </a:r>
              </a:p>
            </p:txBody>
          </p:sp>
        </mc:Choice>
        <mc:Fallback xmlns="">
          <p:sp>
            <p:nvSpPr>
              <p:cNvPr id="9" name="TextBox 8">
                <a:extLst>
                  <a:ext uri="{FF2B5EF4-FFF2-40B4-BE49-F238E27FC236}">
                    <a16:creationId xmlns:a16="http://schemas.microsoft.com/office/drawing/2014/main" id="{1C3480FD-1396-A968-1348-D933EB8EC754}"/>
                  </a:ext>
                </a:extLst>
              </p:cNvPr>
              <p:cNvSpPr txBox="1">
                <a:spLocks noRot="1" noChangeAspect="1" noMove="1" noResize="1" noEditPoints="1" noAdjustHandles="1" noChangeArrowheads="1" noChangeShapeType="1" noTextEdit="1"/>
              </p:cNvSpPr>
              <p:nvPr/>
            </p:nvSpPr>
            <p:spPr>
              <a:xfrm>
                <a:off x="276161" y="265899"/>
                <a:ext cx="11629450" cy="1754326"/>
              </a:xfrm>
              <a:prstGeom prst="rect">
                <a:avLst/>
              </a:prstGeom>
              <a:blipFill>
                <a:blip r:embed="rId2"/>
                <a:stretch>
                  <a:fillRect l="-1572" t="-5575" b="-1254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6C5B746-CC4A-B1AC-2A21-428209B6E527}"/>
              </a:ext>
            </a:extLst>
          </p:cNvPr>
          <p:cNvSpPr txBox="1"/>
          <p:nvPr/>
        </p:nvSpPr>
        <p:spPr>
          <a:xfrm>
            <a:off x="3065632" y="2104962"/>
            <a:ext cx="7277890" cy="461665"/>
          </a:xfrm>
          <a:prstGeom prst="rect">
            <a:avLst/>
          </a:prstGeom>
          <a:noFill/>
        </p:spPr>
        <p:txBody>
          <a:bodyPr wrap="none" rtlCol="0">
            <a:spAutoFit/>
          </a:bodyPr>
          <a:lstStyle/>
          <a:p>
            <a:r>
              <a:rPr lang="en-US" sz="2400" dirty="0"/>
              <a:t>e.g. position, momentum, energy, number of particles, …</a:t>
            </a:r>
          </a:p>
        </p:txBody>
      </p:sp>
    </p:spTree>
    <p:extLst>
      <p:ext uri="{BB962C8B-B14F-4D97-AF65-F5344CB8AC3E}">
        <p14:creationId xmlns:p14="http://schemas.microsoft.com/office/powerpoint/2010/main" val="91962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88ACA-EB71-89C0-0F6C-2DEBF923EF63}"/>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F20BB675-889D-5702-3D22-E521547810DF}"/>
              </a:ext>
            </a:extLst>
          </p:cNvPr>
          <p:cNvCxnSpPr>
            <a:cxnSpLocks/>
          </p:cNvCxnSpPr>
          <p:nvPr/>
        </p:nvCxnSpPr>
        <p:spPr>
          <a:xfrm flipH="1">
            <a:off x="7052327" y="1232208"/>
            <a:ext cx="1084546" cy="42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50A2D05-DCC4-3175-298E-EBDFDB98935B}"/>
              </a:ext>
            </a:extLst>
          </p:cNvPr>
          <p:cNvCxnSpPr>
            <a:cxnSpLocks/>
          </p:cNvCxnSpPr>
          <p:nvPr/>
        </p:nvCxnSpPr>
        <p:spPr>
          <a:xfrm flipH="1">
            <a:off x="6339840" y="1341866"/>
            <a:ext cx="2509520" cy="109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C0CBFA-578D-29D9-97F4-9822726617FF}"/>
              </a:ext>
            </a:extLst>
          </p:cNvPr>
          <p:cNvSpPr txBox="1"/>
          <p:nvPr/>
        </p:nvSpPr>
        <p:spPr>
          <a:xfrm>
            <a:off x="5031562" y="391916"/>
            <a:ext cx="6798931" cy="830997"/>
          </a:xfrm>
          <a:prstGeom prst="rect">
            <a:avLst/>
          </a:prstGeom>
          <a:noFill/>
        </p:spPr>
        <p:txBody>
          <a:bodyPr wrap="square" rtlCol="0">
            <a:spAutoFit/>
          </a:bodyPr>
          <a:lstStyle/>
          <a:p>
            <a:r>
              <a:rPr lang="en-US" sz="2400" dirty="0">
                <a:solidFill>
                  <a:schemeClr val="accent6">
                    <a:lumMod val="75000"/>
                  </a:schemeClr>
                </a:solidFill>
              </a:rPr>
              <a:t>Physically justified: we must be able to make finite statistical mixtures and entropy must be well-defined</a:t>
            </a:r>
          </a:p>
        </p:txBody>
      </p:sp>
      <p:sp>
        <p:nvSpPr>
          <p:cNvPr id="12" name="TextBox 11">
            <a:extLst>
              <a:ext uri="{FF2B5EF4-FFF2-40B4-BE49-F238E27FC236}">
                <a16:creationId xmlns:a16="http://schemas.microsoft.com/office/drawing/2014/main" id="{58028F89-40E2-3FBF-B56C-1BD1353AB8FC}"/>
              </a:ext>
            </a:extLst>
          </p:cNvPr>
          <p:cNvSpPr txBox="1"/>
          <p:nvPr/>
        </p:nvSpPr>
        <p:spPr>
          <a:xfrm>
            <a:off x="418214" y="4209735"/>
            <a:ext cx="8789581" cy="830997"/>
          </a:xfrm>
          <a:prstGeom prst="rect">
            <a:avLst/>
          </a:prstGeom>
          <a:noFill/>
        </p:spPr>
        <p:txBody>
          <a:bodyPr wrap="square" rtlCol="0">
            <a:spAutoFit/>
          </a:bodyPr>
          <a:lstStyle/>
          <a:p>
            <a:r>
              <a:rPr lang="en-US" sz="2400" dirty="0">
                <a:solidFill>
                  <a:srgbClr val="C00000"/>
                </a:solidFill>
              </a:rPr>
              <a:t>Physically unjustified: we cannot guarantee the existence of infinite statistical mixtures (especially if they lead to infinite expectations)</a:t>
            </a:r>
          </a:p>
        </p:txBody>
      </p:sp>
      <p:cxnSp>
        <p:nvCxnSpPr>
          <p:cNvPr id="2" name="Straight Arrow Connector 1">
            <a:extLst>
              <a:ext uri="{FF2B5EF4-FFF2-40B4-BE49-F238E27FC236}">
                <a16:creationId xmlns:a16="http://schemas.microsoft.com/office/drawing/2014/main" id="{C5A4D50C-8354-C7BC-3B20-A63D3D6FCFFF}"/>
              </a:ext>
            </a:extLst>
          </p:cNvPr>
          <p:cNvCxnSpPr>
            <a:cxnSpLocks/>
          </p:cNvCxnSpPr>
          <p:nvPr/>
        </p:nvCxnSpPr>
        <p:spPr>
          <a:xfrm flipV="1">
            <a:off x="2530549" y="3550712"/>
            <a:ext cx="184298" cy="659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7883810-B403-3DD2-CCC4-C22D64EA8CE4}"/>
                  </a:ext>
                </a:extLst>
              </p:cNvPr>
              <p:cNvSpPr txBox="1"/>
              <p:nvPr/>
            </p:nvSpPr>
            <p:spPr>
              <a:xfrm>
                <a:off x="578906" y="1473581"/>
                <a:ext cx="6607706" cy="584775"/>
              </a:xfrm>
              <a:prstGeom prst="rect">
                <a:avLst/>
              </a:prstGeom>
              <a:noFill/>
            </p:spPr>
            <p:txBody>
              <a:bodyPr wrap="none" rtlCol="0">
                <a:spAutoFit/>
              </a:bodyPr>
              <a:lstStyle/>
              <a:p>
                <a:r>
                  <a:rPr lang="en-US" sz="3200" dirty="0"/>
                  <a:t>vector space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1</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2</m:t>
                        </m:r>
                      </m:sub>
                    </m:sSub>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𝜙</m:t>
                        </m:r>
                      </m:e>
                    </m:d>
                  </m:oMath>
                </a14:m>
                <a:endParaRPr lang="en-US" sz="3200" dirty="0"/>
              </a:p>
            </p:txBody>
          </p:sp>
        </mc:Choice>
        <mc:Fallback>
          <p:sp>
            <p:nvSpPr>
              <p:cNvPr id="7" name="TextBox 6">
                <a:extLst>
                  <a:ext uri="{FF2B5EF4-FFF2-40B4-BE49-F238E27FC236}">
                    <a16:creationId xmlns:a16="http://schemas.microsoft.com/office/drawing/2014/main" id="{27883810-B403-3DD2-CCC4-C22D64EA8CE4}"/>
                  </a:ext>
                </a:extLst>
              </p:cNvPr>
              <p:cNvSpPr txBox="1">
                <a:spLocks noRot="1" noChangeAspect="1" noMove="1" noResize="1" noEditPoints="1" noAdjustHandles="1" noChangeArrowheads="1" noChangeShapeType="1" noTextEdit="1"/>
              </p:cNvSpPr>
              <p:nvPr/>
            </p:nvSpPr>
            <p:spPr>
              <a:xfrm>
                <a:off x="578906" y="1473581"/>
                <a:ext cx="6607706" cy="584775"/>
              </a:xfrm>
              <a:prstGeom prst="rect">
                <a:avLst/>
              </a:prstGeom>
              <a:blipFill>
                <a:blip r:embed="rId2"/>
                <a:stretch>
                  <a:fillRect l="-2399" t="-12500"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7630559-697C-2B3C-6B92-C58D11492AE7}"/>
                  </a:ext>
                </a:extLst>
              </p:cNvPr>
              <p:cNvSpPr txBox="1"/>
              <p:nvPr/>
            </p:nvSpPr>
            <p:spPr>
              <a:xfrm>
                <a:off x="589338" y="2251949"/>
                <a:ext cx="5000343" cy="584775"/>
              </a:xfrm>
              <a:prstGeom prst="rect">
                <a:avLst/>
              </a:prstGeom>
              <a:noFill/>
            </p:spPr>
            <p:txBody>
              <a:bodyPr wrap="none" rtlCol="0">
                <a:spAutoFit/>
              </a:bodyPr>
              <a:lstStyle/>
              <a:p>
                <a:r>
                  <a:rPr lang="en-US" sz="3200" dirty="0"/>
                  <a:t>with an inner product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oMath>
                </a14:m>
                <a:endParaRPr lang="en-US" sz="3200" dirty="0"/>
              </a:p>
            </p:txBody>
          </p:sp>
        </mc:Choice>
        <mc:Fallback>
          <p:sp>
            <p:nvSpPr>
              <p:cNvPr id="8" name="TextBox 7">
                <a:extLst>
                  <a:ext uri="{FF2B5EF4-FFF2-40B4-BE49-F238E27FC236}">
                    <a16:creationId xmlns:a16="http://schemas.microsoft.com/office/drawing/2014/main" id="{57630559-697C-2B3C-6B92-C58D11492AE7}"/>
                  </a:ext>
                </a:extLst>
              </p:cNvPr>
              <p:cNvSpPr txBox="1">
                <a:spLocks noRot="1" noChangeAspect="1" noMove="1" noResize="1" noEditPoints="1" noAdjustHandles="1" noChangeArrowheads="1" noChangeShapeType="1" noTextEdit="1"/>
              </p:cNvSpPr>
              <p:nvPr/>
            </p:nvSpPr>
            <p:spPr>
              <a:xfrm>
                <a:off x="589338" y="2251949"/>
                <a:ext cx="5000343" cy="584775"/>
              </a:xfrm>
              <a:prstGeom prst="rect">
                <a:avLst/>
              </a:prstGeom>
              <a:blipFill>
                <a:blip r:embed="rId3"/>
                <a:stretch>
                  <a:fillRect l="-3171" t="-12500"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E540D8B-A340-6C05-3AEE-92D16901D219}"/>
                  </a:ext>
                </a:extLst>
              </p:cNvPr>
              <p:cNvSpPr txBox="1"/>
              <p:nvPr/>
            </p:nvSpPr>
            <p:spPr>
              <a:xfrm>
                <a:off x="578906" y="2955677"/>
                <a:ext cx="11512190" cy="595035"/>
              </a:xfrm>
              <a:prstGeom prst="rect">
                <a:avLst/>
              </a:prstGeom>
              <a:noFill/>
            </p:spPr>
            <p:txBody>
              <a:bodyPr wrap="none" rtlCol="0">
                <a:spAutoFit/>
              </a:bodyPr>
              <a:lstStyle/>
              <a:p>
                <a:r>
                  <a:rPr lang="en-US" sz="3200" dirty="0"/>
                  <a:t>and Cauchy complete   </a:t>
                </a:r>
                <a14:m>
                  <m:oMath xmlns:m="http://schemas.openxmlformats.org/officeDocument/2006/math">
                    <m:nary>
                      <m:naryPr>
                        <m:chr m:val="∑"/>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d>
                          <m:dPr>
                            <m:begChr m:val="|"/>
                            <m:endChr m:val="⟩"/>
                            <m:ctrlPr>
                              <a:rPr lang="en-US"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b="0" i="1" dirty="0" smtClean="0">
                                    <a:latin typeface="Cambria Math" panose="02040503050406030204" pitchFamily="18" charset="0"/>
                                  </a:rPr>
                                  <m:t>𝜓</m:t>
                                </m:r>
                              </m:e>
                              <m:sub>
                                <m:r>
                                  <a:rPr lang="en-US" sz="3200" i="1" dirty="0">
                                    <a:latin typeface="Cambria Math" panose="02040503050406030204" pitchFamily="18" charset="0"/>
                                  </a:rPr>
                                  <m:t>𝑖</m:t>
                                </m:r>
                              </m:sub>
                            </m:sSub>
                          </m:e>
                        </m:d>
                      </m:e>
                    </m:nary>
                  </m:oMath>
                </a14:m>
                <a:r>
                  <a:rPr lang="en-US" sz="3200" dirty="0"/>
                  <a:t> converges if </a:t>
                </a:r>
                <a14:m>
                  <m:oMath xmlns:m="http://schemas.openxmlformats.org/officeDocument/2006/math">
                    <m:nary>
                      <m:naryPr>
                        <m:chr m:val="∑"/>
                        <m:ctrlPr>
                          <a:rPr lang="en-US" sz="3200" i="1" smtClean="0">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e>
                            </m:d>
                          </m:e>
                          <m:sup>
                            <m:r>
                              <a:rPr lang="en-US" sz="3200" i="1">
                                <a:latin typeface="Cambria Math" panose="02040503050406030204" pitchFamily="18" charset="0"/>
                              </a:rPr>
                              <m:t>2</m:t>
                            </m:r>
                          </m:sup>
                        </m:sSup>
                      </m:e>
                    </m:nary>
                  </m:oMath>
                </a14:m>
                <a:r>
                  <a:rPr lang="en-US" sz="3200" dirty="0"/>
                  <a:t> converges </a:t>
                </a:r>
              </a:p>
            </p:txBody>
          </p:sp>
        </mc:Choice>
        <mc:Fallback>
          <p:sp>
            <p:nvSpPr>
              <p:cNvPr id="10" name="TextBox 9">
                <a:extLst>
                  <a:ext uri="{FF2B5EF4-FFF2-40B4-BE49-F238E27FC236}">
                    <a16:creationId xmlns:a16="http://schemas.microsoft.com/office/drawing/2014/main" id="{1E540D8B-A340-6C05-3AEE-92D16901D219}"/>
                  </a:ext>
                </a:extLst>
              </p:cNvPr>
              <p:cNvSpPr txBox="1">
                <a:spLocks noRot="1" noChangeAspect="1" noMove="1" noResize="1" noEditPoints="1" noAdjustHandles="1" noChangeArrowheads="1" noChangeShapeType="1" noTextEdit="1"/>
              </p:cNvSpPr>
              <p:nvPr/>
            </p:nvSpPr>
            <p:spPr>
              <a:xfrm>
                <a:off x="578906" y="2955677"/>
                <a:ext cx="11512190" cy="595035"/>
              </a:xfrm>
              <a:prstGeom prst="rect">
                <a:avLst/>
              </a:prstGeom>
              <a:blipFill>
                <a:blip r:embed="rId4"/>
                <a:stretch>
                  <a:fillRect l="-1377" t="-11340" r="-371" b="-34021"/>
                </a:stretch>
              </a:blipFill>
            </p:spPr>
            <p:txBody>
              <a:bodyPr/>
              <a:lstStyle/>
              <a:p>
                <a:r>
                  <a:rPr lang="en-US">
                    <a:noFill/>
                  </a:rPr>
                  <a:t> </a:t>
                </a:r>
              </a:p>
            </p:txBody>
          </p:sp>
        </mc:Fallback>
      </mc:AlternateContent>
    </p:spTree>
    <p:extLst>
      <p:ext uri="{BB962C8B-B14F-4D97-AF65-F5344CB8AC3E}">
        <p14:creationId xmlns:p14="http://schemas.microsoft.com/office/powerpoint/2010/main" val="22026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DC788-4DF9-B44B-CC3B-2286B1B69F2A}"/>
              </a:ext>
            </a:extLst>
          </p:cNvPr>
          <p:cNvSpPr txBox="1"/>
          <p:nvPr/>
        </p:nvSpPr>
        <p:spPr>
          <a:xfrm>
            <a:off x="317191" y="247312"/>
            <a:ext cx="7817076" cy="1200329"/>
          </a:xfrm>
          <a:prstGeom prst="rect">
            <a:avLst/>
          </a:prstGeom>
          <a:noFill/>
        </p:spPr>
        <p:txBody>
          <a:bodyPr wrap="none" rtlCol="0">
            <a:spAutoFit/>
          </a:bodyPr>
          <a:lstStyle/>
          <a:p>
            <a:r>
              <a:rPr lang="en-US" sz="3600" dirty="0"/>
              <a:t>Can’t you simply ignore the “bad” states,</a:t>
            </a:r>
            <a:br>
              <a:rPr lang="en-US" sz="3600" dirty="0"/>
            </a:br>
            <a:r>
              <a:rPr lang="en-US" sz="3600" dirty="0"/>
              <a:t>as everyone else does?</a:t>
            </a:r>
          </a:p>
        </p:txBody>
      </p:sp>
      <p:sp>
        <p:nvSpPr>
          <p:cNvPr id="4" name="TextBox 3">
            <a:extLst>
              <a:ext uri="{FF2B5EF4-FFF2-40B4-BE49-F238E27FC236}">
                <a16:creationId xmlns:a16="http://schemas.microsoft.com/office/drawing/2014/main" id="{73A2B4B0-4B04-F8BF-F99C-734823DA5292}"/>
              </a:ext>
            </a:extLst>
          </p:cNvPr>
          <p:cNvSpPr txBox="1"/>
          <p:nvPr/>
        </p:nvSpPr>
        <p:spPr>
          <a:xfrm>
            <a:off x="1239296" y="2069386"/>
            <a:ext cx="8896554" cy="1569660"/>
          </a:xfrm>
          <a:prstGeom prst="rect">
            <a:avLst/>
          </a:prstGeom>
          <a:noFill/>
        </p:spPr>
        <p:txBody>
          <a:bodyPr wrap="square" rtlCol="0">
            <a:spAutoFit/>
          </a:bodyPr>
          <a:lstStyle/>
          <a:p>
            <a:r>
              <a:rPr lang="en-US" sz="3200" dirty="0"/>
              <a:t>If we were able to characterize the “bad” states, we could also characterize the “good” states, and therefore give the right mathematical definition</a:t>
            </a:r>
          </a:p>
        </p:txBody>
      </p:sp>
      <p:sp>
        <p:nvSpPr>
          <p:cNvPr id="5" name="TextBox 4">
            <a:extLst>
              <a:ext uri="{FF2B5EF4-FFF2-40B4-BE49-F238E27FC236}">
                <a16:creationId xmlns:a16="http://schemas.microsoft.com/office/drawing/2014/main" id="{246AAEBF-CE99-9EA0-0B19-68EA1DEBB7AF}"/>
              </a:ext>
            </a:extLst>
          </p:cNvPr>
          <p:cNvSpPr txBox="1"/>
          <p:nvPr/>
        </p:nvSpPr>
        <p:spPr>
          <a:xfrm>
            <a:off x="806400" y="4809600"/>
            <a:ext cx="7671011" cy="707886"/>
          </a:xfrm>
          <a:prstGeom prst="rect">
            <a:avLst/>
          </a:prstGeom>
          <a:noFill/>
        </p:spPr>
        <p:txBody>
          <a:bodyPr wrap="none" rtlCol="0">
            <a:spAutoFit/>
          </a:bodyPr>
          <a:lstStyle/>
          <a:p>
            <a:r>
              <a:rPr lang="en-US" sz="4000" dirty="0">
                <a:solidFill>
                  <a:srgbClr val="C00000"/>
                </a:solidFill>
              </a:rPr>
              <a:t>In math, bigger is not always better!</a:t>
            </a:r>
          </a:p>
        </p:txBody>
      </p:sp>
    </p:spTree>
    <p:extLst>
      <p:ext uri="{BB962C8B-B14F-4D97-AF65-F5344CB8AC3E}">
        <p14:creationId xmlns:p14="http://schemas.microsoft.com/office/powerpoint/2010/main" val="60874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81C5DA2-C172-C57A-4918-894587B2686A}"/>
                  </a:ext>
                </a:extLst>
              </p:cNvPr>
              <p:cNvSpPr txBox="1"/>
              <p:nvPr/>
            </p:nvSpPr>
            <p:spPr>
              <a:xfrm>
                <a:off x="1915200" y="1087200"/>
                <a:ext cx="3209789" cy="5884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ℝ</m:t>
                              </m:r>
                            </m:e>
                            <m:sup>
                              <m:r>
                                <a:rPr lang="en-US" sz="3200" b="0" i="1" smtClean="0">
                                  <a:latin typeface="Cambria Math" panose="02040503050406030204" pitchFamily="18" charset="0"/>
                                </a:rPr>
                                <m:t>3</m:t>
                              </m:r>
                            </m:sup>
                          </m:sSup>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0,+∞</m:t>
                          </m:r>
                        </m:e>
                      </m:d>
                    </m:oMath>
                  </m:oMathPara>
                </a14:m>
                <a:endParaRPr lang="en-US" sz="3200" dirty="0"/>
              </a:p>
            </p:txBody>
          </p:sp>
        </mc:Choice>
        <mc:Fallback xmlns="">
          <p:sp>
            <p:nvSpPr>
              <p:cNvPr id="2" name="TextBox 1">
                <a:extLst>
                  <a:ext uri="{FF2B5EF4-FFF2-40B4-BE49-F238E27FC236}">
                    <a16:creationId xmlns:a16="http://schemas.microsoft.com/office/drawing/2014/main" id="{981C5DA2-C172-C57A-4918-894587B2686A}"/>
                  </a:ext>
                </a:extLst>
              </p:cNvPr>
              <p:cNvSpPr txBox="1">
                <a:spLocks noRot="1" noChangeAspect="1" noMove="1" noResize="1" noEditPoints="1" noAdjustHandles="1" noChangeArrowheads="1" noChangeShapeType="1" noTextEdit="1"/>
              </p:cNvSpPr>
              <p:nvPr/>
            </p:nvSpPr>
            <p:spPr>
              <a:xfrm>
                <a:off x="1915200" y="1087200"/>
                <a:ext cx="3209789" cy="5884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A363EA4-2C53-62BD-3847-988FFE216BDF}"/>
                  </a:ext>
                </a:extLst>
              </p:cNvPr>
              <p:cNvSpPr txBox="1"/>
              <p:nvPr/>
            </p:nvSpPr>
            <p:spPr>
              <a:xfrm>
                <a:off x="360000" y="367200"/>
                <a:ext cx="10026334" cy="523220"/>
              </a:xfrm>
              <a:prstGeom prst="rect">
                <a:avLst/>
              </a:prstGeom>
              <a:noFill/>
            </p:spPr>
            <p:txBody>
              <a:bodyPr wrap="none" rtlCol="0">
                <a:spAutoFit/>
              </a:bodyPr>
              <a:lstStyle/>
              <a:p>
                <a:r>
                  <a:rPr lang="en-US" sz="2800" dirty="0"/>
                  <a:t>Volume </a:t>
                </a:r>
                <a14:m>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oMath>
                </a14:m>
                <a:r>
                  <a:rPr lang="en-US" sz="2800" dirty="0"/>
                  <a:t> a measure on the Borel algebra of the Euclidean space</a:t>
                </a:r>
              </a:p>
            </p:txBody>
          </p:sp>
        </mc:Choice>
        <mc:Fallback>
          <p:sp>
            <p:nvSpPr>
              <p:cNvPr id="3" name="TextBox 2">
                <a:extLst>
                  <a:ext uri="{FF2B5EF4-FFF2-40B4-BE49-F238E27FC236}">
                    <a16:creationId xmlns:a16="http://schemas.microsoft.com/office/drawing/2014/main" id="{0A363EA4-2C53-62BD-3847-988FFE216BDF}"/>
                  </a:ext>
                </a:extLst>
              </p:cNvPr>
              <p:cNvSpPr txBox="1">
                <a:spLocks noRot="1" noChangeAspect="1" noMove="1" noResize="1" noEditPoints="1" noAdjustHandles="1" noChangeArrowheads="1" noChangeShapeType="1" noTextEdit="1"/>
              </p:cNvSpPr>
              <p:nvPr/>
            </p:nvSpPr>
            <p:spPr>
              <a:xfrm>
                <a:off x="360000" y="367200"/>
                <a:ext cx="10026334" cy="523220"/>
              </a:xfrm>
              <a:prstGeom prst="rect">
                <a:avLst/>
              </a:prstGeom>
              <a:blipFill>
                <a:blip r:embed="rId3"/>
                <a:stretch>
                  <a:fillRect l="-1216" t="-10465" r="-1216"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E2202A-2C48-599B-103B-840C27403ADA}"/>
                  </a:ext>
                </a:extLst>
              </p:cNvPr>
              <p:cNvSpPr txBox="1"/>
              <p:nvPr/>
            </p:nvSpPr>
            <p:spPr>
              <a:xfrm>
                <a:off x="799200" y="1872411"/>
                <a:ext cx="9939259"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𝑈</m:t>
                    </m:r>
                  </m:oMath>
                </a14:m>
                <a:r>
                  <a:rPr lang="en-US" dirty="0"/>
                  <a:t> must be a Borel set (i.e. a set generated by the union, intersection and complement of parallelepiped)</a:t>
                </a:r>
              </a:p>
            </p:txBody>
          </p:sp>
        </mc:Choice>
        <mc:Fallback>
          <p:sp>
            <p:nvSpPr>
              <p:cNvPr id="4" name="TextBox 3">
                <a:extLst>
                  <a:ext uri="{FF2B5EF4-FFF2-40B4-BE49-F238E27FC236}">
                    <a16:creationId xmlns:a16="http://schemas.microsoft.com/office/drawing/2014/main" id="{5AE2202A-2C48-599B-103B-840C27403ADA}"/>
                  </a:ext>
                </a:extLst>
              </p:cNvPr>
              <p:cNvSpPr txBox="1">
                <a:spLocks noRot="1" noChangeAspect="1" noMove="1" noResize="1" noEditPoints="1" noAdjustHandles="1" noChangeArrowheads="1" noChangeShapeType="1" noTextEdit="1"/>
              </p:cNvSpPr>
              <p:nvPr/>
            </p:nvSpPr>
            <p:spPr>
              <a:xfrm>
                <a:off x="799200" y="1872411"/>
                <a:ext cx="9939259" cy="369332"/>
              </a:xfrm>
              <a:prstGeom prst="rect">
                <a:avLst/>
              </a:prstGeom>
              <a:blipFill>
                <a:blip r:embed="rId4"/>
                <a:stretch>
                  <a:fillRect t="-8197" b="-245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A2F28B1-03D6-1C0A-965E-50A4EA964F8A}"/>
              </a:ext>
            </a:extLst>
          </p:cNvPr>
          <p:cNvSpPr txBox="1"/>
          <p:nvPr/>
        </p:nvSpPr>
        <p:spPr>
          <a:xfrm>
            <a:off x="439200" y="2512800"/>
            <a:ext cx="8726400" cy="1569660"/>
          </a:xfrm>
          <a:prstGeom prst="rect">
            <a:avLst/>
          </a:prstGeom>
          <a:noFill/>
        </p:spPr>
        <p:txBody>
          <a:bodyPr wrap="square" rtlCol="0">
            <a:spAutoFit/>
          </a:bodyPr>
          <a:lstStyle/>
          <a:p>
            <a:r>
              <a:rPr lang="en-US" sz="3200" dirty="0">
                <a:solidFill>
                  <a:srgbClr val="C00000"/>
                </a:solidFill>
              </a:rPr>
              <a:t>If you try to extend the notion of volume to all sets (i.e. the power set of the Euclidean space) you bump into problems (e.g. Banach-Tarski paradox)</a:t>
            </a:r>
          </a:p>
        </p:txBody>
      </p:sp>
      <p:sp>
        <p:nvSpPr>
          <p:cNvPr id="6" name="TextBox 5">
            <a:extLst>
              <a:ext uri="{FF2B5EF4-FFF2-40B4-BE49-F238E27FC236}">
                <a16:creationId xmlns:a16="http://schemas.microsoft.com/office/drawing/2014/main" id="{66EBE275-B5DB-3383-FD2D-AB57E39797C0}"/>
              </a:ext>
            </a:extLst>
          </p:cNvPr>
          <p:cNvSpPr txBox="1"/>
          <p:nvPr/>
        </p:nvSpPr>
        <p:spPr>
          <a:xfrm>
            <a:off x="3828000" y="5104693"/>
            <a:ext cx="5150400" cy="707886"/>
          </a:xfrm>
          <a:prstGeom prst="rect">
            <a:avLst/>
          </a:prstGeom>
          <a:noFill/>
        </p:spPr>
        <p:txBody>
          <a:bodyPr wrap="square" rtlCol="0">
            <a:spAutoFit/>
          </a:bodyPr>
          <a:lstStyle/>
          <a:p>
            <a:r>
              <a:rPr lang="en-US" sz="2000" dirty="0">
                <a:solidFill>
                  <a:srgbClr val="C00000"/>
                </a:solidFill>
              </a:rPr>
              <a:t>No: you may not be able to define “good objects” on the extended space</a:t>
            </a:r>
          </a:p>
        </p:txBody>
      </p:sp>
      <p:sp>
        <p:nvSpPr>
          <p:cNvPr id="7" name="TextBox 6">
            <a:extLst>
              <a:ext uri="{FF2B5EF4-FFF2-40B4-BE49-F238E27FC236}">
                <a16:creationId xmlns:a16="http://schemas.microsoft.com/office/drawing/2014/main" id="{466D4294-7B78-6F08-D1B1-76E1724D1ED2}"/>
              </a:ext>
            </a:extLst>
          </p:cNvPr>
          <p:cNvSpPr txBox="1"/>
          <p:nvPr/>
        </p:nvSpPr>
        <p:spPr>
          <a:xfrm>
            <a:off x="940479" y="4615260"/>
            <a:ext cx="4432688" cy="707886"/>
          </a:xfrm>
          <a:prstGeom prst="rect">
            <a:avLst/>
          </a:prstGeom>
          <a:noFill/>
        </p:spPr>
        <p:txBody>
          <a:bodyPr wrap="none" rtlCol="0">
            <a:spAutoFit/>
          </a:bodyPr>
          <a:lstStyle/>
          <a:p>
            <a:r>
              <a:rPr lang="en-US" sz="2000" dirty="0"/>
              <a:t>Can’t you simply ignore the “bad” states,</a:t>
            </a:r>
            <a:br>
              <a:rPr lang="en-US" sz="2000" dirty="0"/>
            </a:br>
            <a:r>
              <a:rPr lang="en-US" sz="2000" dirty="0"/>
              <a:t>as everyone else does?</a:t>
            </a:r>
          </a:p>
        </p:txBody>
      </p:sp>
    </p:spTree>
    <p:extLst>
      <p:ext uri="{BB962C8B-B14F-4D97-AF65-F5344CB8AC3E}">
        <p14:creationId xmlns:p14="http://schemas.microsoft.com/office/powerpoint/2010/main" val="151623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9E0BA-796C-343D-10AC-1D0518D0DF5C}"/>
              </a:ext>
            </a:extLst>
          </p:cNvPr>
          <p:cNvSpPr txBox="1"/>
          <p:nvPr/>
        </p:nvSpPr>
        <p:spPr>
          <a:xfrm>
            <a:off x="233754" y="1736652"/>
            <a:ext cx="11724492" cy="830997"/>
          </a:xfrm>
          <a:prstGeom prst="rect">
            <a:avLst/>
          </a:prstGeom>
          <a:noFill/>
        </p:spPr>
        <p:txBody>
          <a:bodyPr wrap="none" rtlCol="0">
            <a:spAutoFit/>
          </a:bodyPr>
          <a:lstStyle/>
          <a:p>
            <a:r>
              <a:rPr lang="en-US" sz="4800" dirty="0"/>
              <a:t>Problems dragged in by Cauchy completeness</a:t>
            </a:r>
          </a:p>
        </p:txBody>
      </p:sp>
    </p:spTree>
    <p:extLst>
      <p:ext uri="{BB962C8B-B14F-4D97-AF65-F5344CB8AC3E}">
        <p14:creationId xmlns:p14="http://schemas.microsoft.com/office/powerpoint/2010/main" val="8454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52B58-5CEC-A9A6-BC7B-4D64F88F2B3E}"/>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53EEF6B7-EF2F-84FD-F925-B5AA86747110}"/>
              </a:ext>
            </a:extLst>
          </p:cNvPr>
          <p:cNvPicPr>
            <a:picLocks noChangeAspect="1"/>
          </p:cNvPicPr>
          <p:nvPr/>
        </p:nvPicPr>
        <p:blipFill>
          <a:blip r:embed="rId2"/>
          <a:stretch>
            <a:fillRect/>
          </a:stretch>
        </p:blipFill>
        <p:spPr>
          <a:xfrm>
            <a:off x="6148321" y="315034"/>
            <a:ext cx="5691152" cy="1758524"/>
          </a:xfrm>
          <a:prstGeom prst="rect">
            <a:avLst/>
          </a:prstGeom>
        </p:spPr>
      </p:pic>
      <p:sp>
        <p:nvSpPr>
          <p:cNvPr id="2" name="TextBox 1">
            <a:extLst>
              <a:ext uri="{FF2B5EF4-FFF2-40B4-BE49-F238E27FC236}">
                <a16:creationId xmlns:a16="http://schemas.microsoft.com/office/drawing/2014/main" id="{3D2B0BF0-5806-AB6E-6784-5F54F57DDD2A}"/>
              </a:ext>
            </a:extLst>
          </p:cNvPr>
          <p:cNvSpPr txBox="1"/>
          <p:nvPr/>
        </p:nvSpPr>
        <p:spPr>
          <a:xfrm>
            <a:off x="447659" y="389860"/>
            <a:ext cx="3423309" cy="584775"/>
          </a:xfrm>
          <a:prstGeom prst="rect">
            <a:avLst/>
          </a:prstGeom>
          <a:noFill/>
        </p:spPr>
        <p:txBody>
          <a:bodyPr wrap="none" rtlCol="0">
            <a:spAutoFit/>
          </a:bodyPr>
          <a:lstStyle/>
          <a:p>
            <a:r>
              <a:rPr lang="en-US" sz="3200" dirty="0">
                <a:solidFill>
                  <a:schemeClr val="accent6">
                    <a:lumMod val="75000"/>
                  </a:schemeClr>
                </a:solidFill>
              </a:rPr>
              <a:t>Infinite expectation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56BF8C-55E9-7112-5491-E0E5F9813850}"/>
                  </a:ext>
                </a:extLst>
              </p:cNvPr>
              <p:cNvSpPr txBox="1"/>
              <p:nvPr/>
            </p:nvSpPr>
            <p:spPr>
              <a:xfrm>
                <a:off x="3957588" y="2088027"/>
                <a:ext cx="1656223"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e>
                              </m:rad>
                            </m:den>
                          </m:f>
                        </m:e>
                      </m:rad>
                    </m:oMath>
                  </m:oMathPara>
                </a14:m>
                <a:endParaRPr lang="en-US" dirty="0"/>
              </a:p>
            </p:txBody>
          </p:sp>
        </mc:Choice>
        <mc:Fallback xmlns="">
          <p:sp>
            <p:nvSpPr>
              <p:cNvPr id="7" name="TextBox 6">
                <a:extLst>
                  <a:ext uri="{FF2B5EF4-FFF2-40B4-BE49-F238E27FC236}">
                    <a16:creationId xmlns:a16="http://schemas.microsoft.com/office/drawing/2014/main" id="{BF56BF8C-55E9-7112-5491-E0E5F9813850}"/>
                  </a:ext>
                </a:extLst>
              </p:cNvPr>
              <p:cNvSpPr txBox="1">
                <a:spLocks noRot="1" noChangeAspect="1" noMove="1" noResize="1" noEditPoints="1" noAdjustHandles="1" noChangeArrowheads="1" noChangeShapeType="1" noTextEdit="1"/>
              </p:cNvSpPr>
              <p:nvPr/>
            </p:nvSpPr>
            <p:spPr>
              <a:xfrm>
                <a:off x="3957588" y="2088027"/>
                <a:ext cx="1656223" cy="910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24B91E-DBEB-EAC9-1B05-F5642BF378DF}"/>
                  </a:ext>
                </a:extLst>
              </p:cNvPr>
              <p:cNvSpPr txBox="1"/>
              <p:nvPr/>
            </p:nvSpPr>
            <p:spPr>
              <a:xfrm>
                <a:off x="6202097" y="2088027"/>
                <a:ext cx="2179635"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den>
                          </m:f>
                        </m:e>
                      </m:rad>
                    </m:oMath>
                  </m:oMathPara>
                </a14:m>
                <a:endParaRPr lang="en-US" b="0" dirty="0"/>
              </a:p>
            </p:txBody>
          </p:sp>
        </mc:Choice>
        <mc:Fallback xmlns="">
          <p:sp>
            <p:nvSpPr>
              <p:cNvPr id="8" name="TextBox 7">
                <a:extLst>
                  <a:ext uri="{FF2B5EF4-FFF2-40B4-BE49-F238E27FC236}">
                    <a16:creationId xmlns:a16="http://schemas.microsoft.com/office/drawing/2014/main" id="{1124B91E-DBEB-EAC9-1B05-F5642BF378DF}"/>
                  </a:ext>
                </a:extLst>
              </p:cNvPr>
              <p:cNvSpPr txBox="1">
                <a:spLocks noRot="1" noChangeAspect="1" noMove="1" noResize="1" noEditPoints="1" noAdjustHandles="1" noChangeArrowheads="1" noChangeShapeType="1" noTextEdit="1"/>
              </p:cNvSpPr>
              <p:nvPr/>
            </p:nvSpPr>
            <p:spPr>
              <a:xfrm>
                <a:off x="6202097" y="2088027"/>
                <a:ext cx="2179635" cy="9106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0246D9B-4121-CEBB-209A-644567C86F2C}"/>
                  </a:ext>
                </a:extLst>
              </p:cNvPr>
              <p:cNvSpPr txBox="1"/>
              <p:nvPr/>
            </p:nvSpPr>
            <p:spPr>
              <a:xfrm>
                <a:off x="3994713" y="3246167"/>
                <a:ext cx="1581972"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38BABF"/>
                              </a:solidFill>
                              <a:latin typeface="Cambria Math" panose="02040503050406030204" pitchFamily="18" charset="0"/>
                            </a:rPr>
                          </m:ctrlPr>
                        </m:sSubPr>
                        <m:e>
                          <m:r>
                            <a:rPr lang="en-US" b="0" i="1" smtClean="0">
                              <a:solidFill>
                                <a:srgbClr val="38BABF"/>
                              </a:solidFill>
                              <a:latin typeface="Cambria Math" panose="02040503050406030204" pitchFamily="18" charset="0"/>
                            </a:rPr>
                            <m:t>𝜌</m:t>
                          </m:r>
                        </m:e>
                        <m:sub>
                          <m:r>
                            <a:rPr lang="en-US" b="0" i="1" smtClean="0">
                              <a:solidFill>
                                <a:srgbClr val="38BABF"/>
                              </a:solidFill>
                              <a:latin typeface="Cambria Math" panose="02040503050406030204" pitchFamily="18" charset="0"/>
                            </a:rPr>
                            <m:t>𝜓</m:t>
                          </m:r>
                        </m:sub>
                      </m:sSub>
                      <m:d>
                        <m:dPr>
                          <m:ctrlPr>
                            <a:rPr lang="en-US" b="0" i="1" smtClean="0">
                              <a:solidFill>
                                <a:srgbClr val="38BABF"/>
                              </a:solidFill>
                              <a:latin typeface="Cambria Math" panose="02040503050406030204" pitchFamily="18" charset="0"/>
                            </a:rPr>
                          </m:ctrlPr>
                        </m:dPr>
                        <m:e>
                          <m:r>
                            <a:rPr lang="en-US" b="0" i="1" smtClean="0">
                              <a:solidFill>
                                <a:srgbClr val="38BABF"/>
                              </a:solidFill>
                              <a:latin typeface="Cambria Math" panose="02040503050406030204" pitchFamily="18" charset="0"/>
                            </a:rPr>
                            <m:t>𝑥</m:t>
                          </m:r>
                        </m:e>
                      </m:d>
                      <m:r>
                        <a:rPr lang="en-US" b="0" i="1" smtClean="0">
                          <a:solidFill>
                            <a:srgbClr val="38BABF"/>
                          </a:solidFill>
                          <a:latin typeface="Cambria Math" panose="02040503050406030204" pitchFamily="18" charset="0"/>
                        </a:rPr>
                        <m:t>=</m:t>
                      </m:r>
                      <m:f>
                        <m:fPr>
                          <m:ctrlPr>
                            <a:rPr lang="en-US" i="1">
                              <a:solidFill>
                                <a:srgbClr val="38BABF"/>
                              </a:solidFill>
                              <a:latin typeface="Cambria Math" panose="02040503050406030204" pitchFamily="18" charset="0"/>
                            </a:rPr>
                          </m:ctrlPr>
                        </m:fPr>
                        <m:num>
                          <m:sSup>
                            <m:sSupPr>
                              <m:ctrlPr>
                                <a:rPr lang="en-US" i="1">
                                  <a:solidFill>
                                    <a:srgbClr val="38BABF"/>
                                  </a:solidFill>
                                  <a:latin typeface="Cambria Math" panose="02040503050406030204" pitchFamily="18" charset="0"/>
                                </a:rPr>
                              </m:ctrlPr>
                            </m:sSupPr>
                            <m:e>
                              <m:r>
                                <a:rPr lang="en-US" i="1">
                                  <a:solidFill>
                                    <a:srgbClr val="38BABF"/>
                                  </a:solidFill>
                                  <a:latin typeface="Cambria Math" panose="02040503050406030204" pitchFamily="18" charset="0"/>
                                </a:rPr>
                                <m:t>𝑒</m:t>
                              </m:r>
                            </m:e>
                            <m:sup>
                              <m:r>
                                <a:rPr lang="en-US" i="1">
                                  <a:solidFill>
                                    <a:srgbClr val="38BABF"/>
                                  </a:solidFill>
                                  <a:latin typeface="Cambria Math" panose="02040503050406030204" pitchFamily="18" charset="0"/>
                                </a:rPr>
                                <m:t>−</m:t>
                              </m:r>
                              <m:sSup>
                                <m:sSupPr>
                                  <m:ctrlPr>
                                    <a:rPr lang="en-US" i="1">
                                      <a:solidFill>
                                        <a:srgbClr val="38BABF"/>
                                      </a:solidFill>
                                      <a:latin typeface="Cambria Math" panose="02040503050406030204" pitchFamily="18" charset="0"/>
                                    </a:rPr>
                                  </m:ctrlPr>
                                </m:sSupPr>
                                <m:e>
                                  <m:r>
                                    <a:rPr lang="en-US" i="1">
                                      <a:solidFill>
                                        <a:srgbClr val="38BABF"/>
                                      </a:solidFill>
                                      <a:latin typeface="Cambria Math" panose="02040503050406030204" pitchFamily="18" charset="0"/>
                                    </a:rPr>
                                    <m:t>𝑥</m:t>
                                  </m:r>
                                </m:e>
                                <m:sup>
                                  <m:r>
                                    <a:rPr lang="en-US" i="1">
                                      <a:solidFill>
                                        <a:srgbClr val="38BABF"/>
                                      </a:solidFill>
                                      <a:latin typeface="Cambria Math" panose="02040503050406030204" pitchFamily="18" charset="0"/>
                                    </a:rPr>
                                    <m:t>2</m:t>
                                  </m:r>
                                </m:sup>
                              </m:sSup>
                            </m:sup>
                          </m:sSup>
                        </m:num>
                        <m:den>
                          <m:rad>
                            <m:radPr>
                              <m:degHide m:val="on"/>
                              <m:ctrlPr>
                                <a:rPr lang="en-US" i="1">
                                  <a:solidFill>
                                    <a:srgbClr val="38BABF"/>
                                  </a:solidFill>
                                  <a:latin typeface="Cambria Math" panose="02040503050406030204" pitchFamily="18" charset="0"/>
                                </a:rPr>
                              </m:ctrlPr>
                            </m:radPr>
                            <m:deg/>
                            <m:e>
                              <m:r>
                                <a:rPr lang="en-US" i="1">
                                  <a:solidFill>
                                    <a:srgbClr val="38BABF"/>
                                  </a:solidFill>
                                  <a:latin typeface="Cambria Math" panose="02040503050406030204" pitchFamily="18" charset="0"/>
                                </a:rPr>
                                <m:t>𝜋</m:t>
                              </m:r>
                            </m:e>
                          </m:rad>
                        </m:den>
                      </m:f>
                    </m:oMath>
                  </m:oMathPara>
                </a14:m>
                <a:endParaRPr lang="en-US" dirty="0">
                  <a:solidFill>
                    <a:srgbClr val="38BABF"/>
                  </a:solidFill>
                </a:endParaRPr>
              </a:p>
            </p:txBody>
          </p:sp>
        </mc:Choice>
        <mc:Fallback xmlns="">
          <p:sp>
            <p:nvSpPr>
              <p:cNvPr id="9" name="TextBox 8">
                <a:extLst>
                  <a:ext uri="{FF2B5EF4-FFF2-40B4-BE49-F238E27FC236}">
                    <a16:creationId xmlns:a16="http://schemas.microsoft.com/office/drawing/2014/main" id="{C0246D9B-4121-CEBB-209A-644567C86F2C}"/>
                  </a:ext>
                </a:extLst>
              </p:cNvPr>
              <p:cNvSpPr txBox="1">
                <a:spLocks noRot="1" noChangeAspect="1" noMove="1" noResize="1" noEditPoints="1" noAdjustHandles="1" noChangeArrowheads="1" noChangeShapeType="1" noTextEdit="1"/>
              </p:cNvSpPr>
              <p:nvPr/>
            </p:nvSpPr>
            <p:spPr>
              <a:xfrm>
                <a:off x="3994713" y="3246167"/>
                <a:ext cx="1581972" cy="7386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34B065-343F-4184-4C2B-578FE26B5E1C}"/>
                  </a:ext>
                </a:extLst>
              </p:cNvPr>
              <p:cNvSpPr txBox="1"/>
              <p:nvPr/>
            </p:nvSpPr>
            <p:spPr>
              <a:xfrm>
                <a:off x="4219262" y="4416565"/>
                <a:ext cx="1132874" cy="39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b>
                          <m:r>
                            <a:rPr lang="en-US" b="0" i="1" smtClean="0">
                              <a:latin typeface="Cambria Math" panose="02040503050406030204" pitchFamily="18" charset="0"/>
                            </a:rPr>
                            <m:t>𝜓</m:t>
                          </m:r>
                        </m:sub>
                      </m:sSub>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A134B065-343F-4184-4C2B-578FE26B5E1C}"/>
                  </a:ext>
                </a:extLst>
              </p:cNvPr>
              <p:cNvSpPr txBox="1">
                <a:spLocks noRot="1" noChangeAspect="1" noMove="1" noResize="1" noEditPoints="1" noAdjustHandles="1" noChangeArrowheads="1" noChangeShapeType="1" noTextEdit="1"/>
              </p:cNvSpPr>
              <p:nvPr/>
            </p:nvSpPr>
            <p:spPr>
              <a:xfrm>
                <a:off x="4219262" y="4416565"/>
                <a:ext cx="1132874" cy="394082"/>
              </a:xfrm>
              <a:prstGeom prst="rect">
                <a:avLst/>
              </a:prstGeom>
              <a:blipFill>
                <a:blip r:embed="rId6"/>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E245041-92AC-412B-C3CA-3A07AE822B45}"/>
                  </a:ext>
                </a:extLst>
              </p:cNvPr>
              <p:cNvSpPr txBox="1"/>
              <p:nvPr/>
            </p:nvSpPr>
            <p:spPr>
              <a:xfrm>
                <a:off x="4162901" y="5054551"/>
                <a:ext cx="124559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e>
                        <m:sub>
                          <m:r>
                            <a:rPr lang="en-US" b="0" i="1" smtClean="0">
                              <a:latin typeface="Cambria Math" panose="02040503050406030204" pitchFamily="18" charset="0"/>
                            </a:rPr>
                            <m:t>𝜓</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11" name="TextBox 10">
                <a:extLst>
                  <a:ext uri="{FF2B5EF4-FFF2-40B4-BE49-F238E27FC236}">
                    <a16:creationId xmlns:a16="http://schemas.microsoft.com/office/drawing/2014/main" id="{1E245041-92AC-412B-C3CA-3A07AE822B45}"/>
                  </a:ext>
                </a:extLst>
              </p:cNvPr>
              <p:cNvSpPr txBox="1">
                <a:spLocks noRot="1" noChangeAspect="1" noMove="1" noResize="1" noEditPoints="1" noAdjustHandles="1" noChangeArrowheads="1" noChangeShapeType="1" noTextEdit="1"/>
              </p:cNvSpPr>
              <p:nvPr/>
            </p:nvSpPr>
            <p:spPr>
              <a:xfrm>
                <a:off x="4162901" y="5054551"/>
                <a:ext cx="1245597"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E206A5C-CFD0-6BAF-5522-706AB2305D8D}"/>
                  </a:ext>
                </a:extLst>
              </p:cNvPr>
              <p:cNvSpPr txBox="1"/>
              <p:nvPr/>
            </p:nvSpPr>
            <p:spPr>
              <a:xfrm>
                <a:off x="6237587" y="3332858"/>
                <a:ext cx="2105000" cy="6519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28446"/>
                              </a:solidFill>
                              <a:latin typeface="Cambria Math" panose="02040503050406030204" pitchFamily="18" charset="0"/>
                            </a:rPr>
                          </m:ctrlPr>
                        </m:sSubPr>
                        <m:e>
                          <m:r>
                            <a:rPr lang="en-US" b="0" i="1" smtClean="0">
                              <a:solidFill>
                                <a:srgbClr val="C28446"/>
                              </a:solidFill>
                              <a:latin typeface="Cambria Math" panose="02040503050406030204" pitchFamily="18" charset="0"/>
                            </a:rPr>
                            <m:t>𝜌</m:t>
                          </m:r>
                        </m:e>
                        <m:sub>
                          <m:r>
                            <a:rPr lang="en-US" b="0" i="1" smtClean="0">
                              <a:solidFill>
                                <a:srgbClr val="C28446"/>
                              </a:solidFill>
                              <a:latin typeface="Cambria Math" panose="02040503050406030204" pitchFamily="18" charset="0"/>
                            </a:rPr>
                            <m:t>𝜙</m:t>
                          </m:r>
                        </m:sub>
                      </m:sSub>
                      <m:d>
                        <m:dPr>
                          <m:ctrlPr>
                            <a:rPr lang="en-US" b="0" i="1" smtClean="0">
                              <a:solidFill>
                                <a:srgbClr val="C28446"/>
                              </a:solidFill>
                              <a:latin typeface="Cambria Math" panose="02040503050406030204" pitchFamily="18" charset="0"/>
                            </a:rPr>
                          </m:ctrlPr>
                        </m:dPr>
                        <m:e>
                          <m:r>
                            <a:rPr lang="en-US" b="0" i="1" smtClean="0">
                              <a:solidFill>
                                <a:srgbClr val="C28446"/>
                              </a:solidFill>
                              <a:latin typeface="Cambria Math" panose="02040503050406030204" pitchFamily="18" charset="0"/>
                            </a:rPr>
                            <m:t>𝑥</m:t>
                          </m:r>
                        </m:e>
                      </m:d>
                      <m:r>
                        <a:rPr lang="en-US" b="0" i="1" smtClean="0">
                          <a:solidFill>
                            <a:srgbClr val="C28446"/>
                          </a:solidFill>
                          <a:latin typeface="Cambria Math" panose="02040503050406030204" pitchFamily="18" charset="0"/>
                        </a:rPr>
                        <m:t>=</m:t>
                      </m:r>
                      <m:f>
                        <m:fPr>
                          <m:ctrlPr>
                            <a:rPr lang="en-US" i="1">
                              <a:solidFill>
                                <a:srgbClr val="C28446"/>
                              </a:solidFill>
                              <a:latin typeface="Cambria Math" panose="02040503050406030204" pitchFamily="18" charset="0"/>
                            </a:rPr>
                          </m:ctrlPr>
                        </m:fPr>
                        <m:num>
                          <m:r>
                            <a:rPr lang="en-US" i="1">
                              <a:solidFill>
                                <a:srgbClr val="C28446"/>
                              </a:solidFill>
                              <a:latin typeface="Cambria Math" panose="02040503050406030204" pitchFamily="18" charset="0"/>
                            </a:rPr>
                            <m:t>1</m:t>
                          </m:r>
                        </m:num>
                        <m:den>
                          <m:r>
                            <a:rPr lang="en-US" i="1">
                              <a:solidFill>
                                <a:srgbClr val="C28446"/>
                              </a:solidFill>
                              <a:latin typeface="Cambria Math" panose="02040503050406030204" pitchFamily="18" charset="0"/>
                            </a:rPr>
                            <m:t>𝜋</m:t>
                          </m:r>
                          <m:d>
                            <m:dPr>
                              <m:ctrlPr>
                                <a:rPr lang="en-US" i="1">
                                  <a:solidFill>
                                    <a:srgbClr val="C28446"/>
                                  </a:solidFill>
                                  <a:latin typeface="Cambria Math" panose="02040503050406030204" pitchFamily="18" charset="0"/>
                                </a:rPr>
                              </m:ctrlPr>
                            </m:dPr>
                            <m:e>
                              <m:sSup>
                                <m:sSupPr>
                                  <m:ctrlPr>
                                    <a:rPr lang="en-US" i="1">
                                      <a:solidFill>
                                        <a:srgbClr val="C28446"/>
                                      </a:solidFill>
                                      <a:latin typeface="Cambria Math" panose="02040503050406030204" pitchFamily="18" charset="0"/>
                                    </a:rPr>
                                  </m:ctrlPr>
                                </m:sSupPr>
                                <m:e>
                                  <m:r>
                                    <a:rPr lang="en-US" i="1">
                                      <a:solidFill>
                                        <a:srgbClr val="C28446"/>
                                      </a:solidFill>
                                      <a:latin typeface="Cambria Math" panose="02040503050406030204" pitchFamily="18" charset="0"/>
                                    </a:rPr>
                                    <m:t>𝑥</m:t>
                                  </m:r>
                                </m:e>
                                <m:sup>
                                  <m:r>
                                    <a:rPr lang="en-US" i="1">
                                      <a:solidFill>
                                        <a:srgbClr val="C28446"/>
                                      </a:solidFill>
                                      <a:latin typeface="Cambria Math" panose="02040503050406030204" pitchFamily="18" charset="0"/>
                                    </a:rPr>
                                    <m:t>2</m:t>
                                  </m:r>
                                </m:sup>
                              </m:sSup>
                              <m:r>
                                <a:rPr lang="en-US" i="1">
                                  <a:solidFill>
                                    <a:srgbClr val="C28446"/>
                                  </a:solidFill>
                                  <a:latin typeface="Cambria Math" panose="02040503050406030204" pitchFamily="18" charset="0"/>
                                </a:rPr>
                                <m:t>+1</m:t>
                              </m:r>
                            </m:e>
                          </m:d>
                        </m:den>
                      </m:f>
                    </m:oMath>
                  </m:oMathPara>
                </a14:m>
                <a:endParaRPr lang="en-US" dirty="0">
                  <a:solidFill>
                    <a:srgbClr val="C28446"/>
                  </a:solidFill>
                </a:endParaRPr>
              </a:p>
            </p:txBody>
          </p:sp>
        </mc:Choice>
        <mc:Fallback>
          <p:sp>
            <p:nvSpPr>
              <p:cNvPr id="12" name="TextBox 11">
                <a:extLst>
                  <a:ext uri="{FF2B5EF4-FFF2-40B4-BE49-F238E27FC236}">
                    <a16:creationId xmlns:a16="http://schemas.microsoft.com/office/drawing/2014/main" id="{AE206A5C-CFD0-6BAF-5522-706AB2305D8D}"/>
                  </a:ext>
                </a:extLst>
              </p:cNvPr>
              <p:cNvSpPr txBox="1">
                <a:spLocks noRot="1" noChangeAspect="1" noMove="1" noResize="1" noEditPoints="1" noAdjustHandles="1" noChangeArrowheads="1" noChangeShapeType="1" noTextEdit="1"/>
              </p:cNvSpPr>
              <p:nvPr/>
            </p:nvSpPr>
            <p:spPr>
              <a:xfrm>
                <a:off x="6237587" y="3332858"/>
                <a:ext cx="2105000" cy="6519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6E306-2FA9-D3C8-C40D-2C2312A72F29}"/>
                  </a:ext>
                </a:extLst>
              </p:cNvPr>
              <p:cNvSpPr txBox="1"/>
              <p:nvPr/>
            </p:nvSpPr>
            <p:spPr>
              <a:xfrm>
                <a:off x="6727304" y="4416565"/>
                <a:ext cx="1129220" cy="39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b>
                          <m:r>
                            <a:rPr lang="en-US" b="0" i="1" smtClean="0">
                              <a:latin typeface="Cambria Math" panose="02040503050406030204" pitchFamily="18" charset="0"/>
                            </a:rPr>
                            <m:t>𝜙</m:t>
                          </m:r>
                        </m:sub>
                      </m:sSub>
                      <m:r>
                        <a:rPr lang="en-US" b="0" i="1" smtClean="0">
                          <a:latin typeface="Cambria Math" panose="02040503050406030204" pitchFamily="18" charset="0"/>
                        </a:rPr>
                        <m:t>=0</m:t>
                      </m:r>
                    </m:oMath>
                  </m:oMathPara>
                </a14:m>
                <a:endParaRPr lang="en-US" dirty="0"/>
              </a:p>
            </p:txBody>
          </p:sp>
        </mc:Choice>
        <mc:Fallback xmlns="">
          <p:sp>
            <p:nvSpPr>
              <p:cNvPr id="13" name="TextBox 12">
                <a:extLst>
                  <a:ext uri="{FF2B5EF4-FFF2-40B4-BE49-F238E27FC236}">
                    <a16:creationId xmlns:a16="http://schemas.microsoft.com/office/drawing/2014/main" id="{1386E306-2FA9-D3C8-C40D-2C2312A72F29}"/>
                  </a:ext>
                </a:extLst>
              </p:cNvPr>
              <p:cNvSpPr txBox="1">
                <a:spLocks noRot="1" noChangeAspect="1" noMove="1" noResize="1" noEditPoints="1" noAdjustHandles="1" noChangeArrowheads="1" noChangeShapeType="1" noTextEdit="1"/>
              </p:cNvSpPr>
              <p:nvPr/>
            </p:nvSpPr>
            <p:spPr>
              <a:xfrm>
                <a:off x="6727304" y="4416565"/>
                <a:ext cx="1129220" cy="394082"/>
              </a:xfrm>
              <a:prstGeom prst="rect">
                <a:avLst/>
              </a:prstGeom>
              <a:blipFill>
                <a:blip r:embed="rId9"/>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AE4AC43-0579-0AA7-ADA4-1DCC20925517}"/>
                  </a:ext>
                </a:extLst>
              </p:cNvPr>
              <p:cNvSpPr txBox="1"/>
              <p:nvPr/>
            </p:nvSpPr>
            <p:spPr>
              <a:xfrm>
                <a:off x="6626860" y="5181484"/>
                <a:ext cx="1330108" cy="3995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e>
                        <m:sub>
                          <m:r>
                            <a:rPr lang="en-US" b="0" i="1" smtClean="0">
                              <a:latin typeface="Cambria Math" panose="02040503050406030204" pitchFamily="18" charset="0"/>
                            </a:rPr>
                            <m:t>𝜙</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7AE4AC43-0579-0AA7-ADA4-1DCC20925517}"/>
                  </a:ext>
                </a:extLst>
              </p:cNvPr>
              <p:cNvSpPr txBox="1">
                <a:spLocks noRot="1" noChangeAspect="1" noMove="1" noResize="1" noEditPoints="1" noAdjustHandles="1" noChangeArrowheads="1" noChangeShapeType="1" noTextEdit="1"/>
              </p:cNvSpPr>
              <p:nvPr/>
            </p:nvSpPr>
            <p:spPr>
              <a:xfrm>
                <a:off x="6626860" y="5181484"/>
                <a:ext cx="1330108" cy="399597"/>
              </a:xfrm>
              <a:prstGeom prst="rect">
                <a:avLst/>
              </a:prstGeom>
              <a:blipFill>
                <a:blip r:embed="rId10"/>
                <a:stretch>
                  <a:fillRect b="-909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B4C8A5C-5041-86E9-C0E9-B5F94822FF2A}"/>
              </a:ext>
            </a:extLst>
          </p:cNvPr>
          <p:cNvSpPr txBox="1"/>
          <p:nvPr/>
        </p:nvSpPr>
        <p:spPr>
          <a:xfrm>
            <a:off x="593714" y="2420150"/>
            <a:ext cx="1544334" cy="369332"/>
          </a:xfrm>
          <a:prstGeom prst="rect">
            <a:avLst/>
          </a:prstGeom>
          <a:noFill/>
        </p:spPr>
        <p:txBody>
          <a:bodyPr wrap="none" rtlCol="0">
            <a:spAutoFit/>
          </a:bodyPr>
          <a:lstStyle/>
          <a:p>
            <a:r>
              <a:rPr lang="en-US" dirty="0"/>
              <a:t>Wave function</a:t>
            </a:r>
          </a:p>
        </p:txBody>
      </p:sp>
      <p:sp>
        <p:nvSpPr>
          <p:cNvPr id="16" name="TextBox 15">
            <a:extLst>
              <a:ext uri="{FF2B5EF4-FFF2-40B4-BE49-F238E27FC236}">
                <a16:creationId xmlns:a16="http://schemas.microsoft.com/office/drawing/2014/main" id="{012D1F8E-A867-E803-93B4-BE1BA29ABD92}"/>
              </a:ext>
            </a:extLst>
          </p:cNvPr>
          <p:cNvSpPr txBox="1"/>
          <p:nvPr/>
        </p:nvSpPr>
        <p:spPr>
          <a:xfrm>
            <a:off x="593714" y="3491245"/>
            <a:ext cx="1931426" cy="369332"/>
          </a:xfrm>
          <a:prstGeom prst="rect">
            <a:avLst/>
          </a:prstGeom>
          <a:noFill/>
        </p:spPr>
        <p:txBody>
          <a:bodyPr wrap="none" rtlCol="0">
            <a:spAutoFit/>
          </a:bodyPr>
          <a:lstStyle/>
          <a:p>
            <a:r>
              <a:rPr lang="en-US" dirty="0"/>
              <a:t>Probability density</a:t>
            </a:r>
          </a:p>
        </p:txBody>
      </p:sp>
      <p:sp>
        <p:nvSpPr>
          <p:cNvPr id="17" name="TextBox 16">
            <a:extLst>
              <a:ext uri="{FF2B5EF4-FFF2-40B4-BE49-F238E27FC236}">
                <a16:creationId xmlns:a16="http://schemas.microsoft.com/office/drawing/2014/main" id="{7B99F02E-3B9B-13D0-3902-F7181C5F5CBE}"/>
              </a:ext>
            </a:extLst>
          </p:cNvPr>
          <p:cNvSpPr txBox="1"/>
          <p:nvPr/>
        </p:nvSpPr>
        <p:spPr>
          <a:xfrm>
            <a:off x="593714" y="4453799"/>
            <a:ext cx="2345386" cy="369332"/>
          </a:xfrm>
          <a:prstGeom prst="rect">
            <a:avLst/>
          </a:prstGeom>
          <a:noFill/>
        </p:spPr>
        <p:txBody>
          <a:bodyPr wrap="none" rtlCol="0">
            <a:spAutoFit/>
          </a:bodyPr>
          <a:lstStyle/>
          <a:p>
            <a:r>
              <a:rPr lang="en-US" dirty="0"/>
              <a:t>Expectation of position</a:t>
            </a:r>
          </a:p>
        </p:txBody>
      </p:sp>
      <p:sp>
        <p:nvSpPr>
          <p:cNvPr id="18" name="TextBox 17">
            <a:extLst>
              <a:ext uri="{FF2B5EF4-FFF2-40B4-BE49-F238E27FC236}">
                <a16:creationId xmlns:a16="http://schemas.microsoft.com/office/drawing/2014/main" id="{D2FD3986-AC66-34D7-697C-60BAB220E659}"/>
              </a:ext>
            </a:extLst>
          </p:cNvPr>
          <p:cNvSpPr txBox="1"/>
          <p:nvPr/>
        </p:nvSpPr>
        <p:spPr>
          <a:xfrm>
            <a:off x="593714" y="5196617"/>
            <a:ext cx="3156698" cy="369332"/>
          </a:xfrm>
          <a:prstGeom prst="rect">
            <a:avLst/>
          </a:prstGeom>
          <a:noFill/>
        </p:spPr>
        <p:txBody>
          <a:bodyPr wrap="none" rtlCol="0">
            <a:spAutoFit/>
          </a:bodyPr>
          <a:lstStyle/>
          <a:p>
            <a:r>
              <a:rPr lang="en-US" dirty="0"/>
              <a:t>Expectation of position squared</a:t>
            </a:r>
          </a:p>
        </p:txBody>
      </p:sp>
    </p:spTree>
    <p:extLst>
      <p:ext uri="{BB962C8B-B14F-4D97-AF65-F5344CB8AC3E}">
        <p14:creationId xmlns:p14="http://schemas.microsoft.com/office/powerpoint/2010/main" val="27639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6B8F1-3564-314D-EF42-3D418CE7EEF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D1EAB24-2A3A-8BCB-670D-D34DDB356152}"/>
              </a:ext>
            </a:extLst>
          </p:cNvPr>
          <p:cNvPicPr>
            <a:picLocks noChangeAspect="1"/>
          </p:cNvPicPr>
          <p:nvPr/>
        </p:nvPicPr>
        <p:blipFill>
          <a:blip r:embed="rId2"/>
          <a:stretch>
            <a:fillRect/>
          </a:stretch>
        </p:blipFill>
        <p:spPr>
          <a:xfrm>
            <a:off x="6781933" y="3707737"/>
            <a:ext cx="2248270" cy="2624589"/>
          </a:xfrm>
          <a:prstGeom prst="rect">
            <a:avLst/>
          </a:prstGeom>
        </p:spPr>
      </p:pic>
      <p:sp>
        <p:nvSpPr>
          <p:cNvPr id="2" name="TextBox 1">
            <a:extLst>
              <a:ext uri="{FF2B5EF4-FFF2-40B4-BE49-F238E27FC236}">
                <a16:creationId xmlns:a16="http://schemas.microsoft.com/office/drawing/2014/main" id="{42DB660C-AE38-E603-EAAD-F94CD0A34F61}"/>
              </a:ext>
            </a:extLst>
          </p:cNvPr>
          <p:cNvSpPr txBox="1"/>
          <p:nvPr/>
        </p:nvSpPr>
        <p:spPr>
          <a:xfrm>
            <a:off x="447659" y="389860"/>
            <a:ext cx="8097666" cy="584775"/>
          </a:xfrm>
          <a:prstGeom prst="rect">
            <a:avLst/>
          </a:prstGeom>
          <a:noFill/>
        </p:spPr>
        <p:txBody>
          <a:bodyPr wrap="none" rtlCol="0">
            <a:spAutoFit/>
          </a:bodyPr>
          <a:lstStyle/>
          <a:p>
            <a:r>
              <a:rPr lang="en-US" sz="3200" dirty="0">
                <a:solidFill>
                  <a:schemeClr val="accent6">
                    <a:lumMod val="75000"/>
                  </a:schemeClr>
                </a:solidFill>
              </a:rPr>
              <a:t>Infinite expectation from change of coordinates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2A8EF5A-00CA-7D53-B43C-6F8EADA86F93}"/>
                  </a:ext>
                </a:extLst>
              </p:cNvPr>
              <p:cNvSpPr txBox="1"/>
              <p:nvPr/>
            </p:nvSpPr>
            <p:spPr>
              <a:xfrm>
                <a:off x="2522104" y="2267866"/>
                <a:ext cx="7147791" cy="483466"/>
              </a:xfrm>
              <a:prstGeom prst="rect">
                <a:avLst/>
              </a:prstGeom>
              <a:noFill/>
            </p:spPr>
            <p:txBody>
              <a:bodyPr wrap="none" rtlCol="0">
                <a:spAutoFit/>
              </a:bodyPr>
              <a:lstStyle/>
              <a:p>
                <a:r>
                  <a:rPr lang="en-US" dirty="0"/>
                  <a:t>Therefore, we have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2</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for one observer and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𝑌</m:t>
                            </m:r>
                          </m:e>
                          <m:sup>
                            <m:r>
                              <a:rPr lang="en-US" i="1">
                                <a:latin typeface="Cambria Math" panose="02040503050406030204" pitchFamily="18" charset="0"/>
                              </a:rPr>
                              <m:t>2</m:t>
                            </m:r>
                          </m:sup>
                        </m:sSup>
                      </m:e>
                    </m:d>
                    <m:r>
                      <a:rPr lang="en-US" i="1">
                        <a:latin typeface="Cambria Math" panose="02040503050406030204" pitchFamily="18" charset="0"/>
                      </a:rPr>
                      <m:t>→∞</m:t>
                    </m:r>
                  </m:oMath>
                </a14:m>
                <a:r>
                  <a:rPr lang="en-US" dirty="0"/>
                  <a:t> for the other</a:t>
                </a:r>
              </a:p>
            </p:txBody>
          </p:sp>
        </mc:Choice>
        <mc:Fallback xmlns="">
          <p:sp>
            <p:nvSpPr>
              <p:cNvPr id="18" name="TextBox 17">
                <a:extLst>
                  <a:ext uri="{FF2B5EF4-FFF2-40B4-BE49-F238E27FC236}">
                    <a16:creationId xmlns:a16="http://schemas.microsoft.com/office/drawing/2014/main" id="{32A8EF5A-00CA-7D53-B43C-6F8EADA86F93}"/>
                  </a:ext>
                </a:extLst>
              </p:cNvPr>
              <p:cNvSpPr txBox="1">
                <a:spLocks noRot="1" noChangeAspect="1" noMove="1" noResize="1" noEditPoints="1" noAdjustHandles="1" noChangeArrowheads="1" noChangeShapeType="1" noTextEdit="1"/>
              </p:cNvSpPr>
              <p:nvPr/>
            </p:nvSpPr>
            <p:spPr>
              <a:xfrm>
                <a:off x="2522104" y="2267866"/>
                <a:ext cx="7147791" cy="483466"/>
              </a:xfrm>
              <a:prstGeom prst="rect">
                <a:avLst/>
              </a:prstGeom>
              <a:blipFill>
                <a:blip r:embed="rId3"/>
                <a:stretch>
                  <a:fillRect l="-768"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E1DD23-5F44-7B30-19F8-1D581C89AA1E}"/>
                  </a:ext>
                </a:extLst>
              </p:cNvPr>
              <p:cNvSpPr txBox="1"/>
              <p:nvPr/>
            </p:nvSpPr>
            <p:spPr>
              <a:xfrm>
                <a:off x="928757" y="1237696"/>
                <a:ext cx="10480370" cy="773738"/>
              </a:xfrm>
              <a:prstGeom prst="rect">
                <a:avLst/>
              </a:prstGeom>
              <a:noFill/>
            </p:spPr>
            <p:txBody>
              <a:bodyPr wrap="none" rtlCol="0">
                <a:spAutoFit/>
              </a:bodyPr>
              <a:lstStyle/>
              <a:p>
                <a:r>
                  <a:rPr lang="en-US" sz="2400" dirty="0"/>
                  <a:t>We can have </a:t>
                </a:r>
                <a14:m>
                  <m:oMath xmlns:m="http://schemas.openxmlformats.org/officeDocument/2006/math">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up>
                        </m:sSup>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𝜋</m:t>
                            </m:r>
                          </m:e>
                        </m:rad>
                      </m:den>
                    </m:f>
                  </m:oMath>
                </a14:m>
                <a:r>
                  <a:rPr lang="en-US" sz="2400" dirty="0"/>
                  <a:t> in one set of coordinates and </a:t>
                </a:r>
                <a14:m>
                  <m:oMath xmlns:m="http://schemas.openxmlformats.org/officeDocument/2006/math">
                    <m:r>
                      <a:rPr lang="en-US" sz="2400" b="0" i="1" smtClean="0">
                        <a:latin typeface="Cambria Math" panose="02040503050406030204" pitchFamily="18" charset="0"/>
                      </a:rPr>
                      <m:t>𝜌</m:t>
                    </m:r>
                    <m:d>
                      <m:dPr>
                        <m:ctrlPr>
                          <a:rPr lang="en-US" sz="2400" i="1">
                            <a:latin typeface="Cambria Math" panose="02040503050406030204" pitchFamily="18" charset="0"/>
                          </a:rPr>
                        </m:ctrlPr>
                      </m:dPr>
                      <m:e>
                        <m:r>
                          <a:rPr lang="en-US" sz="2400" b="0" i="1" smtClean="0">
                            <a:latin typeface="Cambria Math" panose="02040503050406030204" pitchFamily="18" charset="0"/>
                          </a:rPr>
                          <m:t>𝑦</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𝜋</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+1</m:t>
                            </m:r>
                          </m:e>
                        </m:d>
                      </m:den>
                    </m:f>
                  </m:oMath>
                </a14:m>
                <a:r>
                  <a:rPr lang="en-US" sz="2400" dirty="0"/>
                  <a:t> in another</a:t>
                </a:r>
              </a:p>
            </p:txBody>
          </p:sp>
        </mc:Choice>
        <mc:Fallback xmlns="">
          <p:sp>
            <p:nvSpPr>
              <p:cNvPr id="3" name="TextBox 2">
                <a:extLst>
                  <a:ext uri="{FF2B5EF4-FFF2-40B4-BE49-F238E27FC236}">
                    <a16:creationId xmlns:a16="http://schemas.microsoft.com/office/drawing/2014/main" id="{FBE1DD23-5F44-7B30-19F8-1D581C89AA1E}"/>
                  </a:ext>
                </a:extLst>
              </p:cNvPr>
              <p:cNvSpPr txBox="1">
                <a:spLocks noRot="1" noChangeAspect="1" noMove="1" noResize="1" noEditPoints="1" noAdjustHandles="1" noChangeArrowheads="1" noChangeShapeType="1" noTextEdit="1"/>
              </p:cNvSpPr>
              <p:nvPr/>
            </p:nvSpPr>
            <p:spPr>
              <a:xfrm>
                <a:off x="928757" y="1237696"/>
                <a:ext cx="10480370" cy="773738"/>
              </a:xfrm>
              <a:prstGeom prst="rect">
                <a:avLst/>
              </a:prstGeom>
              <a:blipFill>
                <a:blip r:embed="rId4"/>
                <a:stretch>
                  <a:fillRect l="-872" b="-2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5F923D-D0A5-D70D-72B5-46582E810D35}"/>
                  </a:ext>
                </a:extLst>
              </p:cNvPr>
              <p:cNvSpPr txBox="1"/>
              <p:nvPr/>
            </p:nvSpPr>
            <p:spPr>
              <a:xfrm>
                <a:off x="928757" y="3117112"/>
                <a:ext cx="4859022" cy="369332"/>
              </a:xfrm>
              <a:prstGeom prst="rect">
                <a:avLst/>
              </a:prstGeom>
              <a:noFill/>
            </p:spPr>
            <p:txBody>
              <a:bodyPr wrap="none" rtlCol="0">
                <a:spAutoFit/>
              </a:bodyPr>
              <a:lstStyle/>
              <a:p>
                <a:r>
                  <a:rPr lang="en-US" dirty="0"/>
                  <a:t>Under a change of coordinates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𝑑𝑦</m:t>
                    </m:r>
                    <m:r>
                      <a:rPr lang="en-US" b="0" i="1" smtClean="0">
                        <a:latin typeface="Cambria Math" panose="02040503050406030204" pitchFamily="18" charset="0"/>
                      </a:rPr>
                      <m:t>=</m:t>
                    </m:r>
                    <m:r>
                      <a:rPr lang="en-US" i="1" smtClean="0">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𝑑𝑥</m:t>
                    </m:r>
                  </m:oMath>
                </a14:m>
                <a:endParaRPr lang="en-US" dirty="0"/>
              </a:p>
            </p:txBody>
          </p:sp>
        </mc:Choice>
        <mc:Fallback xmlns="">
          <p:sp>
            <p:nvSpPr>
              <p:cNvPr id="5" name="TextBox 4">
                <a:extLst>
                  <a:ext uri="{FF2B5EF4-FFF2-40B4-BE49-F238E27FC236}">
                    <a16:creationId xmlns:a16="http://schemas.microsoft.com/office/drawing/2014/main" id="{415F923D-D0A5-D70D-72B5-46582E810D35}"/>
                  </a:ext>
                </a:extLst>
              </p:cNvPr>
              <p:cNvSpPr txBox="1">
                <a:spLocks noRot="1" noChangeAspect="1" noMove="1" noResize="1" noEditPoints="1" noAdjustHandles="1" noChangeArrowheads="1" noChangeShapeType="1" noTextEdit="1"/>
              </p:cNvSpPr>
              <p:nvPr/>
            </p:nvSpPr>
            <p:spPr>
              <a:xfrm>
                <a:off x="928757" y="3117112"/>
                <a:ext cx="4859022" cy="369332"/>
              </a:xfrm>
              <a:prstGeom prst="rect">
                <a:avLst/>
              </a:prstGeom>
              <a:blipFill>
                <a:blip r:embed="rId5"/>
                <a:stretch>
                  <a:fillRect l="-100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CDA786-F49E-7A61-DC8E-0B7BAD84602E}"/>
                  </a:ext>
                </a:extLst>
              </p:cNvPr>
              <p:cNvSpPr txBox="1"/>
              <p:nvPr/>
            </p:nvSpPr>
            <p:spPr>
              <a:xfrm>
                <a:off x="928757" y="3707737"/>
                <a:ext cx="2855397" cy="810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𝜋</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+1</m:t>
                              </m:r>
                            </m:e>
                          </m:d>
                        </m:den>
                      </m:f>
                      <m:r>
                        <a:rPr lang="en-US" sz="2000" i="1">
                          <a:latin typeface="Cambria Math" panose="02040503050406030204" pitchFamily="18" charset="0"/>
                        </a:rPr>
                        <m:t>𝑑𝑦</m:t>
                      </m:r>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den>
                      </m:f>
                      <m:r>
                        <a:rPr lang="en-US" sz="2000" i="1">
                          <a:latin typeface="Cambria Math" panose="02040503050406030204" pitchFamily="18" charset="0"/>
                        </a:rPr>
                        <m:t>𝑑𝑥</m:t>
                      </m:r>
                    </m:oMath>
                  </m:oMathPara>
                </a14:m>
                <a:endParaRPr lang="en-US" sz="2000" dirty="0"/>
              </a:p>
            </p:txBody>
          </p:sp>
        </mc:Choice>
        <mc:Fallback xmlns="">
          <p:sp>
            <p:nvSpPr>
              <p:cNvPr id="6" name="TextBox 5">
                <a:extLst>
                  <a:ext uri="{FF2B5EF4-FFF2-40B4-BE49-F238E27FC236}">
                    <a16:creationId xmlns:a16="http://schemas.microsoft.com/office/drawing/2014/main" id="{31CDA786-F49E-7A61-DC8E-0B7BAD84602E}"/>
                  </a:ext>
                </a:extLst>
              </p:cNvPr>
              <p:cNvSpPr txBox="1">
                <a:spLocks noRot="1" noChangeAspect="1" noMove="1" noResize="1" noEditPoints="1" noAdjustHandles="1" noChangeArrowheads="1" noChangeShapeType="1" noTextEdit="1"/>
              </p:cNvSpPr>
              <p:nvPr/>
            </p:nvSpPr>
            <p:spPr>
              <a:xfrm>
                <a:off x="928757" y="3707737"/>
                <a:ext cx="2855397" cy="81067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DC76E2-D5CB-55D7-4E53-0690C5EAF333}"/>
                  </a:ext>
                </a:extLst>
              </p:cNvPr>
              <p:cNvSpPr txBox="1"/>
              <p:nvPr/>
            </p:nvSpPr>
            <p:spPr>
              <a:xfrm>
                <a:off x="4305106" y="3734539"/>
                <a:ext cx="3080010"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arctan</m:t>
                                  </m:r>
                                </m:fName>
                                <m:e>
                                  <m:r>
                                    <a:rPr lang="en-US" sz="2000" i="1">
                                      <a:latin typeface="Cambria Math" panose="02040503050406030204" pitchFamily="18" charset="0"/>
                                    </a:rPr>
                                    <m:t>𝑦</m:t>
                                  </m:r>
                                </m:e>
                              </m:func>
                            </m:num>
                            <m:den>
                              <m:r>
                                <a:rPr lang="en-US" sz="2000" i="1">
                                  <a:latin typeface="Cambria Math" panose="02040503050406030204" pitchFamily="18" charset="0"/>
                                </a:rPr>
                                <m:t>𝜋</m:t>
                              </m:r>
                            </m:den>
                          </m:f>
                        </m:e>
                      </m:d>
                      <m:r>
                        <a:rPr lang="en-US" sz="2000" b="0" i="1" smtClean="0">
                          <a:latin typeface="Cambria Math" panose="02040503050406030204" pitchFamily="18" charset="0"/>
                        </a:rPr>
                        <m:t>=</m:t>
                      </m:r>
                      <m:r>
                        <a:rPr lang="en-US" sz="2000" i="1">
                          <a:latin typeface="Cambria Math" panose="02040503050406030204" pitchFamily="18" charset="0"/>
                        </a:rPr>
                        <m:t>𝑑</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num>
                            <m:den>
                              <m:r>
                                <a:rPr lang="en-US" sz="2000" i="1">
                                  <a:latin typeface="Cambria Math" panose="02040503050406030204" pitchFamily="18" charset="0"/>
                                </a:rPr>
                                <m:t>2</m:t>
                              </m:r>
                            </m:den>
                          </m:f>
                        </m:e>
                      </m:d>
                    </m:oMath>
                  </m:oMathPara>
                </a14:m>
                <a:endParaRPr lang="en-US" sz="2000" dirty="0"/>
              </a:p>
            </p:txBody>
          </p:sp>
        </mc:Choice>
        <mc:Fallback xmlns="">
          <p:sp>
            <p:nvSpPr>
              <p:cNvPr id="19" name="TextBox 18">
                <a:extLst>
                  <a:ext uri="{FF2B5EF4-FFF2-40B4-BE49-F238E27FC236}">
                    <a16:creationId xmlns:a16="http://schemas.microsoft.com/office/drawing/2014/main" id="{E3DC76E2-D5CB-55D7-4E53-0690C5EAF333}"/>
                  </a:ext>
                </a:extLst>
              </p:cNvPr>
              <p:cNvSpPr txBox="1">
                <a:spLocks noRot="1" noChangeAspect="1" noMove="1" noResize="1" noEditPoints="1" noAdjustHandles="1" noChangeArrowheads="1" noChangeShapeType="1" noTextEdit="1"/>
              </p:cNvSpPr>
              <p:nvPr/>
            </p:nvSpPr>
            <p:spPr>
              <a:xfrm>
                <a:off x="4305106" y="3734539"/>
                <a:ext cx="3080010" cy="78386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E78981-C4CE-AFBE-C712-67DF54A9AA0E}"/>
                  </a:ext>
                </a:extLst>
              </p:cNvPr>
              <p:cNvSpPr txBox="1"/>
              <p:nvPr/>
            </p:nvSpPr>
            <p:spPr>
              <a:xfrm>
                <a:off x="1106989" y="4739701"/>
                <a:ext cx="2332754" cy="6152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arctan</m:t>
                          </m:r>
                        </m:fName>
                        <m:e>
                          <m:r>
                            <a:rPr lang="en-US" sz="2000" i="1">
                              <a:latin typeface="Cambria Math" panose="02040503050406030204" pitchFamily="18" charset="0"/>
                            </a:rPr>
                            <m:t>𝑦</m:t>
                          </m:r>
                        </m:e>
                      </m:func>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oMath>
                  </m:oMathPara>
                </a14:m>
                <a:endParaRPr lang="en-US" sz="2000" dirty="0"/>
              </a:p>
            </p:txBody>
          </p:sp>
        </mc:Choice>
        <mc:Fallback xmlns="">
          <p:sp>
            <p:nvSpPr>
              <p:cNvPr id="20" name="TextBox 19">
                <a:extLst>
                  <a:ext uri="{FF2B5EF4-FFF2-40B4-BE49-F238E27FC236}">
                    <a16:creationId xmlns:a16="http://schemas.microsoft.com/office/drawing/2014/main" id="{3DE78981-C4CE-AFBE-C712-67DF54A9AA0E}"/>
                  </a:ext>
                </a:extLst>
              </p:cNvPr>
              <p:cNvSpPr txBox="1">
                <a:spLocks noRot="1" noChangeAspect="1" noMove="1" noResize="1" noEditPoints="1" noAdjustHandles="1" noChangeArrowheads="1" noChangeShapeType="1" noTextEdit="1"/>
              </p:cNvSpPr>
              <p:nvPr/>
            </p:nvSpPr>
            <p:spPr>
              <a:xfrm>
                <a:off x="1106989" y="4739701"/>
                <a:ext cx="2332754" cy="6152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771B98E-FF1C-3C72-AFBA-21132588AFA6}"/>
                  </a:ext>
                </a:extLst>
              </p:cNvPr>
              <p:cNvSpPr txBox="1"/>
              <p:nvPr/>
            </p:nvSpPr>
            <p:spPr>
              <a:xfrm>
                <a:off x="4020042" y="4739701"/>
                <a:ext cx="2239587" cy="6152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tan</m:t>
                          </m:r>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oMath>
                  </m:oMathPara>
                </a14:m>
                <a:endParaRPr lang="en-US" sz="2000" dirty="0"/>
              </a:p>
            </p:txBody>
          </p:sp>
        </mc:Choice>
        <mc:Fallback xmlns="">
          <p:sp>
            <p:nvSpPr>
              <p:cNvPr id="21" name="TextBox 20">
                <a:extLst>
                  <a:ext uri="{FF2B5EF4-FFF2-40B4-BE49-F238E27FC236}">
                    <a16:creationId xmlns:a16="http://schemas.microsoft.com/office/drawing/2014/main" id="{3771B98E-FF1C-3C72-AFBA-21132588AFA6}"/>
                  </a:ext>
                </a:extLst>
              </p:cNvPr>
              <p:cNvSpPr txBox="1">
                <a:spLocks noRot="1" noChangeAspect="1" noMove="1" noResize="1" noEditPoints="1" noAdjustHandles="1" noChangeArrowheads="1" noChangeShapeType="1" noTextEdit="1"/>
              </p:cNvSpPr>
              <p:nvPr/>
            </p:nvSpPr>
            <p:spPr>
              <a:xfrm>
                <a:off x="4020042" y="4739701"/>
                <a:ext cx="2239587" cy="61529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744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318ED-670A-B803-2911-FEF71BC033D3}"/>
              </a:ext>
            </a:extLst>
          </p:cNvPr>
          <p:cNvSpPr txBox="1"/>
          <p:nvPr/>
        </p:nvSpPr>
        <p:spPr>
          <a:xfrm>
            <a:off x="1815927" y="399108"/>
            <a:ext cx="2556149" cy="584775"/>
          </a:xfrm>
          <a:prstGeom prst="rect">
            <a:avLst/>
          </a:prstGeom>
          <a:noFill/>
        </p:spPr>
        <p:txBody>
          <a:bodyPr wrap="none" rtlCol="0">
            <a:spAutoFit/>
          </a:bodyPr>
          <a:lstStyle/>
          <a:p>
            <a:pPr algn="ctr"/>
            <a:r>
              <a:rPr lang="en-US" sz="3200" dirty="0"/>
              <a:t>Physical world</a:t>
            </a:r>
          </a:p>
        </p:txBody>
      </p:sp>
      <p:sp>
        <p:nvSpPr>
          <p:cNvPr id="4" name="TextBox 3">
            <a:extLst>
              <a:ext uri="{FF2B5EF4-FFF2-40B4-BE49-F238E27FC236}">
                <a16:creationId xmlns:a16="http://schemas.microsoft.com/office/drawing/2014/main" id="{1FB3DE40-CD9E-4C97-F26C-5E30A268D0C1}"/>
              </a:ext>
            </a:extLst>
          </p:cNvPr>
          <p:cNvSpPr txBox="1"/>
          <p:nvPr/>
        </p:nvSpPr>
        <p:spPr>
          <a:xfrm>
            <a:off x="6083043" y="148278"/>
            <a:ext cx="2650790" cy="1077218"/>
          </a:xfrm>
          <a:prstGeom prst="rect">
            <a:avLst/>
          </a:prstGeom>
          <a:noFill/>
        </p:spPr>
        <p:txBody>
          <a:bodyPr wrap="none" rtlCol="0">
            <a:spAutoFit/>
          </a:bodyPr>
          <a:lstStyle/>
          <a:p>
            <a:pPr algn="ctr"/>
            <a:r>
              <a:rPr lang="en-US" sz="3200" dirty="0"/>
              <a:t>Mathematical</a:t>
            </a:r>
            <a:br>
              <a:rPr lang="en-US" sz="3200" dirty="0"/>
            </a:br>
            <a:r>
              <a:rPr lang="en-US" sz="3200" dirty="0"/>
              <a:t>representation</a:t>
            </a:r>
          </a:p>
        </p:txBody>
      </p:sp>
      <p:sp>
        <p:nvSpPr>
          <p:cNvPr id="44" name="TextBox 43">
            <a:extLst>
              <a:ext uri="{FF2B5EF4-FFF2-40B4-BE49-F238E27FC236}">
                <a16:creationId xmlns:a16="http://schemas.microsoft.com/office/drawing/2014/main" id="{49C457D1-2636-6C49-4353-8173ECF14E46}"/>
              </a:ext>
            </a:extLst>
          </p:cNvPr>
          <p:cNvSpPr txBox="1"/>
          <p:nvPr/>
        </p:nvSpPr>
        <p:spPr>
          <a:xfrm>
            <a:off x="368739" y="1958824"/>
            <a:ext cx="1738296" cy="1200329"/>
          </a:xfrm>
          <a:prstGeom prst="rect">
            <a:avLst/>
          </a:prstGeom>
          <a:noFill/>
        </p:spPr>
        <p:txBody>
          <a:bodyPr wrap="none" rtlCol="0">
            <a:spAutoFit/>
          </a:bodyPr>
          <a:lstStyle/>
          <a:p>
            <a:r>
              <a:rPr lang="en-US" dirty="0"/>
              <a:t>different</a:t>
            </a:r>
            <a:br>
              <a:rPr lang="en-US" dirty="0"/>
            </a:br>
            <a:r>
              <a:rPr lang="en-US" dirty="0"/>
              <a:t>physical objects</a:t>
            </a:r>
            <a:br>
              <a:rPr lang="en-US" dirty="0"/>
            </a:br>
            <a:r>
              <a:rPr lang="en-US" dirty="0"/>
              <a:t>prepared</a:t>
            </a:r>
            <a:br>
              <a:rPr lang="en-US" dirty="0"/>
            </a:br>
            <a:r>
              <a:rPr lang="en-US" dirty="0"/>
              <a:t>in different ways</a:t>
            </a:r>
          </a:p>
        </p:txBody>
      </p:sp>
      <p:sp>
        <p:nvSpPr>
          <p:cNvPr id="51" name="TextBox 50">
            <a:extLst>
              <a:ext uri="{FF2B5EF4-FFF2-40B4-BE49-F238E27FC236}">
                <a16:creationId xmlns:a16="http://schemas.microsoft.com/office/drawing/2014/main" id="{8275DE9B-E948-5899-4BE4-F73FA617D2FB}"/>
              </a:ext>
            </a:extLst>
          </p:cNvPr>
          <p:cNvSpPr txBox="1"/>
          <p:nvPr/>
        </p:nvSpPr>
        <p:spPr>
          <a:xfrm>
            <a:off x="7438371" y="1432588"/>
            <a:ext cx="1473737" cy="923330"/>
          </a:xfrm>
          <a:prstGeom prst="rect">
            <a:avLst/>
          </a:prstGeom>
          <a:noFill/>
        </p:spPr>
        <p:txBody>
          <a:bodyPr wrap="none" rtlCol="0">
            <a:spAutoFit/>
          </a:bodyPr>
          <a:lstStyle/>
          <a:p>
            <a:pPr algn="r"/>
            <a:r>
              <a:rPr lang="en-US" dirty="0"/>
              <a:t>well-defined</a:t>
            </a:r>
            <a:br>
              <a:rPr lang="en-US" dirty="0"/>
            </a:br>
            <a:r>
              <a:rPr lang="en-US" dirty="0"/>
              <a:t>mathematical</a:t>
            </a:r>
            <a:br>
              <a:rPr lang="en-US" dirty="0"/>
            </a:br>
            <a:r>
              <a:rPr lang="en-US" dirty="0"/>
              <a:t>objects</a:t>
            </a:r>
          </a:p>
        </p:txBody>
      </p:sp>
      <p:cxnSp>
        <p:nvCxnSpPr>
          <p:cNvPr id="5" name="Straight Connector 4">
            <a:extLst>
              <a:ext uri="{FF2B5EF4-FFF2-40B4-BE49-F238E27FC236}">
                <a16:creationId xmlns:a16="http://schemas.microsoft.com/office/drawing/2014/main" id="{3B50B3FB-D33D-44AE-41AE-207D1BAEA103}"/>
              </a:ext>
            </a:extLst>
          </p:cNvPr>
          <p:cNvCxnSpPr>
            <a:cxnSpLocks/>
          </p:cNvCxnSpPr>
          <p:nvPr/>
        </p:nvCxnSpPr>
        <p:spPr>
          <a:xfrm>
            <a:off x="5272046" y="124857"/>
            <a:ext cx="0" cy="4763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C1527028-DD96-3967-4A27-15C934136C17}"/>
              </a:ext>
            </a:extLst>
          </p:cNvPr>
          <p:cNvSpPr/>
          <p:nvPr/>
        </p:nvSpPr>
        <p:spPr>
          <a:xfrm>
            <a:off x="2423505" y="2504280"/>
            <a:ext cx="201243" cy="214605"/>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C95584-865C-1A97-87D7-DB91E98AF3F0}"/>
              </a:ext>
            </a:extLst>
          </p:cNvPr>
          <p:cNvSpPr/>
          <p:nvPr/>
        </p:nvSpPr>
        <p:spPr>
          <a:xfrm>
            <a:off x="3407537" y="1719365"/>
            <a:ext cx="178657" cy="194988"/>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F774405-9283-D1ED-EAD5-2031E567BF3A}"/>
              </a:ext>
            </a:extLst>
          </p:cNvPr>
          <p:cNvSpPr/>
          <p:nvPr/>
        </p:nvSpPr>
        <p:spPr>
          <a:xfrm>
            <a:off x="2996508" y="2116527"/>
            <a:ext cx="194988" cy="204737"/>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38A68E0-980E-D3B4-05A0-95A91AB84F64}"/>
              </a:ext>
            </a:extLst>
          </p:cNvPr>
          <p:cNvSpPr/>
          <p:nvPr/>
        </p:nvSpPr>
        <p:spPr>
          <a:xfrm>
            <a:off x="3032504" y="2682491"/>
            <a:ext cx="214486" cy="263234"/>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92D4502-E6C2-B7E3-8DE4-338E53001E40}"/>
              </a:ext>
            </a:extLst>
          </p:cNvPr>
          <p:cNvSpPr/>
          <p:nvPr/>
        </p:nvSpPr>
        <p:spPr>
          <a:xfrm>
            <a:off x="7069236" y="246326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7D1490D-F923-2567-931A-6B4B324EB46F}"/>
              </a:ext>
            </a:extLst>
          </p:cNvPr>
          <p:cNvSpPr/>
          <p:nvPr/>
        </p:nvSpPr>
        <p:spPr>
          <a:xfrm>
            <a:off x="6457665" y="180315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15A0E41-4C5D-59AB-5EDC-32553CE8A28A}"/>
              </a:ext>
            </a:extLst>
          </p:cNvPr>
          <p:cNvSpPr/>
          <p:nvPr/>
        </p:nvSpPr>
        <p:spPr>
          <a:xfrm>
            <a:off x="6469613" y="294800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2ACDEDC-8746-51B6-8540-B47977F2BF9E}"/>
              </a:ext>
            </a:extLst>
          </p:cNvPr>
          <p:cNvCxnSpPr>
            <a:cxnSpLocks/>
          </p:cNvCxnSpPr>
          <p:nvPr/>
        </p:nvCxnSpPr>
        <p:spPr>
          <a:xfrm>
            <a:off x="6697100" y="1981113"/>
            <a:ext cx="339312" cy="4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EC12B3-7FF0-2864-CB18-CDC56ABDE4E4}"/>
              </a:ext>
            </a:extLst>
          </p:cNvPr>
          <p:cNvCxnSpPr>
            <a:cxnSpLocks/>
          </p:cNvCxnSpPr>
          <p:nvPr/>
        </p:nvCxnSpPr>
        <p:spPr>
          <a:xfrm flipV="1">
            <a:off x="4231964" y="1969023"/>
            <a:ext cx="2091721" cy="14750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5B1C7B44-A45D-7EC3-8884-6A6173F2E9C9}"/>
              </a:ext>
            </a:extLst>
          </p:cNvPr>
          <p:cNvCxnSpPr>
            <a:cxnSpLocks/>
          </p:cNvCxnSpPr>
          <p:nvPr/>
        </p:nvCxnSpPr>
        <p:spPr>
          <a:xfrm>
            <a:off x="3685663" y="1800251"/>
            <a:ext cx="2638022" cy="8534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40EF9473-5CB6-7330-7AB6-AFF9C3671FEF}"/>
              </a:ext>
            </a:extLst>
          </p:cNvPr>
          <p:cNvCxnSpPr>
            <a:cxnSpLocks/>
          </p:cNvCxnSpPr>
          <p:nvPr/>
        </p:nvCxnSpPr>
        <p:spPr>
          <a:xfrm flipH="1">
            <a:off x="4054486" y="2611583"/>
            <a:ext cx="2882689" cy="334142"/>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39" name="Freeform: Shape 38">
            <a:extLst>
              <a:ext uri="{FF2B5EF4-FFF2-40B4-BE49-F238E27FC236}">
                <a16:creationId xmlns:a16="http://schemas.microsoft.com/office/drawing/2014/main" id="{26B98E10-B3B0-763B-2EF7-9778E59508FC}"/>
              </a:ext>
            </a:extLst>
          </p:cNvPr>
          <p:cNvSpPr/>
          <p:nvPr/>
        </p:nvSpPr>
        <p:spPr>
          <a:xfrm>
            <a:off x="2662082" y="3159153"/>
            <a:ext cx="170388" cy="212184"/>
          </a:xfrm>
          <a:custGeom>
            <a:avLst/>
            <a:gdLst>
              <a:gd name="connsiteX0" fmla="*/ 85725 w 114300"/>
              <a:gd name="connsiteY0" fmla="*/ 3084 h 142338"/>
              <a:gd name="connsiteX1" fmla="*/ 61912 w 114300"/>
              <a:gd name="connsiteY1" fmla="*/ 12609 h 142338"/>
              <a:gd name="connsiteX2" fmla="*/ 9525 w 114300"/>
              <a:gd name="connsiteY2" fmla="*/ 50709 h 142338"/>
              <a:gd name="connsiteX3" fmla="*/ 0 w 114300"/>
              <a:gd name="connsiteY3" fmla="*/ 69759 h 142338"/>
              <a:gd name="connsiteX4" fmla="*/ 9525 w 114300"/>
              <a:gd name="connsiteY4" fmla="*/ 131671 h 142338"/>
              <a:gd name="connsiteX5" fmla="*/ 100012 w 114300"/>
              <a:gd name="connsiteY5" fmla="*/ 117384 h 142338"/>
              <a:gd name="connsiteX6" fmla="*/ 114300 w 114300"/>
              <a:gd name="connsiteY6" fmla="*/ 69759 h 142338"/>
              <a:gd name="connsiteX7" fmla="*/ 85725 w 114300"/>
              <a:gd name="connsiteY7" fmla="*/ 3084 h 14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42338">
                <a:moveTo>
                  <a:pt x="85725" y="3084"/>
                </a:moveTo>
                <a:cubicBezTo>
                  <a:pt x="76994" y="-6441"/>
                  <a:pt x="69559" y="8786"/>
                  <a:pt x="61912" y="12609"/>
                </a:cubicBezTo>
                <a:cubicBezTo>
                  <a:pt x="40323" y="23403"/>
                  <a:pt x="23911" y="31528"/>
                  <a:pt x="9525" y="50709"/>
                </a:cubicBezTo>
                <a:cubicBezTo>
                  <a:pt x="5265" y="56389"/>
                  <a:pt x="3175" y="63409"/>
                  <a:pt x="0" y="69759"/>
                </a:cubicBezTo>
                <a:cubicBezTo>
                  <a:pt x="3175" y="90396"/>
                  <a:pt x="-4683" y="116370"/>
                  <a:pt x="9525" y="131671"/>
                </a:cubicBezTo>
                <a:cubicBezTo>
                  <a:pt x="34455" y="158519"/>
                  <a:pt x="79914" y="127433"/>
                  <a:pt x="100012" y="117384"/>
                </a:cubicBezTo>
                <a:cubicBezTo>
                  <a:pt x="100565" y="115725"/>
                  <a:pt x="114300" y="76954"/>
                  <a:pt x="114300" y="69759"/>
                </a:cubicBezTo>
                <a:cubicBezTo>
                  <a:pt x="114300" y="-1041"/>
                  <a:pt x="94456" y="12609"/>
                  <a:pt x="85725" y="3084"/>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02C771F-9A06-0DE9-C600-BFFAF56AAA12}"/>
              </a:ext>
            </a:extLst>
          </p:cNvPr>
          <p:cNvSpPr/>
          <p:nvPr/>
        </p:nvSpPr>
        <p:spPr>
          <a:xfrm>
            <a:off x="3642606" y="2473285"/>
            <a:ext cx="86112" cy="86434"/>
          </a:xfrm>
          <a:custGeom>
            <a:avLst/>
            <a:gdLst>
              <a:gd name="connsiteX0" fmla="*/ 39719 w 57766"/>
              <a:gd name="connsiteY0" fmla="*/ 0 h 57982"/>
              <a:gd name="connsiteX1" fmla="*/ 1619 w 57766"/>
              <a:gd name="connsiteY1" fmla="*/ 52387 h 57982"/>
              <a:gd name="connsiteX2" fmla="*/ 34956 w 57766"/>
              <a:gd name="connsiteY2" fmla="*/ 57150 h 57982"/>
              <a:gd name="connsiteX3" fmla="*/ 54006 w 57766"/>
              <a:gd name="connsiteY3" fmla="*/ 52387 h 57982"/>
              <a:gd name="connsiteX4" fmla="*/ 39719 w 57766"/>
              <a:gd name="connsiteY4" fmla="*/ 0 h 5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6" h="57982">
                <a:moveTo>
                  <a:pt x="39719" y="0"/>
                </a:moveTo>
                <a:cubicBezTo>
                  <a:pt x="30988" y="0"/>
                  <a:pt x="-8398" y="32353"/>
                  <a:pt x="1619" y="52387"/>
                </a:cubicBezTo>
                <a:cubicBezTo>
                  <a:pt x="6639" y="62427"/>
                  <a:pt x="23844" y="55562"/>
                  <a:pt x="34956" y="57150"/>
                </a:cubicBezTo>
                <a:cubicBezTo>
                  <a:pt x="41306" y="55562"/>
                  <a:pt x="50079" y="57623"/>
                  <a:pt x="54006" y="52387"/>
                </a:cubicBezTo>
                <a:cubicBezTo>
                  <a:pt x="65276" y="37361"/>
                  <a:pt x="48450" y="0"/>
                  <a:pt x="3971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3B72243-18FE-882D-26ED-E30DEAA090E4}"/>
              </a:ext>
            </a:extLst>
          </p:cNvPr>
          <p:cNvSpPr/>
          <p:nvPr/>
        </p:nvSpPr>
        <p:spPr>
          <a:xfrm>
            <a:off x="3818922" y="2894846"/>
            <a:ext cx="132199" cy="249764"/>
          </a:xfrm>
          <a:custGeom>
            <a:avLst/>
            <a:gdLst>
              <a:gd name="connsiteX0" fmla="*/ 45820 w 88682"/>
              <a:gd name="connsiteY0" fmla="*/ 230 h 167547"/>
              <a:gd name="connsiteX1" fmla="*/ 17245 w 88682"/>
              <a:gd name="connsiteY1" fmla="*/ 24043 h 167547"/>
              <a:gd name="connsiteX2" fmla="*/ 7720 w 88682"/>
              <a:gd name="connsiteY2" fmla="*/ 105005 h 167547"/>
              <a:gd name="connsiteX3" fmla="*/ 50582 w 88682"/>
              <a:gd name="connsiteY3" fmla="*/ 133580 h 167547"/>
              <a:gd name="connsiteX4" fmla="*/ 79157 w 88682"/>
              <a:gd name="connsiteY4" fmla="*/ 166918 h 167547"/>
              <a:gd name="connsiteX5" fmla="*/ 88682 w 88682"/>
              <a:gd name="connsiteY5" fmla="*/ 105005 h 167547"/>
              <a:gd name="connsiteX6" fmla="*/ 79157 w 88682"/>
              <a:gd name="connsiteY6" fmla="*/ 57380 h 167547"/>
              <a:gd name="connsiteX7" fmla="*/ 69632 w 88682"/>
              <a:gd name="connsiteY7" fmla="*/ 38330 h 167547"/>
              <a:gd name="connsiteX8" fmla="*/ 45820 w 88682"/>
              <a:gd name="connsiteY8" fmla="*/ 230 h 16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82" h="167547">
                <a:moveTo>
                  <a:pt x="45820" y="230"/>
                </a:moveTo>
                <a:cubicBezTo>
                  <a:pt x="37089" y="-2151"/>
                  <a:pt x="25096" y="14447"/>
                  <a:pt x="17245" y="24043"/>
                </a:cubicBezTo>
                <a:cubicBezTo>
                  <a:pt x="294" y="44761"/>
                  <a:pt x="-6535" y="80772"/>
                  <a:pt x="7720" y="105005"/>
                </a:cubicBezTo>
                <a:cubicBezTo>
                  <a:pt x="16426" y="119806"/>
                  <a:pt x="50582" y="133580"/>
                  <a:pt x="50582" y="133580"/>
                </a:cubicBezTo>
                <a:cubicBezTo>
                  <a:pt x="52820" y="136937"/>
                  <a:pt x="75307" y="172693"/>
                  <a:pt x="79157" y="166918"/>
                </a:cubicBezTo>
                <a:cubicBezTo>
                  <a:pt x="90739" y="149544"/>
                  <a:pt x="85507" y="125643"/>
                  <a:pt x="88682" y="105005"/>
                </a:cubicBezTo>
                <a:cubicBezTo>
                  <a:pt x="85507" y="89130"/>
                  <a:pt x="83605" y="72946"/>
                  <a:pt x="79157" y="57380"/>
                </a:cubicBezTo>
                <a:cubicBezTo>
                  <a:pt x="77207" y="50554"/>
                  <a:pt x="71877" y="45065"/>
                  <a:pt x="69632" y="38330"/>
                </a:cubicBezTo>
                <a:cubicBezTo>
                  <a:pt x="57466" y="1830"/>
                  <a:pt x="54551" y="2611"/>
                  <a:pt x="45820" y="23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0E7D65F-7E92-4BB1-ADD6-3ABC939756F4}"/>
              </a:ext>
            </a:extLst>
          </p:cNvPr>
          <p:cNvSpPr/>
          <p:nvPr/>
        </p:nvSpPr>
        <p:spPr>
          <a:xfrm>
            <a:off x="4053826" y="1981113"/>
            <a:ext cx="178138" cy="241383"/>
          </a:xfrm>
          <a:custGeom>
            <a:avLst/>
            <a:gdLst>
              <a:gd name="connsiteX0" fmla="*/ 0 w 119499"/>
              <a:gd name="connsiteY0" fmla="*/ 152400 h 161925"/>
              <a:gd name="connsiteX1" fmla="*/ 38100 w 119499"/>
              <a:gd name="connsiteY1" fmla="*/ 19050 h 161925"/>
              <a:gd name="connsiteX2" fmla="*/ 42863 w 119499"/>
              <a:gd name="connsiteY2" fmla="*/ 4762 h 161925"/>
              <a:gd name="connsiteX3" fmla="*/ 80963 w 119499"/>
              <a:gd name="connsiteY3" fmla="*/ 0 h 161925"/>
              <a:gd name="connsiteX4" fmla="*/ 109538 w 119499"/>
              <a:gd name="connsiteY4" fmla="*/ 4762 h 161925"/>
              <a:gd name="connsiteX5" fmla="*/ 100013 w 119499"/>
              <a:gd name="connsiteY5" fmla="*/ 90487 h 161925"/>
              <a:gd name="connsiteX6" fmla="*/ 61913 w 119499"/>
              <a:gd name="connsiteY6" fmla="*/ 138112 h 161925"/>
              <a:gd name="connsiteX7" fmla="*/ 47625 w 119499"/>
              <a:gd name="connsiteY7" fmla="*/ 147637 h 161925"/>
              <a:gd name="connsiteX8" fmla="*/ 33338 w 119499"/>
              <a:gd name="connsiteY8" fmla="*/ 161925 h 161925"/>
              <a:gd name="connsiteX9" fmla="*/ 0 w 119499"/>
              <a:gd name="connsiteY9" fmla="*/ 15240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499" h="161925">
                <a:moveTo>
                  <a:pt x="0" y="152400"/>
                </a:moveTo>
                <a:cubicBezTo>
                  <a:pt x="12700" y="107950"/>
                  <a:pt x="23480" y="62906"/>
                  <a:pt x="38100" y="19050"/>
                </a:cubicBezTo>
                <a:cubicBezTo>
                  <a:pt x="39688" y="14287"/>
                  <a:pt x="38275" y="6801"/>
                  <a:pt x="42863" y="4762"/>
                </a:cubicBezTo>
                <a:cubicBezTo>
                  <a:pt x="54559" y="-436"/>
                  <a:pt x="68263" y="1587"/>
                  <a:pt x="80963" y="0"/>
                </a:cubicBezTo>
                <a:cubicBezTo>
                  <a:pt x="90488" y="1587"/>
                  <a:pt x="102710" y="-2066"/>
                  <a:pt x="109538" y="4762"/>
                </a:cubicBezTo>
                <a:cubicBezTo>
                  <a:pt x="133010" y="28234"/>
                  <a:pt x="108796" y="71824"/>
                  <a:pt x="100013" y="90487"/>
                </a:cubicBezTo>
                <a:cubicBezTo>
                  <a:pt x="91727" y="108094"/>
                  <a:pt x="76706" y="125433"/>
                  <a:pt x="61913" y="138112"/>
                </a:cubicBezTo>
                <a:cubicBezTo>
                  <a:pt x="57567" y="141837"/>
                  <a:pt x="52022" y="143973"/>
                  <a:pt x="47625" y="147637"/>
                </a:cubicBezTo>
                <a:cubicBezTo>
                  <a:pt x="42451" y="151949"/>
                  <a:pt x="38100" y="157162"/>
                  <a:pt x="33338" y="161925"/>
                </a:cubicBezTo>
                <a:lnTo>
                  <a:pt x="0" y="152400"/>
                </a:ln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BEC1135-5AA8-4C92-483F-556C8CDE76C2}"/>
              </a:ext>
            </a:extLst>
          </p:cNvPr>
          <p:cNvSpPr/>
          <p:nvPr/>
        </p:nvSpPr>
        <p:spPr>
          <a:xfrm>
            <a:off x="2445399" y="1802161"/>
            <a:ext cx="238224" cy="166862"/>
          </a:xfrm>
          <a:custGeom>
            <a:avLst/>
            <a:gdLst>
              <a:gd name="connsiteX0" fmla="*/ 112181 w 159806"/>
              <a:gd name="connsiteY0" fmla="*/ 2397 h 111935"/>
              <a:gd name="connsiteX1" fmla="*/ 88368 w 159806"/>
              <a:gd name="connsiteY1" fmla="*/ 7160 h 111935"/>
              <a:gd name="connsiteX2" fmla="*/ 26456 w 159806"/>
              <a:gd name="connsiteY2" fmla="*/ 11922 h 111935"/>
              <a:gd name="connsiteX3" fmla="*/ 12168 w 159806"/>
              <a:gd name="connsiteY3" fmla="*/ 21447 h 111935"/>
              <a:gd name="connsiteX4" fmla="*/ 7406 w 159806"/>
              <a:gd name="connsiteY4" fmla="*/ 54785 h 111935"/>
              <a:gd name="connsiteX5" fmla="*/ 2643 w 159806"/>
              <a:gd name="connsiteY5" fmla="*/ 83360 h 111935"/>
              <a:gd name="connsiteX6" fmla="*/ 78843 w 159806"/>
              <a:gd name="connsiteY6" fmla="*/ 111935 h 111935"/>
              <a:gd name="connsiteX7" fmla="*/ 135993 w 159806"/>
              <a:gd name="connsiteY7" fmla="*/ 102410 h 111935"/>
              <a:gd name="connsiteX8" fmla="*/ 159806 w 159806"/>
              <a:gd name="connsiteY8" fmla="*/ 50022 h 111935"/>
              <a:gd name="connsiteX9" fmla="*/ 112181 w 159806"/>
              <a:gd name="connsiteY9" fmla="*/ 2397 h 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06" h="111935">
                <a:moveTo>
                  <a:pt x="112181" y="2397"/>
                </a:moveTo>
                <a:cubicBezTo>
                  <a:pt x="100275" y="-4747"/>
                  <a:pt x="96413" y="6266"/>
                  <a:pt x="88368" y="7160"/>
                </a:cubicBezTo>
                <a:cubicBezTo>
                  <a:pt x="67796" y="9446"/>
                  <a:pt x="46800" y="8108"/>
                  <a:pt x="26456" y="11922"/>
                </a:cubicBezTo>
                <a:cubicBezTo>
                  <a:pt x="20830" y="12977"/>
                  <a:pt x="16931" y="18272"/>
                  <a:pt x="12168" y="21447"/>
                </a:cubicBezTo>
                <a:cubicBezTo>
                  <a:pt x="10581" y="32560"/>
                  <a:pt x="9113" y="43690"/>
                  <a:pt x="7406" y="54785"/>
                </a:cubicBezTo>
                <a:cubicBezTo>
                  <a:pt x="5938" y="64329"/>
                  <a:pt x="-4897" y="77328"/>
                  <a:pt x="2643" y="83360"/>
                </a:cubicBezTo>
                <a:cubicBezTo>
                  <a:pt x="23826" y="100306"/>
                  <a:pt x="78843" y="111935"/>
                  <a:pt x="78843" y="111935"/>
                </a:cubicBezTo>
                <a:cubicBezTo>
                  <a:pt x="97893" y="108760"/>
                  <a:pt x="118062" y="109583"/>
                  <a:pt x="135993" y="102410"/>
                </a:cubicBezTo>
                <a:cubicBezTo>
                  <a:pt x="150826" y="96477"/>
                  <a:pt x="157403" y="58432"/>
                  <a:pt x="159806" y="50022"/>
                </a:cubicBezTo>
                <a:cubicBezTo>
                  <a:pt x="154149" y="-885"/>
                  <a:pt x="124087" y="9541"/>
                  <a:pt x="112181" y="2397"/>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FC279F8-B1C0-06DD-8DDE-4686FC6D16E3}"/>
              </a:ext>
            </a:extLst>
          </p:cNvPr>
          <p:cNvSpPr/>
          <p:nvPr/>
        </p:nvSpPr>
        <p:spPr>
          <a:xfrm>
            <a:off x="7176162" y="159582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27BEFD6-C633-248C-E241-C13B67765F63}"/>
              </a:ext>
            </a:extLst>
          </p:cNvPr>
          <p:cNvSpPr/>
          <p:nvPr/>
        </p:nvSpPr>
        <p:spPr>
          <a:xfrm>
            <a:off x="7036615" y="319798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7869E0D7-4A12-BDD5-F6EF-6F6AEF0ED2B2}"/>
              </a:ext>
            </a:extLst>
          </p:cNvPr>
          <p:cNvCxnSpPr>
            <a:cxnSpLocks/>
          </p:cNvCxnSpPr>
          <p:nvPr/>
        </p:nvCxnSpPr>
        <p:spPr>
          <a:xfrm flipH="1">
            <a:off x="3818922" y="2523972"/>
            <a:ext cx="3047834" cy="3039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4CE415E1-7C73-5609-0FDF-9EA2AEDA8CD9}"/>
              </a:ext>
            </a:extLst>
          </p:cNvPr>
          <p:cNvCxnSpPr>
            <a:cxnSpLocks/>
          </p:cNvCxnSpPr>
          <p:nvPr/>
        </p:nvCxnSpPr>
        <p:spPr>
          <a:xfrm flipH="1">
            <a:off x="3931199" y="2279717"/>
            <a:ext cx="142601" cy="5343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1E81764-5D97-F802-89A6-93367E5CF27F}"/>
              </a:ext>
            </a:extLst>
          </p:cNvPr>
          <p:cNvCxnSpPr>
            <a:cxnSpLocks/>
          </p:cNvCxnSpPr>
          <p:nvPr/>
        </p:nvCxnSpPr>
        <p:spPr>
          <a:xfrm>
            <a:off x="3517794" y="1981113"/>
            <a:ext cx="137045" cy="4473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2963E8A-A863-C1BD-6FBF-3D6C0887456E}"/>
              </a:ext>
            </a:extLst>
          </p:cNvPr>
          <p:cNvCxnSpPr>
            <a:cxnSpLocks/>
          </p:cNvCxnSpPr>
          <p:nvPr/>
        </p:nvCxnSpPr>
        <p:spPr>
          <a:xfrm>
            <a:off x="2887841" y="3314677"/>
            <a:ext cx="2812408" cy="515128"/>
          </a:xfrm>
          <a:prstGeom prst="straightConnector1">
            <a:avLst/>
          </a:prstGeom>
          <a:ln>
            <a:solidFill>
              <a:srgbClr val="C00000"/>
            </a:solidFill>
            <a:prstDash val="dash"/>
            <a:tailEnd type="triangle"/>
          </a:ln>
        </p:spPr>
        <p:style>
          <a:lnRef idx="1">
            <a:schemeClr val="accent6"/>
          </a:lnRef>
          <a:fillRef idx="0">
            <a:schemeClr val="accent6"/>
          </a:fillRef>
          <a:effectRef idx="0">
            <a:schemeClr val="accent6"/>
          </a:effectRef>
          <a:fontRef idx="minor">
            <a:schemeClr val="tx1"/>
          </a:fontRef>
        </p:style>
      </p:cxnSp>
      <p:sp>
        <p:nvSpPr>
          <p:cNvPr id="72" name="TextBox 71">
            <a:extLst>
              <a:ext uri="{FF2B5EF4-FFF2-40B4-BE49-F238E27FC236}">
                <a16:creationId xmlns:a16="http://schemas.microsoft.com/office/drawing/2014/main" id="{028AC527-F052-8475-7AAA-B4EF474E6BB4}"/>
              </a:ext>
            </a:extLst>
          </p:cNvPr>
          <p:cNvSpPr txBox="1"/>
          <p:nvPr/>
        </p:nvSpPr>
        <p:spPr>
          <a:xfrm>
            <a:off x="5669858" y="3627588"/>
            <a:ext cx="303288" cy="400110"/>
          </a:xfrm>
          <a:prstGeom prst="rect">
            <a:avLst/>
          </a:prstGeom>
          <a:noFill/>
        </p:spPr>
        <p:txBody>
          <a:bodyPr wrap="none" rtlCol="0">
            <a:spAutoFit/>
          </a:bodyPr>
          <a:lstStyle/>
          <a:p>
            <a:r>
              <a:rPr lang="en-US" sz="2000" b="1" dirty="0">
                <a:solidFill>
                  <a:srgbClr val="C00000"/>
                </a:solidFill>
              </a:rPr>
              <a:t>?</a:t>
            </a:r>
          </a:p>
        </p:txBody>
      </p:sp>
      <p:cxnSp>
        <p:nvCxnSpPr>
          <p:cNvPr id="73" name="Straight Arrow Connector 72">
            <a:extLst>
              <a:ext uri="{FF2B5EF4-FFF2-40B4-BE49-F238E27FC236}">
                <a16:creationId xmlns:a16="http://schemas.microsoft.com/office/drawing/2014/main" id="{2B67C960-BF2B-527E-71E4-3E5C71AF1355}"/>
              </a:ext>
            </a:extLst>
          </p:cNvPr>
          <p:cNvCxnSpPr>
            <a:cxnSpLocks/>
          </p:cNvCxnSpPr>
          <p:nvPr/>
        </p:nvCxnSpPr>
        <p:spPr>
          <a:xfrm flipH="1">
            <a:off x="4030717" y="3320034"/>
            <a:ext cx="2906458" cy="661669"/>
          </a:xfrm>
          <a:prstGeom prst="straightConnector1">
            <a:avLst/>
          </a:prstGeom>
          <a:ln>
            <a:solidFill>
              <a:srgbClr val="C00000"/>
            </a:solidFill>
            <a:prstDash val="dash"/>
            <a:tailEnd type="triangle"/>
          </a:ln>
        </p:spPr>
        <p:style>
          <a:lnRef idx="1">
            <a:schemeClr val="accent6"/>
          </a:lnRef>
          <a:fillRef idx="0">
            <a:schemeClr val="accent6"/>
          </a:fillRef>
          <a:effectRef idx="0">
            <a:schemeClr val="accent6"/>
          </a:effectRef>
          <a:fontRef idx="minor">
            <a:schemeClr val="tx1"/>
          </a:fontRef>
        </p:style>
      </p:cxnSp>
      <p:sp>
        <p:nvSpPr>
          <p:cNvPr id="76" name="TextBox 75">
            <a:extLst>
              <a:ext uri="{FF2B5EF4-FFF2-40B4-BE49-F238E27FC236}">
                <a16:creationId xmlns:a16="http://schemas.microsoft.com/office/drawing/2014/main" id="{45683C5C-4A57-0234-0B49-A7634C9F5B71}"/>
              </a:ext>
            </a:extLst>
          </p:cNvPr>
          <p:cNvSpPr txBox="1"/>
          <p:nvPr/>
        </p:nvSpPr>
        <p:spPr>
          <a:xfrm>
            <a:off x="3748970" y="3762284"/>
            <a:ext cx="303288" cy="400110"/>
          </a:xfrm>
          <a:prstGeom prst="rect">
            <a:avLst/>
          </a:prstGeom>
          <a:noFill/>
        </p:spPr>
        <p:txBody>
          <a:bodyPr wrap="none" rtlCol="0">
            <a:spAutoFit/>
          </a:bodyPr>
          <a:lstStyle/>
          <a:p>
            <a:r>
              <a:rPr lang="en-US" sz="2000" b="1" dirty="0">
                <a:solidFill>
                  <a:srgbClr val="C00000"/>
                </a:solidFill>
              </a:rPr>
              <a:t>?</a:t>
            </a:r>
          </a:p>
        </p:txBody>
      </p:sp>
      <p:cxnSp>
        <p:nvCxnSpPr>
          <p:cNvPr id="77" name="Straight Arrow Connector 76">
            <a:extLst>
              <a:ext uri="{FF2B5EF4-FFF2-40B4-BE49-F238E27FC236}">
                <a16:creationId xmlns:a16="http://schemas.microsoft.com/office/drawing/2014/main" id="{79BBBDF9-C0A4-561C-7BE2-D1E2A086583B}"/>
              </a:ext>
            </a:extLst>
          </p:cNvPr>
          <p:cNvCxnSpPr>
            <a:cxnSpLocks/>
          </p:cNvCxnSpPr>
          <p:nvPr/>
        </p:nvCxnSpPr>
        <p:spPr>
          <a:xfrm>
            <a:off x="6608473" y="2063452"/>
            <a:ext cx="451990" cy="10484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23DBEFC-D9EA-1B33-CDCC-74138C3FEB90}"/>
              </a:ext>
            </a:extLst>
          </p:cNvPr>
          <p:cNvCxnSpPr>
            <a:cxnSpLocks/>
          </p:cNvCxnSpPr>
          <p:nvPr/>
        </p:nvCxnSpPr>
        <p:spPr>
          <a:xfrm flipH="1">
            <a:off x="5818049" y="2063452"/>
            <a:ext cx="627513" cy="10081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B8AC2C8-F1E1-8992-075A-04EC354DA0DE}"/>
              </a:ext>
            </a:extLst>
          </p:cNvPr>
          <p:cNvSpPr txBox="1"/>
          <p:nvPr/>
        </p:nvSpPr>
        <p:spPr>
          <a:xfrm>
            <a:off x="3240484" y="4147850"/>
            <a:ext cx="1131592" cy="369332"/>
          </a:xfrm>
          <a:prstGeom prst="rect">
            <a:avLst/>
          </a:prstGeom>
          <a:noFill/>
        </p:spPr>
        <p:txBody>
          <a:bodyPr wrap="none" rtlCol="0">
            <a:spAutoFit/>
          </a:bodyPr>
          <a:lstStyle/>
          <a:p>
            <a:r>
              <a:rPr lang="en-US" dirty="0">
                <a:solidFill>
                  <a:srgbClr val="C00000"/>
                </a:solidFill>
              </a:rPr>
              <a:t>ill-defined</a:t>
            </a:r>
          </a:p>
        </p:txBody>
      </p:sp>
      <p:sp>
        <p:nvSpPr>
          <p:cNvPr id="86" name="TextBox 85">
            <a:extLst>
              <a:ext uri="{FF2B5EF4-FFF2-40B4-BE49-F238E27FC236}">
                <a16:creationId xmlns:a16="http://schemas.microsoft.com/office/drawing/2014/main" id="{2AB259FB-37C2-E12C-C428-A2E5E3C69B3D}"/>
              </a:ext>
            </a:extLst>
          </p:cNvPr>
          <p:cNvSpPr txBox="1"/>
          <p:nvPr/>
        </p:nvSpPr>
        <p:spPr>
          <a:xfrm>
            <a:off x="5606221" y="3986680"/>
            <a:ext cx="1131592" cy="369332"/>
          </a:xfrm>
          <a:prstGeom prst="rect">
            <a:avLst/>
          </a:prstGeom>
          <a:noFill/>
        </p:spPr>
        <p:txBody>
          <a:bodyPr wrap="none" rtlCol="0">
            <a:spAutoFit/>
          </a:bodyPr>
          <a:lstStyle/>
          <a:p>
            <a:r>
              <a:rPr lang="en-US" dirty="0">
                <a:solidFill>
                  <a:srgbClr val="C00000"/>
                </a:solidFill>
              </a:rPr>
              <a:t>ill-defined</a:t>
            </a:r>
          </a:p>
        </p:txBody>
      </p:sp>
      <p:sp>
        <p:nvSpPr>
          <p:cNvPr id="87" name="TextBox 86">
            <a:extLst>
              <a:ext uri="{FF2B5EF4-FFF2-40B4-BE49-F238E27FC236}">
                <a16:creationId xmlns:a16="http://schemas.microsoft.com/office/drawing/2014/main" id="{2F728E66-E22F-D0D6-110E-0F63B07B297A}"/>
              </a:ext>
            </a:extLst>
          </p:cNvPr>
          <p:cNvSpPr txBox="1"/>
          <p:nvPr/>
        </p:nvSpPr>
        <p:spPr>
          <a:xfrm>
            <a:off x="368740" y="5329003"/>
            <a:ext cx="8038070" cy="954107"/>
          </a:xfrm>
          <a:prstGeom prst="rect">
            <a:avLst/>
          </a:prstGeom>
          <a:noFill/>
        </p:spPr>
        <p:txBody>
          <a:bodyPr wrap="square" rtlCol="0">
            <a:spAutoFit/>
          </a:bodyPr>
          <a:lstStyle/>
          <a:p>
            <a:r>
              <a:rPr lang="en-US" sz="2800" dirty="0">
                <a:solidFill>
                  <a:schemeClr val="accent6">
                    <a:lumMod val="75000"/>
                  </a:schemeClr>
                </a:solidFill>
              </a:rPr>
              <a:t>A physical theory is well-posed if every physical and mathematical object has a counterpart</a:t>
            </a:r>
          </a:p>
        </p:txBody>
      </p:sp>
      <p:sp>
        <p:nvSpPr>
          <p:cNvPr id="88" name="TextBox 87">
            <a:extLst>
              <a:ext uri="{FF2B5EF4-FFF2-40B4-BE49-F238E27FC236}">
                <a16:creationId xmlns:a16="http://schemas.microsoft.com/office/drawing/2014/main" id="{4F6917CD-5B05-7F02-44CE-40F4F2A6281D}"/>
              </a:ext>
            </a:extLst>
          </p:cNvPr>
          <p:cNvSpPr txBox="1"/>
          <p:nvPr/>
        </p:nvSpPr>
        <p:spPr>
          <a:xfrm>
            <a:off x="5580417" y="2992688"/>
            <a:ext cx="303288" cy="400110"/>
          </a:xfrm>
          <a:prstGeom prst="rect">
            <a:avLst/>
          </a:prstGeom>
          <a:noFill/>
        </p:spPr>
        <p:txBody>
          <a:bodyPr wrap="none" rtlCol="0">
            <a:spAutoFit/>
          </a:bodyPr>
          <a:lstStyle/>
          <a:p>
            <a:r>
              <a:rPr lang="en-US" sz="2000" b="1" dirty="0">
                <a:solidFill>
                  <a:srgbClr val="C00000"/>
                </a:solidFill>
              </a:rPr>
              <a:t>?</a:t>
            </a:r>
          </a:p>
        </p:txBody>
      </p:sp>
    </p:spTree>
    <p:extLst>
      <p:ext uri="{BB962C8B-B14F-4D97-AF65-F5344CB8AC3E}">
        <p14:creationId xmlns:p14="http://schemas.microsoft.com/office/powerpoint/2010/main" val="2272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9310D0-C41D-E42E-17A4-7DCA651EA268}"/>
              </a:ext>
            </a:extLst>
          </p:cNvPr>
          <p:cNvSpPr txBox="1"/>
          <p:nvPr/>
        </p:nvSpPr>
        <p:spPr>
          <a:xfrm>
            <a:off x="447659" y="389860"/>
            <a:ext cx="8097666" cy="584775"/>
          </a:xfrm>
          <a:prstGeom prst="rect">
            <a:avLst/>
          </a:prstGeom>
          <a:noFill/>
        </p:spPr>
        <p:txBody>
          <a:bodyPr wrap="none" rtlCol="0">
            <a:spAutoFit/>
          </a:bodyPr>
          <a:lstStyle/>
          <a:p>
            <a:r>
              <a:rPr lang="en-US" sz="3200" dirty="0">
                <a:solidFill>
                  <a:schemeClr val="accent6">
                    <a:lumMod val="75000"/>
                  </a:schemeClr>
                </a:solidFill>
              </a:rPr>
              <a:t>Infinite expectation from change of coordinates</a:t>
            </a:r>
          </a:p>
        </p:txBody>
      </p:sp>
      <p:sp>
        <p:nvSpPr>
          <p:cNvPr id="3" name="TextBox 2">
            <a:extLst>
              <a:ext uri="{FF2B5EF4-FFF2-40B4-BE49-F238E27FC236}">
                <a16:creationId xmlns:a16="http://schemas.microsoft.com/office/drawing/2014/main" id="{53E18002-6061-E952-EB47-1C50E4B968F8}"/>
              </a:ext>
            </a:extLst>
          </p:cNvPr>
          <p:cNvSpPr txBox="1"/>
          <p:nvPr/>
        </p:nvSpPr>
        <p:spPr>
          <a:xfrm>
            <a:off x="1119963" y="1460205"/>
            <a:ext cx="4546822" cy="461665"/>
          </a:xfrm>
          <a:prstGeom prst="rect">
            <a:avLst/>
          </a:prstGeom>
          <a:noFill/>
        </p:spPr>
        <p:txBody>
          <a:bodyPr wrap="none" rtlCol="0">
            <a:spAutoFit/>
          </a:bodyPr>
          <a:lstStyle/>
          <a:p>
            <a:r>
              <a:rPr lang="en-US" sz="2400" dirty="0"/>
              <a:t>How do wave functions transform?</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998BCD4-4E7C-8213-6EF2-B70E6C70EE0B}"/>
                  </a:ext>
                </a:extLst>
              </p:cNvPr>
              <p:cNvSpPr txBox="1"/>
              <p:nvPr/>
            </p:nvSpPr>
            <p:spPr>
              <a:xfrm>
                <a:off x="783489" y="3855324"/>
                <a:ext cx="3713003" cy="15497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𝑑𝑦</m:t>
                          </m:r>
                        </m:num>
                        <m:den>
                          <m:r>
                            <a:rPr lang="en-US" sz="2000" b="0" i="1" smtClean="0">
                              <a:latin typeface="Cambria Math" panose="02040503050406030204" pitchFamily="18" charset="0"/>
                            </a:rPr>
                            <m:t>𝑑𝑥</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sec</m:t>
                              </m:r>
                            </m:e>
                            <m:sup>
                              <m:r>
                                <a:rPr lang="en-US" sz="2000" b="0" i="0" smtClean="0">
                                  <a:latin typeface="Cambria Math" panose="02040503050406030204" pitchFamily="18" charset="0"/>
                                </a:rPr>
                                <m:t>2</m:t>
                              </m:r>
                            </m:sup>
                          </m:sSup>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oMath>
                  </m:oMathPara>
                </a14:m>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tan</m:t>
                                  </m:r>
                                </m:e>
                                <m:sup>
                                  <m:r>
                                    <a:rPr lang="en-US" sz="2000" b="0" i="1" smtClean="0">
                                      <a:latin typeface="Cambria Math" panose="02040503050406030204" pitchFamily="18" charset="0"/>
                                    </a:rPr>
                                    <m:t>2</m:t>
                                  </m:r>
                                </m:sup>
                              </m:sSup>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r>
                            <a:rPr lang="en-US" sz="2000" b="0" i="1" smtClean="0">
                              <a:latin typeface="Cambria Math" panose="02040503050406030204" pitchFamily="18" charset="0"/>
                            </a:rPr>
                            <m:t>+1</m:t>
                          </m:r>
                        </m:e>
                      </m:d>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oMath>
                  </m:oMathPara>
                </a14:m>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m:t>
                          </m:r>
                        </m:e>
                      </m:d>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oMath>
                  </m:oMathPara>
                </a14:m>
                <a:endParaRPr lang="en-US" sz="2000" dirty="0"/>
              </a:p>
            </p:txBody>
          </p:sp>
        </mc:Choice>
        <mc:Fallback xmlns="">
          <p:sp>
            <p:nvSpPr>
              <p:cNvPr id="22" name="TextBox 21">
                <a:extLst>
                  <a:ext uri="{FF2B5EF4-FFF2-40B4-BE49-F238E27FC236}">
                    <a16:creationId xmlns:a16="http://schemas.microsoft.com/office/drawing/2014/main" id="{7998BCD4-4E7C-8213-6EF2-B70E6C70EE0B}"/>
                  </a:ext>
                </a:extLst>
              </p:cNvPr>
              <p:cNvSpPr txBox="1">
                <a:spLocks noRot="1" noChangeAspect="1" noMove="1" noResize="1" noEditPoints="1" noAdjustHandles="1" noChangeArrowheads="1" noChangeShapeType="1" noTextEdit="1"/>
              </p:cNvSpPr>
              <p:nvPr/>
            </p:nvSpPr>
            <p:spPr>
              <a:xfrm>
                <a:off x="783489" y="3855324"/>
                <a:ext cx="3713003" cy="1549783"/>
              </a:xfrm>
              <a:prstGeom prst="rect">
                <a:avLst/>
              </a:prstGeom>
              <a:blipFill>
                <a:blip r:embed="rId2"/>
                <a:stretch>
                  <a:fillRect b="-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D305DC-037E-399F-E194-DCCAD8592C05}"/>
                  </a:ext>
                </a:extLst>
              </p:cNvPr>
              <p:cNvSpPr txBox="1"/>
              <p:nvPr/>
            </p:nvSpPr>
            <p:spPr>
              <a:xfrm>
                <a:off x="2408870" y="2286488"/>
                <a:ext cx="2211759" cy="665503"/>
              </a:xfrm>
              <a:prstGeom prst="rect">
                <a:avLst/>
              </a:prstGeom>
              <a:noFill/>
            </p:spPr>
            <p:txBody>
              <a:bodyPr wrap="none" rtlCol="0">
                <a:spAutoFit/>
              </a:bodyPr>
              <a:lstStyle/>
              <a:p>
                <a14:m>
                  <m:oMath xmlns:m="http://schemas.openxmlformats.org/officeDocument/2006/math">
                    <m:r>
                      <a:rPr lang="en-US" sz="2400" i="1" smtClean="0">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𝑦</m:t>
                        </m:r>
                      </m:e>
                    </m:d>
                    <m:r>
                      <a:rPr lang="en-US" sz="2400" b="0" i="1" smtClean="0">
                        <a:latin typeface="Cambria Math" panose="02040503050406030204" pitchFamily="18" charset="0"/>
                      </a:rPr>
                      <m:t>=</m:t>
                    </m:r>
                    <m:r>
                      <a:rPr lang="en-US" sz="2400" i="1">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𝑥</m:t>
                        </m:r>
                      </m:e>
                    </m:d>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𝑑𝑥</m:t>
                        </m:r>
                      </m:num>
                      <m:den>
                        <m:r>
                          <a:rPr lang="en-US" sz="2400" b="0" i="1" smtClean="0">
                            <a:latin typeface="Cambria Math" panose="02040503050406030204" pitchFamily="18" charset="0"/>
                          </a:rPr>
                          <m:t>𝑑𝑦</m:t>
                        </m:r>
                      </m:den>
                    </m:f>
                  </m:oMath>
                </a14:m>
                <a:r>
                  <a:rPr lang="en-US" sz="2400" dirty="0"/>
                  <a:t> </a:t>
                </a:r>
              </a:p>
            </p:txBody>
          </p:sp>
        </mc:Choice>
        <mc:Fallback xmlns="">
          <p:sp>
            <p:nvSpPr>
              <p:cNvPr id="4" name="TextBox 3">
                <a:extLst>
                  <a:ext uri="{FF2B5EF4-FFF2-40B4-BE49-F238E27FC236}">
                    <a16:creationId xmlns:a16="http://schemas.microsoft.com/office/drawing/2014/main" id="{03D305DC-037E-399F-E194-DCCAD8592C05}"/>
                  </a:ext>
                </a:extLst>
              </p:cNvPr>
              <p:cNvSpPr txBox="1">
                <a:spLocks noRot="1" noChangeAspect="1" noMove="1" noResize="1" noEditPoints="1" noAdjustHandles="1" noChangeArrowheads="1" noChangeShapeType="1" noTextEdit="1"/>
              </p:cNvSpPr>
              <p:nvPr/>
            </p:nvSpPr>
            <p:spPr>
              <a:xfrm>
                <a:off x="2408870" y="2286488"/>
                <a:ext cx="2211759" cy="66550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1DECE8-E5B7-BC1F-BE61-E0691D00140F}"/>
                  </a:ext>
                </a:extLst>
              </p:cNvPr>
              <p:cNvSpPr txBox="1"/>
              <p:nvPr/>
            </p:nvSpPr>
            <p:spPr>
              <a:xfrm>
                <a:off x="5228316" y="2176032"/>
                <a:ext cx="2479397" cy="84388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𝜓</m:t>
                    </m:r>
                    <m:d>
                      <m:dPr>
                        <m:ctrlPr>
                          <a:rPr lang="en-US" sz="2400" i="1">
                            <a:latin typeface="Cambria Math" panose="02040503050406030204" pitchFamily="18" charset="0"/>
                          </a:rPr>
                        </m:ctrlPr>
                      </m:dPr>
                      <m:e>
                        <m:r>
                          <a:rPr lang="en-US" sz="2400" i="1">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𝜓</m:t>
                    </m:r>
                    <m:d>
                      <m:dPr>
                        <m:ctrlPr>
                          <a:rPr lang="en-US" sz="2400" i="1">
                            <a:latin typeface="Cambria Math" panose="02040503050406030204" pitchFamily="18" charset="0"/>
                          </a:rPr>
                        </m:ctrlPr>
                      </m:dPr>
                      <m:e>
                        <m:r>
                          <a:rPr lang="en-US" sz="2400" i="1">
                            <a:latin typeface="Cambria Math" panose="02040503050406030204" pitchFamily="18" charset="0"/>
                          </a:rPr>
                          <m:t>𝑥</m:t>
                        </m:r>
                      </m:e>
                    </m:d>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𝑑𝑥</m:t>
                            </m:r>
                          </m:num>
                          <m:den>
                            <m:r>
                              <a:rPr lang="en-US" sz="2400" b="0" i="1" smtClean="0">
                                <a:latin typeface="Cambria Math" panose="02040503050406030204" pitchFamily="18" charset="0"/>
                              </a:rPr>
                              <m:t>𝑑𝑦</m:t>
                            </m:r>
                          </m:den>
                        </m:f>
                      </m:e>
                    </m:rad>
                  </m:oMath>
                </a14:m>
                <a:r>
                  <a:rPr lang="en-US" sz="2400" dirty="0"/>
                  <a:t> </a:t>
                </a:r>
              </a:p>
            </p:txBody>
          </p:sp>
        </mc:Choice>
        <mc:Fallback xmlns="">
          <p:sp>
            <p:nvSpPr>
              <p:cNvPr id="5" name="TextBox 4">
                <a:extLst>
                  <a:ext uri="{FF2B5EF4-FFF2-40B4-BE49-F238E27FC236}">
                    <a16:creationId xmlns:a16="http://schemas.microsoft.com/office/drawing/2014/main" id="{4B1DECE8-E5B7-BC1F-BE61-E0691D00140F}"/>
                  </a:ext>
                </a:extLst>
              </p:cNvPr>
              <p:cNvSpPr txBox="1">
                <a:spLocks noRot="1" noChangeAspect="1" noMove="1" noResize="1" noEditPoints="1" noAdjustHandles="1" noChangeArrowheads="1" noChangeShapeType="1" noTextEdit="1"/>
              </p:cNvSpPr>
              <p:nvPr/>
            </p:nvSpPr>
            <p:spPr>
              <a:xfrm>
                <a:off x="5228316" y="2176032"/>
                <a:ext cx="2479397" cy="843885"/>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68DD8EE-83E7-BAA1-E8AE-3C50E6F15144}"/>
              </a:ext>
            </a:extLst>
          </p:cNvPr>
          <p:cNvSpPr txBox="1"/>
          <p:nvPr/>
        </p:nvSpPr>
        <p:spPr>
          <a:xfrm>
            <a:off x="6645443" y="1540771"/>
            <a:ext cx="4166525" cy="461665"/>
          </a:xfrm>
          <a:prstGeom prst="rect">
            <a:avLst/>
          </a:prstGeom>
          <a:noFill/>
        </p:spPr>
        <p:txBody>
          <a:bodyPr wrap="none" rtlCol="0">
            <a:spAutoFit/>
          </a:bodyPr>
          <a:lstStyle/>
          <a:p>
            <a:r>
              <a:rPr lang="en-US" sz="2400" dirty="0">
                <a:solidFill>
                  <a:schemeClr val="accent6">
                    <a:lumMod val="75000"/>
                  </a:schemeClr>
                </a:solidFill>
              </a:rPr>
              <a:t>This is a unitary transformation!</a:t>
            </a:r>
          </a:p>
        </p:txBody>
      </p:sp>
      <p:cxnSp>
        <p:nvCxnSpPr>
          <p:cNvPr id="8" name="Straight Arrow Connector 7">
            <a:extLst>
              <a:ext uri="{FF2B5EF4-FFF2-40B4-BE49-F238E27FC236}">
                <a16:creationId xmlns:a16="http://schemas.microsoft.com/office/drawing/2014/main" id="{A6003672-0A24-E225-B8A0-FAA603340169}"/>
              </a:ext>
            </a:extLst>
          </p:cNvPr>
          <p:cNvCxnSpPr/>
          <p:nvPr/>
        </p:nvCxnSpPr>
        <p:spPr>
          <a:xfrm flipH="1">
            <a:off x="6535479" y="1981761"/>
            <a:ext cx="595424" cy="36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D5657DD-6415-FFB1-2525-E47DA700B235}"/>
                  </a:ext>
                </a:extLst>
              </p:cNvPr>
              <p:cNvSpPr txBox="1"/>
              <p:nvPr/>
            </p:nvSpPr>
            <p:spPr>
              <a:xfrm>
                <a:off x="6889102" y="3269317"/>
                <a:ext cx="1656223"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e>
                              </m:rad>
                            </m:den>
                          </m:f>
                        </m:e>
                      </m:rad>
                    </m:oMath>
                  </m:oMathPara>
                </a14:m>
                <a:endParaRPr lang="en-US" dirty="0"/>
              </a:p>
            </p:txBody>
          </p:sp>
        </mc:Choice>
        <mc:Fallback xmlns="">
          <p:sp>
            <p:nvSpPr>
              <p:cNvPr id="14" name="TextBox 13">
                <a:extLst>
                  <a:ext uri="{FF2B5EF4-FFF2-40B4-BE49-F238E27FC236}">
                    <a16:creationId xmlns:a16="http://schemas.microsoft.com/office/drawing/2014/main" id="{ED5657DD-6415-FFB1-2525-E47DA700B235}"/>
                  </a:ext>
                </a:extLst>
              </p:cNvPr>
              <p:cNvSpPr txBox="1">
                <a:spLocks noRot="1" noChangeAspect="1" noMove="1" noResize="1" noEditPoints="1" noAdjustHandles="1" noChangeArrowheads="1" noChangeShapeType="1" noTextEdit="1"/>
              </p:cNvSpPr>
              <p:nvPr/>
            </p:nvSpPr>
            <p:spPr>
              <a:xfrm>
                <a:off x="6889102" y="3269317"/>
                <a:ext cx="1656223" cy="9106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3DE6DA8-A9EE-C111-DA18-7EB15390913C}"/>
                  </a:ext>
                </a:extLst>
              </p:cNvPr>
              <p:cNvSpPr txBox="1"/>
              <p:nvPr/>
            </p:nvSpPr>
            <p:spPr>
              <a:xfrm>
                <a:off x="6645443" y="4363647"/>
                <a:ext cx="226408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den>
                          </m:f>
                        </m:e>
                      </m:rad>
                    </m:oMath>
                  </m:oMathPara>
                </a14:m>
                <a:endParaRPr lang="en-US" b="0" dirty="0"/>
              </a:p>
            </p:txBody>
          </p:sp>
        </mc:Choice>
        <mc:Fallback xmlns="">
          <p:sp>
            <p:nvSpPr>
              <p:cNvPr id="15" name="TextBox 14">
                <a:extLst>
                  <a:ext uri="{FF2B5EF4-FFF2-40B4-BE49-F238E27FC236}">
                    <a16:creationId xmlns:a16="http://schemas.microsoft.com/office/drawing/2014/main" id="{E3DE6DA8-A9EE-C111-DA18-7EB15390913C}"/>
                  </a:ext>
                </a:extLst>
              </p:cNvPr>
              <p:cNvSpPr txBox="1">
                <a:spLocks noRot="1" noChangeAspect="1" noMove="1" noResize="1" noEditPoints="1" noAdjustHandles="1" noChangeArrowheads="1" noChangeShapeType="1" noTextEdit="1"/>
              </p:cNvSpPr>
              <p:nvPr/>
            </p:nvSpPr>
            <p:spPr>
              <a:xfrm>
                <a:off x="6645443" y="4363647"/>
                <a:ext cx="2264081" cy="910699"/>
              </a:xfrm>
              <a:prstGeom prst="rect">
                <a:avLst/>
              </a:prstGeom>
              <a:blipFill>
                <a:blip r:embed="rId6"/>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21AE9C5-CEB8-6C4A-3637-266EB6D7FF38}"/>
              </a:ext>
            </a:extLst>
          </p:cNvPr>
          <p:cNvSpPr txBox="1"/>
          <p:nvPr/>
        </p:nvSpPr>
        <p:spPr>
          <a:xfrm>
            <a:off x="726782" y="5734493"/>
            <a:ext cx="7942559" cy="369332"/>
          </a:xfrm>
          <a:prstGeom prst="rect">
            <a:avLst/>
          </a:prstGeom>
          <a:noFill/>
        </p:spPr>
        <p:txBody>
          <a:bodyPr wrap="none" rtlCol="0">
            <a:spAutoFit/>
          </a:bodyPr>
          <a:lstStyle/>
          <a:p>
            <a:r>
              <a:rPr lang="en-US" dirty="0"/>
              <a:t>Note: both change of coordinates and time evolution are unitary transformations…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6BD9FB-FC52-D3B0-79E7-9F108C98490A}"/>
                  </a:ext>
                </a:extLst>
              </p:cNvPr>
              <p:cNvSpPr txBox="1"/>
              <p:nvPr/>
            </p:nvSpPr>
            <p:spPr>
              <a:xfrm>
                <a:off x="938205" y="3078019"/>
                <a:ext cx="2239587" cy="6152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tan</m:t>
                          </m:r>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oMath>
                  </m:oMathPara>
                </a14:m>
                <a:endParaRPr lang="en-US" sz="2000" dirty="0"/>
              </a:p>
            </p:txBody>
          </p:sp>
        </mc:Choice>
        <mc:Fallback xmlns="">
          <p:sp>
            <p:nvSpPr>
              <p:cNvPr id="7" name="TextBox 6">
                <a:extLst>
                  <a:ext uri="{FF2B5EF4-FFF2-40B4-BE49-F238E27FC236}">
                    <a16:creationId xmlns:a16="http://schemas.microsoft.com/office/drawing/2014/main" id="{6B6BD9FB-FC52-D3B0-79E7-9F108C98490A}"/>
                  </a:ext>
                </a:extLst>
              </p:cNvPr>
              <p:cNvSpPr txBox="1">
                <a:spLocks noRot="1" noChangeAspect="1" noMove="1" noResize="1" noEditPoints="1" noAdjustHandles="1" noChangeArrowheads="1" noChangeShapeType="1" noTextEdit="1"/>
              </p:cNvSpPr>
              <p:nvPr/>
            </p:nvSpPr>
            <p:spPr>
              <a:xfrm>
                <a:off x="938205" y="3078019"/>
                <a:ext cx="2239587" cy="61529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7346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E6AA5-9F64-66A9-4FD3-1EF3D2071984}"/>
              </a:ext>
            </a:extLst>
          </p:cNvPr>
          <p:cNvSpPr txBox="1"/>
          <p:nvPr/>
        </p:nvSpPr>
        <p:spPr>
          <a:xfrm>
            <a:off x="447659" y="389860"/>
            <a:ext cx="6849376" cy="584775"/>
          </a:xfrm>
          <a:prstGeom prst="rect">
            <a:avLst/>
          </a:prstGeom>
          <a:noFill/>
        </p:spPr>
        <p:txBody>
          <a:bodyPr wrap="none" rtlCol="0">
            <a:spAutoFit/>
          </a:bodyPr>
          <a:lstStyle/>
          <a:p>
            <a:r>
              <a:rPr lang="en-US" sz="3200" dirty="0">
                <a:solidFill>
                  <a:schemeClr val="accent6">
                    <a:lumMod val="75000"/>
                  </a:schemeClr>
                </a:solidFill>
              </a:rPr>
              <a:t>Infinite expectation from time evolution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851B9E0-78F4-81C4-FE90-36B21D45AB49}"/>
                  </a:ext>
                </a:extLst>
              </p:cNvPr>
              <p:cNvSpPr txBox="1"/>
              <p:nvPr/>
            </p:nvSpPr>
            <p:spPr>
              <a:xfrm>
                <a:off x="623957" y="1237696"/>
                <a:ext cx="11314444" cy="1143070"/>
              </a:xfrm>
              <a:prstGeom prst="rect">
                <a:avLst/>
              </a:prstGeom>
              <a:noFill/>
            </p:spPr>
            <p:txBody>
              <a:bodyPr wrap="non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be the evolution of the probability in time.</a:t>
                </a:r>
              </a:p>
              <a:p>
                <a:r>
                  <a:rPr lang="en-US" sz="2400" dirty="0"/>
                  <a:t>We can have </a:t>
                </a:r>
                <a14:m>
                  <m:oMath xmlns:m="http://schemas.openxmlformats.org/officeDocument/2006/math">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2</m:t>
                        </m:r>
                        <m:r>
                          <a:rPr lang="en-US" sz="2400" b="0" i="1" smtClean="0">
                            <a:latin typeface="Cambria Math" panose="02040503050406030204" pitchFamily="18" charset="0"/>
                          </a:rPr>
                          <m:t>𝑛</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up>
                        </m:sSup>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𝜋</m:t>
                            </m:r>
                          </m:e>
                        </m:rad>
                      </m:den>
                    </m:f>
                  </m:oMath>
                </a14:m>
                <a:r>
                  <a:rPr lang="en-US" sz="2400" dirty="0"/>
                  <a:t> at “even times” and </a:t>
                </a:r>
                <a14:m>
                  <m:oMath xmlns:m="http://schemas.openxmlformats.org/officeDocument/2006/math">
                    <m:r>
                      <a:rPr lang="en-US" sz="2400" b="0" i="1" smtClean="0">
                        <a:latin typeface="Cambria Math" panose="02040503050406030204" pitchFamily="18" charset="0"/>
                      </a:rPr>
                      <m:t>𝜌</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2</m:t>
                        </m:r>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𝜋</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+1</m:t>
                            </m:r>
                          </m:e>
                        </m:d>
                      </m:den>
                    </m:f>
                  </m:oMath>
                </a14:m>
                <a:r>
                  <a:rPr lang="en-US" sz="2400" dirty="0"/>
                  <a:t> at “odd times”</a:t>
                </a:r>
              </a:p>
            </p:txBody>
          </p:sp>
        </mc:Choice>
        <mc:Fallback>
          <p:sp>
            <p:nvSpPr>
              <p:cNvPr id="3" name="TextBox 2">
                <a:extLst>
                  <a:ext uri="{FF2B5EF4-FFF2-40B4-BE49-F238E27FC236}">
                    <a16:creationId xmlns:a16="http://schemas.microsoft.com/office/drawing/2014/main" id="{C851B9E0-78F4-81C4-FE90-36B21D45AB49}"/>
                  </a:ext>
                </a:extLst>
              </p:cNvPr>
              <p:cNvSpPr txBox="1">
                <a:spLocks noRot="1" noChangeAspect="1" noMove="1" noResize="1" noEditPoints="1" noAdjustHandles="1" noChangeArrowheads="1" noChangeShapeType="1" noTextEdit="1"/>
              </p:cNvSpPr>
              <p:nvPr/>
            </p:nvSpPr>
            <p:spPr>
              <a:xfrm>
                <a:off x="623957" y="1237696"/>
                <a:ext cx="11314444" cy="1143070"/>
              </a:xfrm>
              <a:prstGeom prst="rect">
                <a:avLst/>
              </a:prstGeom>
              <a:blipFill>
                <a:blip r:embed="rId2"/>
                <a:stretch>
                  <a:fillRect l="-808" t="-4255"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EDEA17-46DA-15B9-CB04-502150FBB466}"/>
                  </a:ext>
                </a:extLst>
              </p:cNvPr>
              <p:cNvSpPr txBox="1"/>
              <p:nvPr/>
            </p:nvSpPr>
            <p:spPr>
              <a:xfrm>
                <a:off x="2346431" y="2891917"/>
                <a:ext cx="7018588" cy="737189"/>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cos</m:t>
                            </m:r>
                          </m:e>
                          <m:sup>
                            <m:r>
                              <a:rPr lang="en-US" sz="2800" b="0" i="0" smtClean="0">
                                <a:latin typeface="Cambria Math" panose="02040503050406030204" pitchFamily="18" charset="0"/>
                              </a:rPr>
                              <m:t>2</m:t>
                            </m:r>
                          </m:sup>
                        </m:sSup>
                      </m:fName>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𝜋</m:t>
                            </m:r>
                            <m:r>
                              <a:rPr lang="en-US" sz="2800" b="0" i="1" smtClean="0">
                                <a:latin typeface="Cambria Math" panose="02040503050406030204" pitchFamily="18" charset="0"/>
                              </a:rPr>
                              <m:t>𝑡</m:t>
                            </m:r>
                          </m:num>
                          <m:den>
                            <m:r>
                              <a:rPr lang="en-US" sz="2800" b="0" i="1" smtClean="0">
                                <a:latin typeface="Cambria Math" panose="02040503050406030204" pitchFamily="18" charset="0"/>
                              </a:rPr>
                              <m:t>2</m:t>
                            </m:r>
                          </m:den>
                        </m:f>
                      </m:e>
                    </m:func>
                    <m:r>
                      <a:rPr lang="en-US" sz="2800" b="0" i="1" smtClean="0">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tan</m:t>
                        </m:r>
                      </m:fName>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𝜋</m:t>
                                </m:r>
                              </m:num>
                              <m:den>
                                <m:r>
                                  <a:rPr lang="en-US" sz="2800" i="1">
                                    <a:latin typeface="Cambria Math" panose="02040503050406030204" pitchFamily="18" charset="0"/>
                                  </a:rPr>
                                  <m:t>2</m:t>
                                </m:r>
                              </m:den>
                            </m:f>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erf</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e>
                            </m:func>
                          </m:e>
                        </m:d>
                      </m:e>
                    </m:func>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2</m:t>
                            </m:r>
                          </m:sup>
                        </m:sSup>
                      </m:fName>
                      <m:e>
                        <m:f>
                          <m:fPr>
                            <m:ctrlPr>
                              <a:rPr lang="en-US" sz="2800" i="1">
                                <a:latin typeface="Cambria Math" panose="02040503050406030204" pitchFamily="18" charset="0"/>
                              </a:rPr>
                            </m:ctrlPr>
                          </m:fPr>
                          <m:num>
                            <m:r>
                              <a:rPr lang="en-US" sz="2800" i="1">
                                <a:latin typeface="Cambria Math" panose="02040503050406030204" pitchFamily="18" charset="0"/>
                              </a:rPr>
                              <m:t>𝜋</m:t>
                            </m:r>
                            <m:r>
                              <a:rPr lang="en-US" sz="2800" i="1">
                                <a:latin typeface="Cambria Math" panose="02040503050406030204" pitchFamily="18" charset="0"/>
                              </a:rPr>
                              <m:t>𝑡</m:t>
                            </m:r>
                          </m:num>
                          <m:den>
                            <m:r>
                              <a:rPr lang="en-US" sz="2800" i="1">
                                <a:latin typeface="Cambria Math" panose="02040503050406030204" pitchFamily="18" charset="0"/>
                              </a:rPr>
                              <m:t>2</m:t>
                            </m:r>
                          </m:den>
                        </m:f>
                      </m:e>
                    </m:func>
                  </m:oMath>
                </a14:m>
                <a:r>
                  <a:rPr lang="en-US" sz="2800" dirty="0"/>
                  <a:t> </a:t>
                </a:r>
              </a:p>
            </p:txBody>
          </p:sp>
        </mc:Choice>
        <mc:Fallback xmlns="">
          <p:sp>
            <p:nvSpPr>
              <p:cNvPr id="4" name="TextBox 3">
                <a:extLst>
                  <a:ext uri="{FF2B5EF4-FFF2-40B4-BE49-F238E27FC236}">
                    <a16:creationId xmlns:a16="http://schemas.microsoft.com/office/drawing/2014/main" id="{5CEDEA17-46DA-15B9-CB04-502150FBB466}"/>
                  </a:ext>
                </a:extLst>
              </p:cNvPr>
              <p:cNvSpPr txBox="1">
                <a:spLocks noRot="1" noChangeAspect="1" noMove="1" noResize="1" noEditPoints="1" noAdjustHandles="1" noChangeArrowheads="1" noChangeShapeType="1" noTextEdit="1"/>
              </p:cNvSpPr>
              <p:nvPr/>
            </p:nvSpPr>
            <p:spPr>
              <a:xfrm>
                <a:off x="2346431" y="2891917"/>
                <a:ext cx="7018588" cy="7371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A41947-C7ED-F8AA-59CC-D275B25E1DAF}"/>
                  </a:ext>
                </a:extLst>
              </p:cNvPr>
              <p:cNvSpPr txBox="1"/>
              <p:nvPr/>
            </p:nvSpPr>
            <p:spPr>
              <a:xfrm>
                <a:off x="537539" y="4518150"/>
                <a:ext cx="18263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e>
                      </m:d>
                      <m:r>
                        <a:rPr lang="en-US" sz="2400" b="0" i="1" smtClean="0">
                          <a:latin typeface="Cambria Math" panose="02040503050406030204" pitchFamily="18" charset="0"/>
                        </a:rPr>
                        <m:t>=0</m:t>
                      </m:r>
                    </m:oMath>
                  </m:oMathPara>
                </a14:m>
                <a:endParaRPr lang="en-US" sz="2400" dirty="0"/>
              </a:p>
            </p:txBody>
          </p:sp>
        </mc:Choice>
        <mc:Fallback xmlns="">
          <p:sp>
            <p:nvSpPr>
              <p:cNvPr id="5" name="TextBox 4">
                <a:extLst>
                  <a:ext uri="{FF2B5EF4-FFF2-40B4-BE49-F238E27FC236}">
                    <a16:creationId xmlns:a16="http://schemas.microsoft.com/office/drawing/2014/main" id="{FFA41947-C7ED-F8AA-59CC-D275B25E1DAF}"/>
                  </a:ext>
                </a:extLst>
              </p:cNvPr>
              <p:cNvSpPr txBox="1">
                <a:spLocks noRot="1" noChangeAspect="1" noMove="1" noResize="1" noEditPoints="1" noAdjustHandles="1" noChangeArrowheads="1" noChangeShapeType="1" noTextEdit="1"/>
              </p:cNvSpPr>
              <p:nvPr/>
            </p:nvSpPr>
            <p:spPr>
              <a:xfrm>
                <a:off x="537539" y="4518150"/>
                <a:ext cx="1826397" cy="461665"/>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1D193D4-1450-8075-CB7E-DAF555D6B5D8}"/>
              </a:ext>
            </a:extLst>
          </p:cNvPr>
          <p:cNvCxnSpPr/>
          <p:nvPr/>
        </p:nvCxnSpPr>
        <p:spPr>
          <a:xfrm flipV="1">
            <a:off x="1672856" y="3416592"/>
            <a:ext cx="673575" cy="28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848BCD3-7C2D-5FD0-B3C5-090A70F3D175}"/>
              </a:ext>
            </a:extLst>
          </p:cNvPr>
          <p:cNvSpPr txBox="1"/>
          <p:nvPr/>
        </p:nvSpPr>
        <p:spPr>
          <a:xfrm>
            <a:off x="843516" y="3710022"/>
            <a:ext cx="1441420" cy="369332"/>
          </a:xfrm>
          <a:prstGeom prst="rect">
            <a:avLst/>
          </a:prstGeom>
          <a:noFill/>
        </p:spPr>
        <p:txBody>
          <a:bodyPr wrap="none" rtlCol="0">
            <a:spAutoFit/>
          </a:bodyPr>
          <a:lstStyle/>
          <a:p>
            <a:r>
              <a:rPr lang="en-US" dirty="0"/>
              <a:t>Final position</a:t>
            </a:r>
          </a:p>
        </p:txBody>
      </p:sp>
      <p:sp>
        <p:nvSpPr>
          <p:cNvPr id="9" name="TextBox 8">
            <a:extLst>
              <a:ext uri="{FF2B5EF4-FFF2-40B4-BE49-F238E27FC236}">
                <a16:creationId xmlns:a16="http://schemas.microsoft.com/office/drawing/2014/main" id="{DF36C918-CE2E-5B5E-25B3-C73CE333BEC9}"/>
              </a:ext>
            </a:extLst>
          </p:cNvPr>
          <p:cNvSpPr txBox="1"/>
          <p:nvPr/>
        </p:nvSpPr>
        <p:spPr>
          <a:xfrm>
            <a:off x="1185306" y="2456333"/>
            <a:ext cx="1523174" cy="369332"/>
          </a:xfrm>
          <a:prstGeom prst="rect">
            <a:avLst/>
          </a:prstGeom>
          <a:noFill/>
        </p:spPr>
        <p:txBody>
          <a:bodyPr wrap="none" rtlCol="0">
            <a:spAutoFit/>
          </a:bodyPr>
          <a:lstStyle/>
          <a:p>
            <a:r>
              <a:rPr lang="en-US" dirty="0"/>
              <a:t>Initial position</a:t>
            </a:r>
          </a:p>
        </p:txBody>
      </p:sp>
      <p:sp>
        <p:nvSpPr>
          <p:cNvPr id="10" name="TextBox 9">
            <a:extLst>
              <a:ext uri="{FF2B5EF4-FFF2-40B4-BE49-F238E27FC236}">
                <a16:creationId xmlns:a16="http://schemas.microsoft.com/office/drawing/2014/main" id="{7AF12117-6E4B-1CA8-2488-1886FF0EF969}"/>
              </a:ext>
            </a:extLst>
          </p:cNvPr>
          <p:cNvSpPr txBox="1"/>
          <p:nvPr/>
        </p:nvSpPr>
        <p:spPr>
          <a:xfrm>
            <a:off x="3490571" y="2456333"/>
            <a:ext cx="649537" cy="369332"/>
          </a:xfrm>
          <a:prstGeom prst="rect">
            <a:avLst/>
          </a:prstGeom>
          <a:noFill/>
        </p:spPr>
        <p:txBody>
          <a:bodyPr wrap="none" rtlCol="0">
            <a:spAutoFit/>
          </a:bodyPr>
          <a:lstStyle/>
          <a:p>
            <a:r>
              <a:rPr lang="en-US" dirty="0"/>
              <a:t>Time</a:t>
            </a:r>
          </a:p>
        </p:txBody>
      </p:sp>
      <p:cxnSp>
        <p:nvCxnSpPr>
          <p:cNvPr id="12" name="Straight Arrow Connector 11">
            <a:extLst>
              <a:ext uri="{FF2B5EF4-FFF2-40B4-BE49-F238E27FC236}">
                <a16:creationId xmlns:a16="http://schemas.microsoft.com/office/drawing/2014/main" id="{38AB4638-B061-5FD2-EF0E-98B8C85DD8DD}"/>
              </a:ext>
            </a:extLst>
          </p:cNvPr>
          <p:cNvCxnSpPr/>
          <p:nvPr/>
        </p:nvCxnSpPr>
        <p:spPr>
          <a:xfrm>
            <a:off x="2346431" y="2820896"/>
            <a:ext cx="467653" cy="29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9576D0C-4B6D-E080-ED1D-B2F36D6A2B5E}"/>
              </a:ext>
            </a:extLst>
          </p:cNvPr>
          <p:cNvCxnSpPr>
            <a:cxnSpLocks/>
          </p:cNvCxnSpPr>
          <p:nvPr/>
        </p:nvCxnSpPr>
        <p:spPr>
          <a:xfrm flipH="1">
            <a:off x="3437860" y="2820896"/>
            <a:ext cx="262270" cy="29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6BD8E91-A7FD-9447-709C-DA8EE87BA9C2}"/>
                  </a:ext>
                </a:extLst>
              </p:cNvPr>
              <p:cNvSpPr txBox="1"/>
              <p:nvPr/>
            </p:nvSpPr>
            <p:spPr>
              <a:xfrm>
                <a:off x="2479803" y="4518150"/>
                <a:ext cx="19177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e>
                      </m:d>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B6BD8E91-A7FD-9447-709C-DA8EE87BA9C2}"/>
                  </a:ext>
                </a:extLst>
              </p:cNvPr>
              <p:cNvSpPr txBox="1">
                <a:spLocks noRot="1" noChangeAspect="1" noMove="1" noResize="1" noEditPoints="1" noAdjustHandles="1" noChangeArrowheads="1" noChangeShapeType="1" noTextEdit="1"/>
              </p:cNvSpPr>
              <p:nvPr/>
            </p:nvSpPr>
            <p:spPr>
              <a:xfrm>
                <a:off x="2479803" y="4518150"/>
                <a:ext cx="191776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FAF3428-093E-1EC8-E3DF-F0DBF927D9D3}"/>
                  </a:ext>
                </a:extLst>
              </p:cNvPr>
              <p:cNvSpPr txBox="1"/>
              <p:nvPr/>
            </p:nvSpPr>
            <p:spPr>
              <a:xfrm>
                <a:off x="4513439" y="4518150"/>
                <a:ext cx="18263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e>
                      </m:d>
                      <m:r>
                        <a:rPr lang="en-US" sz="2400" b="0" i="1"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0FAF3428-093E-1EC8-E3DF-F0DBF927D9D3}"/>
                  </a:ext>
                </a:extLst>
              </p:cNvPr>
              <p:cNvSpPr txBox="1">
                <a:spLocks noRot="1" noChangeAspect="1" noMove="1" noResize="1" noEditPoints="1" noAdjustHandles="1" noChangeArrowheads="1" noChangeShapeType="1" noTextEdit="1"/>
              </p:cNvSpPr>
              <p:nvPr/>
            </p:nvSpPr>
            <p:spPr>
              <a:xfrm>
                <a:off x="4513439" y="4518150"/>
                <a:ext cx="1826397"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E43D63F-F6D0-C5BF-DED3-EDF2B2BFDA96}"/>
                  </a:ext>
                </a:extLst>
              </p:cNvPr>
              <p:cNvSpPr txBox="1"/>
              <p:nvPr/>
            </p:nvSpPr>
            <p:spPr>
              <a:xfrm>
                <a:off x="6455703" y="4518150"/>
                <a:ext cx="19177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3</m:t>
                              </m:r>
                            </m:e>
                          </m:d>
                        </m:e>
                      </m:d>
                      <m:r>
                        <a:rPr lang="en-US" sz="2400" b="0" i="1" smtClean="0">
                          <a:latin typeface="Cambria Math" panose="02040503050406030204" pitchFamily="18" charset="0"/>
                        </a:rPr>
                        <m:t>=∞</m:t>
                      </m:r>
                    </m:oMath>
                  </m:oMathPara>
                </a14:m>
                <a:endParaRPr lang="en-US" sz="2400" dirty="0"/>
              </a:p>
            </p:txBody>
          </p:sp>
        </mc:Choice>
        <mc:Fallback xmlns="">
          <p:sp>
            <p:nvSpPr>
              <p:cNvPr id="18" name="TextBox 17">
                <a:extLst>
                  <a:ext uri="{FF2B5EF4-FFF2-40B4-BE49-F238E27FC236}">
                    <a16:creationId xmlns:a16="http://schemas.microsoft.com/office/drawing/2014/main" id="{2E43D63F-F6D0-C5BF-DED3-EDF2B2BFDA96}"/>
                  </a:ext>
                </a:extLst>
              </p:cNvPr>
              <p:cNvSpPr txBox="1">
                <a:spLocks noRot="1" noChangeAspect="1" noMove="1" noResize="1" noEditPoints="1" noAdjustHandles="1" noChangeArrowheads="1" noChangeShapeType="1" noTextEdit="1"/>
              </p:cNvSpPr>
              <p:nvPr/>
            </p:nvSpPr>
            <p:spPr>
              <a:xfrm>
                <a:off x="6455703" y="4518150"/>
                <a:ext cx="1917769"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4339D4E-8459-9100-A6C3-F6B9A1128C80}"/>
                  </a:ext>
                </a:extLst>
              </p:cNvPr>
              <p:cNvSpPr txBox="1"/>
              <p:nvPr/>
            </p:nvSpPr>
            <p:spPr>
              <a:xfrm>
                <a:off x="8489337" y="451815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9" name="TextBox 18">
                <a:extLst>
                  <a:ext uri="{FF2B5EF4-FFF2-40B4-BE49-F238E27FC236}">
                    <a16:creationId xmlns:a16="http://schemas.microsoft.com/office/drawing/2014/main" id="{E4339D4E-8459-9100-A6C3-F6B9A1128C80}"/>
                  </a:ext>
                </a:extLst>
              </p:cNvPr>
              <p:cNvSpPr txBox="1">
                <a:spLocks noRot="1" noChangeAspect="1" noMove="1" noResize="1" noEditPoints="1" noAdjustHandles="1" noChangeArrowheads="1" noChangeShapeType="1" noTextEdit="1"/>
              </p:cNvSpPr>
              <p:nvPr/>
            </p:nvSpPr>
            <p:spPr>
              <a:xfrm>
                <a:off x="8489337" y="4518150"/>
                <a:ext cx="484427"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E2F4338-A263-7C84-7D22-9219009FAC44}"/>
                  </a:ext>
                </a:extLst>
              </p:cNvPr>
              <p:cNvSpPr txBox="1"/>
              <p:nvPr/>
            </p:nvSpPr>
            <p:spPr>
              <a:xfrm>
                <a:off x="1564226" y="5328489"/>
                <a:ext cx="5949448" cy="764184"/>
              </a:xfrm>
              <a:prstGeom prst="rect">
                <a:avLst/>
              </a:prstGeom>
              <a:noFill/>
            </p:spPr>
            <p:txBody>
              <a:bodyPr wrap="square" rtlCol="0">
                <a:spAutoFit/>
              </a:bodyPr>
              <a:lstStyle/>
              <a:p>
                <a:r>
                  <a:rPr lang="en-US" dirty="0"/>
                  <a:t>Corresponds to a one-parameter family of unitary operators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that is strongly continuous (i.e.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lim>
                    </m:limLow>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sub>
                    </m:sSub>
                  </m:oMath>
                </a14:m>
                <a:r>
                  <a:rPr lang="en-US" dirty="0"/>
                  <a:t>)</a:t>
                </a:r>
              </a:p>
            </p:txBody>
          </p:sp>
        </mc:Choice>
        <mc:Fallback>
          <p:sp>
            <p:nvSpPr>
              <p:cNvPr id="20" name="TextBox 19">
                <a:extLst>
                  <a:ext uri="{FF2B5EF4-FFF2-40B4-BE49-F238E27FC236}">
                    <a16:creationId xmlns:a16="http://schemas.microsoft.com/office/drawing/2014/main" id="{5E2F4338-A263-7C84-7D22-9219009FAC44}"/>
                  </a:ext>
                </a:extLst>
              </p:cNvPr>
              <p:cNvSpPr txBox="1">
                <a:spLocks noRot="1" noChangeAspect="1" noMove="1" noResize="1" noEditPoints="1" noAdjustHandles="1" noChangeArrowheads="1" noChangeShapeType="1" noTextEdit="1"/>
              </p:cNvSpPr>
              <p:nvPr/>
            </p:nvSpPr>
            <p:spPr>
              <a:xfrm>
                <a:off x="1564226" y="5328489"/>
                <a:ext cx="5949448" cy="764184"/>
              </a:xfrm>
              <a:prstGeom prst="rect">
                <a:avLst/>
              </a:prstGeom>
              <a:blipFill>
                <a:blip r:embed="rId9"/>
                <a:stretch>
                  <a:fillRect l="-922" t="-4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9CD5640-8D07-31F9-304E-1B9F941B567F}"/>
              </a:ext>
            </a:extLst>
          </p:cNvPr>
          <p:cNvCxnSpPr/>
          <p:nvPr/>
        </p:nvCxnSpPr>
        <p:spPr>
          <a:xfrm flipH="1" flipV="1">
            <a:off x="3815339" y="3622943"/>
            <a:ext cx="168326" cy="158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62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90519-C6D6-8E35-6F7B-3DC9F39158A1}"/>
              </a:ext>
            </a:extLst>
          </p:cNvPr>
          <p:cNvSpPr txBox="1"/>
          <p:nvPr/>
        </p:nvSpPr>
        <p:spPr>
          <a:xfrm>
            <a:off x="447659" y="389860"/>
            <a:ext cx="11296682" cy="584775"/>
          </a:xfrm>
          <a:prstGeom prst="rect">
            <a:avLst/>
          </a:prstGeom>
          <a:noFill/>
        </p:spPr>
        <p:txBody>
          <a:bodyPr wrap="none" rtlCol="0">
            <a:spAutoFit/>
          </a:bodyPr>
          <a:lstStyle/>
          <a:p>
            <a:r>
              <a:rPr lang="en-US" sz="3200" dirty="0">
                <a:solidFill>
                  <a:schemeClr val="accent6">
                    <a:lumMod val="75000"/>
                  </a:schemeClr>
                </a:solidFill>
              </a:rPr>
              <a:t>All Hilbert spaces with basis of the same cardinality are isomorphic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61E67F-0962-7E3B-D231-36127AAE58EC}"/>
                  </a:ext>
                </a:extLst>
              </p:cNvPr>
              <p:cNvSpPr txBox="1"/>
              <p:nvPr/>
            </p:nvSpPr>
            <p:spPr>
              <a:xfrm>
                <a:off x="3797550" y="1134140"/>
                <a:ext cx="4596899"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𝐿</m:t>
                          </m:r>
                        </m:e>
                        <m:sup>
                          <m:r>
                            <a:rPr lang="en-US" sz="4400" b="0" i="1" smtClean="0">
                              <a:latin typeface="Cambria Math" panose="02040503050406030204" pitchFamily="18" charset="0"/>
                            </a:rPr>
                            <m:t>2</m:t>
                          </m:r>
                        </m:sup>
                      </m:sSup>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ℝ</m:t>
                              </m:r>
                            </m:e>
                            <m:sup>
                              <m:r>
                                <a:rPr lang="en-US" sz="4400" b="0" i="1" smtClean="0">
                                  <a:latin typeface="Cambria Math" panose="02040503050406030204" pitchFamily="18" charset="0"/>
                                </a:rPr>
                                <m:t>𝑛</m:t>
                              </m:r>
                            </m:sup>
                          </m:sSup>
                        </m:e>
                      </m:d>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𝐿</m:t>
                          </m:r>
                        </m:e>
                        <m:sup>
                          <m:r>
                            <a:rPr lang="en-US" sz="4400" b="0" i="1" smtClean="0">
                              <a:latin typeface="Cambria Math" panose="02040503050406030204" pitchFamily="18" charset="0"/>
                            </a:rPr>
                            <m:t>2</m:t>
                          </m:r>
                        </m:sup>
                      </m:sSup>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ℝ</m:t>
                              </m:r>
                            </m:e>
                            <m:sup>
                              <m:r>
                                <a:rPr lang="en-US" sz="4400" b="0" i="1" smtClean="0">
                                  <a:latin typeface="Cambria Math" panose="02040503050406030204" pitchFamily="18" charset="0"/>
                                </a:rPr>
                                <m:t>𝑚</m:t>
                              </m:r>
                            </m:sup>
                          </m:sSup>
                        </m:e>
                      </m:d>
                    </m:oMath>
                  </m:oMathPara>
                </a14:m>
                <a:endParaRPr lang="en-US" sz="4400" dirty="0"/>
              </a:p>
            </p:txBody>
          </p:sp>
        </mc:Choice>
        <mc:Fallback xmlns="">
          <p:sp>
            <p:nvSpPr>
              <p:cNvPr id="3" name="TextBox 2">
                <a:extLst>
                  <a:ext uri="{FF2B5EF4-FFF2-40B4-BE49-F238E27FC236}">
                    <a16:creationId xmlns:a16="http://schemas.microsoft.com/office/drawing/2014/main" id="{5D61E67F-0962-7E3B-D231-36127AAE58EC}"/>
                  </a:ext>
                </a:extLst>
              </p:cNvPr>
              <p:cNvSpPr txBox="1">
                <a:spLocks noRot="1" noChangeAspect="1" noMove="1" noResize="1" noEditPoints="1" noAdjustHandles="1" noChangeArrowheads="1" noChangeShapeType="1" noTextEdit="1"/>
              </p:cNvSpPr>
              <p:nvPr/>
            </p:nvSpPr>
            <p:spPr>
              <a:xfrm>
                <a:off x="3797550" y="1134140"/>
                <a:ext cx="4596899" cy="769441"/>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54BBD2B-2C70-C559-8DB3-4325A1AE7860}"/>
              </a:ext>
            </a:extLst>
          </p:cNvPr>
          <p:cNvSpPr txBox="1"/>
          <p:nvPr/>
        </p:nvSpPr>
        <p:spPr>
          <a:xfrm>
            <a:off x="1287118" y="2063086"/>
            <a:ext cx="9617761" cy="369332"/>
          </a:xfrm>
          <a:prstGeom prst="rect">
            <a:avLst/>
          </a:prstGeom>
          <a:noFill/>
        </p:spPr>
        <p:txBody>
          <a:bodyPr wrap="none" rtlCol="0">
            <a:spAutoFit/>
          </a:bodyPr>
          <a:lstStyle/>
          <a:p>
            <a:r>
              <a:rPr lang="en-US" dirty="0"/>
              <a:t>All have countable basis (e.g. product of eigenstates of harmonic oscillators in orthogonal directions)</a:t>
            </a:r>
          </a:p>
        </p:txBody>
      </p:sp>
      <p:sp>
        <p:nvSpPr>
          <p:cNvPr id="5" name="TextBox 4">
            <a:extLst>
              <a:ext uri="{FF2B5EF4-FFF2-40B4-BE49-F238E27FC236}">
                <a16:creationId xmlns:a16="http://schemas.microsoft.com/office/drawing/2014/main" id="{9B8A494D-2301-A761-335A-5F622DEB65BA}"/>
              </a:ext>
            </a:extLst>
          </p:cNvPr>
          <p:cNvSpPr txBox="1"/>
          <p:nvPr/>
        </p:nvSpPr>
        <p:spPr>
          <a:xfrm>
            <a:off x="1757680" y="3169349"/>
            <a:ext cx="7701280" cy="1569660"/>
          </a:xfrm>
          <a:prstGeom prst="rect">
            <a:avLst/>
          </a:prstGeom>
          <a:noFill/>
        </p:spPr>
        <p:txBody>
          <a:bodyPr wrap="square" rtlCol="0">
            <a:spAutoFit/>
          </a:bodyPr>
          <a:lstStyle/>
          <a:p>
            <a:pPr algn="ctr"/>
            <a:r>
              <a:rPr lang="en-US" sz="3200" dirty="0">
                <a:solidFill>
                  <a:schemeClr val="accent6">
                    <a:lumMod val="75000"/>
                  </a:schemeClr>
                </a:solidFill>
              </a:rPr>
              <a:t>There exists a unitary transformation between the state space of a single particle and the state space of a billion particles</a:t>
            </a:r>
          </a:p>
        </p:txBody>
      </p:sp>
      <p:sp>
        <p:nvSpPr>
          <p:cNvPr id="6" name="TextBox 5">
            <a:extLst>
              <a:ext uri="{FF2B5EF4-FFF2-40B4-BE49-F238E27FC236}">
                <a16:creationId xmlns:a16="http://schemas.microsoft.com/office/drawing/2014/main" id="{089A34EC-3806-CBBC-1475-16B88D55CC91}"/>
              </a:ext>
            </a:extLst>
          </p:cNvPr>
          <p:cNvSpPr txBox="1"/>
          <p:nvPr/>
        </p:nvSpPr>
        <p:spPr>
          <a:xfrm>
            <a:off x="2419263" y="4848442"/>
            <a:ext cx="6048451" cy="369332"/>
          </a:xfrm>
          <a:prstGeom prst="rect">
            <a:avLst/>
          </a:prstGeom>
          <a:noFill/>
        </p:spPr>
        <p:txBody>
          <a:bodyPr wrap="none" rtlCol="0">
            <a:spAutoFit/>
          </a:bodyPr>
          <a:lstStyle/>
          <a:p>
            <a:r>
              <a:rPr lang="en-US" dirty="0"/>
              <a:t>(you can encode the information of a billion particles into one)</a:t>
            </a:r>
          </a:p>
        </p:txBody>
      </p:sp>
    </p:spTree>
    <p:extLst>
      <p:ext uri="{BB962C8B-B14F-4D97-AF65-F5344CB8AC3E}">
        <p14:creationId xmlns:p14="http://schemas.microsoft.com/office/powerpoint/2010/main" val="29459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0AFAE-0F44-3F7C-2515-A7690B7F8E76}"/>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7A6C5A29-32BE-5267-1833-B805EBC846D9}"/>
              </a:ext>
            </a:extLst>
          </p:cNvPr>
          <p:cNvGrpSpPr/>
          <p:nvPr/>
        </p:nvGrpSpPr>
        <p:grpSpPr>
          <a:xfrm>
            <a:off x="706115" y="460994"/>
            <a:ext cx="5506315" cy="3874741"/>
            <a:chOff x="1889410" y="124857"/>
            <a:chExt cx="6769698" cy="4763771"/>
          </a:xfrm>
        </p:grpSpPr>
        <p:sp>
          <p:nvSpPr>
            <p:cNvPr id="3" name="TextBox 2">
              <a:extLst>
                <a:ext uri="{FF2B5EF4-FFF2-40B4-BE49-F238E27FC236}">
                  <a16:creationId xmlns:a16="http://schemas.microsoft.com/office/drawing/2014/main" id="{B3C66651-E076-183B-DA57-2BADA6D27712}"/>
                </a:ext>
              </a:extLst>
            </p:cNvPr>
            <p:cNvSpPr txBox="1"/>
            <p:nvPr/>
          </p:nvSpPr>
          <p:spPr>
            <a:xfrm>
              <a:off x="1889410" y="399107"/>
              <a:ext cx="2409185" cy="567591"/>
            </a:xfrm>
            <a:prstGeom prst="rect">
              <a:avLst/>
            </a:prstGeom>
            <a:noFill/>
          </p:spPr>
          <p:txBody>
            <a:bodyPr wrap="none" rtlCol="0">
              <a:spAutoFit/>
            </a:bodyPr>
            <a:lstStyle/>
            <a:p>
              <a:pPr algn="ctr"/>
              <a:r>
                <a:rPr lang="en-US" sz="2400" dirty="0"/>
                <a:t>Physical world</a:t>
              </a:r>
            </a:p>
          </p:txBody>
        </p:sp>
        <p:sp>
          <p:nvSpPr>
            <p:cNvPr id="4" name="TextBox 3">
              <a:extLst>
                <a:ext uri="{FF2B5EF4-FFF2-40B4-BE49-F238E27FC236}">
                  <a16:creationId xmlns:a16="http://schemas.microsoft.com/office/drawing/2014/main" id="{7C56B24C-AEDC-F46F-9F6A-0A489244F178}"/>
                </a:ext>
              </a:extLst>
            </p:cNvPr>
            <p:cNvSpPr txBox="1"/>
            <p:nvPr/>
          </p:nvSpPr>
          <p:spPr>
            <a:xfrm>
              <a:off x="6157769" y="148278"/>
              <a:ext cx="2501339" cy="1021663"/>
            </a:xfrm>
            <a:prstGeom prst="rect">
              <a:avLst/>
            </a:prstGeom>
            <a:noFill/>
          </p:spPr>
          <p:txBody>
            <a:bodyPr wrap="none" rtlCol="0">
              <a:spAutoFit/>
            </a:bodyPr>
            <a:lstStyle/>
            <a:p>
              <a:pPr algn="ctr"/>
              <a:r>
                <a:rPr lang="en-US" sz="2400" dirty="0"/>
                <a:t>Mathematical</a:t>
              </a:r>
              <a:br>
                <a:rPr lang="en-US" sz="2400" dirty="0"/>
              </a:br>
              <a:r>
                <a:rPr lang="en-US" sz="2400" dirty="0"/>
                <a:t>representation</a:t>
              </a:r>
            </a:p>
          </p:txBody>
        </p:sp>
        <p:cxnSp>
          <p:nvCxnSpPr>
            <p:cNvPr id="5" name="Straight Connector 4">
              <a:extLst>
                <a:ext uri="{FF2B5EF4-FFF2-40B4-BE49-F238E27FC236}">
                  <a16:creationId xmlns:a16="http://schemas.microsoft.com/office/drawing/2014/main" id="{E9915359-212F-3657-33E3-1C1E1FBF98EC}"/>
                </a:ext>
              </a:extLst>
            </p:cNvPr>
            <p:cNvCxnSpPr>
              <a:cxnSpLocks/>
            </p:cNvCxnSpPr>
            <p:nvPr/>
          </p:nvCxnSpPr>
          <p:spPr>
            <a:xfrm>
              <a:off x="5272046" y="124857"/>
              <a:ext cx="0" cy="4763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1BE74664-5236-5F2D-4327-AE9070186236}"/>
                </a:ext>
              </a:extLst>
            </p:cNvPr>
            <p:cNvSpPr/>
            <p:nvPr/>
          </p:nvSpPr>
          <p:spPr>
            <a:xfrm>
              <a:off x="2423505" y="2504280"/>
              <a:ext cx="201243" cy="214605"/>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Freeform: Shape 10">
              <a:extLst>
                <a:ext uri="{FF2B5EF4-FFF2-40B4-BE49-F238E27FC236}">
                  <a16:creationId xmlns:a16="http://schemas.microsoft.com/office/drawing/2014/main" id="{95ED4458-AFCB-32D7-165C-F7ED10D8822F}"/>
                </a:ext>
              </a:extLst>
            </p:cNvPr>
            <p:cNvSpPr/>
            <p:nvPr/>
          </p:nvSpPr>
          <p:spPr>
            <a:xfrm>
              <a:off x="3407537" y="1719365"/>
              <a:ext cx="178657" cy="194988"/>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Freeform: Shape 11">
              <a:extLst>
                <a:ext uri="{FF2B5EF4-FFF2-40B4-BE49-F238E27FC236}">
                  <a16:creationId xmlns:a16="http://schemas.microsoft.com/office/drawing/2014/main" id="{E4A2395D-619D-A2D4-A910-4F2003EA3123}"/>
                </a:ext>
              </a:extLst>
            </p:cNvPr>
            <p:cNvSpPr/>
            <p:nvPr/>
          </p:nvSpPr>
          <p:spPr>
            <a:xfrm>
              <a:off x="2996508" y="2116527"/>
              <a:ext cx="194988" cy="204737"/>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Freeform: Shape 12">
              <a:extLst>
                <a:ext uri="{FF2B5EF4-FFF2-40B4-BE49-F238E27FC236}">
                  <a16:creationId xmlns:a16="http://schemas.microsoft.com/office/drawing/2014/main" id="{DA23E80F-972B-0242-FCA6-2689CF6E1ABF}"/>
                </a:ext>
              </a:extLst>
            </p:cNvPr>
            <p:cNvSpPr/>
            <p:nvPr/>
          </p:nvSpPr>
          <p:spPr>
            <a:xfrm>
              <a:off x="3032504" y="2682491"/>
              <a:ext cx="214486" cy="263234"/>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a:extLst>
                <a:ext uri="{FF2B5EF4-FFF2-40B4-BE49-F238E27FC236}">
                  <a16:creationId xmlns:a16="http://schemas.microsoft.com/office/drawing/2014/main" id="{D54758DF-560D-B25D-8269-72E3CD92BC2F}"/>
                </a:ext>
              </a:extLst>
            </p:cNvPr>
            <p:cNvSpPr/>
            <p:nvPr/>
          </p:nvSpPr>
          <p:spPr>
            <a:xfrm>
              <a:off x="7069236" y="246326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a:extLst>
                <a:ext uri="{FF2B5EF4-FFF2-40B4-BE49-F238E27FC236}">
                  <a16:creationId xmlns:a16="http://schemas.microsoft.com/office/drawing/2014/main" id="{C2C756EE-BA2B-66D3-E83C-732994868166}"/>
                </a:ext>
              </a:extLst>
            </p:cNvPr>
            <p:cNvSpPr/>
            <p:nvPr/>
          </p:nvSpPr>
          <p:spPr>
            <a:xfrm>
              <a:off x="6457665" y="180315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a:extLst>
                <a:ext uri="{FF2B5EF4-FFF2-40B4-BE49-F238E27FC236}">
                  <a16:creationId xmlns:a16="http://schemas.microsoft.com/office/drawing/2014/main" id="{2AC53A28-F5D8-6C5E-CE0E-CFDD3DA19856}"/>
                </a:ext>
              </a:extLst>
            </p:cNvPr>
            <p:cNvSpPr/>
            <p:nvPr/>
          </p:nvSpPr>
          <p:spPr>
            <a:xfrm>
              <a:off x="6469613" y="294800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4" name="Straight Arrow Connector 33">
              <a:extLst>
                <a:ext uri="{FF2B5EF4-FFF2-40B4-BE49-F238E27FC236}">
                  <a16:creationId xmlns:a16="http://schemas.microsoft.com/office/drawing/2014/main" id="{A620DC92-43B2-3BBA-7277-DFB4E9B67008}"/>
                </a:ext>
              </a:extLst>
            </p:cNvPr>
            <p:cNvCxnSpPr>
              <a:cxnSpLocks/>
            </p:cNvCxnSpPr>
            <p:nvPr/>
          </p:nvCxnSpPr>
          <p:spPr>
            <a:xfrm>
              <a:off x="6697100" y="1981113"/>
              <a:ext cx="339312" cy="4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3AAE6D4-AD8C-6D54-8DF7-1206A234F8FE}"/>
                </a:ext>
              </a:extLst>
            </p:cNvPr>
            <p:cNvCxnSpPr>
              <a:cxnSpLocks/>
            </p:cNvCxnSpPr>
            <p:nvPr/>
          </p:nvCxnSpPr>
          <p:spPr>
            <a:xfrm flipV="1">
              <a:off x="4231964" y="1969023"/>
              <a:ext cx="2091721" cy="14750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C981B108-8379-9723-E43B-D4CB79E07E8F}"/>
                </a:ext>
              </a:extLst>
            </p:cNvPr>
            <p:cNvCxnSpPr>
              <a:cxnSpLocks/>
            </p:cNvCxnSpPr>
            <p:nvPr/>
          </p:nvCxnSpPr>
          <p:spPr>
            <a:xfrm>
              <a:off x="3685663" y="1800251"/>
              <a:ext cx="2638022" cy="8534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4E8623C0-82DE-DD67-E035-C5A70CAC9804}"/>
                </a:ext>
              </a:extLst>
            </p:cNvPr>
            <p:cNvCxnSpPr>
              <a:cxnSpLocks/>
            </p:cNvCxnSpPr>
            <p:nvPr/>
          </p:nvCxnSpPr>
          <p:spPr>
            <a:xfrm flipH="1">
              <a:off x="4054486" y="2611583"/>
              <a:ext cx="2882689" cy="334142"/>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39" name="Freeform: Shape 38">
              <a:extLst>
                <a:ext uri="{FF2B5EF4-FFF2-40B4-BE49-F238E27FC236}">
                  <a16:creationId xmlns:a16="http://schemas.microsoft.com/office/drawing/2014/main" id="{29151304-2FE3-BAE9-C587-CD6818BA657C}"/>
                </a:ext>
              </a:extLst>
            </p:cNvPr>
            <p:cNvSpPr/>
            <p:nvPr/>
          </p:nvSpPr>
          <p:spPr>
            <a:xfrm>
              <a:off x="2662082" y="3159153"/>
              <a:ext cx="170388" cy="212184"/>
            </a:xfrm>
            <a:custGeom>
              <a:avLst/>
              <a:gdLst>
                <a:gd name="connsiteX0" fmla="*/ 85725 w 114300"/>
                <a:gd name="connsiteY0" fmla="*/ 3084 h 142338"/>
                <a:gd name="connsiteX1" fmla="*/ 61912 w 114300"/>
                <a:gd name="connsiteY1" fmla="*/ 12609 h 142338"/>
                <a:gd name="connsiteX2" fmla="*/ 9525 w 114300"/>
                <a:gd name="connsiteY2" fmla="*/ 50709 h 142338"/>
                <a:gd name="connsiteX3" fmla="*/ 0 w 114300"/>
                <a:gd name="connsiteY3" fmla="*/ 69759 h 142338"/>
                <a:gd name="connsiteX4" fmla="*/ 9525 w 114300"/>
                <a:gd name="connsiteY4" fmla="*/ 131671 h 142338"/>
                <a:gd name="connsiteX5" fmla="*/ 100012 w 114300"/>
                <a:gd name="connsiteY5" fmla="*/ 117384 h 142338"/>
                <a:gd name="connsiteX6" fmla="*/ 114300 w 114300"/>
                <a:gd name="connsiteY6" fmla="*/ 69759 h 142338"/>
                <a:gd name="connsiteX7" fmla="*/ 85725 w 114300"/>
                <a:gd name="connsiteY7" fmla="*/ 3084 h 14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42338">
                  <a:moveTo>
                    <a:pt x="85725" y="3084"/>
                  </a:moveTo>
                  <a:cubicBezTo>
                    <a:pt x="76994" y="-6441"/>
                    <a:pt x="69559" y="8786"/>
                    <a:pt x="61912" y="12609"/>
                  </a:cubicBezTo>
                  <a:cubicBezTo>
                    <a:pt x="40323" y="23403"/>
                    <a:pt x="23911" y="31528"/>
                    <a:pt x="9525" y="50709"/>
                  </a:cubicBezTo>
                  <a:cubicBezTo>
                    <a:pt x="5265" y="56389"/>
                    <a:pt x="3175" y="63409"/>
                    <a:pt x="0" y="69759"/>
                  </a:cubicBezTo>
                  <a:cubicBezTo>
                    <a:pt x="3175" y="90396"/>
                    <a:pt x="-4683" y="116370"/>
                    <a:pt x="9525" y="131671"/>
                  </a:cubicBezTo>
                  <a:cubicBezTo>
                    <a:pt x="34455" y="158519"/>
                    <a:pt x="79914" y="127433"/>
                    <a:pt x="100012" y="117384"/>
                  </a:cubicBezTo>
                  <a:cubicBezTo>
                    <a:pt x="100565" y="115725"/>
                    <a:pt x="114300" y="76954"/>
                    <a:pt x="114300" y="69759"/>
                  </a:cubicBezTo>
                  <a:cubicBezTo>
                    <a:pt x="114300" y="-1041"/>
                    <a:pt x="94456" y="12609"/>
                    <a:pt x="85725" y="3084"/>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Freeform: Shape 39">
              <a:extLst>
                <a:ext uri="{FF2B5EF4-FFF2-40B4-BE49-F238E27FC236}">
                  <a16:creationId xmlns:a16="http://schemas.microsoft.com/office/drawing/2014/main" id="{3A54755C-4245-C8F2-8AFC-1586C558D3E9}"/>
                </a:ext>
              </a:extLst>
            </p:cNvPr>
            <p:cNvSpPr/>
            <p:nvPr/>
          </p:nvSpPr>
          <p:spPr>
            <a:xfrm>
              <a:off x="3642606" y="2473285"/>
              <a:ext cx="86112" cy="86434"/>
            </a:xfrm>
            <a:custGeom>
              <a:avLst/>
              <a:gdLst>
                <a:gd name="connsiteX0" fmla="*/ 39719 w 57766"/>
                <a:gd name="connsiteY0" fmla="*/ 0 h 57982"/>
                <a:gd name="connsiteX1" fmla="*/ 1619 w 57766"/>
                <a:gd name="connsiteY1" fmla="*/ 52387 h 57982"/>
                <a:gd name="connsiteX2" fmla="*/ 34956 w 57766"/>
                <a:gd name="connsiteY2" fmla="*/ 57150 h 57982"/>
                <a:gd name="connsiteX3" fmla="*/ 54006 w 57766"/>
                <a:gd name="connsiteY3" fmla="*/ 52387 h 57982"/>
                <a:gd name="connsiteX4" fmla="*/ 39719 w 57766"/>
                <a:gd name="connsiteY4" fmla="*/ 0 h 5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6" h="57982">
                  <a:moveTo>
                    <a:pt x="39719" y="0"/>
                  </a:moveTo>
                  <a:cubicBezTo>
                    <a:pt x="30988" y="0"/>
                    <a:pt x="-8398" y="32353"/>
                    <a:pt x="1619" y="52387"/>
                  </a:cubicBezTo>
                  <a:cubicBezTo>
                    <a:pt x="6639" y="62427"/>
                    <a:pt x="23844" y="55562"/>
                    <a:pt x="34956" y="57150"/>
                  </a:cubicBezTo>
                  <a:cubicBezTo>
                    <a:pt x="41306" y="55562"/>
                    <a:pt x="50079" y="57623"/>
                    <a:pt x="54006" y="52387"/>
                  </a:cubicBezTo>
                  <a:cubicBezTo>
                    <a:pt x="65276" y="37361"/>
                    <a:pt x="48450" y="0"/>
                    <a:pt x="3971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Freeform: Shape 40">
              <a:extLst>
                <a:ext uri="{FF2B5EF4-FFF2-40B4-BE49-F238E27FC236}">
                  <a16:creationId xmlns:a16="http://schemas.microsoft.com/office/drawing/2014/main" id="{B6DB2BB7-E070-48F7-606C-73ED528B41F3}"/>
                </a:ext>
              </a:extLst>
            </p:cNvPr>
            <p:cNvSpPr/>
            <p:nvPr/>
          </p:nvSpPr>
          <p:spPr>
            <a:xfrm>
              <a:off x="3818922" y="2894846"/>
              <a:ext cx="132199" cy="249764"/>
            </a:xfrm>
            <a:custGeom>
              <a:avLst/>
              <a:gdLst>
                <a:gd name="connsiteX0" fmla="*/ 45820 w 88682"/>
                <a:gd name="connsiteY0" fmla="*/ 230 h 167547"/>
                <a:gd name="connsiteX1" fmla="*/ 17245 w 88682"/>
                <a:gd name="connsiteY1" fmla="*/ 24043 h 167547"/>
                <a:gd name="connsiteX2" fmla="*/ 7720 w 88682"/>
                <a:gd name="connsiteY2" fmla="*/ 105005 h 167547"/>
                <a:gd name="connsiteX3" fmla="*/ 50582 w 88682"/>
                <a:gd name="connsiteY3" fmla="*/ 133580 h 167547"/>
                <a:gd name="connsiteX4" fmla="*/ 79157 w 88682"/>
                <a:gd name="connsiteY4" fmla="*/ 166918 h 167547"/>
                <a:gd name="connsiteX5" fmla="*/ 88682 w 88682"/>
                <a:gd name="connsiteY5" fmla="*/ 105005 h 167547"/>
                <a:gd name="connsiteX6" fmla="*/ 79157 w 88682"/>
                <a:gd name="connsiteY6" fmla="*/ 57380 h 167547"/>
                <a:gd name="connsiteX7" fmla="*/ 69632 w 88682"/>
                <a:gd name="connsiteY7" fmla="*/ 38330 h 167547"/>
                <a:gd name="connsiteX8" fmla="*/ 45820 w 88682"/>
                <a:gd name="connsiteY8" fmla="*/ 230 h 16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82" h="167547">
                  <a:moveTo>
                    <a:pt x="45820" y="230"/>
                  </a:moveTo>
                  <a:cubicBezTo>
                    <a:pt x="37089" y="-2151"/>
                    <a:pt x="25096" y="14447"/>
                    <a:pt x="17245" y="24043"/>
                  </a:cubicBezTo>
                  <a:cubicBezTo>
                    <a:pt x="294" y="44761"/>
                    <a:pt x="-6535" y="80772"/>
                    <a:pt x="7720" y="105005"/>
                  </a:cubicBezTo>
                  <a:cubicBezTo>
                    <a:pt x="16426" y="119806"/>
                    <a:pt x="50582" y="133580"/>
                    <a:pt x="50582" y="133580"/>
                  </a:cubicBezTo>
                  <a:cubicBezTo>
                    <a:pt x="52820" y="136937"/>
                    <a:pt x="75307" y="172693"/>
                    <a:pt x="79157" y="166918"/>
                  </a:cubicBezTo>
                  <a:cubicBezTo>
                    <a:pt x="90739" y="149544"/>
                    <a:pt x="85507" y="125643"/>
                    <a:pt x="88682" y="105005"/>
                  </a:cubicBezTo>
                  <a:cubicBezTo>
                    <a:pt x="85507" y="89130"/>
                    <a:pt x="83605" y="72946"/>
                    <a:pt x="79157" y="57380"/>
                  </a:cubicBezTo>
                  <a:cubicBezTo>
                    <a:pt x="77207" y="50554"/>
                    <a:pt x="71877" y="45065"/>
                    <a:pt x="69632" y="38330"/>
                  </a:cubicBezTo>
                  <a:cubicBezTo>
                    <a:pt x="57466" y="1830"/>
                    <a:pt x="54551" y="2611"/>
                    <a:pt x="45820" y="23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Freeform: Shape 41">
              <a:extLst>
                <a:ext uri="{FF2B5EF4-FFF2-40B4-BE49-F238E27FC236}">
                  <a16:creationId xmlns:a16="http://schemas.microsoft.com/office/drawing/2014/main" id="{03FE1998-495C-A6F3-FBF7-5A7A1CD9DF74}"/>
                </a:ext>
              </a:extLst>
            </p:cNvPr>
            <p:cNvSpPr/>
            <p:nvPr/>
          </p:nvSpPr>
          <p:spPr>
            <a:xfrm>
              <a:off x="4053826" y="1981113"/>
              <a:ext cx="178138" cy="241383"/>
            </a:xfrm>
            <a:custGeom>
              <a:avLst/>
              <a:gdLst>
                <a:gd name="connsiteX0" fmla="*/ 0 w 119499"/>
                <a:gd name="connsiteY0" fmla="*/ 152400 h 161925"/>
                <a:gd name="connsiteX1" fmla="*/ 38100 w 119499"/>
                <a:gd name="connsiteY1" fmla="*/ 19050 h 161925"/>
                <a:gd name="connsiteX2" fmla="*/ 42863 w 119499"/>
                <a:gd name="connsiteY2" fmla="*/ 4762 h 161925"/>
                <a:gd name="connsiteX3" fmla="*/ 80963 w 119499"/>
                <a:gd name="connsiteY3" fmla="*/ 0 h 161925"/>
                <a:gd name="connsiteX4" fmla="*/ 109538 w 119499"/>
                <a:gd name="connsiteY4" fmla="*/ 4762 h 161925"/>
                <a:gd name="connsiteX5" fmla="*/ 100013 w 119499"/>
                <a:gd name="connsiteY5" fmla="*/ 90487 h 161925"/>
                <a:gd name="connsiteX6" fmla="*/ 61913 w 119499"/>
                <a:gd name="connsiteY6" fmla="*/ 138112 h 161925"/>
                <a:gd name="connsiteX7" fmla="*/ 47625 w 119499"/>
                <a:gd name="connsiteY7" fmla="*/ 147637 h 161925"/>
                <a:gd name="connsiteX8" fmla="*/ 33338 w 119499"/>
                <a:gd name="connsiteY8" fmla="*/ 161925 h 161925"/>
                <a:gd name="connsiteX9" fmla="*/ 0 w 119499"/>
                <a:gd name="connsiteY9" fmla="*/ 15240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499" h="161925">
                  <a:moveTo>
                    <a:pt x="0" y="152400"/>
                  </a:moveTo>
                  <a:cubicBezTo>
                    <a:pt x="12700" y="107950"/>
                    <a:pt x="23480" y="62906"/>
                    <a:pt x="38100" y="19050"/>
                  </a:cubicBezTo>
                  <a:cubicBezTo>
                    <a:pt x="39688" y="14287"/>
                    <a:pt x="38275" y="6801"/>
                    <a:pt x="42863" y="4762"/>
                  </a:cubicBezTo>
                  <a:cubicBezTo>
                    <a:pt x="54559" y="-436"/>
                    <a:pt x="68263" y="1587"/>
                    <a:pt x="80963" y="0"/>
                  </a:cubicBezTo>
                  <a:cubicBezTo>
                    <a:pt x="90488" y="1587"/>
                    <a:pt x="102710" y="-2066"/>
                    <a:pt x="109538" y="4762"/>
                  </a:cubicBezTo>
                  <a:cubicBezTo>
                    <a:pt x="133010" y="28234"/>
                    <a:pt x="108796" y="71824"/>
                    <a:pt x="100013" y="90487"/>
                  </a:cubicBezTo>
                  <a:cubicBezTo>
                    <a:pt x="91727" y="108094"/>
                    <a:pt x="76706" y="125433"/>
                    <a:pt x="61913" y="138112"/>
                  </a:cubicBezTo>
                  <a:cubicBezTo>
                    <a:pt x="57567" y="141837"/>
                    <a:pt x="52022" y="143973"/>
                    <a:pt x="47625" y="147637"/>
                  </a:cubicBezTo>
                  <a:cubicBezTo>
                    <a:pt x="42451" y="151949"/>
                    <a:pt x="38100" y="157162"/>
                    <a:pt x="33338" y="161925"/>
                  </a:cubicBezTo>
                  <a:lnTo>
                    <a:pt x="0" y="152400"/>
                  </a:ln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Shape 42">
              <a:extLst>
                <a:ext uri="{FF2B5EF4-FFF2-40B4-BE49-F238E27FC236}">
                  <a16:creationId xmlns:a16="http://schemas.microsoft.com/office/drawing/2014/main" id="{C895D25F-C620-C22B-27F3-11F5812418F3}"/>
                </a:ext>
              </a:extLst>
            </p:cNvPr>
            <p:cNvSpPr/>
            <p:nvPr/>
          </p:nvSpPr>
          <p:spPr>
            <a:xfrm>
              <a:off x="2445399" y="1802161"/>
              <a:ext cx="238224" cy="166862"/>
            </a:xfrm>
            <a:custGeom>
              <a:avLst/>
              <a:gdLst>
                <a:gd name="connsiteX0" fmla="*/ 112181 w 159806"/>
                <a:gd name="connsiteY0" fmla="*/ 2397 h 111935"/>
                <a:gd name="connsiteX1" fmla="*/ 88368 w 159806"/>
                <a:gd name="connsiteY1" fmla="*/ 7160 h 111935"/>
                <a:gd name="connsiteX2" fmla="*/ 26456 w 159806"/>
                <a:gd name="connsiteY2" fmla="*/ 11922 h 111935"/>
                <a:gd name="connsiteX3" fmla="*/ 12168 w 159806"/>
                <a:gd name="connsiteY3" fmla="*/ 21447 h 111935"/>
                <a:gd name="connsiteX4" fmla="*/ 7406 w 159806"/>
                <a:gd name="connsiteY4" fmla="*/ 54785 h 111935"/>
                <a:gd name="connsiteX5" fmla="*/ 2643 w 159806"/>
                <a:gd name="connsiteY5" fmla="*/ 83360 h 111935"/>
                <a:gd name="connsiteX6" fmla="*/ 78843 w 159806"/>
                <a:gd name="connsiteY6" fmla="*/ 111935 h 111935"/>
                <a:gd name="connsiteX7" fmla="*/ 135993 w 159806"/>
                <a:gd name="connsiteY7" fmla="*/ 102410 h 111935"/>
                <a:gd name="connsiteX8" fmla="*/ 159806 w 159806"/>
                <a:gd name="connsiteY8" fmla="*/ 50022 h 111935"/>
                <a:gd name="connsiteX9" fmla="*/ 112181 w 159806"/>
                <a:gd name="connsiteY9" fmla="*/ 2397 h 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06" h="111935">
                  <a:moveTo>
                    <a:pt x="112181" y="2397"/>
                  </a:moveTo>
                  <a:cubicBezTo>
                    <a:pt x="100275" y="-4747"/>
                    <a:pt x="96413" y="6266"/>
                    <a:pt x="88368" y="7160"/>
                  </a:cubicBezTo>
                  <a:cubicBezTo>
                    <a:pt x="67796" y="9446"/>
                    <a:pt x="46800" y="8108"/>
                    <a:pt x="26456" y="11922"/>
                  </a:cubicBezTo>
                  <a:cubicBezTo>
                    <a:pt x="20830" y="12977"/>
                    <a:pt x="16931" y="18272"/>
                    <a:pt x="12168" y="21447"/>
                  </a:cubicBezTo>
                  <a:cubicBezTo>
                    <a:pt x="10581" y="32560"/>
                    <a:pt x="9113" y="43690"/>
                    <a:pt x="7406" y="54785"/>
                  </a:cubicBezTo>
                  <a:cubicBezTo>
                    <a:pt x="5938" y="64329"/>
                    <a:pt x="-4897" y="77328"/>
                    <a:pt x="2643" y="83360"/>
                  </a:cubicBezTo>
                  <a:cubicBezTo>
                    <a:pt x="23826" y="100306"/>
                    <a:pt x="78843" y="111935"/>
                    <a:pt x="78843" y="111935"/>
                  </a:cubicBezTo>
                  <a:cubicBezTo>
                    <a:pt x="97893" y="108760"/>
                    <a:pt x="118062" y="109583"/>
                    <a:pt x="135993" y="102410"/>
                  </a:cubicBezTo>
                  <a:cubicBezTo>
                    <a:pt x="150826" y="96477"/>
                    <a:pt x="157403" y="58432"/>
                    <a:pt x="159806" y="50022"/>
                  </a:cubicBezTo>
                  <a:cubicBezTo>
                    <a:pt x="154149" y="-885"/>
                    <a:pt x="124087" y="9541"/>
                    <a:pt x="112181" y="2397"/>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a:extLst>
                <a:ext uri="{FF2B5EF4-FFF2-40B4-BE49-F238E27FC236}">
                  <a16:creationId xmlns:a16="http://schemas.microsoft.com/office/drawing/2014/main" id="{1D86619B-D878-BE47-73EB-83E33F337014}"/>
                </a:ext>
              </a:extLst>
            </p:cNvPr>
            <p:cNvSpPr/>
            <p:nvPr/>
          </p:nvSpPr>
          <p:spPr>
            <a:xfrm>
              <a:off x="7176162" y="159582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Oval 53">
              <a:extLst>
                <a:ext uri="{FF2B5EF4-FFF2-40B4-BE49-F238E27FC236}">
                  <a16:creationId xmlns:a16="http://schemas.microsoft.com/office/drawing/2014/main" id="{49250526-ACF1-2C0F-7AC4-99CDFA53157C}"/>
                </a:ext>
              </a:extLst>
            </p:cNvPr>
            <p:cNvSpPr/>
            <p:nvPr/>
          </p:nvSpPr>
          <p:spPr>
            <a:xfrm>
              <a:off x="7036615" y="319798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9" name="Straight Arrow Connector 58">
              <a:extLst>
                <a:ext uri="{FF2B5EF4-FFF2-40B4-BE49-F238E27FC236}">
                  <a16:creationId xmlns:a16="http://schemas.microsoft.com/office/drawing/2014/main" id="{653A0E5A-9B69-02D4-3A18-E0EAF40ECF5C}"/>
                </a:ext>
              </a:extLst>
            </p:cNvPr>
            <p:cNvCxnSpPr>
              <a:cxnSpLocks/>
            </p:cNvCxnSpPr>
            <p:nvPr/>
          </p:nvCxnSpPr>
          <p:spPr>
            <a:xfrm flipH="1">
              <a:off x="3818922" y="2523972"/>
              <a:ext cx="3047834" cy="3039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D9FCC5FB-A890-CD48-FEE9-5D46F5DEB530}"/>
                </a:ext>
              </a:extLst>
            </p:cNvPr>
            <p:cNvCxnSpPr>
              <a:cxnSpLocks/>
            </p:cNvCxnSpPr>
            <p:nvPr/>
          </p:nvCxnSpPr>
          <p:spPr>
            <a:xfrm flipH="1">
              <a:off x="3931199" y="2279717"/>
              <a:ext cx="142601" cy="5343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8EC931D-3765-7A6F-64BD-537B5A6E3670}"/>
                </a:ext>
              </a:extLst>
            </p:cNvPr>
            <p:cNvCxnSpPr>
              <a:cxnSpLocks/>
            </p:cNvCxnSpPr>
            <p:nvPr/>
          </p:nvCxnSpPr>
          <p:spPr>
            <a:xfrm>
              <a:off x="3517794" y="1981113"/>
              <a:ext cx="137045" cy="4473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173A60F-B494-C2D1-9BF4-C6CC83D18F0E}"/>
                </a:ext>
              </a:extLst>
            </p:cNvPr>
            <p:cNvCxnSpPr>
              <a:cxnSpLocks/>
            </p:cNvCxnSpPr>
            <p:nvPr/>
          </p:nvCxnSpPr>
          <p:spPr>
            <a:xfrm flipH="1">
              <a:off x="4030717" y="3320034"/>
              <a:ext cx="2906458" cy="661669"/>
            </a:xfrm>
            <a:prstGeom prst="straightConnector1">
              <a:avLst/>
            </a:prstGeom>
            <a:ln>
              <a:solidFill>
                <a:srgbClr val="C00000"/>
              </a:solidFill>
              <a:prstDash val="dash"/>
              <a:tailEnd type="triangle"/>
            </a:ln>
          </p:spPr>
          <p:style>
            <a:lnRef idx="1">
              <a:schemeClr val="accent6"/>
            </a:lnRef>
            <a:fillRef idx="0">
              <a:schemeClr val="accent6"/>
            </a:fillRef>
            <a:effectRef idx="0">
              <a:schemeClr val="accent6"/>
            </a:effectRef>
            <a:fontRef idx="minor">
              <a:schemeClr val="tx1"/>
            </a:fontRef>
          </p:style>
        </p:cxnSp>
        <p:sp>
          <p:nvSpPr>
            <p:cNvPr id="76" name="TextBox 75">
              <a:extLst>
                <a:ext uri="{FF2B5EF4-FFF2-40B4-BE49-F238E27FC236}">
                  <a16:creationId xmlns:a16="http://schemas.microsoft.com/office/drawing/2014/main" id="{2F19A9DA-5B6F-7A80-CA37-25D0408EB008}"/>
                </a:ext>
              </a:extLst>
            </p:cNvPr>
            <p:cNvSpPr txBox="1"/>
            <p:nvPr/>
          </p:nvSpPr>
          <p:spPr>
            <a:xfrm>
              <a:off x="3748970" y="3762284"/>
              <a:ext cx="343314" cy="416233"/>
            </a:xfrm>
            <a:prstGeom prst="rect">
              <a:avLst/>
            </a:prstGeom>
            <a:noFill/>
          </p:spPr>
          <p:txBody>
            <a:bodyPr wrap="none" rtlCol="0">
              <a:spAutoFit/>
            </a:bodyPr>
            <a:lstStyle/>
            <a:p>
              <a:r>
                <a:rPr lang="en-US" sz="1600" b="1" dirty="0">
                  <a:solidFill>
                    <a:srgbClr val="C00000"/>
                  </a:solidFill>
                </a:rPr>
                <a:t>?</a:t>
              </a:r>
            </a:p>
          </p:txBody>
        </p:sp>
        <p:cxnSp>
          <p:nvCxnSpPr>
            <p:cNvPr id="77" name="Straight Arrow Connector 76">
              <a:extLst>
                <a:ext uri="{FF2B5EF4-FFF2-40B4-BE49-F238E27FC236}">
                  <a16:creationId xmlns:a16="http://schemas.microsoft.com/office/drawing/2014/main" id="{FC4896A9-A959-753D-972A-B434C533C1D9}"/>
                </a:ext>
              </a:extLst>
            </p:cNvPr>
            <p:cNvCxnSpPr>
              <a:cxnSpLocks/>
            </p:cNvCxnSpPr>
            <p:nvPr/>
          </p:nvCxnSpPr>
          <p:spPr>
            <a:xfrm>
              <a:off x="6608473" y="2063452"/>
              <a:ext cx="451990" cy="10484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423FDB3-D2B2-B49E-EE0B-275DA0D1A31D}"/>
                </a:ext>
              </a:extLst>
            </p:cNvPr>
            <p:cNvSpPr txBox="1"/>
            <p:nvPr/>
          </p:nvSpPr>
          <p:spPr>
            <a:xfrm>
              <a:off x="3240485" y="4147850"/>
              <a:ext cx="1133604" cy="378394"/>
            </a:xfrm>
            <a:prstGeom prst="rect">
              <a:avLst/>
            </a:prstGeom>
            <a:noFill/>
          </p:spPr>
          <p:txBody>
            <a:bodyPr wrap="none" rtlCol="0">
              <a:spAutoFit/>
            </a:bodyPr>
            <a:lstStyle/>
            <a:p>
              <a:r>
                <a:rPr lang="en-US" sz="1400" dirty="0">
                  <a:solidFill>
                    <a:srgbClr val="C00000"/>
                  </a:solidFill>
                </a:rPr>
                <a:t>ill-defined</a:t>
              </a:r>
            </a:p>
          </p:txBody>
        </p:sp>
      </p:grpSp>
      <p:sp>
        <p:nvSpPr>
          <p:cNvPr id="7" name="TextBox 6">
            <a:extLst>
              <a:ext uri="{FF2B5EF4-FFF2-40B4-BE49-F238E27FC236}">
                <a16:creationId xmlns:a16="http://schemas.microsoft.com/office/drawing/2014/main" id="{65B06150-2C4D-F403-0D23-4D581B5B1C99}"/>
              </a:ext>
            </a:extLst>
          </p:cNvPr>
          <p:cNvSpPr txBox="1"/>
          <p:nvPr/>
        </p:nvSpPr>
        <p:spPr>
          <a:xfrm>
            <a:off x="1606603" y="4575844"/>
            <a:ext cx="3299558" cy="584775"/>
          </a:xfrm>
          <a:prstGeom prst="rect">
            <a:avLst/>
          </a:prstGeom>
          <a:noFill/>
        </p:spPr>
        <p:txBody>
          <a:bodyPr wrap="none" rtlCol="0">
            <a:spAutoFit/>
          </a:bodyPr>
          <a:lstStyle/>
          <a:p>
            <a:r>
              <a:rPr lang="en-US" sz="3200" dirty="0"/>
              <a:t>We are in this case</a:t>
            </a:r>
          </a:p>
        </p:txBody>
      </p:sp>
      <p:sp>
        <p:nvSpPr>
          <p:cNvPr id="8" name="TextBox 7">
            <a:extLst>
              <a:ext uri="{FF2B5EF4-FFF2-40B4-BE49-F238E27FC236}">
                <a16:creationId xmlns:a16="http://schemas.microsoft.com/office/drawing/2014/main" id="{AFACFFE3-28D0-FD45-40EC-FCEAA2F8B0D6}"/>
              </a:ext>
            </a:extLst>
          </p:cNvPr>
          <p:cNvSpPr txBox="1"/>
          <p:nvPr/>
        </p:nvSpPr>
        <p:spPr>
          <a:xfrm>
            <a:off x="7037572" y="1113140"/>
            <a:ext cx="5001933" cy="1384995"/>
          </a:xfrm>
          <a:prstGeom prst="rect">
            <a:avLst/>
          </a:prstGeom>
          <a:noFill/>
        </p:spPr>
        <p:txBody>
          <a:bodyPr wrap="square" rtlCol="0">
            <a:spAutoFit/>
          </a:bodyPr>
          <a:lstStyle/>
          <a:p>
            <a:r>
              <a:rPr lang="en-US" sz="2800" dirty="0">
                <a:solidFill>
                  <a:srgbClr val="C00000"/>
                </a:solidFill>
              </a:rPr>
              <a:t>If we work with Hilbert spaces, our theorems must work ALSO on non-physical objects</a:t>
            </a:r>
          </a:p>
        </p:txBody>
      </p:sp>
    </p:spTree>
    <p:extLst>
      <p:ext uri="{BB962C8B-B14F-4D97-AF65-F5344CB8AC3E}">
        <p14:creationId xmlns:p14="http://schemas.microsoft.com/office/powerpoint/2010/main" val="1171901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A5F14-D6CB-2444-73B5-8AB0CC4500F0}"/>
              </a:ext>
            </a:extLst>
          </p:cNvPr>
          <p:cNvSpPr txBox="1"/>
          <p:nvPr/>
        </p:nvSpPr>
        <p:spPr>
          <a:xfrm>
            <a:off x="467833" y="375683"/>
            <a:ext cx="10324814" cy="523220"/>
          </a:xfrm>
          <a:prstGeom prst="rect">
            <a:avLst/>
          </a:prstGeom>
          <a:noFill/>
        </p:spPr>
        <p:txBody>
          <a:bodyPr wrap="none" rtlCol="0">
            <a:spAutoFit/>
          </a:bodyPr>
          <a:lstStyle/>
          <a:p>
            <a:r>
              <a:rPr lang="en-US" sz="2800" dirty="0"/>
              <a:t>Wait: can’t you do the same expectation trick in classical mechanics?</a:t>
            </a:r>
          </a:p>
        </p:txBody>
      </p:sp>
      <p:sp>
        <p:nvSpPr>
          <p:cNvPr id="3" name="TextBox 2">
            <a:extLst>
              <a:ext uri="{FF2B5EF4-FFF2-40B4-BE49-F238E27FC236}">
                <a16:creationId xmlns:a16="http://schemas.microsoft.com/office/drawing/2014/main" id="{7B761AC9-FC8F-7DD8-A933-BE92703EB672}"/>
              </a:ext>
            </a:extLst>
          </p:cNvPr>
          <p:cNvSpPr txBox="1"/>
          <p:nvPr/>
        </p:nvSpPr>
        <p:spPr>
          <a:xfrm>
            <a:off x="1318437" y="1226288"/>
            <a:ext cx="2209323" cy="707886"/>
          </a:xfrm>
          <a:prstGeom prst="rect">
            <a:avLst/>
          </a:prstGeom>
          <a:noFill/>
        </p:spPr>
        <p:txBody>
          <a:bodyPr wrap="none" rtlCol="0">
            <a:spAutoFit/>
          </a:bodyPr>
          <a:lstStyle/>
          <a:p>
            <a:r>
              <a:rPr lang="en-US" sz="4000" dirty="0"/>
              <a:t>Yes! But…</a:t>
            </a:r>
          </a:p>
        </p:txBody>
      </p:sp>
      <p:cxnSp>
        <p:nvCxnSpPr>
          <p:cNvPr id="4" name="Straight Connector 3">
            <a:extLst>
              <a:ext uri="{FF2B5EF4-FFF2-40B4-BE49-F238E27FC236}">
                <a16:creationId xmlns:a16="http://schemas.microsoft.com/office/drawing/2014/main" id="{A7ADBB8F-CDA0-31A0-9CF1-58646621F9D1}"/>
              </a:ext>
            </a:extLst>
          </p:cNvPr>
          <p:cNvCxnSpPr>
            <a:cxnSpLocks/>
          </p:cNvCxnSpPr>
          <p:nvPr/>
        </p:nvCxnSpPr>
        <p:spPr>
          <a:xfrm flipH="1">
            <a:off x="9176643" y="2303185"/>
            <a:ext cx="932030" cy="1435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E0F0D49-895D-7045-28C5-1D1982B1F0C2}"/>
              </a:ext>
            </a:extLst>
          </p:cNvPr>
          <p:cNvCxnSpPr>
            <a:cxnSpLocks/>
          </p:cNvCxnSpPr>
          <p:nvPr/>
        </p:nvCxnSpPr>
        <p:spPr>
          <a:xfrm>
            <a:off x="8900869" y="3042265"/>
            <a:ext cx="19275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184890A-6553-0073-E5A2-FEDF9B6E36D5}"/>
                  </a:ext>
                </a:extLst>
              </p:cNvPr>
              <p:cNvSpPr txBox="1"/>
              <p:nvPr/>
            </p:nvSpPr>
            <p:spPr>
              <a:xfrm>
                <a:off x="10175694" y="2057488"/>
                <a:ext cx="272980" cy="273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p:sp>
            <p:nvSpPr>
              <p:cNvPr id="7" name="TextBox 6">
                <a:extLst>
                  <a:ext uri="{FF2B5EF4-FFF2-40B4-BE49-F238E27FC236}">
                    <a16:creationId xmlns:a16="http://schemas.microsoft.com/office/drawing/2014/main" id="{8184890A-6553-0073-E5A2-FEDF9B6E36D5}"/>
                  </a:ext>
                </a:extLst>
              </p:cNvPr>
              <p:cNvSpPr txBox="1">
                <a:spLocks noRot="1" noChangeAspect="1" noMove="1" noResize="1" noEditPoints="1" noAdjustHandles="1" noChangeArrowheads="1" noChangeShapeType="1" noTextEdit="1"/>
              </p:cNvSpPr>
              <p:nvPr/>
            </p:nvSpPr>
            <p:spPr>
              <a:xfrm>
                <a:off x="10175694" y="2057488"/>
                <a:ext cx="272980" cy="273503"/>
              </a:xfrm>
              <a:prstGeom prst="rect">
                <a:avLst/>
              </a:prstGeom>
              <a:blipFill>
                <a:blip r:embed="rId2"/>
                <a:stretch>
                  <a:fillRect r="-11111" b="-4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A511087-715B-0015-5322-B805846DC24B}"/>
                  </a:ext>
                </a:extLst>
              </p:cNvPr>
              <p:cNvSpPr txBox="1"/>
              <p:nvPr/>
            </p:nvSpPr>
            <p:spPr>
              <a:xfrm>
                <a:off x="10934269" y="2900025"/>
                <a:ext cx="273692" cy="273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𝑞</m:t>
                      </m:r>
                    </m:oMath>
                  </m:oMathPara>
                </a14:m>
                <a:endParaRPr lang="en-US" dirty="0"/>
              </a:p>
            </p:txBody>
          </p:sp>
        </mc:Choice>
        <mc:Fallback>
          <p:sp>
            <p:nvSpPr>
              <p:cNvPr id="8" name="TextBox 7">
                <a:extLst>
                  <a:ext uri="{FF2B5EF4-FFF2-40B4-BE49-F238E27FC236}">
                    <a16:creationId xmlns:a16="http://schemas.microsoft.com/office/drawing/2014/main" id="{3A511087-715B-0015-5322-B805846DC24B}"/>
                  </a:ext>
                </a:extLst>
              </p:cNvPr>
              <p:cNvSpPr txBox="1">
                <a:spLocks noRot="1" noChangeAspect="1" noMove="1" noResize="1" noEditPoints="1" noAdjustHandles="1" noChangeArrowheads="1" noChangeShapeType="1" noTextEdit="1"/>
              </p:cNvSpPr>
              <p:nvPr/>
            </p:nvSpPr>
            <p:spPr>
              <a:xfrm>
                <a:off x="10934269" y="2900025"/>
                <a:ext cx="273692" cy="273503"/>
              </a:xfrm>
              <a:prstGeom prst="rect">
                <a:avLst/>
              </a:prstGeom>
              <a:blipFill>
                <a:blip r:embed="rId3"/>
                <a:stretch>
                  <a:fillRect r="-8889" b="-42222"/>
                </a:stretch>
              </a:blipFill>
            </p:spPr>
            <p:txBody>
              <a:bodyPr/>
              <a:lstStyle/>
              <a:p>
                <a:r>
                  <a:rPr lang="en-US">
                    <a:noFill/>
                  </a:rPr>
                  <a:t> </a:t>
                </a:r>
              </a:p>
            </p:txBody>
          </p:sp>
        </mc:Fallback>
      </mc:AlternateContent>
      <p:sp>
        <p:nvSpPr>
          <p:cNvPr id="9" name="Parallelogram 8">
            <a:extLst>
              <a:ext uri="{FF2B5EF4-FFF2-40B4-BE49-F238E27FC236}">
                <a16:creationId xmlns:a16="http://schemas.microsoft.com/office/drawing/2014/main" id="{25A6674F-6E18-9770-0687-1D707A4ECF3D}"/>
              </a:ext>
            </a:extLst>
          </p:cNvPr>
          <p:cNvSpPr/>
          <p:nvPr/>
        </p:nvSpPr>
        <p:spPr>
          <a:xfrm>
            <a:off x="9796777" y="2872979"/>
            <a:ext cx="225714" cy="101071"/>
          </a:xfrm>
          <a:prstGeom prst="parallelogram">
            <a:avLst>
              <a:gd name="adj" fmla="val 61380"/>
            </a:avLst>
          </a:prstGeom>
          <a:solidFill>
            <a:schemeClr val="tx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CE6528AE-DF02-CEFA-C54F-C0A3A5949877}"/>
              </a:ext>
            </a:extLst>
          </p:cNvPr>
          <p:cNvSpPr/>
          <p:nvPr/>
        </p:nvSpPr>
        <p:spPr>
          <a:xfrm>
            <a:off x="9796777" y="2038336"/>
            <a:ext cx="225714" cy="101071"/>
          </a:xfrm>
          <a:prstGeom prst="parallelogram">
            <a:avLst>
              <a:gd name="adj" fmla="val 6138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873BC4C-B2A4-FC2D-DE87-76150A41BDFC}"/>
              </a:ext>
            </a:extLst>
          </p:cNvPr>
          <p:cNvCxnSpPr/>
          <p:nvPr/>
        </p:nvCxnSpPr>
        <p:spPr>
          <a:xfrm>
            <a:off x="9796777" y="2139407"/>
            <a:ext cx="1" cy="83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9FED00E-4C61-3965-78BB-C29B32081F0B}"/>
              </a:ext>
            </a:extLst>
          </p:cNvPr>
          <p:cNvCxnSpPr/>
          <p:nvPr/>
        </p:nvCxnSpPr>
        <p:spPr>
          <a:xfrm>
            <a:off x="10022490" y="2038336"/>
            <a:ext cx="1" cy="83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20537A-8824-CF83-0B3D-A504CE11C386}"/>
              </a:ext>
            </a:extLst>
          </p:cNvPr>
          <p:cNvCxnSpPr/>
          <p:nvPr/>
        </p:nvCxnSpPr>
        <p:spPr>
          <a:xfrm>
            <a:off x="9966062" y="2139407"/>
            <a:ext cx="1" cy="83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8A070-52B7-A3A6-D705-46A2CCC1DC13}"/>
              </a:ext>
            </a:extLst>
          </p:cNvPr>
          <p:cNvSpPr txBox="1"/>
          <p:nvPr/>
        </p:nvSpPr>
        <p:spPr>
          <a:xfrm>
            <a:off x="10473653" y="1654179"/>
            <a:ext cx="957828" cy="273503"/>
          </a:xfrm>
          <a:prstGeom prst="rect">
            <a:avLst/>
          </a:prstGeom>
          <a:noFill/>
        </p:spPr>
        <p:txBody>
          <a:bodyPr wrap="none" rtlCol="0">
            <a:spAutoFit/>
          </a:bodyPr>
          <a:lstStyle/>
          <a:p>
            <a:r>
              <a:rPr lang="en-US" dirty="0"/>
              <a:t>momentum</a:t>
            </a:r>
          </a:p>
        </p:txBody>
      </p:sp>
      <p:cxnSp>
        <p:nvCxnSpPr>
          <p:cNvPr id="16" name="Straight Arrow Connector 15">
            <a:extLst>
              <a:ext uri="{FF2B5EF4-FFF2-40B4-BE49-F238E27FC236}">
                <a16:creationId xmlns:a16="http://schemas.microsoft.com/office/drawing/2014/main" id="{3534F769-C70B-362C-ECC9-6DC6F3399360}"/>
              </a:ext>
            </a:extLst>
          </p:cNvPr>
          <p:cNvCxnSpPr>
            <a:cxnSpLocks/>
          </p:cNvCxnSpPr>
          <p:nvPr/>
        </p:nvCxnSpPr>
        <p:spPr>
          <a:xfrm flipV="1">
            <a:off x="10621102" y="3149870"/>
            <a:ext cx="294931" cy="17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0A2127-CBBE-505D-13C1-72875A87091E}"/>
              </a:ext>
            </a:extLst>
          </p:cNvPr>
          <p:cNvSpPr txBox="1"/>
          <p:nvPr/>
        </p:nvSpPr>
        <p:spPr>
          <a:xfrm>
            <a:off x="9985050" y="3322643"/>
            <a:ext cx="699425" cy="273503"/>
          </a:xfrm>
          <a:prstGeom prst="rect">
            <a:avLst/>
          </a:prstGeom>
          <a:noFill/>
        </p:spPr>
        <p:txBody>
          <a:bodyPr wrap="none" rtlCol="0">
            <a:spAutoFit/>
          </a:bodyPr>
          <a:lstStyle/>
          <a:p>
            <a:r>
              <a:rPr lang="en-US" dirty="0"/>
              <a:t>position</a:t>
            </a:r>
          </a:p>
        </p:txBody>
      </p:sp>
      <p:cxnSp>
        <p:nvCxnSpPr>
          <p:cNvPr id="18" name="Straight Arrow Connector 17">
            <a:extLst>
              <a:ext uri="{FF2B5EF4-FFF2-40B4-BE49-F238E27FC236}">
                <a16:creationId xmlns:a16="http://schemas.microsoft.com/office/drawing/2014/main" id="{B7F14C3D-EC76-8BC5-5FB7-9303711CFCC8}"/>
              </a:ext>
            </a:extLst>
          </p:cNvPr>
          <p:cNvCxnSpPr>
            <a:cxnSpLocks/>
          </p:cNvCxnSpPr>
          <p:nvPr/>
        </p:nvCxnSpPr>
        <p:spPr>
          <a:xfrm flipH="1">
            <a:off x="10536898" y="1934546"/>
            <a:ext cx="257927" cy="18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8CF9BEF4-901C-ACBF-F053-B5F9D84F4A22}"/>
                  </a:ext>
                </a:extLst>
              </p:cNvPr>
              <p:cNvSpPr txBox="1"/>
              <p:nvPr/>
            </p:nvSpPr>
            <p:spPr>
              <a:xfrm>
                <a:off x="9706096" y="1226288"/>
                <a:ext cx="674972" cy="273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𝜌</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r>
                            <a:rPr lang="en-US" b="0" i="1" dirty="0" smtClean="0">
                              <a:latin typeface="Cambria Math" panose="02040503050406030204" pitchFamily="18" charset="0"/>
                            </a:rPr>
                            <m:t>,</m:t>
                          </m:r>
                          <m:r>
                            <a:rPr lang="en-US" b="0" i="1" dirty="0" smtClean="0">
                              <a:latin typeface="Cambria Math" panose="02040503050406030204" pitchFamily="18" charset="0"/>
                            </a:rPr>
                            <m:t>𝑝</m:t>
                          </m:r>
                        </m:e>
                      </m:d>
                    </m:oMath>
                  </m:oMathPara>
                </a14:m>
                <a:endParaRPr lang="en-US" dirty="0"/>
              </a:p>
            </p:txBody>
          </p:sp>
        </mc:Choice>
        <mc:Fallback>
          <p:sp>
            <p:nvSpPr>
              <p:cNvPr id="25" name="TextBox 24">
                <a:extLst>
                  <a:ext uri="{FF2B5EF4-FFF2-40B4-BE49-F238E27FC236}">
                    <a16:creationId xmlns:a16="http://schemas.microsoft.com/office/drawing/2014/main" id="{8CF9BEF4-901C-ACBF-F053-B5F9D84F4A22}"/>
                  </a:ext>
                </a:extLst>
              </p:cNvPr>
              <p:cNvSpPr txBox="1">
                <a:spLocks noRot="1" noChangeAspect="1" noMove="1" noResize="1" noEditPoints="1" noAdjustHandles="1" noChangeArrowheads="1" noChangeShapeType="1" noTextEdit="1"/>
              </p:cNvSpPr>
              <p:nvPr/>
            </p:nvSpPr>
            <p:spPr>
              <a:xfrm>
                <a:off x="9706096" y="1226288"/>
                <a:ext cx="674972" cy="273503"/>
              </a:xfrm>
              <a:prstGeom prst="rect">
                <a:avLst/>
              </a:prstGeom>
              <a:blipFill>
                <a:blip r:embed="rId4"/>
                <a:stretch>
                  <a:fillRect r="-10811" b="-44444"/>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3BDBD310-BFB8-CDDB-A57A-E070EAC75EA6}"/>
              </a:ext>
            </a:extLst>
          </p:cNvPr>
          <p:cNvCxnSpPr>
            <a:cxnSpLocks/>
          </p:cNvCxnSpPr>
          <p:nvPr/>
        </p:nvCxnSpPr>
        <p:spPr>
          <a:xfrm flipH="1">
            <a:off x="9991769" y="1507677"/>
            <a:ext cx="139559" cy="49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0B4191-8F00-27E8-09E2-E67C2B408FEF}"/>
              </a:ext>
            </a:extLst>
          </p:cNvPr>
          <p:cNvSpPr txBox="1"/>
          <p:nvPr/>
        </p:nvSpPr>
        <p:spPr>
          <a:xfrm>
            <a:off x="4166570" y="1253506"/>
            <a:ext cx="4636461" cy="1569660"/>
          </a:xfrm>
          <a:prstGeom prst="rect">
            <a:avLst/>
          </a:prstGeom>
          <a:noFill/>
        </p:spPr>
        <p:txBody>
          <a:bodyPr wrap="square" rtlCol="0">
            <a:spAutoFit/>
          </a:bodyPr>
          <a:lstStyle/>
          <a:p>
            <a:r>
              <a:rPr lang="en-US" sz="2400" dirty="0">
                <a:solidFill>
                  <a:schemeClr val="accent6">
                    <a:lumMod val="75000"/>
                  </a:schemeClr>
                </a:solidFill>
              </a:rPr>
              <a:t>In classical mechanics, you can always have distributions with compact support (i.e. finite range) in both position and momentum</a:t>
            </a:r>
          </a:p>
        </p:txBody>
      </p:sp>
      <p:sp>
        <p:nvSpPr>
          <p:cNvPr id="34" name="TextBox 33">
            <a:extLst>
              <a:ext uri="{FF2B5EF4-FFF2-40B4-BE49-F238E27FC236}">
                <a16:creationId xmlns:a16="http://schemas.microsoft.com/office/drawing/2014/main" id="{E9925D65-2B16-DDF0-AA15-00FDD43DF8E6}"/>
              </a:ext>
            </a:extLst>
          </p:cNvPr>
          <p:cNvSpPr txBox="1"/>
          <p:nvPr/>
        </p:nvSpPr>
        <p:spPr>
          <a:xfrm>
            <a:off x="4270596" y="2900659"/>
            <a:ext cx="3819122" cy="369332"/>
          </a:xfrm>
          <a:prstGeom prst="rect">
            <a:avLst/>
          </a:prstGeom>
          <a:noFill/>
        </p:spPr>
        <p:txBody>
          <a:bodyPr wrap="none" rtlCol="0">
            <a:spAutoFit/>
          </a:bodyPr>
          <a:lstStyle/>
          <a:p>
            <a:r>
              <a:rPr lang="en-US" dirty="0"/>
              <a:t>(i.e. you can always cut off the infinity)</a:t>
            </a:r>
          </a:p>
        </p:txBody>
      </p:sp>
      <p:sp>
        <p:nvSpPr>
          <p:cNvPr id="35" name="TextBox 34">
            <a:extLst>
              <a:ext uri="{FF2B5EF4-FFF2-40B4-BE49-F238E27FC236}">
                <a16:creationId xmlns:a16="http://schemas.microsoft.com/office/drawing/2014/main" id="{E9E58712-41A2-87DC-2F86-17FC8142EE27}"/>
              </a:ext>
            </a:extLst>
          </p:cNvPr>
          <p:cNvSpPr txBox="1"/>
          <p:nvPr/>
        </p:nvSpPr>
        <p:spPr>
          <a:xfrm>
            <a:off x="510367" y="3522925"/>
            <a:ext cx="4413965" cy="461665"/>
          </a:xfrm>
          <a:prstGeom prst="rect">
            <a:avLst/>
          </a:prstGeom>
          <a:noFill/>
        </p:spPr>
        <p:txBody>
          <a:bodyPr wrap="none" rtlCol="0">
            <a:spAutoFit/>
          </a:bodyPr>
          <a:lstStyle/>
          <a:p>
            <a:r>
              <a:rPr lang="en-US" sz="2400" dirty="0">
                <a:solidFill>
                  <a:srgbClr val="C00000"/>
                </a:solidFill>
              </a:rPr>
              <a:t>In quantum mechanics, you can’t!</a:t>
            </a:r>
          </a:p>
        </p:txBody>
      </p:sp>
      <p:sp>
        <p:nvSpPr>
          <p:cNvPr id="36" name="TextBox 35">
            <a:extLst>
              <a:ext uri="{FF2B5EF4-FFF2-40B4-BE49-F238E27FC236}">
                <a16:creationId xmlns:a16="http://schemas.microsoft.com/office/drawing/2014/main" id="{0B80E9EE-8055-5EDC-8D32-9F7299608E31}"/>
              </a:ext>
            </a:extLst>
          </p:cNvPr>
          <p:cNvSpPr txBox="1"/>
          <p:nvPr/>
        </p:nvSpPr>
        <p:spPr>
          <a:xfrm>
            <a:off x="1105790" y="4096531"/>
            <a:ext cx="6253830" cy="923330"/>
          </a:xfrm>
          <a:prstGeom prst="rect">
            <a:avLst/>
          </a:prstGeom>
          <a:noFill/>
        </p:spPr>
        <p:txBody>
          <a:bodyPr wrap="square" rtlCol="0">
            <a:spAutoFit/>
          </a:bodyPr>
          <a:lstStyle/>
          <a:p>
            <a:r>
              <a:rPr lang="en-US" dirty="0"/>
              <a:t>Paley-Wiener theorem: the Fourier transform of a function with compact support is an entire function. An entire function does not have compact support.</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792D6E0-F921-88B8-65B2-7FB6EFBB437B}"/>
                  </a:ext>
                </a:extLst>
              </p:cNvPr>
              <p:cNvSpPr txBox="1"/>
              <p:nvPr/>
            </p:nvSpPr>
            <p:spPr>
              <a:xfrm>
                <a:off x="1489055" y="5369347"/>
                <a:ext cx="7728602" cy="954107"/>
              </a:xfrm>
              <a:prstGeom prst="rect">
                <a:avLst/>
              </a:prstGeom>
              <a:noFill/>
            </p:spPr>
            <p:txBody>
              <a:bodyPr wrap="square" rtlCol="0">
                <a:spAutoFit/>
              </a:bodyPr>
              <a:lstStyle/>
              <a:p>
                <a14:m>
                  <m:oMath xmlns:m="http://schemas.openxmlformats.org/officeDocument/2006/math">
                    <m:r>
                      <a:rPr lang="en-US" sz="2800" b="0" i="1" smtClean="0">
                        <a:solidFill>
                          <a:srgbClr val="C00000"/>
                        </a:solidFill>
                        <a:latin typeface="Cambria Math" panose="02040503050406030204" pitchFamily="18" charset="0"/>
                      </a:rPr>
                      <m:t>⇒</m:t>
                    </m:r>
                  </m:oMath>
                </a14:m>
                <a:r>
                  <a:rPr lang="en-US" sz="2800" dirty="0">
                    <a:solidFill>
                      <a:srgbClr val="C00000"/>
                    </a:solidFill>
                  </a:rPr>
                  <a:t> We cannot require the expectations of all functions of position and momentum to be finite</a:t>
                </a:r>
              </a:p>
            </p:txBody>
          </p:sp>
        </mc:Choice>
        <mc:Fallback xmlns="">
          <p:sp>
            <p:nvSpPr>
              <p:cNvPr id="37" name="TextBox 36">
                <a:extLst>
                  <a:ext uri="{FF2B5EF4-FFF2-40B4-BE49-F238E27FC236}">
                    <a16:creationId xmlns:a16="http://schemas.microsoft.com/office/drawing/2014/main" id="{8792D6E0-F921-88B8-65B2-7FB6EFBB437B}"/>
                  </a:ext>
                </a:extLst>
              </p:cNvPr>
              <p:cNvSpPr txBox="1">
                <a:spLocks noRot="1" noChangeAspect="1" noMove="1" noResize="1" noEditPoints="1" noAdjustHandles="1" noChangeArrowheads="1" noChangeShapeType="1" noTextEdit="1"/>
              </p:cNvSpPr>
              <p:nvPr/>
            </p:nvSpPr>
            <p:spPr>
              <a:xfrm>
                <a:off x="1489055" y="5369347"/>
                <a:ext cx="7728602" cy="954107"/>
              </a:xfrm>
              <a:prstGeom prst="rect">
                <a:avLst/>
              </a:prstGeom>
              <a:blipFill>
                <a:blip r:embed="rId5"/>
                <a:stretch>
                  <a:fillRect l="-1577"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21572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D92FE-2038-67CC-5316-44C172DB9DF2}"/>
              </a:ext>
            </a:extLst>
          </p:cNvPr>
          <p:cNvSpPr txBox="1"/>
          <p:nvPr/>
        </p:nvSpPr>
        <p:spPr>
          <a:xfrm>
            <a:off x="439480" y="340241"/>
            <a:ext cx="4464427" cy="646331"/>
          </a:xfrm>
          <a:prstGeom prst="rect">
            <a:avLst/>
          </a:prstGeom>
          <a:noFill/>
        </p:spPr>
        <p:txBody>
          <a:bodyPr wrap="none" rtlCol="0">
            <a:spAutoFit/>
          </a:bodyPr>
          <a:lstStyle/>
          <a:p>
            <a:r>
              <a:rPr lang="en-US" sz="3600" dirty="0"/>
              <a:t>Are there alternatives?</a:t>
            </a:r>
          </a:p>
        </p:txBody>
      </p:sp>
      <p:sp>
        <p:nvSpPr>
          <p:cNvPr id="4" name="TextBox 3">
            <a:extLst>
              <a:ext uri="{FF2B5EF4-FFF2-40B4-BE49-F238E27FC236}">
                <a16:creationId xmlns:a16="http://schemas.microsoft.com/office/drawing/2014/main" id="{6A7718D0-0FC5-B010-A901-2DF5C5786555}"/>
              </a:ext>
            </a:extLst>
          </p:cNvPr>
          <p:cNvSpPr txBox="1"/>
          <p:nvPr/>
        </p:nvSpPr>
        <p:spPr>
          <a:xfrm>
            <a:off x="1013637" y="1155406"/>
            <a:ext cx="10364184" cy="461665"/>
          </a:xfrm>
          <a:prstGeom prst="rect">
            <a:avLst/>
          </a:prstGeom>
          <a:noFill/>
        </p:spPr>
        <p:txBody>
          <a:bodyPr wrap="none" rtlCol="0">
            <a:spAutoFit/>
          </a:bodyPr>
          <a:lstStyle/>
          <a:p>
            <a:r>
              <a:rPr lang="en-US" sz="2400" dirty="0">
                <a:solidFill>
                  <a:schemeClr val="accent6">
                    <a:lumMod val="75000"/>
                  </a:schemeClr>
                </a:solidFill>
              </a:rPr>
              <a:t>Require the expectation of all polynomials of position and momentum to be finite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EC671-1310-3682-1248-E96061187295}"/>
                  </a:ext>
                </a:extLst>
              </p:cNvPr>
              <p:cNvSpPr txBox="1"/>
              <p:nvPr/>
            </p:nvSpPr>
            <p:spPr>
              <a:xfrm>
                <a:off x="1453116" y="1906772"/>
                <a:ext cx="9080205" cy="830997"/>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Schwartz space: infinitely differentiable functions that go to zero at infinity faster than any polynomial (i.e. like an exponential)</a:t>
                </a:r>
              </a:p>
            </p:txBody>
          </p:sp>
        </mc:Choice>
        <mc:Fallback xmlns="">
          <p:sp>
            <p:nvSpPr>
              <p:cNvPr id="5" name="TextBox 4">
                <a:extLst>
                  <a:ext uri="{FF2B5EF4-FFF2-40B4-BE49-F238E27FC236}">
                    <a16:creationId xmlns:a16="http://schemas.microsoft.com/office/drawing/2014/main" id="{598EC671-1310-3682-1248-E96061187295}"/>
                  </a:ext>
                </a:extLst>
              </p:cNvPr>
              <p:cNvSpPr txBox="1">
                <a:spLocks noRot="1" noChangeAspect="1" noMove="1" noResize="1" noEditPoints="1" noAdjustHandles="1" noChangeArrowheads="1" noChangeShapeType="1" noTextEdit="1"/>
              </p:cNvSpPr>
              <p:nvPr/>
            </p:nvSpPr>
            <p:spPr>
              <a:xfrm>
                <a:off x="1453116" y="1906772"/>
                <a:ext cx="9080205" cy="830997"/>
              </a:xfrm>
              <a:prstGeom prst="rect">
                <a:avLst/>
              </a:prstGeom>
              <a:blipFill>
                <a:blip r:embed="rId2"/>
                <a:stretch>
                  <a:fillRect l="-1007" t="-5882" b="-16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941783-C75A-472B-65CC-6105844DF119}"/>
                  </a:ext>
                </a:extLst>
              </p:cNvPr>
              <p:cNvSpPr txBox="1"/>
              <p:nvPr/>
            </p:nvSpPr>
            <p:spPr>
              <a:xfrm>
                <a:off x="567069" y="3101439"/>
                <a:ext cx="717343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elements fully identified by the expectations</a:t>
                </a:r>
              </a:p>
              <a:p>
                <a:pPr marL="285750" indent="-285750">
                  <a:buFont typeface="Arial" panose="020B0604020202020204" pitchFamily="34" charset="0"/>
                  <a:buChar char="•"/>
                </a:pPr>
                <a:r>
                  <a:rPr lang="en-US" dirty="0"/>
                  <a:t>it is an inner product space with the same norm 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oMath>
                </a14:m>
                <a:endParaRPr lang="en-US" dirty="0"/>
              </a:p>
              <a:p>
                <a:pPr marL="285750" indent="-285750">
                  <a:buFont typeface="Arial" panose="020B0604020202020204" pitchFamily="34" charset="0"/>
                  <a:buChar char="•"/>
                </a:pPr>
                <a:r>
                  <a:rPr lang="en-US" dirty="0"/>
                  <a:t>it is a dense subset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oMath>
                </a14:m>
                <a:endParaRPr lang="en-US" dirty="0"/>
              </a:p>
              <a:p>
                <a:pPr marL="285750" indent="-285750">
                  <a:buFont typeface="Arial" panose="020B0604020202020204" pitchFamily="34" charset="0"/>
                  <a:buChar char="•"/>
                </a:pPr>
                <a:r>
                  <a:rPr lang="en-US" dirty="0"/>
                  <a:t>its closure under Cauchy sequences recovers the Hilbert space</a:t>
                </a:r>
              </a:p>
              <a:p>
                <a:pPr marL="285750" indent="-285750">
                  <a:buFont typeface="Arial" panose="020B0604020202020204" pitchFamily="34" charset="0"/>
                  <a:buChar char="•"/>
                </a:pPr>
                <a:r>
                  <a:rPr lang="en-US" dirty="0"/>
                  <a:t>a sequence converges in Schwartz if and only if the expectation of all polynomials of position and momentum converges</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e>
                    </m:d>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𝑚</m:t>
                            </m:r>
                          </m:sup>
                        </m:sSup>
                      </m:e>
                    </m:d>
                  </m:oMath>
                </a14:m>
                <a:r>
                  <a:rPr lang="en-US" dirty="0"/>
                  <a:t> if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endParaRPr lang="en-US" dirty="0"/>
              </a:p>
              <a:p>
                <a:pPr marL="285750" indent="-285750">
                  <a:buFont typeface="Arial" panose="020B0604020202020204" pitchFamily="34" charset="0"/>
                  <a:buChar char="•"/>
                </a:pPr>
                <a:r>
                  <a:rPr lang="en-US" dirty="0"/>
                  <a:t>closed under Fourier transform</a:t>
                </a:r>
              </a:p>
              <a:p>
                <a:pPr marL="285750" indent="-285750">
                  <a:buFont typeface="Arial" panose="020B0604020202020204" pitchFamily="34" charset="0"/>
                  <a:buChar char="•"/>
                </a:pPr>
                <a:r>
                  <a:rPr lang="en-US" dirty="0"/>
                  <a:t>plays a fundamental role in the theory of distributions - objects like the δ-function are mathematically defined on top of the Schwartz space</a:t>
                </a:r>
              </a:p>
              <a:p>
                <a:pPr marL="285750" indent="-285750">
                  <a:buFont typeface="Arial" panose="020B0604020202020204" pitchFamily="34" charset="0"/>
                  <a:buChar char="•"/>
                </a:pPr>
                <a:r>
                  <a:rPr lang="en-US" dirty="0"/>
                  <a:t>the Hermite polynomials, the solutions of the harmonic oscillator, are Schwartz functions</a:t>
                </a:r>
              </a:p>
            </p:txBody>
          </p:sp>
        </mc:Choice>
        <mc:Fallback>
          <p:sp>
            <p:nvSpPr>
              <p:cNvPr id="6" name="TextBox 5">
                <a:extLst>
                  <a:ext uri="{FF2B5EF4-FFF2-40B4-BE49-F238E27FC236}">
                    <a16:creationId xmlns:a16="http://schemas.microsoft.com/office/drawing/2014/main" id="{C5941783-C75A-472B-65CC-6105844DF119}"/>
                  </a:ext>
                </a:extLst>
              </p:cNvPr>
              <p:cNvSpPr txBox="1">
                <a:spLocks noRot="1" noChangeAspect="1" noMove="1" noResize="1" noEditPoints="1" noAdjustHandles="1" noChangeArrowheads="1" noChangeShapeType="1" noTextEdit="1"/>
              </p:cNvSpPr>
              <p:nvPr/>
            </p:nvSpPr>
            <p:spPr>
              <a:xfrm>
                <a:off x="567069" y="3101439"/>
                <a:ext cx="7173433" cy="3416320"/>
              </a:xfrm>
              <a:prstGeom prst="rect">
                <a:avLst/>
              </a:prstGeom>
              <a:blipFill>
                <a:blip r:embed="rId3"/>
                <a:stretch>
                  <a:fillRect l="-510" t="-1071" b="-196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8E59376-8FBA-97E4-599F-B381C082AA6B}"/>
              </a:ext>
            </a:extLst>
          </p:cNvPr>
          <p:cNvSpPr txBox="1"/>
          <p:nvPr/>
        </p:nvSpPr>
        <p:spPr>
          <a:xfrm>
            <a:off x="7428614" y="3244334"/>
            <a:ext cx="2837508" cy="461665"/>
          </a:xfrm>
          <a:prstGeom prst="rect">
            <a:avLst/>
          </a:prstGeom>
          <a:noFill/>
        </p:spPr>
        <p:txBody>
          <a:bodyPr wrap="none" rtlCol="0">
            <a:spAutoFit/>
          </a:bodyPr>
          <a:lstStyle/>
          <a:p>
            <a:r>
              <a:rPr lang="en-US" sz="2400" dirty="0"/>
              <a:t>Some nice properties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4E9876-2F82-C98C-7828-B2A9118B99A9}"/>
                  </a:ext>
                </a:extLst>
              </p:cNvPr>
              <p:cNvSpPr txBox="1"/>
              <p:nvPr/>
            </p:nvSpPr>
            <p:spPr>
              <a:xfrm>
                <a:off x="10266122" y="1590087"/>
                <a:ext cx="1479572" cy="369332"/>
              </a:xfrm>
              <a:prstGeom prst="rect">
                <a:avLst/>
              </a:prstGeom>
              <a:noFill/>
            </p:spPr>
            <p:txBody>
              <a:bodyPr wrap="none" rtlCol="0">
                <a:spAutoFit/>
              </a:bodyPr>
              <a:lstStyle/>
              <a:p>
                <a:r>
                  <a:rPr lang="en-US" dirty="0">
                    <a:solidFill>
                      <a:srgbClr val="C00000"/>
                    </a:solidFill>
                  </a:rPr>
                  <a:t>Limited to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ℝ</m:t>
                        </m:r>
                      </m:e>
                      <m:sup>
                        <m:r>
                          <a:rPr lang="en-US" b="0" i="1" smtClean="0">
                            <a:solidFill>
                              <a:srgbClr val="C00000"/>
                            </a:solidFill>
                            <a:latin typeface="Cambria Math" panose="02040503050406030204" pitchFamily="18" charset="0"/>
                          </a:rPr>
                          <m:t>𝑛</m:t>
                        </m:r>
                      </m:sup>
                    </m:sSup>
                  </m:oMath>
                </a14:m>
                <a:endParaRPr lang="en-US" dirty="0">
                  <a:solidFill>
                    <a:srgbClr val="C00000"/>
                  </a:solidFill>
                </a:endParaRPr>
              </a:p>
            </p:txBody>
          </p:sp>
        </mc:Choice>
        <mc:Fallback xmlns="">
          <p:sp>
            <p:nvSpPr>
              <p:cNvPr id="8" name="TextBox 7">
                <a:extLst>
                  <a:ext uri="{FF2B5EF4-FFF2-40B4-BE49-F238E27FC236}">
                    <a16:creationId xmlns:a16="http://schemas.microsoft.com/office/drawing/2014/main" id="{BC4E9876-2F82-C98C-7828-B2A9118B99A9}"/>
                  </a:ext>
                </a:extLst>
              </p:cNvPr>
              <p:cNvSpPr txBox="1">
                <a:spLocks noRot="1" noChangeAspect="1" noMove="1" noResize="1" noEditPoints="1" noAdjustHandles="1" noChangeArrowheads="1" noChangeShapeType="1" noTextEdit="1"/>
              </p:cNvSpPr>
              <p:nvPr/>
            </p:nvSpPr>
            <p:spPr>
              <a:xfrm>
                <a:off x="10266122" y="1590087"/>
                <a:ext cx="1479572" cy="369332"/>
              </a:xfrm>
              <a:prstGeom prst="rect">
                <a:avLst/>
              </a:prstGeom>
              <a:blipFill>
                <a:blip r:embed="rId4"/>
                <a:stretch>
                  <a:fillRect l="-3292"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23932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20AF8-031B-97CD-EA11-D9D337EA02AE}"/>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EB993F41-A7B9-B28F-A46B-FCC3DB779C79}"/>
              </a:ext>
            </a:extLst>
          </p:cNvPr>
          <p:cNvSpPr/>
          <p:nvPr/>
        </p:nvSpPr>
        <p:spPr>
          <a:xfrm>
            <a:off x="6083039" y="1342905"/>
            <a:ext cx="1735774" cy="224071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9E6348-CB89-4E79-4475-07B34FF78268}"/>
              </a:ext>
            </a:extLst>
          </p:cNvPr>
          <p:cNvSpPr txBox="1"/>
          <p:nvPr/>
        </p:nvSpPr>
        <p:spPr>
          <a:xfrm>
            <a:off x="1815927" y="399108"/>
            <a:ext cx="2556149" cy="584775"/>
          </a:xfrm>
          <a:prstGeom prst="rect">
            <a:avLst/>
          </a:prstGeom>
          <a:noFill/>
        </p:spPr>
        <p:txBody>
          <a:bodyPr wrap="none" rtlCol="0">
            <a:spAutoFit/>
          </a:bodyPr>
          <a:lstStyle/>
          <a:p>
            <a:pPr algn="ctr"/>
            <a:r>
              <a:rPr lang="en-US" sz="3200" dirty="0"/>
              <a:t>Physical world</a:t>
            </a:r>
          </a:p>
        </p:txBody>
      </p:sp>
      <p:sp>
        <p:nvSpPr>
          <p:cNvPr id="4" name="TextBox 3">
            <a:extLst>
              <a:ext uri="{FF2B5EF4-FFF2-40B4-BE49-F238E27FC236}">
                <a16:creationId xmlns:a16="http://schemas.microsoft.com/office/drawing/2014/main" id="{24C2D4CD-00EC-5F97-1E6F-3ADAA58B0E06}"/>
              </a:ext>
            </a:extLst>
          </p:cNvPr>
          <p:cNvSpPr txBox="1"/>
          <p:nvPr/>
        </p:nvSpPr>
        <p:spPr>
          <a:xfrm>
            <a:off x="6083043" y="148278"/>
            <a:ext cx="2650790" cy="1077218"/>
          </a:xfrm>
          <a:prstGeom prst="rect">
            <a:avLst/>
          </a:prstGeom>
          <a:noFill/>
        </p:spPr>
        <p:txBody>
          <a:bodyPr wrap="none" rtlCol="0">
            <a:spAutoFit/>
          </a:bodyPr>
          <a:lstStyle/>
          <a:p>
            <a:pPr algn="ctr"/>
            <a:r>
              <a:rPr lang="en-US" sz="3200" dirty="0"/>
              <a:t>Mathematical</a:t>
            </a:r>
            <a:br>
              <a:rPr lang="en-US" sz="3200" dirty="0"/>
            </a:br>
            <a:r>
              <a:rPr lang="en-US" sz="3200" dirty="0"/>
              <a:t>representation</a:t>
            </a:r>
          </a:p>
        </p:txBody>
      </p:sp>
      <p:sp>
        <p:nvSpPr>
          <p:cNvPr id="51" name="TextBox 50">
            <a:extLst>
              <a:ext uri="{FF2B5EF4-FFF2-40B4-BE49-F238E27FC236}">
                <a16:creationId xmlns:a16="http://schemas.microsoft.com/office/drawing/2014/main" id="{6A4D9C56-9DCA-33BA-D3D9-ECDBA1015E07}"/>
              </a:ext>
            </a:extLst>
          </p:cNvPr>
          <p:cNvSpPr txBox="1"/>
          <p:nvPr/>
        </p:nvSpPr>
        <p:spPr>
          <a:xfrm>
            <a:off x="2067758" y="4064745"/>
            <a:ext cx="2246577" cy="369332"/>
          </a:xfrm>
          <a:prstGeom prst="rect">
            <a:avLst/>
          </a:prstGeom>
          <a:noFill/>
        </p:spPr>
        <p:txBody>
          <a:bodyPr wrap="none" rtlCol="0">
            <a:spAutoFit/>
          </a:bodyPr>
          <a:lstStyle/>
          <a:p>
            <a:pPr algn="r"/>
            <a:r>
              <a:rPr lang="en-US" dirty="0"/>
              <a:t>Physical specifications</a:t>
            </a:r>
          </a:p>
        </p:txBody>
      </p:sp>
      <p:cxnSp>
        <p:nvCxnSpPr>
          <p:cNvPr id="5" name="Straight Connector 4">
            <a:extLst>
              <a:ext uri="{FF2B5EF4-FFF2-40B4-BE49-F238E27FC236}">
                <a16:creationId xmlns:a16="http://schemas.microsoft.com/office/drawing/2014/main" id="{977C95A5-25F4-CC72-A678-085F851752BF}"/>
              </a:ext>
            </a:extLst>
          </p:cNvPr>
          <p:cNvCxnSpPr>
            <a:cxnSpLocks/>
          </p:cNvCxnSpPr>
          <p:nvPr/>
        </p:nvCxnSpPr>
        <p:spPr>
          <a:xfrm>
            <a:off x="5272046" y="124857"/>
            <a:ext cx="0" cy="4763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FF3930D4-DA7E-90A4-9100-6D24D33ADD72}"/>
              </a:ext>
            </a:extLst>
          </p:cNvPr>
          <p:cNvSpPr/>
          <p:nvPr/>
        </p:nvSpPr>
        <p:spPr>
          <a:xfrm>
            <a:off x="2423505" y="2504280"/>
            <a:ext cx="201243" cy="214605"/>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0A068F5-60A1-569A-18C9-6E3AFFE88DAC}"/>
              </a:ext>
            </a:extLst>
          </p:cNvPr>
          <p:cNvSpPr/>
          <p:nvPr/>
        </p:nvSpPr>
        <p:spPr>
          <a:xfrm>
            <a:off x="3407537" y="1719365"/>
            <a:ext cx="178657" cy="194988"/>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B791975-DE87-A182-48A1-4DAF11FD3F66}"/>
              </a:ext>
            </a:extLst>
          </p:cNvPr>
          <p:cNvSpPr/>
          <p:nvPr/>
        </p:nvSpPr>
        <p:spPr>
          <a:xfrm>
            <a:off x="2996508" y="2116527"/>
            <a:ext cx="194988" cy="204737"/>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8DE3728-D5F0-147A-3F83-9535D980C432}"/>
              </a:ext>
            </a:extLst>
          </p:cNvPr>
          <p:cNvSpPr/>
          <p:nvPr/>
        </p:nvSpPr>
        <p:spPr>
          <a:xfrm>
            <a:off x="3032504" y="2682491"/>
            <a:ext cx="214486" cy="263234"/>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7579D41-296A-9187-7C3E-510AAF9DAC5F}"/>
              </a:ext>
            </a:extLst>
          </p:cNvPr>
          <p:cNvSpPr/>
          <p:nvPr/>
        </p:nvSpPr>
        <p:spPr>
          <a:xfrm>
            <a:off x="7069236" y="246326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80C409-5016-2E6B-44FF-75089455EFEC}"/>
              </a:ext>
            </a:extLst>
          </p:cNvPr>
          <p:cNvSpPr/>
          <p:nvPr/>
        </p:nvSpPr>
        <p:spPr>
          <a:xfrm>
            <a:off x="6457665" y="180315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98E0991-B464-A21A-FCA7-60400622DF6D}"/>
              </a:ext>
            </a:extLst>
          </p:cNvPr>
          <p:cNvSpPr/>
          <p:nvPr/>
        </p:nvSpPr>
        <p:spPr>
          <a:xfrm>
            <a:off x="6469613" y="294800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5E424AB7-EAF1-C272-B899-3EDA006FC8F2}"/>
              </a:ext>
            </a:extLst>
          </p:cNvPr>
          <p:cNvCxnSpPr>
            <a:cxnSpLocks/>
          </p:cNvCxnSpPr>
          <p:nvPr/>
        </p:nvCxnSpPr>
        <p:spPr>
          <a:xfrm>
            <a:off x="6697100" y="1981113"/>
            <a:ext cx="339312" cy="4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BED2C8-CA5C-3138-7734-558B7FE70F36}"/>
              </a:ext>
            </a:extLst>
          </p:cNvPr>
          <p:cNvCxnSpPr>
            <a:cxnSpLocks/>
          </p:cNvCxnSpPr>
          <p:nvPr/>
        </p:nvCxnSpPr>
        <p:spPr>
          <a:xfrm flipV="1">
            <a:off x="4231964" y="1969023"/>
            <a:ext cx="2091721" cy="14750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9A4B8916-1CDF-3781-2AA7-51901E7B85D1}"/>
              </a:ext>
            </a:extLst>
          </p:cNvPr>
          <p:cNvCxnSpPr>
            <a:cxnSpLocks/>
          </p:cNvCxnSpPr>
          <p:nvPr/>
        </p:nvCxnSpPr>
        <p:spPr>
          <a:xfrm>
            <a:off x="3685663" y="1800251"/>
            <a:ext cx="2638022" cy="8534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A910AE17-F8CF-2A7F-908B-5D88B5BFFC22}"/>
              </a:ext>
            </a:extLst>
          </p:cNvPr>
          <p:cNvCxnSpPr>
            <a:cxnSpLocks/>
          </p:cNvCxnSpPr>
          <p:nvPr/>
        </p:nvCxnSpPr>
        <p:spPr>
          <a:xfrm flipH="1">
            <a:off x="4054486" y="2611583"/>
            <a:ext cx="2882689" cy="334142"/>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39" name="Freeform: Shape 38">
            <a:extLst>
              <a:ext uri="{FF2B5EF4-FFF2-40B4-BE49-F238E27FC236}">
                <a16:creationId xmlns:a16="http://schemas.microsoft.com/office/drawing/2014/main" id="{17025BBC-0719-5374-7A20-0A8C5EC04BF0}"/>
              </a:ext>
            </a:extLst>
          </p:cNvPr>
          <p:cNvSpPr/>
          <p:nvPr/>
        </p:nvSpPr>
        <p:spPr>
          <a:xfrm>
            <a:off x="2662082" y="3159153"/>
            <a:ext cx="170388" cy="212184"/>
          </a:xfrm>
          <a:custGeom>
            <a:avLst/>
            <a:gdLst>
              <a:gd name="connsiteX0" fmla="*/ 85725 w 114300"/>
              <a:gd name="connsiteY0" fmla="*/ 3084 h 142338"/>
              <a:gd name="connsiteX1" fmla="*/ 61912 w 114300"/>
              <a:gd name="connsiteY1" fmla="*/ 12609 h 142338"/>
              <a:gd name="connsiteX2" fmla="*/ 9525 w 114300"/>
              <a:gd name="connsiteY2" fmla="*/ 50709 h 142338"/>
              <a:gd name="connsiteX3" fmla="*/ 0 w 114300"/>
              <a:gd name="connsiteY3" fmla="*/ 69759 h 142338"/>
              <a:gd name="connsiteX4" fmla="*/ 9525 w 114300"/>
              <a:gd name="connsiteY4" fmla="*/ 131671 h 142338"/>
              <a:gd name="connsiteX5" fmla="*/ 100012 w 114300"/>
              <a:gd name="connsiteY5" fmla="*/ 117384 h 142338"/>
              <a:gd name="connsiteX6" fmla="*/ 114300 w 114300"/>
              <a:gd name="connsiteY6" fmla="*/ 69759 h 142338"/>
              <a:gd name="connsiteX7" fmla="*/ 85725 w 114300"/>
              <a:gd name="connsiteY7" fmla="*/ 3084 h 14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42338">
                <a:moveTo>
                  <a:pt x="85725" y="3084"/>
                </a:moveTo>
                <a:cubicBezTo>
                  <a:pt x="76994" y="-6441"/>
                  <a:pt x="69559" y="8786"/>
                  <a:pt x="61912" y="12609"/>
                </a:cubicBezTo>
                <a:cubicBezTo>
                  <a:pt x="40323" y="23403"/>
                  <a:pt x="23911" y="31528"/>
                  <a:pt x="9525" y="50709"/>
                </a:cubicBezTo>
                <a:cubicBezTo>
                  <a:pt x="5265" y="56389"/>
                  <a:pt x="3175" y="63409"/>
                  <a:pt x="0" y="69759"/>
                </a:cubicBezTo>
                <a:cubicBezTo>
                  <a:pt x="3175" y="90396"/>
                  <a:pt x="-4683" y="116370"/>
                  <a:pt x="9525" y="131671"/>
                </a:cubicBezTo>
                <a:cubicBezTo>
                  <a:pt x="34455" y="158519"/>
                  <a:pt x="79914" y="127433"/>
                  <a:pt x="100012" y="117384"/>
                </a:cubicBezTo>
                <a:cubicBezTo>
                  <a:pt x="100565" y="115725"/>
                  <a:pt x="114300" y="76954"/>
                  <a:pt x="114300" y="69759"/>
                </a:cubicBezTo>
                <a:cubicBezTo>
                  <a:pt x="114300" y="-1041"/>
                  <a:pt x="94456" y="12609"/>
                  <a:pt x="85725" y="3084"/>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3BB3B4E-4721-C142-16F9-2BD80B26CDCF}"/>
              </a:ext>
            </a:extLst>
          </p:cNvPr>
          <p:cNvSpPr/>
          <p:nvPr/>
        </p:nvSpPr>
        <p:spPr>
          <a:xfrm>
            <a:off x="3642606" y="2473285"/>
            <a:ext cx="86112" cy="86434"/>
          </a:xfrm>
          <a:custGeom>
            <a:avLst/>
            <a:gdLst>
              <a:gd name="connsiteX0" fmla="*/ 39719 w 57766"/>
              <a:gd name="connsiteY0" fmla="*/ 0 h 57982"/>
              <a:gd name="connsiteX1" fmla="*/ 1619 w 57766"/>
              <a:gd name="connsiteY1" fmla="*/ 52387 h 57982"/>
              <a:gd name="connsiteX2" fmla="*/ 34956 w 57766"/>
              <a:gd name="connsiteY2" fmla="*/ 57150 h 57982"/>
              <a:gd name="connsiteX3" fmla="*/ 54006 w 57766"/>
              <a:gd name="connsiteY3" fmla="*/ 52387 h 57982"/>
              <a:gd name="connsiteX4" fmla="*/ 39719 w 57766"/>
              <a:gd name="connsiteY4" fmla="*/ 0 h 5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6" h="57982">
                <a:moveTo>
                  <a:pt x="39719" y="0"/>
                </a:moveTo>
                <a:cubicBezTo>
                  <a:pt x="30988" y="0"/>
                  <a:pt x="-8398" y="32353"/>
                  <a:pt x="1619" y="52387"/>
                </a:cubicBezTo>
                <a:cubicBezTo>
                  <a:pt x="6639" y="62427"/>
                  <a:pt x="23844" y="55562"/>
                  <a:pt x="34956" y="57150"/>
                </a:cubicBezTo>
                <a:cubicBezTo>
                  <a:pt x="41306" y="55562"/>
                  <a:pt x="50079" y="57623"/>
                  <a:pt x="54006" y="52387"/>
                </a:cubicBezTo>
                <a:cubicBezTo>
                  <a:pt x="65276" y="37361"/>
                  <a:pt x="48450" y="0"/>
                  <a:pt x="3971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DE3C69F-3B76-6F9A-C061-E84A24DEA67E}"/>
              </a:ext>
            </a:extLst>
          </p:cNvPr>
          <p:cNvSpPr/>
          <p:nvPr/>
        </p:nvSpPr>
        <p:spPr>
          <a:xfrm>
            <a:off x="3818922" y="2894846"/>
            <a:ext cx="132199" cy="249764"/>
          </a:xfrm>
          <a:custGeom>
            <a:avLst/>
            <a:gdLst>
              <a:gd name="connsiteX0" fmla="*/ 45820 w 88682"/>
              <a:gd name="connsiteY0" fmla="*/ 230 h 167547"/>
              <a:gd name="connsiteX1" fmla="*/ 17245 w 88682"/>
              <a:gd name="connsiteY1" fmla="*/ 24043 h 167547"/>
              <a:gd name="connsiteX2" fmla="*/ 7720 w 88682"/>
              <a:gd name="connsiteY2" fmla="*/ 105005 h 167547"/>
              <a:gd name="connsiteX3" fmla="*/ 50582 w 88682"/>
              <a:gd name="connsiteY3" fmla="*/ 133580 h 167547"/>
              <a:gd name="connsiteX4" fmla="*/ 79157 w 88682"/>
              <a:gd name="connsiteY4" fmla="*/ 166918 h 167547"/>
              <a:gd name="connsiteX5" fmla="*/ 88682 w 88682"/>
              <a:gd name="connsiteY5" fmla="*/ 105005 h 167547"/>
              <a:gd name="connsiteX6" fmla="*/ 79157 w 88682"/>
              <a:gd name="connsiteY6" fmla="*/ 57380 h 167547"/>
              <a:gd name="connsiteX7" fmla="*/ 69632 w 88682"/>
              <a:gd name="connsiteY7" fmla="*/ 38330 h 167547"/>
              <a:gd name="connsiteX8" fmla="*/ 45820 w 88682"/>
              <a:gd name="connsiteY8" fmla="*/ 230 h 16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82" h="167547">
                <a:moveTo>
                  <a:pt x="45820" y="230"/>
                </a:moveTo>
                <a:cubicBezTo>
                  <a:pt x="37089" y="-2151"/>
                  <a:pt x="25096" y="14447"/>
                  <a:pt x="17245" y="24043"/>
                </a:cubicBezTo>
                <a:cubicBezTo>
                  <a:pt x="294" y="44761"/>
                  <a:pt x="-6535" y="80772"/>
                  <a:pt x="7720" y="105005"/>
                </a:cubicBezTo>
                <a:cubicBezTo>
                  <a:pt x="16426" y="119806"/>
                  <a:pt x="50582" y="133580"/>
                  <a:pt x="50582" y="133580"/>
                </a:cubicBezTo>
                <a:cubicBezTo>
                  <a:pt x="52820" y="136937"/>
                  <a:pt x="75307" y="172693"/>
                  <a:pt x="79157" y="166918"/>
                </a:cubicBezTo>
                <a:cubicBezTo>
                  <a:pt x="90739" y="149544"/>
                  <a:pt x="85507" y="125643"/>
                  <a:pt x="88682" y="105005"/>
                </a:cubicBezTo>
                <a:cubicBezTo>
                  <a:pt x="85507" y="89130"/>
                  <a:pt x="83605" y="72946"/>
                  <a:pt x="79157" y="57380"/>
                </a:cubicBezTo>
                <a:cubicBezTo>
                  <a:pt x="77207" y="50554"/>
                  <a:pt x="71877" y="45065"/>
                  <a:pt x="69632" y="38330"/>
                </a:cubicBezTo>
                <a:cubicBezTo>
                  <a:pt x="57466" y="1830"/>
                  <a:pt x="54551" y="2611"/>
                  <a:pt x="45820" y="23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B0E129A-0ED5-92D2-64B6-7B4D069B6732}"/>
              </a:ext>
            </a:extLst>
          </p:cNvPr>
          <p:cNvSpPr/>
          <p:nvPr/>
        </p:nvSpPr>
        <p:spPr>
          <a:xfrm>
            <a:off x="4053826" y="1981113"/>
            <a:ext cx="178138" cy="241383"/>
          </a:xfrm>
          <a:custGeom>
            <a:avLst/>
            <a:gdLst>
              <a:gd name="connsiteX0" fmla="*/ 0 w 119499"/>
              <a:gd name="connsiteY0" fmla="*/ 152400 h 161925"/>
              <a:gd name="connsiteX1" fmla="*/ 38100 w 119499"/>
              <a:gd name="connsiteY1" fmla="*/ 19050 h 161925"/>
              <a:gd name="connsiteX2" fmla="*/ 42863 w 119499"/>
              <a:gd name="connsiteY2" fmla="*/ 4762 h 161925"/>
              <a:gd name="connsiteX3" fmla="*/ 80963 w 119499"/>
              <a:gd name="connsiteY3" fmla="*/ 0 h 161925"/>
              <a:gd name="connsiteX4" fmla="*/ 109538 w 119499"/>
              <a:gd name="connsiteY4" fmla="*/ 4762 h 161925"/>
              <a:gd name="connsiteX5" fmla="*/ 100013 w 119499"/>
              <a:gd name="connsiteY5" fmla="*/ 90487 h 161925"/>
              <a:gd name="connsiteX6" fmla="*/ 61913 w 119499"/>
              <a:gd name="connsiteY6" fmla="*/ 138112 h 161925"/>
              <a:gd name="connsiteX7" fmla="*/ 47625 w 119499"/>
              <a:gd name="connsiteY7" fmla="*/ 147637 h 161925"/>
              <a:gd name="connsiteX8" fmla="*/ 33338 w 119499"/>
              <a:gd name="connsiteY8" fmla="*/ 161925 h 161925"/>
              <a:gd name="connsiteX9" fmla="*/ 0 w 119499"/>
              <a:gd name="connsiteY9" fmla="*/ 15240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499" h="161925">
                <a:moveTo>
                  <a:pt x="0" y="152400"/>
                </a:moveTo>
                <a:cubicBezTo>
                  <a:pt x="12700" y="107950"/>
                  <a:pt x="23480" y="62906"/>
                  <a:pt x="38100" y="19050"/>
                </a:cubicBezTo>
                <a:cubicBezTo>
                  <a:pt x="39688" y="14287"/>
                  <a:pt x="38275" y="6801"/>
                  <a:pt x="42863" y="4762"/>
                </a:cubicBezTo>
                <a:cubicBezTo>
                  <a:pt x="54559" y="-436"/>
                  <a:pt x="68263" y="1587"/>
                  <a:pt x="80963" y="0"/>
                </a:cubicBezTo>
                <a:cubicBezTo>
                  <a:pt x="90488" y="1587"/>
                  <a:pt x="102710" y="-2066"/>
                  <a:pt x="109538" y="4762"/>
                </a:cubicBezTo>
                <a:cubicBezTo>
                  <a:pt x="133010" y="28234"/>
                  <a:pt x="108796" y="71824"/>
                  <a:pt x="100013" y="90487"/>
                </a:cubicBezTo>
                <a:cubicBezTo>
                  <a:pt x="91727" y="108094"/>
                  <a:pt x="76706" y="125433"/>
                  <a:pt x="61913" y="138112"/>
                </a:cubicBezTo>
                <a:cubicBezTo>
                  <a:pt x="57567" y="141837"/>
                  <a:pt x="52022" y="143973"/>
                  <a:pt x="47625" y="147637"/>
                </a:cubicBezTo>
                <a:cubicBezTo>
                  <a:pt x="42451" y="151949"/>
                  <a:pt x="38100" y="157162"/>
                  <a:pt x="33338" y="161925"/>
                </a:cubicBezTo>
                <a:lnTo>
                  <a:pt x="0" y="152400"/>
                </a:ln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BC588C97-8780-D36A-7A4E-92C319C01A40}"/>
              </a:ext>
            </a:extLst>
          </p:cNvPr>
          <p:cNvSpPr/>
          <p:nvPr/>
        </p:nvSpPr>
        <p:spPr>
          <a:xfrm>
            <a:off x="2445399" y="1802161"/>
            <a:ext cx="238224" cy="166862"/>
          </a:xfrm>
          <a:custGeom>
            <a:avLst/>
            <a:gdLst>
              <a:gd name="connsiteX0" fmla="*/ 112181 w 159806"/>
              <a:gd name="connsiteY0" fmla="*/ 2397 h 111935"/>
              <a:gd name="connsiteX1" fmla="*/ 88368 w 159806"/>
              <a:gd name="connsiteY1" fmla="*/ 7160 h 111935"/>
              <a:gd name="connsiteX2" fmla="*/ 26456 w 159806"/>
              <a:gd name="connsiteY2" fmla="*/ 11922 h 111935"/>
              <a:gd name="connsiteX3" fmla="*/ 12168 w 159806"/>
              <a:gd name="connsiteY3" fmla="*/ 21447 h 111935"/>
              <a:gd name="connsiteX4" fmla="*/ 7406 w 159806"/>
              <a:gd name="connsiteY4" fmla="*/ 54785 h 111935"/>
              <a:gd name="connsiteX5" fmla="*/ 2643 w 159806"/>
              <a:gd name="connsiteY5" fmla="*/ 83360 h 111935"/>
              <a:gd name="connsiteX6" fmla="*/ 78843 w 159806"/>
              <a:gd name="connsiteY6" fmla="*/ 111935 h 111935"/>
              <a:gd name="connsiteX7" fmla="*/ 135993 w 159806"/>
              <a:gd name="connsiteY7" fmla="*/ 102410 h 111935"/>
              <a:gd name="connsiteX8" fmla="*/ 159806 w 159806"/>
              <a:gd name="connsiteY8" fmla="*/ 50022 h 111935"/>
              <a:gd name="connsiteX9" fmla="*/ 112181 w 159806"/>
              <a:gd name="connsiteY9" fmla="*/ 2397 h 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06" h="111935">
                <a:moveTo>
                  <a:pt x="112181" y="2397"/>
                </a:moveTo>
                <a:cubicBezTo>
                  <a:pt x="100275" y="-4747"/>
                  <a:pt x="96413" y="6266"/>
                  <a:pt x="88368" y="7160"/>
                </a:cubicBezTo>
                <a:cubicBezTo>
                  <a:pt x="67796" y="9446"/>
                  <a:pt x="46800" y="8108"/>
                  <a:pt x="26456" y="11922"/>
                </a:cubicBezTo>
                <a:cubicBezTo>
                  <a:pt x="20830" y="12977"/>
                  <a:pt x="16931" y="18272"/>
                  <a:pt x="12168" y="21447"/>
                </a:cubicBezTo>
                <a:cubicBezTo>
                  <a:pt x="10581" y="32560"/>
                  <a:pt x="9113" y="43690"/>
                  <a:pt x="7406" y="54785"/>
                </a:cubicBezTo>
                <a:cubicBezTo>
                  <a:pt x="5938" y="64329"/>
                  <a:pt x="-4897" y="77328"/>
                  <a:pt x="2643" y="83360"/>
                </a:cubicBezTo>
                <a:cubicBezTo>
                  <a:pt x="23826" y="100306"/>
                  <a:pt x="78843" y="111935"/>
                  <a:pt x="78843" y="111935"/>
                </a:cubicBezTo>
                <a:cubicBezTo>
                  <a:pt x="97893" y="108760"/>
                  <a:pt x="118062" y="109583"/>
                  <a:pt x="135993" y="102410"/>
                </a:cubicBezTo>
                <a:cubicBezTo>
                  <a:pt x="150826" y="96477"/>
                  <a:pt x="157403" y="58432"/>
                  <a:pt x="159806" y="50022"/>
                </a:cubicBezTo>
                <a:cubicBezTo>
                  <a:pt x="154149" y="-885"/>
                  <a:pt x="124087" y="9541"/>
                  <a:pt x="112181" y="2397"/>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2BB48FB-2C40-FA50-C750-BE00D7A3BBA9}"/>
              </a:ext>
            </a:extLst>
          </p:cNvPr>
          <p:cNvSpPr/>
          <p:nvPr/>
        </p:nvSpPr>
        <p:spPr>
          <a:xfrm>
            <a:off x="7176162" y="159582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20B4B50-6E1D-73C4-41CB-C5CDED77C83B}"/>
              </a:ext>
            </a:extLst>
          </p:cNvPr>
          <p:cNvSpPr/>
          <p:nvPr/>
        </p:nvSpPr>
        <p:spPr>
          <a:xfrm>
            <a:off x="7036615" y="319798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9EC68C9C-9B4C-C6E5-438A-043C831412B2}"/>
              </a:ext>
            </a:extLst>
          </p:cNvPr>
          <p:cNvCxnSpPr>
            <a:cxnSpLocks/>
          </p:cNvCxnSpPr>
          <p:nvPr/>
        </p:nvCxnSpPr>
        <p:spPr>
          <a:xfrm flipH="1">
            <a:off x="3818922" y="2523972"/>
            <a:ext cx="3047834" cy="3039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E9B57F19-25D1-D094-E94C-4456812D5645}"/>
              </a:ext>
            </a:extLst>
          </p:cNvPr>
          <p:cNvCxnSpPr>
            <a:cxnSpLocks/>
          </p:cNvCxnSpPr>
          <p:nvPr/>
        </p:nvCxnSpPr>
        <p:spPr>
          <a:xfrm flipH="1">
            <a:off x="3931199" y="2279717"/>
            <a:ext cx="142601" cy="5343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962E49-750E-3988-F348-8D7C1721DFFF}"/>
              </a:ext>
            </a:extLst>
          </p:cNvPr>
          <p:cNvCxnSpPr>
            <a:cxnSpLocks/>
          </p:cNvCxnSpPr>
          <p:nvPr/>
        </p:nvCxnSpPr>
        <p:spPr>
          <a:xfrm>
            <a:off x="3517794" y="1981113"/>
            <a:ext cx="137045" cy="4473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B8EF629-CAE7-EC54-36BA-A5887059EF31}"/>
              </a:ext>
            </a:extLst>
          </p:cNvPr>
          <p:cNvSpPr txBox="1"/>
          <p:nvPr/>
        </p:nvSpPr>
        <p:spPr>
          <a:xfrm>
            <a:off x="695763" y="5184431"/>
            <a:ext cx="8038070" cy="954107"/>
          </a:xfrm>
          <a:prstGeom prst="rect">
            <a:avLst/>
          </a:prstGeom>
          <a:noFill/>
        </p:spPr>
        <p:txBody>
          <a:bodyPr wrap="square" rtlCol="0">
            <a:spAutoFit/>
          </a:bodyPr>
          <a:lstStyle/>
          <a:p>
            <a:r>
              <a:rPr lang="en-US" sz="2800" dirty="0">
                <a:solidFill>
                  <a:schemeClr val="accent6">
                    <a:lumMod val="75000"/>
                  </a:schemeClr>
                </a:solidFill>
              </a:rPr>
              <a:t>A mathematical definition is </a:t>
            </a:r>
            <a:r>
              <a:rPr lang="en-US" sz="2800" b="1" dirty="0">
                <a:solidFill>
                  <a:schemeClr val="accent6">
                    <a:lumMod val="75000"/>
                  </a:schemeClr>
                </a:solidFill>
              </a:rPr>
              <a:t>physical</a:t>
            </a:r>
            <a:r>
              <a:rPr lang="en-US" sz="2800" dirty="0">
                <a:solidFill>
                  <a:schemeClr val="accent6">
                    <a:lumMod val="75000"/>
                  </a:schemeClr>
                </a:solidFill>
              </a:rPr>
              <a:t> if it captures and only captures an aspect of the physical system</a:t>
            </a:r>
          </a:p>
        </p:txBody>
      </p:sp>
      <p:sp>
        <p:nvSpPr>
          <p:cNvPr id="6" name="Oval 5">
            <a:extLst>
              <a:ext uri="{FF2B5EF4-FFF2-40B4-BE49-F238E27FC236}">
                <a16:creationId xmlns:a16="http://schemas.microsoft.com/office/drawing/2014/main" id="{133B3C8F-E39D-74AF-21D5-CF7FB9D0905A}"/>
              </a:ext>
            </a:extLst>
          </p:cNvPr>
          <p:cNvSpPr/>
          <p:nvPr/>
        </p:nvSpPr>
        <p:spPr>
          <a:xfrm>
            <a:off x="1940845" y="1380960"/>
            <a:ext cx="2556149" cy="224071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30CADE5B-9E82-FF30-DAE3-46D0806AE53A}"/>
              </a:ext>
            </a:extLst>
          </p:cNvPr>
          <p:cNvSpPr/>
          <p:nvPr/>
        </p:nvSpPr>
        <p:spPr>
          <a:xfrm>
            <a:off x="4627004" y="3992634"/>
            <a:ext cx="1290083" cy="514093"/>
          </a:xfrm>
          <a:prstGeom prst="lef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A191DD-3645-8A8E-9A3D-60FBC1F8FB1F}"/>
              </a:ext>
            </a:extLst>
          </p:cNvPr>
          <p:cNvSpPr txBox="1"/>
          <p:nvPr/>
        </p:nvSpPr>
        <p:spPr>
          <a:xfrm>
            <a:off x="6028276" y="4064745"/>
            <a:ext cx="2446311" cy="369332"/>
          </a:xfrm>
          <a:prstGeom prst="rect">
            <a:avLst/>
          </a:prstGeom>
          <a:noFill/>
        </p:spPr>
        <p:txBody>
          <a:bodyPr wrap="none" rtlCol="0">
            <a:spAutoFit/>
          </a:bodyPr>
          <a:lstStyle/>
          <a:p>
            <a:pPr algn="r"/>
            <a:r>
              <a:rPr lang="en-US" dirty="0"/>
              <a:t>Mathematical definition</a:t>
            </a:r>
          </a:p>
        </p:txBody>
      </p:sp>
    </p:spTree>
    <p:extLst>
      <p:ext uri="{BB962C8B-B14F-4D97-AF65-F5344CB8AC3E}">
        <p14:creationId xmlns:p14="http://schemas.microsoft.com/office/powerpoint/2010/main" val="96568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2D4E78AF-1E78-72FD-1C93-5670E2D12AF7}"/>
              </a:ext>
            </a:extLst>
          </p:cNvPr>
          <p:cNvSpPr/>
          <p:nvPr/>
        </p:nvSpPr>
        <p:spPr>
          <a:xfrm>
            <a:off x="2262616" y="1968440"/>
            <a:ext cx="1538177" cy="453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23B53EC7-0448-F941-105E-C44A7EF1E5D3}"/>
              </a:ext>
            </a:extLst>
          </p:cNvPr>
          <p:cNvCxnSpPr/>
          <p:nvPr/>
        </p:nvCxnSpPr>
        <p:spPr>
          <a:xfrm>
            <a:off x="5351721" y="2218662"/>
            <a:ext cx="1034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066B3E-F2C8-E742-CA5D-83C3113886B8}"/>
                  </a:ext>
                </a:extLst>
              </p:cNvPr>
              <p:cNvSpPr txBox="1"/>
              <p:nvPr/>
            </p:nvSpPr>
            <p:spPr>
              <a:xfrm>
                <a:off x="5610735" y="1687033"/>
                <a:ext cx="51687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𝑎</m:t>
                          </m:r>
                        </m:e>
                      </m:acc>
                    </m:oMath>
                  </m:oMathPara>
                </a14:m>
                <a:endParaRPr lang="en-US" sz="3200" dirty="0"/>
              </a:p>
            </p:txBody>
          </p:sp>
        </mc:Choice>
        <mc:Fallback xmlns="">
          <p:sp>
            <p:nvSpPr>
              <p:cNvPr id="6" name="TextBox 5">
                <a:extLst>
                  <a:ext uri="{FF2B5EF4-FFF2-40B4-BE49-F238E27FC236}">
                    <a16:creationId xmlns:a16="http://schemas.microsoft.com/office/drawing/2014/main" id="{2C066B3E-F2C8-E742-CA5D-83C3113886B8}"/>
                  </a:ext>
                </a:extLst>
              </p:cNvPr>
              <p:cNvSpPr txBox="1">
                <a:spLocks noRot="1" noChangeAspect="1" noMove="1" noResize="1" noEditPoints="1" noAdjustHandles="1" noChangeArrowheads="1" noChangeShapeType="1" noTextEdit="1"/>
              </p:cNvSpPr>
              <p:nvPr/>
            </p:nvSpPr>
            <p:spPr>
              <a:xfrm>
                <a:off x="5610735" y="1687033"/>
                <a:ext cx="516873"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17C63E-CC0F-A501-CA47-C16A4BEA16F2}"/>
                  </a:ext>
                </a:extLst>
              </p:cNvPr>
              <p:cNvSpPr txBox="1"/>
              <p:nvPr/>
            </p:nvSpPr>
            <p:spPr>
              <a:xfrm>
                <a:off x="2869218" y="1407232"/>
                <a:ext cx="324971" cy="644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𝐹</m:t>
                          </m:r>
                        </m:e>
                      </m:acc>
                    </m:oMath>
                  </m:oMathPara>
                </a14:m>
                <a:endParaRPr lang="en-US" sz="3200" dirty="0"/>
              </a:p>
            </p:txBody>
          </p:sp>
        </mc:Choice>
        <mc:Fallback xmlns="">
          <p:sp>
            <p:nvSpPr>
              <p:cNvPr id="7" name="TextBox 6">
                <a:extLst>
                  <a:ext uri="{FF2B5EF4-FFF2-40B4-BE49-F238E27FC236}">
                    <a16:creationId xmlns:a16="http://schemas.microsoft.com/office/drawing/2014/main" id="{CB17C63E-CC0F-A501-CA47-C16A4BEA16F2}"/>
                  </a:ext>
                </a:extLst>
              </p:cNvPr>
              <p:cNvSpPr txBox="1">
                <a:spLocks noRot="1" noChangeAspect="1" noMove="1" noResize="1" noEditPoints="1" noAdjustHandles="1" noChangeArrowheads="1" noChangeShapeType="1" noTextEdit="1"/>
              </p:cNvSpPr>
              <p:nvPr/>
            </p:nvSpPr>
            <p:spPr>
              <a:xfrm>
                <a:off x="2869218" y="1407232"/>
                <a:ext cx="324971" cy="644664"/>
              </a:xfrm>
              <a:prstGeom prst="rect">
                <a:avLst/>
              </a:prstGeom>
              <a:blipFill>
                <a:blip r:embed="rId3"/>
                <a:stretch>
                  <a:fillRect r="-3774"/>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AEEA79D3-A6D5-C817-A225-981F94E35095}"/>
              </a:ext>
            </a:extLst>
          </p:cNvPr>
          <p:cNvSpPr/>
          <p:nvPr/>
        </p:nvSpPr>
        <p:spPr>
          <a:xfrm>
            <a:off x="4023363" y="1729564"/>
            <a:ext cx="931408" cy="9314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075866-02F8-0114-5E99-32296E7111D3}"/>
                  </a:ext>
                </a:extLst>
              </p:cNvPr>
              <p:cNvSpPr txBox="1"/>
              <p:nvPr/>
            </p:nvSpPr>
            <p:spPr>
              <a:xfrm>
                <a:off x="4181517" y="1874528"/>
                <a:ext cx="62927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p>
            </p:txBody>
          </p:sp>
        </mc:Choice>
        <mc:Fallback xmlns="">
          <p:sp>
            <p:nvSpPr>
              <p:cNvPr id="9" name="TextBox 8">
                <a:extLst>
                  <a:ext uri="{FF2B5EF4-FFF2-40B4-BE49-F238E27FC236}">
                    <a16:creationId xmlns:a16="http://schemas.microsoft.com/office/drawing/2014/main" id="{95075866-02F8-0114-5E99-32296E7111D3}"/>
                  </a:ext>
                </a:extLst>
              </p:cNvPr>
              <p:cNvSpPr txBox="1">
                <a:spLocks noRot="1" noChangeAspect="1" noMove="1" noResize="1" noEditPoints="1" noAdjustHandles="1" noChangeArrowheads="1" noChangeShapeType="1" noTextEdit="1"/>
              </p:cNvSpPr>
              <p:nvPr/>
            </p:nvSpPr>
            <p:spPr>
              <a:xfrm>
                <a:off x="4181517" y="1874528"/>
                <a:ext cx="629275" cy="584775"/>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DF35E77-3F36-A701-653E-F19A3D496D8B}"/>
              </a:ext>
            </a:extLst>
          </p:cNvPr>
          <p:cNvSpPr txBox="1"/>
          <p:nvPr/>
        </p:nvSpPr>
        <p:spPr>
          <a:xfrm>
            <a:off x="355662" y="326065"/>
            <a:ext cx="9079986" cy="646331"/>
          </a:xfrm>
          <a:prstGeom prst="rect">
            <a:avLst/>
          </a:prstGeom>
          <a:noFill/>
        </p:spPr>
        <p:txBody>
          <a:bodyPr wrap="none" rtlCol="0">
            <a:spAutoFit/>
          </a:bodyPr>
          <a:lstStyle/>
          <a:p>
            <a:r>
              <a:rPr lang="en-US" sz="3600" dirty="0"/>
              <a:t>Example: inertial mass in Newtonian mechanics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9E0B0-AA16-7E6F-BA89-53B810DE1441}"/>
                  </a:ext>
                </a:extLst>
              </p:cNvPr>
              <p:cNvSpPr txBox="1"/>
              <p:nvPr/>
            </p:nvSpPr>
            <p:spPr>
              <a:xfrm>
                <a:off x="3549130" y="2995679"/>
                <a:ext cx="1879874"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rgbClr val="C00000"/>
                          </a:solidFill>
                          <a:latin typeface="Cambria Math" panose="02040503050406030204" pitchFamily="18" charset="0"/>
                        </a:rPr>
                        <m:t>𝑚</m:t>
                      </m:r>
                      <m:r>
                        <a:rPr lang="en-US" sz="4400" b="0" i="1" smtClean="0">
                          <a:solidFill>
                            <a:srgbClr val="C00000"/>
                          </a:solidFill>
                          <a:latin typeface="Cambria Math" panose="02040503050406030204" pitchFamily="18" charset="0"/>
                        </a:rPr>
                        <m:t>∈</m:t>
                      </m:r>
                      <m:r>
                        <a:rPr lang="en-US" sz="4400" b="0" i="1" smtClean="0">
                          <a:solidFill>
                            <a:srgbClr val="C00000"/>
                          </a:solidFill>
                          <a:latin typeface="Cambria Math" panose="02040503050406030204" pitchFamily="18" charset="0"/>
                        </a:rPr>
                        <m:t>ℝ</m:t>
                      </m:r>
                    </m:oMath>
                  </m:oMathPara>
                </a14:m>
                <a:endParaRPr lang="en-US" sz="4400" dirty="0">
                  <a:solidFill>
                    <a:srgbClr val="C00000"/>
                  </a:solidFill>
                </a:endParaRPr>
              </a:p>
            </p:txBody>
          </p:sp>
        </mc:Choice>
        <mc:Fallback xmlns="">
          <p:sp>
            <p:nvSpPr>
              <p:cNvPr id="11" name="TextBox 10">
                <a:extLst>
                  <a:ext uri="{FF2B5EF4-FFF2-40B4-BE49-F238E27FC236}">
                    <a16:creationId xmlns:a16="http://schemas.microsoft.com/office/drawing/2014/main" id="{0369E0B0-AA16-7E6F-BA89-53B810DE1441}"/>
                  </a:ext>
                </a:extLst>
              </p:cNvPr>
              <p:cNvSpPr txBox="1">
                <a:spLocks noRot="1" noChangeAspect="1" noMove="1" noResize="1" noEditPoints="1" noAdjustHandles="1" noChangeArrowheads="1" noChangeShapeType="1" noTextEdit="1"/>
              </p:cNvSpPr>
              <p:nvPr/>
            </p:nvSpPr>
            <p:spPr>
              <a:xfrm>
                <a:off x="3549130" y="2995679"/>
                <a:ext cx="1879874" cy="769441"/>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9E425C0-7C89-ED30-9603-B1F54719E20A}"/>
              </a:ext>
            </a:extLst>
          </p:cNvPr>
          <p:cNvSpPr txBox="1"/>
          <p:nvPr/>
        </p:nvSpPr>
        <p:spPr>
          <a:xfrm>
            <a:off x="2158873" y="3765120"/>
            <a:ext cx="4519507" cy="461665"/>
          </a:xfrm>
          <a:prstGeom prst="rect">
            <a:avLst/>
          </a:prstGeom>
          <a:noFill/>
        </p:spPr>
        <p:txBody>
          <a:bodyPr wrap="none" rtlCol="0">
            <a:spAutoFit/>
          </a:bodyPr>
          <a:lstStyle/>
          <a:p>
            <a:r>
              <a:rPr lang="en-US" sz="2400" dirty="0"/>
              <a:t>Unphysical: mass can’t be negative</a:t>
            </a:r>
          </a:p>
        </p:txBody>
      </p:sp>
      <p:sp>
        <p:nvSpPr>
          <p:cNvPr id="14" name="TextBox 13">
            <a:extLst>
              <a:ext uri="{FF2B5EF4-FFF2-40B4-BE49-F238E27FC236}">
                <a16:creationId xmlns:a16="http://schemas.microsoft.com/office/drawing/2014/main" id="{5F33E73B-85FB-4C3A-51F4-6031CD6AAEC0}"/>
              </a:ext>
            </a:extLst>
          </p:cNvPr>
          <p:cNvSpPr txBox="1"/>
          <p:nvPr/>
        </p:nvSpPr>
        <p:spPr>
          <a:xfrm>
            <a:off x="259770" y="4735212"/>
            <a:ext cx="9102044" cy="523220"/>
          </a:xfrm>
          <a:prstGeom prst="rect">
            <a:avLst/>
          </a:prstGeom>
          <a:noFill/>
        </p:spPr>
        <p:txBody>
          <a:bodyPr wrap="none" rtlCol="0">
            <a:spAutoFit/>
          </a:bodyPr>
          <a:lstStyle/>
          <a:p>
            <a:r>
              <a:rPr lang="en-US" sz="2800" dirty="0">
                <a:solidFill>
                  <a:schemeClr val="accent6">
                    <a:lumMod val="75000"/>
                  </a:schemeClr>
                </a:solidFill>
              </a:rPr>
              <a:t>The physics tells us that mass can’t be negative, not the math</a:t>
            </a:r>
          </a:p>
        </p:txBody>
      </p:sp>
      <p:sp>
        <p:nvSpPr>
          <p:cNvPr id="15" name="TextBox 14">
            <a:extLst>
              <a:ext uri="{FF2B5EF4-FFF2-40B4-BE49-F238E27FC236}">
                <a16:creationId xmlns:a16="http://schemas.microsoft.com/office/drawing/2014/main" id="{843DACD6-CF7E-DFC5-034D-4CFF04976A72}"/>
              </a:ext>
            </a:extLst>
          </p:cNvPr>
          <p:cNvSpPr txBox="1"/>
          <p:nvPr/>
        </p:nvSpPr>
        <p:spPr>
          <a:xfrm>
            <a:off x="720710" y="5406182"/>
            <a:ext cx="6990696" cy="369332"/>
          </a:xfrm>
          <a:prstGeom prst="rect">
            <a:avLst/>
          </a:prstGeom>
          <a:noFill/>
        </p:spPr>
        <p:txBody>
          <a:bodyPr wrap="none" rtlCol="0">
            <a:spAutoFit/>
          </a:bodyPr>
          <a:lstStyle/>
          <a:p>
            <a:r>
              <a:rPr lang="en-US" dirty="0"/>
              <a:t>Bonus questions: can the inertial mass be zero in Newtonian mechanics?</a:t>
            </a:r>
          </a:p>
        </p:txBody>
      </p:sp>
      <p:sp>
        <p:nvSpPr>
          <p:cNvPr id="16" name="TextBox 15">
            <a:extLst>
              <a:ext uri="{FF2B5EF4-FFF2-40B4-BE49-F238E27FC236}">
                <a16:creationId xmlns:a16="http://schemas.microsoft.com/office/drawing/2014/main" id="{CFF818D6-68E7-3BB7-97C6-D835651AAB4A}"/>
              </a:ext>
            </a:extLst>
          </p:cNvPr>
          <p:cNvSpPr txBox="1"/>
          <p:nvPr/>
        </p:nvSpPr>
        <p:spPr>
          <a:xfrm>
            <a:off x="2365218" y="5784438"/>
            <a:ext cx="5357044" cy="369332"/>
          </a:xfrm>
          <a:prstGeom prst="rect">
            <a:avLst/>
          </a:prstGeom>
          <a:noFill/>
        </p:spPr>
        <p:txBody>
          <a:bodyPr wrap="none" rtlCol="0">
            <a:spAutoFit/>
          </a:bodyPr>
          <a:lstStyle/>
          <a:p>
            <a:r>
              <a:rPr lang="en-US" dirty="0"/>
              <a:t>does the gravitational mass have the same constraints?</a:t>
            </a:r>
          </a:p>
        </p:txBody>
      </p:sp>
    </p:spTree>
    <p:extLst>
      <p:ext uri="{BB962C8B-B14F-4D97-AF65-F5344CB8AC3E}">
        <p14:creationId xmlns:p14="http://schemas.microsoft.com/office/powerpoint/2010/main" val="341994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032BB-E12A-7B75-0A7A-89F1ACC72871}"/>
              </a:ext>
            </a:extLst>
          </p:cNvPr>
          <p:cNvSpPr txBox="1"/>
          <p:nvPr/>
        </p:nvSpPr>
        <p:spPr>
          <a:xfrm>
            <a:off x="379820" y="296779"/>
            <a:ext cx="7721281" cy="1015663"/>
          </a:xfrm>
          <a:prstGeom prst="rect">
            <a:avLst/>
          </a:prstGeom>
          <a:noFill/>
        </p:spPr>
        <p:txBody>
          <a:bodyPr wrap="none" rtlCol="0">
            <a:spAutoFit/>
          </a:bodyPr>
          <a:lstStyle/>
          <a:p>
            <a:r>
              <a:rPr lang="en-US" sz="6000" dirty="0"/>
              <a:t>What is a Hilbert space?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DB721BF-571B-CA58-B2CE-9F76543B5622}"/>
                  </a:ext>
                </a:extLst>
              </p:cNvPr>
              <p:cNvSpPr txBox="1"/>
              <p:nvPr/>
            </p:nvSpPr>
            <p:spPr>
              <a:xfrm>
                <a:off x="578906" y="1473581"/>
                <a:ext cx="6607706" cy="584775"/>
              </a:xfrm>
              <a:prstGeom prst="rect">
                <a:avLst/>
              </a:prstGeom>
              <a:noFill/>
            </p:spPr>
            <p:txBody>
              <a:bodyPr wrap="none" rtlCol="0">
                <a:spAutoFit/>
              </a:bodyPr>
              <a:lstStyle/>
              <a:p>
                <a:r>
                  <a:rPr lang="en-US" sz="3200" dirty="0"/>
                  <a:t>vector space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1</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2</m:t>
                        </m:r>
                      </m:sub>
                    </m:sSub>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𝜙</m:t>
                        </m:r>
                      </m:e>
                    </m:d>
                  </m:oMath>
                </a14:m>
                <a:endParaRPr lang="en-US" sz="3200" dirty="0"/>
              </a:p>
            </p:txBody>
          </p:sp>
        </mc:Choice>
        <mc:Fallback>
          <p:sp>
            <p:nvSpPr>
              <p:cNvPr id="3" name="TextBox 2">
                <a:extLst>
                  <a:ext uri="{FF2B5EF4-FFF2-40B4-BE49-F238E27FC236}">
                    <a16:creationId xmlns:a16="http://schemas.microsoft.com/office/drawing/2014/main" id="{ADB721BF-571B-CA58-B2CE-9F76543B5622}"/>
                  </a:ext>
                </a:extLst>
              </p:cNvPr>
              <p:cNvSpPr txBox="1">
                <a:spLocks noRot="1" noChangeAspect="1" noMove="1" noResize="1" noEditPoints="1" noAdjustHandles="1" noChangeArrowheads="1" noChangeShapeType="1" noTextEdit="1"/>
              </p:cNvSpPr>
              <p:nvPr/>
            </p:nvSpPr>
            <p:spPr>
              <a:xfrm>
                <a:off x="578906" y="1473581"/>
                <a:ext cx="6607706" cy="584775"/>
              </a:xfrm>
              <a:prstGeom prst="rect">
                <a:avLst/>
              </a:prstGeom>
              <a:blipFill>
                <a:blip r:embed="rId2"/>
                <a:stretch>
                  <a:fillRect l="-2399" t="-12500"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2DE3842-25E7-16B4-BD45-F440AF9F48DA}"/>
                  </a:ext>
                </a:extLst>
              </p:cNvPr>
              <p:cNvSpPr txBox="1"/>
              <p:nvPr/>
            </p:nvSpPr>
            <p:spPr>
              <a:xfrm>
                <a:off x="589338" y="2251949"/>
                <a:ext cx="5000343" cy="584775"/>
              </a:xfrm>
              <a:prstGeom prst="rect">
                <a:avLst/>
              </a:prstGeom>
              <a:noFill/>
            </p:spPr>
            <p:txBody>
              <a:bodyPr wrap="none" rtlCol="0">
                <a:spAutoFit/>
              </a:bodyPr>
              <a:lstStyle/>
              <a:p>
                <a:r>
                  <a:rPr lang="en-US" sz="3200" dirty="0"/>
                  <a:t>with an inner product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oMath>
                </a14:m>
                <a:endParaRPr lang="en-US" sz="3200" dirty="0"/>
              </a:p>
            </p:txBody>
          </p:sp>
        </mc:Choice>
        <mc:Fallback>
          <p:sp>
            <p:nvSpPr>
              <p:cNvPr id="4" name="TextBox 3">
                <a:extLst>
                  <a:ext uri="{FF2B5EF4-FFF2-40B4-BE49-F238E27FC236}">
                    <a16:creationId xmlns:a16="http://schemas.microsoft.com/office/drawing/2014/main" id="{52DE3842-25E7-16B4-BD45-F440AF9F48DA}"/>
                  </a:ext>
                </a:extLst>
              </p:cNvPr>
              <p:cNvSpPr txBox="1">
                <a:spLocks noRot="1" noChangeAspect="1" noMove="1" noResize="1" noEditPoints="1" noAdjustHandles="1" noChangeArrowheads="1" noChangeShapeType="1" noTextEdit="1"/>
              </p:cNvSpPr>
              <p:nvPr/>
            </p:nvSpPr>
            <p:spPr>
              <a:xfrm>
                <a:off x="589338" y="2251949"/>
                <a:ext cx="5000343" cy="584775"/>
              </a:xfrm>
              <a:prstGeom prst="rect">
                <a:avLst/>
              </a:prstGeom>
              <a:blipFill>
                <a:blip r:embed="rId3"/>
                <a:stretch>
                  <a:fillRect l="-3171" t="-12500" b="-34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449E076-251F-7843-F64E-8C4325E54C44}"/>
                  </a:ext>
                </a:extLst>
              </p:cNvPr>
              <p:cNvSpPr txBox="1"/>
              <p:nvPr/>
            </p:nvSpPr>
            <p:spPr>
              <a:xfrm>
                <a:off x="578906" y="2955677"/>
                <a:ext cx="11512190" cy="595035"/>
              </a:xfrm>
              <a:prstGeom prst="rect">
                <a:avLst/>
              </a:prstGeom>
              <a:noFill/>
            </p:spPr>
            <p:txBody>
              <a:bodyPr wrap="none" rtlCol="0">
                <a:spAutoFit/>
              </a:bodyPr>
              <a:lstStyle/>
              <a:p>
                <a:r>
                  <a:rPr lang="en-US" sz="3200" dirty="0"/>
                  <a:t>and Cauchy complete   </a:t>
                </a:r>
                <a14:m>
                  <m:oMath xmlns:m="http://schemas.openxmlformats.org/officeDocument/2006/math">
                    <m:nary>
                      <m:naryPr>
                        <m:chr m:val="∑"/>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d>
                          <m:dPr>
                            <m:begChr m:val="|"/>
                            <m:endChr m:val="⟩"/>
                            <m:ctrlPr>
                              <a:rPr lang="en-US"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b="0" i="1" dirty="0" smtClean="0">
                                    <a:latin typeface="Cambria Math" panose="02040503050406030204" pitchFamily="18" charset="0"/>
                                  </a:rPr>
                                  <m:t>𝜓</m:t>
                                </m:r>
                              </m:e>
                              <m:sub>
                                <m:r>
                                  <a:rPr lang="en-US" sz="3200" i="1" dirty="0">
                                    <a:latin typeface="Cambria Math" panose="02040503050406030204" pitchFamily="18" charset="0"/>
                                  </a:rPr>
                                  <m:t>𝑖</m:t>
                                </m:r>
                              </m:sub>
                            </m:sSub>
                          </m:e>
                        </m:d>
                      </m:e>
                    </m:nary>
                  </m:oMath>
                </a14:m>
                <a:r>
                  <a:rPr lang="en-US" sz="3200" dirty="0"/>
                  <a:t> converges if </a:t>
                </a:r>
                <a14:m>
                  <m:oMath xmlns:m="http://schemas.openxmlformats.org/officeDocument/2006/math">
                    <m:nary>
                      <m:naryPr>
                        <m:chr m:val="∑"/>
                        <m:ctrlPr>
                          <a:rPr lang="en-US" sz="3200" i="1" smtClean="0">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e>
                            </m:d>
                          </m:e>
                          <m:sup>
                            <m:r>
                              <a:rPr lang="en-US" sz="3200" i="1">
                                <a:latin typeface="Cambria Math" panose="02040503050406030204" pitchFamily="18" charset="0"/>
                              </a:rPr>
                              <m:t>2</m:t>
                            </m:r>
                          </m:sup>
                        </m:sSup>
                      </m:e>
                    </m:nary>
                  </m:oMath>
                </a14:m>
                <a:r>
                  <a:rPr lang="en-US" sz="3200" dirty="0"/>
                  <a:t> converges </a:t>
                </a:r>
              </a:p>
            </p:txBody>
          </p:sp>
        </mc:Choice>
        <mc:Fallback>
          <p:sp>
            <p:nvSpPr>
              <p:cNvPr id="5" name="TextBox 4">
                <a:extLst>
                  <a:ext uri="{FF2B5EF4-FFF2-40B4-BE49-F238E27FC236}">
                    <a16:creationId xmlns:a16="http://schemas.microsoft.com/office/drawing/2014/main" id="{D449E076-251F-7843-F64E-8C4325E54C44}"/>
                  </a:ext>
                </a:extLst>
              </p:cNvPr>
              <p:cNvSpPr txBox="1">
                <a:spLocks noRot="1" noChangeAspect="1" noMove="1" noResize="1" noEditPoints="1" noAdjustHandles="1" noChangeArrowheads="1" noChangeShapeType="1" noTextEdit="1"/>
              </p:cNvSpPr>
              <p:nvPr/>
            </p:nvSpPr>
            <p:spPr>
              <a:xfrm>
                <a:off x="578906" y="2955677"/>
                <a:ext cx="11512190" cy="595035"/>
              </a:xfrm>
              <a:prstGeom prst="rect">
                <a:avLst/>
              </a:prstGeom>
              <a:blipFill>
                <a:blip r:embed="rId4"/>
                <a:stretch>
                  <a:fillRect l="-1377" t="-11340" r="-371" b="-3402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7D59000F-D20C-4330-1A45-E6F604A2AF5D}"/>
              </a:ext>
            </a:extLst>
          </p:cNvPr>
          <p:cNvCxnSpPr>
            <a:cxnSpLocks/>
          </p:cNvCxnSpPr>
          <p:nvPr/>
        </p:nvCxnSpPr>
        <p:spPr>
          <a:xfrm flipH="1" flipV="1">
            <a:off x="2136710" y="3694922"/>
            <a:ext cx="438539" cy="44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868DA5-F0B5-FC37-E4DC-C99B7D00644D}"/>
              </a:ext>
            </a:extLst>
          </p:cNvPr>
          <p:cNvSpPr txBox="1"/>
          <p:nvPr/>
        </p:nvSpPr>
        <p:spPr>
          <a:xfrm>
            <a:off x="2169572" y="4206940"/>
            <a:ext cx="6877780" cy="461665"/>
          </a:xfrm>
          <a:prstGeom prst="rect">
            <a:avLst/>
          </a:prstGeom>
          <a:noFill/>
        </p:spPr>
        <p:txBody>
          <a:bodyPr wrap="none" rtlCol="0">
            <a:spAutoFit/>
          </a:bodyPr>
          <a:lstStyle/>
          <a:p>
            <a:r>
              <a:rPr lang="en-US" sz="2400" dirty="0"/>
              <a:t>tells us which infinite linear combinations are allowed</a:t>
            </a:r>
          </a:p>
        </p:txBody>
      </p:sp>
      <p:sp>
        <p:nvSpPr>
          <p:cNvPr id="10" name="TextBox 9">
            <a:extLst>
              <a:ext uri="{FF2B5EF4-FFF2-40B4-BE49-F238E27FC236}">
                <a16:creationId xmlns:a16="http://schemas.microsoft.com/office/drawing/2014/main" id="{04D4B9AD-2B4E-5396-B864-7223EC7144E9}"/>
              </a:ext>
            </a:extLst>
          </p:cNvPr>
          <p:cNvSpPr txBox="1"/>
          <p:nvPr/>
        </p:nvSpPr>
        <p:spPr>
          <a:xfrm>
            <a:off x="4362265" y="4732753"/>
            <a:ext cx="4327723" cy="461665"/>
          </a:xfrm>
          <a:prstGeom prst="rect">
            <a:avLst/>
          </a:prstGeom>
          <a:noFill/>
        </p:spPr>
        <p:txBody>
          <a:bodyPr wrap="none" rtlCol="0">
            <a:spAutoFit/>
          </a:bodyPr>
          <a:lstStyle/>
          <a:p>
            <a:r>
              <a:rPr lang="en-US" sz="2400" dirty="0"/>
              <a:t>(redundant for finite dimensions)</a:t>
            </a:r>
          </a:p>
        </p:txBody>
      </p:sp>
    </p:spTree>
    <p:extLst>
      <p:ext uri="{BB962C8B-B14F-4D97-AF65-F5344CB8AC3E}">
        <p14:creationId xmlns:p14="http://schemas.microsoft.com/office/powerpoint/2010/main" val="387802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3B4165-6E73-D8BA-D987-53D5F2A34637}"/>
                  </a:ext>
                </a:extLst>
              </p:cNvPr>
              <p:cNvSpPr txBox="1"/>
              <p:nvPr/>
            </p:nvSpPr>
            <p:spPr>
              <a:xfrm>
                <a:off x="859706" y="537581"/>
                <a:ext cx="3553858"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𝑐</m:t>
                          </m:r>
                        </m:e>
                        <m:sub>
                          <m:r>
                            <a:rPr lang="en-US" sz="4400" b="0" i="1" smtClean="0">
                              <a:latin typeface="Cambria Math" panose="02040503050406030204" pitchFamily="18" charset="0"/>
                            </a:rPr>
                            <m:t>1</m:t>
                          </m:r>
                        </m:sub>
                      </m:sSub>
                      <m:d>
                        <m:dPr>
                          <m:begChr m:val="|"/>
                          <m:endChr m:val="⟩"/>
                          <m:ctrlPr>
                            <a:rPr lang="en-US" sz="4400" b="0" i="1" smtClean="0">
                              <a:latin typeface="Cambria Math" panose="02040503050406030204" pitchFamily="18" charset="0"/>
                            </a:rPr>
                          </m:ctrlPr>
                        </m:dPr>
                        <m:e>
                          <m:r>
                            <a:rPr lang="en-US" sz="4400" b="0" i="1" smtClean="0">
                              <a:latin typeface="Cambria Math" panose="02040503050406030204" pitchFamily="18" charset="0"/>
                            </a:rPr>
                            <m:t>𝜓</m:t>
                          </m:r>
                        </m:e>
                      </m:d>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𝑐</m:t>
                          </m:r>
                        </m:e>
                        <m:sub>
                          <m:r>
                            <a:rPr lang="en-US" sz="4400" b="0" i="1" smtClean="0">
                              <a:latin typeface="Cambria Math" panose="02040503050406030204" pitchFamily="18" charset="0"/>
                            </a:rPr>
                            <m:t>2</m:t>
                          </m:r>
                        </m:sub>
                      </m:sSub>
                      <m:d>
                        <m:dPr>
                          <m:begChr m:val="|"/>
                          <m:endChr m:val="⟩"/>
                          <m:ctrlPr>
                            <a:rPr lang="en-US" sz="4400" i="1">
                              <a:latin typeface="Cambria Math" panose="02040503050406030204" pitchFamily="18" charset="0"/>
                            </a:rPr>
                          </m:ctrlPr>
                        </m:dPr>
                        <m:e>
                          <m:r>
                            <a:rPr lang="en-US" sz="4400" b="0" i="1" smtClean="0">
                              <a:latin typeface="Cambria Math" panose="02040503050406030204" pitchFamily="18" charset="0"/>
                            </a:rPr>
                            <m:t>𝜙</m:t>
                          </m:r>
                        </m:e>
                      </m:d>
                    </m:oMath>
                  </m:oMathPara>
                </a14:m>
                <a:endParaRPr lang="en-US" sz="4400" dirty="0"/>
              </a:p>
            </p:txBody>
          </p:sp>
        </mc:Choice>
        <mc:Fallback xmlns="">
          <p:sp>
            <p:nvSpPr>
              <p:cNvPr id="2" name="TextBox 1">
                <a:extLst>
                  <a:ext uri="{FF2B5EF4-FFF2-40B4-BE49-F238E27FC236}">
                    <a16:creationId xmlns:a16="http://schemas.microsoft.com/office/drawing/2014/main" id="{BD3B4165-6E73-D8BA-D987-53D5F2A34637}"/>
                  </a:ext>
                </a:extLst>
              </p:cNvPr>
              <p:cNvSpPr txBox="1">
                <a:spLocks noRot="1" noChangeAspect="1" noMove="1" noResize="1" noEditPoints="1" noAdjustHandles="1" noChangeArrowheads="1" noChangeShapeType="1" noTextEdit="1"/>
              </p:cNvSpPr>
              <p:nvPr/>
            </p:nvSpPr>
            <p:spPr>
              <a:xfrm>
                <a:off x="859706" y="537581"/>
                <a:ext cx="3553858" cy="769441"/>
              </a:xfrm>
              <a:prstGeom prst="rect">
                <a:avLst/>
              </a:prstGeom>
              <a:blipFill>
                <a:blip r:embed="rId2"/>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B29480E4-70F8-25FF-9D4A-59F7BD3902FD}"/>
              </a:ext>
            </a:extLst>
          </p:cNvPr>
          <p:cNvCxnSpPr>
            <a:cxnSpLocks/>
          </p:cNvCxnSpPr>
          <p:nvPr/>
        </p:nvCxnSpPr>
        <p:spPr>
          <a:xfrm flipH="1" flipV="1">
            <a:off x="1432800" y="1440000"/>
            <a:ext cx="223200" cy="59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640BD9-D8A2-0736-6695-8C7F42D2223E}"/>
                  </a:ext>
                </a:extLst>
              </p:cNvPr>
              <p:cNvSpPr txBox="1"/>
              <p:nvPr/>
            </p:nvSpPr>
            <p:spPr>
              <a:xfrm>
                <a:off x="1267200" y="2036333"/>
                <a:ext cx="15574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e>
                          </m:d>
                        </m:e>
                        <m:sup>
                          <m:r>
                            <a:rPr lang="en-US" sz="2400" b="0" i="1" smtClean="0">
                              <a:latin typeface="Cambria Math" panose="02040503050406030204" pitchFamily="18" charset="0"/>
                            </a:rPr>
                            <m:t>2</m:t>
                          </m:r>
                        </m:sup>
                      </m:sSup>
                    </m:oMath>
                  </m:oMathPara>
                </a14:m>
                <a:endParaRPr lang="en-US" sz="2400" dirty="0"/>
              </a:p>
            </p:txBody>
          </p:sp>
        </mc:Choice>
        <mc:Fallback xmlns="">
          <p:sp>
            <p:nvSpPr>
              <p:cNvPr id="6" name="TextBox 5">
                <a:extLst>
                  <a:ext uri="{FF2B5EF4-FFF2-40B4-BE49-F238E27FC236}">
                    <a16:creationId xmlns:a16="http://schemas.microsoft.com/office/drawing/2014/main" id="{0A640BD9-D8A2-0736-6695-8C7F42D2223E}"/>
                  </a:ext>
                </a:extLst>
              </p:cNvPr>
              <p:cNvSpPr txBox="1">
                <a:spLocks noRot="1" noChangeAspect="1" noMove="1" noResize="1" noEditPoints="1" noAdjustHandles="1" noChangeArrowheads="1" noChangeShapeType="1" noTextEdit="1"/>
              </p:cNvSpPr>
              <p:nvPr/>
            </p:nvSpPr>
            <p:spPr>
              <a:xfrm>
                <a:off x="1267200" y="2036333"/>
                <a:ext cx="1557478"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38FF3F-93F8-6F16-541C-505E4CC125BB}"/>
                  </a:ext>
                </a:extLst>
              </p:cNvPr>
              <p:cNvSpPr txBox="1"/>
              <p:nvPr/>
            </p:nvSpPr>
            <p:spPr>
              <a:xfrm>
                <a:off x="3126000" y="2030400"/>
                <a:ext cx="15717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2</m:t>
                          </m:r>
                        </m:sup>
                      </m:sSup>
                    </m:oMath>
                  </m:oMathPara>
                </a14:m>
                <a:endParaRPr lang="en-US" sz="2400" dirty="0"/>
              </a:p>
            </p:txBody>
          </p:sp>
        </mc:Choice>
        <mc:Fallback xmlns="">
          <p:sp>
            <p:nvSpPr>
              <p:cNvPr id="7" name="TextBox 6">
                <a:extLst>
                  <a:ext uri="{FF2B5EF4-FFF2-40B4-BE49-F238E27FC236}">
                    <a16:creationId xmlns:a16="http://schemas.microsoft.com/office/drawing/2014/main" id="{8938FF3F-93F8-6F16-541C-505E4CC125BB}"/>
                  </a:ext>
                </a:extLst>
              </p:cNvPr>
              <p:cNvSpPr txBox="1">
                <a:spLocks noRot="1" noChangeAspect="1" noMove="1" noResize="1" noEditPoints="1" noAdjustHandles="1" noChangeArrowheads="1" noChangeShapeType="1" noTextEdit="1"/>
              </p:cNvSpPr>
              <p:nvPr/>
            </p:nvSpPr>
            <p:spPr>
              <a:xfrm>
                <a:off x="3126000" y="2030400"/>
                <a:ext cx="1571712" cy="461665"/>
              </a:xfrm>
              <a:prstGeom prst="rect">
                <a:avLst/>
              </a:prstGeom>
              <a:blipFill>
                <a:blip r:embed="rId4"/>
                <a:stretch>
                  <a:fillRect b="-10526"/>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1708036-CF12-177B-FC14-B239B8EBDF73}"/>
              </a:ext>
            </a:extLst>
          </p:cNvPr>
          <p:cNvCxnSpPr>
            <a:cxnSpLocks/>
          </p:cNvCxnSpPr>
          <p:nvPr/>
        </p:nvCxnSpPr>
        <p:spPr>
          <a:xfrm flipH="1" flipV="1">
            <a:off x="3277200" y="1365677"/>
            <a:ext cx="301200" cy="57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04B940-A132-A36A-57E7-02223486E04E}"/>
              </a:ext>
            </a:extLst>
          </p:cNvPr>
          <p:cNvSpPr txBox="1"/>
          <p:nvPr/>
        </p:nvSpPr>
        <p:spPr>
          <a:xfrm>
            <a:off x="1742800" y="2585665"/>
            <a:ext cx="2963312" cy="369332"/>
          </a:xfrm>
          <a:prstGeom prst="rect">
            <a:avLst/>
          </a:prstGeom>
          <a:noFill/>
        </p:spPr>
        <p:txBody>
          <a:bodyPr wrap="none" rtlCol="0">
            <a:spAutoFit/>
          </a:bodyPr>
          <a:lstStyle/>
          <a:p>
            <a:r>
              <a:rPr lang="en-US" dirty="0"/>
              <a:t>Connection to measurements</a:t>
            </a:r>
          </a:p>
        </p:txBody>
      </p:sp>
      <p:cxnSp>
        <p:nvCxnSpPr>
          <p:cNvPr id="13" name="Straight Arrow Connector 12">
            <a:extLst>
              <a:ext uri="{FF2B5EF4-FFF2-40B4-BE49-F238E27FC236}">
                <a16:creationId xmlns:a16="http://schemas.microsoft.com/office/drawing/2014/main" id="{3A5CCD68-7377-FFDD-C552-6B39A88B6C97}"/>
              </a:ext>
            </a:extLst>
          </p:cNvPr>
          <p:cNvCxnSpPr>
            <a:cxnSpLocks/>
          </p:cNvCxnSpPr>
          <p:nvPr/>
        </p:nvCxnSpPr>
        <p:spPr>
          <a:xfrm flipH="1">
            <a:off x="4865256" y="1008000"/>
            <a:ext cx="1180344" cy="87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DF5A7-9131-8790-BA91-6D930323AF45}"/>
              </a:ext>
            </a:extLst>
          </p:cNvPr>
          <p:cNvSpPr txBox="1"/>
          <p:nvPr/>
        </p:nvSpPr>
        <p:spPr>
          <a:xfrm>
            <a:off x="6045600" y="555803"/>
            <a:ext cx="5199629" cy="646331"/>
          </a:xfrm>
          <a:prstGeom prst="rect">
            <a:avLst/>
          </a:prstGeom>
          <a:noFill/>
        </p:spPr>
        <p:txBody>
          <a:bodyPr wrap="none" rtlCol="0">
            <a:spAutoFit/>
          </a:bodyPr>
          <a:lstStyle/>
          <a:p>
            <a:r>
              <a:rPr lang="en-US" sz="3600" dirty="0">
                <a:solidFill>
                  <a:srgbClr val="C00000"/>
                </a:solidFill>
              </a:rPr>
              <a:t>Requires the inner product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E5BDB0-B9C3-A0BB-D5EA-E72E1891213D}"/>
                  </a:ext>
                </a:extLst>
              </p:cNvPr>
              <p:cNvSpPr txBox="1"/>
              <p:nvPr/>
            </p:nvSpPr>
            <p:spPr>
              <a:xfrm>
                <a:off x="6146402" y="1380268"/>
                <a:ext cx="3570529" cy="369332"/>
              </a:xfrm>
              <a:prstGeom prst="rect">
                <a:avLst/>
              </a:prstGeom>
              <a:noFill/>
            </p:spPr>
            <p:txBody>
              <a:bodyPr wrap="none" rtlCol="0">
                <a:spAutoFit/>
              </a:bodyPr>
              <a:lstStyle/>
              <a:p>
                <a:r>
                  <a:rPr lang="en-US" dirty="0"/>
                  <a:t>Only valid if </a:t>
                </a:r>
                <a14:m>
                  <m:oMath xmlns:m="http://schemas.openxmlformats.org/officeDocument/2006/math">
                    <m:r>
                      <a:rPr lang="en-US" b="0" i="1" smtClean="0">
                        <a:latin typeface="Cambria Math" panose="02040503050406030204" pitchFamily="18" charset="0"/>
                      </a:rPr>
                      <m:t>𝜓</m:t>
                    </m:r>
                  </m:oMath>
                </a14:m>
                <a:r>
                  <a:rPr lang="en-US" dirty="0"/>
                  <a:t> and </a:t>
                </a:r>
                <a14:m>
                  <m:oMath xmlns:m="http://schemas.openxmlformats.org/officeDocument/2006/math">
                    <m:r>
                      <a:rPr lang="en-US" b="0" i="1" smtClean="0">
                        <a:latin typeface="Cambria Math" panose="02040503050406030204" pitchFamily="18" charset="0"/>
                      </a:rPr>
                      <m:t>𝜙</m:t>
                    </m:r>
                  </m:oMath>
                </a14:m>
                <a:r>
                  <a:rPr lang="en-US" dirty="0"/>
                  <a:t> are orthogonal</a:t>
                </a:r>
              </a:p>
            </p:txBody>
          </p:sp>
        </mc:Choice>
        <mc:Fallback xmlns="">
          <p:sp>
            <p:nvSpPr>
              <p:cNvPr id="18" name="TextBox 17">
                <a:extLst>
                  <a:ext uri="{FF2B5EF4-FFF2-40B4-BE49-F238E27FC236}">
                    <a16:creationId xmlns:a16="http://schemas.microsoft.com/office/drawing/2014/main" id="{9AE5BDB0-B9C3-A0BB-D5EA-E72E1891213D}"/>
                  </a:ext>
                </a:extLst>
              </p:cNvPr>
              <p:cNvSpPr txBox="1">
                <a:spLocks noRot="1" noChangeAspect="1" noMove="1" noResize="1" noEditPoints="1" noAdjustHandles="1" noChangeArrowheads="1" noChangeShapeType="1" noTextEdit="1"/>
              </p:cNvSpPr>
              <p:nvPr/>
            </p:nvSpPr>
            <p:spPr>
              <a:xfrm>
                <a:off x="6146402" y="1380268"/>
                <a:ext cx="3570529" cy="369332"/>
              </a:xfrm>
              <a:prstGeom prst="rect">
                <a:avLst/>
              </a:prstGeom>
              <a:blipFill>
                <a:blip r:embed="rId5"/>
                <a:stretch>
                  <a:fillRect l="-1365" t="-8197" r="-853" b="-2459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FA73D4E8-6E39-C07E-6383-4B6A073F3954}"/>
              </a:ext>
            </a:extLst>
          </p:cNvPr>
          <p:cNvSpPr txBox="1"/>
          <p:nvPr/>
        </p:nvSpPr>
        <p:spPr>
          <a:xfrm>
            <a:off x="6146401" y="1755817"/>
            <a:ext cx="5118965" cy="369332"/>
          </a:xfrm>
          <a:prstGeom prst="rect">
            <a:avLst/>
          </a:prstGeom>
          <a:noFill/>
        </p:spPr>
        <p:txBody>
          <a:bodyPr wrap="none" rtlCol="0">
            <a:spAutoFit/>
          </a:bodyPr>
          <a:lstStyle/>
          <a:p>
            <a:r>
              <a:rPr lang="en-US" dirty="0"/>
              <a:t>If not orthogonal, need inner product to renormalize</a:t>
            </a:r>
          </a:p>
        </p:txBody>
      </p:sp>
      <p:sp>
        <p:nvSpPr>
          <p:cNvPr id="20" name="TextBox 19">
            <a:extLst>
              <a:ext uri="{FF2B5EF4-FFF2-40B4-BE49-F238E27FC236}">
                <a16:creationId xmlns:a16="http://schemas.microsoft.com/office/drawing/2014/main" id="{05C33F72-AD0B-D0D9-1708-AD3F85983576}"/>
              </a:ext>
            </a:extLst>
          </p:cNvPr>
          <p:cNvSpPr txBox="1"/>
          <p:nvPr/>
        </p:nvSpPr>
        <p:spPr>
          <a:xfrm>
            <a:off x="491015" y="4079361"/>
            <a:ext cx="8413393" cy="646331"/>
          </a:xfrm>
          <a:prstGeom prst="rect">
            <a:avLst/>
          </a:prstGeom>
          <a:noFill/>
        </p:spPr>
        <p:txBody>
          <a:bodyPr wrap="none" rtlCol="0">
            <a:spAutoFit/>
          </a:bodyPr>
          <a:lstStyle/>
          <a:p>
            <a:r>
              <a:rPr lang="en-US" sz="3600" dirty="0">
                <a:solidFill>
                  <a:schemeClr val="accent6">
                    <a:lumMod val="75000"/>
                  </a:schemeClr>
                </a:solidFill>
              </a:rPr>
              <a:t>Inner product vector space seems physical…</a:t>
            </a:r>
          </a:p>
        </p:txBody>
      </p:sp>
      <p:sp>
        <p:nvSpPr>
          <p:cNvPr id="21" name="TextBox 20">
            <a:extLst>
              <a:ext uri="{FF2B5EF4-FFF2-40B4-BE49-F238E27FC236}">
                <a16:creationId xmlns:a16="http://schemas.microsoft.com/office/drawing/2014/main" id="{1C4B4D46-4C4F-F4B0-3DEF-8B0B196A85E4}"/>
              </a:ext>
            </a:extLst>
          </p:cNvPr>
          <p:cNvSpPr txBox="1"/>
          <p:nvPr/>
        </p:nvSpPr>
        <p:spPr>
          <a:xfrm>
            <a:off x="1015164" y="4897488"/>
            <a:ext cx="7037154" cy="1200329"/>
          </a:xfrm>
          <a:prstGeom prst="rect">
            <a:avLst/>
          </a:prstGeom>
          <a:noFill/>
        </p:spPr>
        <p:txBody>
          <a:bodyPr wrap="square" rtlCol="0">
            <a:spAutoFit/>
          </a:bodyPr>
          <a:lstStyle/>
          <a:p>
            <a:r>
              <a:rPr lang="en-US" dirty="0"/>
              <a:t>But what is a superposition? Is it purely a mathematical decomposition or is it a physical property? Since states are defined up to a total phase, cannot be wholly physical… The inner product is about “measurements”, which are subject to interpretations.</a:t>
            </a:r>
          </a:p>
        </p:txBody>
      </p:sp>
    </p:spTree>
    <p:extLst>
      <p:ext uri="{BB962C8B-B14F-4D97-AF65-F5344CB8AC3E}">
        <p14:creationId xmlns:p14="http://schemas.microsoft.com/office/powerpoint/2010/main" val="77411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B3C8D-1345-C38D-3123-172F3E164769}"/>
              </a:ext>
            </a:extLst>
          </p:cNvPr>
          <p:cNvSpPr txBox="1"/>
          <p:nvPr/>
        </p:nvSpPr>
        <p:spPr>
          <a:xfrm>
            <a:off x="83713" y="143194"/>
            <a:ext cx="10892405" cy="1200329"/>
          </a:xfrm>
          <a:prstGeom prst="rect">
            <a:avLst/>
          </a:prstGeom>
          <a:noFill/>
        </p:spPr>
        <p:txBody>
          <a:bodyPr wrap="none" rtlCol="0">
            <a:spAutoFit/>
          </a:bodyPr>
          <a:lstStyle/>
          <a:p>
            <a:r>
              <a:rPr lang="en-US" sz="3600" dirty="0">
                <a:solidFill>
                  <a:schemeClr val="accent6">
                    <a:lumMod val="75000"/>
                  </a:schemeClr>
                </a:solidFill>
              </a:rPr>
              <a:t>Characterize superposition and inner product in terms of </a:t>
            </a:r>
            <a:br>
              <a:rPr lang="en-US" sz="3600" dirty="0">
                <a:solidFill>
                  <a:schemeClr val="accent6">
                    <a:lumMod val="75000"/>
                  </a:schemeClr>
                </a:solidFill>
              </a:rPr>
            </a:br>
            <a:r>
              <a:rPr lang="en-US" sz="3600" dirty="0">
                <a:solidFill>
                  <a:schemeClr val="accent6">
                    <a:lumMod val="75000"/>
                  </a:schemeClr>
                </a:solidFill>
              </a:rPr>
              <a:t>ensembles and mixtures (interpretation independent)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0ED237-B300-F3FD-8B44-2E601CDF00D8}"/>
                  </a:ext>
                </a:extLst>
              </p:cNvPr>
              <p:cNvSpPr txBox="1"/>
              <p:nvPr/>
            </p:nvSpPr>
            <p:spPr>
              <a:xfrm>
                <a:off x="1267311" y="1551304"/>
                <a:ext cx="7571888" cy="923330"/>
              </a:xfrm>
              <a:prstGeom prst="rect">
                <a:avLst/>
              </a:prstGeom>
              <a:noFill/>
            </p:spPr>
            <p:txBody>
              <a:bodyPr wrap="square" rtlCol="0">
                <a:spAutoFit/>
              </a:bodyPr>
              <a:lstStyle/>
              <a:p>
                <a:r>
                  <a:rPr lang="en-US" dirty="0"/>
                  <a:t>A pure state </a:t>
                </a:r>
                <a14:m>
                  <m:oMath xmlns:m="http://schemas.openxmlformats.org/officeDocument/2006/math">
                    <m:r>
                      <a:rPr lang="en-US" b="0" i="1" smtClean="0">
                        <a:latin typeface="Cambria Math" panose="02040503050406030204" pitchFamily="18" charset="0"/>
                      </a:rPr>
                      <m:t>𝜓</m:t>
                    </m:r>
                  </m:oMath>
                </a14:m>
                <a:r>
                  <a:rPr lang="en-US" dirty="0"/>
                  <a:t> is expressible as a superposition of other pure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oMath>
                </a14:m>
                <a:r>
                  <a:rPr lang="en-US" dirty="0"/>
                  <a:t> if and only if there is a mixed state </a:t>
                </a:r>
                <a14:m>
                  <m:oMath xmlns:m="http://schemas.openxmlformats.org/officeDocument/2006/math">
                    <m:r>
                      <a:rPr lang="en-US" b="0" i="1" smtClean="0">
                        <a:latin typeface="Cambria Math" panose="02040503050406030204" pitchFamily="18" charset="0"/>
                      </a:rPr>
                      <m:t>𝜌</m:t>
                    </m:r>
                  </m:oMath>
                </a14:m>
                <a:r>
                  <a:rPr lang="en-US" dirty="0"/>
                  <a:t> that can be equivalently expressed as a mixture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oMath>
                </a14:m>
                <a:r>
                  <a:rPr lang="en-US" dirty="0"/>
                  <a:t>  or as a mixture of </a:t>
                </a:r>
                <a14:m>
                  <m:oMath xmlns:m="http://schemas.openxmlformats.org/officeDocument/2006/math">
                    <m:r>
                      <a:rPr lang="en-US" b="0" i="1" smtClean="0">
                        <a:latin typeface="Cambria Math" panose="02040503050406030204" pitchFamily="18" charset="0"/>
                      </a:rPr>
                      <m:t>𝜓</m:t>
                    </m:r>
                  </m:oMath>
                </a14:m>
                <a:r>
                  <a:rPr lang="en-US" dirty="0"/>
                  <a:t> and other pure states</a:t>
                </a:r>
              </a:p>
            </p:txBody>
          </p:sp>
        </mc:Choice>
        <mc:Fallback xmlns="">
          <p:sp>
            <p:nvSpPr>
              <p:cNvPr id="3" name="TextBox 2">
                <a:extLst>
                  <a:ext uri="{FF2B5EF4-FFF2-40B4-BE49-F238E27FC236}">
                    <a16:creationId xmlns:a16="http://schemas.microsoft.com/office/drawing/2014/main" id="{6B0ED237-B300-F3FD-8B44-2E601CDF00D8}"/>
                  </a:ext>
                </a:extLst>
              </p:cNvPr>
              <p:cNvSpPr txBox="1">
                <a:spLocks noRot="1" noChangeAspect="1" noMove="1" noResize="1" noEditPoints="1" noAdjustHandles="1" noChangeArrowheads="1" noChangeShapeType="1" noTextEdit="1"/>
              </p:cNvSpPr>
              <p:nvPr/>
            </p:nvSpPr>
            <p:spPr>
              <a:xfrm>
                <a:off x="1267311" y="1551304"/>
                <a:ext cx="7571888" cy="923330"/>
              </a:xfrm>
              <a:prstGeom prst="rect">
                <a:avLst/>
              </a:prstGeom>
              <a:blipFill>
                <a:blip r:embed="rId2"/>
                <a:stretch>
                  <a:fillRect l="-725"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C65BE8-3C14-5EAF-B0B3-7D98E38D6B15}"/>
                  </a:ext>
                </a:extLst>
              </p:cNvPr>
              <p:cNvSpPr txBox="1"/>
              <p:nvPr/>
            </p:nvSpPr>
            <p:spPr>
              <a:xfrm>
                <a:off x="5195776" y="2767495"/>
                <a:ext cx="2481064" cy="461986"/>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e>
                    </m:nary>
                  </m:oMath>
                </a14:m>
                <a:r>
                  <a:rPr lang="en-US" sz="2400" dirty="0"/>
                  <a:t> </a:t>
                </a:r>
              </a:p>
            </p:txBody>
          </p:sp>
        </mc:Choice>
        <mc:Fallback xmlns="">
          <p:sp>
            <p:nvSpPr>
              <p:cNvPr id="4" name="TextBox 3">
                <a:extLst>
                  <a:ext uri="{FF2B5EF4-FFF2-40B4-BE49-F238E27FC236}">
                    <a16:creationId xmlns:a16="http://schemas.microsoft.com/office/drawing/2014/main" id="{E8C65BE8-3C14-5EAF-B0B3-7D98E38D6B15}"/>
                  </a:ext>
                </a:extLst>
              </p:cNvPr>
              <p:cNvSpPr txBox="1">
                <a:spLocks noRot="1" noChangeAspect="1" noMove="1" noResize="1" noEditPoints="1" noAdjustHandles="1" noChangeArrowheads="1" noChangeShapeType="1" noTextEdit="1"/>
              </p:cNvSpPr>
              <p:nvPr/>
            </p:nvSpPr>
            <p:spPr>
              <a:xfrm>
                <a:off x="5195776" y="2767495"/>
                <a:ext cx="2481064" cy="461986"/>
              </a:xfrm>
              <a:prstGeom prst="rect">
                <a:avLst/>
              </a:prstGeom>
              <a:blipFill>
                <a:blip r:embed="rId3"/>
                <a:stretch>
                  <a:fillRect l="-737" t="-130263"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5881F7-2F13-FA94-70CD-74FE6468CFDE}"/>
                  </a:ext>
                </a:extLst>
              </p:cNvPr>
              <p:cNvSpPr txBox="1"/>
              <p:nvPr/>
            </p:nvSpPr>
            <p:spPr>
              <a:xfrm>
                <a:off x="5195776" y="3310011"/>
                <a:ext cx="4073487" cy="494559"/>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𝜓</m:t>
                        </m:r>
                      </m:sub>
                    </m:sSub>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𝜓</m:t>
                        </m:r>
                      </m:e>
                    </m:d>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𝜓</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e>
                        </m:d>
                      </m:e>
                    </m:nary>
                  </m:oMath>
                </a14:m>
                <a:r>
                  <a:rPr lang="en-US" sz="2400" dirty="0"/>
                  <a:t> </a:t>
                </a:r>
              </a:p>
            </p:txBody>
          </p:sp>
        </mc:Choice>
        <mc:Fallback xmlns="">
          <p:sp>
            <p:nvSpPr>
              <p:cNvPr id="5" name="TextBox 4">
                <a:extLst>
                  <a:ext uri="{FF2B5EF4-FFF2-40B4-BE49-F238E27FC236}">
                    <a16:creationId xmlns:a16="http://schemas.microsoft.com/office/drawing/2014/main" id="{B05881F7-2F13-FA94-70CD-74FE6468CFDE}"/>
                  </a:ext>
                </a:extLst>
              </p:cNvPr>
              <p:cNvSpPr txBox="1">
                <a:spLocks noRot="1" noChangeAspect="1" noMove="1" noResize="1" noEditPoints="1" noAdjustHandles="1" noChangeArrowheads="1" noChangeShapeType="1" noTextEdit="1"/>
              </p:cNvSpPr>
              <p:nvPr/>
            </p:nvSpPr>
            <p:spPr>
              <a:xfrm>
                <a:off x="5195776" y="3310011"/>
                <a:ext cx="4073487" cy="494559"/>
              </a:xfrm>
              <a:prstGeom prst="rect">
                <a:avLst/>
              </a:prstGeom>
              <a:blipFill>
                <a:blip r:embed="rId4"/>
                <a:stretch>
                  <a:fillRect l="-448" t="-120988" b="-17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DE3D65-3FA6-FE71-8068-E678E4AA1422}"/>
                  </a:ext>
                </a:extLst>
              </p:cNvPr>
              <p:cNvSpPr txBox="1"/>
              <p:nvPr/>
            </p:nvSpPr>
            <p:spPr>
              <a:xfrm>
                <a:off x="1080978" y="3061042"/>
                <a:ext cx="2187843" cy="461986"/>
              </a:xfrm>
              <a:prstGeom prst="rect">
                <a:avLst/>
              </a:prstGeom>
              <a:noFill/>
            </p:spPr>
            <p:txBody>
              <a:bodyPr wrap="none" rtlCol="0">
                <a:spAutoFit/>
              </a:bodyPr>
              <a:lstStyle/>
              <a:p>
                <a14:m>
                  <m:oMath xmlns:m="http://schemas.openxmlformats.org/officeDocument/2006/math">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𝜓</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e>
                    </m:nary>
                  </m:oMath>
                </a14:m>
                <a:r>
                  <a:rPr lang="en-US" sz="2400" dirty="0"/>
                  <a:t> </a:t>
                </a:r>
              </a:p>
            </p:txBody>
          </p:sp>
        </mc:Choice>
        <mc:Fallback xmlns="">
          <p:sp>
            <p:nvSpPr>
              <p:cNvPr id="6" name="TextBox 5">
                <a:extLst>
                  <a:ext uri="{FF2B5EF4-FFF2-40B4-BE49-F238E27FC236}">
                    <a16:creationId xmlns:a16="http://schemas.microsoft.com/office/drawing/2014/main" id="{29DE3D65-3FA6-FE71-8068-E678E4AA1422}"/>
                  </a:ext>
                </a:extLst>
              </p:cNvPr>
              <p:cNvSpPr txBox="1">
                <a:spLocks noRot="1" noChangeAspect="1" noMove="1" noResize="1" noEditPoints="1" noAdjustHandles="1" noChangeArrowheads="1" noChangeShapeType="1" noTextEdit="1"/>
              </p:cNvSpPr>
              <p:nvPr/>
            </p:nvSpPr>
            <p:spPr>
              <a:xfrm>
                <a:off x="1080978" y="3061042"/>
                <a:ext cx="2187843" cy="461986"/>
              </a:xfrm>
              <a:prstGeom prst="rect">
                <a:avLst/>
              </a:prstGeom>
              <a:blipFill>
                <a:blip r:embed="rId5"/>
                <a:stretch>
                  <a:fillRect t="-130263" r="-2228" b="-194737"/>
                </a:stretch>
              </a:blipFill>
            </p:spPr>
            <p:txBody>
              <a:bodyPr/>
              <a:lstStyle/>
              <a:p>
                <a:r>
                  <a:rPr lang="en-US">
                    <a:noFill/>
                  </a:rPr>
                  <a:t> </a:t>
                </a:r>
              </a:p>
            </p:txBody>
          </p:sp>
        </mc:Fallback>
      </mc:AlternateContent>
      <p:sp>
        <p:nvSpPr>
          <p:cNvPr id="7" name="Arrow: Left-Right 6">
            <a:extLst>
              <a:ext uri="{FF2B5EF4-FFF2-40B4-BE49-F238E27FC236}">
                <a16:creationId xmlns:a16="http://schemas.microsoft.com/office/drawing/2014/main" id="{47FD087A-0E0A-E9A0-0118-B0EC161C6C05}"/>
              </a:ext>
            </a:extLst>
          </p:cNvPr>
          <p:cNvSpPr/>
          <p:nvPr/>
        </p:nvSpPr>
        <p:spPr>
          <a:xfrm>
            <a:off x="3494567" y="3133060"/>
            <a:ext cx="1290084" cy="38996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E036040-4A65-A609-4AE0-D4ACCC0B7419}"/>
              </a:ext>
            </a:extLst>
          </p:cNvPr>
          <p:cNvSpPr txBox="1"/>
          <p:nvPr/>
        </p:nvSpPr>
        <p:spPr>
          <a:xfrm>
            <a:off x="3494567" y="2763728"/>
            <a:ext cx="1345240" cy="369332"/>
          </a:xfrm>
          <a:prstGeom prst="rect">
            <a:avLst/>
          </a:prstGeom>
          <a:noFill/>
        </p:spPr>
        <p:txBody>
          <a:bodyPr wrap="none" rtlCol="0">
            <a:spAutoFit/>
          </a:bodyPr>
          <a:lstStyle/>
          <a:p>
            <a:r>
              <a:rPr lang="en-US" dirty="0"/>
              <a:t>if and only if</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36708F6-E67A-C451-7259-95FF33718386}"/>
                  </a:ext>
                </a:extLst>
              </p:cNvPr>
              <p:cNvSpPr txBox="1"/>
              <p:nvPr/>
            </p:nvSpPr>
            <p:spPr>
              <a:xfrm>
                <a:off x="1382233" y="3993503"/>
                <a:ext cx="7143109" cy="584775"/>
              </a:xfrm>
              <a:prstGeom prst="rect">
                <a:avLst/>
              </a:prstGeom>
              <a:noFill/>
            </p:spPr>
            <p:txBody>
              <a:bodyPr wrap="none" rtlCol="0">
                <a:spAutoFit/>
              </a:bodyPr>
              <a:lstStyle/>
              <a:p>
                <a:r>
                  <a:rPr lang="en-US" sz="3200" dirty="0">
                    <a:solidFill>
                      <a:schemeClr val="accent6">
                        <a:lumMod val="75000"/>
                      </a:schemeClr>
                    </a:solidFill>
                  </a:rPr>
                  <a:t>Superposition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multiple decomposition</a:t>
                </a:r>
              </a:p>
            </p:txBody>
          </p:sp>
        </mc:Choice>
        <mc:Fallback xmlns="">
          <p:sp>
            <p:nvSpPr>
              <p:cNvPr id="9" name="TextBox 8">
                <a:extLst>
                  <a:ext uri="{FF2B5EF4-FFF2-40B4-BE49-F238E27FC236}">
                    <a16:creationId xmlns:a16="http://schemas.microsoft.com/office/drawing/2014/main" id="{D36708F6-E67A-C451-7259-95FF33718386}"/>
                  </a:ext>
                </a:extLst>
              </p:cNvPr>
              <p:cNvSpPr txBox="1">
                <a:spLocks noRot="1" noChangeAspect="1" noMove="1" noResize="1" noEditPoints="1" noAdjustHandles="1" noChangeArrowheads="1" noChangeShapeType="1" noTextEdit="1"/>
              </p:cNvSpPr>
              <p:nvPr/>
            </p:nvSpPr>
            <p:spPr>
              <a:xfrm>
                <a:off x="1382233" y="3993503"/>
                <a:ext cx="7143109" cy="584775"/>
              </a:xfrm>
              <a:prstGeom prst="rect">
                <a:avLst/>
              </a:prstGeom>
              <a:blipFill>
                <a:blip r:embed="rId6"/>
                <a:stretch>
                  <a:fillRect l="-2218" t="-12500" r="-1024" b="-3437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58C0380-FF0B-504A-C1D0-CA01BDFB1F22}"/>
              </a:ext>
            </a:extLst>
          </p:cNvPr>
          <p:cNvSpPr txBox="1"/>
          <p:nvPr/>
        </p:nvSpPr>
        <p:spPr>
          <a:xfrm>
            <a:off x="1644502" y="4897958"/>
            <a:ext cx="6939517" cy="646331"/>
          </a:xfrm>
          <a:prstGeom prst="rect">
            <a:avLst/>
          </a:prstGeom>
          <a:noFill/>
        </p:spPr>
        <p:txBody>
          <a:bodyPr wrap="square" rtlCol="0">
            <a:spAutoFit/>
          </a:bodyPr>
          <a:lstStyle/>
          <a:p>
            <a:r>
              <a:rPr lang="en-US" dirty="0"/>
              <a:t>Quantum mechanics allows multiple decompositions of mixed states, therefore it must exactly allow the linear combinations of vector spaces</a:t>
            </a:r>
          </a:p>
        </p:txBody>
      </p:sp>
    </p:spTree>
    <p:extLst>
      <p:ext uri="{BB962C8B-B14F-4D97-AF65-F5344CB8AC3E}">
        <p14:creationId xmlns:p14="http://schemas.microsoft.com/office/powerpoint/2010/main" val="58047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24D52-0483-25AA-5005-368A05C865C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37892FA-D0D0-03ED-0CBD-7733F8192B91}"/>
                  </a:ext>
                </a:extLst>
              </p:cNvPr>
              <p:cNvSpPr txBox="1"/>
              <p:nvPr/>
            </p:nvSpPr>
            <p:spPr>
              <a:xfrm>
                <a:off x="1267311" y="1551304"/>
                <a:ext cx="7571888" cy="646331"/>
              </a:xfrm>
              <a:prstGeom prst="rect">
                <a:avLst/>
              </a:prstGeom>
              <a:noFill/>
            </p:spPr>
            <p:txBody>
              <a:bodyPr wrap="square" rtlCol="0">
                <a:spAutoFit/>
              </a:bodyPr>
              <a:lstStyle/>
              <a:p>
                <a:r>
                  <a:rPr lang="en-US" dirty="0"/>
                  <a:t>The probability of measuring </a:t>
                </a:r>
                <a14:m>
                  <m:oMath xmlns:m="http://schemas.openxmlformats.org/officeDocument/2006/math">
                    <m:r>
                      <a:rPr lang="en-US" b="0" i="1" smtClean="0">
                        <a:latin typeface="Cambria Math" panose="02040503050406030204" pitchFamily="18" charset="0"/>
                      </a:rPr>
                      <m:t>𝜙</m:t>
                    </m:r>
                  </m:oMath>
                </a14:m>
                <a:r>
                  <a:rPr lang="en-US" dirty="0"/>
                  <a:t> having prepared </a:t>
                </a:r>
                <a14:m>
                  <m:oMath xmlns:m="http://schemas.openxmlformats.org/officeDocument/2006/math">
                    <m:r>
                      <a:rPr lang="en-US" b="0" i="1" smtClean="0">
                        <a:latin typeface="Cambria Math" panose="02040503050406030204" pitchFamily="18" charset="0"/>
                      </a:rPr>
                      <m:t>𝜓</m:t>
                    </m:r>
                  </m:oMath>
                </a14:m>
                <a:r>
                  <a:rPr lang="en-US" dirty="0"/>
                  <a:t> can be uniquely determined by the entropy of their equal mixture</a:t>
                </a:r>
              </a:p>
            </p:txBody>
          </p:sp>
        </mc:Choice>
        <mc:Fallback xmlns="">
          <p:sp>
            <p:nvSpPr>
              <p:cNvPr id="3" name="TextBox 2">
                <a:extLst>
                  <a:ext uri="{FF2B5EF4-FFF2-40B4-BE49-F238E27FC236}">
                    <a16:creationId xmlns:a16="http://schemas.microsoft.com/office/drawing/2014/main" id="{637892FA-D0D0-03ED-0CBD-7733F8192B91}"/>
                  </a:ext>
                </a:extLst>
              </p:cNvPr>
              <p:cNvSpPr txBox="1">
                <a:spLocks noRot="1" noChangeAspect="1" noMove="1" noResize="1" noEditPoints="1" noAdjustHandles="1" noChangeArrowheads="1" noChangeShapeType="1" noTextEdit="1"/>
              </p:cNvSpPr>
              <p:nvPr/>
            </p:nvSpPr>
            <p:spPr>
              <a:xfrm>
                <a:off x="1267311" y="1551304"/>
                <a:ext cx="7571888" cy="646331"/>
              </a:xfrm>
              <a:prstGeom prst="rect">
                <a:avLst/>
              </a:prstGeom>
              <a:blipFill>
                <a:blip r:embed="rId2"/>
                <a:stretch>
                  <a:fillRect l="-725" t="-4673" r="-644"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68F183-F154-6859-6852-243C56344E94}"/>
                  </a:ext>
                </a:extLst>
              </p:cNvPr>
              <p:cNvSpPr txBox="1"/>
              <p:nvPr/>
            </p:nvSpPr>
            <p:spPr>
              <a:xfrm>
                <a:off x="5195776" y="2746231"/>
                <a:ext cx="3266022" cy="613886"/>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rPr>
                      <m:t>𝜌</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𝜓</m:t>
                        </m:r>
                      </m:e>
                    </m:d>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𝜓</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𝜙</m:t>
                        </m:r>
                      </m:e>
                    </m:d>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𝜙</m:t>
                        </m:r>
                      </m:e>
                    </m:d>
                  </m:oMath>
                </a14:m>
                <a:r>
                  <a:rPr lang="en-US" sz="2400" dirty="0"/>
                  <a:t> </a:t>
                </a:r>
              </a:p>
            </p:txBody>
          </p:sp>
        </mc:Choice>
        <mc:Fallback xmlns="">
          <p:sp>
            <p:nvSpPr>
              <p:cNvPr id="4" name="TextBox 3">
                <a:extLst>
                  <a:ext uri="{FF2B5EF4-FFF2-40B4-BE49-F238E27FC236}">
                    <a16:creationId xmlns:a16="http://schemas.microsoft.com/office/drawing/2014/main" id="{8A68F183-F154-6859-6852-243C56344E94}"/>
                  </a:ext>
                </a:extLst>
              </p:cNvPr>
              <p:cNvSpPr txBox="1">
                <a:spLocks noRot="1" noChangeAspect="1" noMove="1" noResize="1" noEditPoints="1" noAdjustHandles="1" noChangeArrowheads="1" noChangeShapeType="1" noTextEdit="1"/>
              </p:cNvSpPr>
              <p:nvPr/>
            </p:nvSpPr>
            <p:spPr>
              <a:xfrm>
                <a:off x="5195776" y="2746231"/>
                <a:ext cx="3266022" cy="613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BAD2DF-3DF4-46CC-59AE-2B0B7CA2DA5C}"/>
                  </a:ext>
                </a:extLst>
              </p:cNvPr>
              <p:cNvSpPr txBox="1"/>
              <p:nvPr/>
            </p:nvSpPr>
            <p:spPr>
              <a:xfrm>
                <a:off x="1080978" y="3061042"/>
                <a:ext cx="19225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𝜓</m:t>
                                  </m:r>
                                </m:e>
                                <m:e>
                                  <m:r>
                                    <a:rPr lang="en-US" sz="2400" i="1">
                                      <a:latin typeface="Cambria Math" panose="02040503050406030204" pitchFamily="18" charset="0"/>
                                    </a:rPr>
                                    <m:t>𝜙</m:t>
                                  </m:r>
                                </m:e>
                              </m:d>
                            </m:e>
                          </m:d>
                        </m:e>
                        <m:sup>
                          <m:r>
                            <a:rPr lang="en-US" sz="2400" b="0" i="1" smtClean="0">
                              <a:latin typeface="Cambria Math" panose="02040503050406030204" pitchFamily="18" charset="0"/>
                            </a:rPr>
                            <m:t>2</m:t>
                          </m:r>
                        </m:sup>
                      </m:sSup>
                    </m:oMath>
                  </m:oMathPara>
                </a14:m>
                <a:endParaRPr lang="en-US" sz="2400" dirty="0"/>
              </a:p>
            </p:txBody>
          </p:sp>
        </mc:Choice>
        <mc:Fallback xmlns="">
          <p:sp>
            <p:nvSpPr>
              <p:cNvPr id="6" name="TextBox 5">
                <a:extLst>
                  <a:ext uri="{FF2B5EF4-FFF2-40B4-BE49-F238E27FC236}">
                    <a16:creationId xmlns:a16="http://schemas.microsoft.com/office/drawing/2014/main" id="{53BAD2DF-3DF4-46CC-59AE-2B0B7CA2DA5C}"/>
                  </a:ext>
                </a:extLst>
              </p:cNvPr>
              <p:cNvSpPr txBox="1">
                <a:spLocks noRot="1" noChangeAspect="1" noMove="1" noResize="1" noEditPoints="1" noAdjustHandles="1" noChangeArrowheads="1" noChangeShapeType="1" noTextEdit="1"/>
              </p:cNvSpPr>
              <p:nvPr/>
            </p:nvSpPr>
            <p:spPr>
              <a:xfrm>
                <a:off x="1080978" y="3061042"/>
                <a:ext cx="1922578" cy="461665"/>
              </a:xfrm>
              <a:prstGeom prst="rect">
                <a:avLst/>
              </a:prstGeom>
              <a:blipFill>
                <a:blip r:embed="rId4"/>
                <a:stretch>
                  <a:fillRect b="-17105"/>
                </a:stretch>
              </a:blipFill>
            </p:spPr>
            <p:txBody>
              <a:bodyPr/>
              <a:lstStyle/>
              <a:p>
                <a:r>
                  <a:rPr lang="en-US">
                    <a:noFill/>
                  </a:rPr>
                  <a:t> </a:t>
                </a:r>
              </a:p>
            </p:txBody>
          </p:sp>
        </mc:Fallback>
      </mc:AlternateContent>
      <p:sp>
        <p:nvSpPr>
          <p:cNvPr id="7" name="Arrow: Left-Right 6">
            <a:extLst>
              <a:ext uri="{FF2B5EF4-FFF2-40B4-BE49-F238E27FC236}">
                <a16:creationId xmlns:a16="http://schemas.microsoft.com/office/drawing/2014/main" id="{C83A20C5-EEE5-5823-FD52-6D8BC65ABC59}"/>
              </a:ext>
            </a:extLst>
          </p:cNvPr>
          <p:cNvSpPr/>
          <p:nvPr/>
        </p:nvSpPr>
        <p:spPr>
          <a:xfrm>
            <a:off x="3494567" y="3133060"/>
            <a:ext cx="1290084" cy="38996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BC36F9-54B1-8B85-E510-FCB0148A25FB}"/>
                  </a:ext>
                </a:extLst>
              </p:cNvPr>
              <p:cNvSpPr txBox="1"/>
              <p:nvPr/>
            </p:nvSpPr>
            <p:spPr>
              <a:xfrm>
                <a:off x="1645486" y="3951241"/>
                <a:ext cx="4450514" cy="584775"/>
              </a:xfrm>
              <a:prstGeom prst="rect">
                <a:avLst/>
              </a:prstGeom>
              <a:noFill/>
            </p:spPr>
            <p:txBody>
              <a:bodyPr wrap="none" rtlCol="0">
                <a:spAutoFit/>
              </a:bodyPr>
              <a:lstStyle/>
              <a:p>
                <a:r>
                  <a:rPr lang="en-US" sz="3200" dirty="0">
                    <a:solidFill>
                      <a:schemeClr val="accent6">
                        <a:lumMod val="75000"/>
                      </a:schemeClr>
                    </a:solidFill>
                  </a:rPr>
                  <a:t>Inner product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entropy</a:t>
                </a:r>
              </a:p>
            </p:txBody>
          </p:sp>
        </mc:Choice>
        <mc:Fallback xmlns="">
          <p:sp>
            <p:nvSpPr>
              <p:cNvPr id="9" name="TextBox 8">
                <a:extLst>
                  <a:ext uri="{FF2B5EF4-FFF2-40B4-BE49-F238E27FC236}">
                    <a16:creationId xmlns:a16="http://schemas.microsoft.com/office/drawing/2014/main" id="{FCBC36F9-54B1-8B85-E510-FCB0148A25FB}"/>
                  </a:ext>
                </a:extLst>
              </p:cNvPr>
              <p:cNvSpPr txBox="1">
                <a:spLocks noRot="1" noChangeAspect="1" noMove="1" noResize="1" noEditPoints="1" noAdjustHandles="1" noChangeArrowheads="1" noChangeShapeType="1" noTextEdit="1"/>
              </p:cNvSpPr>
              <p:nvPr/>
            </p:nvSpPr>
            <p:spPr>
              <a:xfrm>
                <a:off x="1645486" y="3951241"/>
                <a:ext cx="4450514" cy="584775"/>
              </a:xfrm>
              <a:prstGeom prst="rect">
                <a:avLst/>
              </a:prstGeom>
              <a:blipFill>
                <a:blip r:embed="rId5"/>
                <a:stretch>
                  <a:fillRect l="-3562" t="-12500" r="-2329" b="-3437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CD49374-8BA1-2463-9D17-557A8272F7F7}"/>
              </a:ext>
            </a:extLst>
          </p:cNvPr>
          <p:cNvSpPr txBox="1"/>
          <p:nvPr/>
        </p:nvSpPr>
        <p:spPr>
          <a:xfrm>
            <a:off x="1644502" y="4897958"/>
            <a:ext cx="6939517" cy="646331"/>
          </a:xfrm>
          <a:prstGeom prst="rect">
            <a:avLst/>
          </a:prstGeom>
          <a:noFill/>
        </p:spPr>
        <p:txBody>
          <a:bodyPr wrap="square" rtlCol="0">
            <a:spAutoFit/>
          </a:bodyPr>
          <a:lstStyle/>
          <a:p>
            <a:r>
              <a:rPr lang="en-US" dirty="0"/>
              <a:t>Quantum mechanics allows multiple decompositions of mixed states, therefore it must exactly allow the linear combinations of vector spaces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9488DA-1B1E-F125-F09F-E8B6DA7CC39C}"/>
                  </a:ext>
                </a:extLst>
              </p:cNvPr>
              <p:cNvSpPr txBox="1"/>
              <p:nvPr/>
            </p:nvSpPr>
            <p:spPr>
              <a:xfrm>
                <a:off x="5114260" y="3264552"/>
                <a:ext cx="5506829" cy="6863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𝜌</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𝑝</m:t>
                              </m:r>
                            </m:e>
                          </m:rad>
                        </m:num>
                        <m:den>
                          <m:r>
                            <a:rPr lang="en-US" sz="2000" i="1">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e>
                      </m:func>
                    </m:oMath>
                  </m:oMathPara>
                </a14:m>
                <a:endParaRPr lang="en-US" sz="2000" dirty="0"/>
              </a:p>
            </p:txBody>
          </p:sp>
        </mc:Choice>
        <mc:Fallback xmlns="">
          <p:sp>
            <p:nvSpPr>
              <p:cNvPr id="13" name="TextBox 12">
                <a:extLst>
                  <a:ext uri="{FF2B5EF4-FFF2-40B4-BE49-F238E27FC236}">
                    <a16:creationId xmlns:a16="http://schemas.microsoft.com/office/drawing/2014/main" id="{599488DA-1B1E-F125-F09F-E8B6DA7CC39C}"/>
                  </a:ext>
                </a:extLst>
              </p:cNvPr>
              <p:cNvSpPr txBox="1">
                <a:spLocks noRot="1" noChangeAspect="1" noMove="1" noResize="1" noEditPoints="1" noAdjustHandles="1" noChangeArrowheads="1" noChangeShapeType="1" noTextEdit="1"/>
              </p:cNvSpPr>
              <p:nvPr/>
            </p:nvSpPr>
            <p:spPr>
              <a:xfrm>
                <a:off x="5114260" y="3264552"/>
                <a:ext cx="5506829" cy="686342"/>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CCE2A8A-E916-80DD-C837-A326D138F1C2}"/>
              </a:ext>
            </a:extLst>
          </p:cNvPr>
          <p:cNvSpPr txBox="1"/>
          <p:nvPr/>
        </p:nvSpPr>
        <p:spPr>
          <a:xfrm>
            <a:off x="83713" y="143194"/>
            <a:ext cx="10892405" cy="1200329"/>
          </a:xfrm>
          <a:prstGeom prst="rect">
            <a:avLst/>
          </a:prstGeom>
          <a:noFill/>
        </p:spPr>
        <p:txBody>
          <a:bodyPr wrap="none" rtlCol="0">
            <a:spAutoFit/>
          </a:bodyPr>
          <a:lstStyle/>
          <a:p>
            <a:r>
              <a:rPr lang="en-US" sz="3600" dirty="0">
                <a:solidFill>
                  <a:schemeClr val="accent6">
                    <a:lumMod val="75000"/>
                  </a:schemeClr>
                </a:solidFill>
              </a:rPr>
              <a:t>Characterize superposition and inner product in terms of </a:t>
            </a:r>
            <a:br>
              <a:rPr lang="en-US" sz="3600" dirty="0">
                <a:solidFill>
                  <a:schemeClr val="accent6">
                    <a:lumMod val="75000"/>
                  </a:schemeClr>
                </a:solidFill>
              </a:rPr>
            </a:br>
            <a:r>
              <a:rPr lang="en-US" sz="3600" dirty="0">
                <a:solidFill>
                  <a:schemeClr val="accent6">
                    <a:lumMod val="75000"/>
                  </a:schemeClr>
                </a:solidFill>
              </a:rPr>
              <a:t>ensembles and mixtures (interpretation independent)</a:t>
            </a:r>
          </a:p>
        </p:txBody>
      </p:sp>
    </p:spTree>
    <p:extLst>
      <p:ext uri="{BB962C8B-B14F-4D97-AF65-F5344CB8AC3E}">
        <p14:creationId xmlns:p14="http://schemas.microsoft.com/office/powerpoint/2010/main" val="215853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22155-A883-9B2E-6109-213F1E02306E}"/>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C3C16D49-BF9B-64AC-B6A1-1CC7DA5F2B8B}"/>
              </a:ext>
            </a:extLst>
          </p:cNvPr>
          <p:cNvSpPr txBox="1"/>
          <p:nvPr/>
        </p:nvSpPr>
        <p:spPr>
          <a:xfrm>
            <a:off x="701703" y="230985"/>
            <a:ext cx="10788594" cy="830997"/>
          </a:xfrm>
          <a:prstGeom prst="rect">
            <a:avLst/>
          </a:prstGeom>
          <a:noFill/>
        </p:spPr>
        <p:txBody>
          <a:bodyPr wrap="none" rtlCol="0">
            <a:spAutoFit/>
          </a:bodyPr>
          <a:lstStyle/>
          <a:p>
            <a:r>
              <a:rPr lang="en-US" sz="4800" b="0" dirty="0">
                <a:solidFill>
                  <a:schemeClr val="accent6">
                    <a:lumMod val="75000"/>
                  </a:schemeClr>
                </a:solidFill>
              </a:rPr>
              <a:t>Complex </a:t>
            </a:r>
            <a:r>
              <a:rPr lang="en-US" sz="4800" dirty="0">
                <a:solidFill>
                  <a:schemeClr val="accent6">
                    <a:lumMod val="75000"/>
                  </a:schemeClr>
                </a:solidFill>
              </a:rPr>
              <a:t>inner product spaces are physical</a:t>
            </a:r>
          </a:p>
        </p:txBody>
      </p:sp>
      <p:sp>
        <p:nvSpPr>
          <p:cNvPr id="3" name="TextBox 2">
            <a:extLst>
              <a:ext uri="{FF2B5EF4-FFF2-40B4-BE49-F238E27FC236}">
                <a16:creationId xmlns:a16="http://schemas.microsoft.com/office/drawing/2014/main" id="{1FF2EACA-19CF-E85C-F23B-3CE20E020576}"/>
              </a:ext>
            </a:extLst>
          </p:cNvPr>
          <p:cNvSpPr txBox="1"/>
          <p:nvPr/>
        </p:nvSpPr>
        <p:spPr>
          <a:xfrm>
            <a:off x="3030930" y="1123200"/>
            <a:ext cx="6130140" cy="369332"/>
          </a:xfrm>
          <a:prstGeom prst="rect">
            <a:avLst/>
          </a:prstGeom>
          <a:noFill/>
        </p:spPr>
        <p:txBody>
          <a:bodyPr wrap="none" rtlCol="0">
            <a:spAutoFit/>
          </a:bodyPr>
          <a:lstStyle/>
          <a:p>
            <a:r>
              <a:rPr lang="en-US" dirty="0"/>
              <a:t>when used to represent the state space of quantum mechanics</a:t>
            </a:r>
          </a:p>
        </p:txBody>
      </p:sp>
      <p:sp>
        <p:nvSpPr>
          <p:cNvPr id="11" name="TextBox 10">
            <a:extLst>
              <a:ext uri="{FF2B5EF4-FFF2-40B4-BE49-F238E27FC236}">
                <a16:creationId xmlns:a16="http://schemas.microsoft.com/office/drawing/2014/main" id="{9AB4922C-A665-5C69-3D99-72D3A7262670}"/>
              </a:ext>
            </a:extLst>
          </p:cNvPr>
          <p:cNvSpPr txBox="1"/>
          <p:nvPr/>
        </p:nvSpPr>
        <p:spPr>
          <a:xfrm>
            <a:off x="1564984" y="2088000"/>
            <a:ext cx="9062033" cy="954107"/>
          </a:xfrm>
          <a:prstGeom prst="rect">
            <a:avLst/>
          </a:prstGeom>
          <a:noFill/>
        </p:spPr>
        <p:txBody>
          <a:bodyPr wrap="none" rtlCol="0">
            <a:spAutoFit/>
          </a:bodyPr>
          <a:lstStyle/>
          <a:p>
            <a:pPr algn="ctr"/>
            <a:r>
              <a:rPr lang="en-US" sz="2800" dirty="0"/>
              <a:t>They represent, and only represent, mathematical properties</a:t>
            </a:r>
            <a:br>
              <a:rPr lang="en-US" sz="2800" dirty="0"/>
            </a:br>
            <a:r>
              <a:rPr lang="en-US" sz="2800" dirty="0"/>
              <a:t> with a physical correspondence</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A517D2C-271B-CA08-9693-4F2FA30459AB}"/>
                  </a:ext>
                </a:extLst>
              </p:cNvPr>
              <p:cNvSpPr txBox="1"/>
              <p:nvPr/>
            </p:nvSpPr>
            <p:spPr>
              <a:xfrm>
                <a:off x="3033252" y="3316067"/>
                <a:ext cx="5941050" cy="369332"/>
              </a:xfrm>
              <a:prstGeom prst="rect">
                <a:avLst/>
              </a:prstGeom>
              <a:noFill/>
            </p:spPr>
            <p:txBody>
              <a:bodyPr wrap="none" rtlCol="0">
                <a:spAutoFit/>
              </a:bodyPr>
              <a:lstStyle/>
              <a:p>
                <a:r>
                  <a:rPr lang="en-US" dirty="0"/>
                  <a:t>Linear combinations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statistical mixing (and superpositions)</a:t>
                </a:r>
              </a:p>
            </p:txBody>
          </p:sp>
        </mc:Choice>
        <mc:Fallback>
          <p:sp>
            <p:nvSpPr>
              <p:cNvPr id="17" name="TextBox 16">
                <a:extLst>
                  <a:ext uri="{FF2B5EF4-FFF2-40B4-BE49-F238E27FC236}">
                    <a16:creationId xmlns:a16="http://schemas.microsoft.com/office/drawing/2014/main" id="{4A517D2C-271B-CA08-9693-4F2FA30459AB}"/>
                  </a:ext>
                </a:extLst>
              </p:cNvPr>
              <p:cNvSpPr txBox="1">
                <a:spLocks noRot="1" noChangeAspect="1" noMove="1" noResize="1" noEditPoints="1" noAdjustHandles="1" noChangeArrowheads="1" noChangeShapeType="1" noTextEdit="1"/>
              </p:cNvSpPr>
              <p:nvPr/>
            </p:nvSpPr>
            <p:spPr>
              <a:xfrm>
                <a:off x="3033252" y="3316067"/>
                <a:ext cx="5941050" cy="369332"/>
              </a:xfrm>
              <a:prstGeom prst="rect">
                <a:avLst/>
              </a:prstGeom>
              <a:blipFill>
                <a:blip r:embed="rId2"/>
                <a:stretch>
                  <a:fillRect l="-924" t="-9836" r="-102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6AD90B9-7020-B475-301D-A4123998E2A0}"/>
                  </a:ext>
                </a:extLst>
              </p:cNvPr>
              <p:cNvSpPr txBox="1"/>
              <p:nvPr/>
            </p:nvSpPr>
            <p:spPr>
              <a:xfrm>
                <a:off x="3079899" y="3726869"/>
                <a:ext cx="5847755" cy="369332"/>
              </a:xfrm>
              <a:prstGeom prst="rect">
                <a:avLst/>
              </a:prstGeom>
              <a:noFill/>
            </p:spPr>
            <p:txBody>
              <a:bodyPr wrap="none" rtlCol="0">
                <a:spAutoFit/>
              </a:bodyPr>
              <a:lstStyle/>
              <a:p>
                <a:r>
                  <a:rPr lang="en-US" dirty="0"/>
                  <a:t>Inner </a:t>
                </a:r>
                <a:r>
                  <a:rPr lang="en-US" dirty="0" err="1"/>
                  <a:t>product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entropy (and probability of measurements)</a:t>
                </a:r>
              </a:p>
            </p:txBody>
          </p:sp>
        </mc:Choice>
        <mc:Fallback>
          <p:sp>
            <p:nvSpPr>
              <p:cNvPr id="22" name="TextBox 21">
                <a:extLst>
                  <a:ext uri="{FF2B5EF4-FFF2-40B4-BE49-F238E27FC236}">
                    <a16:creationId xmlns:a16="http://schemas.microsoft.com/office/drawing/2014/main" id="{16AD90B9-7020-B475-301D-A4123998E2A0}"/>
                  </a:ext>
                </a:extLst>
              </p:cNvPr>
              <p:cNvSpPr txBox="1">
                <a:spLocks noRot="1" noChangeAspect="1" noMove="1" noResize="1" noEditPoints="1" noAdjustHandles="1" noChangeArrowheads="1" noChangeShapeType="1" noTextEdit="1"/>
              </p:cNvSpPr>
              <p:nvPr/>
            </p:nvSpPr>
            <p:spPr>
              <a:xfrm>
                <a:off x="3079899" y="3726869"/>
                <a:ext cx="5847755" cy="369332"/>
              </a:xfrm>
              <a:prstGeom prst="rect">
                <a:avLst/>
              </a:prstGeom>
              <a:blipFill>
                <a:blip r:embed="rId3"/>
                <a:stretch>
                  <a:fillRect l="-833" t="-8197" r="-1042" b="-24590"/>
                </a:stretch>
              </a:blipFill>
            </p:spPr>
            <p:txBody>
              <a:bodyPr/>
              <a:lstStyle/>
              <a:p>
                <a:r>
                  <a:rPr lang="en-US">
                    <a:noFill/>
                  </a:rPr>
                  <a:t> </a:t>
                </a:r>
              </a:p>
            </p:txBody>
          </p:sp>
        </mc:Fallback>
      </mc:AlternateContent>
    </p:spTree>
    <p:extLst>
      <p:ext uri="{BB962C8B-B14F-4D97-AF65-F5344CB8AC3E}">
        <p14:creationId xmlns:p14="http://schemas.microsoft.com/office/powerpoint/2010/main" val="175785629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105316</TotalTime>
  <Words>2209</Words>
  <Application>Microsoft Office PowerPoint</Application>
  <PresentationFormat>Widescreen</PresentationFormat>
  <Paragraphs>244</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Unphysicality of Hilbert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320</cp:revision>
  <dcterms:created xsi:type="dcterms:W3CDTF">2021-04-07T15:17:47Z</dcterms:created>
  <dcterms:modified xsi:type="dcterms:W3CDTF">2025-02-23T02:24:22Z</dcterms:modified>
</cp:coreProperties>
</file>