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902" r:id="rId2"/>
    <p:sldId id="927" r:id="rId3"/>
    <p:sldId id="928" r:id="rId4"/>
    <p:sldId id="931" r:id="rId5"/>
    <p:sldId id="930" r:id="rId6"/>
    <p:sldId id="932" r:id="rId7"/>
    <p:sldId id="933" r:id="rId8"/>
    <p:sldId id="935" r:id="rId9"/>
    <p:sldId id="934" r:id="rId10"/>
    <p:sldId id="922" r:id="rId11"/>
    <p:sldId id="920" r:id="rId12"/>
    <p:sldId id="937" r:id="rId13"/>
    <p:sldId id="936" r:id="rId14"/>
    <p:sldId id="938" r:id="rId15"/>
    <p:sldId id="939" r:id="rId16"/>
    <p:sldId id="9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4BC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statements are “prime elements”, no specified further (in terms of grammar, </a:t>
            </a:r>
            <a:r>
              <a:rPr lang="en-US" dirty="0" err="1"/>
              <a:t>etc</a:t>
            </a:r>
            <a:r>
              <a:rPr lang="en-US" dirty="0"/>
              <a:t>…), structure and meaning of the assertion is not part of the formal system (because it would be impossible… web of meaning)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511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statements are “prime elements”, no specified further (in terms of grammar, </a:t>
            </a:r>
            <a:r>
              <a:rPr lang="en-US" dirty="0" err="1"/>
              <a:t>etc</a:t>
            </a:r>
            <a:r>
              <a:rPr lang="en-US" dirty="0"/>
              <a:t>…), structure and meaning of the assertion is not part of the formal system (because it would be impossible… web of meaning)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75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statements are “prime elements”, no specified further (in terms of grammar, </a:t>
            </a:r>
            <a:r>
              <a:rPr lang="en-US" dirty="0" err="1"/>
              <a:t>etc</a:t>
            </a:r>
            <a:r>
              <a:rPr lang="en-US" dirty="0"/>
              <a:t>…), structure and meaning of the assertion is not part of the formal system (because it would be impossible… web of meaning)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9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7/15/2024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0.png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ECAB-F8A1-4D91-9779-D29F8617F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Constructing a formal system for physics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9FC8D-3EB4-47A4-BE3E-3183805AE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Assumptions of Physics collaboration</a:t>
            </a:r>
          </a:p>
        </p:txBody>
      </p:sp>
    </p:spTree>
    <p:extLst>
      <p:ext uri="{BB962C8B-B14F-4D97-AF65-F5344CB8AC3E}">
        <p14:creationId xmlns:p14="http://schemas.microsoft.com/office/powerpoint/2010/main" val="437117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504D0B-3395-2E43-B96A-CEA4877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746B2-CA1C-84D1-528C-CC80D385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201FD-B7F3-C589-E76D-4E8E22529618}"/>
                  </a:ext>
                </a:extLst>
              </p:cNvPr>
              <p:cNvSpPr txBox="1"/>
              <p:nvPr/>
            </p:nvSpPr>
            <p:spPr>
              <a:xfrm>
                <a:off x="136772" y="184811"/>
                <a:ext cx="119184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Statements are primitive notions in the formal system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201FD-B7F3-C589-E76D-4E8E22529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72" y="184811"/>
                <a:ext cx="11918456" cy="707886"/>
              </a:xfrm>
              <a:prstGeom prst="rect">
                <a:avLst/>
              </a:prstGeom>
              <a:blipFill>
                <a:blip r:embed="rId3"/>
                <a:stretch>
                  <a:fillRect t="-15517" r="-665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3875AA2-4D44-226F-A033-8E85D8C72340}"/>
              </a:ext>
            </a:extLst>
          </p:cNvPr>
          <p:cNvSpPr txBox="1"/>
          <p:nvPr/>
        </p:nvSpPr>
        <p:spPr>
          <a:xfrm>
            <a:off x="8734796" y="1237938"/>
            <a:ext cx="3218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formal system does not know or care about the syntax or semantics of the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F8F53-723D-6285-2C5B-B8F2C3AA86EB}"/>
              </a:ext>
            </a:extLst>
          </p:cNvPr>
          <p:cNvSpPr txBox="1"/>
          <p:nvPr/>
        </p:nvSpPr>
        <p:spPr>
          <a:xfrm>
            <a:off x="534801" y="4577631"/>
            <a:ext cx="888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Should statements be the smallest primitive notion?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A358EB-63DC-0961-5BAE-F6C92E287BA2}"/>
              </a:ext>
            </a:extLst>
          </p:cNvPr>
          <p:cNvSpPr txBox="1"/>
          <p:nvPr/>
        </p:nvSpPr>
        <p:spPr>
          <a:xfrm>
            <a:off x="220941" y="5217636"/>
            <a:ext cx="52837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we guarantee universality, non-contradiction and connection to evidence on each statement alone?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9B4A9-CBCB-1578-87DD-45B0E321DEC0}"/>
              </a:ext>
            </a:extLst>
          </p:cNvPr>
          <p:cNvCxnSpPr>
            <a:cxnSpLocks/>
          </p:cNvCxnSpPr>
          <p:nvPr/>
        </p:nvCxnSpPr>
        <p:spPr>
          <a:xfrm>
            <a:off x="5680516" y="1129910"/>
            <a:ext cx="0" cy="3195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7CE7EAAA-5856-5538-0A48-BD7152B31C0C}"/>
              </a:ext>
            </a:extLst>
          </p:cNvPr>
          <p:cNvGrpSpPr/>
          <p:nvPr/>
        </p:nvGrpSpPr>
        <p:grpSpPr>
          <a:xfrm>
            <a:off x="3083254" y="1151198"/>
            <a:ext cx="1233420" cy="819128"/>
            <a:chOff x="3083254" y="1151198"/>
            <a:chExt cx="1233420" cy="81912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8744A7-CB6B-5414-C27C-C1F1247B096B}"/>
                </a:ext>
              </a:extLst>
            </p:cNvPr>
            <p:cNvSpPr txBox="1"/>
            <p:nvPr/>
          </p:nvSpPr>
          <p:spPr>
            <a:xfrm>
              <a:off x="3083254" y="1151198"/>
              <a:ext cx="1233420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Informal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9282BE-632B-870D-F3BE-6DB12C2209E7}"/>
                </a:ext>
              </a:extLst>
            </p:cNvPr>
            <p:cNvSpPr txBox="1"/>
            <p:nvPr/>
          </p:nvSpPr>
          <p:spPr>
            <a:xfrm>
              <a:off x="3274893" y="1603661"/>
              <a:ext cx="85014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5C97FE8-1746-3377-E5D7-CB5EFCB3F386}"/>
              </a:ext>
            </a:extLst>
          </p:cNvPr>
          <p:cNvGrpSpPr/>
          <p:nvPr/>
        </p:nvGrpSpPr>
        <p:grpSpPr>
          <a:xfrm>
            <a:off x="7044359" y="1151198"/>
            <a:ext cx="1046459" cy="819128"/>
            <a:chOff x="4882221" y="1151198"/>
            <a:chExt cx="1046459" cy="81912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052C68-86AC-A2E3-A8FD-C6AB5682E03D}"/>
                </a:ext>
              </a:extLst>
            </p:cNvPr>
            <p:cNvSpPr txBox="1"/>
            <p:nvPr/>
          </p:nvSpPr>
          <p:spPr>
            <a:xfrm>
              <a:off x="4882221" y="1151198"/>
              <a:ext cx="1046459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Formal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0146520-E98D-A301-BFC6-AE4E82CB4E03}"/>
                </a:ext>
              </a:extLst>
            </p:cNvPr>
            <p:cNvSpPr txBox="1"/>
            <p:nvPr/>
          </p:nvSpPr>
          <p:spPr>
            <a:xfrm>
              <a:off x="5069755" y="1603661"/>
              <a:ext cx="67139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math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64A677-F535-CA56-C573-42C95C01714D}"/>
                  </a:ext>
                </a:extLst>
              </p:cNvPr>
              <p:cNvSpPr txBox="1"/>
              <p:nvPr/>
            </p:nvSpPr>
            <p:spPr>
              <a:xfrm>
                <a:off x="642646" y="2238123"/>
                <a:ext cx="462652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dirty="0"/>
                  <a:t>“The mass of the photon is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−13</m:t>
                        </m:r>
                      </m:sup>
                    </m:sSup>
                  </m:oMath>
                </a14:m>
                <a:r>
                  <a:rPr lang="en-US" dirty="0"/>
                  <a:t> eV”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E64A677-F535-CA56-C573-42C95C017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46" y="2238123"/>
                <a:ext cx="4626523" cy="369332"/>
              </a:xfrm>
              <a:prstGeom prst="rect">
                <a:avLst/>
              </a:prstGeom>
              <a:blipFill>
                <a:blip r:embed="rId4"/>
                <a:stretch>
                  <a:fillRect l="-1054" t="-8197" r="-6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EFA06794-DFED-D8D0-FB5D-97FBCE2EFC17}"/>
              </a:ext>
            </a:extLst>
          </p:cNvPr>
          <p:cNvSpPr txBox="1"/>
          <p:nvPr/>
        </p:nvSpPr>
        <p:spPr>
          <a:xfrm>
            <a:off x="288436" y="2698512"/>
            <a:ext cx="46143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“The position of the ball is between 2 and 3 m”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A08C56-8B8D-AC26-25AC-B450349AC6B1}"/>
              </a:ext>
            </a:extLst>
          </p:cNvPr>
          <p:cNvSpPr txBox="1"/>
          <p:nvPr/>
        </p:nvSpPr>
        <p:spPr>
          <a:xfrm>
            <a:off x="386102" y="3789264"/>
            <a:ext cx="36812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“The mass of the photon is exactly 0”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AB256A-9770-F5C1-ADE6-412E5C8973D3}"/>
              </a:ext>
            </a:extLst>
          </p:cNvPr>
          <p:cNvSpPr txBox="1"/>
          <p:nvPr/>
        </p:nvSpPr>
        <p:spPr>
          <a:xfrm>
            <a:off x="3466503" y="3315752"/>
            <a:ext cx="5357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“…”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8F597D5-D574-4993-28FB-00C1E27F8AC1}"/>
              </a:ext>
            </a:extLst>
          </p:cNvPr>
          <p:cNvSpPr txBox="1"/>
          <p:nvPr/>
        </p:nvSpPr>
        <p:spPr>
          <a:xfrm>
            <a:off x="4244244" y="3740563"/>
            <a:ext cx="5357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“…”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4A375B1-8A8C-48D9-45D8-D27F993D74F1}"/>
              </a:ext>
            </a:extLst>
          </p:cNvPr>
          <p:cNvSpPr/>
          <p:nvPr/>
        </p:nvSpPr>
        <p:spPr>
          <a:xfrm>
            <a:off x="6928567" y="2400852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727E3F8-A76B-52A5-BEA4-D495D786D1EB}"/>
              </a:ext>
            </a:extLst>
          </p:cNvPr>
          <p:cNvSpPr/>
          <p:nvPr/>
        </p:nvSpPr>
        <p:spPr>
          <a:xfrm>
            <a:off x="6857846" y="275932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440B357-B22C-3E54-28E3-68023B604EE4}"/>
              </a:ext>
            </a:extLst>
          </p:cNvPr>
          <p:cNvSpPr/>
          <p:nvPr/>
        </p:nvSpPr>
        <p:spPr>
          <a:xfrm>
            <a:off x="7207083" y="259316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D199C447-6106-EA10-9713-2C11ED453484}"/>
              </a:ext>
            </a:extLst>
          </p:cNvPr>
          <p:cNvSpPr/>
          <p:nvPr/>
        </p:nvSpPr>
        <p:spPr>
          <a:xfrm>
            <a:off x="7501422" y="2492160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8E004FB-0763-7F8F-DAAE-C60DDDA03605}"/>
              </a:ext>
            </a:extLst>
          </p:cNvPr>
          <p:cNvSpPr/>
          <p:nvPr/>
        </p:nvSpPr>
        <p:spPr>
          <a:xfrm>
            <a:off x="7171484" y="2858368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8189527-F941-E041-56AC-52B45543BAA4}"/>
              </a:ext>
            </a:extLst>
          </p:cNvPr>
          <p:cNvSpPr/>
          <p:nvPr/>
        </p:nvSpPr>
        <p:spPr>
          <a:xfrm>
            <a:off x="7642441" y="288344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F84DD2D-D544-9C28-FD5F-D02696221DE6}"/>
              </a:ext>
            </a:extLst>
          </p:cNvPr>
          <p:cNvSpPr/>
          <p:nvPr/>
        </p:nvSpPr>
        <p:spPr>
          <a:xfrm>
            <a:off x="7019549" y="307343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52624A-52F1-3AEE-0A8C-58676F2D2514}"/>
              </a:ext>
            </a:extLst>
          </p:cNvPr>
          <p:cNvCxnSpPr>
            <a:stCxn id="37" idx="3"/>
            <a:endCxn id="45" idx="2"/>
          </p:cNvCxnSpPr>
          <p:nvPr/>
        </p:nvCxnSpPr>
        <p:spPr>
          <a:xfrm>
            <a:off x="5269169" y="2422789"/>
            <a:ext cx="1659398" cy="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FE78A4-CB2C-B935-1605-66DCD41F082A}"/>
              </a:ext>
            </a:extLst>
          </p:cNvPr>
          <p:cNvCxnSpPr>
            <a:stCxn id="44" idx="3"/>
            <a:endCxn id="50" idx="2"/>
          </p:cNvCxnSpPr>
          <p:nvPr/>
        </p:nvCxnSpPr>
        <p:spPr>
          <a:xfrm flipV="1">
            <a:off x="4779968" y="2908253"/>
            <a:ext cx="2862473" cy="101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A8FD72-4F81-55F1-1615-962CFCD27F43}"/>
              </a:ext>
            </a:extLst>
          </p:cNvPr>
          <p:cNvCxnSpPr>
            <a:stCxn id="43" idx="3"/>
            <a:endCxn id="49" idx="3"/>
          </p:cNvCxnSpPr>
          <p:nvPr/>
        </p:nvCxnSpPr>
        <p:spPr>
          <a:xfrm flipV="1">
            <a:off x="4002227" y="2900720"/>
            <a:ext cx="3176524" cy="59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762BF3B-DE5A-4266-3D3D-9ED365A9650E}"/>
              </a:ext>
            </a:extLst>
          </p:cNvPr>
          <p:cNvCxnSpPr>
            <a:stCxn id="39" idx="3"/>
            <a:endCxn id="46" idx="2"/>
          </p:cNvCxnSpPr>
          <p:nvPr/>
        </p:nvCxnSpPr>
        <p:spPr>
          <a:xfrm flipV="1">
            <a:off x="4902776" y="2784131"/>
            <a:ext cx="1955070" cy="9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4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FE73F-A18D-2B72-2607-7F887FDB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60D379-DB0D-5E7D-79FF-894B0EDE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E8A82-5E76-1CD7-EDFE-448CBC819726}"/>
              </a:ext>
            </a:extLst>
          </p:cNvPr>
          <p:cNvSpPr txBox="1"/>
          <p:nvPr/>
        </p:nvSpPr>
        <p:spPr>
          <a:xfrm>
            <a:off x="445926" y="1150340"/>
            <a:ext cx="204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No-no paradox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84411-2A73-79DD-5EDE-8053144B8A0B}"/>
              </a:ext>
            </a:extLst>
          </p:cNvPr>
          <p:cNvSpPr txBox="1"/>
          <p:nvPr/>
        </p:nvSpPr>
        <p:spPr>
          <a:xfrm>
            <a:off x="445926" y="1980407"/>
            <a:ext cx="2113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Yablo’s</a:t>
            </a:r>
            <a:r>
              <a:rPr lang="en-US" sz="2400" dirty="0"/>
              <a:t> paradox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593C38-0E9B-0045-A4AB-12A6C1FEDA72}"/>
              </a:ext>
            </a:extLst>
          </p:cNvPr>
          <p:cNvSpPr txBox="1"/>
          <p:nvPr/>
        </p:nvSpPr>
        <p:spPr>
          <a:xfrm>
            <a:off x="445926" y="320273"/>
            <a:ext cx="17176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Liar paradox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360A99-9ECB-3589-8FD4-431B010523D5}"/>
                  </a:ext>
                </a:extLst>
              </p:cNvPr>
              <p:cNvSpPr txBox="1"/>
              <p:nvPr/>
            </p:nvSpPr>
            <p:spPr>
              <a:xfrm>
                <a:off x="7038868" y="574080"/>
                <a:ext cx="554736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Logical consistency</a:t>
                </a:r>
                <a:b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is a property of </a:t>
                </a:r>
                <a:b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groups of statements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360A99-9ECB-3589-8FD4-431B01052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868" y="574080"/>
                <a:ext cx="5547360" cy="1938992"/>
              </a:xfrm>
              <a:prstGeom prst="rect">
                <a:avLst/>
              </a:prstGeom>
              <a:blipFill>
                <a:blip r:embed="rId2"/>
                <a:stretch>
                  <a:fillRect l="-3956" t="-5660" b="-1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D3FCC96-3214-F8F3-4A62-F8B601B828DC}"/>
              </a:ext>
            </a:extLst>
          </p:cNvPr>
          <p:cNvSpPr txBox="1"/>
          <p:nvPr/>
        </p:nvSpPr>
        <p:spPr>
          <a:xfrm>
            <a:off x="3066057" y="400113"/>
            <a:ext cx="23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“This sentence is false”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992C2D-9AB9-8592-98FD-967451FF1481}"/>
              </a:ext>
            </a:extLst>
          </p:cNvPr>
          <p:cNvSpPr txBox="1"/>
          <p:nvPr/>
        </p:nvSpPr>
        <p:spPr>
          <a:xfrm>
            <a:off x="3066057" y="1150340"/>
            <a:ext cx="5181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“The next sentence is false”</a:t>
            </a:r>
          </a:p>
          <a:p>
            <a:r>
              <a:rPr lang="en-US" dirty="0"/>
              <a:t>“The previous sentence is true”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3EBC26-9999-4F8E-5378-C8C35210A55B}"/>
                  </a:ext>
                </a:extLst>
              </p:cNvPr>
              <p:cNvSpPr txBox="1"/>
              <p:nvPr/>
            </p:nvSpPr>
            <p:spPr>
              <a:xfrm>
                <a:off x="3066057" y="1980602"/>
                <a:ext cx="2758256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true.</a:t>
                </a: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: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true.</a:t>
                </a:r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not true.</a:t>
                </a:r>
                <a:endParaRPr lang="en-US" b="0" dirty="0"/>
              </a:p>
              <a:p>
                <a:r>
                  <a:rPr lang="en-US" b="0" dirty="0"/>
                  <a:t>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3EBC26-9999-4F8E-5378-C8C35210A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057" y="1980602"/>
                <a:ext cx="2758256" cy="1477328"/>
              </a:xfrm>
              <a:prstGeom prst="rect">
                <a:avLst/>
              </a:prstGeom>
              <a:blipFill>
                <a:blip r:embed="rId3"/>
                <a:stretch>
                  <a:fillRect l="-1991" t="-2479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C67275-1AA9-66F8-AFC9-939F3AB895CE}"/>
                  </a:ext>
                </a:extLst>
              </p:cNvPr>
              <p:cNvSpPr txBox="1"/>
              <p:nvPr/>
            </p:nvSpPr>
            <p:spPr>
              <a:xfrm>
                <a:off x="329983" y="3843655"/>
                <a:ext cx="554736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Logical relationships are well-defined only with consistent semantics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C67275-1AA9-66F8-AFC9-939F3AB895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83" y="3843655"/>
                <a:ext cx="5547360" cy="1938992"/>
              </a:xfrm>
              <a:prstGeom prst="rect">
                <a:avLst/>
              </a:prstGeom>
              <a:blipFill>
                <a:blip r:embed="rId4"/>
                <a:stretch>
                  <a:fillRect l="-3846" t="-5660" r="-2637" b="-1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D3021624-B119-EFE0-BC83-94CE8070E092}"/>
              </a:ext>
            </a:extLst>
          </p:cNvPr>
          <p:cNvGrpSpPr/>
          <p:nvPr/>
        </p:nvGrpSpPr>
        <p:grpSpPr>
          <a:xfrm>
            <a:off x="5552881" y="3679104"/>
            <a:ext cx="3756796" cy="1378568"/>
            <a:chOff x="445926" y="3582604"/>
            <a:chExt cx="3756796" cy="137856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01B031-995C-4807-B103-A57DA21E23A2}"/>
                </a:ext>
              </a:extLst>
            </p:cNvPr>
            <p:cNvSpPr txBox="1"/>
            <p:nvPr/>
          </p:nvSpPr>
          <p:spPr>
            <a:xfrm>
              <a:off x="461377" y="3582604"/>
              <a:ext cx="35005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The pope is the bishop of Rome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0B4352F-725D-E86B-1FF5-8F9839E7AC62}"/>
                </a:ext>
              </a:extLst>
            </p:cNvPr>
            <p:cNvSpPr txBox="1"/>
            <p:nvPr/>
          </p:nvSpPr>
          <p:spPr>
            <a:xfrm>
              <a:off x="445926" y="3951869"/>
              <a:ext cx="3637150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dirty="0"/>
                <a:t>The bishop can only move diagonally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31C351D-E934-7006-C397-28BEBB609016}"/>
                    </a:ext>
                  </a:extLst>
                </p:cNvPr>
                <p:cNvSpPr txBox="1"/>
                <p:nvPr/>
              </p:nvSpPr>
              <p:spPr>
                <a:xfrm>
                  <a:off x="461377" y="4505800"/>
                  <a:ext cx="3741345" cy="369332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dirty="0"/>
                    <a:t> The pope can only move diagonally</a:t>
                  </a: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31C351D-E934-7006-C397-28BEBB6090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77" y="4505800"/>
                  <a:ext cx="3741345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9836" r="-97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68062EB-139D-983A-C48D-17EE251A4240}"/>
                </a:ext>
              </a:extLst>
            </p:cNvPr>
            <p:cNvGrpSpPr/>
            <p:nvPr/>
          </p:nvGrpSpPr>
          <p:grpSpPr>
            <a:xfrm>
              <a:off x="895135" y="4481657"/>
              <a:ext cx="2873828" cy="479515"/>
              <a:chOff x="5536163" y="3520233"/>
              <a:chExt cx="2071396" cy="784833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780F6F1-F6D3-0349-6168-D99AD2F1AE13}"/>
                  </a:ext>
                </a:extLst>
              </p:cNvPr>
              <p:cNvCxnSpPr/>
              <p:nvPr/>
            </p:nvCxnSpPr>
            <p:spPr>
              <a:xfrm>
                <a:off x="5536163" y="3520233"/>
                <a:ext cx="2071396" cy="784833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3EAD7A7-A812-E78D-92D1-B26D5D93CC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536163" y="3520233"/>
                <a:ext cx="2071396" cy="784833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63340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504D0B-3395-2E43-B96A-CEA4877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746B2-CA1C-84D1-528C-CC80D385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201FD-B7F3-C589-E76D-4E8E22529618}"/>
                  </a:ext>
                </a:extLst>
              </p:cNvPr>
              <p:cNvSpPr txBox="1"/>
              <p:nvPr/>
            </p:nvSpPr>
            <p:spPr>
              <a:xfrm>
                <a:off x="136772" y="184811"/>
                <a:ext cx="1101500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Statements must be grouped into logical contexts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201FD-B7F3-C589-E76D-4E8E22529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72" y="184811"/>
                <a:ext cx="11015003" cy="707886"/>
              </a:xfrm>
              <a:prstGeom prst="rect">
                <a:avLst/>
              </a:prstGeom>
              <a:blipFill>
                <a:blip r:embed="rId3"/>
                <a:stretch>
                  <a:fillRect t="-15517" r="-94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A3875AA2-4D44-226F-A033-8E85D8C72340}"/>
              </a:ext>
            </a:extLst>
          </p:cNvPr>
          <p:cNvSpPr txBox="1"/>
          <p:nvPr/>
        </p:nvSpPr>
        <p:spPr>
          <a:xfrm>
            <a:off x="8734796" y="1237938"/>
            <a:ext cx="32183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Logical context contains all statements that are logically and semantically related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AF8F53-723D-6285-2C5B-B8F2C3AA86EB}"/>
              </a:ext>
            </a:extLst>
          </p:cNvPr>
          <p:cNvSpPr txBox="1"/>
          <p:nvPr/>
        </p:nvSpPr>
        <p:spPr>
          <a:xfrm>
            <a:off x="534801" y="4577631"/>
            <a:ext cx="83323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Still need connection to experimental evidence!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01EB14-4F7F-2872-14CF-E220CCC7B4EE}"/>
              </a:ext>
            </a:extLst>
          </p:cNvPr>
          <p:cNvSpPr/>
          <p:nvPr/>
        </p:nvSpPr>
        <p:spPr>
          <a:xfrm>
            <a:off x="6511485" y="2092401"/>
            <a:ext cx="1962466" cy="116911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ABB5D4-ECF9-240F-F992-538D6ACDB50B}"/>
              </a:ext>
            </a:extLst>
          </p:cNvPr>
          <p:cNvSpPr/>
          <p:nvPr/>
        </p:nvSpPr>
        <p:spPr>
          <a:xfrm>
            <a:off x="136772" y="2109216"/>
            <a:ext cx="5349627" cy="221633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1B9C04-BA5B-BBA8-6FA8-5D4B29A5F1D9}"/>
              </a:ext>
            </a:extLst>
          </p:cNvPr>
          <p:cNvCxnSpPr>
            <a:cxnSpLocks/>
          </p:cNvCxnSpPr>
          <p:nvPr/>
        </p:nvCxnSpPr>
        <p:spPr>
          <a:xfrm>
            <a:off x="5680516" y="1129910"/>
            <a:ext cx="0" cy="3195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690452-1D5E-C935-3098-79F2E015D640}"/>
              </a:ext>
            </a:extLst>
          </p:cNvPr>
          <p:cNvGrpSpPr/>
          <p:nvPr/>
        </p:nvGrpSpPr>
        <p:grpSpPr>
          <a:xfrm>
            <a:off x="3083254" y="1151198"/>
            <a:ext cx="1233420" cy="819128"/>
            <a:chOff x="3083254" y="1151198"/>
            <a:chExt cx="1233420" cy="8191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A1813F-3DEC-7F28-B500-735403EEBEBC}"/>
                </a:ext>
              </a:extLst>
            </p:cNvPr>
            <p:cNvSpPr txBox="1"/>
            <p:nvPr/>
          </p:nvSpPr>
          <p:spPr>
            <a:xfrm>
              <a:off x="3083254" y="1151198"/>
              <a:ext cx="1233420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Informal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664BAF-128D-AE5A-6440-6F998D1EAA32}"/>
                </a:ext>
              </a:extLst>
            </p:cNvPr>
            <p:cNvSpPr txBox="1"/>
            <p:nvPr/>
          </p:nvSpPr>
          <p:spPr>
            <a:xfrm>
              <a:off x="3274893" y="1603661"/>
              <a:ext cx="85014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3A86053-F11A-1031-5ECB-2145A9A35284}"/>
              </a:ext>
            </a:extLst>
          </p:cNvPr>
          <p:cNvGrpSpPr/>
          <p:nvPr/>
        </p:nvGrpSpPr>
        <p:grpSpPr>
          <a:xfrm>
            <a:off x="7044359" y="1151198"/>
            <a:ext cx="1046459" cy="819128"/>
            <a:chOff x="4882221" y="1151198"/>
            <a:chExt cx="1046459" cy="81912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1D957C6-CADC-2367-4363-80C8636A3213}"/>
                </a:ext>
              </a:extLst>
            </p:cNvPr>
            <p:cNvSpPr txBox="1"/>
            <p:nvPr/>
          </p:nvSpPr>
          <p:spPr>
            <a:xfrm>
              <a:off x="4882221" y="1151198"/>
              <a:ext cx="1046459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Formal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B31E4F3-E33B-7B82-87B0-9FDBAEEB7043}"/>
                </a:ext>
              </a:extLst>
            </p:cNvPr>
            <p:cNvSpPr txBox="1"/>
            <p:nvPr/>
          </p:nvSpPr>
          <p:spPr>
            <a:xfrm>
              <a:off x="5069755" y="1603661"/>
              <a:ext cx="67139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math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C3A577-7B3F-EA42-278D-6F1D5EBCE0B0}"/>
                  </a:ext>
                </a:extLst>
              </p:cNvPr>
              <p:cNvSpPr txBox="1"/>
              <p:nvPr/>
            </p:nvSpPr>
            <p:spPr>
              <a:xfrm>
                <a:off x="642646" y="2238123"/>
                <a:ext cx="462652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dirty="0"/>
                  <a:t>“The mass of the photon is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−13</m:t>
                        </m:r>
                      </m:sup>
                    </m:sSup>
                  </m:oMath>
                </a14:m>
                <a:r>
                  <a:rPr lang="en-US" dirty="0"/>
                  <a:t> eV”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C3A577-7B3F-EA42-278D-6F1D5EBCE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46" y="2238123"/>
                <a:ext cx="4626523" cy="369332"/>
              </a:xfrm>
              <a:prstGeom prst="rect">
                <a:avLst/>
              </a:prstGeom>
              <a:blipFill>
                <a:blip r:embed="rId4"/>
                <a:stretch>
                  <a:fillRect l="-1054" t="-8197" r="-6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BA11A632-0CFD-2E96-DDFD-39D41ECD51A9}"/>
              </a:ext>
            </a:extLst>
          </p:cNvPr>
          <p:cNvSpPr txBox="1"/>
          <p:nvPr/>
        </p:nvSpPr>
        <p:spPr>
          <a:xfrm>
            <a:off x="288436" y="2698512"/>
            <a:ext cx="46143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“The position of the ball is between 2 and 3 m”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644214-525D-6052-A955-3A1BFB9673E3}"/>
              </a:ext>
            </a:extLst>
          </p:cNvPr>
          <p:cNvSpPr txBox="1"/>
          <p:nvPr/>
        </p:nvSpPr>
        <p:spPr>
          <a:xfrm>
            <a:off x="386102" y="3789264"/>
            <a:ext cx="368120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“The mass of the photon is exactly 0”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D8BFC4-28CC-E158-6299-485599E42E90}"/>
              </a:ext>
            </a:extLst>
          </p:cNvPr>
          <p:cNvSpPr txBox="1"/>
          <p:nvPr/>
        </p:nvSpPr>
        <p:spPr>
          <a:xfrm>
            <a:off x="3466503" y="3315752"/>
            <a:ext cx="5357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“…”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32E620B-4328-9A25-91DA-2B5F27CBCDDA}"/>
              </a:ext>
            </a:extLst>
          </p:cNvPr>
          <p:cNvSpPr txBox="1"/>
          <p:nvPr/>
        </p:nvSpPr>
        <p:spPr>
          <a:xfrm>
            <a:off x="4244244" y="3740563"/>
            <a:ext cx="5357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“…”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D99E105-3F20-8F5A-4299-B7580F5DC1DF}"/>
              </a:ext>
            </a:extLst>
          </p:cNvPr>
          <p:cNvSpPr/>
          <p:nvPr/>
        </p:nvSpPr>
        <p:spPr>
          <a:xfrm>
            <a:off x="6928567" y="2400852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152A51C-BF0C-5E6F-A179-A66F4CB1EC35}"/>
              </a:ext>
            </a:extLst>
          </p:cNvPr>
          <p:cNvSpPr/>
          <p:nvPr/>
        </p:nvSpPr>
        <p:spPr>
          <a:xfrm>
            <a:off x="6857846" y="275932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F249493-1446-A4A4-0A40-843DEFF690B2}"/>
              </a:ext>
            </a:extLst>
          </p:cNvPr>
          <p:cNvSpPr/>
          <p:nvPr/>
        </p:nvSpPr>
        <p:spPr>
          <a:xfrm>
            <a:off x="7207083" y="259316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48C9A197-CDA4-F879-B360-7F6F421CAAAD}"/>
              </a:ext>
            </a:extLst>
          </p:cNvPr>
          <p:cNvSpPr/>
          <p:nvPr/>
        </p:nvSpPr>
        <p:spPr>
          <a:xfrm>
            <a:off x="7501422" y="2492160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FEC9EDD-2DE0-C147-BC4F-3CEDB7F35897}"/>
              </a:ext>
            </a:extLst>
          </p:cNvPr>
          <p:cNvSpPr/>
          <p:nvPr/>
        </p:nvSpPr>
        <p:spPr>
          <a:xfrm>
            <a:off x="7171484" y="2858368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CD1C763-2D03-FF67-2828-58BCEB6507D8}"/>
              </a:ext>
            </a:extLst>
          </p:cNvPr>
          <p:cNvSpPr/>
          <p:nvPr/>
        </p:nvSpPr>
        <p:spPr>
          <a:xfrm>
            <a:off x="7642441" y="288344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B5FCF29-3DF1-89D9-C2F1-EA0E22F29C95}"/>
              </a:ext>
            </a:extLst>
          </p:cNvPr>
          <p:cNvSpPr/>
          <p:nvPr/>
        </p:nvSpPr>
        <p:spPr>
          <a:xfrm>
            <a:off x="7019549" y="307343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35AC2A-ABDB-C30E-55D0-0730841699E0}"/>
              </a:ext>
            </a:extLst>
          </p:cNvPr>
          <p:cNvCxnSpPr>
            <a:stCxn id="42" idx="3"/>
            <a:endCxn id="47" idx="2"/>
          </p:cNvCxnSpPr>
          <p:nvPr/>
        </p:nvCxnSpPr>
        <p:spPr>
          <a:xfrm>
            <a:off x="5269169" y="2422789"/>
            <a:ext cx="1659398" cy="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C24F60F-3825-273A-A7C7-D08D94A070A0}"/>
              </a:ext>
            </a:extLst>
          </p:cNvPr>
          <p:cNvCxnSpPr>
            <a:stCxn id="46" idx="3"/>
            <a:endCxn id="52" idx="2"/>
          </p:cNvCxnSpPr>
          <p:nvPr/>
        </p:nvCxnSpPr>
        <p:spPr>
          <a:xfrm flipV="1">
            <a:off x="4779968" y="2908253"/>
            <a:ext cx="2862473" cy="101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5B856E9-C472-1F54-14EE-4B2480DC7D50}"/>
              </a:ext>
            </a:extLst>
          </p:cNvPr>
          <p:cNvCxnSpPr>
            <a:stCxn id="45" idx="3"/>
            <a:endCxn id="51" idx="3"/>
          </p:cNvCxnSpPr>
          <p:nvPr/>
        </p:nvCxnSpPr>
        <p:spPr>
          <a:xfrm flipV="1">
            <a:off x="4002227" y="2900720"/>
            <a:ext cx="3176524" cy="59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200510-20D5-1594-26EC-F3A280BEEB2A}"/>
              </a:ext>
            </a:extLst>
          </p:cNvPr>
          <p:cNvCxnSpPr>
            <a:stCxn id="43" idx="3"/>
            <a:endCxn id="48" idx="2"/>
          </p:cNvCxnSpPr>
          <p:nvPr/>
        </p:nvCxnSpPr>
        <p:spPr>
          <a:xfrm flipV="1">
            <a:off x="4902776" y="2784131"/>
            <a:ext cx="1955070" cy="9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BB514D7-AE12-D8F7-6B40-C8A49C5E63FB}"/>
                  </a:ext>
                </a:extLst>
              </p:cNvPr>
              <p:cNvSpPr txBox="1"/>
              <p:nvPr/>
            </p:nvSpPr>
            <p:spPr>
              <a:xfrm>
                <a:off x="6356423" y="1761168"/>
                <a:ext cx="379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BB514D7-AE12-D8F7-6B40-C8A49C5E6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3" y="1761168"/>
                <a:ext cx="3796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48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9E3ED72-05D5-C3A7-E2D6-51ED1BF0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240A1-E3C1-FD95-7071-8F51BE51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2">
                <a:extLst>
                  <a:ext uri="{FF2B5EF4-FFF2-40B4-BE49-F238E27FC236}">
                    <a16:creationId xmlns:a16="http://schemas.microsoft.com/office/drawing/2014/main" id="{7DD9EC03-0AF0-8CD8-8FA0-1E97A343F8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769855"/>
                  </p:ext>
                </p:extLst>
              </p:nvPr>
            </p:nvGraphicFramePr>
            <p:xfrm>
              <a:off x="4278930" y="50120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9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2">
                <a:extLst>
                  <a:ext uri="{FF2B5EF4-FFF2-40B4-BE49-F238E27FC236}">
                    <a16:creationId xmlns:a16="http://schemas.microsoft.com/office/drawing/2014/main" id="{7DD9EC03-0AF0-8CD8-8FA0-1E97A343F8B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4769855"/>
                  </p:ext>
                </p:extLst>
              </p:nvPr>
            </p:nvGraphicFramePr>
            <p:xfrm>
              <a:off x="4278930" y="50120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r="-567273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685" r="-322" b="-4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32BD76E-CDC0-7CDA-DA7D-B08E962E5A43}"/>
              </a:ext>
            </a:extLst>
          </p:cNvPr>
          <p:cNvGrpSpPr/>
          <p:nvPr/>
        </p:nvGrpSpPr>
        <p:grpSpPr>
          <a:xfrm>
            <a:off x="1821049" y="1397497"/>
            <a:ext cx="504548" cy="504548"/>
            <a:chOff x="8269002" y="5563077"/>
            <a:chExt cx="504548" cy="50454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E0F2A79-E12A-3D2B-253D-BDC129D02440}"/>
                </a:ext>
              </a:extLst>
            </p:cNvPr>
            <p:cNvSpPr/>
            <p:nvPr/>
          </p:nvSpPr>
          <p:spPr>
            <a:xfrm rot="2700000">
              <a:off x="8269002" y="5563077"/>
              <a:ext cx="504548" cy="504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3C7D7A9-06E5-9D4B-6016-4367DC9ACD1F}"/>
                    </a:ext>
                  </a:extLst>
                </p:cNvPr>
                <p:cNvSpPr txBox="1"/>
                <p:nvPr/>
              </p:nvSpPr>
              <p:spPr>
                <a:xfrm>
                  <a:off x="8318363" y="5604051"/>
                  <a:ext cx="3564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23C7D7A9-06E5-9D4B-6016-4367DC9ACD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363" y="5604051"/>
                  <a:ext cx="35644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27C525-A85E-4508-044A-F943F617F14F}"/>
              </a:ext>
            </a:extLst>
          </p:cNvPr>
          <p:cNvCxnSpPr>
            <a:cxnSpLocks/>
          </p:cNvCxnSpPr>
          <p:nvPr/>
        </p:nvCxnSpPr>
        <p:spPr>
          <a:xfrm>
            <a:off x="1263704" y="1296925"/>
            <a:ext cx="589480" cy="123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06855DE2-39DC-D61E-9582-DFD256F40FCD}"/>
              </a:ext>
            </a:extLst>
          </p:cNvPr>
          <p:cNvSpPr/>
          <p:nvPr/>
        </p:nvSpPr>
        <p:spPr>
          <a:xfrm>
            <a:off x="1184485" y="1278261"/>
            <a:ext cx="37328" cy="37328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95812D-C9D2-6336-16AD-B75EC67DDA8D}"/>
                  </a:ext>
                </a:extLst>
              </p:cNvPr>
              <p:cNvSpPr txBox="1"/>
              <p:nvPr/>
            </p:nvSpPr>
            <p:spPr>
              <a:xfrm>
                <a:off x="1009629" y="908929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195812D-C9D2-6336-16AD-B75EC67DD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629" y="908929"/>
                <a:ext cx="34971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380A5E4-B077-5D56-B73C-181819B88BD7}"/>
              </a:ext>
            </a:extLst>
          </p:cNvPr>
          <p:cNvSpPr txBox="1"/>
          <p:nvPr/>
        </p:nvSpPr>
        <p:spPr>
          <a:xfrm>
            <a:off x="575791" y="621792"/>
            <a:ext cx="1140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C1921D-3123-51A0-422C-1E006618E4A0}"/>
              </a:ext>
            </a:extLst>
          </p:cNvPr>
          <p:cNvSpPr txBox="1"/>
          <p:nvPr/>
        </p:nvSpPr>
        <p:spPr>
          <a:xfrm>
            <a:off x="1716553" y="2025205"/>
            <a:ext cx="183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experimental test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E70226-B4AE-1043-1898-4EFB3474EC37}"/>
              </a:ext>
            </a:extLst>
          </p:cNvPr>
          <p:cNvSpPr txBox="1"/>
          <p:nvPr/>
        </p:nvSpPr>
        <p:spPr>
          <a:xfrm>
            <a:off x="7083762" y="612924"/>
            <a:ext cx="4670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Don’t necessarily have a test that always finishes in all cases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E63033B-1362-8E85-70D6-6AF90B287118}"/>
              </a:ext>
            </a:extLst>
          </p:cNvPr>
          <p:cNvSpPr txBox="1"/>
          <p:nvPr/>
        </p:nvSpPr>
        <p:spPr>
          <a:xfrm>
            <a:off x="7063777" y="1794372"/>
            <a:ext cx="5032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exists extra terrestrial-life</a:t>
            </a:r>
          </a:p>
          <a:p>
            <a:r>
              <a:rPr lang="en-US" dirty="0"/>
              <a:t>The mass of the photon is exactly zero</a:t>
            </a:r>
          </a:p>
          <a:p>
            <a:r>
              <a:rPr lang="en-US" dirty="0"/>
              <a:t>The ratio between the mass of the electron and proton is a rational number</a:t>
            </a:r>
          </a:p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52">
                <a:extLst>
                  <a:ext uri="{FF2B5EF4-FFF2-40B4-BE49-F238E27FC236}">
                    <a16:creationId xmlns:a16="http://schemas.microsoft.com/office/drawing/2014/main" id="{7F5D78AB-F33A-FCDD-D137-FEE636705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6519309"/>
                  </p:ext>
                </p:extLst>
              </p:nvPr>
            </p:nvGraphicFramePr>
            <p:xfrm>
              <a:off x="817274" y="3482437"/>
              <a:ext cx="2220608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9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91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52">
                <a:extLst>
                  <a:ext uri="{FF2B5EF4-FFF2-40B4-BE49-F238E27FC236}">
                    <a16:creationId xmlns:a16="http://schemas.microsoft.com/office/drawing/2014/main" id="{7F5D78AB-F33A-FCDD-D137-FEE6367052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6519309"/>
                  </p:ext>
                </p:extLst>
              </p:nvPr>
            </p:nvGraphicFramePr>
            <p:xfrm>
              <a:off x="817274" y="3482437"/>
              <a:ext cx="2220608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r="-565455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7742" r="-323" b="-32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FC131C7-3BF1-A53A-87F5-5E687D055109}"/>
              </a:ext>
            </a:extLst>
          </p:cNvPr>
          <p:cNvSpPr txBox="1"/>
          <p:nvPr/>
        </p:nvSpPr>
        <p:spPr>
          <a:xfrm>
            <a:off x="3466593" y="3438536"/>
            <a:ext cx="5577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Verifiable statement: test guaranteed to finish successfully if and only if the statement is true</a:t>
            </a:r>
          </a:p>
        </p:txBody>
      </p:sp>
    </p:spTree>
    <p:extLst>
      <p:ext uri="{BB962C8B-B14F-4D97-AF65-F5344CB8AC3E}">
        <p14:creationId xmlns:p14="http://schemas.microsoft.com/office/powerpoint/2010/main" val="16711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7DB5685-25AD-C394-BCDD-B01ADC0B8C73}"/>
              </a:ext>
            </a:extLst>
          </p:cNvPr>
          <p:cNvSpPr/>
          <p:nvPr/>
        </p:nvSpPr>
        <p:spPr>
          <a:xfrm>
            <a:off x="6511485" y="2092401"/>
            <a:ext cx="1962466" cy="116911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8FF5004-64AB-26FB-D0E7-F6D2F6719343}"/>
              </a:ext>
            </a:extLst>
          </p:cNvPr>
          <p:cNvSpPr/>
          <p:nvPr/>
        </p:nvSpPr>
        <p:spPr>
          <a:xfrm>
            <a:off x="136772" y="2109216"/>
            <a:ext cx="5349627" cy="221633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504D0B-3395-2E43-B96A-CEA487797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D746B2-CA1C-84D1-528C-CC80D385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201FD-B7F3-C589-E76D-4E8E22529618}"/>
                  </a:ext>
                </a:extLst>
              </p:cNvPr>
              <p:cNvSpPr txBox="1"/>
              <p:nvPr/>
            </p:nvSpPr>
            <p:spPr>
              <a:xfrm>
                <a:off x="136772" y="184811"/>
                <a:ext cx="1137170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Contexts should keep track of verifiable statements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7201FD-B7F3-C589-E76D-4E8E22529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72" y="184811"/>
                <a:ext cx="11371703" cy="707886"/>
              </a:xfrm>
              <a:prstGeom prst="rect">
                <a:avLst/>
              </a:prstGeom>
              <a:blipFill>
                <a:blip r:embed="rId3"/>
                <a:stretch>
                  <a:fillRect t="-15517" r="-804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BC8DECD-AD56-69F6-4F74-FC4C76699475}"/>
              </a:ext>
            </a:extLst>
          </p:cNvPr>
          <p:cNvCxnSpPr>
            <a:cxnSpLocks/>
          </p:cNvCxnSpPr>
          <p:nvPr/>
        </p:nvCxnSpPr>
        <p:spPr>
          <a:xfrm>
            <a:off x="5680516" y="1129910"/>
            <a:ext cx="0" cy="319564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B30E92A-8573-C5FB-2F5B-31703CEE9E2D}"/>
              </a:ext>
            </a:extLst>
          </p:cNvPr>
          <p:cNvGrpSpPr/>
          <p:nvPr/>
        </p:nvGrpSpPr>
        <p:grpSpPr>
          <a:xfrm>
            <a:off x="3083254" y="1151198"/>
            <a:ext cx="1233420" cy="819128"/>
            <a:chOff x="3083254" y="1151198"/>
            <a:chExt cx="1233420" cy="8191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4122264-7BC9-B6A0-38F2-EDCF22B3CF19}"/>
                </a:ext>
              </a:extLst>
            </p:cNvPr>
            <p:cNvSpPr txBox="1"/>
            <p:nvPr/>
          </p:nvSpPr>
          <p:spPr>
            <a:xfrm>
              <a:off x="3083254" y="1151198"/>
              <a:ext cx="1233420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Informal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6005CF-D41D-DBE1-B9DA-F599D29C97CA}"/>
                </a:ext>
              </a:extLst>
            </p:cNvPr>
            <p:cNvSpPr txBox="1"/>
            <p:nvPr/>
          </p:nvSpPr>
          <p:spPr>
            <a:xfrm>
              <a:off x="3274893" y="1603661"/>
              <a:ext cx="85014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BAE7F3D-3861-631E-CA3F-96D66FCDB5FB}"/>
              </a:ext>
            </a:extLst>
          </p:cNvPr>
          <p:cNvGrpSpPr/>
          <p:nvPr/>
        </p:nvGrpSpPr>
        <p:grpSpPr>
          <a:xfrm>
            <a:off x="7044359" y="1151198"/>
            <a:ext cx="1046459" cy="819128"/>
            <a:chOff x="4882221" y="1151198"/>
            <a:chExt cx="1046459" cy="81912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DCE6CD9-D0FE-659F-5AEB-CFF242E05F81}"/>
                </a:ext>
              </a:extLst>
            </p:cNvPr>
            <p:cNvSpPr txBox="1"/>
            <p:nvPr/>
          </p:nvSpPr>
          <p:spPr>
            <a:xfrm>
              <a:off x="4882221" y="1151198"/>
              <a:ext cx="1046459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Formal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11DBB27-70F4-279D-2C43-D4D7C369F794}"/>
                </a:ext>
              </a:extLst>
            </p:cNvPr>
            <p:cNvSpPr txBox="1"/>
            <p:nvPr/>
          </p:nvSpPr>
          <p:spPr>
            <a:xfrm>
              <a:off x="5069755" y="1603661"/>
              <a:ext cx="67139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math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C253D5-1701-9ACB-4AA7-FDF304A821A6}"/>
                  </a:ext>
                </a:extLst>
              </p:cNvPr>
              <p:cNvSpPr txBox="1"/>
              <p:nvPr/>
            </p:nvSpPr>
            <p:spPr>
              <a:xfrm>
                <a:off x="642646" y="2238123"/>
                <a:ext cx="4626523" cy="36933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>
                  <a:buFont typeface="Arial" panose="020B0604020202020204" pitchFamily="34" charset="0"/>
                  <a:buNone/>
                </a:pPr>
                <a:r>
                  <a:rPr lang="en-US" dirty="0"/>
                  <a:t>“The mass of the photon is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−13</m:t>
                        </m:r>
                      </m:sup>
                    </m:sSup>
                  </m:oMath>
                </a14:m>
                <a:r>
                  <a:rPr lang="en-US" dirty="0"/>
                  <a:t> eV”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C253D5-1701-9ACB-4AA7-FDF304A82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46" y="2238123"/>
                <a:ext cx="4626523" cy="369332"/>
              </a:xfrm>
              <a:prstGeom prst="rect">
                <a:avLst/>
              </a:prstGeom>
              <a:blipFill>
                <a:blip r:embed="rId4"/>
                <a:stretch>
                  <a:fillRect l="-1054" t="-8197" r="-6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F0337E9-9EE0-807B-C0D9-AF2E177D8CDE}"/>
              </a:ext>
            </a:extLst>
          </p:cNvPr>
          <p:cNvSpPr txBox="1"/>
          <p:nvPr/>
        </p:nvSpPr>
        <p:spPr>
          <a:xfrm>
            <a:off x="288436" y="2698512"/>
            <a:ext cx="46143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“The position of the ball is between 2 and 3 m”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CF2380-B34C-452F-E3F3-840AE04E2A48}"/>
              </a:ext>
            </a:extLst>
          </p:cNvPr>
          <p:cNvSpPr txBox="1"/>
          <p:nvPr/>
        </p:nvSpPr>
        <p:spPr>
          <a:xfrm>
            <a:off x="386102" y="3789264"/>
            <a:ext cx="363567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“the mass of the photon is exactly 0”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899F03-9614-41BD-A3D7-30DDDF3DB70D}"/>
              </a:ext>
            </a:extLst>
          </p:cNvPr>
          <p:cNvSpPr txBox="1"/>
          <p:nvPr/>
        </p:nvSpPr>
        <p:spPr>
          <a:xfrm>
            <a:off x="3466503" y="3315752"/>
            <a:ext cx="5357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“…”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2F756D-BED6-06C4-A7B2-92102CADB11C}"/>
              </a:ext>
            </a:extLst>
          </p:cNvPr>
          <p:cNvSpPr txBox="1"/>
          <p:nvPr/>
        </p:nvSpPr>
        <p:spPr>
          <a:xfrm>
            <a:off x="4244244" y="3740563"/>
            <a:ext cx="53572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dirty="0"/>
              <a:t>“…”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D36CE-89C9-A618-85B5-B297A9BBBD88}"/>
              </a:ext>
            </a:extLst>
          </p:cNvPr>
          <p:cNvSpPr/>
          <p:nvPr/>
        </p:nvSpPr>
        <p:spPr>
          <a:xfrm>
            <a:off x="6928567" y="2400852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90EE3A1-161F-7080-8D91-14F8DC138B6C}"/>
              </a:ext>
            </a:extLst>
          </p:cNvPr>
          <p:cNvSpPr/>
          <p:nvPr/>
        </p:nvSpPr>
        <p:spPr>
          <a:xfrm>
            <a:off x="6857846" y="2759321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A87EB5E-9601-3FC6-B529-572B161933FF}"/>
              </a:ext>
            </a:extLst>
          </p:cNvPr>
          <p:cNvSpPr/>
          <p:nvPr/>
        </p:nvSpPr>
        <p:spPr>
          <a:xfrm>
            <a:off x="7207083" y="259316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4877472-3532-A092-64E5-18CA38B04B3E}"/>
              </a:ext>
            </a:extLst>
          </p:cNvPr>
          <p:cNvSpPr/>
          <p:nvPr/>
        </p:nvSpPr>
        <p:spPr>
          <a:xfrm>
            <a:off x="7501422" y="2492160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D423F6A-912A-B444-93B3-C3DB8DEB783D}"/>
              </a:ext>
            </a:extLst>
          </p:cNvPr>
          <p:cNvSpPr/>
          <p:nvPr/>
        </p:nvSpPr>
        <p:spPr>
          <a:xfrm>
            <a:off x="7171484" y="2858368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0D93AE-2F21-2EC1-F97E-FE0707EFD687}"/>
              </a:ext>
            </a:extLst>
          </p:cNvPr>
          <p:cNvSpPr/>
          <p:nvPr/>
        </p:nvSpPr>
        <p:spPr>
          <a:xfrm>
            <a:off x="7642441" y="2883443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6910FBC-0BC6-95BA-3DEA-910ABF9AD43F}"/>
              </a:ext>
            </a:extLst>
          </p:cNvPr>
          <p:cNvSpPr/>
          <p:nvPr/>
        </p:nvSpPr>
        <p:spPr>
          <a:xfrm>
            <a:off x="7019549" y="3073439"/>
            <a:ext cx="49619" cy="496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5639D1D-CEBC-0DEC-64B8-ED876FBE7FD0}"/>
              </a:ext>
            </a:extLst>
          </p:cNvPr>
          <p:cNvCxnSpPr>
            <a:stCxn id="19" idx="3"/>
            <a:endCxn id="26" idx="2"/>
          </p:cNvCxnSpPr>
          <p:nvPr/>
        </p:nvCxnSpPr>
        <p:spPr>
          <a:xfrm>
            <a:off x="5269169" y="2422789"/>
            <a:ext cx="1659398" cy="2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0FE902F-9DDE-2609-648E-8E0DE9C64841}"/>
              </a:ext>
            </a:extLst>
          </p:cNvPr>
          <p:cNvCxnSpPr>
            <a:stCxn id="25" idx="3"/>
            <a:endCxn id="31" idx="2"/>
          </p:cNvCxnSpPr>
          <p:nvPr/>
        </p:nvCxnSpPr>
        <p:spPr>
          <a:xfrm flipV="1">
            <a:off x="4779968" y="2908253"/>
            <a:ext cx="2862473" cy="101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02D396-8B3C-96D8-2720-FC152EB35A5B}"/>
              </a:ext>
            </a:extLst>
          </p:cNvPr>
          <p:cNvCxnSpPr>
            <a:stCxn id="24" idx="3"/>
            <a:endCxn id="30" idx="3"/>
          </p:cNvCxnSpPr>
          <p:nvPr/>
        </p:nvCxnSpPr>
        <p:spPr>
          <a:xfrm flipV="1">
            <a:off x="4002227" y="2900720"/>
            <a:ext cx="3176524" cy="59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8FD65C-C2B8-64CD-E36C-CEC2C07B70FD}"/>
              </a:ext>
            </a:extLst>
          </p:cNvPr>
          <p:cNvCxnSpPr>
            <a:stCxn id="22" idx="3"/>
            <a:endCxn id="27" idx="2"/>
          </p:cNvCxnSpPr>
          <p:nvPr/>
        </p:nvCxnSpPr>
        <p:spPr>
          <a:xfrm flipV="1">
            <a:off x="4902776" y="2784131"/>
            <a:ext cx="1955070" cy="99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ADCC17-8303-CE53-FC59-3119055020FF}"/>
              </a:ext>
            </a:extLst>
          </p:cNvPr>
          <p:cNvSpPr/>
          <p:nvPr/>
        </p:nvSpPr>
        <p:spPr>
          <a:xfrm>
            <a:off x="302720" y="2248609"/>
            <a:ext cx="4939022" cy="94995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E055E5-7D38-4807-A411-94028D1D74B4}"/>
              </a:ext>
            </a:extLst>
          </p:cNvPr>
          <p:cNvSpPr/>
          <p:nvPr/>
        </p:nvSpPr>
        <p:spPr>
          <a:xfrm>
            <a:off x="6711695" y="2244801"/>
            <a:ext cx="357473" cy="638377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D1A044-577F-18EC-AC98-CB7B11D55A83}"/>
                  </a:ext>
                </a:extLst>
              </p:cNvPr>
              <p:cNvSpPr txBox="1"/>
              <p:nvPr/>
            </p:nvSpPr>
            <p:spPr>
              <a:xfrm>
                <a:off x="6356423" y="1761168"/>
                <a:ext cx="3796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D1A044-577F-18EC-AC98-CB7B11D55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6423" y="1761168"/>
                <a:ext cx="37965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993E97-FE95-FADC-0CB8-5E4F9C4A504D}"/>
                  </a:ext>
                </a:extLst>
              </p:cNvPr>
              <p:cNvSpPr txBox="1"/>
              <p:nvPr/>
            </p:nvSpPr>
            <p:spPr>
              <a:xfrm>
                <a:off x="7043762" y="2131065"/>
                <a:ext cx="4845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993E97-FE95-FADC-0CB8-5E4F9C4A5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762" y="2131065"/>
                <a:ext cx="4845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36D0B83-1FB9-8A7D-7F80-F0B273CE9C33}"/>
              </a:ext>
            </a:extLst>
          </p:cNvPr>
          <p:cNvSpPr txBox="1"/>
          <p:nvPr/>
        </p:nvSpPr>
        <p:spPr>
          <a:xfrm>
            <a:off x="2612411" y="4577631"/>
            <a:ext cx="4285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Is this primitive enough?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421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B331E17-DF27-F4E5-F4B0-7DAF0356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9F6680-5D1E-A917-65F5-9DE1207B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A741C1-4642-29EB-AC3A-0E62835E9AB1}"/>
                  </a:ext>
                </a:extLst>
              </p:cNvPr>
              <p:cNvSpPr txBox="1"/>
              <p:nvPr/>
            </p:nvSpPr>
            <p:spPr>
              <a:xfrm>
                <a:off x="3787997" y="375572"/>
                <a:ext cx="4616007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96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9600" i="1" dirty="0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2A741C1-4642-29EB-AC3A-0E62835E9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997" y="375572"/>
                <a:ext cx="4616007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1CA47F-4551-72F0-55F4-C756152CC22F}"/>
                  </a:ext>
                </a:extLst>
              </p:cNvPr>
              <p:cNvSpPr txBox="1"/>
              <p:nvPr/>
            </p:nvSpPr>
            <p:spPr>
              <a:xfrm>
                <a:off x="2779755" y="1883454"/>
                <a:ext cx="240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“The force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F</m:t>
                    </m:r>
                  </m:oMath>
                </a14:m>
                <a:r>
                  <a:rPr lang="en-US" dirty="0"/>
                  <a:t> N”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1CA47F-4551-72F0-55F4-C756152CC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755" y="1883454"/>
                <a:ext cx="2404633" cy="369332"/>
              </a:xfrm>
              <a:prstGeom prst="rect">
                <a:avLst/>
              </a:prstGeom>
              <a:blipFill>
                <a:blip r:embed="rId3"/>
                <a:stretch>
                  <a:fillRect l="-2284" t="-9836" r="-17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3DD260-84A5-9F32-418D-90C2A1B1CA72}"/>
                  </a:ext>
                </a:extLst>
              </p:cNvPr>
              <p:cNvSpPr txBox="1"/>
              <p:nvPr/>
            </p:nvSpPr>
            <p:spPr>
              <a:xfrm>
                <a:off x="5999281" y="1871055"/>
                <a:ext cx="2613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“The mass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Kg”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3DD260-84A5-9F32-418D-90C2A1B1C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281" y="1871055"/>
                <a:ext cx="2613536" cy="369332"/>
              </a:xfrm>
              <a:prstGeom prst="rect">
                <a:avLst/>
              </a:prstGeom>
              <a:blipFill>
                <a:blip r:embed="rId4"/>
                <a:stretch>
                  <a:fillRect l="-1865" t="-9836" r="-163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76F1B-C4EE-7758-2C67-643E589F7423}"/>
                  </a:ext>
                </a:extLst>
              </p:cNvPr>
              <p:cNvSpPr txBox="1"/>
              <p:nvPr/>
            </p:nvSpPr>
            <p:spPr>
              <a:xfrm>
                <a:off x="7346535" y="424934"/>
                <a:ext cx="33576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“The acceleration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m/s</a:t>
                </a:r>
                <a:r>
                  <a:rPr lang="en-US" baseline="30000" dirty="0"/>
                  <a:t>2</a:t>
                </a:r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76F1B-C4EE-7758-2C67-643E589F7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535" y="424934"/>
                <a:ext cx="3357650" cy="369332"/>
              </a:xfrm>
              <a:prstGeom prst="rect">
                <a:avLst/>
              </a:prstGeom>
              <a:blipFill>
                <a:blip r:embed="rId5"/>
                <a:stretch>
                  <a:fillRect l="-1452" t="-10000" r="-90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7214528-CF7F-2D7D-48D8-EDBDED38FDC0}"/>
              </a:ext>
            </a:extLst>
          </p:cNvPr>
          <p:cNvSpPr txBox="1"/>
          <p:nvPr/>
        </p:nvSpPr>
        <p:spPr>
          <a:xfrm>
            <a:off x="321214" y="4172559"/>
            <a:ext cx="8758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The equation is really expressing relationships between experimentally verifiable statements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E4AB73-E3AD-55A7-06F6-7AC7B895E1E8}"/>
              </a:ext>
            </a:extLst>
          </p:cNvPr>
          <p:cNvCxnSpPr>
            <a:cxnSpLocks/>
          </p:cNvCxnSpPr>
          <p:nvPr/>
        </p:nvCxnSpPr>
        <p:spPr>
          <a:xfrm>
            <a:off x="3340359" y="746449"/>
            <a:ext cx="715347" cy="356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F5530A-64F1-1DCC-AB50-E5AC14A44DC9}"/>
                  </a:ext>
                </a:extLst>
              </p:cNvPr>
              <p:cNvSpPr txBox="1"/>
              <p:nvPr/>
            </p:nvSpPr>
            <p:spPr>
              <a:xfrm>
                <a:off x="2787711" y="189551"/>
                <a:ext cx="631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F5530A-64F1-1DCC-AB50-E5AC14A44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11" y="189551"/>
                <a:ext cx="63190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B5705F-10BF-D4A7-12D2-9B4EF3450904}"/>
              </a:ext>
            </a:extLst>
          </p:cNvPr>
          <p:cNvCxnSpPr>
            <a:cxnSpLocks/>
          </p:cNvCxnSpPr>
          <p:nvPr/>
        </p:nvCxnSpPr>
        <p:spPr>
          <a:xfrm>
            <a:off x="3508310" y="466623"/>
            <a:ext cx="4039333" cy="58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00E5E9-B2F9-24D5-9973-ECF9783DC6E6}"/>
              </a:ext>
            </a:extLst>
          </p:cNvPr>
          <p:cNvCxnSpPr>
            <a:cxnSpLocks/>
          </p:cNvCxnSpPr>
          <p:nvPr/>
        </p:nvCxnSpPr>
        <p:spPr>
          <a:xfrm>
            <a:off x="3439886" y="609600"/>
            <a:ext cx="2881666" cy="55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FD7FB5-7DCD-FBB6-78F9-F65A1D42935C}"/>
                  </a:ext>
                </a:extLst>
              </p:cNvPr>
              <p:cNvSpPr txBox="1"/>
              <p:nvPr/>
            </p:nvSpPr>
            <p:spPr>
              <a:xfrm>
                <a:off x="1378352" y="2668284"/>
                <a:ext cx="931011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“The mass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Kg”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sz="2800" dirty="0"/>
                  <a:t>“The acceleration is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m/s</a:t>
                </a:r>
                <a:r>
                  <a:rPr lang="en-US" sz="2800" baseline="30000" dirty="0"/>
                  <a:t>2</a:t>
                </a:r>
                <a:r>
                  <a:rPr lang="en-US" sz="2800" dirty="0"/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:r>
                  <a:rPr lang="en-US" sz="2800" dirty="0"/>
                  <a:t>“The force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 N”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FD7FB5-7DCD-FBB6-78F9-F65A1D429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352" y="2668284"/>
                <a:ext cx="9310114" cy="1384995"/>
              </a:xfrm>
              <a:prstGeom prst="rect">
                <a:avLst/>
              </a:prstGeom>
              <a:blipFill>
                <a:blip r:embed="rId7"/>
                <a:stretch>
                  <a:fillRect t="-440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338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FE3B5-1AAC-68D4-1F40-4B9176453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93ACD-4BC4-4F02-EEDF-BE83F3384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DA1D0-39B4-A231-6A6B-4F3BC3E2F1FC}"/>
              </a:ext>
            </a:extLst>
          </p:cNvPr>
          <p:cNvSpPr txBox="1"/>
          <p:nvPr/>
        </p:nvSpPr>
        <p:spPr>
          <a:xfrm>
            <a:off x="180393" y="192708"/>
            <a:ext cx="86672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We can construct a formal system for experimental science provided we understand that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12EDE1-263F-A6B0-5281-2A6957B94AF7}"/>
              </a:ext>
            </a:extLst>
          </p:cNvPr>
          <p:cNvSpPr txBox="1"/>
          <p:nvPr/>
        </p:nvSpPr>
        <p:spPr>
          <a:xfrm>
            <a:off x="239485" y="2333795"/>
            <a:ext cx="8198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formal system is made “precise” by removing all things that can’t be captured in a precise 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66FF5A-E5DD-9487-B6F2-833D47202A14}"/>
              </a:ext>
            </a:extLst>
          </p:cNvPr>
          <p:cNvSpPr txBox="1"/>
          <p:nvPr/>
        </p:nvSpPr>
        <p:spPr>
          <a:xfrm>
            <a:off x="239485" y="1794233"/>
            <a:ext cx="6361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physics will always live in the informal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1A9DDA-BE29-CEB5-F5AB-EE691977B92A}"/>
              </a:ext>
            </a:extLst>
          </p:cNvPr>
          <p:cNvSpPr txBox="1"/>
          <p:nvPr/>
        </p:nvSpPr>
        <p:spPr>
          <a:xfrm>
            <a:off x="239485" y="4151583"/>
            <a:ext cx="8198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Primitive notions should be specifically chosen to expose only necessary complexity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27EEB2-457B-2785-21E9-D7318EEE3D55}"/>
              </a:ext>
            </a:extLst>
          </p:cNvPr>
          <p:cNvSpPr txBox="1"/>
          <p:nvPr/>
        </p:nvSpPr>
        <p:spPr>
          <a:xfrm>
            <a:off x="239485" y="5060476"/>
            <a:ext cx="8283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Axioms/definitions should be specifically chosen to have straightforward physical justifications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E2623-1C0D-F1E8-9CAD-EE2245F3DA89}"/>
              </a:ext>
            </a:extLst>
          </p:cNvPr>
          <p:cNvSpPr txBox="1"/>
          <p:nvPr/>
        </p:nvSpPr>
        <p:spPr>
          <a:xfrm>
            <a:off x="239485" y="3242689"/>
            <a:ext cx="8198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logic system needs to be “augmented” to keep track of experimental verifiability (is it enough?)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959151-8293-831C-65F5-0DB1D7658D45}"/>
              </a:ext>
            </a:extLst>
          </p:cNvPr>
          <p:cNvGrpSpPr/>
          <p:nvPr/>
        </p:nvGrpSpPr>
        <p:grpSpPr>
          <a:xfrm>
            <a:off x="8870140" y="394216"/>
            <a:ext cx="3141467" cy="3195642"/>
            <a:chOff x="6564215" y="1073699"/>
            <a:chExt cx="4672586" cy="47531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B099C0-6C48-A66B-1321-304D01D415CE}"/>
                </a:ext>
              </a:extLst>
            </p:cNvPr>
            <p:cNvSpPr txBox="1"/>
            <p:nvPr/>
          </p:nvSpPr>
          <p:spPr>
            <a:xfrm>
              <a:off x="6838423" y="1105363"/>
              <a:ext cx="1834577" cy="681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Informal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7CC1F4C-2BEE-B15A-C573-CE50A87DE78D}"/>
                </a:ext>
              </a:extLst>
            </p:cNvPr>
            <p:cNvSpPr txBox="1"/>
            <p:nvPr/>
          </p:nvSpPr>
          <p:spPr>
            <a:xfrm>
              <a:off x="9514188" y="1105363"/>
              <a:ext cx="1556493" cy="681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Formal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0AF131B-431D-59F5-E1AE-982DEED842D3}"/>
                </a:ext>
              </a:extLst>
            </p:cNvPr>
            <p:cNvCxnSpPr>
              <a:cxnSpLocks/>
            </p:cNvCxnSpPr>
            <p:nvPr/>
          </p:nvCxnSpPr>
          <p:spPr>
            <a:xfrm>
              <a:off x="9106292" y="1073699"/>
              <a:ext cx="0" cy="475316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CC6A083-4CB5-DD67-7AE8-82EDEC5652EF}"/>
                </a:ext>
              </a:extLst>
            </p:cNvPr>
            <p:cNvSpPr txBox="1"/>
            <p:nvPr/>
          </p:nvSpPr>
          <p:spPr>
            <a:xfrm>
              <a:off x="7123465" y="1778351"/>
              <a:ext cx="1264493" cy="545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8D9048-2FD4-134C-18B5-A010A98235A2}"/>
                </a:ext>
              </a:extLst>
            </p:cNvPr>
            <p:cNvSpPr txBox="1"/>
            <p:nvPr/>
          </p:nvSpPr>
          <p:spPr>
            <a:xfrm>
              <a:off x="9793124" y="1778351"/>
              <a:ext cx="998622" cy="545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math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B6EA2B1-3508-C159-9350-FCDC32842A0B}"/>
                </a:ext>
              </a:extLst>
            </p:cNvPr>
            <p:cNvSpPr/>
            <p:nvPr/>
          </p:nvSpPr>
          <p:spPr>
            <a:xfrm>
              <a:off x="7582998" y="2477124"/>
              <a:ext cx="576721" cy="593888"/>
            </a:xfrm>
            <a:custGeom>
              <a:avLst/>
              <a:gdLst>
                <a:gd name="connsiteX0" fmla="*/ 339365 w 576721"/>
                <a:gd name="connsiteY0" fmla="*/ 0 h 593888"/>
                <a:gd name="connsiteX1" fmla="*/ 339365 w 576721"/>
                <a:gd name="connsiteY1" fmla="*/ 0 h 593888"/>
                <a:gd name="connsiteX2" fmla="*/ 226244 w 576721"/>
                <a:gd name="connsiteY2" fmla="*/ 9427 h 593888"/>
                <a:gd name="connsiteX3" fmla="*/ 169683 w 576721"/>
                <a:gd name="connsiteY3" fmla="*/ 28280 h 593888"/>
                <a:gd name="connsiteX4" fmla="*/ 131975 w 576721"/>
                <a:gd name="connsiteY4" fmla="*/ 37707 h 593888"/>
                <a:gd name="connsiteX5" fmla="*/ 94268 w 576721"/>
                <a:gd name="connsiteY5" fmla="*/ 65987 h 593888"/>
                <a:gd name="connsiteX6" fmla="*/ 37707 w 576721"/>
                <a:gd name="connsiteY6" fmla="*/ 150829 h 593888"/>
                <a:gd name="connsiteX7" fmla="*/ 18854 w 576721"/>
                <a:gd name="connsiteY7" fmla="*/ 207389 h 593888"/>
                <a:gd name="connsiteX8" fmla="*/ 9427 w 576721"/>
                <a:gd name="connsiteY8" fmla="*/ 235670 h 593888"/>
                <a:gd name="connsiteX9" fmla="*/ 0 w 576721"/>
                <a:gd name="connsiteY9" fmla="*/ 263950 h 593888"/>
                <a:gd name="connsiteX10" fmla="*/ 9427 w 576721"/>
                <a:gd name="connsiteY10" fmla="*/ 461913 h 593888"/>
                <a:gd name="connsiteX11" fmla="*/ 28281 w 576721"/>
                <a:gd name="connsiteY11" fmla="*/ 490194 h 593888"/>
                <a:gd name="connsiteX12" fmla="*/ 141402 w 576721"/>
                <a:gd name="connsiteY12" fmla="*/ 565608 h 593888"/>
                <a:gd name="connsiteX13" fmla="*/ 197963 w 576721"/>
                <a:gd name="connsiteY13" fmla="*/ 593888 h 593888"/>
                <a:gd name="connsiteX14" fmla="*/ 546755 w 576721"/>
                <a:gd name="connsiteY14" fmla="*/ 584462 h 593888"/>
                <a:gd name="connsiteX15" fmla="*/ 575035 w 576721"/>
                <a:gd name="connsiteY15" fmla="*/ 565608 h 593888"/>
                <a:gd name="connsiteX16" fmla="*/ 565608 w 576721"/>
                <a:gd name="connsiteY16" fmla="*/ 405352 h 593888"/>
                <a:gd name="connsiteX17" fmla="*/ 556182 w 576721"/>
                <a:gd name="connsiteY17" fmla="*/ 377072 h 593888"/>
                <a:gd name="connsiteX18" fmla="*/ 490194 w 576721"/>
                <a:gd name="connsiteY18" fmla="*/ 348792 h 593888"/>
                <a:gd name="connsiteX19" fmla="*/ 405353 w 576721"/>
                <a:gd name="connsiteY19" fmla="*/ 339365 h 593888"/>
                <a:gd name="connsiteX20" fmla="*/ 386499 w 576721"/>
                <a:gd name="connsiteY20" fmla="*/ 311084 h 593888"/>
                <a:gd name="connsiteX21" fmla="*/ 386499 w 576721"/>
                <a:gd name="connsiteY21" fmla="*/ 216816 h 593888"/>
                <a:gd name="connsiteX22" fmla="*/ 414780 w 576721"/>
                <a:gd name="connsiteY22" fmla="*/ 197963 h 593888"/>
                <a:gd name="connsiteX23" fmla="*/ 452487 w 576721"/>
                <a:gd name="connsiteY23" fmla="*/ 150829 h 593888"/>
                <a:gd name="connsiteX24" fmla="*/ 461914 w 576721"/>
                <a:gd name="connsiteY24" fmla="*/ 113121 h 593888"/>
                <a:gd name="connsiteX25" fmla="*/ 452487 w 576721"/>
                <a:gd name="connsiteY25" fmla="*/ 47134 h 593888"/>
                <a:gd name="connsiteX26" fmla="*/ 424206 w 576721"/>
                <a:gd name="connsiteY26" fmla="*/ 28280 h 593888"/>
                <a:gd name="connsiteX27" fmla="*/ 377072 w 576721"/>
                <a:gd name="connsiteY27" fmla="*/ 18853 h 593888"/>
                <a:gd name="connsiteX28" fmla="*/ 339365 w 576721"/>
                <a:gd name="connsiteY28" fmla="*/ 0 h 59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6721" h="593888">
                  <a:moveTo>
                    <a:pt x="339365" y="0"/>
                  </a:moveTo>
                  <a:lnTo>
                    <a:pt x="339365" y="0"/>
                  </a:lnTo>
                  <a:cubicBezTo>
                    <a:pt x="301658" y="3142"/>
                    <a:pt x="263567" y="3207"/>
                    <a:pt x="226244" y="9427"/>
                  </a:cubicBezTo>
                  <a:cubicBezTo>
                    <a:pt x="206641" y="12694"/>
                    <a:pt x="188963" y="23460"/>
                    <a:pt x="169683" y="28280"/>
                  </a:cubicBezTo>
                  <a:lnTo>
                    <a:pt x="131975" y="37707"/>
                  </a:lnTo>
                  <a:cubicBezTo>
                    <a:pt x="119406" y="47134"/>
                    <a:pt x="105377" y="54877"/>
                    <a:pt x="94268" y="65987"/>
                  </a:cubicBezTo>
                  <a:cubicBezTo>
                    <a:pt x="79765" y="80490"/>
                    <a:pt x="45185" y="134378"/>
                    <a:pt x="37707" y="150829"/>
                  </a:cubicBezTo>
                  <a:cubicBezTo>
                    <a:pt x="29483" y="168921"/>
                    <a:pt x="25138" y="188536"/>
                    <a:pt x="18854" y="207389"/>
                  </a:cubicBezTo>
                  <a:lnTo>
                    <a:pt x="9427" y="235670"/>
                  </a:lnTo>
                  <a:lnTo>
                    <a:pt x="0" y="263950"/>
                  </a:lnTo>
                  <a:cubicBezTo>
                    <a:pt x="3142" y="329938"/>
                    <a:pt x="1233" y="396361"/>
                    <a:pt x="9427" y="461913"/>
                  </a:cubicBezTo>
                  <a:cubicBezTo>
                    <a:pt x="10832" y="473155"/>
                    <a:pt x="19860" y="482615"/>
                    <a:pt x="28281" y="490194"/>
                  </a:cubicBezTo>
                  <a:cubicBezTo>
                    <a:pt x="107364" y="561369"/>
                    <a:pt x="78977" y="529936"/>
                    <a:pt x="141402" y="565608"/>
                  </a:cubicBezTo>
                  <a:cubicBezTo>
                    <a:pt x="192567" y="594845"/>
                    <a:pt x="146116" y="576607"/>
                    <a:pt x="197963" y="593888"/>
                  </a:cubicBezTo>
                  <a:cubicBezTo>
                    <a:pt x="314227" y="590746"/>
                    <a:pt x="430774" y="593160"/>
                    <a:pt x="546755" y="584462"/>
                  </a:cubicBezTo>
                  <a:cubicBezTo>
                    <a:pt x="558053" y="583615"/>
                    <a:pt x="573849" y="576875"/>
                    <a:pt x="575035" y="565608"/>
                  </a:cubicBezTo>
                  <a:cubicBezTo>
                    <a:pt x="580637" y="512391"/>
                    <a:pt x="570932" y="458597"/>
                    <a:pt x="565608" y="405352"/>
                  </a:cubicBezTo>
                  <a:cubicBezTo>
                    <a:pt x="564619" y="395465"/>
                    <a:pt x="562389" y="384831"/>
                    <a:pt x="556182" y="377072"/>
                  </a:cubicBezTo>
                  <a:cubicBezTo>
                    <a:pt x="541643" y="358898"/>
                    <a:pt x="510852" y="351970"/>
                    <a:pt x="490194" y="348792"/>
                  </a:cubicBezTo>
                  <a:cubicBezTo>
                    <a:pt x="462070" y="344465"/>
                    <a:pt x="433633" y="342507"/>
                    <a:pt x="405353" y="339365"/>
                  </a:cubicBezTo>
                  <a:cubicBezTo>
                    <a:pt x="399068" y="329938"/>
                    <a:pt x="391566" y="321218"/>
                    <a:pt x="386499" y="311084"/>
                  </a:cubicBezTo>
                  <a:cubicBezTo>
                    <a:pt x="371588" y="281263"/>
                    <a:pt x="372216" y="248951"/>
                    <a:pt x="386499" y="216816"/>
                  </a:cubicBezTo>
                  <a:cubicBezTo>
                    <a:pt x="391101" y="206463"/>
                    <a:pt x="405353" y="204247"/>
                    <a:pt x="414780" y="197963"/>
                  </a:cubicBezTo>
                  <a:cubicBezTo>
                    <a:pt x="445593" y="105513"/>
                    <a:pt x="395637" y="236102"/>
                    <a:pt x="452487" y="150829"/>
                  </a:cubicBezTo>
                  <a:cubicBezTo>
                    <a:pt x="459674" y="140049"/>
                    <a:pt x="458772" y="125690"/>
                    <a:pt x="461914" y="113121"/>
                  </a:cubicBezTo>
                  <a:cubicBezTo>
                    <a:pt x="458772" y="91125"/>
                    <a:pt x="461511" y="67438"/>
                    <a:pt x="452487" y="47134"/>
                  </a:cubicBezTo>
                  <a:cubicBezTo>
                    <a:pt x="447885" y="36781"/>
                    <a:pt x="434814" y="32258"/>
                    <a:pt x="424206" y="28280"/>
                  </a:cubicBezTo>
                  <a:cubicBezTo>
                    <a:pt x="409204" y="22654"/>
                    <a:pt x="392713" y="22329"/>
                    <a:pt x="377072" y="18853"/>
                  </a:cubicBezTo>
                  <a:cubicBezTo>
                    <a:pt x="317507" y="5617"/>
                    <a:pt x="345649" y="3142"/>
                    <a:pt x="339365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568007-3ACD-C023-3C0C-CA946093F729}"/>
                </a:ext>
              </a:extLst>
            </p:cNvPr>
            <p:cNvSpPr/>
            <p:nvPr/>
          </p:nvSpPr>
          <p:spPr>
            <a:xfrm>
              <a:off x="6564215" y="3117374"/>
              <a:ext cx="791115" cy="737811"/>
            </a:xfrm>
            <a:custGeom>
              <a:avLst/>
              <a:gdLst>
                <a:gd name="connsiteX0" fmla="*/ 641356 w 1061407"/>
                <a:gd name="connsiteY0" fmla="*/ 330740 h 989892"/>
                <a:gd name="connsiteX1" fmla="*/ 641356 w 1061407"/>
                <a:gd name="connsiteY1" fmla="*/ 330740 h 989892"/>
                <a:gd name="connsiteX2" fmla="*/ 631629 w 1061407"/>
                <a:gd name="connsiteY2" fmla="*/ 243191 h 989892"/>
                <a:gd name="connsiteX3" fmla="*/ 621901 w 1061407"/>
                <a:gd name="connsiteY3" fmla="*/ 214008 h 989892"/>
                <a:gd name="connsiteX4" fmla="*/ 612173 w 1061407"/>
                <a:gd name="connsiteY4" fmla="*/ 175098 h 989892"/>
                <a:gd name="connsiteX5" fmla="*/ 602446 w 1061407"/>
                <a:gd name="connsiteY5" fmla="*/ 126460 h 989892"/>
                <a:gd name="connsiteX6" fmla="*/ 582990 w 1061407"/>
                <a:gd name="connsiteY6" fmla="*/ 107004 h 989892"/>
                <a:gd name="connsiteX7" fmla="*/ 553807 w 1061407"/>
                <a:gd name="connsiteY7" fmla="*/ 68094 h 989892"/>
                <a:gd name="connsiteX8" fmla="*/ 475986 w 1061407"/>
                <a:gd name="connsiteY8" fmla="*/ 0 h 989892"/>
                <a:gd name="connsiteX9" fmla="*/ 446803 w 1061407"/>
                <a:gd name="connsiteY9" fmla="*/ 9728 h 989892"/>
                <a:gd name="connsiteX10" fmla="*/ 437076 w 1061407"/>
                <a:gd name="connsiteY10" fmla="*/ 38911 h 989892"/>
                <a:gd name="connsiteX11" fmla="*/ 417620 w 1061407"/>
                <a:gd name="connsiteY11" fmla="*/ 58366 h 989892"/>
                <a:gd name="connsiteX12" fmla="*/ 388437 w 1061407"/>
                <a:gd name="connsiteY12" fmla="*/ 126460 h 989892"/>
                <a:gd name="connsiteX13" fmla="*/ 368982 w 1061407"/>
                <a:gd name="connsiteY13" fmla="*/ 184825 h 989892"/>
                <a:gd name="connsiteX14" fmla="*/ 349527 w 1061407"/>
                <a:gd name="connsiteY14" fmla="*/ 243191 h 989892"/>
                <a:gd name="connsiteX15" fmla="*/ 310616 w 1061407"/>
                <a:gd name="connsiteY15" fmla="*/ 291830 h 989892"/>
                <a:gd name="connsiteX16" fmla="*/ 38242 w 1061407"/>
                <a:gd name="connsiteY16" fmla="*/ 301557 h 989892"/>
                <a:gd name="connsiteX17" fmla="*/ 28514 w 1061407"/>
                <a:gd name="connsiteY17" fmla="*/ 515566 h 989892"/>
                <a:gd name="connsiteX18" fmla="*/ 47969 w 1061407"/>
                <a:gd name="connsiteY18" fmla="*/ 544749 h 989892"/>
                <a:gd name="connsiteX19" fmla="*/ 106335 w 1061407"/>
                <a:gd name="connsiteY19" fmla="*/ 564204 h 989892"/>
                <a:gd name="connsiteX20" fmla="*/ 135518 w 1061407"/>
                <a:gd name="connsiteY20" fmla="*/ 573932 h 989892"/>
                <a:gd name="connsiteX21" fmla="*/ 164701 w 1061407"/>
                <a:gd name="connsiteY21" fmla="*/ 593387 h 989892"/>
                <a:gd name="connsiteX22" fmla="*/ 213339 w 1061407"/>
                <a:gd name="connsiteY22" fmla="*/ 603115 h 989892"/>
                <a:gd name="connsiteX23" fmla="*/ 271705 w 1061407"/>
                <a:gd name="connsiteY23" fmla="*/ 622570 h 989892"/>
                <a:gd name="connsiteX24" fmla="*/ 291161 w 1061407"/>
                <a:gd name="connsiteY24" fmla="*/ 642025 h 989892"/>
                <a:gd name="connsiteX25" fmla="*/ 281433 w 1061407"/>
                <a:gd name="connsiteY25" fmla="*/ 680936 h 989892"/>
                <a:gd name="connsiteX26" fmla="*/ 242522 w 1061407"/>
                <a:gd name="connsiteY26" fmla="*/ 729574 h 989892"/>
                <a:gd name="connsiteX27" fmla="*/ 223067 w 1061407"/>
                <a:gd name="connsiteY27" fmla="*/ 768485 h 989892"/>
                <a:gd name="connsiteX28" fmla="*/ 184156 w 1061407"/>
                <a:gd name="connsiteY28" fmla="*/ 836579 h 989892"/>
                <a:gd name="connsiteX29" fmla="*/ 174429 w 1061407"/>
                <a:gd name="connsiteY29" fmla="*/ 865762 h 989892"/>
                <a:gd name="connsiteX30" fmla="*/ 184156 w 1061407"/>
                <a:gd name="connsiteY30" fmla="*/ 982494 h 989892"/>
                <a:gd name="connsiteX31" fmla="*/ 242522 w 1061407"/>
                <a:gd name="connsiteY31" fmla="*/ 972766 h 989892"/>
                <a:gd name="connsiteX32" fmla="*/ 281433 w 1061407"/>
                <a:gd name="connsiteY32" fmla="*/ 914400 h 989892"/>
                <a:gd name="connsiteX33" fmla="*/ 330071 w 1061407"/>
                <a:gd name="connsiteY33" fmla="*/ 875489 h 989892"/>
                <a:gd name="connsiteX34" fmla="*/ 359254 w 1061407"/>
                <a:gd name="connsiteY34" fmla="*/ 856034 h 989892"/>
                <a:gd name="connsiteX35" fmla="*/ 398165 w 1061407"/>
                <a:gd name="connsiteY35" fmla="*/ 817123 h 989892"/>
                <a:gd name="connsiteX36" fmla="*/ 407893 w 1061407"/>
                <a:gd name="connsiteY36" fmla="*/ 787940 h 989892"/>
                <a:gd name="connsiteX37" fmla="*/ 563535 w 1061407"/>
                <a:gd name="connsiteY37" fmla="*/ 807396 h 989892"/>
                <a:gd name="connsiteX38" fmla="*/ 592718 w 1061407"/>
                <a:gd name="connsiteY38" fmla="*/ 826851 h 989892"/>
                <a:gd name="connsiteX39" fmla="*/ 651084 w 1061407"/>
                <a:gd name="connsiteY39" fmla="*/ 846306 h 989892"/>
                <a:gd name="connsiteX40" fmla="*/ 680267 w 1061407"/>
                <a:gd name="connsiteY40" fmla="*/ 856034 h 989892"/>
                <a:gd name="connsiteX41" fmla="*/ 709450 w 1061407"/>
                <a:gd name="connsiteY41" fmla="*/ 865762 h 989892"/>
                <a:gd name="connsiteX42" fmla="*/ 777544 w 1061407"/>
                <a:gd name="connsiteY42" fmla="*/ 894945 h 989892"/>
                <a:gd name="connsiteX43" fmla="*/ 904003 w 1061407"/>
                <a:gd name="connsiteY43" fmla="*/ 885217 h 989892"/>
                <a:gd name="connsiteX44" fmla="*/ 952642 w 1061407"/>
                <a:gd name="connsiteY44" fmla="*/ 875489 h 989892"/>
                <a:gd name="connsiteX45" fmla="*/ 972097 w 1061407"/>
                <a:gd name="connsiteY45" fmla="*/ 846306 h 989892"/>
                <a:gd name="connsiteX46" fmla="*/ 962369 w 1061407"/>
                <a:gd name="connsiteY46" fmla="*/ 817123 h 989892"/>
                <a:gd name="connsiteX47" fmla="*/ 904003 w 1061407"/>
                <a:gd name="connsiteY47" fmla="*/ 778213 h 989892"/>
                <a:gd name="connsiteX48" fmla="*/ 816454 w 1061407"/>
                <a:gd name="connsiteY48" fmla="*/ 739302 h 989892"/>
                <a:gd name="connsiteX49" fmla="*/ 787271 w 1061407"/>
                <a:gd name="connsiteY49" fmla="*/ 729574 h 989892"/>
                <a:gd name="connsiteX50" fmla="*/ 758088 w 1061407"/>
                <a:gd name="connsiteY50" fmla="*/ 719847 h 989892"/>
                <a:gd name="connsiteX51" fmla="*/ 719178 w 1061407"/>
                <a:gd name="connsiteY51" fmla="*/ 671208 h 989892"/>
                <a:gd name="connsiteX52" fmla="*/ 767816 w 1061407"/>
                <a:gd name="connsiteY52" fmla="*/ 642025 h 989892"/>
                <a:gd name="connsiteX53" fmla="*/ 855365 w 1061407"/>
                <a:gd name="connsiteY53" fmla="*/ 612842 h 989892"/>
                <a:gd name="connsiteX54" fmla="*/ 972097 w 1061407"/>
                <a:gd name="connsiteY54" fmla="*/ 593387 h 989892"/>
                <a:gd name="connsiteX55" fmla="*/ 1030463 w 1061407"/>
                <a:gd name="connsiteY55" fmla="*/ 573932 h 989892"/>
                <a:gd name="connsiteX56" fmla="*/ 1049918 w 1061407"/>
                <a:gd name="connsiteY56" fmla="*/ 544749 h 989892"/>
                <a:gd name="connsiteX57" fmla="*/ 1049918 w 1061407"/>
                <a:gd name="connsiteY57" fmla="*/ 447472 h 989892"/>
                <a:gd name="connsiteX58" fmla="*/ 1020735 w 1061407"/>
                <a:gd name="connsiteY58" fmla="*/ 437745 h 989892"/>
                <a:gd name="connsiteX59" fmla="*/ 1001280 w 1061407"/>
                <a:gd name="connsiteY59" fmla="*/ 418289 h 989892"/>
                <a:gd name="connsiteX60" fmla="*/ 933186 w 1061407"/>
                <a:gd name="connsiteY60" fmla="*/ 398834 h 989892"/>
                <a:gd name="connsiteX61" fmla="*/ 651084 w 1061407"/>
                <a:gd name="connsiteY61" fmla="*/ 389106 h 989892"/>
                <a:gd name="connsiteX62" fmla="*/ 641356 w 1061407"/>
                <a:gd name="connsiteY62" fmla="*/ 330740 h 98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61407" h="989892">
                  <a:moveTo>
                    <a:pt x="641356" y="330740"/>
                  </a:moveTo>
                  <a:lnTo>
                    <a:pt x="641356" y="330740"/>
                  </a:lnTo>
                  <a:cubicBezTo>
                    <a:pt x="638114" y="301557"/>
                    <a:pt x="636456" y="272154"/>
                    <a:pt x="631629" y="243191"/>
                  </a:cubicBezTo>
                  <a:cubicBezTo>
                    <a:pt x="629943" y="233077"/>
                    <a:pt x="624718" y="223867"/>
                    <a:pt x="621901" y="214008"/>
                  </a:cubicBezTo>
                  <a:cubicBezTo>
                    <a:pt x="618228" y="201153"/>
                    <a:pt x="615073" y="188149"/>
                    <a:pt x="612173" y="175098"/>
                  </a:cubicBezTo>
                  <a:cubicBezTo>
                    <a:pt x="608586" y="158958"/>
                    <a:pt x="608959" y="141657"/>
                    <a:pt x="602446" y="126460"/>
                  </a:cubicBezTo>
                  <a:cubicBezTo>
                    <a:pt x="598833" y="118030"/>
                    <a:pt x="588862" y="114050"/>
                    <a:pt x="582990" y="107004"/>
                  </a:cubicBezTo>
                  <a:cubicBezTo>
                    <a:pt x="572611" y="94549"/>
                    <a:pt x="564578" y="80211"/>
                    <a:pt x="553807" y="68094"/>
                  </a:cubicBezTo>
                  <a:cubicBezTo>
                    <a:pt x="512419" y="21533"/>
                    <a:pt x="516335" y="26899"/>
                    <a:pt x="475986" y="0"/>
                  </a:cubicBezTo>
                  <a:cubicBezTo>
                    <a:pt x="466258" y="3243"/>
                    <a:pt x="454054" y="2477"/>
                    <a:pt x="446803" y="9728"/>
                  </a:cubicBezTo>
                  <a:cubicBezTo>
                    <a:pt x="439553" y="16979"/>
                    <a:pt x="442352" y="30118"/>
                    <a:pt x="437076" y="38911"/>
                  </a:cubicBezTo>
                  <a:cubicBezTo>
                    <a:pt x="432357" y="46775"/>
                    <a:pt x="424105" y="51881"/>
                    <a:pt x="417620" y="58366"/>
                  </a:cubicBezTo>
                  <a:cubicBezTo>
                    <a:pt x="386316" y="152285"/>
                    <a:pt x="436509" y="6281"/>
                    <a:pt x="388437" y="126460"/>
                  </a:cubicBezTo>
                  <a:cubicBezTo>
                    <a:pt x="380821" y="145501"/>
                    <a:pt x="375467" y="165370"/>
                    <a:pt x="368982" y="184825"/>
                  </a:cubicBezTo>
                  <a:lnTo>
                    <a:pt x="349527" y="243191"/>
                  </a:lnTo>
                  <a:cubicBezTo>
                    <a:pt x="342596" y="263985"/>
                    <a:pt x="340926" y="288897"/>
                    <a:pt x="310616" y="291830"/>
                  </a:cubicBezTo>
                  <a:cubicBezTo>
                    <a:pt x="220189" y="300581"/>
                    <a:pt x="129033" y="298315"/>
                    <a:pt x="38242" y="301557"/>
                  </a:cubicBezTo>
                  <a:cubicBezTo>
                    <a:pt x="-25080" y="364879"/>
                    <a:pt x="3833" y="326347"/>
                    <a:pt x="28514" y="515566"/>
                  </a:cubicBezTo>
                  <a:cubicBezTo>
                    <a:pt x="30026" y="527159"/>
                    <a:pt x="38055" y="538553"/>
                    <a:pt x="47969" y="544749"/>
                  </a:cubicBezTo>
                  <a:cubicBezTo>
                    <a:pt x="65359" y="555618"/>
                    <a:pt x="86880" y="557719"/>
                    <a:pt x="106335" y="564204"/>
                  </a:cubicBezTo>
                  <a:cubicBezTo>
                    <a:pt x="116063" y="567447"/>
                    <a:pt x="126986" y="568244"/>
                    <a:pt x="135518" y="573932"/>
                  </a:cubicBezTo>
                  <a:cubicBezTo>
                    <a:pt x="145246" y="580417"/>
                    <a:pt x="153754" y="589282"/>
                    <a:pt x="164701" y="593387"/>
                  </a:cubicBezTo>
                  <a:cubicBezTo>
                    <a:pt x="180182" y="599192"/>
                    <a:pt x="197388" y="598765"/>
                    <a:pt x="213339" y="603115"/>
                  </a:cubicBezTo>
                  <a:cubicBezTo>
                    <a:pt x="233124" y="608511"/>
                    <a:pt x="271705" y="622570"/>
                    <a:pt x="271705" y="622570"/>
                  </a:cubicBezTo>
                  <a:cubicBezTo>
                    <a:pt x="278190" y="629055"/>
                    <a:pt x="289653" y="632978"/>
                    <a:pt x="291161" y="642025"/>
                  </a:cubicBezTo>
                  <a:cubicBezTo>
                    <a:pt x="293359" y="655213"/>
                    <a:pt x="286699" y="668647"/>
                    <a:pt x="281433" y="680936"/>
                  </a:cubicBezTo>
                  <a:cubicBezTo>
                    <a:pt x="272229" y="702413"/>
                    <a:pt x="258213" y="713884"/>
                    <a:pt x="242522" y="729574"/>
                  </a:cubicBezTo>
                  <a:cubicBezTo>
                    <a:pt x="236037" y="742544"/>
                    <a:pt x="230261" y="755894"/>
                    <a:pt x="223067" y="768485"/>
                  </a:cubicBezTo>
                  <a:cubicBezTo>
                    <a:pt x="195156" y="817329"/>
                    <a:pt x="209351" y="777790"/>
                    <a:pt x="184156" y="836579"/>
                  </a:cubicBezTo>
                  <a:cubicBezTo>
                    <a:pt x="180117" y="846004"/>
                    <a:pt x="177671" y="856034"/>
                    <a:pt x="174429" y="865762"/>
                  </a:cubicBezTo>
                  <a:cubicBezTo>
                    <a:pt x="177671" y="904673"/>
                    <a:pt x="163194" y="949553"/>
                    <a:pt x="184156" y="982494"/>
                  </a:cubicBezTo>
                  <a:cubicBezTo>
                    <a:pt x="194745" y="999134"/>
                    <a:pt x="226364" y="984077"/>
                    <a:pt x="242522" y="972766"/>
                  </a:cubicBezTo>
                  <a:cubicBezTo>
                    <a:pt x="261678" y="959357"/>
                    <a:pt x="261978" y="927370"/>
                    <a:pt x="281433" y="914400"/>
                  </a:cubicBezTo>
                  <a:cubicBezTo>
                    <a:pt x="371255" y="854520"/>
                    <a:pt x="260766" y="930934"/>
                    <a:pt x="330071" y="875489"/>
                  </a:cubicBezTo>
                  <a:cubicBezTo>
                    <a:pt x="339200" y="868186"/>
                    <a:pt x="350377" y="863642"/>
                    <a:pt x="359254" y="856034"/>
                  </a:cubicBezTo>
                  <a:cubicBezTo>
                    <a:pt x="373181" y="844097"/>
                    <a:pt x="398165" y="817123"/>
                    <a:pt x="398165" y="817123"/>
                  </a:cubicBezTo>
                  <a:cubicBezTo>
                    <a:pt x="401408" y="807395"/>
                    <a:pt x="397758" y="789499"/>
                    <a:pt x="407893" y="787940"/>
                  </a:cubicBezTo>
                  <a:cubicBezTo>
                    <a:pt x="461568" y="779682"/>
                    <a:pt x="512898" y="794736"/>
                    <a:pt x="563535" y="807396"/>
                  </a:cubicBezTo>
                  <a:cubicBezTo>
                    <a:pt x="573263" y="813881"/>
                    <a:pt x="582034" y="822103"/>
                    <a:pt x="592718" y="826851"/>
                  </a:cubicBezTo>
                  <a:cubicBezTo>
                    <a:pt x="611458" y="835180"/>
                    <a:pt x="631629" y="839821"/>
                    <a:pt x="651084" y="846306"/>
                  </a:cubicBezTo>
                  <a:lnTo>
                    <a:pt x="680267" y="856034"/>
                  </a:lnTo>
                  <a:cubicBezTo>
                    <a:pt x="689995" y="859277"/>
                    <a:pt x="700279" y="861176"/>
                    <a:pt x="709450" y="865762"/>
                  </a:cubicBezTo>
                  <a:cubicBezTo>
                    <a:pt x="757532" y="889803"/>
                    <a:pt x="734604" y="880631"/>
                    <a:pt x="777544" y="894945"/>
                  </a:cubicBezTo>
                  <a:cubicBezTo>
                    <a:pt x="819697" y="891702"/>
                    <a:pt x="861984" y="889886"/>
                    <a:pt x="904003" y="885217"/>
                  </a:cubicBezTo>
                  <a:cubicBezTo>
                    <a:pt x="920436" y="883391"/>
                    <a:pt x="938286" y="883692"/>
                    <a:pt x="952642" y="875489"/>
                  </a:cubicBezTo>
                  <a:cubicBezTo>
                    <a:pt x="962793" y="869689"/>
                    <a:pt x="965612" y="856034"/>
                    <a:pt x="972097" y="846306"/>
                  </a:cubicBezTo>
                  <a:cubicBezTo>
                    <a:pt x="968854" y="836578"/>
                    <a:pt x="969620" y="824374"/>
                    <a:pt x="962369" y="817123"/>
                  </a:cubicBezTo>
                  <a:cubicBezTo>
                    <a:pt x="945835" y="800589"/>
                    <a:pt x="923458" y="791183"/>
                    <a:pt x="904003" y="778213"/>
                  </a:cubicBezTo>
                  <a:cubicBezTo>
                    <a:pt x="857753" y="747380"/>
                    <a:pt x="885918" y="762457"/>
                    <a:pt x="816454" y="739302"/>
                  </a:cubicBezTo>
                  <a:lnTo>
                    <a:pt x="787271" y="729574"/>
                  </a:lnTo>
                  <a:lnTo>
                    <a:pt x="758088" y="719847"/>
                  </a:lnTo>
                  <a:cubicBezTo>
                    <a:pt x="752828" y="714586"/>
                    <a:pt x="715088" y="679388"/>
                    <a:pt x="719178" y="671208"/>
                  </a:cubicBezTo>
                  <a:cubicBezTo>
                    <a:pt x="727634" y="654297"/>
                    <a:pt x="750905" y="650481"/>
                    <a:pt x="767816" y="642025"/>
                  </a:cubicBezTo>
                  <a:cubicBezTo>
                    <a:pt x="794739" y="628563"/>
                    <a:pt x="825644" y="618415"/>
                    <a:pt x="855365" y="612842"/>
                  </a:cubicBezTo>
                  <a:cubicBezTo>
                    <a:pt x="894137" y="605572"/>
                    <a:pt x="934674" y="605861"/>
                    <a:pt x="972097" y="593387"/>
                  </a:cubicBezTo>
                  <a:lnTo>
                    <a:pt x="1030463" y="573932"/>
                  </a:lnTo>
                  <a:cubicBezTo>
                    <a:pt x="1036948" y="564204"/>
                    <a:pt x="1044690" y="555206"/>
                    <a:pt x="1049918" y="544749"/>
                  </a:cubicBezTo>
                  <a:cubicBezTo>
                    <a:pt x="1064893" y="514800"/>
                    <a:pt x="1065578" y="478791"/>
                    <a:pt x="1049918" y="447472"/>
                  </a:cubicBezTo>
                  <a:cubicBezTo>
                    <a:pt x="1045332" y="438301"/>
                    <a:pt x="1030463" y="440987"/>
                    <a:pt x="1020735" y="437745"/>
                  </a:cubicBezTo>
                  <a:cubicBezTo>
                    <a:pt x="1014250" y="431260"/>
                    <a:pt x="1009144" y="423008"/>
                    <a:pt x="1001280" y="418289"/>
                  </a:cubicBezTo>
                  <a:cubicBezTo>
                    <a:pt x="993271" y="413484"/>
                    <a:pt x="937899" y="399120"/>
                    <a:pt x="933186" y="398834"/>
                  </a:cubicBezTo>
                  <a:cubicBezTo>
                    <a:pt x="839268" y="393142"/>
                    <a:pt x="745118" y="392349"/>
                    <a:pt x="651084" y="389106"/>
                  </a:cubicBezTo>
                  <a:cubicBezTo>
                    <a:pt x="619608" y="357630"/>
                    <a:pt x="642977" y="340468"/>
                    <a:pt x="641356" y="33074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D41857-10B5-5D84-55DB-0AA6A2CE99B3}"/>
                </a:ext>
              </a:extLst>
            </p:cNvPr>
            <p:cNvSpPr/>
            <p:nvPr/>
          </p:nvSpPr>
          <p:spPr>
            <a:xfrm>
              <a:off x="7550361" y="4523181"/>
              <a:ext cx="200795" cy="214127"/>
            </a:xfrm>
            <a:custGeom>
              <a:avLst/>
              <a:gdLst>
                <a:gd name="connsiteX0" fmla="*/ 84063 w 200795"/>
                <a:gd name="connsiteY0" fmla="*/ 9846 h 214127"/>
                <a:gd name="connsiteX1" fmla="*/ 84063 w 200795"/>
                <a:gd name="connsiteY1" fmla="*/ 9846 h 214127"/>
                <a:gd name="connsiteX2" fmla="*/ 6242 w 200795"/>
                <a:gd name="connsiteY2" fmla="*/ 48757 h 214127"/>
                <a:gd name="connsiteX3" fmla="*/ 35425 w 200795"/>
                <a:gd name="connsiteY3" fmla="*/ 184944 h 214127"/>
                <a:gd name="connsiteX4" fmla="*/ 93791 w 200795"/>
                <a:gd name="connsiteY4" fmla="*/ 214127 h 214127"/>
                <a:gd name="connsiteX5" fmla="*/ 181340 w 200795"/>
                <a:gd name="connsiteY5" fmla="*/ 184944 h 214127"/>
                <a:gd name="connsiteX6" fmla="*/ 200795 w 200795"/>
                <a:gd name="connsiteY6" fmla="*/ 155761 h 214127"/>
                <a:gd name="connsiteX7" fmla="*/ 181340 w 200795"/>
                <a:gd name="connsiteY7" fmla="*/ 48757 h 214127"/>
                <a:gd name="connsiteX8" fmla="*/ 161884 w 200795"/>
                <a:gd name="connsiteY8" fmla="*/ 29301 h 214127"/>
                <a:gd name="connsiteX9" fmla="*/ 103518 w 200795"/>
                <a:gd name="connsiteY9" fmla="*/ 118 h 214127"/>
                <a:gd name="connsiteX10" fmla="*/ 84063 w 200795"/>
                <a:gd name="connsiteY10" fmla="*/ 9846 h 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95" h="214127">
                  <a:moveTo>
                    <a:pt x="84063" y="9846"/>
                  </a:moveTo>
                  <a:lnTo>
                    <a:pt x="84063" y="9846"/>
                  </a:lnTo>
                  <a:cubicBezTo>
                    <a:pt x="58123" y="22816"/>
                    <a:pt x="18507" y="22476"/>
                    <a:pt x="6242" y="48757"/>
                  </a:cubicBezTo>
                  <a:cubicBezTo>
                    <a:pt x="-8915" y="81235"/>
                    <a:pt x="4570" y="154090"/>
                    <a:pt x="35425" y="184944"/>
                  </a:cubicBezTo>
                  <a:cubicBezTo>
                    <a:pt x="54282" y="203801"/>
                    <a:pt x="70056" y="206215"/>
                    <a:pt x="93791" y="214127"/>
                  </a:cubicBezTo>
                  <a:cubicBezTo>
                    <a:pt x="132920" y="207605"/>
                    <a:pt x="153984" y="212300"/>
                    <a:pt x="181340" y="184944"/>
                  </a:cubicBezTo>
                  <a:cubicBezTo>
                    <a:pt x="189607" y="176677"/>
                    <a:pt x="194310" y="165489"/>
                    <a:pt x="200795" y="155761"/>
                  </a:cubicBezTo>
                  <a:cubicBezTo>
                    <a:pt x="199455" y="145039"/>
                    <a:pt x="195545" y="72432"/>
                    <a:pt x="181340" y="48757"/>
                  </a:cubicBezTo>
                  <a:cubicBezTo>
                    <a:pt x="176621" y="40892"/>
                    <a:pt x="169046" y="35030"/>
                    <a:pt x="161884" y="29301"/>
                  </a:cubicBezTo>
                  <a:cubicBezTo>
                    <a:pt x="142756" y="13998"/>
                    <a:pt x="127491" y="4913"/>
                    <a:pt x="103518" y="118"/>
                  </a:cubicBezTo>
                  <a:cubicBezTo>
                    <a:pt x="97159" y="-1154"/>
                    <a:pt x="87306" y="8225"/>
                    <a:pt x="84063" y="9846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BEA8124-3829-F802-DB66-3455AF95CF31}"/>
                </a:ext>
              </a:extLst>
            </p:cNvPr>
            <p:cNvSpPr/>
            <p:nvPr/>
          </p:nvSpPr>
          <p:spPr>
            <a:xfrm>
              <a:off x="7887637" y="4236391"/>
              <a:ext cx="178259" cy="194554"/>
            </a:xfrm>
            <a:custGeom>
              <a:avLst/>
              <a:gdLst>
                <a:gd name="connsiteX0" fmla="*/ 0 w 178259"/>
                <a:gd name="connsiteY0" fmla="*/ 29183 h 194554"/>
                <a:gd name="connsiteX1" fmla="*/ 0 w 178259"/>
                <a:gd name="connsiteY1" fmla="*/ 29183 h 194554"/>
                <a:gd name="connsiteX2" fmla="*/ 87549 w 178259"/>
                <a:gd name="connsiteY2" fmla="*/ 9728 h 194554"/>
                <a:gd name="connsiteX3" fmla="*/ 116732 w 178259"/>
                <a:gd name="connsiteY3" fmla="*/ 0 h 194554"/>
                <a:gd name="connsiteX4" fmla="*/ 145915 w 178259"/>
                <a:gd name="connsiteY4" fmla="*/ 9728 h 194554"/>
                <a:gd name="connsiteX5" fmla="*/ 155643 w 178259"/>
                <a:gd name="connsiteY5" fmla="*/ 184826 h 194554"/>
                <a:gd name="connsiteX6" fmla="*/ 126460 w 178259"/>
                <a:gd name="connsiteY6" fmla="*/ 194554 h 194554"/>
                <a:gd name="connsiteX7" fmla="*/ 29183 w 178259"/>
                <a:gd name="connsiteY7" fmla="*/ 184826 h 194554"/>
                <a:gd name="connsiteX8" fmla="*/ 19455 w 178259"/>
                <a:gd name="connsiteY8" fmla="*/ 155643 h 194554"/>
                <a:gd name="connsiteX9" fmla="*/ 29183 w 178259"/>
                <a:gd name="connsiteY9" fmla="*/ 48639 h 194554"/>
                <a:gd name="connsiteX10" fmla="*/ 0 w 178259"/>
                <a:gd name="connsiteY10" fmla="*/ 29183 h 19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59" h="194554">
                  <a:moveTo>
                    <a:pt x="0" y="29183"/>
                  </a:moveTo>
                  <a:lnTo>
                    <a:pt x="0" y="29183"/>
                  </a:lnTo>
                  <a:cubicBezTo>
                    <a:pt x="29183" y="22698"/>
                    <a:pt x="58547" y="16979"/>
                    <a:pt x="87549" y="9728"/>
                  </a:cubicBezTo>
                  <a:cubicBezTo>
                    <a:pt x="97497" y="7241"/>
                    <a:pt x="106478" y="0"/>
                    <a:pt x="116732" y="0"/>
                  </a:cubicBezTo>
                  <a:cubicBezTo>
                    <a:pt x="126986" y="0"/>
                    <a:pt x="136187" y="6485"/>
                    <a:pt x="145915" y="9728"/>
                  </a:cubicBezTo>
                  <a:cubicBezTo>
                    <a:pt x="187370" y="71912"/>
                    <a:pt x="187158" y="58762"/>
                    <a:pt x="155643" y="184826"/>
                  </a:cubicBezTo>
                  <a:cubicBezTo>
                    <a:pt x="153156" y="194774"/>
                    <a:pt x="136188" y="191311"/>
                    <a:pt x="126460" y="194554"/>
                  </a:cubicBezTo>
                  <a:cubicBezTo>
                    <a:pt x="94034" y="191311"/>
                    <a:pt x="59808" y="195963"/>
                    <a:pt x="29183" y="184826"/>
                  </a:cubicBezTo>
                  <a:cubicBezTo>
                    <a:pt x="19546" y="181322"/>
                    <a:pt x="19455" y="165897"/>
                    <a:pt x="19455" y="155643"/>
                  </a:cubicBezTo>
                  <a:cubicBezTo>
                    <a:pt x="19455" y="119828"/>
                    <a:pt x="26436" y="84349"/>
                    <a:pt x="29183" y="48639"/>
                  </a:cubicBezTo>
                  <a:cubicBezTo>
                    <a:pt x="29680" y="42173"/>
                    <a:pt x="4864" y="32426"/>
                    <a:pt x="0" y="29183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82B789A-7C7C-5CD9-FEF1-2D282BE968E6}"/>
                </a:ext>
              </a:extLst>
            </p:cNvPr>
            <p:cNvSpPr/>
            <p:nvPr/>
          </p:nvSpPr>
          <p:spPr>
            <a:xfrm>
              <a:off x="7923780" y="4717912"/>
              <a:ext cx="194553" cy="204281"/>
            </a:xfrm>
            <a:custGeom>
              <a:avLst/>
              <a:gdLst>
                <a:gd name="connsiteX0" fmla="*/ 87549 w 194553"/>
                <a:gd name="connsiteY0" fmla="*/ 0 h 204281"/>
                <a:gd name="connsiteX1" fmla="*/ 87549 w 194553"/>
                <a:gd name="connsiteY1" fmla="*/ 0 h 204281"/>
                <a:gd name="connsiteX2" fmla="*/ 0 w 194553"/>
                <a:gd name="connsiteY2" fmla="*/ 107004 h 204281"/>
                <a:gd name="connsiteX3" fmla="*/ 9727 w 194553"/>
                <a:gd name="connsiteY3" fmla="*/ 204281 h 204281"/>
                <a:gd name="connsiteX4" fmla="*/ 145914 w 194553"/>
                <a:gd name="connsiteY4" fmla="*/ 184825 h 204281"/>
                <a:gd name="connsiteX5" fmla="*/ 194553 w 194553"/>
                <a:gd name="connsiteY5" fmla="*/ 155642 h 204281"/>
                <a:gd name="connsiteX6" fmla="*/ 175097 w 194553"/>
                <a:gd name="connsiteY6" fmla="*/ 68093 h 204281"/>
                <a:gd name="connsiteX7" fmla="*/ 116731 w 194553"/>
                <a:gd name="connsiteY7" fmla="*/ 38910 h 204281"/>
                <a:gd name="connsiteX8" fmla="*/ 87549 w 194553"/>
                <a:gd name="connsiteY8" fmla="*/ 0 h 20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553" h="204281">
                  <a:moveTo>
                    <a:pt x="87549" y="0"/>
                  </a:moveTo>
                  <a:lnTo>
                    <a:pt x="87549" y="0"/>
                  </a:lnTo>
                  <a:cubicBezTo>
                    <a:pt x="78780" y="8769"/>
                    <a:pt x="0" y="64345"/>
                    <a:pt x="0" y="107004"/>
                  </a:cubicBezTo>
                  <a:cubicBezTo>
                    <a:pt x="0" y="139591"/>
                    <a:pt x="6485" y="171855"/>
                    <a:pt x="9727" y="204281"/>
                  </a:cubicBezTo>
                  <a:cubicBezTo>
                    <a:pt x="55123" y="197796"/>
                    <a:pt x="113488" y="217250"/>
                    <a:pt x="145914" y="184825"/>
                  </a:cubicBezTo>
                  <a:cubicBezTo>
                    <a:pt x="172621" y="158120"/>
                    <a:pt x="156669" y="168270"/>
                    <a:pt x="194553" y="155642"/>
                  </a:cubicBezTo>
                  <a:cubicBezTo>
                    <a:pt x="194453" y="155044"/>
                    <a:pt x="185180" y="80697"/>
                    <a:pt x="175097" y="68093"/>
                  </a:cubicBezTo>
                  <a:cubicBezTo>
                    <a:pt x="164755" y="55166"/>
                    <a:pt x="132997" y="41621"/>
                    <a:pt x="116731" y="38910"/>
                  </a:cubicBezTo>
                  <a:cubicBezTo>
                    <a:pt x="107136" y="37311"/>
                    <a:pt x="92413" y="6485"/>
                    <a:pt x="87549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806872F-7B6E-76A8-E39E-619DC104B582}"/>
                </a:ext>
              </a:extLst>
            </p:cNvPr>
            <p:cNvSpPr/>
            <p:nvPr/>
          </p:nvSpPr>
          <p:spPr>
            <a:xfrm>
              <a:off x="8333029" y="4299622"/>
              <a:ext cx="214008" cy="262647"/>
            </a:xfrm>
            <a:custGeom>
              <a:avLst/>
              <a:gdLst>
                <a:gd name="connsiteX0" fmla="*/ 0 w 214008"/>
                <a:gd name="connsiteY0" fmla="*/ 136188 h 262647"/>
                <a:gd name="connsiteX1" fmla="*/ 0 w 214008"/>
                <a:gd name="connsiteY1" fmla="*/ 136188 h 262647"/>
                <a:gd name="connsiteX2" fmla="*/ 9728 w 214008"/>
                <a:gd name="connsiteY2" fmla="*/ 48639 h 262647"/>
                <a:gd name="connsiteX3" fmla="*/ 38911 w 214008"/>
                <a:gd name="connsiteY3" fmla="*/ 38911 h 262647"/>
                <a:gd name="connsiteX4" fmla="*/ 77821 w 214008"/>
                <a:gd name="connsiteY4" fmla="*/ 19456 h 262647"/>
                <a:gd name="connsiteX5" fmla="*/ 116732 w 214008"/>
                <a:gd name="connsiteY5" fmla="*/ 9728 h 262647"/>
                <a:gd name="connsiteX6" fmla="*/ 145915 w 214008"/>
                <a:gd name="connsiteY6" fmla="*/ 0 h 262647"/>
                <a:gd name="connsiteX7" fmla="*/ 175098 w 214008"/>
                <a:gd name="connsiteY7" fmla="*/ 9728 h 262647"/>
                <a:gd name="connsiteX8" fmla="*/ 214008 w 214008"/>
                <a:gd name="connsiteY8" fmla="*/ 68094 h 262647"/>
                <a:gd name="connsiteX9" fmla="*/ 204281 w 214008"/>
                <a:gd name="connsiteY9" fmla="*/ 223737 h 262647"/>
                <a:gd name="connsiteX10" fmla="*/ 184825 w 214008"/>
                <a:gd name="connsiteY10" fmla="*/ 243192 h 262647"/>
                <a:gd name="connsiteX11" fmla="*/ 126459 w 214008"/>
                <a:gd name="connsiteY11" fmla="*/ 262647 h 262647"/>
                <a:gd name="connsiteX12" fmla="*/ 87549 w 214008"/>
                <a:gd name="connsiteY12" fmla="*/ 252920 h 262647"/>
                <a:gd name="connsiteX13" fmla="*/ 68093 w 214008"/>
                <a:gd name="connsiteY13" fmla="*/ 233464 h 262647"/>
                <a:gd name="connsiteX14" fmla="*/ 19455 w 214008"/>
                <a:gd name="connsiteY14" fmla="*/ 145915 h 262647"/>
                <a:gd name="connsiteX15" fmla="*/ 0 w 214008"/>
                <a:gd name="connsiteY15" fmla="*/ 136188 h 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008" h="262647">
                  <a:moveTo>
                    <a:pt x="0" y="136188"/>
                  </a:moveTo>
                  <a:lnTo>
                    <a:pt x="0" y="136188"/>
                  </a:lnTo>
                  <a:cubicBezTo>
                    <a:pt x="3243" y="107005"/>
                    <a:pt x="-1177" y="75901"/>
                    <a:pt x="9728" y="48639"/>
                  </a:cubicBezTo>
                  <a:cubicBezTo>
                    <a:pt x="13536" y="39119"/>
                    <a:pt x="29486" y="42950"/>
                    <a:pt x="38911" y="38911"/>
                  </a:cubicBezTo>
                  <a:cubicBezTo>
                    <a:pt x="52239" y="33199"/>
                    <a:pt x="64243" y="24548"/>
                    <a:pt x="77821" y="19456"/>
                  </a:cubicBezTo>
                  <a:cubicBezTo>
                    <a:pt x="90339" y="14762"/>
                    <a:pt x="103877" y="13401"/>
                    <a:pt x="116732" y="9728"/>
                  </a:cubicBezTo>
                  <a:cubicBezTo>
                    <a:pt x="126591" y="6911"/>
                    <a:pt x="136187" y="3243"/>
                    <a:pt x="145915" y="0"/>
                  </a:cubicBezTo>
                  <a:cubicBezTo>
                    <a:pt x="155643" y="3243"/>
                    <a:pt x="167847" y="2477"/>
                    <a:pt x="175098" y="9728"/>
                  </a:cubicBezTo>
                  <a:cubicBezTo>
                    <a:pt x="191632" y="26262"/>
                    <a:pt x="214008" y="68094"/>
                    <a:pt x="214008" y="68094"/>
                  </a:cubicBezTo>
                  <a:cubicBezTo>
                    <a:pt x="210766" y="119975"/>
                    <a:pt x="212827" y="172462"/>
                    <a:pt x="204281" y="223737"/>
                  </a:cubicBezTo>
                  <a:cubicBezTo>
                    <a:pt x="202773" y="232784"/>
                    <a:pt x="193028" y="239091"/>
                    <a:pt x="184825" y="243192"/>
                  </a:cubicBezTo>
                  <a:cubicBezTo>
                    <a:pt x="166482" y="252363"/>
                    <a:pt x="126459" y="262647"/>
                    <a:pt x="126459" y="262647"/>
                  </a:cubicBezTo>
                  <a:cubicBezTo>
                    <a:pt x="113489" y="259405"/>
                    <a:pt x="99507" y="258899"/>
                    <a:pt x="87549" y="252920"/>
                  </a:cubicBezTo>
                  <a:cubicBezTo>
                    <a:pt x="79346" y="248818"/>
                    <a:pt x="73596" y="240801"/>
                    <a:pt x="68093" y="233464"/>
                  </a:cubicBezTo>
                  <a:cubicBezTo>
                    <a:pt x="40924" y="197239"/>
                    <a:pt x="28934" y="183829"/>
                    <a:pt x="19455" y="145915"/>
                  </a:cubicBezTo>
                  <a:cubicBezTo>
                    <a:pt x="18669" y="142769"/>
                    <a:pt x="3242" y="137809"/>
                    <a:pt x="0" y="136188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0B02682-2081-07E2-AEA4-CF03533D8AA9}"/>
                </a:ext>
              </a:extLst>
            </p:cNvPr>
            <p:cNvSpPr/>
            <p:nvPr/>
          </p:nvSpPr>
          <p:spPr>
            <a:xfrm>
              <a:off x="6607866" y="4931922"/>
              <a:ext cx="527578" cy="729574"/>
            </a:xfrm>
            <a:custGeom>
              <a:avLst/>
              <a:gdLst>
                <a:gd name="connsiteX0" fmla="*/ 272374 w 527578"/>
                <a:gd name="connsiteY0" fmla="*/ 0 h 729574"/>
                <a:gd name="connsiteX1" fmla="*/ 272374 w 527578"/>
                <a:gd name="connsiteY1" fmla="*/ 0 h 729574"/>
                <a:gd name="connsiteX2" fmla="*/ 214008 w 527578"/>
                <a:gd name="connsiteY2" fmla="*/ 136187 h 729574"/>
                <a:gd name="connsiteX3" fmla="*/ 145915 w 527578"/>
                <a:gd name="connsiteY3" fmla="*/ 408561 h 729574"/>
                <a:gd name="connsiteX4" fmla="*/ 126459 w 527578"/>
                <a:gd name="connsiteY4" fmla="*/ 466927 h 729574"/>
                <a:gd name="connsiteX5" fmla="*/ 107004 w 527578"/>
                <a:gd name="connsiteY5" fmla="*/ 505838 h 729574"/>
                <a:gd name="connsiteX6" fmla="*/ 87549 w 527578"/>
                <a:gd name="connsiteY6" fmla="*/ 583659 h 729574"/>
                <a:gd name="connsiteX7" fmla="*/ 38910 w 527578"/>
                <a:gd name="connsiteY7" fmla="*/ 661481 h 729574"/>
                <a:gd name="connsiteX8" fmla="*/ 19455 w 527578"/>
                <a:gd name="connsiteY8" fmla="*/ 700391 h 729574"/>
                <a:gd name="connsiteX9" fmla="*/ 0 w 527578"/>
                <a:gd name="connsiteY9" fmla="*/ 729574 h 729574"/>
                <a:gd name="connsiteX10" fmla="*/ 38910 w 527578"/>
                <a:gd name="connsiteY10" fmla="*/ 642025 h 729574"/>
                <a:gd name="connsiteX11" fmla="*/ 77821 w 527578"/>
                <a:gd name="connsiteY11" fmla="*/ 583659 h 729574"/>
                <a:gd name="connsiteX12" fmla="*/ 107004 w 527578"/>
                <a:gd name="connsiteY12" fmla="*/ 573932 h 729574"/>
                <a:gd name="connsiteX13" fmla="*/ 116732 w 527578"/>
                <a:gd name="connsiteY13" fmla="*/ 544749 h 729574"/>
                <a:gd name="connsiteX14" fmla="*/ 204281 w 527578"/>
                <a:gd name="connsiteY14" fmla="*/ 515566 h 729574"/>
                <a:gd name="connsiteX15" fmla="*/ 496110 w 527578"/>
                <a:gd name="connsiteY15" fmla="*/ 505838 h 729574"/>
                <a:gd name="connsiteX16" fmla="*/ 525293 w 527578"/>
                <a:gd name="connsiteY16" fmla="*/ 389106 h 729574"/>
                <a:gd name="connsiteX17" fmla="*/ 496110 w 527578"/>
                <a:gd name="connsiteY17" fmla="*/ 243191 h 729574"/>
                <a:gd name="connsiteX18" fmla="*/ 466927 w 527578"/>
                <a:gd name="connsiteY18" fmla="*/ 233464 h 729574"/>
                <a:gd name="connsiteX19" fmla="*/ 369651 w 527578"/>
                <a:gd name="connsiteY19" fmla="*/ 214008 h 729574"/>
                <a:gd name="connsiteX20" fmla="*/ 369651 w 527578"/>
                <a:gd name="connsiteY20" fmla="*/ 58366 h 729574"/>
                <a:gd name="connsiteX21" fmla="*/ 350196 w 527578"/>
                <a:gd name="connsiteY21" fmla="*/ 29183 h 729574"/>
                <a:gd name="connsiteX22" fmla="*/ 321013 w 527578"/>
                <a:gd name="connsiteY22" fmla="*/ 19455 h 729574"/>
                <a:gd name="connsiteX23" fmla="*/ 272374 w 527578"/>
                <a:gd name="connsiteY23" fmla="*/ 0 h 72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7578" h="729574">
                  <a:moveTo>
                    <a:pt x="272374" y="0"/>
                  </a:moveTo>
                  <a:lnTo>
                    <a:pt x="272374" y="0"/>
                  </a:lnTo>
                  <a:cubicBezTo>
                    <a:pt x="242007" y="60734"/>
                    <a:pt x="230109" y="75360"/>
                    <a:pt x="214008" y="136187"/>
                  </a:cubicBezTo>
                  <a:cubicBezTo>
                    <a:pt x="190060" y="226657"/>
                    <a:pt x="175510" y="319778"/>
                    <a:pt x="145915" y="408561"/>
                  </a:cubicBezTo>
                  <a:cubicBezTo>
                    <a:pt x="139430" y="428016"/>
                    <a:pt x="135630" y="448584"/>
                    <a:pt x="126459" y="466927"/>
                  </a:cubicBezTo>
                  <a:lnTo>
                    <a:pt x="107004" y="505838"/>
                  </a:lnTo>
                  <a:cubicBezTo>
                    <a:pt x="101296" y="534378"/>
                    <a:pt x="98764" y="557491"/>
                    <a:pt x="87549" y="583659"/>
                  </a:cubicBezTo>
                  <a:cubicBezTo>
                    <a:pt x="60663" y="646394"/>
                    <a:pt x="76995" y="600546"/>
                    <a:pt x="38910" y="661481"/>
                  </a:cubicBezTo>
                  <a:cubicBezTo>
                    <a:pt x="31225" y="673778"/>
                    <a:pt x="26649" y="687801"/>
                    <a:pt x="19455" y="700391"/>
                  </a:cubicBezTo>
                  <a:cubicBezTo>
                    <a:pt x="13655" y="710542"/>
                    <a:pt x="6485" y="719846"/>
                    <a:pt x="0" y="729574"/>
                  </a:cubicBezTo>
                  <a:cubicBezTo>
                    <a:pt x="17365" y="625380"/>
                    <a:pt x="-7969" y="707655"/>
                    <a:pt x="38910" y="642025"/>
                  </a:cubicBezTo>
                  <a:cubicBezTo>
                    <a:pt x="56645" y="617197"/>
                    <a:pt x="51795" y="599274"/>
                    <a:pt x="77821" y="583659"/>
                  </a:cubicBezTo>
                  <a:cubicBezTo>
                    <a:pt x="86614" y="578383"/>
                    <a:pt x="97276" y="577174"/>
                    <a:pt x="107004" y="573932"/>
                  </a:cubicBezTo>
                  <a:cubicBezTo>
                    <a:pt x="110247" y="564204"/>
                    <a:pt x="109481" y="552000"/>
                    <a:pt x="116732" y="544749"/>
                  </a:cubicBezTo>
                  <a:cubicBezTo>
                    <a:pt x="133603" y="527878"/>
                    <a:pt x="183413" y="516758"/>
                    <a:pt x="204281" y="515566"/>
                  </a:cubicBezTo>
                  <a:cubicBezTo>
                    <a:pt x="301453" y="510013"/>
                    <a:pt x="398834" y="509081"/>
                    <a:pt x="496110" y="505838"/>
                  </a:cubicBezTo>
                  <a:cubicBezTo>
                    <a:pt x="521803" y="428761"/>
                    <a:pt x="512195" y="467701"/>
                    <a:pt x="525293" y="389106"/>
                  </a:cubicBezTo>
                  <a:cubicBezTo>
                    <a:pt x="522201" y="348902"/>
                    <a:pt x="543869" y="271846"/>
                    <a:pt x="496110" y="243191"/>
                  </a:cubicBezTo>
                  <a:cubicBezTo>
                    <a:pt x="487317" y="237916"/>
                    <a:pt x="476918" y="235770"/>
                    <a:pt x="466927" y="233464"/>
                  </a:cubicBezTo>
                  <a:cubicBezTo>
                    <a:pt x="434706" y="226028"/>
                    <a:pt x="369651" y="214008"/>
                    <a:pt x="369651" y="214008"/>
                  </a:cubicBezTo>
                  <a:cubicBezTo>
                    <a:pt x="376627" y="151230"/>
                    <a:pt x="387658" y="118389"/>
                    <a:pt x="369651" y="58366"/>
                  </a:cubicBezTo>
                  <a:cubicBezTo>
                    <a:pt x="366292" y="47168"/>
                    <a:pt x="359325" y="36486"/>
                    <a:pt x="350196" y="29183"/>
                  </a:cubicBezTo>
                  <a:cubicBezTo>
                    <a:pt x="342189" y="22777"/>
                    <a:pt x="330741" y="22698"/>
                    <a:pt x="321013" y="19455"/>
                  </a:cubicBezTo>
                  <a:cubicBezTo>
                    <a:pt x="292386" y="-9171"/>
                    <a:pt x="280480" y="3242"/>
                    <a:pt x="272374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Moon 23">
              <a:extLst>
                <a:ext uri="{FF2B5EF4-FFF2-40B4-BE49-F238E27FC236}">
                  <a16:creationId xmlns:a16="http://schemas.microsoft.com/office/drawing/2014/main" id="{58696A34-7741-2544-CEBB-4073FE9E059F}"/>
                </a:ext>
              </a:extLst>
            </p:cNvPr>
            <p:cNvSpPr/>
            <p:nvPr/>
          </p:nvSpPr>
          <p:spPr>
            <a:xfrm rot="20382263">
              <a:off x="10768065" y="2541827"/>
              <a:ext cx="380932" cy="523220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FD3476-7207-382B-D508-16E0C543241F}"/>
                </a:ext>
              </a:extLst>
            </p:cNvPr>
            <p:cNvCxnSpPr/>
            <p:nvPr/>
          </p:nvCxnSpPr>
          <p:spPr>
            <a:xfrm flipV="1">
              <a:off x="8159719" y="4574744"/>
              <a:ext cx="173310" cy="162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0D3E262-67A4-5A7B-86D7-97AAE7E38D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3204" y="2957704"/>
              <a:ext cx="320237" cy="322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14CC40D-A823-DA4F-342E-FB366C1005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03204" y="3886815"/>
              <a:ext cx="379795" cy="569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67F9650-50D7-A54B-DCB1-705648476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4650" y="3968399"/>
              <a:ext cx="17251" cy="851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1A6D65F-4683-DA33-AE19-1A1EC6B9F4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6830" y="4512077"/>
              <a:ext cx="35468" cy="15356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2C47573-8D14-12FE-9D01-988D8AE3CB3D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12" y="4365777"/>
              <a:ext cx="177248" cy="28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6387254-EE22-83A1-2473-C1AA008CA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1156" y="4423993"/>
              <a:ext cx="98976" cy="88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EEAD223-62E0-5F23-5BAF-DF0931EC4366}"/>
                </a:ext>
              </a:extLst>
            </p:cNvPr>
            <p:cNvGrpSpPr/>
            <p:nvPr/>
          </p:nvGrpSpPr>
          <p:grpSpPr>
            <a:xfrm>
              <a:off x="9722005" y="2925822"/>
              <a:ext cx="1514796" cy="1979841"/>
              <a:chOff x="9722005" y="2925822"/>
              <a:chExt cx="1514796" cy="1979841"/>
            </a:xfrm>
          </p:grpSpPr>
          <p:sp>
            <p:nvSpPr>
              <p:cNvPr id="38" name="Star: 5 Points 37">
                <a:extLst>
                  <a:ext uri="{FF2B5EF4-FFF2-40B4-BE49-F238E27FC236}">
                    <a16:creationId xmlns:a16="http://schemas.microsoft.com/office/drawing/2014/main" id="{FEE69EEA-67BC-B36C-EA57-4F23FA3B0B52}"/>
                  </a:ext>
                </a:extLst>
              </p:cNvPr>
              <p:cNvSpPr/>
              <p:nvPr/>
            </p:nvSpPr>
            <p:spPr>
              <a:xfrm>
                <a:off x="9722005" y="3163076"/>
                <a:ext cx="683222" cy="593888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D6E38522-5472-9B0F-4C5D-46C66706ABFD}"/>
                  </a:ext>
                </a:extLst>
              </p:cNvPr>
              <p:cNvSpPr/>
              <p:nvPr/>
            </p:nvSpPr>
            <p:spPr>
              <a:xfrm>
                <a:off x="11009383" y="4205268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21E7223-E3FE-C98D-50F3-4979F6236714}"/>
                  </a:ext>
                </a:extLst>
              </p:cNvPr>
              <p:cNvSpPr/>
              <p:nvPr/>
            </p:nvSpPr>
            <p:spPr>
              <a:xfrm>
                <a:off x="10666290" y="4516376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3B5C302-E448-A283-B1A8-BE7E7B9EBDD5}"/>
                  </a:ext>
                </a:extLst>
              </p:cNvPr>
              <p:cNvSpPr/>
              <p:nvPr/>
            </p:nvSpPr>
            <p:spPr>
              <a:xfrm>
                <a:off x="11055011" y="4723873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15920A14-1E10-AF6A-362A-1ACB9FB9886A}"/>
                  </a:ext>
                </a:extLst>
              </p:cNvPr>
              <p:cNvGrpSpPr/>
              <p:nvPr/>
            </p:nvGrpSpPr>
            <p:grpSpPr>
              <a:xfrm>
                <a:off x="10348009" y="2925822"/>
                <a:ext cx="789094" cy="1707935"/>
                <a:chOff x="7355604" y="3217112"/>
                <a:chExt cx="789094" cy="1707935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456DC6CF-B185-1D19-3747-E3BEECFF5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55604" y="3217112"/>
                  <a:ext cx="320237" cy="3222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7904EE96-BB32-6067-69EA-B7F92EBD01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355604" y="4146223"/>
                  <a:ext cx="379795" cy="5698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9FBF12BD-A12C-F7BE-4DEE-4012CC4A1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09230" y="4771485"/>
                  <a:ext cx="35468" cy="153562"/>
                </a:xfrm>
                <a:prstGeom prst="straightConnector1">
                  <a:avLst/>
                </a:prstGeom>
                <a:ln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D8EF7440-024C-2D08-A548-6333BA8EB5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03556" y="4683401"/>
                  <a:ext cx="98976" cy="880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" name="Arrow: Right 32">
              <a:extLst>
                <a:ext uri="{FF2B5EF4-FFF2-40B4-BE49-F238E27FC236}">
                  <a16:creationId xmlns:a16="http://schemas.microsoft.com/office/drawing/2014/main" id="{1CA2C1D3-57DE-D95B-C74F-4704F617F48E}"/>
                </a:ext>
              </a:extLst>
            </p:cNvPr>
            <p:cNvSpPr/>
            <p:nvPr/>
          </p:nvSpPr>
          <p:spPr>
            <a:xfrm>
              <a:off x="8598446" y="2626464"/>
              <a:ext cx="1823253" cy="3312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4A2C64B-801A-4A0A-3599-E657B59AA7CB}"/>
                </a:ext>
              </a:extLst>
            </p:cNvPr>
            <p:cNvCxnSpPr/>
            <p:nvPr/>
          </p:nvCxnSpPr>
          <p:spPr>
            <a:xfrm>
              <a:off x="7523441" y="4134252"/>
              <a:ext cx="282456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5580A9C-985F-8BBA-948A-225B78204176}"/>
                </a:ext>
              </a:extLst>
            </p:cNvPr>
            <p:cNvCxnSpPr/>
            <p:nvPr/>
          </p:nvCxnSpPr>
          <p:spPr>
            <a:xfrm>
              <a:off x="7550361" y="3579778"/>
              <a:ext cx="207029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DB6F2E9-087E-BB44-AD37-3243427A92F5}"/>
                </a:ext>
              </a:extLst>
            </p:cNvPr>
            <p:cNvCxnSpPr>
              <a:cxnSpLocks/>
            </p:cNvCxnSpPr>
            <p:nvPr/>
          </p:nvCxnSpPr>
          <p:spPr>
            <a:xfrm>
              <a:off x="8333029" y="4820052"/>
              <a:ext cx="251505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3A8200B-44C1-1F00-4452-6F943FE4B261}"/>
                </a:ext>
              </a:extLst>
            </p:cNvPr>
            <p:cNvCxnSpPr>
              <a:cxnSpLocks/>
            </p:cNvCxnSpPr>
            <p:nvPr/>
          </p:nvCxnSpPr>
          <p:spPr>
            <a:xfrm>
              <a:off x="7751155" y="4709756"/>
              <a:ext cx="134060" cy="7717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996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97E982-F72A-E687-7AE6-4126697C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D2F1FF-4604-CDF8-85AB-C0E0698A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9B01F-DEFF-31D6-E0CC-8512F55B8759}"/>
              </a:ext>
            </a:extLst>
          </p:cNvPr>
          <p:cNvSpPr txBox="1"/>
          <p:nvPr/>
        </p:nvSpPr>
        <p:spPr>
          <a:xfrm>
            <a:off x="301048" y="234830"/>
            <a:ext cx="36516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Formal system: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A5A57-AC92-06E6-F13A-955A74F36AD5}"/>
              </a:ext>
            </a:extLst>
          </p:cNvPr>
          <p:cNvSpPr txBox="1"/>
          <p:nvPr/>
        </p:nvSpPr>
        <p:spPr>
          <a:xfrm>
            <a:off x="1410957" y="3660119"/>
            <a:ext cx="37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Symbols and rules to write sentences in the formal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EB626-8356-5952-3E51-77257E635BD4}"/>
              </a:ext>
            </a:extLst>
          </p:cNvPr>
          <p:cNvSpPr txBox="1"/>
          <p:nvPr/>
        </p:nvSpPr>
        <p:spPr>
          <a:xfrm>
            <a:off x="1410956" y="5344868"/>
            <a:ext cx="3919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Statements about primitive objects that are to be taken as 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5F5ADC-DA3C-01E2-061D-3E93BC077772}"/>
              </a:ext>
            </a:extLst>
          </p:cNvPr>
          <p:cNvSpPr txBox="1"/>
          <p:nvPr/>
        </p:nvSpPr>
        <p:spPr>
          <a:xfrm>
            <a:off x="1410956" y="1985930"/>
            <a:ext cx="4251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objects that are taken as-is,</a:t>
            </a:r>
            <a:br>
              <a:rPr lang="en-US" dirty="0"/>
            </a:br>
            <a:r>
              <a:rPr lang="en-US" dirty="0"/>
              <a:t>without definition in terms of other objects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AA930C-373F-27E4-C371-3126BD931DBE}"/>
                  </a:ext>
                </a:extLst>
              </p:cNvPr>
              <p:cNvSpPr txBox="1"/>
              <p:nvPr/>
            </p:nvSpPr>
            <p:spPr>
              <a:xfrm>
                <a:off x="6451207" y="3692576"/>
                <a:ext cx="2121415" cy="678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for points</a:t>
                </a:r>
                <a:br>
                  <a:rPr lang="en-US" dirty="0"/>
                </a:b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bar>
                  </m:oMath>
                </a14:m>
                <a:r>
                  <a:rPr lang="en-US" dirty="0"/>
                  <a:t> for segment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EAA930C-373F-27E4-C371-3126BD931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1207" y="3692576"/>
                <a:ext cx="2121415" cy="678968"/>
              </a:xfrm>
              <a:prstGeom prst="rect">
                <a:avLst/>
              </a:prstGeom>
              <a:blipFill>
                <a:blip r:embed="rId2"/>
                <a:stretch>
                  <a:fillRect l="-2299" t="-5405" r="-2299" b="-14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D5C6E56-33DE-25FF-BE83-BAB19193A0BB}"/>
              </a:ext>
            </a:extLst>
          </p:cNvPr>
          <p:cNvSpPr txBox="1"/>
          <p:nvPr/>
        </p:nvSpPr>
        <p:spPr>
          <a:xfrm>
            <a:off x="6489551" y="2041586"/>
            <a:ext cx="2044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E.g. Points and 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CBEB0-5341-2970-CBF8-0C22B298696C}"/>
              </a:ext>
            </a:extLst>
          </p:cNvPr>
          <p:cNvSpPr txBox="1"/>
          <p:nvPr/>
        </p:nvSpPr>
        <p:spPr>
          <a:xfrm>
            <a:off x="6047571" y="5308868"/>
            <a:ext cx="2928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E.g. Given two points,</a:t>
            </a:r>
            <a:br>
              <a:rPr lang="en-US" dirty="0"/>
            </a:br>
            <a:r>
              <a:rPr lang="en-US" dirty="0"/>
              <a:t>there is a line that joins them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0262EF-90E6-58EC-4D71-F0C69786BFB8}"/>
              </a:ext>
            </a:extLst>
          </p:cNvPr>
          <p:cNvSpPr txBox="1"/>
          <p:nvPr/>
        </p:nvSpPr>
        <p:spPr>
          <a:xfrm>
            <a:off x="921923" y="1137313"/>
            <a:ext cx="3030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primitive notions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BD5D73-7840-6A70-3536-A1427C7B9266}"/>
              </a:ext>
            </a:extLst>
          </p:cNvPr>
          <p:cNvSpPr txBox="1"/>
          <p:nvPr/>
        </p:nvSpPr>
        <p:spPr>
          <a:xfrm>
            <a:off x="921923" y="2989727"/>
            <a:ext cx="288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formal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4E040F-BE3F-E0AE-DA7A-59A8E24C000D}"/>
              </a:ext>
            </a:extLst>
          </p:cNvPr>
          <p:cNvSpPr txBox="1"/>
          <p:nvPr/>
        </p:nvSpPr>
        <p:spPr>
          <a:xfrm>
            <a:off x="921923" y="4663418"/>
            <a:ext cx="1355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axioms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BE78B6-C0F4-60C8-32E4-BB9BFADC9ABB}"/>
              </a:ext>
            </a:extLst>
          </p:cNvPr>
          <p:cNvSpPr txBox="1"/>
          <p:nvPr/>
        </p:nvSpPr>
        <p:spPr>
          <a:xfrm>
            <a:off x="5445714" y="1064067"/>
            <a:ext cx="42026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e.g. Euclidean geometry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828A09-B524-F96D-C0C6-49DCF6D12167}"/>
              </a:ext>
            </a:extLst>
          </p:cNvPr>
          <p:cNvGrpSpPr/>
          <p:nvPr/>
        </p:nvGrpSpPr>
        <p:grpSpPr>
          <a:xfrm>
            <a:off x="9641694" y="1340012"/>
            <a:ext cx="2176438" cy="1772479"/>
            <a:chOff x="9363740" y="1722088"/>
            <a:chExt cx="2176438" cy="177247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15CB8CF-FC20-392C-B1D5-8EEECFC641E7}"/>
                </a:ext>
              </a:extLst>
            </p:cNvPr>
            <p:cNvCxnSpPr/>
            <p:nvPr/>
          </p:nvCxnSpPr>
          <p:spPr>
            <a:xfrm flipV="1">
              <a:off x="9363740" y="2632261"/>
              <a:ext cx="2176438" cy="3484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9C640E4-1008-C51C-7AC6-C93BD64B2A2D}"/>
                </a:ext>
              </a:extLst>
            </p:cNvPr>
            <p:cNvCxnSpPr/>
            <p:nvPr/>
          </p:nvCxnSpPr>
          <p:spPr>
            <a:xfrm flipV="1">
              <a:off x="9484242" y="1722088"/>
              <a:ext cx="1013637" cy="17724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2B29DDB-D94F-9D6C-248E-5B2291922067}"/>
                </a:ext>
              </a:extLst>
            </p:cNvPr>
            <p:cNvSpPr/>
            <p:nvPr/>
          </p:nvSpPr>
          <p:spPr>
            <a:xfrm>
              <a:off x="10473224" y="2219164"/>
              <a:ext cx="49619" cy="4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D5C3C27-AA9C-5718-C6CB-CE37596BA2A1}"/>
                </a:ext>
              </a:extLst>
            </p:cNvPr>
            <p:cNvSpPr/>
            <p:nvPr/>
          </p:nvSpPr>
          <p:spPr>
            <a:xfrm>
              <a:off x="11174616" y="2659219"/>
              <a:ext cx="49619" cy="4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A68D534-F84C-7CCC-9948-5E87BDEECAEA}"/>
                </a:ext>
              </a:extLst>
            </p:cNvPr>
            <p:cNvSpPr/>
            <p:nvPr/>
          </p:nvSpPr>
          <p:spPr>
            <a:xfrm>
              <a:off x="9798760" y="2884227"/>
              <a:ext cx="49619" cy="496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663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37619B-F3C8-2A94-012A-E6F3DB2A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878BD7-51F5-90E3-6A43-974BBB8F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EDAF80-F947-1FBC-D17C-1FBEF32EC540}"/>
              </a:ext>
            </a:extLst>
          </p:cNvPr>
          <p:cNvSpPr txBox="1"/>
          <p:nvPr/>
        </p:nvSpPr>
        <p:spPr>
          <a:xfrm>
            <a:off x="301048" y="234830"/>
            <a:ext cx="879734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Formal system for all of mathematics: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77AFE7-9E51-5108-3BD1-B192A19C4EEC}"/>
              </a:ext>
            </a:extLst>
          </p:cNvPr>
          <p:cNvSpPr txBox="1"/>
          <p:nvPr/>
        </p:nvSpPr>
        <p:spPr>
          <a:xfrm>
            <a:off x="1882140" y="1226820"/>
            <a:ext cx="80889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Sets + first-order logic</a:t>
            </a:r>
            <a:br>
              <a:rPr lang="en-US" sz="3200" dirty="0"/>
            </a:br>
            <a:r>
              <a:rPr lang="en-US" sz="3200" dirty="0"/>
              <a:t>+ </a:t>
            </a:r>
            <a:r>
              <a:rPr lang="en-US" sz="3200" dirty="0" err="1"/>
              <a:t>Zermelo</a:t>
            </a:r>
            <a:r>
              <a:rPr lang="en-US" sz="3200" dirty="0"/>
              <a:t>–Fraenkel axioms (+ axiom of choice)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7FF3B0-5016-CE4A-BA08-6327E15AE4AF}"/>
              </a:ext>
            </a:extLst>
          </p:cNvPr>
          <p:cNvSpPr txBox="1"/>
          <p:nvPr/>
        </p:nvSpPr>
        <p:spPr>
          <a:xfrm>
            <a:off x="301048" y="2750296"/>
            <a:ext cx="74632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Formal system for all of physics: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7898C4-C0CD-FF5F-9DBD-17DBA5759B5A}"/>
              </a:ext>
            </a:extLst>
          </p:cNvPr>
          <p:cNvSpPr txBox="1"/>
          <p:nvPr/>
        </p:nvSpPr>
        <p:spPr>
          <a:xfrm>
            <a:off x="1882140" y="3888471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679887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F97E982-F72A-E687-7AE6-4126697C0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D2F1FF-4604-CDF8-85AB-C0E0698A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7A5A57-AC92-06E6-F13A-955A74F36AD5}"/>
              </a:ext>
            </a:extLst>
          </p:cNvPr>
          <p:cNvSpPr txBox="1"/>
          <p:nvPr/>
        </p:nvSpPr>
        <p:spPr>
          <a:xfrm>
            <a:off x="4406491" y="780439"/>
            <a:ext cx="3362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Not an issue: we can simply use first-order logic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BD5D73-7840-6A70-3536-A1427C7B9266}"/>
              </a:ext>
            </a:extLst>
          </p:cNvPr>
          <p:cNvSpPr txBox="1"/>
          <p:nvPr/>
        </p:nvSpPr>
        <p:spPr>
          <a:xfrm>
            <a:off x="519587" y="277007"/>
            <a:ext cx="288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formal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4E040F-BE3F-E0AE-DA7A-59A8E24C000D}"/>
              </a:ext>
            </a:extLst>
          </p:cNvPr>
          <p:cNvSpPr txBox="1"/>
          <p:nvPr/>
        </p:nvSpPr>
        <p:spPr>
          <a:xfrm>
            <a:off x="519587" y="1987745"/>
            <a:ext cx="13558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axioms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C3DFCD-0A9B-8531-05B7-EA0EA19D1C7E}"/>
              </a:ext>
            </a:extLst>
          </p:cNvPr>
          <p:cNvCxnSpPr>
            <a:cxnSpLocks/>
          </p:cNvCxnSpPr>
          <p:nvPr/>
        </p:nvCxnSpPr>
        <p:spPr>
          <a:xfrm flipH="1" flipV="1">
            <a:off x="3500059" y="857776"/>
            <a:ext cx="772820" cy="190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443A5F-35AF-C356-D5D1-7D787AA82E41}"/>
              </a:ext>
            </a:extLst>
          </p:cNvPr>
          <p:cNvCxnSpPr>
            <a:cxnSpLocks/>
          </p:cNvCxnSpPr>
          <p:nvPr/>
        </p:nvCxnSpPr>
        <p:spPr>
          <a:xfrm flipH="1">
            <a:off x="1987744" y="2084661"/>
            <a:ext cx="2186150" cy="21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7A8DA30-42EA-3D94-1E85-EDA223006742}"/>
              </a:ext>
            </a:extLst>
          </p:cNvPr>
          <p:cNvSpPr txBox="1"/>
          <p:nvPr/>
        </p:nvSpPr>
        <p:spPr>
          <a:xfrm>
            <a:off x="4343630" y="1877883"/>
            <a:ext cx="391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should be justified by the physics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D505A9-7727-866C-8951-FB3EFCC95BB4}"/>
              </a:ext>
            </a:extLst>
          </p:cNvPr>
          <p:cNvGrpSpPr/>
          <p:nvPr/>
        </p:nvGrpSpPr>
        <p:grpSpPr>
          <a:xfrm>
            <a:off x="8522113" y="569394"/>
            <a:ext cx="2854992" cy="1887623"/>
            <a:chOff x="5664688" y="1950598"/>
            <a:chExt cx="3247734" cy="2147291"/>
          </a:xfrm>
          <a:solidFill>
            <a:schemeClr val="bg1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69AF471-8552-993C-E7AD-5B56446E54A5}"/>
                </a:ext>
              </a:extLst>
            </p:cNvPr>
            <p:cNvSpPr/>
            <p:nvPr/>
          </p:nvSpPr>
          <p:spPr>
            <a:xfrm>
              <a:off x="6719639" y="1950598"/>
              <a:ext cx="1203649" cy="58607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Physics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FFD9AF9-325B-D495-A04B-F0C26DA1A7F3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Formal system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9B8579B-D596-8418-B975-6EE212CA821D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Physical requirements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A32F0C5-B142-A31B-415D-69CF6E8B9EBC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Semantics</a:t>
              </a: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7A10890C-FF1E-1B8F-EA82-15CB311CAFF9}"/>
                </a:ext>
              </a:extLst>
            </p:cNvPr>
            <p:cNvCxnSpPr>
              <a:stCxn id="28" idx="1"/>
              <a:endCxn id="30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EAA8C705-8128-4AE6-D694-42721A2F8548}"/>
                </a:ext>
              </a:extLst>
            </p:cNvPr>
            <p:cNvCxnSpPr>
              <a:stCxn id="28" idx="3"/>
              <a:endCxn id="31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EE6764E0-ADFC-6C3A-DC9D-D0A636180A72}"/>
                </a:ext>
              </a:extLst>
            </p:cNvPr>
            <p:cNvCxnSpPr>
              <a:cxnSpLocks/>
              <a:stCxn id="30" idx="2"/>
              <a:endCxn id="29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F57198F3-5EE8-63F3-86B4-2E218AF0BCB4}"/>
              </a:ext>
            </a:extLst>
          </p:cNvPr>
          <p:cNvSpPr txBox="1"/>
          <p:nvPr/>
        </p:nvSpPr>
        <p:spPr>
          <a:xfrm>
            <a:off x="519587" y="1424109"/>
            <a:ext cx="30307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primitive notions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66125D4-2FD0-02DE-8090-A9D244BDAA10}"/>
              </a:ext>
            </a:extLst>
          </p:cNvPr>
          <p:cNvCxnSpPr>
            <a:cxnSpLocks/>
          </p:cNvCxnSpPr>
          <p:nvPr/>
        </p:nvCxnSpPr>
        <p:spPr>
          <a:xfrm flipH="1" flipV="1">
            <a:off x="3640030" y="1807177"/>
            <a:ext cx="533864" cy="23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64E48A9-52E7-1F4D-9AAC-67386FC0B371}"/>
              </a:ext>
            </a:extLst>
          </p:cNvPr>
          <p:cNvGrpSpPr/>
          <p:nvPr/>
        </p:nvGrpSpPr>
        <p:grpSpPr>
          <a:xfrm>
            <a:off x="2783607" y="3545527"/>
            <a:ext cx="2898080" cy="1679387"/>
            <a:chOff x="1266180" y="3185221"/>
            <a:chExt cx="2898080" cy="1679387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E5941E3-97D3-4C45-E187-1D1512DC687A}"/>
                </a:ext>
              </a:extLst>
            </p:cNvPr>
            <p:cNvSpPr txBox="1"/>
            <p:nvPr/>
          </p:nvSpPr>
          <p:spPr>
            <a:xfrm>
              <a:off x="1266180" y="3206509"/>
              <a:ext cx="1233420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Informal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D2D8750-2910-7299-5B05-85FFBDF4905C}"/>
                </a:ext>
              </a:extLst>
            </p:cNvPr>
            <p:cNvSpPr txBox="1"/>
            <p:nvPr/>
          </p:nvSpPr>
          <p:spPr>
            <a:xfrm>
              <a:off x="3065147" y="3206509"/>
              <a:ext cx="1046459" cy="458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Formal</a:t>
              </a: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5CDB073-6C60-1221-F247-A509C950D685}"/>
                </a:ext>
              </a:extLst>
            </p:cNvPr>
            <p:cNvCxnSpPr>
              <a:cxnSpLocks/>
            </p:cNvCxnSpPr>
            <p:nvPr/>
          </p:nvCxnSpPr>
          <p:spPr>
            <a:xfrm>
              <a:off x="2790911" y="3185221"/>
              <a:ext cx="0" cy="1679387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0B1E471-D4B9-E078-8474-8B7C8672B751}"/>
                </a:ext>
              </a:extLst>
            </p:cNvPr>
            <p:cNvSpPr txBox="1"/>
            <p:nvPr/>
          </p:nvSpPr>
          <p:spPr>
            <a:xfrm>
              <a:off x="1457819" y="3658972"/>
              <a:ext cx="85014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physics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8E2AEA-A063-7E04-B7CE-5427CB148118}"/>
                </a:ext>
              </a:extLst>
            </p:cNvPr>
            <p:cNvSpPr txBox="1"/>
            <p:nvPr/>
          </p:nvSpPr>
          <p:spPr>
            <a:xfrm>
              <a:off x="3252681" y="3658972"/>
              <a:ext cx="671392" cy="366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math</a:t>
              </a:r>
            </a:p>
          </p:txBody>
        </p:sp>
        <p:sp>
          <p:nvSpPr>
            <p:cNvPr id="88" name="Moon 87">
              <a:extLst>
                <a:ext uri="{FF2B5EF4-FFF2-40B4-BE49-F238E27FC236}">
                  <a16:creationId xmlns:a16="http://schemas.microsoft.com/office/drawing/2014/main" id="{C6CA970F-CC70-559B-A6D2-CA498D5DBAFC}"/>
                </a:ext>
              </a:extLst>
            </p:cNvPr>
            <p:cNvSpPr/>
            <p:nvPr/>
          </p:nvSpPr>
          <p:spPr>
            <a:xfrm rot="20382263">
              <a:off x="3908152" y="4172271"/>
              <a:ext cx="256108" cy="351771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Arrow: Right 96">
              <a:extLst>
                <a:ext uri="{FF2B5EF4-FFF2-40B4-BE49-F238E27FC236}">
                  <a16:creationId xmlns:a16="http://schemas.microsoft.com/office/drawing/2014/main" id="{5CE35A4C-4474-FCC3-2ACE-58661DDA4B7C}"/>
                </a:ext>
              </a:extLst>
            </p:cNvPr>
            <p:cNvSpPr/>
            <p:nvPr/>
          </p:nvSpPr>
          <p:spPr>
            <a:xfrm>
              <a:off x="2449477" y="4229174"/>
              <a:ext cx="1225807" cy="222699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Moon 110">
              <a:extLst>
                <a:ext uri="{FF2B5EF4-FFF2-40B4-BE49-F238E27FC236}">
                  <a16:creationId xmlns:a16="http://schemas.microsoft.com/office/drawing/2014/main" id="{36003D78-1651-9BF8-F0CB-566DD89A1157}"/>
                </a:ext>
              </a:extLst>
            </p:cNvPr>
            <p:cNvSpPr/>
            <p:nvPr/>
          </p:nvSpPr>
          <p:spPr>
            <a:xfrm rot="20382263">
              <a:off x="1898837" y="4172271"/>
              <a:ext cx="256108" cy="351771"/>
            </a:xfrm>
            <a:prstGeom prst="moon">
              <a:avLst/>
            </a:prstGeom>
            <a:solidFill>
              <a:srgbClr val="934BC9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959FD41-275D-7416-F296-97240DD56D17}"/>
              </a:ext>
            </a:extLst>
          </p:cNvPr>
          <p:cNvCxnSpPr>
            <a:cxnSpLocks/>
          </p:cNvCxnSpPr>
          <p:nvPr/>
        </p:nvCxnSpPr>
        <p:spPr>
          <a:xfrm>
            <a:off x="2109260" y="3643328"/>
            <a:ext cx="524621" cy="447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C549F22-EA92-3748-36B6-F09BFD0281D9}"/>
              </a:ext>
            </a:extLst>
          </p:cNvPr>
          <p:cNvSpPr txBox="1"/>
          <p:nvPr/>
        </p:nvSpPr>
        <p:spPr>
          <a:xfrm>
            <a:off x="667224" y="3052216"/>
            <a:ext cx="2087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Physical objects live in the</a:t>
            </a:r>
            <a:br>
              <a:rPr lang="en-US" sz="14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physical (informal) world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F895B02-EDEB-2816-703F-63B0878AE533}"/>
              </a:ext>
            </a:extLst>
          </p:cNvPr>
          <p:cNvSpPr txBox="1"/>
          <p:nvPr/>
        </p:nvSpPr>
        <p:spPr>
          <a:xfrm>
            <a:off x="340801" y="3894885"/>
            <a:ext cx="19991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</a:schemeClr>
                </a:solidFill>
              </a:rPr>
              <a:t>(e.g. connection to experiment is outside of the formal system)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14033A2-BB43-0596-75F6-D39898DC480A}"/>
              </a:ext>
            </a:extLst>
          </p:cNvPr>
          <p:cNvSpPr txBox="1"/>
          <p:nvPr/>
        </p:nvSpPr>
        <p:spPr>
          <a:xfrm>
            <a:off x="6807233" y="3457847"/>
            <a:ext cx="3429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Mathematical objects are representations of physical objects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3AA639C-AAF1-D7F9-1C92-5F6FB200A06B}"/>
              </a:ext>
            </a:extLst>
          </p:cNvPr>
          <p:cNvCxnSpPr>
            <a:cxnSpLocks/>
          </p:cNvCxnSpPr>
          <p:nvPr/>
        </p:nvCxnSpPr>
        <p:spPr>
          <a:xfrm flipH="1">
            <a:off x="5991101" y="3878254"/>
            <a:ext cx="759401" cy="46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1F4871D-DFD2-83F3-0E91-5EE3F8D51157}"/>
              </a:ext>
            </a:extLst>
          </p:cNvPr>
          <p:cNvSpPr txBox="1"/>
          <p:nvPr/>
        </p:nvSpPr>
        <p:spPr>
          <a:xfrm>
            <a:off x="3825388" y="5069305"/>
            <a:ext cx="54392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>
                <a:solidFill>
                  <a:srgbClr val="00B0F0"/>
                </a:solidFill>
              </a:rPr>
              <a:t>What can or cannot be captured by the formal system?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4EF511AA-111A-3406-4A20-C93C420A3A33}"/>
              </a:ext>
            </a:extLst>
          </p:cNvPr>
          <p:cNvCxnSpPr>
            <a:cxnSpLocks/>
          </p:cNvCxnSpPr>
          <p:nvPr/>
        </p:nvCxnSpPr>
        <p:spPr>
          <a:xfrm flipH="1">
            <a:off x="4582574" y="3369375"/>
            <a:ext cx="207038" cy="1129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9D08AC69-B304-1139-7E82-1E68485F6A72}"/>
              </a:ext>
            </a:extLst>
          </p:cNvPr>
          <p:cNvSpPr txBox="1"/>
          <p:nvPr/>
        </p:nvSpPr>
        <p:spPr>
          <a:xfrm>
            <a:off x="3363205" y="2727150"/>
            <a:ext cx="3919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Choose axioms/primitive notions so that the justification is straightforward </a:t>
            </a:r>
          </a:p>
        </p:txBody>
      </p:sp>
    </p:spTree>
    <p:extLst>
      <p:ext uri="{BB962C8B-B14F-4D97-AF65-F5344CB8AC3E}">
        <p14:creationId xmlns:p14="http://schemas.microsoft.com/office/powerpoint/2010/main" val="23908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F0DA72-0F97-51C5-CC54-BF0036D6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833A7-2043-5D9A-813B-B5B4944F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AB961-47ED-39A1-E2E9-B6A9DF73026F}"/>
              </a:ext>
            </a:extLst>
          </p:cNvPr>
          <p:cNvSpPr txBox="1"/>
          <p:nvPr/>
        </p:nvSpPr>
        <p:spPr>
          <a:xfrm>
            <a:off x="1498742" y="3750807"/>
            <a:ext cx="583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one looks closely, all physical concepts are well-defined only within a restricted realm of applicability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9C95B9-1D51-EDDB-06EC-98539ABBACCB}"/>
              </a:ext>
            </a:extLst>
          </p:cNvPr>
          <p:cNvSpPr txBox="1"/>
          <p:nvPr/>
        </p:nvSpPr>
        <p:spPr>
          <a:xfrm>
            <a:off x="807467" y="1119561"/>
            <a:ext cx="2933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Web of meaning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0AFC45-0EF2-21AD-E390-92DCFA081E11}"/>
              </a:ext>
            </a:extLst>
          </p:cNvPr>
          <p:cNvSpPr txBox="1"/>
          <p:nvPr/>
        </p:nvSpPr>
        <p:spPr>
          <a:xfrm>
            <a:off x="374181" y="277618"/>
            <a:ext cx="710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Problems in formalizing physical concepts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6B6ED6-FCFE-7DDD-D295-A15409B64DB5}"/>
              </a:ext>
            </a:extLst>
          </p:cNvPr>
          <p:cNvSpPr txBox="1"/>
          <p:nvPr/>
        </p:nvSpPr>
        <p:spPr>
          <a:xfrm>
            <a:off x="2290839" y="1742412"/>
            <a:ext cx="3848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primitive concepts: things are always defined in terms of other things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636E8E7-F16F-2C67-F2D4-9FF1487299BB}"/>
              </a:ext>
            </a:extLst>
          </p:cNvPr>
          <p:cNvSpPr txBox="1"/>
          <p:nvPr/>
        </p:nvSpPr>
        <p:spPr>
          <a:xfrm>
            <a:off x="807467" y="3065855"/>
            <a:ext cx="2694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Conceptual cut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BB022BF-B8D2-E197-F285-0F05145AD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717" y="932535"/>
            <a:ext cx="4757942" cy="117659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D5AF8C5E-2F36-F73E-F849-54A064534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948" y="2272779"/>
            <a:ext cx="3881356" cy="675018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D8988A7-59FF-2C04-DF85-17189E4BB816}"/>
              </a:ext>
            </a:extLst>
          </p:cNvPr>
          <p:cNvSpPr txBox="1"/>
          <p:nvPr/>
        </p:nvSpPr>
        <p:spPr>
          <a:xfrm>
            <a:off x="8942505" y="512157"/>
            <a:ext cx="2564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From merriam-webster.com: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0A1F745-AEC4-9512-E498-D385A7E25D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06"/>
          <a:stretch/>
        </p:blipFill>
        <p:spPr>
          <a:xfrm>
            <a:off x="4113665" y="4496174"/>
            <a:ext cx="4624635" cy="1740820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E2A2F88-B4F6-8CC1-53CD-E70F0F4F1916}"/>
              </a:ext>
            </a:extLst>
          </p:cNvPr>
          <p:cNvSpPr txBox="1"/>
          <p:nvPr/>
        </p:nvSpPr>
        <p:spPr>
          <a:xfrm>
            <a:off x="7760208" y="4280433"/>
            <a:ext cx="10695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dreamstime.com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DE70A8-39EF-EBC9-5444-23F05E747617}"/>
              </a:ext>
            </a:extLst>
          </p:cNvPr>
          <p:cNvSpPr txBox="1"/>
          <p:nvPr/>
        </p:nvSpPr>
        <p:spPr>
          <a:xfrm>
            <a:off x="596387" y="4831080"/>
            <a:ext cx="33318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When does an orange become an orange? Can we really define quantities (e.g. distance, time, temperature) with infinite precision? When exactly is an object in thermodynamic equilibrium, such that a temperature is well defined? Since all objects interact gravitationally, does it make sense to talk about isolated systems?</a:t>
            </a:r>
          </a:p>
        </p:txBody>
      </p:sp>
    </p:spTree>
    <p:extLst>
      <p:ext uri="{BB962C8B-B14F-4D97-AF65-F5344CB8AC3E}">
        <p14:creationId xmlns:p14="http://schemas.microsoft.com/office/powerpoint/2010/main" val="170295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EF0DA72-0F97-51C5-CC54-BF0036D6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4833A7-2043-5D9A-813B-B5B4944F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9387C71-C866-28EF-B9C1-6ED5FC54CFF5}"/>
              </a:ext>
            </a:extLst>
          </p:cNvPr>
          <p:cNvGrpSpPr/>
          <p:nvPr/>
        </p:nvGrpSpPr>
        <p:grpSpPr>
          <a:xfrm>
            <a:off x="3799548" y="1404918"/>
            <a:ext cx="3141467" cy="3195642"/>
            <a:chOff x="6564215" y="1073699"/>
            <a:chExt cx="4672586" cy="475316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7DBF2B-DDB7-A553-B91C-6A7BB4A436D9}"/>
                </a:ext>
              </a:extLst>
            </p:cNvPr>
            <p:cNvSpPr txBox="1"/>
            <p:nvPr/>
          </p:nvSpPr>
          <p:spPr>
            <a:xfrm>
              <a:off x="6838423" y="1105363"/>
              <a:ext cx="1834577" cy="681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Informal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ABC16FD-967A-15C5-8432-FD780C89C945}"/>
                </a:ext>
              </a:extLst>
            </p:cNvPr>
            <p:cNvSpPr txBox="1"/>
            <p:nvPr/>
          </p:nvSpPr>
          <p:spPr>
            <a:xfrm>
              <a:off x="9514188" y="1105363"/>
              <a:ext cx="1556493" cy="681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Formal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565718A-3244-6220-8E16-FDF1E1E10217}"/>
                </a:ext>
              </a:extLst>
            </p:cNvPr>
            <p:cNvCxnSpPr>
              <a:cxnSpLocks/>
            </p:cNvCxnSpPr>
            <p:nvPr/>
          </p:nvCxnSpPr>
          <p:spPr>
            <a:xfrm>
              <a:off x="9106292" y="1073699"/>
              <a:ext cx="0" cy="475316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EA4EE8-92DB-3BB0-5251-C48FC8C31421}"/>
                </a:ext>
              </a:extLst>
            </p:cNvPr>
            <p:cNvSpPr txBox="1"/>
            <p:nvPr/>
          </p:nvSpPr>
          <p:spPr>
            <a:xfrm>
              <a:off x="7123465" y="1778351"/>
              <a:ext cx="1264493" cy="545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49F98E2-DBEC-8CEB-86CF-B42F2ED7824A}"/>
                </a:ext>
              </a:extLst>
            </p:cNvPr>
            <p:cNvSpPr txBox="1"/>
            <p:nvPr/>
          </p:nvSpPr>
          <p:spPr>
            <a:xfrm>
              <a:off x="9793124" y="1778351"/>
              <a:ext cx="998622" cy="545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math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393F5B-D348-741F-FB48-199FCD4C6EFC}"/>
                </a:ext>
              </a:extLst>
            </p:cNvPr>
            <p:cNvSpPr/>
            <p:nvPr/>
          </p:nvSpPr>
          <p:spPr>
            <a:xfrm>
              <a:off x="7582998" y="2477124"/>
              <a:ext cx="576721" cy="593888"/>
            </a:xfrm>
            <a:custGeom>
              <a:avLst/>
              <a:gdLst>
                <a:gd name="connsiteX0" fmla="*/ 339365 w 576721"/>
                <a:gd name="connsiteY0" fmla="*/ 0 h 593888"/>
                <a:gd name="connsiteX1" fmla="*/ 339365 w 576721"/>
                <a:gd name="connsiteY1" fmla="*/ 0 h 593888"/>
                <a:gd name="connsiteX2" fmla="*/ 226244 w 576721"/>
                <a:gd name="connsiteY2" fmla="*/ 9427 h 593888"/>
                <a:gd name="connsiteX3" fmla="*/ 169683 w 576721"/>
                <a:gd name="connsiteY3" fmla="*/ 28280 h 593888"/>
                <a:gd name="connsiteX4" fmla="*/ 131975 w 576721"/>
                <a:gd name="connsiteY4" fmla="*/ 37707 h 593888"/>
                <a:gd name="connsiteX5" fmla="*/ 94268 w 576721"/>
                <a:gd name="connsiteY5" fmla="*/ 65987 h 593888"/>
                <a:gd name="connsiteX6" fmla="*/ 37707 w 576721"/>
                <a:gd name="connsiteY6" fmla="*/ 150829 h 593888"/>
                <a:gd name="connsiteX7" fmla="*/ 18854 w 576721"/>
                <a:gd name="connsiteY7" fmla="*/ 207389 h 593888"/>
                <a:gd name="connsiteX8" fmla="*/ 9427 w 576721"/>
                <a:gd name="connsiteY8" fmla="*/ 235670 h 593888"/>
                <a:gd name="connsiteX9" fmla="*/ 0 w 576721"/>
                <a:gd name="connsiteY9" fmla="*/ 263950 h 593888"/>
                <a:gd name="connsiteX10" fmla="*/ 9427 w 576721"/>
                <a:gd name="connsiteY10" fmla="*/ 461913 h 593888"/>
                <a:gd name="connsiteX11" fmla="*/ 28281 w 576721"/>
                <a:gd name="connsiteY11" fmla="*/ 490194 h 593888"/>
                <a:gd name="connsiteX12" fmla="*/ 141402 w 576721"/>
                <a:gd name="connsiteY12" fmla="*/ 565608 h 593888"/>
                <a:gd name="connsiteX13" fmla="*/ 197963 w 576721"/>
                <a:gd name="connsiteY13" fmla="*/ 593888 h 593888"/>
                <a:gd name="connsiteX14" fmla="*/ 546755 w 576721"/>
                <a:gd name="connsiteY14" fmla="*/ 584462 h 593888"/>
                <a:gd name="connsiteX15" fmla="*/ 575035 w 576721"/>
                <a:gd name="connsiteY15" fmla="*/ 565608 h 593888"/>
                <a:gd name="connsiteX16" fmla="*/ 565608 w 576721"/>
                <a:gd name="connsiteY16" fmla="*/ 405352 h 593888"/>
                <a:gd name="connsiteX17" fmla="*/ 556182 w 576721"/>
                <a:gd name="connsiteY17" fmla="*/ 377072 h 593888"/>
                <a:gd name="connsiteX18" fmla="*/ 490194 w 576721"/>
                <a:gd name="connsiteY18" fmla="*/ 348792 h 593888"/>
                <a:gd name="connsiteX19" fmla="*/ 405353 w 576721"/>
                <a:gd name="connsiteY19" fmla="*/ 339365 h 593888"/>
                <a:gd name="connsiteX20" fmla="*/ 386499 w 576721"/>
                <a:gd name="connsiteY20" fmla="*/ 311084 h 593888"/>
                <a:gd name="connsiteX21" fmla="*/ 386499 w 576721"/>
                <a:gd name="connsiteY21" fmla="*/ 216816 h 593888"/>
                <a:gd name="connsiteX22" fmla="*/ 414780 w 576721"/>
                <a:gd name="connsiteY22" fmla="*/ 197963 h 593888"/>
                <a:gd name="connsiteX23" fmla="*/ 452487 w 576721"/>
                <a:gd name="connsiteY23" fmla="*/ 150829 h 593888"/>
                <a:gd name="connsiteX24" fmla="*/ 461914 w 576721"/>
                <a:gd name="connsiteY24" fmla="*/ 113121 h 593888"/>
                <a:gd name="connsiteX25" fmla="*/ 452487 w 576721"/>
                <a:gd name="connsiteY25" fmla="*/ 47134 h 593888"/>
                <a:gd name="connsiteX26" fmla="*/ 424206 w 576721"/>
                <a:gd name="connsiteY26" fmla="*/ 28280 h 593888"/>
                <a:gd name="connsiteX27" fmla="*/ 377072 w 576721"/>
                <a:gd name="connsiteY27" fmla="*/ 18853 h 593888"/>
                <a:gd name="connsiteX28" fmla="*/ 339365 w 576721"/>
                <a:gd name="connsiteY28" fmla="*/ 0 h 59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6721" h="593888">
                  <a:moveTo>
                    <a:pt x="339365" y="0"/>
                  </a:moveTo>
                  <a:lnTo>
                    <a:pt x="339365" y="0"/>
                  </a:lnTo>
                  <a:cubicBezTo>
                    <a:pt x="301658" y="3142"/>
                    <a:pt x="263567" y="3207"/>
                    <a:pt x="226244" y="9427"/>
                  </a:cubicBezTo>
                  <a:cubicBezTo>
                    <a:pt x="206641" y="12694"/>
                    <a:pt x="188963" y="23460"/>
                    <a:pt x="169683" y="28280"/>
                  </a:cubicBezTo>
                  <a:lnTo>
                    <a:pt x="131975" y="37707"/>
                  </a:lnTo>
                  <a:cubicBezTo>
                    <a:pt x="119406" y="47134"/>
                    <a:pt x="105377" y="54877"/>
                    <a:pt x="94268" y="65987"/>
                  </a:cubicBezTo>
                  <a:cubicBezTo>
                    <a:pt x="79765" y="80490"/>
                    <a:pt x="45185" y="134378"/>
                    <a:pt x="37707" y="150829"/>
                  </a:cubicBezTo>
                  <a:cubicBezTo>
                    <a:pt x="29483" y="168921"/>
                    <a:pt x="25138" y="188536"/>
                    <a:pt x="18854" y="207389"/>
                  </a:cubicBezTo>
                  <a:lnTo>
                    <a:pt x="9427" y="235670"/>
                  </a:lnTo>
                  <a:lnTo>
                    <a:pt x="0" y="263950"/>
                  </a:lnTo>
                  <a:cubicBezTo>
                    <a:pt x="3142" y="329938"/>
                    <a:pt x="1233" y="396361"/>
                    <a:pt x="9427" y="461913"/>
                  </a:cubicBezTo>
                  <a:cubicBezTo>
                    <a:pt x="10832" y="473155"/>
                    <a:pt x="19860" y="482615"/>
                    <a:pt x="28281" y="490194"/>
                  </a:cubicBezTo>
                  <a:cubicBezTo>
                    <a:pt x="107364" y="561369"/>
                    <a:pt x="78977" y="529936"/>
                    <a:pt x="141402" y="565608"/>
                  </a:cubicBezTo>
                  <a:cubicBezTo>
                    <a:pt x="192567" y="594845"/>
                    <a:pt x="146116" y="576607"/>
                    <a:pt x="197963" y="593888"/>
                  </a:cubicBezTo>
                  <a:cubicBezTo>
                    <a:pt x="314227" y="590746"/>
                    <a:pt x="430774" y="593160"/>
                    <a:pt x="546755" y="584462"/>
                  </a:cubicBezTo>
                  <a:cubicBezTo>
                    <a:pt x="558053" y="583615"/>
                    <a:pt x="573849" y="576875"/>
                    <a:pt x="575035" y="565608"/>
                  </a:cubicBezTo>
                  <a:cubicBezTo>
                    <a:pt x="580637" y="512391"/>
                    <a:pt x="570932" y="458597"/>
                    <a:pt x="565608" y="405352"/>
                  </a:cubicBezTo>
                  <a:cubicBezTo>
                    <a:pt x="564619" y="395465"/>
                    <a:pt x="562389" y="384831"/>
                    <a:pt x="556182" y="377072"/>
                  </a:cubicBezTo>
                  <a:cubicBezTo>
                    <a:pt x="541643" y="358898"/>
                    <a:pt x="510852" y="351970"/>
                    <a:pt x="490194" y="348792"/>
                  </a:cubicBezTo>
                  <a:cubicBezTo>
                    <a:pt x="462070" y="344465"/>
                    <a:pt x="433633" y="342507"/>
                    <a:pt x="405353" y="339365"/>
                  </a:cubicBezTo>
                  <a:cubicBezTo>
                    <a:pt x="399068" y="329938"/>
                    <a:pt x="391566" y="321218"/>
                    <a:pt x="386499" y="311084"/>
                  </a:cubicBezTo>
                  <a:cubicBezTo>
                    <a:pt x="371588" y="281263"/>
                    <a:pt x="372216" y="248951"/>
                    <a:pt x="386499" y="216816"/>
                  </a:cubicBezTo>
                  <a:cubicBezTo>
                    <a:pt x="391101" y="206463"/>
                    <a:pt x="405353" y="204247"/>
                    <a:pt x="414780" y="197963"/>
                  </a:cubicBezTo>
                  <a:cubicBezTo>
                    <a:pt x="445593" y="105513"/>
                    <a:pt x="395637" y="236102"/>
                    <a:pt x="452487" y="150829"/>
                  </a:cubicBezTo>
                  <a:cubicBezTo>
                    <a:pt x="459674" y="140049"/>
                    <a:pt x="458772" y="125690"/>
                    <a:pt x="461914" y="113121"/>
                  </a:cubicBezTo>
                  <a:cubicBezTo>
                    <a:pt x="458772" y="91125"/>
                    <a:pt x="461511" y="67438"/>
                    <a:pt x="452487" y="47134"/>
                  </a:cubicBezTo>
                  <a:cubicBezTo>
                    <a:pt x="447885" y="36781"/>
                    <a:pt x="434814" y="32258"/>
                    <a:pt x="424206" y="28280"/>
                  </a:cubicBezTo>
                  <a:cubicBezTo>
                    <a:pt x="409204" y="22654"/>
                    <a:pt x="392713" y="22329"/>
                    <a:pt x="377072" y="18853"/>
                  </a:cubicBezTo>
                  <a:cubicBezTo>
                    <a:pt x="317507" y="5617"/>
                    <a:pt x="345649" y="3142"/>
                    <a:pt x="339365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A4B2DF-D409-F538-DB1C-87DD701FAA67}"/>
                </a:ext>
              </a:extLst>
            </p:cNvPr>
            <p:cNvSpPr/>
            <p:nvPr/>
          </p:nvSpPr>
          <p:spPr>
            <a:xfrm>
              <a:off x="6564215" y="3117374"/>
              <a:ext cx="791115" cy="737811"/>
            </a:xfrm>
            <a:custGeom>
              <a:avLst/>
              <a:gdLst>
                <a:gd name="connsiteX0" fmla="*/ 641356 w 1061407"/>
                <a:gd name="connsiteY0" fmla="*/ 330740 h 989892"/>
                <a:gd name="connsiteX1" fmla="*/ 641356 w 1061407"/>
                <a:gd name="connsiteY1" fmla="*/ 330740 h 989892"/>
                <a:gd name="connsiteX2" fmla="*/ 631629 w 1061407"/>
                <a:gd name="connsiteY2" fmla="*/ 243191 h 989892"/>
                <a:gd name="connsiteX3" fmla="*/ 621901 w 1061407"/>
                <a:gd name="connsiteY3" fmla="*/ 214008 h 989892"/>
                <a:gd name="connsiteX4" fmla="*/ 612173 w 1061407"/>
                <a:gd name="connsiteY4" fmla="*/ 175098 h 989892"/>
                <a:gd name="connsiteX5" fmla="*/ 602446 w 1061407"/>
                <a:gd name="connsiteY5" fmla="*/ 126460 h 989892"/>
                <a:gd name="connsiteX6" fmla="*/ 582990 w 1061407"/>
                <a:gd name="connsiteY6" fmla="*/ 107004 h 989892"/>
                <a:gd name="connsiteX7" fmla="*/ 553807 w 1061407"/>
                <a:gd name="connsiteY7" fmla="*/ 68094 h 989892"/>
                <a:gd name="connsiteX8" fmla="*/ 475986 w 1061407"/>
                <a:gd name="connsiteY8" fmla="*/ 0 h 989892"/>
                <a:gd name="connsiteX9" fmla="*/ 446803 w 1061407"/>
                <a:gd name="connsiteY9" fmla="*/ 9728 h 989892"/>
                <a:gd name="connsiteX10" fmla="*/ 437076 w 1061407"/>
                <a:gd name="connsiteY10" fmla="*/ 38911 h 989892"/>
                <a:gd name="connsiteX11" fmla="*/ 417620 w 1061407"/>
                <a:gd name="connsiteY11" fmla="*/ 58366 h 989892"/>
                <a:gd name="connsiteX12" fmla="*/ 388437 w 1061407"/>
                <a:gd name="connsiteY12" fmla="*/ 126460 h 989892"/>
                <a:gd name="connsiteX13" fmla="*/ 368982 w 1061407"/>
                <a:gd name="connsiteY13" fmla="*/ 184825 h 989892"/>
                <a:gd name="connsiteX14" fmla="*/ 349527 w 1061407"/>
                <a:gd name="connsiteY14" fmla="*/ 243191 h 989892"/>
                <a:gd name="connsiteX15" fmla="*/ 310616 w 1061407"/>
                <a:gd name="connsiteY15" fmla="*/ 291830 h 989892"/>
                <a:gd name="connsiteX16" fmla="*/ 38242 w 1061407"/>
                <a:gd name="connsiteY16" fmla="*/ 301557 h 989892"/>
                <a:gd name="connsiteX17" fmla="*/ 28514 w 1061407"/>
                <a:gd name="connsiteY17" fmla="*/ 515566 h 989892"/>
                <a:gd name="connsiteX18" fmla="*/ 47969 w 1061407"/>
                <a:gd name="connsiteY18" fmla="*/ 544749 h 989892"/>
                <a:gd name="connsiteX19" fmla="*/ 106335 w 1061407"/>
                <a:gd name="connsiteY19" fmla="*/ 564204 h 989892"/>
                <a:gd name="connsiteX20" fmla="*/ 135518 w 1061407"/>
                <a:gd name="connsiteY20" fmla="*/ 573932 h 989892"/>
                <a:gd name="connsiteX21" fmla="*/ 164701 w 1061407"/>
                <a:gd name="connsiteY21" fmla="*/ 593387 h 989892"/>
                <a:gd name="connsiteX22" fmla="*/ 213339 w 1061407"/>
                <a:gd name="connsiteY22" fmla="*/ 603115 h 989892"/>
                <a:gd name="connsiteX23" fmla="*/ 271705 w 1061407"/>
                <a:gd name="connsiteY23" fmla="*/ 622570 h 989892"/>
                <a:gd name="connsiteX24" fmla="*/ 291161 w 1061407"/>
                <a:gd name="connsiteY24" fmla="*/ 642025 h 989892"/>
                <a:gd name="connsiteX25" fmla="*/ 281433 w 1061407"/>
                <a:gd name="connsiteY25" fmla="*/ 680936 h 989892"/>
                <a:gd name="connsiteX26" fmla="*/ 242522 w 1061407"/>
                <a:gd name="connsiteY26" fmla="*/ 729574 h 989892"/>
                <a:gd name="connsiteX27" fmla="*/ 223067 w 1061407"/>
                <a:gd name="connsiteY27" fmla="*/ 768485 h 989892"/>
                <a:gd name="connsiteX28" fmla="*/ 184156 w 1061407"/>
                <a:gd name="connsiteY28" fmla="*/ 836579 h 989892"/>
                <a:gd name="connsiteX29" fmla="*/ 174429 w 1061407"/>
                <a:gd name="connsiteY29" fmla="*/ 865762 h 989892"/>
                <a:gd name="connsiteX30" fmla="*/ 184156 w 1061407"/>
                <a:gd name="connsiteY30" fmla="*/ 982494 h 989892"/>
                <a:gd name="connsiteX31" fmla="*/ 242522 w 1061407"/>
                <a:gd name="connsiteY31" fmla="*/ 972766 h 989892"/>
                <a:gd name="connsiteX32" fmla="*/ 281433 w 1061407"/>
                <a:gd name="connsiteY32" fmla="*/ 914400 h 989892"/>
                <a:gd name="connsiteX33" fmla="*/ 330071 w 1061407"/>
                <a:gd name="connsiteY33" fmla="*/ 875489 h 989892"/>
                <a:gd name="connsiteX34" fmla="*/ 359254 w 1061407"/>
                <a:gd name="connsiteY34" fmla="*/ 856034 h 989892"/>
                <a:gd name="connsiteX35" fmla="*/ 398165 w 1061407"/>
                <a:gd name="connsiteY35" fmla="*/ 817123 h 989892"/>
                <a:gd name="connsiteX36" fmla="*/ 407893 w 1061407"/>
                <a:gd name="connsiteY36" fmla="*/ 787940 h 989892"/>
                <a:gd name="connsiteX37" fmla="*/ 563535 w 1061407"/>
                <a:gd name="connsiteY37" fmla="*/ 807396 h 989892"/>
                <a:gd name="connsiteX38" fmla="*/ 592718 w 1061407"/>
                <a:gd name="connsiteY38" fmla="*/ 826851 h 989892"/>
                <a:gd name="connsiteX39" fmla="*/ 651084 w 1061407"/>
                <a:gd name="connsiteY39" fmla="*/ 846306 h 989892"/>
                <a:gd name="connsiteX40" fmla="*/ 680267 w 1061407"/>
                <a:gd name="connsiteY40" fmla="*/ 856034 h 989892"/>
                <a:gd name="connsiteX41" fmla="*/ 709450 w 1061407"/>
                <a:gd name="connsiteY41" fmla="*/ 865762 h 989892"/>
                <a:gd name="connsiteX42" fmla="*/ 777544 w 1061407"/>
                <a:gd name="connsiteY42" fmla="*/ 894945 h 989892"/>
                <a:gd name="connsiteX43" fmla="*/ 904003 w 1061407"/>
                <a:gd name="connsiteY43" fmla="*/ 885217 h 989892"/>
                <a:gd name="connsiteX44" fmla="*/ 952642 w 1061407"/>
                <a:gd name="connsiteY44" fmla="*/ 875489 h 989892"/>
                <a:gd name="connsiteX45" fmla="*/ 972097 w 1061407"/>
                <a:gd name="connsiteY45" fmla="*/ 846306 h 989892"/>
                <a:gd name="connsiteX46" fmla="*/ 962369 w 1061407"/>
                <a:gd name="connsiteY46" fmla="*/ 817123 h 989892"/>
                <a:gd name="connsiteX47" fmla="*/ 904003 w 1061407"/>
                <a:gd name="connsiteY47" fmla="*/ 778213 h 989892"/>
                <a:gd name="connsiteX48" fmla="*/ 816454 w 1061407"/>
                <a:gd name="connsiteY48" fmla="*/ 739302 h 989892"/>
                <a:gd name="connsiteX49" fmla="*/ 787271 w 1061407"/>
                <a:gd name="connsiteY49" fmla="*/ 729574 h 989892"/>
                <a:gd name="connsiteX50" fmla="*/ 758088 w 1061407"/>
                <a:gd name="connsiteY50" fmla="*/ 719847 h 989892"/>
                <a:gd name="connsiteX51" fmla="*/ 719178 w 1061407"/>
                <a:gd name="connsiteY51" fmla="*/ 671208 h 989892"/>
                <a:gd name="connsiteX52" fmla="*/ 767816 w 1061407"/>
                <a:gd name="connsiteY52" fmla="*/ 642025 h 989892"/>
                <a:gd name="connsiteX53" fmla="*/ 855365 w 1061407"/>
                <a:gd name="connsiteY53" fmla="*/ 612842 h 989892"/>
                <a:gd name="connsiteX54" fmla="*/ 972097 w 1061407"/>
                <a:gd name="connsiteY54" fmla="*/ 593387 h 989892"/>
                <a:gd name="connsiteX55" fmla="*/ 1030463 w 1061407"/>
                <a:gd name="connsiteY55" fmla="*/ 573932 h 989892"/>
                <a:gd name="connsiteX56" fmla="*/ 1049918 w 1061407"/>
                <a:gd name="connsiteY56" fmla="*/ 544749 h 989892"/>
                <a:gd name="connsiteX57" fmla="*/ 1049918 w 1061407"/>
                <a:gd name="connsiteY57" fmla="*/ 447472 h 989892"/>
                <a:gd name="connsiteX58" fmla="*/ 1020735 w 1061407"/>
                <a:gd name="connsiteY58" fmla="*/ 437745 h 989892"/>
                <a:gd name="connsiteX59" fmla="*/ 1001280 w 1061407"/>
                <a:gd name="connsiteY59" fmla="*/ 418289 h 989892"/>
                <a:gd name="connsiteX60" fmla="*/ 933186 w 1061407"/>
                <a:gd name="connsiteY60" fmla="*/ 398834 h 989892"/>
                <a:gd name="connsiteX61" fmla="*/ 651084 w 1061407"/>
                <a:gd name="connsiteY61" fmla="*/ 389106 h 989892"/>
                <a:gd name="connsiteX62" fmla="*/ 641356 w 1061407"/>
                <a:gd name="connsiteY62" fmla="*/ 330740 h 98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61407" h="989892">
                  <a:moveTo>
                    <a:pt x="641356" y="330740"/>
                  </a:moveTo>
                  <a:lnTo>
                    <a:pt x="641356" y="330740"/>
                  </a:lnTo>
                  <a:cubicBezTo>
                    <a:pt x="638114" y="301557"/>
                    <a:pt x="636456" y="272154"/>
                    <a:pt x="631629" y="243191"/>
                  </a:cubicBezTo>
                  <a:cubicBezTo>
                    <a:pt x="629943" y="233077"/>
                    <a:pt x="624718" y="223867"/>
                    <a:pt x="621901" y="214008"/>
                  </a:cubicBezTo>
                  <a:cubicBezTo>
                    <a:pt x="618228" y="201153"/>
                    <a:pt x="615073" y="188149"/>
                    <a:pt x="612173" y="175098"/>
                  </a:cubicBezTo>
                  <a:cubicBezTo>
                    <a:pt x="608586" y="158958"/>
                    <a:pt x="608959" y="141657"/>
                    <a:pt x="602446" y="126460"/>
                  </a:cubicBezTo>
                  <a:cubicBezTo>
                    <a:pt x="598833" y="118030"/>
                    <a:pt x="588862" y="114050"/>
                    <a:pt x="582990" y="107004"/>
                  </a:cubicBezTo>
                  <a:cubicBezTo>
                    <a:pt x="572611" y="94549"/>
                    <a:pt x="564578" y="80211"/>
                    <a:pt x="553807" y="68094"/>
                  </a:cubicBezTo>
                  <a:cubicBezTo>
                    <a:pt x="512419" y="21533"/>
                    <a:pt x="516335" y="26899"/>
                    <a:pt x="475986" y="0"/>
                  </a:cubicBezTo>
                  <a:cubicBezTo>
                    <a:pt x="466258" y="3243"/>
                    <a:pt x="454054" y="2477"/>
                    <a:pt x="446803" y="9728"/>
                  </a:cubicBezTo>
                  <a:cubicBezTo>
                    <a:pt x="439553" y="16979"/>
                    <a:pt x="442352" y="30118"/>
                    <a:pt x="437076" y="38911"/>
                  </a:cubicBezTo>
                  <a:cubicBezTo>
                    <a:pt x="432357" y="46775"/>
                    <a:pt x="424105" y="51881"/>
                    <a:pt x="417620" y="58366"/>
                  </a:cubicBezTo>
                  <a:cubicBezTo>
                    <a:pt x="386316" y="152285"/>
                    <a:pt x="436509" y="6281"/>
                    <a:pt x="388437" y="126460"/>
                  </a:cubicBezTo>
                  <a:cubicBezTo>
                    <a:pt x="380821" y="145501"/>
                    <a:pt x="375467" y="165370"/>
                    <a:pt x="368982" y="184825"/>
                  </a:cubicBezTo>
                  <a:lnTo>
                    <a:pt x="349527" y="243191"/>
                  </a:lnTo>
                  <a:cubicBezTo>
                    <a:pt x="342596" y="263985"/>
                    <a:pt x="340926" y="288897"/>
                    <a:pt x="310616" y="291830"/>
                  </a:cubicBezTo>
                  <a:cubicBezTo>
                    <a:pt x="220189" y="300581"/>
                    <a:pt x="129033" y="298315"/>
                    <a:pt x="38242" y="301557"/>
                  </a:cubicBezTo>
                  <a:cubicBezTo>
                    <a:pt x="-25080" y="364879"/>
                    <a:pt x="3833" y="326347"/>
                    <a:pt x="28514" y="515566"/>
                  </a:cubicBezTo>
                  <a:cubicBezTo>
                    <a:pt x="30026" y="527159"/>
                    <a:pt x="38055" y="538553"/>
                    <a:pt x="47969" y="544749"/>
                  </a:cubicBezTo>
                  <a:cubicBezTo>
                    <a:pt x="65359" y="555618"/>
                    <a:pt x="86880" y="557719"/>
                    <a:pt x="106335" y="564204"/>
                  </a:cubicBezTo>
                  <a:cubicBezTo>
                    <a:pt x="116063" y="567447"/>
                    <a:pt x="126986" y="568244"/>
                    <a:pt x="135518" y="573932"/>
                  </a:cubicBezTo>
                  <a:cubicBezTo>
                    <a:pt x="145246" y="580417"/>
                    <a:pt x="153754" y="589282"/>
                    <a:pt x="164701" y="593387"/>
                  </a:cubicBezTo>
                  <a:cubicBezTo>
                    <a:pt x="180182" y="599192"/>
                    <a:pt x="197388" y="598765"/>
                    <a:pt x="213339" y="603115"/>
                  </a:cubicBezTo>
                  <a:cubicBezTo>
                    <a:pt x="233124" y="608511"/>
                    <a:pt x="271705" y="622570"/>
                    <a:pt x="271705" y="622570"/>
                  </a:cubicBezTo>
                  <a:cubicBezTo>
                    <a:pt x="278190" y="629055"/>
                    <a:pt x="289653" y="632978"/>
                    <a:pt x="291161" y="642025"/>
                  </a:cubicBezTo>
                  <a:cubicBezTo>
                    <a:pt x="293359" y="655213"/>
                    <a:pt x="286699" y="668647"/>
                    <a:pt x="281433" y="680936"/>
                  </a:cubicBezTo>
                  <a:cubicBezTo>
                    <a:pt x="272229" y="702413"/>
                    <a:pt x="258213" y="713884"/>
                    <a:pt x="242522" y="729574"/>
                  </a:cubicBezTo>
                  <a:cubicBezTo>
                    <a:pt x="236037" y="742544"/>
                    <a:pt x="230261" y="755894"/>
                    <a:pt x="223067" y="768485"/>
                  </a:cubicBezTo>
                  <a:cubicBezTo>
                    <a:pt x="195156" y="817329"/>
                    <a:pt x="209351" y="777790"/>
                    <a:pt x="184156" y="836579"/>
                  </a:cubicBezTo>
                  <a:cubicBezTo>
                    <a:pt x="180117" y="846004"/>
                    <a:pt x="177671" y="856034"/>
                    <a:pt x="174429" y="865762"/>
                  </a:cubicBezTo>
                  <a:cubicBezTo>
                    <a:pt x="177671" y="904673"/>
                    <a:pt x="163194" y="949553"/>
                    <a:pt x="184156" y="982494"/>
                  </a:cubicBezTo>
                  <a:cubicBezTo>
                    <a:pt x="194745" y="999134"/>
                    <a:pt x="226364" y="984077"/>
                    <a:pt x="242522" y="972766"/>
                  </a:cubicBezTo>
                  <a:cubicBezTo>
                    <a:pt x="261678" y="959357"/>
                    <a:pt x="261978" y="927370"/>
                    <a:pt x="281433" y="914400"/>
                  </a:cubicBezTo>
                  <a:cubicBezTo>
                    <a:pt x="371255" y="854520"/>
                    <a:pt x="260766" y="930934"/>
                    <a:pt x="330071" y="875489"/>
                  </a:cubicBezTo>
                  <a:cubicBezTo>
                    <a:pt x="339200" y="868186"/>
                    <a:pt x="350377" y="863642"/>
                    <a:pt x="359254" y="856034"/>
                  </a:cubicBezTo>
                  <a:cubicBezTo>
                    <a:pt x="373181" y="844097"/>
                    <a:pt x="398165" y="817123"/>
                    <a:pt x="398165" y="817123"/>
                  </a:cubicBezTo>
                  <a:cubicBezTo>
                    <a:pt x="401408" y="807395"/>
                    <a:pt x="397758" y="789499"/>
                    <a:pt x="407893" y="787940"/>
                  </a:cubicBezTo>
                  <a:cubicBezTo>
                    <a:pt x="461568" y="779682"/>
                    <a:pt x="512898" y="794736"/>
                    <a:pt x="563535" y="807396"/>
                  </a:cubicBezTo>
                  <a:cubicBezTo>
                    <a:pt x="573263" y="813881"/>
                    <a:pt x="582034" y="822103"/>
                    <a:pt x="592718" y="826851"/>
                  </a:cubicBezTo>
                  <a:cubicBezTo>
                    <a:pt x="611458" y="835180"/>
                    <a:pt x="631629" y="839821"/>
                    <a:pt x="651084" y="846306"/>
                  </a:cubicBezTo>
                  <a:lnTo>
                    <a:pt x="680267" y="856034"/>
                  </a:lnTo>
                  <a:cubicBezTo>
                    <a:pt x="689995" y="859277"/>
                    <a:pt x="700279" y="861176"/>
                    <a:pt x="709450" y="865762"/>
                  </a:cubicBezTo>
                  <a:cubicBezTo>
                    <a:pt x="757532" y="889803"/>
                    <a:pt x="734604" y="880631"/>
                    <a:pt x="777544" y="894945"/>
                  </a:cubicBezTo>
                  <a:cubicBezTo>
                    <a:pt x="819697" y="891702"/>
                    <a:pt x="861984" y="889886"/>
                    <a:pt x="904003" y="885217"/>
                  </a:cubicBezTo>
                  <a:cubicBezTo>
                    <a:pt x="920436" y="883391"/>
                    <a:pt x="938286" y="883692"/>
                    <a:pt x="952642" y="875489"/>
                  </a:cubicBezTo>
                  <a:cubicBezTo>
                    <a:pt x="962793" y="869689"/>
                    <a:pt x="965612" y="856034"/>
                    <a:pt x="972097" y="846306"/>
                  </a:cubicBezTo>
                  <a:cubicBezTo>
                    <a:pt x="968854" y="836578"/>
                    <a:pt x="969620" y="824374"/>
                    <a:pt x="962369" y="817123"/>
                  </a:cubicBezTo>
                  <a:cubicBezTo>
                    <a:pt x="945835" y="800589"/>
                    <a:pt x="923458" y="791183"/>
                    <a:pt x="904003" y="778213"/>
                  </a:cubicBezTo>
                  <a:cubicBezTo>
                    <a:pt x="857753" y="747380"/>
                    <a:pt x="885918" y="762457"/>
                    <a:pt x="816454" y="739302"/>
                  </a:cubicBezTo>
                  <a:lnTo>
                    <a:pt x="787271" y="729574"/>
                  </a:lnTo>
                  <a:lnTo>
                    <a:pt x="758088" y="719847"/>
                  </a:lnTo>
                  <a:cubicBezTo>
                    <a:pt x="752828" y="714586"/>
                    <a:pt x="715088" y="679388"/>
                    <a:pt x="719178" y="671208"/>
                  </a:cubicBezTo>
                  <a:cubicBezTo>
                    <a:pt x="727634" y="654297"/>
                    <a:pt x="750905" y="650481"/>
                    <a:pt x="767816" y="642025"/>
                  </a:cubicBezTo>
                  <a:cubicBezTo>
                    <a:pt x="794739" y="628563"/>
                    <a:pt x="825644" y="618415"/>
                    <a:pt x="855365" y="612842"/>
                  </a:cubicBezTo>
                  <a:cubicBezTo>
                    <a:pt x="894137" y="605572"/>
                    <a:pt x="934674" y="605861"/>
                    <a:pt x="972097" y="593387"/>
                  </a:cubicBezTo>
                  <a:lnTo>
                    <a:pt x="1030463" y="573932"/>
                  </a:lnTo>
                  <a:cubicBezTo>
                    <a:pt x="1036948" y="564204"/>
                    <a:pt x="1044690" y="555206"/>
                    <a:pt x="1049918" y="544749"/>
                  </a:cubicBezTo>
                  <a:cubicBezTo>
                    <a:pt x="1064893" y="514800"/>
                    <a:pt x="1065578" y="478791"/>
                    <a:pt x="1049918" y="447472"/>
                  </a:cubicBezTo>
                  <a:cubicBezTo>
                    <a:pt x="1045332" y="438301"/>
                    <a:pt x="1030463" y="440987"/>
                    <a:pt x="1020735" y="437745"/>
                  </a:cubicBezTo>
                  <a:cubicBezTo>
                    <a:pt x="1014250" y="431260"/>
                    <a:pt x="1009144" y="423008"/>
                    <a:pt x="1001280" y="418289"/>
                  </a:cubicBezTo>
                  <a:cubicBezTo>
                    <a:pt x="993271" y="413484"/>
                    <a:pt x="937899" y="399120"/>
                    <a:pt x="933186" y="398834"/>
                  </a:cubicBezTo>
                  <a:cubicBezTo>
                    <a:pt x="839268" y="393142"/>
                    <a:pt x="745118" y="392349"/>
                    <a:pt x="651084" y="389106"/>
                  </a:cubicBezTo>
                  <a:cubicBezTo>
                    <a:pt x="619608" y="357630"/>
                    <a:pt x="642977" y="340468"/>
                    <a:pt x="641356" y="33074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178BA0-4246-4C93-0211-F5ABB7C91674}"/>
                </a:ext>
              </a:extLst>
            </p:cNvPr>
            <p:cNvSpPr/>
            <p:nvPr/>
          </p:nvSpPr>
          <p:spPr>
            <a:xfrm>
              <a:off x="7550361" y="4523181"/>
              <a:ext cx="200795" cy="214127"/>
            </a:xfrm>
            <a:custGeom>
              <a:avLst/>
              <a:gdLst>
                <a:gd name="connsiteX0" fmla="*/ 84063 w 200795"/>
                <a:gd name="connsiteY0" fmla="*/ 9846 h 214127"/>
                <a:gd name="connsiteX1" fmla="*/ 84063 w 200795"/>
                <a:gd name="connsiteY1" fmla="*/ 9846 h 214127"/>
                <a:gd name="connsiteX2" fmla="*/ 6242 w 200795"/>
                <a:gd name="connsiteY2" fmla="*/ 48757 h 214127"/>
                <a:gd name="connsiteX3" fmla="*/ 35425 w 200795"/>
                <a:gd name="connsiteY3" fmla="*/ 184944 h 214127"/>
                <a:gd name="connsiteX4" fmla="*/ 93791 w 200795"/>
                <a:gd name="connsiteY4" fmla="*/ 214127 h 214127"/>
                <a:gd name="connsiteX5" fmla="*/ 181340 w 200795"/>
                <a:gd name="connsiteY5" fmla="*/ 184944 h 214127"/>
                <a:gd name="connsiteX6" fmla="*/ 200795 w 200795"/>
                <a:gd name="connsiteY6" fmla="*/ 155761 h 214127"/>
                <a:gd name="connsiteX7" fmla="*/ 181340 w 200795"/>
                <a:gd name="connsiteY7" fmla="*/ 48757 h 214127"/>
                <a:gd name="connsiteX8" fmla="*/ 161884 w 200795"/>
                <a:gd name="connsiteY8" fmla="*/ 29301 h 214127"/>
                <a:gd name="connsiteX9" fmla="*/ 103518 w 200795"/>
                <a:gd name="connsiteY9" fmla="*/ 118 h 214127"/>
                <a:gd name="connsiteX10" fmla="*/ 84063 w 200795"/>
                <a:gd name="connsiteY10" fmla="*/ 9846 h 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95" h="214127">
                  <a:moveTo>
                    <a:pt x="84063" y="9846"/>
                  </a:moveTo>
                  <a:lnTo>
                    <a:pt x="84063" y="9846"/>
                  </a:lnTo>
                  <a:cubicBezTo>
                    <a:pt x="58123" y="22816"/>
                    <a:pt x="18507" y="22476"/>
                    <a:pt x="6242" y="48757"/>
                  </a:cubicBezTo>
                  <a:cubicBezTo>
                    <a:pt x="-8915" y="81235"/>
                    <a:pt x="4570" y="154090"/>
                    <a:pt x="35425" y="184944"/>
                  </a:cubicBezTo>
                  <a:cubicBezTo>
                    <a:pt x="54282" y="203801"/>
                    <a:pt x="70056" y="206215"/>
                    <a:pt x="93791" y="214127"/>
                  </a:cubicBezTo>
                  <a:cubicBezTo>
                    <a:pt x="132920" y="207605"/>
                    <a:pt x="153984" y="212300"/>
                    <a:pt x="181340" y="184944"/>
                  </a:cubicBezTo>
                  <a:cubicBezTo>
                    <a:pt x="189607" y="176677"/>
                    <a:pt x="194310" y="165489"/>
                    <a:pt x="200795" y="155761"/>
                  </a:cubicBezTo>
                  <a:cubicBezTo>
                    <a:pt x="199455" y="145039"/>
                    <a:pt x="195545" y="72432"/>
                    <a:pt x="181340" y="48757"/>
                  </a:cubicBezTo>
                  <a:cubicBezTo>
                    <a:pt x="176621" y="40892"/>
                    <a:pt x="169046" y="35030"/>
                    <a:pt x="161884" y="29301"/>
                  </a:cubicBezTo>
                  <a:cubicBezTo>
                    <a:pt x="142756" y="13998"/>
                    <a:pt x="127491" y="4913"/>
                    <a:pt x="103518" y="118"/>
                  </a:cubicBezTo>
                  <a:cubicBezTo>
                    <a:pt x="97159" y="-1154"/>
                    <a:pt x="87306" y="8225"/>
                    <a:pt x="84063" y="9846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107F810-2312-B9C5-82CB-4AF0E4829E18}"/>
                </a:ext>
              </a:extLst>
            </p:cNvPr>
            <p:cNvSpPr/>
            <p:nvPr/>
          </p:nvSpPr>
          <p:spPr>
            <a:xfrm>
              <a:off x="7887637" y="4236391"/>
              <a:ext cx="178259" cy="194554"/>
            </a:xfrm>
            <a:custGeom>
              <a:avLst/>
              <a:gdLst>
                <a:gd name="connsiteX0" fmla="*/ 0 w 178259"/>
                <a:gd name="connsiteY0" fmla="*/ 29183 h 194554"/>
                <a:gd name="connsiteX1" fmla="*/ 0 w 178259"/>
                <a:gd name="connsiteY1" fmla="*/ 29183 h 194554"/>
                <a:gd name="connsiteX2" fmla="*/ 87549 w 178259"/>
                <a:gd name="connsiteY2" fmla="*/ 9728 h 194554"/>
                <a:gd name="connsiteX3" fmla="*/ 116732 w 178259"/>
                <a:gd name="connsiteY3" fmla="*/ 0 h 194554"/>
                <a:gd name="connsiteX4" fmla="*/ 145915 w 178259"/>
                <a:gd name="connsiteY4" fmla="*/ 9728 h 194554"/>
                <a:gd name="connsiteX5" fmla="*/ 155643 w 178259"/>
                <a:gd name="connsiteY5" fmla="*/ 184826 h 194554"/>
                <a:gd name="connsiteX6" fmla="*/ 126460 w 178259"/>
                <a:gd name="connsiteY6" fmla="*/ 194554 h 194554"/>
                <a:gd name="connsiteX7" fmla="*/ 29183 w 178259"/>
                <a:gd name="connsiteY7" fmla="*/ 184826 h 194554"/>
                <a:gd name="connsiteX8" fmla="*/ 19455 w 178259"/>
                <a:gd name="connsiteY8" fmla="*/ 155643 h 194554"/>
                <a:gd name="connsiteX9" fmla="*/ 29183 w 178259"/>
                <a:gd name="connsiteY9" fmla="*/ 48639 h 194554"/>
                <a:gd name="connsiteX10" fmla="*/ 0 w 178259"/>
                <a:gd name="connsiteY10" fmla="*/ 29183 h 19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59" h="194554">
                  <a:moveTo>
                    <a:pt x="0" y="29183"/>
                  </a:moveTo>
                  <a:lnTo>
                    <a:pt x="0" y="29183"/>
                  </a:lnTo>
                  <a:cubicBezTo>
                    <a:pt x="29183" y="22698"/>
                    <a:pt x="58547" y="16979"/>
                    <a:pt x="87549" y="9728"/>
                  </a:cubicBezTo>
                  <a:cubicBezTo>
                    <a:pt x="97497" y="7241"/>
                    <a:pt x="106478" y="0"/>
                    <a:pt x="116732" y="0"/>
                  </a:cubicBezTo>
                  <a:cubicBezTo>
                    <a:pt x="126986" y="0"/>
                    <a:pt x="136187" y="6485"/>
                    <a:pt x="145915" y="9728"/>
                  </a:cubicBezTo>
                  <a:cubicBezTo>
                    <a:pt x="187370" y="71912"/>
                    <a:pt x="187158" y="58762"/>
                    <a:pt x="155643" y="184826"/>
                  </a:cubicBezTo>
                  <a:cubicBezTo>
                    <a:pt x="153156" y="194774"/>
                    <a:pt x="136188" y="191311"/>
                    <a:pt x="126460" y="194554"/>
                  </a:cubicBezTo>
                  <a:cubicBezTo>
                    <a:pt x="94034" y="191311"/>
                    <a:pt x="59808" y="195963"/>
                    <a:pt x="29183" y="184826"/>
                  </a:cubicBezTo>
                  <a:cubicBezTo>
                    <a:pt x="19546" y="181322"/>
                    <a:pt x="19455" y="165897"/>
                    <a:pt x="19455" y="155643"/>
                  </a:cubicBezTo>
                  <a:cubicBezTo>
                    <a:pt x="19455" y="119828"/>
                    <a:pt x="26436" y="84349"/>
                    <a:pt x="29183" y="48639"/>
                  </a:cubicBezTo>
                  <a:cubicBezTo>
                    <a:pt x="29680" y="42173"/>
                    <a:pt x="4864" y="32426"/>
                    <a:pt x="0" y="29183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4F5EB5D-1C63-0D32-6D6C-BEA3E09CFED9}"/>
                </a:ext>
              </a:extLst>
            </p:cNvPr>
            <p:cNvSpPr/>
            <p:nvPr/>
          </p:nvSpPr>
          <p:spPr>
            <a:xfrm>
              <a:off x="7923780" y="4717912"/>
              <a:ext cx="194553" cy="204281"/>
            </a:xfrm>
            <a:custGeom>
              <a:avLst/>
              <a:gdLst>
                <a:gd name="connsiteX0" fmla="*/ 87549 w 194553"/>
                <a:gd name="connsiteY0" fmla="*/ 0 h 204281"/>
                <a:gd name="connsiteX1" fmla="*/ 87549 w 194553"/>
                <a:gd name="connsiteY1" fmla="*/ 0 h 204281"/>
                <a:gd name="connsiteX2" fmla="*/ 0 w 194553"/>
                <a:gd name="connsiteY2" fmla="*/ 107004 h 204281"/>
                <a:gd name="connsiteX3" fmla="*/ 9727 w 194553"/>
                <a:gd name="connsiteY3" fmla="*/ 204281 h 204281"/>
                <a:gd name="connsiteX4" fmla="*/ 145914 w 194553"/>
                <a:gd name="connsiteY4" fmla="*/ 184825 h 204281"/>
                <a:gd name="connsiteX5" fmla="*/ 194553 w 194553"/>
                <a:gd name="connsiteY5" fmla="*/ 155642 h 204281"/>
                <a:gd name="connsiteX6" fmla="*/ 175097 w 194553"/>
                <a:gd name="connsiteY6" fmla="*/ 68093 h 204281"/>
                <a:gd name="connsiteX7" fmla="*/ 116731 w 194553"/>
                <a:gd name="connsiteY7" fmla="*/ 38910 h 204281"/>
                <a:gd name="connsiteX8" fmla="*/ 87549 w 194553"/>
                <a:gd name="connsiteY8" fmla="*/ 0 h 20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553" h="204281">
                  <a:moveTo>
                    <a:pt x="87549" y="0"/>
                  </a:moveTo>
                  <a:lnTo>
                    <a:pt x="87549" y="0"/>
                  </a:lnTo>
                  <a:cubicBezTo>
                    <a:pt x="78780" y="8769"/>
                    <a:pt x="0" y="64345"/>
                    <a:pt x="0" y="107004"/>
                  </a:cubicBezTo>
                  <a:cubicBezTo>
                    <a:pt x="0" y="139591"/>
                    <a:pt x="6485" y="171855"/>
                    <a:pt x="9727" y="204281"/>
                  </a:cubicBezTo>
                  <a:cubicBezTo>
                    <a:pt x="55123" y="197796"/>
                    <a:pt x="113488" y="217250"/>
                    <a:pt x="145914" y="184825"/>
                  </a:cubicBezTo>
                  <a:cubicBezTo>
                    <a:pt x="172621" y="158120"/>
                    <a:pt x="156669" y="168270"/>
                    <a:pt x="194553" y="155642"/>
                  </a:cubicBezTo>
                  <a:cubicBezTo>
                    <a:pt x="194453" y="155044"/>
                    <a:pt x="185180" y="80697"/>
                    <a:pt x="175097" y="68093"/>
                  </a:cubicBezTo>
                  <a:cubicBezTo>
                    <a:pt x="164755" y="55166"/>
                    <a:pt x="132997" y="41621"/>
                    <a:pt x="116731" y="38910"/>
                  </a:cubicBezTo>
                  <a:cubicBezTo>
                    <a:pt x="107136" y="37311"/>
                    <a:pt x="92413" y="6485"/>
                    <a:pt x="87549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54409C0-CE42-84F6-E895-639B6FFD7654}"/>
                </a:ext>
              </a:extLst>
            </p:cNvPr>
            <p:cNvSpPr/>
            <p:nvPr/>
          </p:nvSpPr>
          <p:spPr>
            <a:xfrm>
              <a:off x="8333029" y="4299622"/>
              <a:ext cx="214008" cy="262647"/>
            </a:xfrm>
            <a:custGeom>
              <a:avLst/>
              <a:gdLst>
                <a:gd name="connsiteX0" fmla="*/ 0 w 214008"/>
                <a:gd name="connsiteY0" fmla="*/ 136188 h 262647"/>
                <a:gd name="connsiteX1" fmla="*/ 0 w 214008"/>
                <a:gd name="connsiteY1" fmla="*/ 136188 h 262647"/>
                <a:gd name="connsiteX2" fmla="*/ 9728 w 214008"/>
                <a:gd name="connsiteY2" fmla="*/ 48639 h 262647"/>
                <a:gd name="connsiteX3" fmla="*/ 38911 w 214008"/>
                <a:gd name="connsiteY3" fmla="*/ 38911 h 262647"/>
                <a:gd name="connsiteX4" fmla="*/ 77821 w 214008"/>
                <a:gd name="connsiteY4" fmla="*/ 19456 h 262647"/>
                <a:gd name="connsiteX5" fmla="*/ 116732 w 214008"/>
                <a:gd name="connsiteY5" fmla="*/ 9728 h 262647"/>
                <a:gd name="connsiteX6" fmla="*/ 145915 w 214008"/>
                <a:gd name="connsiteY6" fmla="*/ 0 h 262647"/>
                <a:gd name="connsiteX7" fmla="*/ 175098 w 214008"/>
                <a:gd name="connsiteY7" fmla="*/ 9728 h 262647"/>
                <a:gd name="connsiteX8" fmla="*/ 214008 w 214008"/>
                <a:gd name="connsiteY8" fmla="*/ 68094 h 262647"/>
                <a:gd name="connsiteX9" fmla="*/ 204281 w 214008"/>
                <a:gd name="connsiteY9" fmla="*/ 223737 h 262647"/>
                <a:gd name="connsiteX10" fmla="*/ 184825 w 214008"/>
                <a:gd name="connsiteY10" fmla="*/ 243192 h 262647"/>
                <a:gd name="connsiteX11" fmla="*/ 126459 w 214008"/>
                <a:gd name="connsiteY11" fmla="*/ 262647 h 262647"/>
                <a:gd name="connsiteX12" fmla="*/ 87549 w 214008"/>
                <a:gd name="connsiteY12" fmla="*/ 252920 h 262647"/>
                <a:gd name="connsiteX13" fmla="*/ 68093 w 214008"/>
                <a:gd name="connsiteY13" fmla="*/ 233464 h 262647"/>
                <a:gd name="connsiteX14" fmla="*/ 19455 w 214008"/>
                <a:gd name="connsiteY14" fmla="*/ 145915 h 262647"/>
                <a:gd name="connsiteX15" fmla="*/ 0 w 214008"/>
                <a:gd name="connsiteY15" fmla="*/ 136188 h 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008" h="262647">
                  <a:moveTo>
                    <a:pt x="0" y="136188"/>
                  </a:moveTo>
                  <a:lnTo>
                    <a:pt x="0" y="136188"/>
                  </a:lnTo>
                  <a:cubicBezTo>
                    <a:pt x="3243" y="107005"/>
                    <a:pt x="-1177" y="75901"/>
                    <a:pt x="9728" y="48639"/>
                  </a:cubicBezTo>
                  <a:cubicBezTo>
                    <a:pt x="13536" y="39119"/>
                    <a:pt x="29486" y="42950"/>
                    <a:pt x="38911" y="38911"/>
                  </a:cubicBezTo>
                  <a:cubicBezTo>
                    <a:pt x="52239" y="33199"/>
                    <a:pt x="64243" y="24548"/>
                    <a:pt x="77821" y="19456"/>
                  </a:cubicBezTo>
                  <a:cubicBezTo>
                    <a:pt x="90339" y="14762"/>
                    <a:pt x="103877" y="13401"/>
                    <a:pt x="116732" y="9728"/>
                  </a:cubicBezTo>
                  <a:cubicBezTo>
                    <a:pt x="126591" y="6911"/>
                    <a:pt x="136187" y="3243"/>
                    <a:pt x="145915" y="0"/>
                  </a:cubicBezTo>
                  <a:cubicBezTo>
                    <a:pt x="155643" y="3243"/>
                    <a:pt x="167847" y="2477"/>
                    <a:pt x="175098" y="9728"/>
                  </a:cubicBezTo>
                  <a:cubicBezTo>
                    <a:pt x="191632" y="26262"/>
                    <a:pt x="214008" y="68094"/>
                    <a:pt x="214008" y="68094"/>
                  </a:cubicBezTo>
                  <a:cubicBezTo>
                    <a:pt x="210766" y="119975"/>
                    <a:pt x="212827" y="172462"/>
                    <a:pt x="204281" y="223737"/>
                  </a:cubicBezTo>
                  <a:cubicBezTo>
                    <a:pt x="202773" y="232784"/>
                    <a:pt x="193028" y="239091"/>
                    <a:pt x="184825" y="243192"/>
                  </a:cubicBezTo>
                  <a:cubicBezTo>
                    <a:pt x="166482" y="252363"/>
                    <a:pt x="126459" y="262647"/>
                    <a:pt x="126459" y="262647"/>
                  </a:cubicBezTo>
                  <a:cubicBezTo>
                    <a:pt x="113489" y="259405"/>
                    <a:pt x="99507" y="258899"/>
                    <a:pt x="87549" y="252920"/>
                  </a:cubicBezTo>
                  <a:cubicBezTo>
                    <a:pt x="79346" y="248818"/>
                    <a:pt x="73596" y="240801"/>
                    <a:pt x="68093" y="233464"/>
                  </a:cubicBezTo>
                  <a:cubicBezTo>
                    <a:pt x="40924" y="197239"/>
                    <a:pt x="28934" y="183829"/>
                    <a:pt x="19455" y="145915"/>
                  </a:cubicBezTo>
                  <a:cubicBezTo>
                    <a:pt x="18669" y="142769"/>
                    <a:pt x="3242" y="137809"/>
                    <a:pt x="0" y="136188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FE0707B-7AE7-3696-A65D-EE48E3F7F1DF}"/>
                </a:ext>
              </a:extLst>
            </p:cNvPr>
            <p:cNvSpPr/>
            <p:nvPr/>
          </p:nvSpPr>
          <p:spPr>
            <a:xfrm>
              <a:off x="6607866" y="4931922"/>
              <a:ext cx="527578" cy="729574"/>
            </a:xfrm>
            <a:custGeom>
              <a:avLst/>
              <a:gdLst>
                <a:gd name="connsiteX0" fmla="*/ 272374 w 527578"/>
                <a:gd name="connsiteY0" fmla="*/ 0 h 729574"/>
                <a:gd name="connsiteX1" fmla="*/ 272374 w 527578"/>
                <a:gd name="connsiteY1" fmla="*/ 0 h 729574"/>
                <a:gd name="connsiteX2" fmla="*/ 214008 w 527578"/>
                <a:gd name="connsiteY2" fmla="*/ 136187 h 729574"/>
                <a:gd name="connsiteX3" fmla="*/ 145915 w 527578"/>
                <a:gd name="connsiteY3" fmla="*/ 408561 h 729574"/>
                <a:gd name="connsiteX4" fmla="*/ 126459 w 527578"/>
                <a:gd name="connsiteY4" fmla="*/ 466927 h 729574"/>
                <a:gd name="connsiteX5" fmla="*/ 107004 w 527578"/>
                <a:gd name="connsiteY5" fmla="*/ 505838 h 729574"/>
                <a:gd name="connsiteX6" fmla="*/ 87549 w 527578"/>
                <a:gd name="connsiteY6" fmla="*/ 583659 h 729574"/>
                <a:gd name="connsiteX7" fmla="*/ 38910 w 527578"/>
                <a:gd name="connsiteY7" fmla="*/ 661481 h 729574"/>
                <a:gd name="connsiteX8" fmla="*/ 19455 w 527578"/>
                <a:gd name="connsiteY8" fmla="*/ 700391 h 729574"/>
                <a:gd name="connsiteX9" fmla="*/ 0 w 527578"/>
                <a:gd name="connsiteY9" fmla="*/ 729574 h 729574"/>
                <a:gd name="connsiteX10" fmla="*/ 38910 w 527578"/>
                <a:gd name="connsiteY10" fmla="*/ 642025 h 729574"/>
                <a:gd name="connsiteX11" fmla="*/ 77821 w 527578"/>
                <a:gd name="connsiteY11" fmla="*/ 583659 h 729574"/>
                <a:gd name="connsiteX12" fmla="*/ 107004 w 527578"/>
                <a:gd name="connsiteY12" fmla="*/ 573932 h 729574"/>
                <a:gd name="connsiteX13" fmla="*/ 116732 w 527578"/>
                <a:gd name="connsiteY13" fmla="*/ 544749 h 729574"/>
                <a:gd name="connsiteX14" fmla="*/ 204281 w 527578"/>
                <a:gd name="connsiteY14" fmla="*/ 515566 h 729574"/>
                <a:gd name="connsiteX15" fmla="*/ 496110 w 527578"/>
                <a:gd name="connsiteY15" fmla="*/ 505838 h 729574"/>
                <a:gd name="connsiteX16" fmla="*/ 525293 w 527578"/>
                <a:gd name="connsiteY16" fmla="*/ 389106 h 729574"/>
                <a:gd name="connsiteX17" fmla="*/ 496110 w 527578"/>
                <a:gd name="connsiteY17" fmla="*/ 243191 h 729574"/>
                <a:gd name="connsiteX18" fmla="*/ 466927 w 527578"/>
                <a:gd name="connsiteY18" fmla="*/ 233464 h 729574"/>
                <a:gd name="connsiteX19" fmla="*/ 369651 w 527578"/>
                <a:gd name="connsiteY19" fmla="*/ 214008 h 729574"/>
                <a:gd name="connsiteX20" fmla="*/ 369651 w 527578"/>
                <a:gd name="connsiteY20" fmla="*/ 58366 h 729574"/>
                <a:gd name="connsiteX21" fmla="*/ 350196 w 527578"/>
                <a:gd name="connsiteY21" fmla="*/ 29183 h 729574"/>
                <a:gd name="connsiteX22" fmla="*/ 321013 w 527578"/>
                <a:gd name="connsiteY22" fmla="*/ 19455 h 729574"/>
                <a:gd name="connsiteX23" fmla="*/ 272374 w 527578"/>
                <a:gd name="connsiteY23" fmla="*/ 0 h 72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7578" h="729574">
                  <a:moveTo>
                    <a:pt x="272374" y="0"/>
                  </a:moveTo>
                  <a:lnTo>
                    <a:pt x="272374" y="0"/>
                  </a:lnTo>
                  <a:cubicBezTo>
                    <a:pt x="242007" y="60734"/>
                    <a:pt x="230109" y="75360"/>
                    <a:pt x="214008" y="136187"/>
                  </a:cubicBezTo>
                  <a:cubicBezTo>
                    <a:pt x="190060" y="226657"/>
                    <a:pt x="175510" y="319778"/>
                    <a:pt x="145915" y="408561"/>
                  </a:cubicBezTo>
                  <a:cubicBezTo>
                    <a:pt x="139430" y="428016"/>
                    <a:pt x="135630" y="448584"/>
                    <a:pt x="126459" y="466927"/>
                  </a:cubicBezTo>
                  <a:lnTo>
                    <a:pt x="107004" y="505838"/>
                  </a:lnTo>
                  <a:cubicBezTo>
                    <a:pt x="101296" y="534378"/>
                    <a:pt x="98764" y="557491"/>
                    <a:pt x="87549" y="583659"/>
                  </a:cubicBezTo>
                  <a:cubicBezTo>
                    <a:pt x="60663" y="646394"/>
                    <a:pt x="76995" y="600546"/>
                    <a:pt x="38910" y="661481"/>
                  </a:cubicBezTo>
                  <a:cubicBezTo>
                    <a:pt x="31225" y="673778"/>
                    <a:pt x="26649" y="687801"/>
                    <a:pt x="19455" y="700391"/>
                  </a:cubicBezTo>
                  <a:cubicBezTo>
                    <a:pt x="13655" y="710542"/>
                    <a:pt x="6485" y="719846"/>
                    <a:pt x="0" y="729574"/>
                  </a:cubicBezTo>
                  <a:cubicBezTo>
                    <a:pt x="17365" y="625380"/>
                    <a:pt x="-7969" y="707655"/>
                    <a:pt x="38910" y="642025"/>
                  </a:cubicBezTo>
                  <a:cubicBezTo>
                    <a:pt x="56645" y="617197"/>
                    <a:pt x="51795" y="599274"/>
                    <a:pt x="77821" y="583659"/>
                  </a:cubicBezTo>
                  <a:cubicBezTo>
                    <a:pt x="86614" y="578383"/>
                    <a:pt x="97276" y="577174"/>
                    <a:pt x="107004" y="573932"/>
                  </a:cubicBezTo>
                  <a:cubicBezTo>
                    <a:pt x="110247" y="564204"/>
                    <a:pt x="109481" y="552000"/>
                    <a:pt x="116732" y="544749"/>
                  </a:cubicBezTo>
                  <a:cubicBezTo>
                    <a:pt x="133603" y="527878"/>
                    <a:pt x="183413" y="516758"/>
                    <a:pt x="204281" y="515566"/>
                  </a:cubicBezTo>
                  <a:cubicBezTo>
                    <a:pt x="301453" y="510013"/>
                    <a:pt x="398834" y="509081"/>
                    <a:pt x="496110" y="505838"/>
                  </a:cubicBezTo>
                  <a:cubicBezTo>
                    <a:pt x="521803" y="428761"/>
                    <a:pt x="512195" y="467701"/>
                    <a:pt x="525293" y="389106"/>
                  </a:cubicBezTo>
                  <a:cubicBezTo>
                    <a:pt x="522201" y="348902"/>
                    <a:pt x="543869" y="271846"/>
                    <a:pt x="496110" y="243191"/>
                  </a:cubicBezTo>
                  <a:cubicBezTo>
                    <a:pt x="487317" y="237916"/>
                    <a:pt x="476918" y="235770"/>
                    <a:pt x="466927" y="233464"/>
                  </a:cubicBezTo>
                  <a:cubicBezTo>
                    <a:pt x="434706" y="226028"/>
                    <a:pt x="369651" y="214008"/>
                    <a:pt x="369651" y="214008"/>
                  </a:cubicBezTo>
                  <a:cubicBezTo>
                    <a:pt x="376627" y="151230"/>
                    <a:pt x="387658" y="118389"/>
                    <a:pt x="369651" y="58366"/>
                  </a:cubicBezTo>
                  <a:cubicBezTo>
                    <a:pt x="366292" y="47168"/>
                    <a:pt x="359325" y="36486"/>
                    <a:pt x="350196" y="29183"/>
                  </a:cubicBezTo>
                  <a:cubicBezTo>
                    <a:pt x="342189" y="22777"/>
                    <a:pt x="330741" y="22698"/>
                    <a:pt x="321013" y="19455"/>
                  </a:cubicBezTo>
                  <a:cubicBezTo>
                    <a:pt x="292386" y="-9171"/>
                    <a:pt x="280480" y="3242"/>
                    <a:pt x="272374" y="0"/>
                  </a:cubicBezTo>
                  <a:close/>
                </a:path>
              </a:pathLst>
            </a:custGeom>
            <a:gradFill flip="none" rotWithShape="1">
              <a:gsLst>
                <a:gs pos="56000">
                  <a:srgbClr val="3C1A56"/>
                </a:gs>
                <a:gs pos="100000">
                  <a:schemeClr val="bg1"/>
                </a:gs>
                <a:gs pos="12000">
                  <a:srgbClr val="7030A0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oon 19">
              <a:extLst>
                <a:ext uri="{FF2B5EF4-FFF2-40B4-BE49-F238E27FC236}">
                  <a16:creationId xmlns:a16="http://schemas.microsoft.com/office/drawing/2014/main" id="{71D8A10E-AA41-4FF8-4950-D0FC15A748BE}"/>
                </a:ext>
              </a:extLst>
            </p:cNvPr>
            <p:cNvSpPr/>
            <p:nvPr/>
          </p:nvSpPr>
          <p:spPr>
            <a:xfrm rot="20382263">
              <a:off x="10768065" y="2541827"/>
              <a:ext cx="380932" cy="523220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0F4F22-6B35-8E19-D325-D7555E1EE8C5}"/>
                </a:ext>
              </a:extLst>
            </p:cNvPr>
            <p:cNvCxnSpPr/>
            <p:nvPr/>
          </p:nvCxnSpPr>
          <p:spPr>
            <a:xfrm flipV="1">
              <a:off x="8159719" y="4574744"/>
              <a:ext cx="173310" cy="162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FA2C289-16DC-DA3B-4314-CAF9269A16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3204" y="2957704"/>
              <a:ext cx="320237" cy="322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9F0C7CB-016B-AB11-D3D0-F0382B663B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03204" y="3886815"/>
              <a:ext cx="379795" cy="569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F35A78A-C19C-015B-892F-1E7EFE8EEA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4650" y="3968399"/>
              <a:ext cx="17251" cy="851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4F43C0-507D-2048-D41B-C39C8E61B6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6830" y="4512077"/>
              <a:ext cx="35468" cy="15356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AE0E13-307D-1F54-30C1-D479E1807E42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12" y="4365777"/>
              <a:ext cx="177248" cy="28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3576EBA-C890-17F9-B3DE-291E9EA8EF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1156" y="4423993"/>
              <a:ext cx="98976" cy="88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E4F70A7-B0AB-EF6E-38D8-45EF24F7E662}"/>
                </a:ext>
              </a:extLst>
            </p:cNvPr>
            <p:cNvGrpSpPr/>
            <p:nvPr/>
          </p:nvGrpSpPr>
          <p:grpSpPr>
            <a:xfrm>
              <a:off x="9722005" y="2925822"/>
              <a:ext cx="1514796" cy="1979841"/>
              <a:chOff x="9722005" y="2925822"/>
              <a:chExt cx="1514796" cy="1979841"/>
            </a:xfrm>
          </p:grpSpPr>
          <p:sp>
            <p:nvSpPr>
              <p:cNvPr id="33" name="Star: 5 Points 32">
                <a:extLst>
                  <a:ext uri="{FF2B5EF4-FFF2-40B4-BE49-F238E27FC236}">
                    <a16:creationId xmlns:a16="http://schemas.microsoft.com/office/drawing/2014/main" id="{976FE952-2BA0-34C6-D41F-A605EE5CF184}"/>
                  </a:ext>
                </a:extLst>
              </p:cNvPr>
              <p:cNvSpPr/>
              <p:nvPr/>
            </p:nvSpPr>
            <p:spPr>
              <a:xfrm>
                <a:off x="9722005" y="3163076"/>
                <a:ext cx="683222" cy="593888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C2B51BFD-E733-95B3-77E2-5A8C364D7A9B}"/>
                  </a:ext>
                </a:extLst>
              </p:cNvPr>
              <p:cNvSpPr/>
              <p:nvPr/>
            </p:nvSpPr>
            <p:spPr>
              <a:xfrm>
                <a:off x="11009383" y="4205268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78B7E95-88B5-0674-2AFD-A45A9FB2A3F3}"/>
                  </a:ext>
                </a:extLst>
              </p:cNvPr>
              <p:cNvSpPr/>
              <p:nvPr/>
            </p:nvSpPr>
            <p:spPr>
              <a:xfrm>
                <a:off x="10666290" y="4516376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9EC61D4-71AB-261B-83CF-B71290CBF1A0}"/>
                  </a:ext>
                </a:extLst>
              </p:cNvPr>
              <p:cNvSpPr/>
              <p:nvPr/>
            </p:nvSpPr>
            <p:spPr>
              <a:xfrm>
                <a:off x="11055011" y="4723873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0CE660A-0568-D8C1-F755-5FDE4AFEFD5C}"/>
                  </a:ext>
                </a:extLst>
              </p:cNvPr>
              <p:cNvGrpSpPr/>
              <p:nvPr/>
            </p:nvGrpSpPr>
            <p:grpSpPr>
              <a:xfrm>
                <a:off x="10348009" y="2925822"/>
                <a:ext cx="789094" cy="1707935"/>
                <a:chOff x="7355604" y="3217112"/>
                <a:chExt cx="789094" cy="1707935"/>
              </a:xfrm>
            </p:grpSpPr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CC18B2E3-057E-6613-A2BB-5FDD2CD3D9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55604" y="3217112"/>
                  <a:ext cx="320237" cy="3222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05E7E187-F8D5-56FD-AECA-D89B6F94B1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355604" y="4146223"/>
                  <a:ext cx="379795" cy="5698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BC0E1A01-45CB-2988-04B1-354A1E0621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09230" y="4771485"/>
                  <a:ext cx="35468" cy="153562"/>
                </a:xfrm>
                <a:prstGeom prst="straightConnector1">
                  <a:avLst/>
                </a:prstGeom>
                <a:ln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7CD85961-13D8-9E32-30F4-CB3911B886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03556" y="4683401"/>
                  <a:ext cx="98976" cy="880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DF6D7F7A-0C63-C1C4-9738-E549116D6AFA}"/>
                </a:ext>
              </a:extLst>
            </p:cNvPr>
            <p:cNvSpPr/>
            <p:nvPr/>
          </p:nvSpPr>
          <p:spPr>
            <a:xfrm>
              <a:off x="8598446" y="2626464"/>
              <a:ext cx="1823253" cy="3312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F29B067-D5AA-753D-4750-CAFA181F1F40}"/>
                </a:ext>
              </a:extLst>
            </p:cNvPr>
            <p:cNvCxnSpPr/>
            <p:nvPr/>
          </p:nvCxnSpPr>
          <p:spPr>
            <a:xfrm>
              <a:off x="7523441" y="4134252"/>
              <a:ext cx="282456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DF11A57-8C39-746E-BE4E-B5E028B71AFE}"/>
                </a:ext>
              </a:extLst>
            </p:cNvPr>
            <p:cNvCxnSpPr/>
            <p:nvPr/>
          </p:nvCxnSpPr>
          <p:spPr>
            <a:xfrm>
              <a:off x="7550361" y="3579778"/>
              <a:ext cx="207029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22AA114-049D-67DC-8C2E-83B99558B56F}"/>
                </a:ext>
              </a:extLst>
            </p:cNvPr>
            <p:cNvCxnSpPr>
              <a:cxnSpLocks/>
            </p:cNvCxnSpPr>
            <p:nvPr/>
          </p:nvCxnSpPr>
          <p:spPr>
            <a:xfrm>
              <a:off x="8333029" y="4820052"/>
              <a:ext cx="251505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58E5E49-7415-494B-2EAB-4D24EC5AE9C5}"/>
                </a:ext>
              </a:extLst>
            </p:cNvPr>
            <p:cNvCxnSpPr>
              <a:cxnSpLocks/>
            </p:cNvCxnSpPr>
            <p:nvPr/>
          </p:nvCxnSpPr>
          <p:spPr>
            <a:xfrm>
              <a:off x="7751155" y="4709756"/>
              <a:ext cx="134060" cy="7717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A70AFC45-0EF2-21AD-E390-92DCFA081E11}"/>
              </a:ext>
            </a:extLst>
          </p:cNvPr>
          <p:cNvSpPr txBox="1"/>
          <p:nvPr/>
        </p:nvSpPr>
        <p:spPr>
          <a:xfrm>
            <a:off x="374181" y="277618"/>
            <a:ext cx="71081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Problems in formalizing physical concepts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804AC9-9480-C76E-ED58-6809E69160E5}"/>
              </a:ext>
            </a:extLst>
          </p:cNvPr>
          <p:cNvCxnSpPr>
            <a:cxnSpLocks/>
          </p:cNvCxnSpPr>
          <p:nvPr/>
        </p:nvCxnSpPr>
        <p:spPr>
          <a:xfrm>
            <a:off x="2480969" y="2245334"/>
            <a:ext cx="1168698" cy="513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4B453DF-B612-6D77-7974-917F99E4C240}"/>
              </a:ext>
            </a:extLst>
          </p:cNvPr>
          <p:cNvSpPr txBox="1"/>
          <p:nvPr/>
        </p:nvSpPr>
        <p:spPr>
          <a:xfrm>
            <a:off x="919231" y="1702136"/>
            <a:ext cx="199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concepts are “fuzzy”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509F295-9BC8-6541-D6F0-86CFE9CC0D5E}"/>
              </a:ext>
            </a:extLst>
          </p:cNvPr>
          <p:cNvSpPr txBox="1"/>
          <p:nvPr/>
        </p:nvSpPr>
        <p:spPr>
          <a:xfrm>
            <a:off x="8190033" y="1194304"/>
            <a:ext cx="3455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Mathematical concepts are “crisper idealizations”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7DC2EF-41DD-4D72-1638-AFD71408E8E2}"/>
              </a:ext>
            </a:extLst>
          </p:cNvPr>
          <p:cNvCxnSpPr>
            <a:cxnSpLocks/>
          </p:cNvCxnSpPr>
          <p:nvPr/>
        </p:nvCxnSpPr>
        <p:spPr>
          <a:xfrm flipH="1">
            <a:off x="7076290" y="1878669"/>
            <a:ext cx="972495" cy="5702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EB80A56-3AA0-8736-5516-3C61A4A0281E}"/>
              </a:ext>
            </a:extLst>
          </p:cNvPr>
          <p:cNvSpPr txBox="1"/>
          <p:nvPr/>
        </p:nvSpPr>
        <p:spPr>
          <a:xfrm>
            <a:off x="566449" y="3400903"/>
            <a:ext cx="296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concepts may have circular definitions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946D11C-B32F-E0DE-41FE-6104F8FD7404}"/>
              </a:ext>
            </a:extLst>
          </p:cNvPr>
          <p:cNvCxnSpPr>
            <a:cxnSpLocks/>
          </p:cNvCxnSpPr>
          <p:nvPr/>
        </p:nvCxnSpPr>
        <p:spPr>
          <a:xfrm flipV="1">
            <a:off x="3195178" y="3765865"/>
            <a:ext cx="1126180" cy="14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E396FD-ADFB-8C41-E0A3-1B7EF35A579A}"/>
              </a:ext>
            </a:extLst>
          </p:cNvPr>
          <p:cNvSpPr txBox="1"/>
          <p:nvPr/>
        </p:nvSpPr>
        <p:spPr>
          <a:xfrm>
            <a:off x="7622945" y="2650135"/>
            <a:ext cx="336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 concepts cannot have circular definitions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021AFEE-A256-ED4A-A487-981290021063}"/>
              </a:ext>
            </a:extLst>
          </p:cNvPr>
          <p:cNvCxnSpPr>
            <a:cxnSpLocks/>
          </p:cNvCxnSpPr>
          <p:nvPr/>
        </p:nvCxnSpPr>
        <p:spPr>
          <a:xfrm flipH="1">
            <a:off x="7031367" y="3138024"/>
            <a:ext cx="531170" cy="577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6589AE1-81C6-CB1A-867E-732576B0750B}"/>
              </a:ext>
            </a:extLst>
          </p:cNvPr>
          <p:cNvCxnSpPr>
            <a:cxnSpLocks/>
          </p:cNvCxnSpPr>
          <p:nvPr/>
        </p:nvCxnSpPr>
        <p:spPr>
          <a:xfrm flipV="1">
            <a:off x="4604402" y="3813383"/>
            <a:ext cx="442463" cy="664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670E2E2-1240-D577-A912-55C56C88985F}"/>
              </a:ext>
            </a:extLst>
          </p:cNvPr>
          <p:cNvSpPr txBox="1"/>
          <p:nvPr/>
        </p:nvSpPr>
        <p:spPr>
          <a:xfrm>
            <a:off x="1135282" y="4781706"/>
            <a:ext cx="74739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Some concepts will have to remain informal</a:t>
            </a:r>
          </a:p>
        </p:txBody>
      </p:sp>
    </p:spTree>
    <p:extLst>
      <p:ext uri="{BB962C8B-B14F-4D97-AF65-F5344CB8AC3E}">
        <p14:creationId xmlns:p14="http://schemas.microsoft.com/office/powerpoint/2010/main" val="1224375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0BEED8-8414-A7B3-6D8E-30150BCE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0ABFCE-D056-DE2D-EF38-CAD82188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3749C3-4453-46BC-6E85-9E05AE5FFA0D}"/>
              </a:ext>
            </a:extLst>
          </p:cNvPr>
          <p:cNvSpPr txBox="1"/>
          <p:nvPr/>
        </p:nvSpPr>
        <p:spPr>
          <a:xfrm>
            <a:off x="2343476" y="216071"/>
            <a:ext cx="880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What should our primitive “informal” notion be?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27801A-4993-696E-17B4-7BA034A4BCAA}"/>
              </a:ext>
            </a:extLst>
          </p:cNvPr>
          <p:cNvCxnSpPr>
            <a:cxnSpLocks/>
          </p:cNvCxnSpPr>
          <p:nvPr/>
        </p:nvCxnSpPr>
        <p:spPr>
          <a:xfrm>
            <a:off x="1725672" y="898896"/>
            <a:ext cx="357510" cy="252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36E9A2-B3DE-0DDA-7BEE-E23A95B04E41}"/>
              </a:ext>
            </a:extLst>
          </p:cNvPr>
          <p:cNvSpPr txBox="1"/>
          <p:nvPr/>
        </p:nvSpPr>
        <p:spPr>
          <a:xfrm>
            <a:off x="414883" y="450255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Guiding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626708-8F06-0E0A-F7B2-D4C355D63780}"/>
                  </a:ext>
                </a:extLst>
              </p:cNvPr>
              <p:cNvSpPr txBox="1"/>
              <p:nvPr/>
            </p:nvSpPr>
            <p:spPr>
              <a:xfrm>
                <a:off x="1347651" y="2798248"/>
                <a:ext cx="48879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Universal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same for everybody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4626708-8F06-0E0A-F7B2-D4C355D63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51" y="2798248"/>
                <a:ext cx="4887941" cy="523220"/>
              </a:xfrm>
              <a:prstGeom prst="rect">
                <a:avLst/>
              </a:prstGeom>
              <a:blipFill>
                <a:blip r:embed="rId2"/>
                <a:stretch>
                  <a:fillRect l="-2494" t="-10465" r="-1247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3E6967-BCDC-FE53-306C-84433B331CAE}"/>
                  </a:ext>
                </a:extLst>
              </p:cNvPr>
              <p:cNvSpPr txBox="1"/>
              <p:nvPr/>
            </p:nvSpPr>
            <p:spPr>
              <a:xfrm>
                <a:off x="1347651" y="3489159"/>
                <a:ext cx="79685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Non-contradictory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something is either true or false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13E6967-BCDC-FE53-306C-84433B331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51" y="3489159"/>
                <a:ext cx="7968528" cy="523220"/>
              </a:xfrm>
              <a:prstGeom prst="rect">
                <a:avLst/>
              </a:prstGeom>
              <a:blipFill>
                <a:blip r:embed="rId3"/>
                <a:stretch>
                  <a:fillRect l="-1530" t="-10465" r="-68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1F4816-9CE1-2AC5-38C8-D5DE360072BA}"/>
                  </a:ext>
                </a:extLst>
              </p:cNvPr>
              <p:cNvSpPr txBox="1"/>
              <p:nvPr/>
            </p:nvSpPr>
            <p:spPr>
              <a:xfrm>
                <a:off x="1347651" y="4183642"/>
                <a:ext cx="79832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Evidence based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 dirty="0"/>
                  <a:t> truth is determined experimentally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41F4816-9CE1-2AC5-38C8-D5DE36007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651" y="4183642"/>
                <a:ext cx="7983211" cy="523220"/>
              </a:xfrm>
              <a:prstGeom prst="rect">
                <a:avLst/>
              </a:prstGeom>
              <a:blipFill>
                <a:blip r:embed="rId4"/>
                <a:stretch>
                  <a:fillRect l="-1527" t="-10465" r="-229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EF10501-973C-8050-BCFC-B775A859A85A}"/>
              </a:ext>
            </a:extLst>
          </p:cNvPr>
          <p:cNvSpPr txBox="1"/>
          <p:nvPr/>
        </p:nvSpPr>
        <p:spPr>
          <a:xfrm>
            <a:off x="365762" y="1081788"/>
            <a:ext cx="114604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Principle of scientific objectivity: </a:t>
            </a:r>
            <a:r>
              <a:rPr lang="en-US" sz="4000" dirty="0"/>
              <a:t>science is universal, non-contradictory and evidence based.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E609B5-D618-E37C-920A-AF76A17B8D63}"/>
              </a:ext>
            </a:extLst>
          </p:cNvPr>
          <p:cNvCxnSpPr>
            <a:cxnSpLocks/>
          </p:cNvCxnSpPr>
          <p:nvPr/>
        </p:nvCxnSpPr>
        <p:spPr>
          <a:xfrm flipH="1">
            <a:off x="6620807" y="2813146"/>
            <a:ext cx="1423886" cy="260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2926D9-C6AB-9E22-A29E-4FF1DA26F674}"/>
              </a:ext>
            </a:extLst>
          </p:cNvPr>
          <p:cNvCxnSpPr>
            <a:cxnSpLocks/>
          </p:cNvCxnSpPr>
          <p:nvPr/>
        </p:nvCxnSpPr>
        <p:spPr>
          <a:xfrm flipH="1">
            <a:off x="7386452" y="2943177"/>
            <a:ext cx="726271" cy="54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3B5E928-66D1-F94B-88A7-AC9705CAD016}"/>
              </a:ext>
            </a:extLst>
          </p:cNvPr>
          <p:cNvSpPr txBox="1"/>
          <p:nvPr/>
        </p:nvSpPr>
        <p:spPr>
          <a:xfrm>
            <a:off x="8112723" y="2470230"/>
            <a:ext cx="3133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Suggest logic as fundamental …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18934-D1C9-650B-CEB9-AF65BB4B2546}"/>
              </a:ext>
            </a:extLst>
          </p:cNvPr>
          <p:cNvSpPr txBox="1"/>
          <p:nvPr/>
        </p:nvSpPr>
        <p:spPr>
          <a:xfrm>
            <a:off x="8878368" y="2839562"/>
            <a:ext cx="14804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like mathematics!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47EA72-BD8C-4E90-01CA-476796C50872}"/>
              </a:ext>
            </a:extLst>
          </p:cNvPr>
          <p:cNvCxnSpPr>
            <a:cxnSpLocks/>
          </p:cNvCxnSpPr>
          <p:nvPr/>
        </p:nvCxnSpPr>
        <p:spPr>
          <a:xfrm flipH="1" flipV="1">
            <a:off x="5947039" y="4706862"/>
            <a:ext cx="529390" cy="212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6D6AD69-F3A9-7A2B-7F2A-06E798C795CC}"/>
              </a:ext>
            </a:extLst>
          </p:cNvPr>
          <p:cNvSpPr txBox="1"/>
          <p:nvPr/>
        </p:nvSpPr>
        <p:spPr>
          <a:xfrm>
            <a:off x="6476429" y="4754661"/>
            <a:ext cx="243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with some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BF041F-0D85-5B0E-E060-695DD2CA40E5}"/>
                  </a:ext>
                </a:extLst>
              </p:cNvPr>
              <p:cNvSpPr txBox="1"/>
              <p:nvPr/>
            </p:nvSpPr>
            <p:spPr>
              <a:xfrm>
                <a:off x="522783" y="5333970"/>
                <a:ext cx="88080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Logic of experimentally verifiable statements!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BBF041F-0D85-5B0E-E060-695DD2CA4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83" y="5333970"/>
                <a:ext cx="8808079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78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86B40A-8438-D011-B849-FF21ACBF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B50824-E517-18C0-AE36-1285A51D5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FB66CA8-AC77-0570-9368-B49DDD3B89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3955" y="270649"/>
                <a:ext cx="11984090" cy="496824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Not “verifiable statements”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Chocolate tastes good (not universal)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It is immoral to kill one person to save ten (not universal and/or evidence based)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The number 4 is prime (not evidence based)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This statement is false (not non-contradictory)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The mass of the photon is exactly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eV (not verifiable due to infinite precision)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“Verifiable statements”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The mass of the photon is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−13</m:t>
                        </m:r>
                      </m:sup>
                    </m:sSup>
                  </m:oMath>
                </a14:m>
                <a:r>
                  <a:rPr lang="en-US" dirty="0"/>
                  <a:t> eV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If the height of the mercury column is between 24 and 25 millimeters then its temperature is between 24 and 25 Celsius</a:t>
                </a:r>
              </a:p>
              <a:p>
                <a:pPr marL="457200" lvl="1" indent="0">
                  <a:buFont typeface="Arial" panose="020B0604020202020204" pitchFamily="34" charset="0"/>
                  <a:buNone/>
                </a:pPr>
                <a:r>
                  <a:rPr lang="en-US" dirty="0"/>
                  <a:t>If I take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±0.01</m:t>
                    </m:r>
                  </m:oMath>
                </a14:m>
                <a:r>
                  <a:rPr lang="en-US" dirty="0"/>
                  <a:t> Kg of Sodium-24 and wait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15±0.01</m:t>
                    </m:r>
                  </m:oMath>
                </a14:m>
                <a:r>
                  <a:rPr lang="en-US" dirty="0"/>
                  <a:t> hours</a:t>
                </a:r>
                <a:br>
                  <a:rPr lang="en-US" dirty="0"/>
                </a:br>
                <a:r>
                  <a:rPr lang="en-US" dirty="0"/>
                  <a:t>there will be only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±0.01</m:t>
                    </m:r>
                  </m:oMath>
                </a14:m>
                <a:r>
                  <a:rPr lang="en-US" dirty="0"/>
                  <a:t> Kg left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FB66CA8-AC77-0570-9368-B49DDD3B8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55" y="270649"/>
                <a:ext cx="11984090" cy="4968248"/>
              </a:xfrm>
              <a:prstGeom prst="rect">
                <a:avLst/>
              </a:prstGeom>
              <a:blipFill>
                <a:blip r:embed="rId2"/>
                <a:stretch>
                  <a:fillRect l="-1017" t="-1963" r="-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F7631178-EDEA-D346-9946-A3895CC756E2}"/>
              </a:ext>
            </a:extLst>
          </p:cNvPr>
          <p:cNvSpPr txBox="1"/>
          <p:nvPr/>
        </p:nvSpPr>
        <p:spPr>
          <a:xfrm>
            <a:off x="522783" y="5333970"/>
            <a:ext cx="880807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 scientific theory needs “at least” the concept of a verifiable statement: good primitive notion</a:t>
            </a:r>
          </a:p>
        </p:txBody>
      </p:sp>
    </p:spTree>
    <p:extLst>
      <p:ext uri="{BB962C8B-B14F-4D97-AF65-F5344CB8AC3E}">
        <p14:creationId xmlns:p14="http://schemas.microsoft.com/office/powerpoint/2010/main" val="268292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25A734-291E-0FD6-688B-0DDE2D317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76B699-0972-43E6-3CBD-5E45D3D9E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EF6FA-346A-1E04-9C8C-99195D2C6FFD}"/>
              </a:ext>
            </a:extLst>
          </p:cNvPr>
          <p:cNvSpPr txBox="1"/>
          <p:nvPr/>
        </p:nvSpPr>
        <p:spPr>
          <a:xfrm>
            <a:off x="727805" y="216071"/>
            <a:ext cx="8808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What should be our primitive “formal” notion?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BBA0A-22C2-B3C3-4743-085AB6F1A229}"/>
              </a:ext>
            </a:extLst>
          </p:cNvPr>
          <p:cNvSpPr txBox="1"/>
          <p:nvPr/>
        </p:nvSpPr>
        <p:spPr>
          <a:xfrm>
            <a:off x="364385" y="948776"/>
            <a:ext cx="586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Tempting to try to capture everything into the formal system: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4F91-90EC-59C2-74F8-55E54ABCB929}"/>
              </a:ext>
            </a:extLst>
          </p:cNvPr>
          <p:cNvSpPr txBox="1"/>
          <p:nvPr/>
        </p:nvSpPr>
        <p:spPr>
          <a:xfrm>
            <a:off x="707349" y="1468020"/>
            <a:ext cx="10792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</a:t>
            </a:r>
            <a:r>
              <a:rPr lang="en-US" sz="3200" dirty="0">
                <a:solidFill>
                  <a:srgbClr val="7030A0"/>
                </a:solidFill>
              </a:rPr>
              <a:t>electron</a:t>
            </a:r>
            <a:r>
              <a:rPr lang="en-US" sz="3200" dirty="0"/>
              <a:t> is a </a:t>
            </a:r>
            <a:r>
              <a:rPr lang="en-US" sz="3200" dirty="0">
                <a:solidFill>
                  <a:srgbClr val="FFFF00"/>
                </a:solidFill>
              </a:rPr>
              <a:t>fundamental particle </a:t>
            </a:r>
            <a:r>
              <a:rPr lang="en-US" sz="3200" dirty="0"/>
              <a:t>and has </a:t>
            </a:r>
            <a:r>
              <a:rPr lang="en-US" sz="3200" dirty="0">
                <a:solidFill>
                  <a:srgbClr val="FF0000"/>
                </a:solidFill>
              </a:rPr>
              <a:t>negative 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FCC34E-1561-DBE4-A6FC-322FA7685767}"/>
                  </a:ext>
                </a:extLst>
              </p:cNvPr>
              <p:cNvSpPr txBox="1"/>
              <p:nvPr/>
            </p:nvSpPr>
            <p:spPr>
              <a:xfrm>
                <a:off x="4659848" y="2676686"/>
                <a:ext cx="2887329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𝐹𝑃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𝑁𝐶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4FCC34E-1561-DBE4-A6FC-322FA7685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848" y="2676686"/>
                <a:ext cx="288732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37969C-6EDC-D204-DC54-9FAF1E6D5EA3}"/>
              </a:ext>
            </a:extLst>
          </p:cNvPr>
          <p:cNvCxnSpPr>
            <a:cxnSpLocks/>
          </p:cNvCxnSpPr>
          <p:nvPr/>
        </p:nvCxnSpPr>
        <p:spPr>
          <a:xfrm flipH="1" flipV="1">
            <a:off x="2488818" y="2131308"/>
            <a:ext cx="552678" cy="1297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A823E6-0EE7-549B-8D74-1693FB5AE491}"/>
              </a:ext>
            </a:extLst>
          </p:cNvPr>
          <p:cNvCxnSpPr>
            <a:cxnSpLocks/>
          </p:cNvCxnSpPr>
          <p:nvPr/>
        </p:nvCxnSpPr>
        <p:spPr>
          <a:xfrm flipV="1">
            <a:off x="3505328" y="3183212"/>
            <a:ext cx="1981072" cy="38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0634BC0-2723-A93D-F6A7-B47C1D4F3BA3}"/>
              </a:ext>
            </a:extLst>
          </p:cNvPr>
          <p:cNvSpPr/>
          <p:nvPr/>
        </p:nvSpPr>
        <p:spPr>
          <a:xfrm>
            <a:off x="5912662" y="2131308"/>
            <a:ext cx="385010" cy="54537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3709B0-ABBC-8DD5-DEF9-EC90D2752652}"/>
              </a:ext>
            </a:extLst>
          </p:cNvPr>
          <p:cNvSpPr txBox="1"/>
          <p:nvPr/>
        </p:nvSpPr>
        <p:spPr>
          <a:xfrm>
            <a:off x="6352673" y="2202707"/>
            <a:ext cx="263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Conversion to formal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B6B0B8-666A-33BE-AB43-8F24282B357F}"/>
              </a:ext>
            </a:extLst>
          </p:cNvPr>
          <p:cNvSpPr txBox="1"/>
          <p:nvPr/>
        </p:nvSpPr>
        <p:spPr>
          <a:xfrm>
            <a:off x="2488818" y="3387820"/>
            <a:ext cx="99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69AC7C-4517-FA53-1ACF-E8496BE3F0E3}"/>
              </a:ext>
            </a:extLst>
          </p:cNvPr>
          <p:cNvCxnSpPr>
            <a:cxnSpLocks/>
          </p:cNvCxnSpPr>
          <p:nvPr/>
        </p:nvCxnSpPr>
        <p:spPr>
          <a:xfrm flipH="1" flipV="1">
            <a:off x="5424523" y="2052795"/>
            <a:ext cx="2495694" cy="132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ABEE7C-AEA9-1202-9886-C872C4F832F0}"/>
              </a:ext>
            </a:extLst>
          </p:cNvPr>
          <p:cNvSpPr txBox="1"/>
          <p:nvPr/>
        </p:nvSpPr>
        <p:spPr>
          <a:xfrm>
            <a:off x="7819804" y="3377849"/>
            <a:ext cx="115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predicates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C8C94D-743C-4302-EC93-5A9DBC527E8C}"/>
              </a:ext>
            </a:extLst>
          </p:cNvPr>
          <p:cNvCxnSpPr>
            <a:cxnSpLocks/>
          </p:cNvCxnSpPr>
          <p:nvPr/>
        </p:nvCxnSpPr>
        <p:spPr>
          <a:xfrm flipH="1" flipV="1">
            <a:off x="5323943" y="3118227"/>
            <a:ext cx="2410643" cy="409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777C7E-3E70-A7D8-7104-9AC477F72514}"/>
              </a:ext>
            </a:extLst>
          </p:cNvPr>
          <p:cNvCxnSpPr>
            <a:cxnSpLocks/>
          </p:cNvCxnSpPr>
          <p:nvPr/>
        </p:nvCxnSpPr>
        <p:spPr>
          <a:xfrm flipV="1">
            <a:off x="8559609" y="2052795"/>
            <a:ext cx="880024" cy="1325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53144D-210E-F6D6-50C5-5DF3C3B608FB}"/>
              </a:ext>
            </a:extLst>
          </p:cNvPr>
          <p:cNvCxnSpPr>
            <a:cxnSpLocks/>
          </p:cNvCxnSpPr>
          <p:nvPr/>
        </p:nvCxnSpPr>
        <p:spPr>
          <a:xfrm flipH="1" flipV="1">
            <a:off x="6785811" y="3183212"/>
            <a:ext cx="972859" cy="252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781063B-0252-9550-0621-E2210C3A3C07}"/>
              </a:ext>
            </a:extLst>
          </p:cNvPr>
          <p:cNvSpPr txBox="1"/>
          <p:nvPr/>
        </p:nvSpPr>
        <p:spPr>
          <a:xfrm>
            <a:off x="364385" y="3914845"/>
            <a:ext cx="4564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Never going to work!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1A9ABB-BCAE-604D-EE29-688957C1EC58}"/>
              </a:ext>
            </a:extLst>
          </p:cNvPr>
          <p:cNvSpPr txBox="1"/>
          <p:nvPr/>
        </p:nvSpPr>
        <p:spPr>
          <a:xfrm>
            <a:off x="5139281" y="4379822"/>
            <a:ext cx="1732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of meaning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458E99-078A-E3C0-CB2C-870D7E112335}"/>
              </a:ext>
            </a:extLst>
          </p:cNvPr>
          <p:cNvSpPr txBox="1"/>
          <p:nvPr/>
        </p:nvSpPr>
        <p:spPr>
          <a:xfrm>
            <a:off x="265687" y="4952063"/>
            <a:ext cx="1597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Conceptual cut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3A59BC-C508-A53E-1A91-A18B1D40B90A}"/>
              </a:ext>
            </a:extLst>
          </p:cNvPr>
          <p:cNvSpPr txBox="1"/>
          <p:nvPr/>
        </p:nvSpPr>
        <p:spPr>
          <a:xfrm>
            <a:off x="6392401" y="3921901"/>
            <a:ext cx="336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What is an electron? What is charge? What is a physical object? What is a force? 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AF775D-617C-38E4-6F9B-42A0DCA3442A}"/>
              </a:ext>
            </a:extLst>
          </p:cNvPr>
          <p:cNvSpPr txBox="1"/>
          <p:nvPr/>
        </p:nvSpPr>
        <p:spPr>
          <a:xfrm>
            <a:off x="590000" y="5299874"/>
            <a:ext cx="4046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When is an object heavy enough to be “unmovable”? How do we group objects into the same system? How do we divide system and environment?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7A1F1B-E162-A1D9-2F9D-BF205AA0DBC4}"/>
              </a:ext>
            </a:extLst>
          </p:cNvPr>
          <p:cNvSpPr txBox="1"/>
          <p:nvPr/>
        </p:nvSpPr>
        <p:spPr>
          <a:xfrm>
            <a:off x="2361918" y="4823119"/>
            <a:ext cx="5554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prime elements/definitions in different theories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EB1DE9-50DB-B820-D87A-E7EB501BCE9F}"/>
              </a:ext>
            </a:extLst>
          </p:cNvPr>
          <p:cNvSpPr txBox="1"/>
          <p:nvPr/>
        </p:nvSpPr>
        <p:spPr>
          <a:xfrm>
            <a:off x="6730086" y="5198906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Semantic paradoxes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FB85CB-0CE9-CC9A-FD35-97F1AB0D96A2}"/>
              </a:ext>
            </a:extLst>
          </p:cNvPr>
          <p:cNvSpPr txBox="1"/>
          <p:nvPr/>
        </p:nvSpPr>
        <p:spPr>
          <a:xfrm>
            <a:off x="4743672" y="5525047"/>
            <a:ext cx="44683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Berry paradox: the smallest positive integer that cannot be described in fewer than twenty-five words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838120-20FA-5675-1A9D-381E17F0A221}"/>
                  </a:ext>
                </a:extLst>
              </p:cNvPr>
              <p:cNvSpPr txBox="1"/>
              <p:nvPr/>
            </p:nvSpPr>
            <p:spPr>
              <a:xfrm>
                <a:off x="7372071" y="4619841"/>
                <a:ext cx="18844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>
                    <a:solidFill>
                      <a:schemeClr val="tx1">
                        <a:lumMod val="85000"/>
                      </a:schemeClr>
                    </a:solidFill>
                  </a:rPr>
                  <a:t>Electron vs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85000"/>
                      </a:schemeClr>
                    </a:solidFill>
                  </a:rPr>
                  <a:t> particle,</a:t>
                </a:r>
                <a:br>
                  <a:rPr lang="en-US" sz="1400" dirty="0">
                    <a:solidFill>
                      <a:schemeClr val="tx1">
                        <a:lumMod val="85000"/>
                      </a:schemeClr>
                    </a:solidFill>
                  </a:rPr>
                </a:br>
                <a:r>
                  <a:rPr lang="en-US" sz="1400" dirty="0">
                    <a:solidFill>
                      <a:schemeClr val="tx1">
                        <a:lumMod val="85000"/>
                      </a:schemeClr>
                    </a:solidFill>
                  </a:rPr>
                  <a:t>particles vs waves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838120-20FA-5675-1A9D-381E17F0A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071" y="4619841"/>
                <a:ext cx="1884475" cy="523220"/>
              </a:xfrm>
              <a:prstGeom prst="rect">
                <a:avLst/>
              </a:prstGeom>
              <a:blipFill>
                <a:blip r:embed="rId3"/>
                <a:stretch>
                  <a:fillRect t="-2326" r="-971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09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26964</TotalTime>
  <Words>1522</Words>
  <Application>Microsoft Office PowerPoint</Application>
  <PresentationFormat>Widescreen</PresentationFormat>
  <Paragraphs>224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Constructing a formal system for physics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177</cp:revision>
  <dcterms:created xsi:type="dcterms:W3CDTF">2021-04-07T15:17:47Z</dcterms:created>
  <dcterms:modified xsi:type="dcterms:W3CDTF">2024-07-15T14:01:48Z</dcterms:modified>
</cp:coreProperties>
</file>