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1072" r:id="rId2"/>
    <p:sldId id="1259" r:id="rId3"/>
    <p:sldId id="1280" r:id="rId4"/>
    <p:sldId id="1268" r:id="rId5"/>
    <p:sldId id="1261" r:id="rId6"/>
    <p:sldId id="1269" r:id="rId7"/>
    <p:sldId id="1270" r:id="rId8"/>
    <p:sldId id="1267" r:id="rId9"/>
    <p:sldId id="1271" r:id="rId10"/>
    <p:sldId id="1266" r:id="rId11"/>
    <p:sldId id="1272" r:id="rId12"/>
    <p:sldId id="1273" r:id="rId13"/>
    <p:sldId id="1274" r:id="rId14"/>
    <p:sldId id="1277" r:id="rId15"/>
    <p:sldId id="1275" r:id="rId16"/>
    <p:sldId id="1276" r:id="rId17"/>
    <p:sldId id="1279" r:id="rId18"/>
    <p:sldId id="1282" r:id="rId19"/>
    <p:sldId id="1284" r:id="rId20"/>
    <p:sldId id="1283" r:id="rId21"/>
    <p:sldId id="1285" r:id="rId22"/>
    <p:sldId id="1288" r:id="rId23"/>
    <p:sldId id="1286" r:id="rId24"/>
    <p:sldId id="1263" r:id="rId25"/>
    <p:sldId id="1287" r:id="rId26"/>
    <p:sldId id="1262" r:id="rId27"/>
    <p:sldId id="1289" r:id="rId28"/>
    <p:sldId id="1229" r:id="rId29"/>
    <p:sldId id="1265" r:id="rId30"/>
    <p:sldId id="1264" r:id="rId31"/>
    <p:sldId id="1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C28446"/>
    <a:srgbClr val="38BABF"/>
    <a:srgbClr val="7F7F7F"/>
    <a:srgbClr val="FFFFFF"/>
    <a:srgbClr val="4C216D"/>
    <a:srgbClr val="A469D1"/>
    <a:srgbClr val="9752CA"/>
    <a:srgbClr val="B68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5229" autoAdjust="0"/>
  </p:normalViewPr>
  <p:slideViewPr>
    <p:cSldViewPr snapToGrid="0">
      <p:cViewPr varScale="1">
        <p:scale>
          <a:sx n="135" d="100"/>
          <a:sy n="135" d="100"/>
        </p:scale>
        <p:origin x="122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may have heard of the use of negative probability, or pseud-probability, in quantum mechanics. Quantum states can be described by a “probability density” over position and momentum… The Wigner function, or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Husimi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 representation, or Glauber–Sudarshan P representation… except that the “probability” can be negative. And you may have wondered, like me, what is negative probability? Does it represent something physical or is it just a useful mathematical tool? And why can we do it? Is it something specific to quantum mechanics?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months ago, while working on a generalized theory of ensembles for my Assumptions of Physics project, I realized that, actually, you should always expect “pseudo-probability” representation for any physical theory, and that the classical case is the special case. So, I though I’d make a video right away, partly because making these videos forces me 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reunderstand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complex stuff in the simplest terms I can. In fact, I’ll even try the multiple level of explanation thing. I’ll give you a “basic explanation,” with pictures and little math, and then an “advanced explanation” that talks a bit more about density matrices and Wigner function.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 I have to warn you: if you are expecting some mysterious and fascinating metaphysical insight you’ll be disappointed. There is no such thing. It’s just that the space of ensemble is always a vector spaces, and vector spaces admit affine coordinates. But that also means that we can fully understand the thing without metaphysical mumbo-jumbo! Let’s get 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9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1A2-D2A5-4F7B-9B0E-4CAB01C17923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DF14-E232-404D-BBA5-03D9E389DB67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9257-16C3-41A8-8F94-B83161C61A0F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5C4E5BC-ABCF-47B3-9B57-89BAD7D63AE0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EEB1-A335-4A82-A216-A800BAE9956A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2A6-6A1C-4B64-871D-EE688997E6FF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CF25-A90C-44B1-BD5F-DBEDF7A4B9BA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EE81-DE2A-4B5C-A94D-0E8064877688}" type="datetime1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C59B-7138-4EFB-8BC0-D4E88BCD985E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A6E0-8BA6-4DB1-A4B5-CE4500EB044E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88A6-CCD0-47C5-92D9-822408EF6A21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DCF9-AEB9-4D1E-B4FA-002AB26CBCD2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4.png"/><Relationship Id="rId5" Type="http://schemas.openxmlformats.org/officeDocument/2006/relationships/image" Target="../media/image24.png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0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3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1.png"/><Relationship Id="rId3" Type="http://schemas.openxmlformats.org/officeDocument/2006/relationships/image" Target="../media/image101.png"/><Relationship Id="rId7" Type="http://schemas.openxmlformats.org/officeDocument/2006/relationships/image" Target="../media/image141.png"/><Relationship Id="rId12" Type="http://schemas.openxmlformats.org/officeDocument/2006/relationships/image" Target="../media/image23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11" Type="http://schemas.openxmlformats.org/officeDocument/2006/relationships/image" Target="../media/image221.png"/><Relationship Id="rId5" Type="http://schemas.openxmlformats.org/officeDocument/2006/relationships/image" Target="../media/image121.png"/><Relationship Id="rId15" Type="http://schemas.openxmlformats.org/officeDocument/2006/relationships/image" Target="../media/image261.png"/><Relationship Id="rId10" Type="http://schemas.openxmlformats.org/officeDocument/2006/relationships/image" Target="../media/image211.png"/><Relationship Id="rId4" Type="http://schemas.openxmlformats.org/officeDocument/2006/relationships/image" Target="../media/image111.png"/><Relationship Id="rId9" Type="http://schemas.openxmlformats.org/officeDocument/2006/relationships/image" Target="../media/image201.png"/><Relationship Id="rId14" Type="http://schemas.openxmlformats.org/officeDocument/2006/relationships/image" Target="../media/image2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40.png"/><Relationship Id="rId18" Type="http://schemas.openxmlformats.org/officeDocument/2006/relationships/image" Target="../media/image59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12" Type="http://schemas.openxmlformats.org/officeDocument/2006/relationships/image" Target="../media/image530.png"/><Relationship Id="rId17" Type="http://schemas.openxmlformats.org/officeDocument/2006/relationships/image" Target="../media/image580.png"/><Relationship Id="rId2" Type="http://schemas.openxmlformats.org/officeDocument/2006/relationships/image" Target="../media/image420.png"/><Relationship Id="rId16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0.png"/><Relationship Id="rId11" Type="http://schemas.openxmlformats.org/officeDocument/2006/relationships/image" Target="../media/image520.png"/><Relationship Id="rId5" Type="http://schemas.openxmlformats.org/officeDocument/2006/relationships/image" Target="../media/image450.png"/><Relationship Id="rId15" Type="http://schemas.openxmlformats.org/officeDocument/2006/relationships/image" Target="../media/image560.png"/><Relationship Id="rId10" Type="http://schemas.openxmlformats.org/officeDocument/2006/relationships/image" Target="../media/image510.png"/><Relationship Id="rId19" Type="http://schemas.openxmlformats.org/officeDocument/2006/relationships/image" Target="../media/image600.png"/><Relationship Id="rId4" Type="http://schemas.openxmlformats.org/officeDocument/2006/relationships/image" Target="../media/image440.png"/><Relationship Id="rId9" Type="http://schemas.openxmlformats.org/officeDocument/2006/relationships/image" Target="../media/image500.png"/><Relationship Id="rId14" Type="http://schemas.openxmlformats.org/officeDocument/2006/relationships/image" Target="../media/image5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Negative probability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0A78B-FC8E-B65A-804E-44A964E4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3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6D3A7-A114-357A-6401-789965CF7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0E87B02-2638-48D0-AE68-FE6E0F2F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BE8EAE-B8B2-8C96-B757-00F5DE798343}"/>
              </a:ext>
            </a:extLst>
          </p:cNvPr>
          <p:cNvGrpSpPr/>
          <p:nvPr/>
        </p:nvGrpSpPr>
        <p:grpSpPr>
          <a:xfrm>
            <a:off x="1690438" y="899075"/>
            <a:ext cx="5325620" cy="4668631"/>
            <a:chOff x="1690438" y="899075"/>
            <a:chExt cx="5325620" cy="466863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8EE31F7-29C5-7AB7-D50C-C79780D67219}"/>
                </a:ext>
              </a:extLst>
            </p:cNvPr>
            <p:cNvSpPr/>
            <p:nvPr/>
          </p:nvSpPr>
          <p:spPr>
            <a:xfrm rot="16200000">
              <a:off x="4011275" y="2290465"/>
              <a:ext cx="862365" cy="30632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80072B-34E4-EFF4-FCA6-913095C53118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0CE0CC-818D-259D-A7BE-3743C155FE7D}"/>
                </a:ext>
              </a:extLst>
            </p:cNvPr>
            <p:cNvGrpSpPr/>
            <p:nvPr/>
          </p:nvGrpSpPr>
          <p:grpSpPr>
            <a:xfrm>
              <a:off x="3014640" y="1613430"/>
              <a:ext cx="2696625" cy="2612985"/>
              <a:chOff x="3393746" y="1561122"/>
              <a:chExt cx="4452938" cy="4314824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2026606-91F1-9CE7-3679-EFA2B5567317}"/>
                  </a:ext>
                </a:extLst>
              </p:cNvPr>
              <p:cNvSpPr/>
              <p:nvPr/>
            </p:nvSpPr>
            <p:spPr>
              <a:xfrm>
                <a:off x="3393746" y="1561122"/>
                <a:ext cx="4452938" cy="4314824"/>
              </a:xfrm>
              <a:custGeom>
                <a:avLst/>
                <a:gdLst>
                  <a:gd name="connsiteX0" fmla="*/ 2371725 w 4438650"/>
                  <a:gd name="connsiteY0" fmla="*/ 0 h 4310062"/>
                  <a:gd name="connsiteX1" fmla="*/ 4438650 w 4438650"/>
                  <a:gd name="connsiteY1" fmla="*/ 3252787 h 4310062"/>
                  <a:gd name="connsiteX2" fmla="*/ 2700337 w 4438650"/>
                  <a:gd name="connsiteY2" fmla="*/ 4310062 h 4310062"/>
                  <a:gd name="connsiteX3" fmla="*/ 0 w 4438650"/>
                  <a:gd name="connsiteY3" fmla="*/ 3371850 h 4310062"/>
                  <a:gd name="connsiteX4" fmla="*/ 2371725 w 4438650"/>
                  <a:gd name="connsiteY4" fmla="*/ 0 h 4310062"/>
                  <a:gd name="connsiteX0" fmla="*/ 2386013 w 4438650"/>
                  <a:gd name="connsiteY0" fmla="*/ 0 h 4319587"/>
                  <a:gd name="connsiteX1" fmla="*/ 4438650 w 4438650"/>
                  <a:gd name="connsiteY1" fmla="*/ 3262312 h 4319587"/>
                  <a:gd name="connsiteX2" fmla="*/ 2700337 w 4438650"/>
                  <a:gd name="connsiteY2" fmla="*/ 4319587 h 4319587"/>
                  <a:gd name="connsiteX3" fmla="*/ 0 w 4438650"/>
                  <a:gd name="connsiteY3" fmla="*/ 3381375 h 4319587"/>
                  <a:gd name="connsiteX4" fmla="*/ 2386013 w 4438650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81362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3412"/>
                  <a:gd name="connsiteY0" fmla="*/ 0 h 4319587"/>
                  <a:gd name="connsiteX1" fmla="*/ 4443412 w 4443412"/>
                  <a:gd name="connsiteY1" fmla="*/ 3295649 h 4319587"/>
                  <a:gd name="connsiteX2" fmla="*/ 2700337 w 4443412"/>
                  <a:gd name="connsiteY2" fmla="*/ 4319587 h 4319587"/>
                  <a:gd name="connsiteX3" fmla="*/ 0 w 4443412"/>
                  <a:gd name="connsiteY3" fmla="*/ 3381375 h 4319587"/>
                  <a:gd name="connsiteX4" fmla="*/ 2386013 w 4443412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76599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8175"/>
                  <a:gd name="connsiteY0" fmla="*/ 0 h 4319587"/>
                  <a:gd name="connsiteX1" fmla="*/ 4448175 w 4448175"/>
                  <a:gd name="connsiteY1" fmla="*/ 3290887 h 4319587"/>
                  <a:gd name="connsiteX2" fmla="*/ 2700337 w 4448175"/>
                  <a:gd name="connsiteY2" fmla="*/ 4319587 h 4319587"/>
                  <a:gd name="connsiteX3" fmla="*/ 0 w 4448175"/>
                  <a:gd name="connsiteY3" fmla="*/ 3381375 h 4319587"/>
                  <a:gd name="connsiteX4" fmla="*/ 2386013 w 4448175"/>
                  <a:gd name="connsiteY4" fmla="*/ 0 h 4319587"/>
                  <a:gd name="connsiteX0" fmla="*/ 2386013 w 4314825"/>
                  <a:gd name="connsiteY0" fmla="*/ 0 h 4319587"/>
                  <a:gd name="connsiteX1" fmla="*/ 4314825 w 4314825"/>
                  <a:gd name="connsiteY1" fmla="*/ 3333750 h 4319587"/>
                  <a:gd name="connsiteX2" fmla="*/ 2700337 w 4314825"/>
                  <a:gd name="connsiteY2" fmla="*/ 4319587 h 4319587"/>
                  <a:gd name="connsiteX3" fmla="*/ 0 w 4314825"/>
                  <a:gd name="connsiteY3" fmla="*/ 3381375 h 4319587"/>
                  <a:gd name="connsiteX4" fmla="*/ 2386013 w 4314825"/>
                  <a:gd name="connsiteY4" fmla="*/ 0 h 4319587"/>
                  <a:gd name="connsiteX0" fmla="*/ 2386013 w 4452938"/>
                  <a:gd name="connsiteY0" fmla="*/ 0 h 4319587"/>
                  <a:gd name="connsiteX1" fmla="*/ 4452938 w 4452938"/>
                  <a:gd name="connsiteY1" fmla="*/ 3276600 h 4319587"/>
                  <a:gd name="connsiteX2" fmla="*/ 2700337 w 4452938"/>
                  <a:gd name="connsiteY2" fmla="*/ 4319587 h 4319587"/>
                  <a:gd name="connsiteX3" fmla="*/ 0 w 4452938"/>
                  <a:gd name="connsiteY3" fmla="*/ 3381375 h 4319587"/>
                  <a:gd name="connsiteX4" fmla="*/ 2386013 w 4452938"/>
                  <a:gd name="connsiteY4" fmla="*/ 0 h 4319587"/>
                  <a:gd name="connsiteX0" fmla="*/ 2290763 w 4452938"/>
                  <a:gd name="connsiteY0" fmla="*/ 0 h 4414837"/>
                  <a:gd name="connsiteX1" fmla="*/ 4452938 w 4452938"/>
                  <a:gd name="connsiteY1" fmla="*/ 3371850 h 4414837"/>
                  <a:gd name="connsiteX2" fmla="*/ 2700337 w 4452938"/>
                  <a:gd name="connsiteY2" fmla="*/ 4414837 h 4414837"/>
                  <a:gd name="connsiteX3" fmla="*/ 0 w 4452938"/>
                  <a:gd name="connsiteY3" fmla="*/ 3476625 h 4414837"/>
                  <a:gd name="connsiteX4" fmla="*/ 2290763 w 4452938"/>
                  <a:gd name="connsiteY4" fmla="*/ 0 h 4414837"/>
                  <a:gd name="connsiteX0" fmla="*/ 2376488 w 4452938"/>
                  <a:gd name="connsiteY0" fmla="*/ 0 h 4314824"/>
                  <a:gd name="connsiteX1" fmla="*/ 4452938 w 4452938"/>
                  <a:gd name="connsiteY1" fmla="*/ 3271837 h 4314824"/>
                  <a:gd name="connsiteX2" fmla="*/ 2700337 w 4452938"/>
                  <a:gd name="connsiteY2" fmla="*/ 4314824 h 4314824"/>
                  <a:gd name="connsiteX3" fmla="*/ 0 w 4452938"/>
                  <a:gd name="connsiteY3" fmla="*/ 3376612 h 4314824"/>
                  <a:gd name="connsiteX4" fmla="*/ 2376488 w 4452938"/>
                  <a:gd name="connsiteY4" fmla="*/ 0 h 431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2938" h="4314824">
                    <a:moveTo>
                      <a:pt x="2376488" y="0"/>
                    </a:moveTo>
                    <a:lnTo>
                      <a:pt x="4452938" y="3271837"/>
                    </a:lnTo>
                    <a:lnTo>
                      <a:pt x="2700337" y="4314824"/>
                    </a:lnTo>
                    <a:lnTo>
                      <a:pt x="0" y="3376612"/>
                    </a:lnTo>
                    <a:lnTo>
                      <a:pt x="237648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1CB4CED-178D-ED80-951E-015917A0CB17}"/>
                  </a:ext>
                </a:extLst>
              </p:cNvPr>
              <p:cNvCxnSpPr>
                <a:stCxn id="28" idx="3"/>
                <a:endCxn id="28" idx="1"/>
              </p:cNvCxnSpPr>
              <p:nvPr/>
            </p:nvCxnSpPr>
            <p:spPr>
              <a:xfrm flipV="1">
                <a:off x="3393746" y="4832959"/>
                <a:ext cx="4452938" cy="1047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88B7460-E2DD-3071-C0DE-671EB8BBA570}"/>
                  </a:ext>
                </a:extLst>
              </p:cNvPr>
              <p:cNvCxnSpPr>
                <a:cxnSpLocks/>
                <a:stCxn id="28" idx="0"/>
                <a:endCxn id="28" idx="2"/>
              </p:cNvCxnSpPr>
              <p:nvPr/>
            </p:nvCxnSpPr>
            <p:spPr>
              <a:xfrm>
                <a:off x="5770234" y="1561122"/>
                <a:ext cx="323849" cy="43148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207C9497-98AB-A8E2-4113-2E59E9BBFE0B}"/>
                </a:ext>
              </a:extLst>
            </p:cNvPr>
            <p:cNvSpPr/>
            <p:nvPr/>
          </p:nvSpPr>
          <p:spPr>
            <a:xfrm rot="16200000" flipH="1">
              <a:off x="4226868" y="2506055"/>
              <a:ext cx="431183" cy="3063240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193CD51-DDAF-0758-6C48-87E04D78F9EF}"/>
                </a:ext>
              </a:extLst>
            </p:cNvPr>
            <p:cNvGrpSpPr/>
            <p:nvPr/>
          </p:nvGrpSpPr>
          <p:grpSpPr>
            <a:xfrm>
              <a:off x="1690438" y="899075"/>
              <a:ext cx="5325620" cy="4668631"/>
              <a:chOff x="8866556" y="911557"/>
              <a:chExt cx="3093067" cy="27114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F124817-206B-2991-05D9-3B68DCFB2C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5228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0EF1B97-CC14-F7EC-F2E7-696419E190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52289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7CCD38E-B363-96E1-1B19-BB341ACE8F4D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1840" y="2049522"/>
                    <a:ext cx="5677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660D49F-EC72-33A2-8BC5-2D5DB6762E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1840" y="2049522"/>
                    <a:ext cx="56778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EF2B52F-3DAF-CB76-3DE0-1FBA6AE7334C}"/>
                      </a:ext>
                    </a:extLst>
                  </p:cNvPr>
                  <p:cNvSpPr txBox="1"/>
                  <p:nvPr/>
                </p:nvSpPr>
                <p:spPr>
                  <a:xfrm>
                    <a:off x="8866556" y="2049522"/>
                    <a:ext cx="5677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35E67CF-0541-62A9-849D-64002CC3FA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6556" y="2049522"/>
                    <a:ext cx="56778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95D380-46EB-73EF-667E-1470C17F40D6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5228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D3CAC5B-610F-7D5F-1391-DE455CC49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52289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C1D01F-3DBB-1227-1C4F-1DCEC3B496E9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05C4B7B1-4AC1-62AF-21A3-0D0F3F019AA2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7A4E9C-9CAD-4FF0-0134-3E8010F5DF3E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93E3BDEE-CE53-DEB6-164B-24C62BB98FBF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FF8454-A5B3-06E4-B45C-15CC68327781}"/>
              </a:ext>
            </a:extLst>
          </p:cNvPr>
          <p:cNvSpPr txBox="1"/>
          <p:nvPr/>
        </p:nvSpPr>
        <p:spPr>
          <a:xfrm>
            <a:off x="7268680" y="285592"/>
            <a:ext cx="45494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Embedding classical space</a:t>
            </a:r>
            <a:br>
              <a:rPr lang="en-US" sz="3200" dirty="0"/>
            </a:br>
            <a:r>
              <a:rPr lang="en-US" sz="3200" dirty="0"/>
              <a:t>inside a quantum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B5182-2C5B-D696-EAB7-D3B9E8EF6825}"/>
              </a:ext>
            </a:extLst>
          </p:cNvPr>
          <p:cNvSpPr txBox="1"/>
          <p:nvPr/>
        </p:nvSpPr>
        <p:spPr>
          <a:xfrm>
            <a:off x="553485" y="1124005"/>
            <a:ext cx="252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Distinguishable cases are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quantum states!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775B69-6DA2-EE09-988A-373E9C8D2784}"/>
              </a:ext>
            </a:extLst>
          </p:cNvPr>
          <p:cNvCxnSpPr>
            <a:cxnSpLocks/>
          </p:cNvCxnSpPr>
          <p:nvPr/>
        </p:nvCxnSpPr>
        <p:spPr>
          <a:xfrm>
            <a:off x="1517723" y="1821180"/>
            <a:ext cx="1393116" cy="177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EB7DE9-3B6D-10D0-B94E-4C2597FB2C19}"/>
              </a:ext>
            </a:extLst>
          </p:cNvPr>
          <p:cNvCxnSpPr>
            <a:cxnSpLocks/>
          </p:cNvCxnSpPr>
          <p:nvPr/>
        </p:nvCxnSpPr>
        <p:spPr>
          <a:xfrm>
            <a:off x="3108960" y="1424940"/>
            <a:ext cx="1211580" cy="18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83E1F8-BF8D-6500-8B5F-277338C0129A}"/>
              </a:ext>
            </a:extLst>
          </p:cNvPr>
          <p:cNvSpPr txBox="1"/>
          <p:nvPr/>
        </p:nvSpPr>
        <p:spPr>
          <a:xfrm>
            <a:off x="6713215" y="2077881"/>
            <a:ext cx="3100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All probability distributions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correspond to quantum states!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A7C8C2-3EAD-B001-15A0-D7C3D3CC25E0}"/>
              </a:ext>
            </a:extLst>
          </p:cNvPr>
          <p:cNvCxnSpPr>
            <a:cxnSpLocks/>
          </p:cNvCxnSpPr>
          <p:nvPr/>
        </p:nvCxnSpPr>
        <p:spPr>
          <a:xfrm flipH="1">
            <a:off x="5059680" y="2446020"/>
            <a:ext cx="1531620" cy="60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49B0F9E-867E-D2F3-B567-A354342CA827}"/>
              </a:ext>
            </a:extLst>
          </p:cNvPr>
          <p:cNvSpPr txBox="1"/>
          <p:nvPr/>
        </p:nvSpPr>
        <p:spPr>
          <a:xfrm>
            <a:off x="6918488" y="3013741"/>
            <a:ext cx="3888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Not all quantum states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correspond to probability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distributions!</a:t>
            </a:r>
          </a:p>
        </p:txBody>
      </p:sp>
    </p:spTree>
    <p:extLst>
      <p:ext uri="{BB962C8B-B14F-4D97-AF65-F5344CB8AC3E}">
        <p14:creationId xmlns:p14="http://schemas.microsoft.com/office/powerpoint/2010/main" val="167976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60B0E3-9BB0-4EBE-AA0D-2C544FFE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5DAB2F-47FB-98CA-FFAE-0BB662931DDC}"/>
              </a:ext>
            </a:extLst>
          </p:cNvPr>
          <p:cNvCxnSpPr/>
          <p:nvPr/>
        </p:nvCxnSpPr>
        <p:spPr>
          <a:xfrm flipV="1">
            <a:off x="3011290" y="1961184"/>
            <a:ext cx="752669" cy="70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252D78-C5B1-66F8-8E12-FE198188F210}"/>
                  </a:ext>
                </a:extLst>
              </p:cNvPr>
              <p:cNvSpPr txBox="1"/>
              <p:nvPr/>
            </p:nvSpPr>
            <p:spPr>
              <a:xfrm>
                <a:off x="3788309" y="1529855"/>
                <a:ext cx="1047273" cy="620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252D78-C5B1-66F8-8E12-FE198188F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9" y="1529855"/>
                <a:ext cx="1047273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AA6D83-8D3E-0E7B-D1B6-7F86E052D11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206954" y="832035"/>
            <a:ext cx="664968" cy="21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72EBD2-7811-BDE2-ECAD-F36A00A5F947}"/>
                  </a:ext>
                </a:extLst>
              </p:cNvPr>
              <p:cNvSpPr txBox="1"/>
              <p:nvPr/>
            </p:nvSpPr>
            <p:spPr>
              <a:xfrm>
                <a:off x="3871922" y="647369"/>
                <a:ext cx="880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72EBD2-7811-BDE2-ECAD-F36A00A5F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922" y="647369"/>
                <a:ext cx="8800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C829387-3FF8-F2E9-6732-A0586B064CB0}"/>
              </a:ext>
            </a:extLst>
          </p:cNvPr>
          <p:cNvGrpSpPr/>
          <p:nvPr/>
        </p:nvGrpSpPr>
        <p:grpSpPr>
          <a:xfrm>
            <a:off x="1013971" y="582472"/>
            <a:ext cx="3922570" cy="3404275"/>
            <a:chOff x="4751806" y="1418826"/>
            <a:chExt cx="2554768" cy="2217204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ED098707-DEEF-83D7-385D-604A45462959}"/>
                </a:ext>
              </a:extLst>
            </p:cNvPr>
            <p:cNvSpPr/>
            <p:nvPr/>
          </p:nvSpPr>
          <p:spPr>
            <a:xfrm>
              <a:off x="5017710" y="1744382"/>
              <a:ext cx="2045644" cy="1763486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698B0F-D5A8-4167-CFB6-B1FEBF1186AA}"/>
                    </a:ext>
                  </a:extLst>
                </p:cNvPr>
                <p:cNvSpPr txBox="1"/>
                <p:nvPr/>
              </p:nvSpPr>
              <p:spPr>
                <a:xfrm>
                  <a:off x="5925224" y="1418826"/>
                  <a:ext cx="254871" cy="2605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698B0F-D5A8-4167-CFB6-B1FEBF118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224" y="1418826"/>
                  <a:ext cx="254871" cy="26059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AE7ADB-3025-839F-4734-0998E24B124A}"/>
                    </a:ext>
                  </a:extLst>
                </p:cNvPr>
                <p:cNvSpPr txBox="1"/>
                <p:nvPr/>
              </p:nvSpPr>
              <p:spPr>
                <a:xfrm>
                  <a:off x="4751806" y="3375438"/>
                  <a:ext cx="251320" cy="2605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AE7ADB-3025-839F-4734-0998E24B1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806" y="3375438"/>
                  <a:ext cx="251320" cy="26059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50B085-E039-C7D7-BFDD-0994FF4DAEBC}"/>
                    </a:ext>
                  </a:extLst>
                </p:cNvPr>
                <p:cNvSpPr txBox="1"/>
                <p:nvPr/>
              </p:nvSpPr>
              <p:spPr>
                <a:xfrm>
                  <a:off x="7066154" y="3360359"/>
                  <a:ext cx="240420" cy="2605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50B085-E039-C7D7-BFDD-0994FF4DAE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6154" y="3360359"/>
                  <a:ext cx="240420" cy="26059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9C0916-2860-EDBB-8F2E-C1CE689644A5}"/>
              </a:ext>
            </a:extLst>
          </p:cNvPr>
          <p:cNvCxnSpPr>
            <a:stCxn id="3" idx="0"/>
          </p:cNvCxnSpPr>
          <p:nvPr/>
        </p:nvCxnSpPr>
        <p:spPr>
          <a:xfrm>
            <a:off x="2992671" y="1082328"/>
            <a:ext cx="18619" cy="3848487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DF3FFC-8DCB-1B83-3B8F-37DAF43C552D}"/>
                  </a:ext>
                </a:extLst>
              </p:cNvPr>
              <p:cNvSpPr txBox="1"/>
              <p:nvPr/>
            </p:nvSpPr>
            <p:spPr>
              <a:xfrm>
                <a:off x="3595313" y="3927378"/>
                <a:ext cx="1008802" cy="620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DF3FFC-8DCB-1B83-3B8F-37DAF43C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13" y="3927378"/>
                <a:ext cx="1008802" cy="6202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9D148F-2D19-5BE7-1A28-A9FBCC05E83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113592" y="3889713"/>
            <a:ext cx="481721" cy="34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F5149D-799C-9C11-30B1-32A487E617E2}"/>
              </a:ext>
            </a:extLst>
          </p:cNvPr>
          <p:cNvCxnSpPr>
            <a:cxnSpLocks/>
          </p:cNvCxnSpPr>
          <p:nvPr/>
        </p:nvCxnSpPr>
        <p:spPr>
          <a:xfrm>
            <a:off x="3096705" y="4936294"/>
            <a:ext cx="481721" cy="34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87909-4E64-7D6E-26D3-56BCECAF4047}"/>
                  </a:ext>
                </a:extLst>
              </p:cNvPr>
              <p:cNvSpPr txBox="1"/>
              <p:nvPr/>
            </p:nvSpPr>
            <p:spPr>
              <a:xfrm>
                <a:off x="3595313" y="4973959"/>
                <a:ext cx="1258870" cy="620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87909-4E64-7D6E-26D3-56BCECAF4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13" y="4973959"/>
                <a:ext cx="1258870" cy="6202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3994FAA-1AAB-A604-6287-B5EBF9794EA4}"/>
              </a:ext>
            </a:extLst>
          </p:cNvPr>
          <p:cNvSpPr txBox="1"/>
          <p:nvPr/>
        </p:nvSpPr>
        <p:spPr>
          <a:xfrm>
            <a:off x="6664529" y="488361"/>
            <a:ext cx="45225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Lower probability</a:t>
            </a:r>
            <a:br>
              <a:rPr lang="en-US" sz="3600" dirty="0"/>
            </a:br>
            <a:r>
              <a:rPr lang="en-US" sz="3600" dirty="0"/>
              <a:t> means</a:t>
            </a:r>
            <a:br>
              <a:rPr lang="en-US" sz="3600" b="0" dirty="0"/>
            </a:br>
            <a:r>
              <a:rPr lang="en-US" sz="3600" dirty="0"/>
              <a:t>further from the vertex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5ECDA7-A184-15F5-824F-1C445AAD7773}"/>
              </a:ext>
            </a:extLst>
          </p:cNvPr>
          <p:cNvSpPr txBox="1"/>
          <p:nvPr/>
        </p:nvSpPr>
        <p:spPr>
          <a:xfrm>
            <a:off x="6043645" y="2697716"/>
            <a:ext cx="5714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Negative probability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goes “outside” classical space</a:t>
            </a:r>
          </a:p>
        </p:txBody>
      </p:sp>
    </p:spTree>
    <p:extLst>
      <p:ext uri="{BB962C8B-B14F-4D97-AF65-F5344CB8AC3E}">
        <p14:creationId xmlns:p14="http://schemas.microsoft.com/office/powerpoint/2010/main" val="274335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D3C47-66A8-AE68-89E0-0ABDDFE70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9596AD2-C3C8-B5BA-137C-1AB53985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8E0709F-22FF-8465-A378-109F15042059}"/>
              </a:ext>
            </a:extLst>
          </p:cNvPr>
          <p:cNvGrpSpPr/>
          <p:nvPr/>
        </p:nvGrpSpPr>
        <p:grpSpPr>
          <a:xfrm>
            <a:off x="1690438" y="899075"/>
            <a:ext cx="5325620" cy="4668631"/>
            <a:chOff x="1690438" y="899075"/>
            <a:chExt cx="5325620" cy="466863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D56BE00-E19D-DAEB-A695-5F4C2827BC1B}"/>
                </a:ext>
              </a:extLst>
            </p:cNvPr>
            <p:cNvSpPr/>
            <p:nvPr/>
          </p:nvSpPr>
          <p:spPr>
            <a:xfrm rot="16200000">
              <a:off x="4011275" y="2290465"/>
              <a:ext cx="862365" cy="30632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ED9AA01-CF8F-0922-CB1C-6861E840AB4F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330A642-797D-F4A2-5C2D-CF4B02A87428}"/>
                </a:ext>
              </a:extLst>
            </p:cNvPr>
            <p:cNvGrpSpPr/>
            <p:nvPr/>
          </p:nvGrpSpPr>
          <p:grpSpPr>
            <a:xfrm>
              <a:off x="3014640" y="1613430"/>
              <a:ext cx="2696625" cy="2612985"/>
              <a:chOff x="3393746" y="1561122"/>
              <a:chExt cx="4452938" cy="4314824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0047915-0C6D-CA04-AA08-896F05AC7F78}"/>
                  </a:ext>
                </a:extLst>
              </p:cNvPr>
              <p:cNvSpPr/>
              <p:nvPr/>
            </p:nvSpPr>
            <p:spPr>
              <a:xfrm>
                <a:off x="3393746" y="1561122"/>
                <a:ext cx="4452938" cy="4314824"/>
              </a:xfrm>
              <a:custGeom>
                <a:avLst/>
                <a:gdLst>
                  <a:gd name="connsiteX0" fmla="*/ 2371725 w 4438650"/>
                  <a:gd name="connsiteY0" fmla="*/ 0 h 4310062"/>
                  <a:gd name="connsiteX1" fmla="*/ 4438650 w 4438650"/>
                  <a:gd name="connsiteY1" fmla="*/ 3252787 h 4310062"/>
                  <a:gd name="connsiteX2" fmla="*/ 2700337 w 4438650"/>
                  <a:gd name="connsiteY2" fmla="*/ 4310062 h 4310062"/>
                  <a:gd name="connsiteX3" fmla="*/ 0 w 4438650"/>
                  <a:gd name="connsiteY3" fmla="*/ 3371850 h 4310062"/>
                  <a:gd name="connsiteX4" fmla="*/ 2371725 w 4438650"/>
                  <a:gd name="connsiteY4" fmla="*/ 0 h 4310062"/>
                  <a:gd name="connsiteX0" fmla="*/ 2386013 w 4438650"/>
                  <a:gd name="connsiteY0" fmla="*/ 0 h 4319587"/>
                  <a:gd name="connsiteX1" fmla="*/ 4438650 w 4438650"/>
                  <a:gd name="connsiteY1" fmla="*/ 3262312 h 4319587"/>
                  <a:gd name="connsiteX2" fmla="*/ 2700337 w 4438650"/>
                  <a:gd name="connsiteY2" fmla="*/ 4319587 h 4319587"/>
                  <a:gd name="connsiteX3" fmla="*/ 0 w 4438650"/>
                  <a:gd name="connsiteY3" fmla="*/ 3381375 h 4319587"/>
                  <a:gd name="connsiteX4" fmla="*/ 2386013 w 4438650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81362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3412"/>
                  <a:gd name="connsiteY0" fmla="*/ 0 h 4319587"/>
                  <a:gd name="connsiteX1" fmla="*/ 4443412 w 4443412"/>
                  <a:gd name="connsiteY1" fmla="*/ 3295649 h 4319587"/>
                  <a:gd name="connsiteX2" fmla="*/ 2700337 w 4443412"/>
                  <a:gd name="connsiteY2" fmla="*/ 4319587 h 4319587"/>
                  <a:gd name="connsiteX3" fmla="*/ 0 w 4443412"/>
                  <a:gd name="connsiteY3" fmla="*/ 3381375 h 4319587"/>
                  <a:gd name="connsiteX4" fmla="*/ 2386013 w 4443412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76599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8175"/>
                  <a:gd name="connsiteY0" fmla="*/ 0 h 4319587"/>
                  <a:gd name="connsiteX1" fmla="*/ 4448175 w 4448175"/>
                  <a:gd name="connsiteY1" fmla="*/ 3290887 h 4319587"/>
                  <a:gd name="connsiteX2" fmla="*/ 2700337 w 4448175"/>
                  <a:gd name="connsiteY2" fmla="*/ 4319587 h 4319587"/>
                  <a:gd name="connsiteX3" fmla="*/ 0 w 4448175"/>
                  <a:gd name="connsiteY3" fmla="*/ 3381375 h 4319587"/>
                  <a:gd name="connsiteX4" fmla="*/ 2386013 w 4448175"/>
                  <a:gd name="connsiteY4" fmla="*/ 0 h 4319587"/>
                  <a:gd name="connsiteX0" fmla="*/ 2386013 w 4314825"/>
                  <a:gd name="connsiteY0" fmla="*/ 0 h 4319587"/>
                  <a:gd name="connsiteX1" fmla="*/ 4314825 w 4314825"/>
                  <a:gd name="connsiteY1" fmla="*/ 3333750 h 4319587"/>
                  <a:gd name="connsiteX2" fmla="*/ 2700337 w 4314825"/>
                  <a:gd name="connsiteY2" fmla="*/ 4319587 h 4319587"/>
                  <a:gd name="connsiteX3" fmla="*/ 0 w 4314825"/>
                  <a:gd name="connsiteY3" fmla="*/ 3381375 h 4319587"/>
                  <a:gd name="connsiteX4" fmla="*/ 2386013 w 4314825"/>
                  <a:gd name="connsiteY4" fmla="*/ 0 h 4319587"/>
                  <a:gd name="connsiteX0" fmla="*/ 2386013 w 4452938"/>
                  <a:gd name="connsiteY0" fmla="*/ 0 h 4319587"/>
                  <a:gd name="connsiteX1" fmla="*/ 4452938 w 4452938"/>
                  <a:gd name="connsiteY1" fmla="*/ 3276600 h 4319587"/>
                  <a:gd name="connsiteX2" fmla="*/ 2700337 w 4452938"/>
                  <a:gd name="connsiteY2" fmla="*/ 4319587 h 4319587"/>
                  <a:gd name="connsiteX3" fmla="*/ 0 w 4452938"/>
                  <a:gd name="connsiteY3" fmla="*/ 3381375 h 4319587"/>
                  <a:gd name="connsiteX4" fmla="*/ 2386013 w 4452938"/>
                  <a:gd name="connsiteY4" fmla="*/ 0 h 4319587"/>
                  <a:gd name="connsiteX0" fmla="*/ 2290763 w 4452938"/>
                  <a:gd name="connsiteY0" fmla="*/ 0 h 4414837"/>
                  <a:gd name="connsiteX1" fmla="*/ 4452938 w 4452938"/>
                  <a:gd name="connsiteY1" fmla="*/ 3371850 h 4414837"/>
                  <a:gd name="connsiteX2" fmla="*/ 2700337 w 4452938"/>
                  <a:gd name="connsiteY2" fmla="*/ 4414837 h 4414837"/>
                  <a:gd name="connsiteX3" fmla="*/ 0 w 4452938"/>
                  <a:gd name="connsiteY3" fmla="*/ 3476625 h 4414837"/>
                  <a:gd name="connsiteX4" fmla="*/ 2290763 w 4452938"/>
                  <a:gd name="connsiteY4" fmla="*/ 0 h 4414837"/>
                  <a:gd name="connsiteX0" fmla="*/ 2376488 w 4452938"/>
                  <a:gd name="connsiteY0" fmla="*/ 0 h 4314824"/>
                  <a:gd name="connsiteX1" fmla="*/ 4452938 w 4452938"/>
                  <a:gd name="connsiteY1" fmla="*/ 3271837 h 4314824"/>
                  <a:gd name="connsiteX2" fmla="*/ 2700337 w 4452938"/>
                  <a:gd name="connsiteY2" fmla="*/ 4314824 h 4314824"/>
                  <a:gd name="connsiteX3" fmla="*/ 0 w 4452938"/>
                  <a:gd name="connsiteY3" fmla="*/ 3376612 h 4314824"/>
                  <a:gd name="connsiteX4" fmla="*/ 2376488 w 4452938"/>
                  <a:gd name="connsiteY4" fmla="*/ 0 h 431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2938" h="4314824">
                    <a:moveTo>
                      <a:pt x="2376488" y="0"/>
                    </a:moveTo>
                    <a:lnTo>
                      <a:pt x="4452938" y="3271837"/>
                    </a:lnTo>
                    <a:lnTo>
                      <a:pt x="2700337" y="4314824"/>
                    </a:lnTo>
                    <a:lnTo>
                      <a:pt x="0" y="3376612"/>
                    </a:lnTo>
                    <a:lnTo>
                      <a:pt x="237648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92595F2-47F9-1F18-0EF0-436EDD89DD91}"/>
                  </a:ext>
                </a:extLst>
              </p:cNvPr>
              <p:cNvCxnSpPr>
                <a:stCxn id="28" idx="3"/>
                <a:endCxn id="28" idx="1"/>
              </p:cNvCxnSpPr>
              <p:nvPr/>
            </p:nvCxnSpPr>
            <p:spPr>
              <a:xfrm flipV="1">
                <a:off x="3393746" y="4832959"/>
                <a:ext cx="4452938" cy="1047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E5B5128-15C1-5C8C-4C32-6777689367C5}"/>
                  </a:ext>
                </a:extLst>
              </p:cNvPr>
              <p:cNvCxnSpPr>
                <a:cxnSpLocks/>
                <a:stCxn id="28" idx="0"/>
                <a:endCxn id="28" idx="2"/>
              </p:cNvCxnSpPr>
              <p:nvPr/>
            </p:nvCxnSpPr>
            <p:spPr>
              <a:xfrm>
                <a:off x="5770234" y="1561122"/>
                <a:ext cx="323849" cy="43148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9BA6A0D0-E6E9-6045-99AD-EA80F6784595}"/>
                </a:ext>
              </a:extLst>
            </p:cNvPr>
            <p:cNvSpPr/>
            <p:nvPr/>
          </p:nvSpPr>
          <p:spPr>
            <a:xfrm rot="16200000" flipH="1">
              <a:off x="4226868" y="2506055"/>
              <a:ext cx="431183" cy="3063240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A99FE2-4490-F1BB-47AD-F8C53C568079}"/>
                </a:ext>
              </a:extLst>
            </p:cNvPr>
            <p:cNvGrpSpPr/>
            <p:nvPr/>
          </p:nvGrpSpPr>
          <p:grpSpPr>
            <a:xfrm>
              <a:off x="1690438" y="899075"/>
              <a:ext cx="5325620" cy="4668631"/>
              <a:chOff x="8866556" y="911557"/>
              <a:chExt cx="3093067" cy="27114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4B0FA44-DDC4-6653-D40E-D0C519921873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5228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0EF1B97-CC14-F7EC-F2E7-696419E190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52289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63D5BFA-7211-1854-A466-46495ABD35CB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1840" y="2049522"/>
                    <a:ext cx="5677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660D49F-EC72-33A2-8BC5-2D5DB6762E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1840" y="2049522"/>
                    <a:ext cx="56778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0983810E-141A-DC19-DED5-2C68CBB6E8DC}"/>
                      </a:ext>
                    </a:extLst>
                  </p:cNvPr>
                  <p:cNvSpPr txBox="1"/>
                  <p:nvPr/>
                </p:nvSpPr>
                <p:spPr>
                  <a:xfrm>
                    <a:off x="8866556" y="2049522"/>
                    <a:ext cx="5677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35E67CF-0541-62A9-849D-64002CC3FA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6556" y="2049522"/>
                    <a:ext cx="56778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4285096C-9D0B-F20F-49FE-3B6F5E31F63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5228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D3CAC5B-610F-7D5F-1391-DE455CC49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52289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CC872E-A595-1C70-6BA5-D0E94B222C4A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8C08124F-57FB-04DE-CCF6-905903ADD581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0E5731-6404-952B-1535-4E2561B1576F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79941972-F870-53F1-20B4-3C85EDD243C6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BAA875-68FA-2517-79DB-485BB7F9AE7C}"/>
              </a:ext>
            </a:extLst>
          </p:cNvPr>
          <p:cNvSpPr txBox="1"/>
          <p:nvPr/>
        </p:nvSpPr>
        <p:spPr>
          <a:xfrm>
            <a:off x="7268680" y="285592"/>
            <a:ext cx="45494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Embedding classical space</a:t>
            </a:r>
            <a:br>
              <a:rPr lang="en-US" sz="3200" dirty="0"/>
            </a:br>
            <a:r>
              <a:rPr lang="en-US" sz="3200" dirty="0"/>
              <a:t>inside a quantum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24F26-7239-8E81-ECBF-09AE11803E0B}"/>
              </a:ext>
            </a:extLst>
          </p:cNvPr>
          <p:cNvSpPr txBox="1"/>
          <p:nvPr/>
        </p:nvSpPr>
        <p:spPr>
          <a:xfrm>
            <a:off x="553485" y="1124005"/>
            <a:ext cx="252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Distinguishable cases are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quantum states!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CB4671-5FAF-7836-4F61-BCEC9D2F47B2}"/>
              </a:ext>
            </a:extLst>
          </p:cNvPr>
          <p:cNvCxnSpPr>
            <a:cxnSpLocks/>
          </p:cNvCxnSpPr>
          <p:nvPr/>
        </p:nvCxnSpPr>
        <p:spPr>
          <a:xfrm>
            <a:off x="1517723" y="1821180"/>
            <a:ext cx="1393116" cy="177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1C0433-82DA-099E-3EF2-817DFF4CC8BC}"/>
              </a:ext>
            </a:extLst>
          </p:cNvPr>
          <p:cNvCxnSpPr>
            <a:cxnSpLocks/>
          </p:cNvCxnSpPr>
          <p:nvPr/>
        </p:nvCxnSpPr>
        <p:spPr>
          <a:xfrm>
            <a:off x="3108960" y="1424940"/>
            <a:ext cx="1211580" cy="18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14BC24-C6F7-1DBA-1FF3-B3200AE922F0}"/>
              </a:ext>
            </a:extLst>
          </p:cNvPr>
          <p:cNvSpPr txBox="1"/>
          <p:nvPr/>
        </p:nvSpPr>
        <p:spPr>
          <a:xfrm>
            <a:off x="6713215" y="2077881"/>
            <a:ext cx="3100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All probability distributions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correspond to quantum states!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25C385-E34B-C4B0-072B-D6CE2B6A1038}"/>
              </a:ext>
            </a:extLst>
          </p:cNvPr>
          <p:cNvCxnSpPr>
            <a:cxnSpLocks/>
          </p:cNvCxnSpPr>
          <p:nvPr/>
        </p:nvCxnSpPr>
        <p:spPr>
          <a:xfrm flipH="1">
            <a:off x="5059680" y="2446020"/>
            <a:ext cx="1531620" cy="60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6D22FC-D6EA-23B7-7B42-C67E20E2213D}"/>
              </a:ext>
            </a:extLst>
          </p:cNvPr>
          <p:cNvSpPr txBox="1"/>
          <p:nvPr/>
        </p:nvSpPr>
        <p:spPr>
          <a:xfrm>
            <a:off x="6918488" y="3013741"/>
            <a:ext cx="50727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Some quantum states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correspond to pseudo-probability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distributions!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B0BCE-9956-2BE6-899A-1105C6280505}"/>
              </a:ext>
            </a:extLst>
          </p:cNvPr>
          <p:cNvSpPr txBox="1"/>
          <p:nvPr/>
        </p:nvSpPr>
        <p:spPr>
          <a:xfrm>
            <a:off x="6555305" y="4492765"/>
            <a:ext cx="2739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Those outside the simplex</a:t>
            </a:r>
            <a:br>
              <a:rPr lang="en-US" sz="1600" dirty="0"/>
            </a:br>
            <a:r>
              <a:rPr lang="en-US" sz="1600" dirty="0"/>
              <a:t>will have some negative values</a:t>
            </a:r>
          </a:p>
        </p:txBody>
      </p:sp>
    </p:spTree>
    <p:extLst>
      <p:ext uri="{BB962C8B-B14F-4D97-AF65-F5344CB8AC3E}">
        <p14:creationId xmlns:p14="http://schemas.microsoft.com/office/powerpoint/2010/main" val="397344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55A49-D30D-45F6-66AA-CE460A849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F0C686D4-5BFA-D448-1C16-4A54E22B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D998A6-375C-20D4-6603-54D0F9B637B5}"/>
              </a:ext>
            </a:extLst>
          </p:cNvPr>
          <p:cNvGrpSpPr/>
          <p:nvPr/>
        </p:nvGrpSpPr>
        <p:grpSpPr>
          <a:xfrm rot="3672991">
            <a:off x="1099401" y="706900"/>
            <a:ext cx="3299411" cy="3299413"/>
            <a:chOff x="2789303" y="1586577"/>
            <a:chExt cx="3299411" cy="329941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49CFB3F-BDFE-4877-8431-A38A38381200}"/>
                </a:ext>
              </a:extLst>
            </p:cNvPr>
            <p:cNvSpPr/>
            <p:nvPr/>
          </p:nvSpPr>
          <p:spPr>
            <a:xfrm rot="16200000">
              <a:off x="4011275" y="2290465"/>
              <a:ext cx="862365" cy="30632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1585B2-A290-CD90-B7C3-95E37A786B95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BA890F8-13B6-BC5A-2D6C-963506E3D9E7}"/>
                </a:ext>
              </a:extLst>
            </p:cNvPr>
            <p:cNvGrpSpPr/>
            <p:nvPr/>
          </p:nvGrpSpPr>
          <p:grpSpPr>
            <a:xfrm>
              <a:off x="3014640" y="1613430"/>
              <a:ext cx="2696625" cy="2612985"/>
              <a:chOff x="3393746" y="1561122"/>
              <a:chExt cx="4452938" cy="4314824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C969A10-EA4C-77CA-4913-D1601FA12210}"/>
                  </a:ext>
                </a:extLst>
              </p:cNvPr>
              <p:cNvSpPr/>
              <p:nvPr/>
            </p:nvSpPr>
            <p:spPr>
              <a:xfrm>
                <a:off x="3393746" y="1561122"/>
                <a:ext cx="4452938" cy="4314824"/>
              </a:xfrm>
              <a:custGeom>
                <a:avLst/>
                <a:gdLst>
                  <a:gd name="connsiteX0" fmla="*/ 2371725 w 4438650"/>
                  <a:gd name="connsiteY0" fmla="*/ 0 h 4310062"/>
                  <a:gd name="connsiteX1" fmla="*/ 4438650 w 4438650"/>
                  <a:gd name="connsiteY1" fmla="*/ 3252787 h 4310062"/>
                  <a:gd name="connsiteX2" fmla="*/ 2700337 w 4438650"/>
                  <a:gd name="connsiteY2" fmla="*/ 4310062 h 4310062"/>
                  <a:gd name="connsiteX3" fmla="*/ 0 w 4438650"/>
                  <a:gd name="connsiteY3" fmla="*/ 3371850 h 4310062"/>
                  <a:gd name="connsiteX4" fmla="*/ 2371725 w 4438650"/>
                  <a:gd name="connsiteY4" fmla="*/ 0 h 4310062"/>
                  <a:gd name="connsiteX0" fmla="*/ 2386013 w 4438650"/>
                  <a:gd name="connsiteY0" fmla="*/ 0 h 4319587"/>
                  <a:gd name="connsiteX1" fmla="*/ 4438650 w 4438650"/>
                  <a:gd name="connsiteY1" fmla="*/ 3262312 h 4319587"/>
                  <a:gd name="connsiteX2" fmla="*/ 2700337 w 4438650"/>
                  <a:gd name="connsiteY2" fmla="*/ 4319587 h 4319587"/>
                  <a:gd name="connsiteX3" fmla="*/ 0 w 4438650"/>
                  <a:gd name="connsiteY3" fmla="*/ 3381375 h 4319587"/>
                  <a:gd name="connsiteX4" fmla="*/ 2386013 w 4438650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81362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3412"/>
                  <a:gd name="connsiteY0" fmla="*/ 0 h 4319587"/>
                  <a:gd name="connsiteX1" fmla="*/ 4443412 w 4443412"/>
                  <a:gd name="connsiteY1" fmla="*/ 3295649 h 4319587"/>
                  <a:gd name="connsiteX2" fmla="*/ 2700337 w 4443412"/>
                  <a:gd name="connsiteY2" fmla="*/ 4319587 h 4319587"/>
                  <a:gd name="connsiteX3" fmla="*/ 0 w 4443412"/>
                  <a:gd name="connsiteY3" fmla="*/ 3381375 h 4319587"/>
                  <a:gd name="connsiteX4" fmla="*/ 2386013 w 4443412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76599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8175"/>
                  <a:gd name="connsiteY0" fmla="*/ 0 h 4319587"/>
                  <a:gd name="connsiteX1" fmla="*/ 4448175 w 4448175"/>
                  <a:gd name="connsiteY1" fmla="*/ 3290887 h 4319587"/>
                  <a:gd name="connsiteX2" fmla="*/ 2700337 w 4448175"/>
                  <a:gd name="connsiteY2" fmla="*/ 4319587 h 4319587"/>
                  <a:gd name="connsiteX3" fmla="*/ 0 w 4448175"/>
                  <a:gd name="connsiteY3" fmla="*/ 3381375 h 4319587"/>
                  <a:gd name="connsiteX4" fmla="*/ 2386013 w 4448175"/>
                  <a:gd name="connsiteY4" fmla="*/ 0 h 4319587"/>
                  <a:gd name="connsiteX0" fmla="*/ 2386013 w 4314825"/>
                  <a:gd name="connsiteY0" fmla="*/ 0 h 4319587"/>
                  <a:gd name="connsiteX1" fmla="*/ 4314825 w 4314825"/>
                  <a:gd name="connsiteY1" fmla="*/ 3333750 h 4319587"/>
                  <a:gd name="connsiteX2" fmla="*/ 2700337 w 4314825"/>
                  <a:gd name="connsiteY2" fmla="*/ 4319587 h 4319587"/>
                  <a:gd name="connsiteX3" fmla="*/ 0 w 4314825"/>
                  <a:gd name="connsiteY3" fmla="*/ 3381375 h 4319587"/>
                  <a:gd name="connsiteX4" fmla="*/ 2386013 w 4314825"/>
                  <a:gd name="connsiteY4" fmla="*/ 0 h 4319587"/>
                  <a:gd name="connsiteX0" fmla="*/ 2386013 w 4452938"/>
                  <a:gd name="connsiteY0" fmla="*/ 0 h 4319587"/>
                  <a:gd name="connsiteX1" fmla="*/ 4452938 w 4452938"/>
                  <a:gd name="connsiteY1" fmla="*/ 3276600 h 4319587"/>
                  <a:gd name="connsiteX2" fmla="*/ 2700337 w 4452938"/>
                  <a:gd name="connsiteY2" fmla="*/ 4319587 h 4319587"/>
                  <a:gd name="connsiteX3" fmla="*/ 0 w 4452938"/>
                  <a:gd name="connsiteY3" fmla="*/ 3381375 h 4319587"/>
                  <a:gd name="connsiteX4" fmla="*/ 2386013 w 4452938"/>
                  <a:gd name="connsiteY4" fmla="*/ 0 h 4319587"/>
                  <a:gd name="connsiteX0" fmla="*/ 2290763 w 4452938"/>
                  <a:gd name="connsiteY0" fmla="*/ 0 h 4414837"/>
                  <a:gd name="connsiteX1" fmla="*/ 4452938 w 4452938"/>
                  <a:gd name="connsiteY1" fmla="*/ 3371850 h 4414837"/>
                  <a:gd name="connsiteX2" fmla="*/ 2700337 w 4452938"/>
                  <a:gd name="connsiteY2" fmla="*/ 4414837 h 4414837"/>
                  <a:gd name="connsiteX3" fmla="*/ 0 w 4452938"/>
                  <a:gd name="connsiteY3" fmla="*/ 3476625 h 4414837"/>
                  <a:gd name="connsiteX4" fmla="*/ 2290763 w 4452938"/>
                  <a:gd name="connsiteY4" fmla="*/ 0 h 4414837"/>
                  <a:gd name="connsiteX0" fmla="*/ 2376488 w 4452938"/>
                  <a:gd name="connsiteY0" fmla="*/ 0 h 4314824"/>
                  <a:gd name="connsiteX1" fmla="*/ 4452938 w 4452938"/>
                  <a:gd name="connsiteY1" fmla="*/ 3271837 h 4314824"/>
                  <a:gd name="connsiteX2" fmla="*/ 2700337 w 4452938"/>
                  <a:gd name="connsiteY2" fmla="*/ 4314824 h 4314824"/>
                  <a:gd name="connsiteX3" fmla="*/ 0 w 4452938"/>
                  <a:gd name="connsiteY3" fmla="*/ 3376612 h 4314824"/>
                  <a:gd name="connsiteX4" fmla="*/ 2376488 w 4452938"/>
                  <a:gd name="connsiteY4" fmla="*/ 0 h 431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2938" h="4314824">
                    <a:moveTo>
                      <a:pt x="2376488" y="0"/>
                    </a:moveTo>
                    <a:lnTo>
                      <a:pt x="4452938" y="3271837"/>
                    </a:lnTo>
                    <a:lnTo>
                      <a:pt x="2700337" y="4314824"/>
                    </a:lnTo>
                    <a:lnTo>
                      <a:pt x="0" y="3376612"/>
                    </a:lnTo>
                    <a:lnTo>
                      <a:pt x="237648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F6299AF-9BEE-4CA3-F5D4-BAB6C5C2858D}"/>
                  </a:ext>
                </a:extLst>
              </p:cNvPr>
              <p:cNvCxnSpPr>
                <a:stCxn id="28" idx="3"/>
                <a:endCxn id="28" idx="1"/>
              </p:cNvCxnSpPr>
              <p:nvPr/>
            </p:nvCxnSpPr>
            <p:spPr>
              <a:xfrm flipV="1">
                <a:off x="3393746" y="4832959"/>
                <a:ext cx="4452938" cy="1047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EBE97F1-1FDA-12C2-1DFF-00D32E868E6C}"/>
                  </a:ext>
                </a:extLst>
              </p:cNvPr>
              <p:cNvCxnSpPr>
                <a:cxnSpLocks/>
                <a:stCxn id="28" idx="0"/>
                <a:endCxn id="28" idx="2"/>
              </p:cNvCxnSpPr>
              <p:nvPr/>
            </p:nvCxnSpPr>
            <p:spPr>
              <a:xfrm>
                <a:off x="5770234" y="1561122"/>
                <a:ext cx="323849" cy="43148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A18F8CDB-E418-C7B7-20CA-630FD1830710}"/>
                </a:ext>
              </a:extLst>
            </p:cNvPr>
            <p:cNvSpPr/>
            <p:nvPr/>
          </p:nvSpPr>
          <p:spPr>
            <a:xfrm rot="16200000" flipH="1">
              <a:off x="4226868" y="2506055"/>
              <a:ext cx="431183" cy="3063240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B0D576-126A-463C-6C34-0B5E4C9A2020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5A71ACB8-E6C1-A4C4-BDB1-CBBBAFDCC38F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8791F4-6C0A-D351-002F-61258B5ECD7F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16518E67-838E-82D6-C93B-DDF145B7806C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DF935B-682C-A280-8174-60B1E6369D6F}"/>
              </a:ext>
            </a:extLst>
          </p:cNvPr>
          <p:cNvSpPr txBox="1"/>
          <p:nvPr/>
        </p:nvSpPr>
        <p:spPr>
          <a:xfrm>
            <a:off x="7221361" y="285592"/>
            <a:ext cx="45967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Does negative probability</a:t>
            </a:r>
            <a:br>
              <a:rPr lang="en-US" sz="3200" dirty="0"/>
            </a:br>
            <a:r>
              <a:rPr lang="en-US" sz="3200" dirty="0"/>
              <a:t>mean something physical?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F578B-A6A0-2CF1-B4B5-8912D4A50DCA}"/>
              </a:ext>
            </a:extLst>
          </p:cNvPr>
          <p:cNvSpPr txBox="1"/>
          <p:nvPr/>
        </p:nvSpPr>
        <p:spPr>
          <a:xfrm>
            <a:off x="6967961" y="1362810"/>
            <a:ext cx="49041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In general, NO!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69BC1-D4AD-F3E1-7838-C2F0E1C37B1B}"/>
              </a:ext>
            </a:extLst>
          </p:cNvPr>
          <p:cNvSpPr txBox="1"/>
          <p:nvPr/>
        </p:nvSpPr>
        <p:spPr>
          <a:xfrm>
            <a:off x="5045371" y="2843851"/>
            <a:ext cx="6679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could pick a different tetrahedron, and now the states with negative probability are different</a:t>
            </a:r>
          </a:p>
        </p:txBody>
      </p:sp>
    </p:spTree>
    <p:extLst>
      <p:ext uri="{BB962C8B-B14F-4D97-AF65-F5344CB8AC3E}">
        <p14:creationId xmlns:p14="http://schemas.microsoft.com/office/powerpoint/2010/main" val="174008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46B6C-6F78-8683-C466-F2CA44815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9E41F37-8D91-E399-7FD1-3CE1FE7C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4D6BB46-C21F-C351-3BA3-7BC352F38328}"/>
              </a:ext>
            </a:extLst>
          </p:cNvPr>
          <p:cNvGrpSpPr/>
          <p:nvPr/>
        </p:nvGrpSpPr>
        <p:grpSpPr>
          <a:xfrm>
            <a:off x="1099401" y="706900"/>
            <a:ext cx="3299411" cy="3299413"/>
            <a:chOff x="2789303" y="1586577"/>
            <a:chExt cx="3299411" cy="329941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14A8ED9-06E0-CBFF-B7E9-D504E6C2E4A4}"/>
                </a:ext>
              </a:extLst>
            </p:cNvPr>
            <p:cNvSpPr/>
            <p:nvPr/>
          </p:nvSpPr>
          <p:spPr>
            <a:xfrm rot="16200000">
              <a:off x="4011275" y="2290465"/>
              <a:ext cx="862365" cy="30632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553F7F-AB43-9614-75D1-01F641010739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E2346C6-8B99-8A78-9E42-6CA43196C081}"/>
                </a:ext>
              </a:extLst>
            </p:cNvPr>
            <p:cNvGrpSpPr/>
            <p:nvPr/>
          </p:nvGrpSpPr>
          <p:grpSpPr>
            <a:xfrm>
              <a:off x="3014640" y="1613430"/>
              <a:ext cx="2696625" cy="2612985"/>
              <a:chOff x="3393746" y="1561122"/>
              <a:chExt cx="4452938" cy="4314824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E4F4802-0988-B748-0812-24F7A43446A5}"/>
                  </a:ext>
                </a:extLst>
              </p:cNvPr>
              <p:cNvSpPr/>
              <p:nvPr/>
            </p:nvSpPr>
            <p:spPr>
              <a:xfrm>
                <a:off x="3393746" y="1561122"/>
                <a:ext cx="4452938" cy="4314824"/>
              </a:xfrm>
              <a:custGeom>
                <a:avLst/>
                <a:gdLst>
                  <a:gd name="connsiteX0" fmla="*/ 2371725 w 4438650"/>
                  <a:gd name="connsiteY0" fmla="*/ 0 h 4310062"/>
                  <a:gd name="connsiteX1" fmla="*/ 4438650 w 4438650"/>
                  <a:gd name="connsiteY1" fmla="*/ 3252787 h 4310062"/>
                  <a:gd name="connsiteX2" fmla="*/ 2700337 w 4438650"/>
                  <a:gd name="connsiteY2" fmla="*/ 4310062 h 4310062"/>
                  <a:gd name="connsiteX3" fmla="*/ 0 w 4438650"/>
                  <a:gd name="connsiteY3" fmla="*/ 3371850 h 4310062"/>
                  <a:gd name="connsiteX4" fmla="*/ 2371725 w 4438650"/>
                  <a:gd name="connsiteY4" fmla="*/ 0 h 4310062"/>
                  <a:gd name="connsiteX0" fmla="*/ 2386013 w 4438650"/>
                  <a:gd name="connsiteY0" fmla="*/ 0 h 4319587"/>
                  <a:gd name="connsiteX1" fmla="*/ 4438650 w 4438650"/>
                  <a:gd name="connsiteY1" fmla="*/ 3262312 h 4319587"/>
                  <a:gd name="connsiteX2" fmla="*/ 2700337 w 4438650"/>
                  <a:gd name="connsiteY2" fmla="*/ 4319587 h 4319587"/>
                  <a:gd name="connsiteX3" fmla="*/ 0 w 4438650"/>
                  <a:gd name="connsiteY3" fmla="*/ 3381375 h 4319587"/>
                  <a:gd name="connsiteX4" fmla="*/ 2386013 w 4438650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81362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3412"/>
                  <a:gd name="connsiteY0" fmla="*/ 0 h 4319587"/>
                  <a:gd name="connsiteX1" fmla="*/ 4443412 w 4443412"/>
                  <a:gd name="connsiteY1" fmla="*/ 3295649 h 4319587"/>
                  <a:gd name="connsiteX2" fmla="*/ 2700337 w 4443412"/>
                  <a:gd name="connsiteY2" fmla="*/ 4319587 h 4319587"/>
                  <a:gd name="connsiteX3" fmla="*/ 0 w 4443412"/>
                  <a:gd name="connsiteY3" fmla="*/ 3381375 h 4319587"/>
                  <a:gd name="connsiteX4" fmla="*/ 2386013 w 4443412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76599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8175"/>
                  <a:gd name="connsiteY0" fmla="*/ 0 h 4319587"/>
                  <a:gd name="connsiteX1" fmla="*/ 4448175 w 4448175"/>
                  <a:gd name="connsiteY1" fmla="*/ 3290887 h 4319587"/>
                  <a:gd name="connsiteX2" fmla="*/ 2700337 w 4448175"/>
                  <a:gd name="connsiteY2" fmla="*/ 4319587 h 4319587"/>
                  <a:gd name="connsiteX3" fmla="*/ 0 w 4448175"/>
                  <a:gd name="connsiteY3" fmla="*/ 3381375 h 4319587"/>
                  <a:gd name="connsiteX4" fmla="*/ 2386013 w 4448175"/>
                  <a:gd name="connsiteY4" fmla="*/ 0 h 4319587"/>
                  <a:gd name="connsiteX0" fmla="*/ 2386013 w 4314825"/>
                  <a:gd name="connsiteY0" fmla="*/ 0 h 4319587"/>
                  <a:gd name="connsiteX1" fmla="*/ 4314825 w 4314825"/>
                  <a:gd name="connsiteY1" fmla="*/ 3333750 h 4319587"/>
                  <a:gd name="connsiteX2" fmla="*/ 2700337 w 4314825"/>
                  <a:gd name="connsiteY2" fmla="*/ 4319587 h 4319587"/>
                  <a:gd name="connsiteX3" fmla="*/ 0 w 4314825"/>
                  <a:gd name="connsiteY3" fmla="*/ 3381375 h 4319587"/>
                  <a:gd name="connsiteX4" fmla="*/ 2386013 w 4314825"/>
                  <a:gd name="connsiteY4" fmla="*/ 0 h 4319587"/>
                  <a:gd name="connsiteX0" fmla="*/ 2386013 w 4452938"/>
                  <a:gd name="connsiteY0" fmla="*/ 0 h 4319587"/>
                  <a:gd name="connsiteX1" fmla="*/ 4452938 w 4452938"/>
                  <a:gd name="connsiteY1" fmla="*/ 3276600 h 4319587"/>
                  <a:gd name="connsiteX2" fmla="*/ 2700337 w 4452938"/>
                  <a:gd name="connsiteY2" fmla="*/ 4319587 h 4319587"/>
                  <a:gd name="connsiteX3" fmla="*/ 0 w 4452938"/>
                  <a:gd name="connsiteY3" fmla="*/ 3381375 h 4319587"/>
                  <a:gd name="connsiteX4" fmla="*/ 2386013 w 4452938"/>
                  <a:gd name="connsiteY4" fmla="*/ 0 h 4319587"/>
                  <a:gd name="connsiteX0" fmla="*/ 2290763 w 4452938"/>
                  <a:gd name="connsiteY0" fmla="*/ 0 h 4414837"/>
                  <a:gd name="connsiteX1" fmla="*/ 4452938 w 4452938"/>
                  <a:gd name="connsiteY1" fmla="*/ 3371850 h 4414837"/>
                  <a:gd name="connsiteX2" fmla="*/ 2700337 w 4452938"/>
                  <a:gd name="connsiteY2" fmla="*/ 4414837 h 4414837"/>
                  <a:gd name="connsiteX3" fmla="*/ 0 w 4452938"/>
                  <a:gd name="connsiteY3" fmla="*/ 3476625 h 4414837"/>
                  <a:gd name="connsiteX4" fmla="*/ 2290763 w 4452938"/>
                  <a:gd name="connsiteY4" fmla="*/ 0 h 4414837"/>
                  <a:gd name="connsiteX0" fmla="*/ 2376488 w 4452938"/>
                  <a:gd name="connsiteY0" fmla="*/ 0 h 4314824"/>
                  <a:gd name="connsiteX1" fmla="*/ 4452938 w 4452938"/>
                  <a:gd name="connsiteY1" fmla="*/ 3271837 h 4314824"/>
                  <a:gd name="connsiteX2" fmla="*/ 2700337 w 4452938"/>
                  <a:gd name="connsiteY2" fmla="*/ 4314824 h 4314824"/>
                  <a:gd name="connsiteX3" fmla="*/ 0 w 4452938"/>
                  <a:gd name="connsiteY3" fmla="*/ 3376612 h 4314824"/>
                  <a:gd name="connsiteX4" fmla="*/ 2376488 w 4452938"/>
                  <a:gd name="connsiteY4" fmla="*/ 0 h 431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2938" h="4314824">
                    <a:moveTo>
                      <a:pt x="2376488" y="0"/>
                    </a:moveTo>
                    <a:lnTo>
                      <a:pt x="4452938" y="3271837"/>
                    </a:lnTo>
                    <a:lnTo>
                      <a:pt x="2700337" y="4314824"/>
                    </a:lnTo>
                    <a:lnTo>
                      <a:pt x="0" y="3376612"/>
                    </a:lnTo>
                    <a:lnTo>
                      <a:pt x="237648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A45D0A4-26B4-0CE1-50A4-72963EE914D2}"/>
                  </a:ext>
                </a:extLst>
              </p:cNvPr>
              <p:cNvCxnSpPr>
                <a:stCxn id="28" idx="3"/>
                <a:endCxn id="28" idx="1"/>
              </p:cNvCxnSpPr>
              <p:nvPr/>
            </p:nvCxnSpPr>
            <p:spPr>
              <a:xfrm flipV="1">
                <a:off x="3393746" y="4832959"/>
                <a:ext cx="4452938" cy="1047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B6EE8A2-87E0-BC89-6DD9-E43122AAC5C4}"/>
                  </a:ext>
                </a:extLst>
              </p:cNvPr>
              <p:cNvCxnSpPr>
                <a:cxnSpLocks/>
                <a:stCxn id="28" idx="0"/>
                <a:endCxn id="28" idx="2"/>
              </p:cNvCxnSpPr>
              <p:nvPr/>
            </p:nvCxnSpPr>
            <p:spPr>
              <a:xfrm>
                <a:off x="5770234" y="1561122"/>
                <a:ext cx="323849" cy="43148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C2353A53-296D-68C6-5352-30EBBF9630F5}"/>
                </a:ext>
              </a:extLst>
            </p:cNvPr>
            <p:cNvSpPr/>
            <p:nvPr/>
          </p:nvSpPr>
          <p:spPr>
            <a:xfrm rot="16200000" flipH="1">
              <a:off x="4226868" y="2506055"/>
              <a:ext cx="431183" cy="3063240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B371C9-A26B-05C9-FB32-721D9651A7D2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BD002561-ADFB-8855-98B0-98E9DBDCE294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BEAA881-F7EB-D1BD-0E61-6BF1A41E8C62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DE8FDED8-6EC5-DCA4-B857-5FBD1A5E5E1D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386886B-0296-ADE9-4453-AD54B29E9C03}"/>
              </a:ext>
            </a:extLst>
          </p:cNvPr>
          <p:cNvSpPr txBox="1"/>
          <p:nvPr/>
        </p:nvSpPr>
        <p:spPr>
          <a:xfrm>
            <a:off x="5239473" y="285592"/>
            <a:ext cx="65786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Do all pseudo-probability distributions</a:t>
            </a:r>
            <a:br>
              <a:rPr lang="en-US" sz="3200" dirty="0"/>
            </a:br>
            <a:r>
              <a:rPr lang="en-US" sz="3200" dirty="0"/>
              <a:t>correspond to quantum states?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717F4-1DB5-65D8-F93B-17FB29DB76F4}"/>
              </a:ext>
            </a:extLst>
          </p:cNvPr>
          <p:cNvSpPr txBox="1"/>
          <p:nvPr/>
        </p:nvSpPr>
        <p:spPr>
          <a:xfrm>
            <a:off x="8544102" y="1362810"/>
            <a:ext cx="1441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NO!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F3420-FFB2-8402-DD13-4A4DC0578946}"/>
              </a:ext>
            </a:extLst>
          </p:cNvPr>
          <p:cNvSpPr txBox="1"/>
          <p:nvPr/>
        </p:nvSpPr>
        <p:spPr>
          <a:xfrm>
            <a:off x="5045371" y="2843851"/>
            <a:ext cx="667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some point, you go out of the sphere as well. In fact, it is difficult (in general) to characterize which pseudo-probability distributions are valid.</a:t>
            </a:r>
          </a:p>
        </p:txBody>
      </p:sp>
    </p:spTree>
    <p:extLst>
      <p:ext uri="{BB962C8B-B14F-4D97-AF65-F5344CB8AC3E}">
        <p14:creationId xmlns:p14="http://schemas.microsoft.com/office/powerpoint/2010/main" val="112261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C1E65-9151-510E-77EA-D22F929E8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CB03F5F-F0D0-A26C-B455-BB222EF0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89360BC-276D-76C3-582D-8AC4D1809FF2}"/>
              </a:ext>
            </a:extLst>
          </p:cNvPr>
          <p:cNvSpPr/>
          <p:nvPr/>
        </p:nvSpPr>
        <p:spPr>
          <a:xfrm rot="16200000">
            <a:off x="2321373" y="1410788"/>
            <a:ext cx="862365" cy="3063237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6C5ADF-9DC7-61A0-04BA-5B86F1622A3C}"/>
              </a:ext>
            </a:extLst>
          </p:cNvPr>
          <p:cNvSpPr/>
          <p:nvPr/>
        </p:nvSpPr>
        <p:spPr>
          <a:xfrm>
            <a:off x="1791333" y="706900"/>
            <a:ext cx="1915541" cy="3299410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86A642-CDB4-4FF9-A1A6-7952A6E7B695}"/>
              </a:ext>
            </a:extLst>
          </p:cNvPr>
          <p:cNvCxnSpPr>
            <a:stCxn id="28" idx="3"/>
            <a:endCxn id="28" idx="1"/>
          </p:cNvCxnSpPr>
          <p:nvPr/>
        </p:nvCxnSpPr>
        <p:spPr>
          <a:xfrm flipV="1">
            <a:off x="1324738" y="2715123"/>
            <a:ext cx="2696625" cy="6345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F3E6170-C920-033D-AF0A-769BFD950F4E}"/>
              </a:ext>
            </a:extLst>
          </p:cNvPr>
          <p:cNvSpPr/>
          <p:nvPr/>
        </p:nvSpPr>
        <p:spPr>
          <a:xfrm>
            <a:off x="1099401" y="706900"/>
            <a:ext cx="3299409" cy="329941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31">
            <a:extLst>
              <a:ext uri="{FF2B5EF4-FFF2-40B4-BE49-F238E27FC236}">
                <a16:creationId xmlns:a16="http://schemas.microsoft.com/office/drawing/2014/main" id="{233D1070-CCE2-D511-82E7-CD3C077A7DBE}"/>
              </a:ext>
            </a:extLst>
          </p:cNvPr>
          <p:cNvSpPr/>
          <p:nvPr/>
        </p:nvSpPr>
        <p:spPr>
          <a:xfrm>
            <a:off x="1099401" y="706902"/>
            <a:ext cx="3299409" cy="1649705"/>
          </a:xfrm>
          <a:custGeom>
            <a:avLst/>
            <a:gdLst>
              <a:gd name="connsiteX0" fmla="*/ 0 w 1916264"/>
              <a:gd name="connsiteY0" fmla="*/ 958132 h 1916264"/>
              <a:gd name="connsiteX1" fmla="*/ 958132 w 1916264"/>
              <a:gd name="connsiteY1" fmla="*/ 0 h 1916264"/>
              <a:gd name="connsiteX2" fmla="*/ 1916264 w 1916264"/>
              <a:gd name="connsiteY2" fmla="*/ 958132 h 1916264"/>
              <a:gd name="connsiteX3" fmla="*/ 958132 w 1916264"/>
              <a:gd name="connsiteY3" fmla="*/ 1916264 h 1916264"/>
              <a:gd name="connsiteX4" fmla="*/ 0 w 1916264"/>
              <a:gd name="connsiteY4" fmla="*/ 958132 h 1916264"/>
              <a:gd name="connsiteX0" fmla="*/ 958132 w 1916264"/>
              <a:gd name="connsiteY0" fmla="*/ 1916264 h 2007704"/>
              <a:gd name="connsiteX1" fmla="*/ 0 w 1916264"/>
              <a:gd name="connsiteY1" fmla="*/ 958132 h 2007704"/>
              <a:gd name="connsiteX2" fmla="*/ 958132 w 1916264"/>
              <a:gd name="connsiteY2" fmla="*/ 0 h 2007704"/>
              <a:gd name="connsiteX3" fmla="*/ 1916264 w 1916264"/>
              <a:gd name="connsiteY3" fmla="*/ 958132 h 2007704"/>
              <a:gd name="connsiteX4" fmla="*/ 1049572 w 1916264"/>
              <a:gd name="connsiteY4" fmla="*/ 2007704 h 2007704"/>
              <a:gd name="connsiteX0" fmla="*/ 958132 w 1916264"/>
              <a:gd name="connsiteY0" fmla="*/ 1916264 h 1916264"/>
              <a:gd name="connsiteX1" fmla="*/ 0 w 1916264"/>
              <a:gd name="connsiteY1" fmla="*/ 958132 h 1916264"/>
              <a:gd name="connsiteX2" fmla="*/ 958132 w 1916264"/>
              <a:gd name="connsiteY2" fmla="*/ 0 h 1916264"/>
              <a:gd name="connsiteX3" fmla="*/ 1916264 w 1916264"/>
              <a:gd name="connsiteY3" fmla="*/ 958132 h 1916264"/>
              <a:gd name="connsiteX0" fmla="*/ 0 w 1916264"/>
              <a:gd name="connsiteY0" fmla="*/ 958132 h 958132"/>
              <a:gd name="connsiteX1" fmla="*/ 958132 w 1916264"/>
              <a:gd name="connsiteY1" fmla="*/ 0 h 958132"/>
              <a:gd name="connsiteX2" fmla="*/ 1916264 w 1916264"/>
              <a:gd name="connsiteY2" fmla="*/ 958132 h 95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6264" h="958132">
                <a:moveTo>
                  <a:pt x="0" y="958132"/>
                </a:moveTo>
                <a:cubicBezTo>
                  <a:pt x="0" y="428970"/>
                  <a:pt x="428970" y="0"/>
                  <a:pt x="958132" y="0"/>
                </a:cubicBezTo>
                <a:cubicBezTo>
                  <a:pt x="1487294" y="0"/>
                  <a:pt x="1916264" y="428970"/>
                  <a:pt x="1916264" y="958132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D266C0-5F01-FBE0-2764-EC8D213A5F7C}"/>
              </a:ext>
            </a:extLst>
          </p:cNvPr>
          <p:cNvSpPr/>
          <p:nvPr/>
        </p:nvSpPr>
        <p:spPr>
          <a:xfrm>
            <a:off x="1099401" y="706900"/>
            <a:ext cx="3299411" cy="329941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DEB376-0DB0-EB85-2063-49F7503C8697}"/>
              </a:ext>
            </a:extLst>
          </p:cNvPr>
          <p:cNvSpPr txBox="1"/>
          <p:nvPr/>
        </p:nvSpPr>
        <p:spPr>
          <a:xfrm>
            <a:off x="8663294" y="285592"/>
            <a:ext cx="3154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Is it a probability?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A7525-15DC-A526-F8D0-BAA9982FAC1E}"/>
              </a:ext>
            </a:extLst>
          </p:cNvPr>
          <p:cNvSpPr txBox="1"/>
          <p:nvPr/>
        </p:nvSpPr>
        <p:spPr>
          <a:xfrm>
            <a:off x="8055983" y="1362810"/>
            <a:ext cx="3564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NO, never!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028876-1F29-D8B8-0A96-D3D4D408D83F}"/>
              </a:ext>
            </a:extLst>
          </p:cNvPr>
          <p:cNvSpPr txBox="1"/>
          <p:nvPr/>
        </p:nvSpPr>
        <p:spPr>
          <a:xfrm>
            <a:off x="5045371" y="2843851"/>
            <a:ext cx="667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does not correspond to probability of outcomes, only actual classical contexts correspond to measured probability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F0CEEC-5912-3D34-B7C0-53337738C157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>
            <a:off x="2749103" y="706900"/>
            <a:ext cx="4" cy="32994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Oval 9">
            <a:extLst>
              <a:ext uri="{FF2B5EF4-FFF2-40B4-BE49-F238E27FC236}">
                <a16:creationId xmlns:a16="http://schemas.microsoft.com/office/drawing/2014/main" id="{5D7CB712-482B-6209-9CB8-B86B98B4EF4B}"/>
              </a:ext>
            </a:extLst>
          </p:cNvPr>
          <p:cNvSpPr/>
          <p:nvPr/>
        </p:nvSpPr>
        <p:spPr>
          <a:xfrm rot="16200000" flipH="1">
            <a:off x="2536966" y="1626378"/>
            <a:ext cx="431183" cy="3063240"/>
          </a:xfrm>
          <a:custGeom>
            <a:avLst/>
            <a:gdLst>
              <a:gd name="connsiteX0" fmla="*/ 0 w 687355"/>
              <a:gd name="connsiteY0" fmla="*/ 555172 h 1110343"/>
              <a:gd name="connsiteX1" fmla="*/ 343678 w 687355"/>
              <a:gd name="connsiteY1" fmla="*/ 0 h 1110343"/>
              <a:gd name="connsiteX2" fmla="*/ 687356 w 687355"/>
              <a:gd name="connsiteY2" fmla="*/ 555172 h 1110343"/>
              <a:gd name="connsiteX3" fmla="*/ 343678 w 687355"/>
              <a:gd name="connsiteY3" fmla="*/ 1110344 h 1110343"/>
              <a:gd name="connsiteX4" fmla="*/ 0 w 687355"/>
              <a:gd name="connsiteY4" fmla="*/ 555172 h 1110343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4" fmla="*/ 91440 w 687356"/>
              <a:gd name="connsiteY4" fmla="*/ 646612 h 1110344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0" fmla="*/ 0 w 343678"/>
              <a:gd name="connsiteY0" fmla="*/ 0 h 1110344"/>
              <a:gd name="connsiteX1" fmla="*/ 343678 w 343678"/>
              <a:gd name="connsiteY1" fmla="*/ 555172 h 1110344"/>
              <a:gd name="connsiteX2" fmla="*/ 0 w 343678"/>
              <a:gd name="connsiteY2" fmla="*/ 1110344 h 111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678" h="1110344">
                <a:moveTo>
                  <a:pt x="0" y="0"/>
                </a:moveTo>
                <a:cubicBezTo>
                  <a:pt x="189808" y="0"/>
                  <a:pt x="343678" y="248559"/>
                  <a:pt x="343678" y="555172"/>
                </a:cubicBezTo>
                <a:cubicBezTo>
                  <a:pt x="343678" y="861785"/>
                  <a:pt x="189808" y="1110344"/>
                  <a:pt x="0" y="1110344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5EF318A-682C-E4E3-8880-95BBE556FF0F}"/>
              </a:ext>
            </a:extLst>
          </p:cNvPr>
          <p:cNvSpPr/>
          <p:nvPr/>
        </p:nvSpPr>
        <p:spPr>
          <a:xfrm>
            <a:off x="1324738" y="733753"/>
            <a:ext cx="2696625" cy="2612985"/>
          </a:xfrm>
          <a:custGeom>
            <a:avLst/>
            <a:gdLst>
              <a:gd name="connsiteX0" fmla="*/ 2371725 w 4438650"/>
              <a:gd name="connsiteY0" fmla="*/ 0 h 4310062"/>
              <a:gd name="connsiteX1" fmla="*/ 4438650 w 4438650"/>
              <a:gd name="connsiteY1" fmla="*/ 3252787 h 4310062"/>
              <a:gd name="connsiteX2" fmla="*/ 2700337 w 4438650"/>
              <a:gd name="connsiteY2" fmla="*/ 4310062 h 4310062"/>
              <a:gd name="connsiteX3" fmla="*/ 0 w 4438650"/>
              <a:gd name="connsiteY3" fmla="*/ 3371850 h 4310062"/>
              <a:gd name="connsiteX4" fmla="*/ 2371725 w 4438650"/>
              <a:gd name="connsiteY4" fmla="*/ 0 h 4310062"/>
              <a:gd name="connsiteX0" fmla="*/ 2386013 w 4438650"/>
              <a:gd name="connsiteY0" fmla="*/ 0 h 4319587"/>
              <a:gd name="connsiteX1" fmla="*/ 4438650 w 4438650"/>
              <a:gd name="connsiteY1" fmla="*/ 3262312 h 4319587"/>
              <a:gd name="connsiteX2" fmla="*/ 2700337 w 4438650"/>
              <a:gd name="connsiteY2" fmla="*/ 4319587 h 4319587"/>
              <a:gd name="connsiteX3" fmla="*/ 0 w 4438650"/>
              <a:gd name="connsiteY3" fmla="*/ 3381375 h 4319587"/>
              <a:gd name="connsiteX4" fmla="*/ 2386013 w 4438650"/>
              <a:gd name="connsiteY4" fmla="*/ 0 h 4319587"/>
              <a:gd name="connsiteX0" fmla="*/ 2386013 w 4457700"/>
              <a:gd name="connsiteY0" fmla="*/ 0 h 4319587"/>
              <a:gd name="connsiteX1" fmla="*/ 4457700 w 4457700"/>
              <a:gd name="connsiteY1" fmla="*/ 3281362 h 4319587"/>
              <a:gd name="connsiteX2" fmla="*/ 2700337 w 4457700"/>
              <a:gd name="connsiteY2" fmla="*/ 4319587 h 4319587"/>
              <a:gd name="connsiteX3" fmla="*/ 0 w 4457700"/>
              <a:gd name="connsiteY3" fmla="*/ 3381375 h 4319587"/>
              <a:gd name="connsiteX4" fmla="*/ 2386013 w 4457700"/>
              <a:gd name="connsiteY4" fmla="*/ 0 h 4319587"/>
              <a:gd name="connsiteX0" fmla="*/ 2386013 w 4443412"/>
              <a:gd name="connsiteY0" fmla="*/ 0 h 4319587"/>
              <a:gd name="connsiteX1" fmla="*/ 4443412 w 4443412"/>
              <a:gd name="connsiteY1" fmla="*/ 3295649 h 4319587"/>
              <a:gd name="connsiteX2" fmla="*/ 2700337 w 4443412"/>
              <a:gd name="connsiteY2" fmla="*/ 4319587 h 4319587"/>
              <a:gd name="connsiteX3" fmla="*/ 0 w 4443412"/>
              <a:gd name="connsiteY3" fmla="*/ 3381375 h 4319587"/>
              <a:gd name="connsiteX4" fmla="*/ 2386013 w 4443412"/>
              <a:gd name="connsiteY4" fmla="*/ 0 h 4319587"/>
              <a:gd name="connsiteX0" fmla="*/ 2386013 w 4457700"/>
              <a:gd name="connsiteY0" fmla="*/ 0 h 4319587"/>
              <a:gd name="connsiteX1" fmla="*/ 4457700 w 4457700"/>
              <a:gd name="connsiteY1" fmla="*/ 3276599 h 4319587"/>
              <a:gd name="connsiteX2" fmla="*/ 2700337 w 4457700"/>
              <a:gd name="connsiteY2" fmla="*/ 4319587 h 4319587"/>
              <a:gd name="connsiteX3" fmla="*/ 0 w 4457700"/>
              <a:gd name="connsiteY3" fmla="*/ 3381375 h 4319587"/>
              <a:gd name="connsiteX4" fmla="*/ 2386013 w 4457700"/>
              <a:gd name="connsiteY4" fmla="*/ 0 h 4319587"/>
              <a:gd name="connsiteX0" fmla="*/ 2386013 w 4448175"/>
              <a:gd name="connsiteY0" fmla="*/ 0 h 4319587"/>
              <a:gd name="connsiteX1" fmla="*/ 4448175 w 4448175"/>
              <a:gd name="connsiteY1" fmla="*/ 3290887 h 4319587"/>
              <a:gd name="connsiteX2" fmla="*/ 2700337 w 4448175"/>
              <a:gd name="connsiteY2" fmla="*/ 4319587 h 4319587"/>
              <a:gd name="connsiteX3" fmla="*/ 0 w 4448175"/>
              <a:gd name="connsiteY3" fmla="*/ 3381375 h 4319587"/>
              <a:gd name="connsiteX4" fmla="*/ 2386013 w 4448175"/>
              <a:gd name="connsiteY4" fmla="*/ 0 h 4319587"/>
              <a:gd name="connsiteX0" fmla="*/ 2386013 w 4314825"/>
              <a:gd name="connsiteY0" fmla="*/ 0 h 4319587"/>
              <a:gd name="connsiteX1" fmla="*/ 4314825 w 4314825"/>
              <a:gd name="connsiteY1" fmla="*/ 3333750 h 4319587"/>
              <a:gd name="connsiteX2" fmla="*/ 2700337 w 4314825"/>
              <a:gd name="connsiteY2" fmla="*/ 4319587 h 4319587"/>
              <a:gd name="connsiteX3" fmla="*/ 0 w 4314825"/>
              <a:gd name="connsiteY3" fmla="*/ 3381375 h 4319587"/>
              <a:gd name="connsiteX4" fmla="*/ 2386013 w 4314825"/>
              <a:gd name="connsiteY4" fmla="*/ 0 h 4319587"/>
              <a:gd name="connsiteX0" fmla="*/ 2386013 w 4452938"/>
              <a:gd name="connsiteY0" fmla="*/ 0 h 4319587"/>
              <a:gd name="connsiteX1" fmla="*/ 4452938 w 4452938"/>
              <a:gd name="connsiteY1" fmla="*/ 3276600 h 4319587"/>
              <a:gd name="connsiteX2" fmla="*/ 2700337 w 4452938"/>
              <a:gd name="connsiteY2" fmla="*/ 4319587 h 4319587"/>
              <a:gd name="connsiteX3" fmla="*/ 0 w 4452938"/>
              <a:gd name="connsiteY3" fmla="*/ 3381375 h 4319587"/>
              <a:gd name="connsiteX4" fmla="*/ 2386013 w 4452938"/>
              <a:gd name="connsiteY4" fmla="*/ 0 h 4319587"/>
              <a:gd name="connsiteX0" fmla="*/ 2290763 w 4452938"/>
              <a:gd name="connsiteY0" fmla="*/ 0 h 4414837"/>
              <a:gd name="connsiteX1" fmla="*/ 4452938 w 4452938"/>
              <a:gd name="connsiteY1" fmla="*/ 3371850 h 4414837"/>
              <a:gd name="connsiteX2" fmla="*/ 2700337 w 4452938"/>
              <a:gd name="connsiteY2" fmla="*/ 4414837 h 4414837"/>
              <a:gd name="connsiteX3" fmla="*/ 0 w 4452938"/>
              <a:gd name="connsiteY3" fmla="*/ 3476625 h 4414837"/>
              <a:gd name="connsiteX4" fmla="*/ 2290763 w 4452938"/>
              <a:gd name="connsiteY4" fmla="*/ 0 h 4414837"/>
              <a:gd name="connsiteX0" fmla="*/ 2376488 w 4452938"/>
              <a:gd name="connsiteY0" fmla="*/ 0 h 4314824"/>
              <a:gd name="connsiteX1" fmla="*/ 4452938 w 4452938"/>
              <a:gd name="connsiteY1" fmla="*/ 3271837 h 4314824"/>
              <a:gd name="connsiteX2" fmla="*/ 2700337 w 4452938"/>
              <a:gd name="connsiteY2" fmla="*/ 4314824 h 4314824"/>
              <a:gd name="connsiteX3" fmla="*/ 0 w 4452938"/>
              <a:gd name="connsiteY3" fmla="*/ 3376612 h 4314824"/>
              <a:gd name="connsiteX4" fmla="*/ 2376488 w 4452938"/>
              <a:gd name="connsiteY4" fmla="*/ 0 h 431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2938" h="4314824">
                <a:moveTo>
                  <a:pt x="2376488" y="0"/>
                </a:moveTo>
                <a:lnTo>
                  <a:pt x="4452938" y="3271837"/>
                </a:lnTo>
                <a:lnTo>
                  <a:pt x="2700337" y="4314824"/>
                </a:lnTo>
                <a:lnTo>
                  <a:pt x="0" y="3376612"/>
                </a:lnTo>
                <a:lnTo>
                  <a:pt x="2376488" y="0"/>
                </a:lnTo>
                <a:close/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15C8CB-D616-1C18-F4C8-BD7FBB1BD035}"/>
              </a:ext>
            </a:extLst>
          </p:cNvPr>
          <p:cNvCxnSpPr>
            <a:cxnSpLocks/>
            <a:stCxn id="28" idx="0"/>
            <a:endCxn id="28" idx="2"/>
          </p:cNvCxnSpPr>
          <p:nvPr/>
        </p:nvCxnSpPr>
        <p:spPr>
          <a:xfrm>
            <a:off x="2763900" y="733753"/>
            <a:ext cx="196118" cy="2612985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9">
            <a:extLst>
              <a:ext uri="{FF2B5EF4-FFF2-40B4-BE49-F238E27FC236}">
                <a16:creationId xmlns:a16="http://schemas.microsoft.com/office/drawing/2014/main" id="{DD241E4D-7FE5-F6C9-23BD-25E074784A39}"/>
              </a:ext>
            </a:extLst>
          </p:cNvPr>
          <p:cNvSpPr/>
          <p:nvPr/>
        </p:nvSpPr>
        <p:spPr>
          <a:xfrm flipH="1">
            <a:off x="1791331" y="706900"/>
            <a:ext cx="957772" cy="3299413"/>
          </a:xfrm>
          <a:custGeom>
            <a:avLst/>
            <a:gdLst>
              <a:gd name="connsiteX0" fmla="*/ 0 w 687355"/>
              <a:gd name="connsiteY0" fmla="*/ 555172 h 1110343"/>
              <a:gd name="connsiteX1" fmla="*/ 343678 w 687355"/>
              <a:gd name="connsiteY1" fmla="*/ 0 h 1110343"/>
              <a:gd name="connsiteX2" fmla="*/ 687356 w 687355"/>
              <a:gd name="connsiteY2" fmla="*/ 555172 h 1110343"/>
              <a:gd name="connsiteX3" fmla="*/ 343678 w 687355"/>
              <a:gd name="connsiteY3" fmla="*/ 1110344 h 1110343"/>
              <a:gd name="connsiteX4" fmla="*/ 0 w 687355"/>
              <a:gd name="connsiteY4" fmla="*/ 555172 h 1110343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4" fmla="*/ 91440 w 687356"/>
              <a:gd name="connsiteY4" fmla="*/ 646612 h 1110344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0" fmla="*/ 0 w 343678"/>
              <a:gd name="connsiteY0" fmla="*/ 0 h 1110344"/>
              <a:gd name="connsiteX1" fmla="*/ 343678 w 343678"/>
              <a:gd name="connsiteY1" fmla="*/ 555172 h 1110344"/>
              <a:gd name="connsiteX2" fmla="*/ 0 w 343678"/>
              <a:gd name="connsiteY2" fmla="*/ 1110344 h 111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678" h="1110344">
                <a:moveTo>
                  <a:pt x="0" y="0"/>
                </a:moveTo>
                <a:cubicBezTo>
                  <a:pt x="189808" y="0"/>
                  <a:pt x="343678" y="248559"/>
                  <a:pt x="343678" y="555172"/>
                </a:cubicBezTo>
                <a:cubicBezTo>
                  <a:pt x="343678" y="861785"/>
                  <a:pt x="189808" y="1110344"/>
                  <a:pt x="0" y="1110344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8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A71E4-0A23-7CD0-5BAA-A0898667B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92551F2-A1C5-535A-B429-5FAEF684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FE18FB9-2C4F-247A-11AF-184AAD0910F4}"/>
              </a:ext>
            </a:extLst>
          </p:cNvPr>
          <p:cNvGrpSpPr/>
          <p:nvPr/>
        </p:nvGrpSpPr>
        <p:grpSpPr>
          <a:xfrm>
            <a:off x="1099401" y="706900"/>
            <a:ext cx="3299411" cy="3299413"/>
            <a:chOff x="2789303" y="1586577"/>
            <a:chExt cx="3299411" cy="329941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459694-CE62-1CFC-81F8-AB089E9719C1}"/>
                </a:ext>
              </a:extLst>
            </p:cNvPr>
            <p:cNvSpPr/>
            <p:nvPr/>
          </p:nvSpPr>
          <p:spPr>
            <a:xfrm rot="16200000">
              <a:off x="4011275" y="2290465"/>
              <a:ext cx="862365" cy="30632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CD2FF-17A5-148B-85F8-39FD3B9727E9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7D83A14-A807-1E1F-E9B0-BB1FBD75AFB5}"/>
                </a:ext>
              </a:extLst>
            </p:cNvPr>
            <p:cNvGrpSpPr/>
            <p:nvPr/>
          </p:nvGrpSpPr>
          <p:grpSpPr>
            <a:xfrm>
              <a:off x="3014640" y="1613430"/>
              <a:ext cx="2696625" cy="2612985"/>
              <a:chOff x="3393746" y="1561122"/>
              <a:chExt cx="4452938" cy="4314824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74D8508-AA9A-7FA3-B800-13B1D30686A7}"/>
                  </a:ext>
                </a:extLst>
              </p:cNvPr>
              <p:cNvSpPr/>
              <p:nvPr/>
            </p:nvSpPr>
            <p:spPr>
              <a:xfrm>
                <a:off x="3393746" y="1561122"/>
                <a:ext cx="4452938" cy="4314824"/>
              </a:xfrm>
              <a:custGeom>
                <a:avLst/>
                <a:gdLst>
                  <a:gd name="connsiteX0" fmla="*/ 2371725 w 4438650"/>
                  <a:gd name="connsiteY0" fmla="*/ 0 h 4310062"/>
                  <a:gd name="connsiteX1" fmla="*/ 4438650 w 4438650"/>
                  <a:gd name="connsiteY1" fmla="*/ 3252787 h 4310062"/>
                  <a:gd name="connsiteX2" fmla="*/ 2700337 w 4438650"/>
                  <a:gd name="connsiteY2" fmla="*/ 4310062 h 4310062"/>
                  <a:gd name="connsiteX3" fmla="*/ 0 w 4438650"/>
                  <a:gd name="connsiteY3" fmla="*/ 3371850 h 4310062"/>
                  <a:gd name="connsiteX4" fmla="*/ 2371725 w 4438650"/>
                  <a:gd name="connsiteY4" fmla="*/ 0 h 4310062"/>
                  <a:gd name="connsiteX0" fmla="*/ 2386013 w 4438650"/>
                  <a:gd name="connsiteY0" fmla="*/ 0 h 4319587"/>
                  <a:gd name="connsiteX1" fmla="*/ 4438650 w 4438650"/>
                  <a:gd name="connsiteY1" fmla="*/ 3262312 h 4319587"/>
                  <a:gd name="connsiteX2" fmla="*/ 2700337 w 4438650"/>
                  <a:gd name="connsiteY2" fmla="*/ 4319587 h 4319587"/>
                  <a:gd name="connsiteX3" fmla="*/ 0 w 4438650"/>
                  <a:gd name="connsiteY3" fmla="*/ 3381375 h 4319587"/>
                  <a:gd name="connsiteX4" fmla="*/ 2386013 w 4438650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81362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3412"/>
                  <a:gd name="connsiteY0" fmla="*/ 0 h 4319587"/>
                  <a:gd name="connsiteX1" fmla="*/ 4443412 w 4443412"/>
                  <a:gd name="connsiteY1" fmla="*/ 3295649 h 4319587"/>
                  <a:gd name="connsiteX2" fmla="*/ 2700337 w 4443412"/>
                  <a:gd name="connsiteY2" fmla="*/ 4319587 h 4319587"/>
                  <a:gd name="connsiteX3" fmla="*/ 0 w 4443412"/>
                  <a:gd name="connsiteY3" fmla="*/ 3381375 h 4319587"/>
                  <a:gd name="connsiteX4" fmla="*/ 2386013 w 4443412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76599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8175"/>
                  <a:gd name="connsiteY0" fmla="*/ 0 h 4319587"/>
                  <a:gd name="connsiteX1" fmla="*/ 4448175 w 4448175"/>
                  <a:gd name="connsiteY1" fmla="*/ 3290887 h 4319587"/>
                  <a:gd name="connsiteX2" fmla="*/ 2700337 w 4448175"/>
                  <a:gd name="connsiteY2" fmla="*/ 4319587 h 4319587"/>
                  <a:gd name="connsiteX3" fmla="*/ 0 w 4448175"/>
                  <a:gd name="connsiteY3" fmla="*/ 3381375 h 4319587"/>
                  <a:gd name="connsiteX4" fmla="*/ 2386013 w 4448175"/>
                  <a:gd name="connsiteY4" fmla="*/ 0 h 4319587"/>
                  <a:gd name="connsiteX0" fmla="*/ 2386013 w 4314825"/>
                  <a:gd name="connsiteY0" fmla="*/ 0 h 4319587"/>
                  <a:gd name="connsiteX1" fmla="*/ 4314825 w 4314825"/>
                  <a:gd name="connsiteY1" fmla="*/ 3333750 h 4319587"/>
                  <a:gd name="connsiteX2" fmla="*/ 2700337 w 4314825"/>
                  <a:gd name="connsiteY2" fmla="*/ 4319587 h 4319587"/>
                  <a:gd name="connsiteX3" fmla="*/ 0 w 4314825"/>
                  <a:gd name="connsiteY3" fmla="*/ 3381375 h 4319587"/>
                  <a:gd name="connsiteX4" fmla="*/ 2386013 w 4314825"/>
                  <a:gd name="connsiteY4" fmla="*/ 0 h 4319587"/>
                  <a:gd name="connsiteX0" fmla="*/ 2386013 w 4452938"/>
                  <a:gd name="connsiteY0" fmla="*/ 0 h 4319587"/>
                  <a:gd name="connsiteX1" fmla="*/ 4452938 w 4452938"/>
                  <a:gd name="connsiteY1" fmla="*/ 3276600 h 4319587"/>
                  <a:gd name="connsiteX2" fmla="*/ 2700337 w 4452938"/>
                  <a:gd name="connsiteY2" fmla="*/ 4319587 h 4319587"/>
                  <a:gd name="connsiteX3" fmla="*/ 0 w 4452938"/>
                  <a:gd name="connsiteY3" fmla="*/ 3381375 h 4319587"/>
                  <a:gd name="connsiteX4" fmla="*/ 2386013 w 4452938"/>
                  <a:gd name="connsiteY4" fmla="*/ 0 h 4319587"/>
                  <a:gd name="connsiteX0" fmla="*/ 2290763 w 4452938"/>
                  <a:gd name="connsiteY0" fmla="*/ 0 h 4414837"/>
                  <a:gd name="connsiteX1" fmla="*/ 4452938 w 4452938"/>
                  <a:gd name="connsiteY1" fmla="*/ 3371850 h 4414837"/>
                  <a:gd name="connsiteX2" fmla="*/ 2700337 w 4452938"/>
                  <a:gd name="connsiteY2" fmla="*/ 4414837 h 4414837"/>
                  <a:gd name="connsiteX3" fmla="*/ 0 w 4452938"/>
                  <a:gd name="connsiteY3" fmla="*/ 3476625 h 4414837"/>
                  <a:gd name="connsiteX4" fmla="*/ 2290763 w 4452938"/>
                  <a:gd name="connsiteY4" fmla="*/ 0 h 4414837"/>
                  <a:gd name="connsiteX0" fmla="*/ 2376488 w 4452938"/>
                  <a:gd name="connsiteY0" fmla="*/ 0 h 4314824"/>
                  <a:gd name="connsiteX1" fmla="*/ 4452938 w 4452938"/>
                  <a:gd name="connsiteY1" fmla="*/ 3271837 h 4314824"/>
                  <a:gd name="connsiteX2" fmla="*/ 2700337 w 4452938"/>
                  <a:gd name="connsiteY2" fmla="*/ 4314824 h 4314824"/>
                  <a:gd name="connsiteX3" fmla="*/ 0 w 4452938"/>
                  <a:gd name="connsiteY3" fmla="*/ 3376612 h 4314824"/>
                  <a:gd name="connsiteX4" fmla="*/ 2376488 w 4452938"/>
                  <a:gd name="connsiteY4" fmla="*/ 0 h 431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2938" h="4314824">
                    <a:moveTo>
                      <a:pt x="2376488" y="0"/>
                    </a:moveTo>
                    <a:lnTo>
                      <a:pt x="4452938" y="3271837"/>
                    </a:lnTo>
                    <a:lnTo>
                      <a:pt x="2700337" y="4314824"/>
                    </a:lnTo>
                    <a:lnTo>
                      <a:pt x="0" y="3376612"/>
                    </a:lnTo>
                    <a:lnTo>
                      <a:pt x="237648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EC9FC6-527B-973E-59F5-C10EF8781816}"/>
                  </a:ext>
                </a:extLst>
              </p:cNvPr>
              <p:cNvCxnSpPr>
                <a:stCxn id="28" idx="3"/>
                <a:endCxn id="28" idx="1"/>
              </p:cNvCxnSpPr>
              <p:nvPr/>
            </p:nvCxnSpPr>
            <p:spPr>
              <a:xfrm flipV="1">
                <a:off x="3393746" y="4832959"/>
                <a:ext cx="4452938" cy="1047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DBD7EB9-3A74-0760-B749-E8F27C204667}"/>
                  </a:ext>
                </a:extLst>
              </p:cNvPr>
              <p:cNvCxnSpPr>
                <a:cxnSpLocks/>
                <a:stCxn id="28" idx="0"/>
                <a:endCxn id="28" idx="2"/>
              </p:cNvCxnSpPr>
              <p:nvPr/>
            </p:nvCxnSpPr>
            <p:spPr>
              <a:xfrm>
                <a:off x="5770234" y="1561122"/>
                <a:ext cx="323849" cy="43148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18B6F834-35DB-CE4E-8CD8-7531D52DE159}"/>
                </a:ext>
              </a:extLst>
            </p:cNvPr>
            <p:cNvSpPr/>
            <p:nvPr/>
          </p:nvSpPr>
          <p:spPr>
            <a:xfrm rot="16200000" flipH="1">
              <a:off x="4226868" y="2506055"/>
              <a:ext cx="431183" cy="3063240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390F80D-DA8B-DA55-0955-13FDB863E92F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0EB2BCA5-CC86-5A36-6B48-4A6EE0A5678A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33131C-6BC0-FC55-A13D-03892B4AA4B9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9F53DF6-54D0-B362-1C58-89F1ABE4476E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4B0A21A-88D5-B666-323E-D3FCD9294CA8}"/>
              </a:ext>
            </a:extLst>
          </p:cNvPr>
          <p:cNvSpPr txBox="1"/>
          <p:nvPr/>
        </p:nvSpPr>
        <p:spPr>
          <a:xfrm>
            <a:off x="3931998" y="285592"/>
            <a:ext cx="7886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So, what are pseudo-probability distributions?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F8BFA-0470-75A7-9043-4FD583E1A238}"/>
              </a:ext>
            </a:extLst>
          </p:cNvPr>
          <p:cNvSpPr txBox="1"/>
          <p:nvPr/>
        </p:nvSpPr>
        <p:spPr>
          <a:xfrm>
            <a:off x="7107872" y="1136304"/>
            <a:ext cx="45726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A very useful</a:t>
            </a:r>
            <a:br>
              <a:rPr lang="en-US" sz="5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mathematical</a:t>
            </a:r>
            <a:br>
              <a:rPr lang="en-US" sz="5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representation!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92E19-8634-5A90-21DE-A49268749A75}"/>
              </a:ext>
            </a:extLst>
          </p:cNvPr>
          <p:cNvSpPr txBox="1"/>
          <p:nvPr/>
        </p:nvSpPr>
        <p:spPr>
          <a:xfrm>
            <a:off x="363894" y="4600643"/>
            <a:ext cx="879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“Negative probability” or “pseudo-probability” distribution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is simply misleading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“Affine representation” would be more precise and less misleading</a:t>
            </a:r>
          </a:p>
        </p:txBody>
      </p:sp>
    </p:spTree>
    <p:extLst>
      <p:ext uri="{BB962C8B-B14F-4D97-AF65-F5344CB8AC3E}">
        <p14:creationId xmlns:p14="http://schemas.microsoft.com/office/powerpoint/2010/main" val="329766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F764-BA4A-4EB0-EC4C-2EE67481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explanation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6822A-070D-0817-8BD4-C1008BFF7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46171-3B02-C790-CA1F-530143E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57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349B2-76CC-665B-4FCE-BB1A4AC1C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F043B8-B007-99BF-8FEB-3D7423822B05}"/>
              </a:ext>
            </a:extLst>
          </p:cNvPr>
          <p:cNvSpPr/>
          <p:nvPr/>
        </p:nvSpPr>
        <p:spPr>
          <a:xfrm>
            <a:off x="6708733" y="288034"/>
            <a:ext cx="5098582" cy="3515101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B42C55-1D4D-2ACB-7361-7E9025F9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7BC43-8791-05B3-9F6C-D297768830AA}"/>
              </a:ext>
            </a:extLst>
          </p:cNvPr>
          <p:cNvSpPr txBox="1"/>
          <p:nvPr/>
        </p:nvSpPr>
        <p:spPr>
          <a:xfrm>
            <a:off x="372637" y="296333"/>
            <a:ext cx="4898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Linear vs affine vs convex</a:t>
            </a:r>
            <a:br>
              <a:rPr lang="en-US" sz="3600" dirty="0"/>
            </a:br>
            <a:r>
              <a:rPr lang="en-US" sz="3600" dirty="0"/>
              <a:t>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F556F1-B154-C06A-D293-324D60D61498}"/>
                  </a:ext>
                </a:extLst>
              </p:cNvPr>
              <p:cNvSpPr txBox="1"/>
              <p:nvPr/>
            </p:nvSpPr>
            <p:spPr>
              <a:xfrm>
                <a:off x="10150716" y="439232"/>
                <a:ext cx="15109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dirty="0"/>
                  <a:t>Start with</a:t>
                </a:r>
              </a:p>
              <a:p>
                <a:pPr algn="r"/>
                <a:r>
                  <a:rPr lang="en-US" sz="2400" dirty="0"/>
                  <a:t>two points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F556F1-B154-C06A-D293-324D60D61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716" y="439232"/>
                <a:ext cx="1510991" cy="1200329"/>
              </a:xfrm>
              <a:prstGeom prst="rect">
                <a:avLst/>
              </a:prstGeom>
              <a:blipFill>
                <a:blip r:embed="rId2"/>
                <a:stretch>
                  <a:fillRect l="-4839" t="-4061" r="-6452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B6FD2F3-98D1-C9C7-7601-95B3D491F5F1}"/>
              </a:ext>
            </a:extLst>
          </p:cNvPr>
          <p:cNvSpPr txBox="1"/>
          <p:nvPr/>
        </p:nvSpPr>
        <p:spPr>
          <a:xfrm>
            <a:off x="482024" y="2197629"/>
            <a:ext cx="2715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Linear combinations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FF5A5-C4C7-3227-252A-BE109EF531D7}"/>
              </a:ext>
            </a:extLst>
          </p:cNvPr>
          <p:cNvSpPr txBox="1"/>
          <p:nvPr/>
        </p:nvSpPr>
        <p:spPr>
          <a:xfrm>
            <a:off x="482024" y="3465998"/>
            <a:ext cx="269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Affine 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7D298-2144-FDF8-7860-5325AC5A5D64}"/>
                  </a:ext>
                </a:extLst>
              </p:cNvPr>
              <p:cNvSpPr txBox="1"/>
              <p:nvPr/>
            </p:nvSpPr>
            <p:spPr>
              <a:xfrm>
                <a:off x="806355" y="2663952"/>
                <a:ext cx="2912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Plane spanned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7D298-2144-FDF8-7860-5325AC5A5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55" y="2663952"/>
                <a:ext cx="291246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FF9013-225B-7F95-A83E-BD791DB4695A}"/>
                  </a:ext>
                </a:extLst>
              </p:cNvPr>
              <p:cNvSpPr txBox="1"/>
              <p:nvPr/>
            </p:nvSpPr>
            <p:spPr>
              <a:xfrm>
                <a:off x="806355" y="3929992"/>
                <a:ext cx="2735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Line connecting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FF9013-225B-7F95-A83E-BD791DB46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55" y="3929992"/>
                <a:ext cx="2735364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3963EB8-9FAE-5FE5-E3DC-09900CBD4871}"/>
              </a:ext>
            </a:extLst>
          </p:cNvPr>
          <p:cNvSpPr txBox="1"/>
          <p:nvPr/>
        </p:nvSpPr>
        <p:spPr>
          <a:xfrm>
            <a:off x="482024" y="4734367"/>
            <a:ext cx="2724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Convex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E8420AE-8A31-9CEA-8B78-C6A6BF40C130}"/>
                  </a:ext>
                </a:extLst>
              </p:cNvPr>
              <p:cNvSpPr txBox="1"/>
              <p:nvPr/>
            </p:nvSpPr>
            <p:spPr>
              <a:xfrm>
                <a:off x="806355" y="5196032"/>
                <a:ext cx="3174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Segment connecting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E8420AE-8A31-9CEA-8B78-C6A6BF40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55" y="5196032"/>
                <a:ext cx="3174074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0DF1CE-6204-1773-E8C4-9780146AF8BB}"/>
              </a:ext>
            </a:extLst>
          </p:cNvPr>
          <p:cNvCxnSpPr>
            <a:cxnSpLocks/>
          </p:cNvCxnSpPr>
          <p:nvPr/>
        </p:nvCxnSpPr>
        <p:spPr>
          <a:xfrm>
            <a:off x="7796538" y="296333"/>
            <a:ext cx="3126663" cy="345156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D8D05AC-8B14-53D1-37AF-D4B54CC05338}"/>
              </a:ext>
            </a:extLst>
          </p:cNvPr>
          <p:cNvSpPr/>
          <p:nvPr/>
        </p:nvSpPr>
        <p:spPr>
          <a:xfrm>
            <a:off x="7473941" y="3243498"/>
            <a:ext cx="116287" cy="1162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701330-8B4D-2337-8FEC-9EB104153BD4}"/>
                  </a:ext>
                </a:extLst>
              </p:cNvPr>
              <p:cNvSpPr txBox="1"/>
              <p:nvPr/>
            </p:nvSpPr>
            <p:spPr>
              <a:xfrm>
                <a:off x="7055252" y="3101586"/>
                <a:ext cx="4217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701330-8B4D-2337-8FEC-9EB104153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252" y="3101586"/>
                <a:ext cx="42178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D6C16D05-8770-DF10-0622-A8E65A158BCA}"/>
              </a:ext>
            </a:extLst>
          </p:cNvPr>
          <p:cNvSpPr/>
          <p:nvPr/>
        </p:nvSpPr>
        <p:spPr>
          <a:xfrm>
            <a:off x="8671190" y="1266956"/>
            <a:ext cx="116287" cy="1162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02AC853-B761-CE8B-20BF-B1EF37FF2303}"/>
              </a:ext>
            </a:extLst>
          </p:cNvPr>
          <p:cNvSpPr/>
          <p:nvPr/>
        </p:nvSpPr>
        <p:spPr>
          <a:xfrm>
            <a:off x="10092573" y="2836564"/>
            <a:ext cx="116287" cy="1162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E856A16-E0D8-72BC-3947-A84F40BA3A38}"/>
                  </a:ext>
                </a:extLst>
              </p:cNvPr>
              <p:cNvSpPr txBox="1"/>
              <p:nvPr/>
            </p:nvSpPr>
            <p:spPr>
              <a:xfrm>
                <a:off x="8592808" y="839342"/>
                <a:ext cx="389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E856A16-E0D8-72BC-3947-A84F40BA3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808" y="839342"/>
                <a:ext cx="38933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8CC61F-2A0C-8BAD-0ABC-C5891EA02CB7}"/>
                  </a:ext>
                </a:extLst>
              </p:cNvPr>
              <p:cNvSpPr txBox="1"/>
              <p:nvPr/>
            </p:nvSpPr>
            <p:spPr>
              <a:xfrm>
                <a:off x="10195655" y="2659294"/>
                <a:ext cx="439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8CC61F-2A0C-8BAD-0ABC-C5891EA02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655" y="2659294"/>
                <a:ext cx="43903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32D4B57-E397-919C-CC07-033349F61D99}"/>
                  </a:ext>
                </a:extLst>
              </p:cNvPr>
              <p:cNvSpPr txBox="1"/>
              <p:nvPr/>
            </p:nvSpPr>
            <p:spPr>
              <a:xfrm>
                <a:off x="4262721" y="2160232"/>
                <a:ext cx="179311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32D4B57-E397-919C-CC07-033349F61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721" y="2160232"/>
                <a:ext cx="1793119" cy="9541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DF65A4-1FD0-A1B4-B601-F58749F4AE09}"/>
                  </a:ext>
                </a:extLst>
              </p:cNvPr>
              <p:cNvSpPr txBox="1"/>
              <p:nvPr/>
            </p:nvSpPr>
            <p:spPr>
              <a:xfrm>
                <a:off x="3854169" y="1073912"/>
                <a:ext cx="255890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𝑎𝑣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𝑏𝑤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DF65A4-1FD0-A1B4-B601-F58749F4A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169" y="1073912"/>
                <a:ext cx="2558906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873A9F6-856D-E703-8063-7D3865723D6A}"/>
                  </a:ext>
                </a:extLst>
              </p:cNvPr>
              <p:cNvSpPr txBox="1"/>
              <p:nvPr/>
            </p:nvSpPr>
            <p:spPr>
              <a:xfrm>
                <a:off x="4275545" y="3440339"/>
                <a:ext cx="176747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873A9F6-856D-E703-8063-7D3865723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45" y="3440339"/>
                <a:ext cx="1767471" cy="9541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AFA2218-CF03-18B0-7CCA-4612DAD99BA5}"/>
                  </a:ext>
                </a:extLst>
              </p:cNvPr>
              <p:cNvSpPr txBox="1"/>
              <p:nvPr/>
            </p:nvSpPr>
            <p:spPr>
              <a:xfrm>
                <a:off x="4141694" y="4720445"/>
                <a:ext cx="203517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AFA2218-CF03-18B0-7CCA-4612DAD99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694" y="4720445"/>
                <a:ext cx="2035173" cy="9541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A50C4DC-95E3-6CA8-FA67-FEE90BC736B7}"/>
              </a:ext>
            </a:extLst>
          </p:cNvPr>
          <p:cNvGrpSpPr/>
          <p:nvPr/>
        </p:nvGrpSpPr>
        <p:grpSpPr>
          <a:xfrm>
            <a:off x="7517662" y="1317457"/>
            <a:ext cx="2639509" cy="1985271"/>
            <a:chOff x="5684454" y="1593158"/>
            <a:chExt cx="1426464" cy="107289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FDFBCF2-C04B-92ED-EC98-55FF0615A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4454" y="1593158"/>
              <a:ext cx="654917" cy="1072896"/>
            </a:xfrm>
            <a:prstGeom prst="straightConnector1">
              <a:avLst/>
            </a:prstGeom>
            <a:ln>
              <a:solidFill>
                <a:srgbClr val="4472C4">
                  <a:alpha val="25098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E0965E0-A19C-2C9F-7AE4-DCFFD7568E5D}"/>
                </a:ext>
              </a:extLst>
            </p:cNvPr>
            <p:cNvCxnSpPr/>
            <p:nvPr/>
          </p:nvCxnSpPr>
          <p:spPr>
            <a:xfrm flipV="1">
              <a:off x="5684454" y="2445164"/>
              <a:ext cx="1426464" cy="220890"/>
            </a:xfrm>
            <a:prstGeom prst="straightConnector1">
              <a:avLst/>
            </a:prstGeom>
            <a:ln>
              <a:solidFill>
                <a:srgbClr val="4472C4">
                  <a:alpha val="25098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0181D8-E5DD-105B-8717-EFBFC94C1B7E}"/>
              </a:ext>
            </a:extLst>
          </p:cNvPr>
          <p:cNvCxnSpPr>
            <a:cxnSpLocks/>
          </p:cNvCxnSpPr>
          <p:nvPr/>
        </p:nvCxnSpPr>
        <p:spPr>
          <a:xfrm>
            <a:off x="8742977" y="1341120"/>
            <a:ext cx="1408153" cy="155448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9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390A2-892E-E0A9-F75B-2130FB05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1E7D7-051B-2A88-2A66-92A9BCFCC065}"/>
              </a:ext>
            </a:extLst>
          </p:cNvPr>
          <p:cNvSpPr txBox="1"/>
          <p:nvPr/>
        </p:nvSpPr>
        <p:spPr>
          <a:xfrm>
            <a:off x="372637" y="223181"/>
            <a:ext cx="9056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Vector spaces always allow affine “coordinates”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F8E967-40B0-867A-4D8E-7A6E830F77AE}"/>
                  </a:ext>
                </a:extLst>
              </p:cNvPr>
              <p:cNvSpPr txBox="1"/>
              <p:nvPr/>
            </p:nvSpPr>
            <p:spPr>
              <a:xfrm>
                <a:off x="1428883" y="1201632"/>
                <a:ext cx="2610073" cy="613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F8E967-40B0-867A-4D8E-7A6E830F7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883" y="1201632"/>
                <a:ext cx="2610073" cy="613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CA2A48-D941-4D82-722F-2A7FB621717E}"/>
                  </a:ext>
                </a:extLst>
              </p:cNvPr>
              <p:cNvSpPr txBox="1"/>
              <p:nvPr/>
            </p:nvSpPr>
            <p:spPr>
              <a:xfrm>
                <a:off x="6199149" y="1213292"/>
                <a:ext cx="2752035" cy="613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CA2A48-D941-4D82-722F-2A7FB621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149" y="1213292"/>
                <a:ext cx="2752035" cy="613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DE4AD8-9F90-8F3E-AF5D-B3573407668D}"/>
                  </a:ext>
                </a:extLst>
              </p:cNvPr>
              <p:cNvSpPr txBox="1"/>
              <p:nvPr/>
            </p:nvSpPr>
            <p:spPr>
              <a:xfrm>
                <a:off x="453029" y="3565151"/>
                <a:ext cx="6672661" cy="926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DE4AD8-9F90-8F3E-AF5D-B35734076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29" y="3565151"/>
                <a:ext cx="6672661" cy="926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499D9D-7ADB-92A2-02A1-5717A97D028D}"/>
                  </a:ext>
                </a:extLst>
              </p:cNvPr>
              <p:cNvSpPr txBox="1"/>
              <p:nvPr/>
            </p:nvSpPr>
            <p:spPr>
              <a:xfrm>
                <a:off x="502636" y="2331829"/>
                <a:ext cx="10277685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499D9D-7ADB-92A2-02A1-5717A97D0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6" y="2331829"/>
                <a:ext cx="10277685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4F26C9-7169-07B4-3306-98C345911C88}"/>
                  </a:ext>
                </a:extLst>
              </p:cNvPr>
              <p:cNvSpPr txBox="1"/>
              <p:nvPr/>
            </p:nvSpPr>
            <p:spPr>
              <a:xfrm>
                <a:off x="5796706" y="4724549"/>
                <a:ext cx="2633670" cy="1075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4F26C9-7169-07B4-3306-98C345911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06" y="4724549"/>
                <a:ext cx="2633670" cy="10755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3601651-1015-8783-DD0C-096193D2256B}"/>
              </a:ext>
            </a:extLst>
          </p:cNvPr>
          <p:cNvSpPr txBox="1"/>
          <p:nvPr/>
        </p:nvSpPr>
        <p:spPr>
          <a:xfrm>
            <a:off x="502636" y="99890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9FB6C-4EEF-3DC1-8DC8-154F2D53A9EE}"/>
              </a:ext>
            </a:extLst>
          </p:cNvPr>
          <p:cNvSpPr txBox="1"/>
          <p:nvPr/>
        </p:nvSpPr>
        <p:spPr>
          <a:xfrm>
            <a:off x="3852257" y="907278"/>
            <a:ext cx="129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basis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717BC-C1E1-6995-047B-4E4EE0011AE9}"/>
              </a:ext>
            </a:extLst>
          </p:cNvPr>
          <p:cNvSpPr txBox="1"/>
          <p:nvPr/>
        </p:nvSpPr>
        <p:spPr>
          <a:xfrm>
            <a:off x="5796706" y="956268"/>
            <a:ext cx="130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EC6D19-98B8-FF22-C4D7-98096282C4BF}"/>
                  </a:ext>
                </a:extLst>
              </p:cNvPr>
              <p:cNvSpPr txBox="1"/>
              <p:nvPr/>
            </p:nvSpPr>
            <p:spPr>
              <a:xfrm>
                <a:off x="1428883" y="2024052"/>
                <a:ext cx="8282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for any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EC6D19-98B8-FF22-C4D7-98096282C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883" y="2024052"/>
                <a:ext cx="828240" cy="307777"/>
              </a:xfrm>
              <a:prstGeom prst="rect">
                <a:avLst/>
              </a:prstGeom>
              <a:blipFill>
                <a:blip r:embed="rId7"/>
                <a:stretch>
                  <a:fillRect l="-2206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77080CE-3913-3BFF-0DF6-A9015C44826D}"/>
              </a:ext>
            </a:extLst>
          </p:cNvPr>
          <p:cNvSpPr txBox="1"/>
          <p:nvPr/>
        </p:nvSpPr>
        <p:spPr>
          <a:xfrm>
            <a:off x="372637" y="3018413"/>
            <a:ext cx="251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affine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D3BDE5-A3C5-638D-DCED-2FDEC67C3D4C}"/>
                  </a:ext>
                </a:extLst>
              </p:cNvPr>
              <p:cNvSpPr txBox="1"/>
              <p:nvPr/>
            </p:nvSpPr>
            <p:spPr>
              <a:xfrm>
                <a:off x="594076" y="4972983"/>
                <a:ext cx="4460837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D3BDE5-A3C5-638D-DCED-2FDEC67C3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76" y="4972983"/>
                <a:ext cx="4460837" cy="578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27962A-984B-EE04-1F44-BDE0CD97134E}"/>
              </a:ext>
            </a:extLst>
          </p:cNvPr>
          <p:cNvCxnSpPr>
            <a:cxnSpLocks/>
          </p:cNvCxnSpPr>
          <p:nvPr/>
        </p:nvCxnSpPr>
        <p:spPr>
          <a:xfrm flipH="1">
            <a:off x="8425879" y="4132825"/>
            <a:ext cx="481584" cy="102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C170DF-2559-9F4B-9BA1-4466FC151FEE}"/>
                  </a:ext>
                </a:extLst>
              </p:cNvPr>
              <p:cNvSpPr txBox="1"/>
              <p:nvPr/>
            </p:nvSpPr>
            <p:spPr>
              <a:xfrm>
                <a:off x="7436250" y="3654427"/>
                <a:ext cx="3705502" cy="385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Why must we have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C170DF-2559-9F4B-9BA1-4466FC15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50" y="3654427"/>
                <a:ext cx="3705502" cy="385618"/>
              </a:xfrm>
              <a:prstGeom prst="rect">
                <a:avLst/>
              </a:prstGeom>
              <a:blipFill>
                <a:blip r:embed="rId9"/>
                <a:stretch>
                  <a:fillRect l="-1480" t="-109375" r="-493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8D2399-240D-1325-D12B-AA40D25CFBB0}"/>
              </a:ext>
            </a:extLst>
          </p:cNvPr>
          <p:cNvCxnSpPr>
            <a:endCxn id="4" idx="1"/>
          </p:cNvCxnSpPr>
          <p:nvPr/>
        </p:nvCxnSpPr>
        <p:spPr>
          <a:xfrm>
            <a:off x="1127760" y="1325600"/>
            <a:ext cx="301123" cy="18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CD15A2-0567-0269-B4D5-61AE402F205B}"/>
              </a:ext>
            </a:extLst>
          </p:cNvPr>
          <p:cNvCxnSpPr>
            <a:cxnSpLocks/>
          </p:cNvCxnSpPr>
          <p:nvPr/>
        </p:nvCxnSpPr>
        <p:spPr>
          <a:xfrm flipH="1">
            <a:off x="3795293" y="1272712"/>
            <a:ext cx="302662" cy="23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1AB080-B97E-4047-7CBE-4C598801C0A4}"/>
              </a:ext>
            </a:extLst>
          </p:cNvPr>
          <p:cNvCxnSpPr/>
          <p:nvPr/>
        </p:nvCxnSpPr>
        <p:spPr>
          <a:xfrm>
            <a:off x="6096000" y="1306332"/>
            <a:ext cx="231648" cy="14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9489CE-2D1A-04AF-4845-57112AD9430C}"/>
                  </a:ext>
                </a:extLst>
              </p:cNvPr>
              <p:cNvSpPr txBox="1"/>
              <p:nvPr/>
            </p:nvSpPr>
            <p:spPr>
              <a:xfrm>
                <a:off x="1065847" y="5688406"/>
                <a:ext cx="2924262" cy="52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800" dirty="0"/>
                  <a:t> affine basis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9489CE-2D1A-04AF-4845-57112AD94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47" y="5688406"/>
                <a:ext cx="2924262" cy="524631"/>
              </a:xfrm>
              <a:prstGeom prst="rect">
                <a:avLst/>
              </a:prstGeom>
              <a:blipFill>
                <a:blip r:embed="rId10"/>
                <a:stretch>
                  <a:fillRect t="-10465" r="-312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42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E630D-7465-87AA-B2CD-63B401A8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86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44453-391C-0B2A-FC39-BF9F73B47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75B8E1-A630-AA40-65F1-512CEC96B3B6}"/>
              </a:ext>
            </a:extLst>
          </p:cNvPr>
          <p:cNvSpPr/>
          <p:nvPr/>
        </p:nvSpPr>
        <p:spPr>
          <a:xfrm>
            <a:off x="6708733" y="288034"/>
            <a:ext cx="5098582" cy="3515101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9CC04D-1B45-E3AE-BB1E-17981D60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33950E-EDE8-2E71-8E3A-9E881A6D8B89}"/>
              </a:ext>
            </a:extLst>
          </p:cNvPr>
          <p:cNvSpPr txBox="1"/>
          <p:nvPr/>
        </p:nvSpPr>
        <p:spPr>
          <a:xfrm>
            <a:off x="372637" y="296333"/>
            <a:ext cx="270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Convex space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22B8D9E-CE78-CF73-558E-478669D5EF91}"/>
              </a:ext>
            </a:extLst>
          </p:cNvPr>
          <p:cNvSpPr/>
          <p:nvPr/>
        </p:nvSpPr>
        <p:spPr>
          <a:xfrm>
            <a:off x="7817091" y="721128"/>
            <a:ext cx="2881865" cy="2367562"/>
          </a:xfrm>
          <a:custGeom>
            <a:avLst/>
            <a:gdLst>
              <a:gd name="connsiteX0" fmla="*/ 1815827 w 3874208"/>
              <a:gd name="connsiteY0" fmla="*/ 28361 h 3056349"/>
              <a:gd name="connsiteX1" fmla="*/ 751032 w 3874208"/>
              <a:gd name="connsiteY1" fmla="*/ 112582 h 3056349"/>
              <a:gd name="connsiteX2" fmla="*/ 5075 w 3874208"/>
              <a:gd name="connsiteY2" fmla="*/ 996903 h 3056349"/>
              <a:gd name="connsiteX3" fmla="*/ 528448 w 3874208"/>
              <a:gd name="connsiteY3" fmla="*/ 2554992 h 3056349"/>
              <a:gd name="connsiteX4" fmla="*/ 2375296 w 3874208"/>
              <a:gd name="connsiteY4" fmla="*/ 3042271 h 3056349"/>
              <a:gd name="connsiteX5" fmla="*/ 3873227 w 3874208"/>
              <a:gd name="connsiteY5" fmla="*/ 2115840 h 3056349"/>
              <a:gd name="connsiteX6" fmla="*/ 2591864 w 3874208"/>
              <a:gd name="connsiteY6" fmla="*/ 262976 h 3056349"/>
              <a:gd name="connsiteX7" fmla="*/ 1815827 w 3874208"/>
              <a:gd name="connsiteY7" fmla="*/ 28361 h 3056349"/>
              <a:gd name="connsiteX0" fmla="*/ 1815827 w 3874208"/>
              <a:gd name="connsiteY0" fmla="*/ 28361 h 3056349"/>
              <a:gd name="connsiteX1" fmla="*/ 751032 w 3874208"/>
              <a:gd name="connsiteY1" fmla="*/ 112582 h 3056349"/>
              <a:gd name="connsiteX2" fmla="*/ 5075 w 3874208"/>
              <a:gd name="connsiteY2" fmla="*/ 996903 h 3056349"/>
              <a:gd name="connsiteX3" fmla="*/ 528448 w 3874208"/>
              <a:gd name="connsiteY3" fmla="*/ 2554992 h 3056349"/>
              <a:gd name="connsiteX4" fmla="*/ 2375296 w 3874208"/>
              <a:gd name="connsiteY4" fmla="*/ 3042271 h 3056349"/>
              <a:gd name="connsiteX5" fmla="*/ 3873227 w 3874208"/>
              <a:gd name="connsiteY5" fmla="*/ 2115840 h 3056349"/>
              <a:gd name="connsiteX6" fmla="*/ 2591864 w 3874208"/>
              <a:gd name="connsiteY6" fmla="*/ 262976 h 3056349"/>
              <a:gd name="connsiteX7" fmla="*/ 1815827 w 3874208"/>
              <a:gd name="connsiteY7" fmla="*/ 28361 h 3056349"/>
              <a:gd name="connsiteX0" fmla="*/ 1839890 w 3874199"/>
              <a:gd name="connsiteY0" fmla="*/ 3220 h 3043240"/>
              <a:gd name="connsiteX1" fmla="*/ 751032 w 3874199"/>
              <a:gd name="connsiteY1" fmla="*/ 99473 h 3043240"/>
              <a:gd name="connsiteX2" fmla="*/ 5075 w 3874199"/>
              <a:gd name="connsiteY2" fmla="*/ 983794 h 3043240"/>
              <a:gd name="connsiteX3" fmla="*/ 528448 w 3874199"/>
              <a:gd name="connsiteY3" fmla="*/ 2541883 h 3043240"/>
              <a:gd name="connsiteX4" fmla="*/ 2375296 w 3874199"/>
              <a:gd name="connsiteY4" fmla="*/ 3029162 h 3043240"/>
              <a:gd name="connsiteX5" fmla="*/ 3873227 w 3874199"/>
              <a:gd name="connsiteY5" fmla="*/ 2102731 h 3043240"/>
              <a:gd name="connsiteX6" fmla="*/ 2591864 w 3874199"/>
              <a:gd name="connsiteY6" fmla="*/ 249867 h 3043240"/>
              <a:gd name="connsiteX7" fmla="*/ 1839890 w 3874199"/>
              <a:gd name="connsiteY7" fmla="*/ 3220 h 3043240"/>
              <a:gd name="connsiteX0" fmla="*/ 2591864 w 3874411"/>
              <a:gd name="connsiteY0" fmla="*/ 247949 h 3041322"/>
              <a:gd name="connsiteX1" fmla="*/ 751032 w 3874411"/>
              <a:gd name="connsiteY1" fmla="*/ 97555 h 3041322"/>
              <a:gd name="connsiteX2" fmla="*/ 5075 w 3874411"/>
              <a:gd name="connsiteY2" fmla="*/ 981876 h 3041322"/>
              <a:gd name="connsiteX3" fmla="*/ 528448 w 3874411"/>
              <a:gd name="connsiteY3" fmla="*/ 2539965 h 3041322"/>
              <a:gd name="connsiteX4" fmla="*/ 2375296 w 3874411"/>
              <a:gd name="connsiteY4" fmla="*/ 3027244 h 3041322"/>
              <a:gd name="connsiteX5" fmla="*/ 3873227 w 3874411"/>
              <a:gd name="connsiteY5" fmla="*/ 2100813 h 3041322"/>
              <a:gd name="connsiteX6" fmla="*/ 2591864 w 3874411"/>
              <a:gd name="connsiteY6" fmla="*/ 247949 h 3041322"/>
              <a:gd name="connsiteX0" fmla="*/ 2591864 w 3670181"/>
              <a:gd name="connsiteY0" fmla="*/ 243656 h 3040999"/>
              <a:gd name="connsiteX1" fmla="*/ 751032 w 3670181"/>
              <a:gd name="connsiteY1" fmla="*/ 93262 h 3040999"/>
              <a:gd name="connsiteX2" fmla="*/ 5075 w 3670181"/>
              <a:gd name="connsiteY2" fmla="*/ 977583 h 3040999"/>
              <a:gd name="connsiteX3" fmla="*/ 528448 w 3670181"/>
              <a:gd name="connsiteY3" fmla="*/ 2535672 h 3040999"/>
              <a:gd name="connsiteX4" fmla="*/ 2375296 w 3670181"/>
              <a:gd name="connsiteY4" fmla="*/ 3022951 h 3040999"/>
              <a:gd name="connsiteX5" fmla="*/ 3668690 w 3670181"/>
              <a:gd name="connsiteY5" fmla="*/ 2018314 h 3040999"/>
              <a:gd name="connsiteX6" fmla="*/ 2591864 w 3670181"/>
              <a:gd name="connsiteY6" fmla="*/ 243656 h 3040999"/>
              <a:gd name="connsiteX0" fmla="*/ 2591864 w 3670181"/>
              <a:gd name="connsiteY0" fmla="*/ 243656 h 3040999"/>
              <a:gd name="connsiteX1" fmla="*/ 751032 w 3670181"/>
              <a:gd name="connsiteY1" fmla="*/ 93262 h 3040999"/>
              <a:gd name="connsiteX2" fmla="*/ 5075 w 3670181"/>
              <a:gd name="connsiteY2" fmla="*/ 977583 h 3040999"/>
              <a:gd name="connsiteX3" fmla="*/ 528448 w 3670181"/>
              <a:gd name="connsiteY3" fmla="*/ 2535672 h 3040999"/>
              <a:gd name="connsiteX4" fmla="*/ 2375296 w 3670181"/>
              <a:gd name="connsiteY4" fmla="*/ 3022951 h 3040999"/>
              <a:gd name="connsiteX5" fmla="*/ 3668690 w 3670181"/>
              <a:gd name="connsiteY5" fmla="*/ 2018314 h 3040999"/>
              <a:gd name="connsiteX6" fmla="*/ 2591864 w 3670181"/>
              <a:gd name="connsiteY6" fmla="*/ 243656 h 3040999"/>
              <a:gd name="connsiteX0" fmla="*/ 2591864 w 3670181"/>
              <a:gd name="connsiteY0" fmla="*/ 243656 h 3040999"/>
              <a:gd name="connsiteX1" fmla="*/ 751032 w 3670181"/>
              <a:gd name="connsiteY1" fmla="*/ 93262 h 3040999"/>
              <a:gd name="connsiteX2" fmla="*/ 5075 w 3670181"/>
              <a:gd name="connsiteY2" fmla="*/ 977583 h 3040999"/>
              <a:gd name="connsiteX3" fmla="*/ 528448 w 3670181"/>
              <a:gd name="connsiteY3" fmla="*/ 2535672 h 3040999"/>
              <a:gd name="connsiteX4" fmla="*/ 2375296 w 3670181"/>
              <a:gd name="connsiteY4" fmla="*/ 3022951 h 3040999"/>
              <a:gd name="connsiteX5" fmla="*/ 3668690 w 3670181"/>
              <a:gd name="connsiteY5" fmla="*/ 2018314 h 3040999"/>
              <a:gd name="connsiteX6" fmla="*/ 2591864 w 3670181"/>
              <a:gd name="connsiteY6" fmla="*/ 243656 h 3040999"/>
              <a:gd name="connsiteX0" fmla="*/ 2591864 w 3676815"/>
              <a:gd name="connsiteY0" fmla="*/ 243656 h 3040999"/>
              <a:gd name="connsiteX1" fmla="*/ 751032 w 3676815"/>
              <a:gd name="connsiteY1" fmla="*/ 93262 h 3040999"/>
              <a:gd name="connsiteX2" fmla="*/ 5075 w 3676815"/>
              <a:gd name="connsiteY2" fmla="*/ 977583 h 3040999"/>
              <a:gd name="connsiteX3" fmla="*/ 528448 w 3676815"/>
              <a:gd name="connsiteY3" fmla="*/ 2535672 h 3040999"/>
              <a:gd name="connsiteX4" fmla="*/ 2375296 w 3676815"/>
              <a:gd name="connsiteY4" fmla="*/ 3022951 h 3040999"/>
              <a:gd name="connsiteX5" fmla="*/ 3668690 w 3676815"/>
              <a:gd name="connsiteY5" fmla="*/ 2018314 h 3040999"/>
              <a:gd name="connsiteX6" fmla="*/ 2591864 w 3676815"/>
              <a:gd name="connsiteY6" fmla="*/ 243656 h 3040999"/>
              <a:gd name="connsiteX0" fmla="*/ 2591864 w 3528022"/>
              <a:gd name="connsiteY0" fmla="*/ 241070 h 3040965"/>
              <a:gd name="connsiteX1" fmla="*/ 751032 w 3528022"/>
              <a:gd name="connsiteY1" fmla="*/ 90676 h 3040965"/>
              <a:gd name="connsiteX2" fmla="*/ 5075 w 3528022"/>
              <a:gd name="connsiteY2" fmla="*/ 974997 h 3040965"/>
              <a:gd name="connsiteX3" fmla="*/ 528448 w 3528022"/>
              <a:gd name="connsiteY3" fmla="*/ 2533086 h 3040965"/>
              <a:gd name="connsiteX4" fmla="*/ 2375296 w 3528022"/>
              <a:gd name="connsiteY4" fmla="*/ 3020365 h 3040965"/>
              <a:gd name="connsiteX5" fmla="*/ 3518295 w 3528022"/>
              <a:gd name="connsiteY5" fmla="*/ 1967602 h 3040965"/>
              <a:gd name="connsiteX6" fmla="*/ 2591864 w 3528022"/>
              <a:gd name="connsiteY6" fmla="*/ 241070 h 3040965"/>
              <a:gd name="connsiteX0" fmla="*/ 2591626 w 3521081"/>
              <a:gd name="connsiteY0" fmla="*/ 241070 h 2978696"/>
              <a:gd name="connsiteX1" fmla="*/ 750794 w 3521081"/>
              <a:gd name="connsiteY1" fmla="*/ 90676 h 2978696"/>
              <a:gd name="connsiteX2" fmla="*/ 4837 w 3521081"/>
              <a:gd name="connsiteY2" fmla="*/ 974997 h 2978696"/>
              <a:gd name="connsiteX3" fmla="*/ 528210 w 3521081"/>
              <a:gd name="connsiteY3" fmla="*/ 2533086 h 2978696"/>
              <a:gd name="connsiteX4" fmla="*/ 2308884 w 3521081"/>
              <a:gd name="connsiteY4" fmla="*/ 2954191 h 2978696"/>
              <a:gd name="connsiteX5" fmla="*/ 3518057 w 3521081"/>
              <a:gd name="connsiteY5" fmla="*/ 1967602 h 2978696"/>
              <a:gd name="connsiteX6" fmla="*/ 2591626 w 3521081"/>
              <a:gd name="connsiteY6" fmla="*/ 241070 h 297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1081" h="2978696">
                <a:moveTo>
                  <a:pt x="2591626" y="241070"/>
                </a:moveTo>
                <a:cubicBezTo>
                  <a:pt x="2130416" y="-71751"/>
                  <a:pt x="1181925" y="-31645"/>
                  <a:pt x="750794" y="90676"/>
                </a:cubicBezTo>
                <a:cubicBezTo>
                  <a:pt x="319663" y="212997"/>
                  <a:pt x="41934" y="567929"/>
                  <a:pt x="4837" y="974997"/>
                </a:cubicBezTo>
                <a:cubicBezTo>
                  <a:pt x="-32260" y="1382065"/>
                  <a:pt x="144202" y="2203220"/>
                  <a:pt x="528210" y="2533086"/>
                </a:cubicBezTo>
                <a:cubicBezTo>
                  <a:pt x="912218" y="2862952"/>
                  <a:pt x="1810576" y="3048438"/>
                  <a:pt x="2308884" y="2954191"/>
                </a:cubicBezTo>
                <a:cubicBezTo>
                  <a:pt x="2807192" y="2859944"/>
                  <a:pt x="3470933" y="2419789"/>
                  <a:pt x="3518057" y="1967602"/>
                </a:cubicBezTo>
                <a:cubicBezTo>
                  <a:pt x="3565181" y="1515415"/>
                  <a:pt x="3052837" y="553891"/>
                  <a:pt x="2591626" y="24107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889639D-4FB0-5A1C-D1F0-BABA0FFDFD3B}"/>
              </a:ext>
            </a:extLst>
          </p:cNvPr>
          <p:cNvSpPr/>
          <p:nvPr/>
        </p:nvSpPr>
        <p:spPr>
          <a:xfrm>
            <a:off x="9199879" y="1015769"/>
            <a:ext cx="116287" cy="1162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B84C6A-F3B3-16EB-3CF1-E8F847D126E5}"/>
              </a:ext>
            </a:extLst>
          </p:cNvPr>
          <p:cNvSpPr/>
          <p:nvPr/>
        </p:nvSpPr>
        <p:spPr>
          <a:xfrm>
            <a:off x="8711538" y="2621731"/>
            <a:ext cx="116287" cy="1162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35EA701-CE3D-5AF8-A8C1-B6DBAD669927}"/>
                  </a:ext>
                </a:extLst>
              </p:cNvPr>
              <p:cNvSpPr txBox="1"/>
              <p:nvPr/>
            </p:nvSpPr>
            <p:spPr>
              <a:xfrm>
                <a:off x="9258022" y="731945"/>
                <a:ext cx="389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35EA701-CE3D-5AF8-A8C1-B6DBAD669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022" y="731945"/>
                <a:ext cx="389337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2CA6261-6F6B-BDBA-75A5-FF1CD3D92DC0}"/>
                  </a:ext>
                </a:extLst>
              </p:cNvPr>
              <p:cNvSpPr txBox="1"/>
              <p:nvPr/>
            </p:nvSpPr>
            <p:spPr>
              <a:xfrm>
                <a:off x="8769681" y="2537962"/>
                <a:ext cx="439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2CA6261-6F6B-BDBA-75A5-FF1CD3D9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681" y="2537962"/>
                <a:ext cx="43903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1B659D-9163-4855-9D95-B1C5E03641A3}"/>
              </a:ext>
            </a:extLst>
          </p:cNvPr>
          <p:cNvCxnSpPr>
            <a:cxnSpLocks/>
          </p:cNvCxnSpPr>
          <p:nvPr/>
        </p:nvCxnSpPr>
        <p:spPr>
          <a:xfrm flipH="1">
            <a:off x="8765005" y="1073912"/>
            <a:ext cx="493017" cy="160311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95285C-7C31-F430-1519-891C1558FA27}"/>
              </a:ext>
            </a:extLst>
          </p:cNvPr>
          <p:cNvSpPr txBox="1"/>
          <p:nvPr/>
        </p:nvSpPr>
        <p:spPr>
          <a:xfrm>
            <a:off x="812224" y="1032888"/>
            <a:ext cx="561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 that always allows convex combinations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DA5FC-8063-6ED7-026C-EE247BD7C7B4}"/>
              </a:ext>
            </a:extLst>
          </p:cNvPr>
          <p:cNvSpPr txBox="1"/>
          <p:nvPr/>
        </p:nvSpPr>
        <p:spPr>
          <a:xfrm>
            <a:off x="384685" y="1784238"/>
            <a:ext cx="4425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Statistical mixtures are</a:t>
            </a:r>
            <a:br>
              <a:rPr lang="en-US" sz="3600" dirty="0"/>
            </a:br>
            <a:r>
              <a:rPr lang="en-US" sz="3600" dirty="0"/>
              <a:t>convex 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BA8FEE-82BA-9CF6-A0F4-786F94752E36}"/>
                  </a:ext>
                </a:extLst>
              </p:cNvPr>
              <p:cNvSpPr txBox="1"/>
              <p:nvPr/>
            </p:nvSpPr>
            <p:spPr>
              <a:xfrm>
                <a:off x="1808801" y="3084337"/>
                <a:ext cx="44772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BA8FEE-82BA-9CF6-A0F4-786F94752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801" y="3084337"/>
                <a:ext cx="4477251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9C6444C-11E3-82D8-C2F0-49F432FA814B}"/>
              </a:ext>
            </a:extLst>
          </p:cNvPr>
          <p:cNvSpPr txBox="1"/>
          <p:nvPr/>
        </p:nvSpPr>
        <p:spPr>
          <a:xfrm>
            <a:off x="591185" y="4319853"/>
            <a:ext cx="84375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Space of statistical ensembles</a:t>
            </a:r>
            <a:br>
              <a:rPr lang="en-US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is a convex subset of a real vector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3619B-BCDE-3203-0744-B185277D116A}"/>
              </a:ext>
            </a:extLst>
          </p:cNvPr>
          <p:cNvSpPr txBox="1"/>
          <p:nvPr/>
        </p:nvSpPr>
        <p:spPr>
          <a:xfrm rot="19213934">
            <a:off x="1311981" y="4262775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Also</a:t>
            </a:r>
          </a:p>
        </p:txBody>
      </p:sp>
    </p:spTree>
    <p:extLst>
      <p:ext uri="{BB962C8B-B14F-4D97-AF65-F5344CB8AC3E}">
        <p14:creationId xmlns:p14="http://schemas.microsoft.com/office/powerpoint/2010/main" val="3654070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94BAF5-ADB7-78EE-8BE0-50F0F3DC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EDE55-0E9E-F094-5FA0-8C4EC269A6B1}"/>
              </a:ext>
            </a:extLst>
          </p:cNvPr>
          <p:cNvSpPr txBox="1"/>
          <p:nvPr/>
        </p:nvSpPr>
        <p:spPr>
          <a:xfrm>
            <a:off x="1877249" y="213796"/>
            <a:ext cx="84375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Space of quantum ensembles</a:t>
            </a:r>
            <a:br>
              <a:rPr lang="en-US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(i.e. density matrices/operators)</a:t>
            </a:r>
            <a:br>
              <a:rPr lang="en-US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is a convex subset of a real vector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0D46C5-FA8F-6A86-281C-40B2EF1D9A88}"/>
              </a:ext>
            </a:extLst>
          </p:cNvPr>
          <p:cNvGrpSpPr/>
          <p:nvPr/>
        </p:nvGrpSpPr>
        <p:grpSpPr>
          <a:xfrm>
            <a:off x="786579" y="2643989"/>
            <a:ext cx="3299411" cy="3299413"/>
            <a:chOff x="2789303" y="1586577"/>
            <a:chExt cx="3299411" cy="329941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9DE89C-A966-1108-FC97-8859FE023115}"/>
                </a:ext>
              </a:extLst>
            </p:cNvPr>
            <p:cNvSpPr/>
            <p:nvPr/>
          </p:nvSpPr>
          <p:spPr>
            <a:xfrm rot="16200000">
              <a:off x="4011275" y="2290465"/>
              <a:ext cx="862365" cy="30632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1B12C2-4DAD-F75E-A131-6442599656FF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597B0AE-ABFD-D08C-BC3D-03707C96C815}"/>
                </a:ext>
              </a:extLst>
            </p:cNvPr>
            <p:cNvGrpSpPr/>
            <p:nvPr/>
          </p:nvGrpSpPr>
          <p:grpSpPr>
            <a:xfrm>
              <a:off x="3014640" y="1613430"/>
              <a:ext cx="2696625" cy="2612985"/>
              <a:chOff x="3393746" y="1561122"/>
              <a:chExt cx="4452938" cy="4314824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8703DFD-7DCD-029D-7D38-BD22A04AA88E}"/>
                  </a:ext>
                </a:extLst>
              </p:cNvPr>
              <p:cNvSpPr/>
              <p:nvPr/>
            </p:nvSpPr>
            <p:spPr>
              <a:xfrm>
                <a:off x="3393746" y="1561122"/>
                <a:ext cx="4452938" cy="4314824"/>
              </a:xfrm>
              <a:custGeom>
                <a:avLst/>
                <a:gdLst>
                  <a:gd name="connsiteX0" fmla="*/ 2371725 w 4438650"/>
                  <a:gd name="connsiteY0" fmla="*/ 0 h 4310062"/>
                  <a:gd name="connsiteX1" fmla="*/ 4438650 w 4438650"/>
                  <a:gd name="connsiteY1" fmla="*/ 3252787 h 4310062"/>
                  <a:gd name="connsiteX2" fmla="*/ 2700337 w 4438650"/>
                  <a:gd name="connsiteY2" fmla="*/ 4310062 h 4310062"/>
                  <a:gd name="connsiteX3" fmla="*/ 0 w 4438650"/>
                  <a:gd name="connsiteY3" fmla="*/ 3371850 h 4310062"/>
                  <a:gd name="connsiteX4" fmla="*/ 2371725 w 4438650"/>
                  <a:gd name="connsiteY4" fmla="*/ 0 h 4310062"/>
                  <a:gd name="connsiteX0" fmla="*/ 2386013 w 4438650"/>
                  <a:gd name="connsiteY0" fmla="*/ 0 h 4319587"/>
                  <a:gd name="connsiteX1" fmla="*/ 4438650 w 4438650"/>
                  <a:gd name="connsiteY1" fmla="*/ 3262312 h 4319587"/>
                  <a:gd name="connsiteX2" fmla="*/ 2700337 w 4438650"/>
                  <a:gd name="connsiteY2" fmla="*/ 4319587 h 4319587"/>
                  <a:gd name="connsiteX3" fmla="*/ 0 w 4438650"/>
                  <a:gd name="connsiteY3" fmla="*/ 3381375 h 4319587"/>
                  <a:gd name="connsiteX4" fmla="*/ 2386013 w 4438650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81362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3412"/>
                  <a:gd name="connsiteY0" fmla="*/ 0 h 4319587"/>
                  <a:gd name="connsiteX1" fmla="*/ 4443412 w 4443412"/>
                  <a:gd name="connsiteY1" fmla="*/ 3295649 h 4319587"/>
                  <a:gd name="connsiteX2" fmla="*/ 2700337 w 4443412"/>
                  <a:gd name="connsiteY2" fmla="*/ 4319587 h 4319587"/>
                  <a:gd name="connsiteX3" fmla="*/ 0 w 4443412"/>
                  <a:gd name="connsiteY3" fmla="*/ 3381375 h 4319587"/>
                  <a:gd name="connsiteX4" fmla="*/ 2386013 w 4443412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76599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8175"/>
                  <a:gd name="connsiteY0" fmla="*/ 0 h 4319587"/>
                  <a:gd name="connsiteX1" fmla="*/ 4448175 w 4448175"/>
                  <a:gd name="connsiteY1" fmla="*/ 3290887 h 4319587"/>
                  <a:gd name="connsiteX2" fmla="*/ 2700337 w 4448175"/>
                  <a:gd name="connsiteY2" fmla="*/ 4319587 h 4319587"/>
                  <a:gd name="connsiteX3" fmla="*/ 0 w 4448175"/>
                  <a:gd name="connsiteY3" fmla="*/ 3381375 h 4319587"/>
                  <a:gd name="connsiteX4" fmla="*/ 2386013 w 4448175"/>
                  <a:gd name="connsiteY4" fmla="*/ 0 h 4319587"/>
                  <a:gd name="connsiteX0" fmla="*/ 2386013 w 4314825"/>
                  <a:gd name="connsiteY0" fmla="*/ 0 h 4319587"/>
                  <a:gd name="connsiteX1" fmla="*/ 4314825 w 4314825"/>
                  <a:gd name="connsiteY1" fmla="*/ 3333750 h 4319587"/>
                  <a:gd name="connsiteX2" fmla="*/ 2700337 w 4314825"/>
                  <a:gd name="connsiteY2" fmla="*/ 4319587 h 4319587"/>
                  <a:gd name="connsiteX3" fmla="*/ 0 w 4314825"/>
                  <a:gd name="connsiteY3" fmla="*/ 3381375 h 4319587"/>
                  <a:gd name="connsiteX4" fmla="*/ 2386013 w 4314825"/>
                  <a:gd name="connsiteY4" fmla="*/ 0 h 4319587"/>
                  <a:gd name="connsiteX0" fmla="*/ 2386013 w 4452938"/>
                  <a:gd name="connsiteY0" fmla="*/ 0 h 4319587"/>
                  <a:gd name="connsiteX1" fmla="*/ 4452938 w 4452938"/>
                  <a:gd name="connsiteY1" fmla="*/ 3276600 h 4319587"/>
                  <a:gd name="connsiteX2" fmla="*/ 2700337 w 4452938"/>
                  <a:gd name="connsiteY2" fmla="*/ 4319587 h 4319587"/>
                  <a:gd name="connsiteX3" fmla="*/ 0 w 4452938"/>
                  <a:gd name="connsiteY3" fmla="*/ 3381375 h 4319587"/>
                  <a:gd name="connsiteX4" fmla="*/ 2386013 w 4452938"/>
                  <a:gd name="connsiteY4" fmla="*/ 0 h 4319587"/>
                  <a:gd name="connsiteX0" fmla="*/ 2290763 w 4452938"/>
                  <a:gd name="connsiteY0" fmla="*/ 0 h 4414837"/>
                  <a:gd name="connsiteX1" fmla="*/ 4452938 w 4452938"/>
                  <a:gd name="connsiteY1" fmla="*/ 3371850 h 4414837"/>
                  <a:gd name="connsiteX2" fmla="*/ 2700337 w 4452938"/>
                  <a:gd name="connsiteY2" fmla="*/ 4414837 h 4414837"/>
                  <a:gd name="connsiteX3" fmla="*/ 0 w 4452938"/>
                  <a:gd name="connsiteY3" fmla="*/ 3476625 h 4414837"/>
                  <a:gd name="connsiteX4" fmla="*/ 2290763 w 4452938"/>
                  <a:gd name="connsiteY4" fmla="*/ 0 h 4414837"/>
                  <a:gd name="connsiteX0" fmla="*/ 2376488 w 4452938"/>
                  <a:gd name="connsiteY0" fmla="*/ 0 h 4314824"/>
                  <a:gd name="connsiteX1" fmla="*/ 4452938 w 4452938"/>
                  <a:gd name="connsiteY1" fmla="*/ 3271837 h 4314824"/>
                  <a:gd name="connsiteX2" fmla="*/ 2700337 w 4452938"/>
                  <a:gd name="connsiteY2" fmla="*/ 4314824 h 4314824"/>
                  <a:gd name="connsiteX3" fmla="*/ 0 w 4452938"/>
                  <a:gd name="connsiteY3" fmla="*/ 3376612 h 4314824"/>
                  <a:gd name="connsiteX4" fmla="*/ 2376488 w 4452938"/>
                  <a:gd name="connsiteY4" fmla="*/ 0 h 431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2938" h="4314824">
                    <a:moveTo>
                      <a:pt x="2376488" y="0"/>
                    </a:moveTo>
                    <a:lnTo>
                      <a:pt x="4452938" y="3271837"/>
                    </a:lnTo>
                    <a:lnTo>
                      <a:pt x="2700337" y="4314824"/>
                    </a:lnTo>
                    <a:lnTo>
                      <a:pt x="0" y="3376612"/>
                    </a:lnTo>
                    <a:lnTo>
                      <a:pt x="237648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C9B200-D97C-2E12-6BF1-EE5CC189E24E}"/>
                  </a:ext>
                </a:extLst>
              </p:cNvPr>
              <p:cNvCxnSpPr>
                <a:stCxn id="13" idx="3"/>
                <a:endCxn id="13" idx="1"/>
              </p:cNvCxnSpPr>
              <p:nvPr/>
            </p:nvCxnSpPr>
            <p:spPr>
              <a:xfrm flipV="1">
                <a:off x="3393746" y="4832959"/>
                <a:ext cx="4452938" cy="1047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29E773D-BD59-3BCF-DCF4-19BD148C8E10}"/>
                  </a:ext>
                </a:extLst>
              </p:cNvPr>
              <p:cNvCxnSpPr>
                <a:cxnSpLocks/>
                <a:stCxn id="13" idx="0"/>
                <a:endCxn id="13" idx="2"/>
              </p:cNvCxnSpPr>
              <p:nvPr/>
            </p:nvCxnSpPr>
            <p:spPr>
              <a:xfrm>
                <a:off x="5770234" y="1561122"/>
                <a:ext cx="323849" cy="43148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5C1F971E-8B60-83E9-2618-55ADA6210D7C}"/>
                </a:ext>
              </a:extLst>
            </p:cNvPr>
            <p:cNvSpPr/>
            <p:nvPr/>
          </p:nvSpPr>
          <p:spPr>
            <a:xfrm rot="16200000" flipH="1">
              <a:off x="4226868" y="2506055"/>
              <a:ext cx="431183" cy="3063240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62B295E-16F7-5677-008E-288A7C36B1AE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31">
              <a:extLst>
                <a:ext uri="{FF2B5EF4-FFF2-40B4-BE49-F238E27FC236}">
                  <a16:creationId xmlns:a16="http://schemas.microsoft.com/office/drawing/2014/main" id="{DBBF528F-803A-E88A-130E-7366CF1A14D0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9C083E-1CB7-5523-0D1C-172A862095BC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851F426B-2579-DA6F-4B70-7803F601515B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9B366A-2E90-C65F-D09C-8885DB03C626}"/>
                  </a:ext>
                </a:extLst>
              </p:cNvPr>
              <p:cNvSpPr txBox="1"/>
              <p:nvPr/>
            </p:nvSpPr>
            <p:spPr>
              <a:xfrm>
                <a:off x="2259333" y="2349639"/>
                <a:ext cx="3878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9B366A-2E90-C65F-D09C-8885DB03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333" y="2349639"/>
                <a:ext cx="38786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95AA31-432C-61BB-D2D4-1522FEE26409}"/>
                  </a:ext>
                </a:extLst>
              </p:cNvPr>
              <p:cNvSpPr txBox="1"/>
              <p:nvPr/>
            </p:nvSpPr>
            <p:spPr>
              <a:xfrm>
                <a:off x="793478" y="4376160"/>
                <a:ext cx="392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95AA31-432C-61BB-D2D4-1522FEE26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78" y="4376160"/>
                <a:ext cx="39203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71F14F-65E0-DC99-28F0-3881D8FC89AF}"/>
                  </a:ext>
                </a:extLst>
              </p:cNvPr>
              <p:cNvSpPr txBox="1"/>
              <p:nvPr/>
            </p:nvSpPr>
            <p:spPr>
              <a:xfrm>
                <a:off x="2515011" y="5270400"/>
                <a:ext cx="392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71F14F-65E0-DC99-28F0-3881D8FC8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011" y="5270400"/>
                <a:ext cx="39203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DA7F19-B127-65D8-1FFC-1174E7CA9C1E}"/>
                  </a:ext>
                </a:extLst>
              </p:cNvPr>
              <p:cNvSpPr txBox="1"/>
              <p:nvPr/>
            </p:nvSpPr>
            <p:spPr>
              <a:xfrm>
                <a:off x="3617846" y="4383269"/>
                <a:ext cx="392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DA7F19-B127-65D8-1FFC-1174E7CA9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46" y="4383269"/>
                <a:ext cx="39203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3803FE-3EBE-0583-C0C0-021CD233C840}"/>
                  </a:ext>
                </a:extLst>
              </p:cNvPr>
              <p:cNvSpPr txBox="1"/>
              <p:nvPr/>
            </p:nvSpPr>
            <p:spPr>
              <a:xfrm>
                <a:off x="5408195" y="3014297"/>
                <a:ext cx="2004395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3803FE-3EBE-0583-C0C0-021CD233C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195" y="3014297"/>
                <a:ext cx="2004395" cy="600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B01E5FF-D7C0-E187-78BE-E97D6541F7DC}"/>
              </a:ext>
            </a:extLst>
          </p:cNvPr>
          <p:cNvSpPr txBox="1"/>
          <p:nvPr/>
        </p:nvSpPr>
        <p:spPr>
          <a:xfrm>
            <a:off x="4866806" y="2549078"/>
            <a:ext cx="237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Finite dimensional case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1C65F7-5AC4-57FF-08F0-3AC0FBE426EF}"/>
              </a:ext>
            </a:extLst>
          </p:cNvPr>
          <p:cNvCxnSpPr/>
          <p:nvPr/>
        </p:nvCxnSpPr>
        <p:spPr>
          <a:xfrm flipH="1" flipV="1">
            <a:off x="6888078" y="3686502"/>
            <a:ext cx="457200" cy="68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5B5865-2FF1-9C04-AB3C-F7F826140497}"/>
                  </a:ext>
                </a:extLst>
              </p:cNvPr>
              <p:cNvSpPr txBox="1"/>
              <p:nvPr/>
            </p:nvSpPr>
            <p:spPr>
              <a:xfrm>
                <a:off x="4866806" y="4452124"/>
                <a:ext cx="42892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Every ensemble is an affine combination of an affine basis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5B5865-2FF1-9C04-AB3C-F7F826140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806" y="4452124"/>
                <a:ext cx="4289258" cy="830997"/>
              </a:xfrm>
              <a:prstGeom prst="rect">
                <a:avLst/>
              </a:prstGeom>
              <a:blipFill>
                <a:blip r:embed="rId7"/>
                <a:stretch>
                  <a:fillRect l="-2131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4B3EDE-B1DF-E4DF-B177-FB61D6C1BFB8}"/>
                  </a:ext>
                </a:extLst>
              </p:cNvPr>
              <p:cNvSpPr txBox="1"/>
              <p:nvPr/>
            </p:nvSpPr>
            <p:spPr>
              <a:xfrm>
                <a:off x="7760368" y="3014297"/>
                <a:ext cx="1669881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4B3EDE-B1DF-E4DF-B177-FB61D6C1B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368" y="3014297"/>
                <a:ext cx="1669881" cy="600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6F4A9-B9C9-34AB-9B20-57F9DB615CBB}"/>
              </a:ext>
            </a:extLst>
          </p:cNvPr>
          <p:cNvCxnSpPr/>
          <p:nvPr/>
        </p:nvCxnSpPr>
        <p:spPr>
          <a:xfrm flipV="1">
            <a:off x="7609974" y="3686502"/>
            <a:ext cx="535405" cy="68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494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17C5A-3238-5997-BE81-DE7464A0B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920F3F-6A8A-21B4-221F-07BB9B5F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B8EA4-DA15-6E12-076B-5144EABF539D}"/>
              </a:ext>
            </a:extLst>
          </p:cNvPr>
          <p:cNvSpPr txBox="1"/>
          <p:nvPr/>
        </p:nvSpPr>
        <p:spPr>
          <a:xfrm>
            <a:off x="671598" y="234616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Infinite dimensional case: Wigner quasi-probability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2A1E0D-A571-027A-1C47-F487C0A051F3}"/>
                  </a:ext>
                </a:extLst>
              </p:cNvPr>
              <p:cNvSpPr txBox="1"/>
              <p:nvPr/>
            </p:nvSpPr>
            <p:spPr>
              <a:xfrm>
                <a:off x="998621" y="1262660"/>
                <a:ext cx="87895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For each state (mixed or pure), we want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dirty="0"/>
                  <a:t> such that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2A1E0D-A571-027A-1C47-F487C0A05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21" y="1262660"/>
                <a:ext cx="8789522" cy="461665"/>
              </a:xfrm>
              <a:prstGeom prst="rect">
                <a:avLst/>
              </a:prstGeom>
              <a:blipFill>
                <a:blip r:embed="rId2"/>
                <a:stretch>
                  <a:fillRect l="-1110" t="-10526" r="-13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B09A6B-6F36-C2A1-5076-FBA1D7DA162B}"/>
              </a:ext>
            </a:extLst>
          </p:cNvPr>
          <p:cNvGrpSpPr/>
          <p:nvPr/>
        </p:nvGrpSpPr>
        <p:grpSpPr>
          <a:xfrm>
            <a:off x="1635951" y="2011594"/>
            <a:ext cx="8339274" cy="1285059"/>
            <a:chOff x="1732204" y="2301734"/>
            <a:chExt cx="8339274" cy="1285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6BA2F8A-1AFF-497C-ECA0-E4888C0263AB}"/>
                    </a:ext>
                  </a:extLst>
                </p:cNvPr>
                <p:cNvSpPr txBox="1"/>
                <p:nvPr/>
              </p:nvSpPr>
              <p:spPr>
                <a:xfrm>
                  <a:off x="2698592" y="3002018"/>
                  <a:ext cx="252550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6BA2F8A-1AFF-497C-ECA0-E4888C026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592" y="3002018"/>
                  <a:ext cx="2525500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258ED04-DACB-C1A2-770F-DF0A236076C6}"/>
                    </a:ext>
                  </a:extLst>
                </p:cNvPr>
                <p:cNvSpPr txBox="1"/>
                <p:nvPr/>
              </p:nvSpPr>
              <p:spPr>
                <a:xfrm>
                  <a:off x="1732204" y="2591205"/>
                  <a:ext cx="91698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258ED04-DACB-C1A2-770F-DF0A23607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204" y="2591205"/>
                  <a:ext cx="916981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CF64A8D-E932-E89C-AAA2-B097EA395464}"/>
                    </a:ext>
                  </a:extLst>
                </p:cNvPr>
                <p:cNvSpPr txBox="1"/>
                <p:nvPr/>
              </p:nvSpPr>
              <p:spPr>
                <a:xfrm>
                  <a:off x="2800222" y="2329596"/>
                  <a:ext cx="23222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CF64A8D-E932-E89C-AAA2-B097EA395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222" y="2329596"/>
                  <a:ext cx="232223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68EB1E-809A-906D-D07C-71BB58AA5CD2}"/>
                    </a:ext>
                  </a:extLst>
                </p:cNvPr>
                <p:cNvSpPr txBox="1"/>
                <p:nvPr/>
              </p:nvSpPr>
              <p:spPr>
                <a:xfrm>
                  <a:off x="5273498" y="2301734"/>
                  <a:ext cx="4797980" cy="12252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subHide m:val="on"/>
                            <m:sup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𝑑𝑥𝑑𝑝</m:t>
                            </m:r>
                          </m:e>
                        </m:nary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68EB1E-809A-906D-D07C-71BB58AA5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498" y="2301734"/>
                  <a:ext cx="4797980" cy="122527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A6C032-EACD-1410-5EB8-8707E8FC2C02}"/>
                  </a:ext>
                </a:extLst>
              </p:cNvPr>
              <p:cNvSpPr txBox="1"/>
              <p:nvPr/>
            </p:nvSpPr>
            <p:spPr>
              <a:xfrm>
                <a:off x="884321" y="3500695"/>
                <a:ext cx="63656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Since both trace and integral are linear operators,</a:t>
                </a:r>
                <a:br>
                  <a:rPr lang="en-US" sz="2400" dirty="0"/>
                </a:br>
                <a:r>
                  <a:rPr lang="en-US" sz="2400" dirty="0"/>
                  <a:t>the map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dirty="0"/>
                  <a:t> must be linear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A6C032-EACD-1410-5EB8-8707E8FC2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21" y="3500695"/>
                <a:ext cx="6365653" cy="830997"/>
              </a:xfrm>
              <a:prstGeom prst="rect">
                <a:avLst/>
              </a:prstGeom>
              <a:blipFill>
                <a:blip r:embed="rId7"/>
                <a:stretch>
                  <a:fillRect l="-1437" t="-5839" r="-47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6B04BB-4411-45B3-3C0A-670343296165}"/>
                  </a:ext>
                </a:extLst>
              </p:cNvPr>
              <p:cNvSpPr txBox="1"/>
              <p:nvPr/>
            </p:nvSpPr>
            <p:spPr>
              <a:xfrm>
                <a:off x="1410827" y="4723766"/>
                <a:ext cx="72307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3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is an affine representation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6B04BB-4411-45B3-3C0A-670343296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827" y="4723766"/>
                <a:ext cx="7230762" cy="646331"/>
              </a:xfrm>
              <a:prstGeom prst="rect">
                <a:avLst/>
              </a:prstGeom>
              <a:blipFill>
                <a:blip r:embed="rId8"/>
                <a:stretch>
                  <a:fillRect t="-15094" r="-1348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4E9997F-6BA4-33FE-8E2C-B43C1E0EFE79}"/>
              </a:ext>
            </a:extLst>
          </p:cNvPr>
          <p:cNvSpPr txBox="1"/>
          <p:nvPr/>
        </p:nvSpPr>
        <p:spPr>
          <a:xfrm>
            <a:off x="2320852" y="5439005"/>
            <a:ext cx="5410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Many such representations!</a:t>
            </a:r>
          </a:p>
        </p:txBody>
      </p:sp>
    </p:spTree>
    <p:extLst>
      <p:ext uri="{BB962C8B-B14F-4D97-AF65-F5344CB8AC3E}">
        <p14:creationId xmlns:p14="http://schemas.microsoft.com/office/powerpoint/2010/main" val="6474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F93CA-AADF-6835-A682-C6CD63BA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CA74D-10E1-8F10-DD02-04C7E0D631B2}"/>
              </a:ext>
            </a:extLst>
          </p:cNvPr>
          <p:cNvSpPr txBox="1"/>
          <p:nvPr/>
        </p:nvSpPr>
        <p:spPr>
          <a:xfrm>
            <a:off x="671598" y="234616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Infinite dimensional case: Wigner quasi-probability distributions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AA167-09A4-FF22-9906-48A2264F0191}"/>
              </a:ext>
            </a:extLst>
          </p:cNvPr>
          <p:cNvSpPr txBox="1"/>
          <p:nvPr/>
        </p:nvSpPr>
        <p:spPr>
          <a:xfrm>
            <a:off x="540761" y="1244938"/>
            <a:ext cx="11110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Wigner representation requires products correspond to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symmetrized operator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872565-9247-9DC8-DC90-82FC6092C0CC}"/>
                  </a:ext>
                </a:extLst>
              </p:cNvPr>
              <p:cNvSpPr txBox="1"/>
              <p:nvPr/>
            </p:nvSpPr>
            <p:spPr>
              <a:xfrm>
                <a:off x="828146" y="2152758"/>
                <a:ext cx="10535705" cy="1031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𝑑𝑥𝑑𝑝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𝑋𝑃𝑋𝑃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𝑋𝑃𝑃𝑋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𝑃𝑋𝑋𝑃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𝑃𝑋𝑃𝑋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872565-9247-9DC8-DC90-82FC6092C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46" y="2152758"/>
                <a:ext cx="10535705" cy="10314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857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D10DA-7C37-1CC6-4651-24E9F0F3B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2FE9F4-023B-9046-7690-DFE5428EF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064" y="296333"/>
            <a:ext cx="1697290" cy="36321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150D5F-A8F0-0AFB-9F88-2367ECA8FFC1}"/>
              </a:ext>
            </a:extLst>
          </p:cNvPr>
          <p:cNvSpPr txBox="1"/>
          <p:nvPr/>
        </p:nvSpPr>
        <p:spPr>
          <a:xfrm>
            <a:off x="372637" y="296333"/>
            <a:ext cx="5792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Quasi-probability distribution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18770C-C19C-FF41-D2AF-B36AF2BF4A3C}"/>
                  </a:ext>
                </a:extLst>
              </p:cNvPr>
              <p:cNvSpPr txBox="1"/>
              <p:nvPr/>
            </p:nvSpPr>
            <p:spPr>
              <a:xfrm>
                <a:off x="1503546" y="1522573"/>
                <a:ext cx="5683800" cy="869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𝚤𝑝𝑦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/ℏ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18770C-C19C-FF41-D2AF-B36AF2BF4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546" y="1522573"/>
                <a:ext cx="5683800" cy="8690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95C203-2E38-2768-9664-9F5DD7C12AC4}"/>
                  </a:ext>
                </a:extLst>
              </p:cNvPr>
              <p:cNvSpPr txBox="1"/>
              <p:nvPr/>
            </p:nvSpPr>
            <p:spPr>
              <a:xfrm>
                <a:off x="1637982" y="3203333"/>
                <a:ext cx="4283673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95C203-2E38-2768-9664-9F5DD7C1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82" y="3203333"/>
                <a:ext cx="4283673" cy="475643"/>
              </a:xfrm>
              <a:prstGeom prst="rect">
                <a:avLst/>
              </a:prstGeom>
              <a:blipFill>
                <a:blip r:embed="rId4"/>
                <a:stretch>
                  <a:fillRect b="-20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00ED6D-1A66-C507-55BE-BDD24C296BF4}"/>
                  </a:ext>
                </a:extLst>
              </p:cNvPr>
              <p:cNvSpPr txBox="1"/>
              <p:nvPr/>
            </p:nvSpPr>
            <p:spPr>
              <a:xfrm>
                <a:off x="1669144" y="3814576"/>
                <a:ext cx="4221348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00ED6D-1A66-C507-55BE-BDD24C29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44" y="3814576"/>
                <a:ext cx="4221348" cy="475643"/>
              </a:xfrm>
              <a:prstGeom prst="rect">
                <a:avLst/>
              </a:prstGeom>
              <a:blipFill>
                <a:blip r:embed="rId5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C77FDC5-AEA0-3845-D5DE-1E6D0608E3CA}"/>
              </a:ext>
            </a:extLst>
          </p:cNvPr>
          <p:cNvSpPr txBox="1"/>
          <p:nvPr/>
        </p:nvSpPr>
        <p:spPr>
          <a:xfrm>
            <a:off x="707440" y="119439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Wigner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AF491-39A0-A109-8EDF-3EDF63F65020}"/>
              </a:ext>
            </a:extLst>
          </p:cNvPr>
          <p:cNvSpPr txBox="1"/>
          <p:nvPr/>
        </p:nvSpPr>
        <p:spPr>
          <a:xfrm>
            <a:off x="7446054" y="296333"/>
            <a:ext cx="2713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Wigner function for first two solutions of the harmonic oscillator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CA06C5-4A42-C0DF-E7B1-4353D7A521FC}"/>
              </a:ext>
            </a:extLst>
          </p:cNvPr>
          <p:cNvSpPr txBox="1"/>
          <p:nvPr/>
        </p:nvSpPr>
        <p:spPr>
          <a:xfrm>
            <a:off x="7860536" y="1789266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Can be negative: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no clear meaning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BC0F3B-C6F4-30BD-4D28-B272092BEE51}"/>
              </a:ext>
            </a:extLst>
          </p:cNvPr>
          <p:cNvSpPr txBox="1"/>
          <p:nvPr/>
        </p:nvSpPr>
        <p:spPr>
          <a:xfrm>
            <a:off x="2022882" y="2798743"/>
            <a:ext cx="312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Recovers marginal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309B2-614E-6D36-E474-62E3DBDA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078AC1-EFCB-5756-7B73-7B8239EE6B9E}"/>
              </a:ext>
            </a:extLst>
          </p:cNvPr>
          <p:cNvSpPr txBox="1"/>
          <p:nvPr/>
        </p:nvSpPr>
        <p:spPr>
          <a:xfrm>
            <a:off x="11210907" y="3928532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839201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67FB48-C50A-A885-E427-864DD033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A8456B-BE28-5660-A248-BF1DBB31412F}"/>
              </a:ext>
            </a:extLst>
          </p:cNvPr>
          <p:cNvGrpSpPr/>
          <p:nvPr/>
        </p:nvGrpSpPr>
        <p:grpSpPr>
          <a:xfrm>
            <a:off x="8552514" y="481263"/>
            <a:ext cx="3142180" cy="3350597"/>
            <a:chOff x="2518144" y="1132335"/>
            <a:chExt cx="3689618" cy="375365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1E2DB2F-D026-B127-3271-80260944E3CC}"/>
                </a:ext>
              </a:extLst>
            </p:cNvPr>
            <p:cNvSpPr/>
            <p:nvPr/>
          </p:nvSpPr>
          <p:spPr>
            <a:xfrm rot="16200000">
              <a:off x="4011275" y="2290465"/>
              <a:ext cx="862365" cy="30632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A81B16-51CE-0B8F-F328-ADB92083B3D9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1DF250-5EA8-9E5B-8047-FEA6E185C2A9}"/>
                </a:ext>
              </a:extLst>
            </p:cNvPr>
            <p:cNvGrpSpPr/>
            <p:nvPr/>
          </p:nvGrpSpPr>
          <p:grpSpPr>
            <a:xfrm>
              <a:off x="2518144" y="1132335"/>
              <a:ext cx="3689618" cy="3575176"/>
              <a:chOff x="2573882" y="766689"/>
              <a:chExt cx="6092668" cy="5903691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1790E70-9056-47D1-7AE2-F34FB9E794D8}"/>
                  </a:ext>
                </a:extLst>
              </p:cNvPr>
              <p:cNvSpPr/>
              <p:nvPr/>
            </p:nvSpPr>
            <p:spPr>
              <a:xfrm>
                <a:off x="2573882" y="766689"/>
                <a:ext cx="6092668" cy="5903691"/>
              </a:xfrm>
              <a:custGeom>
                <a:avLst/>
                <a:gdLst>
                  <a:gd name="connsiteX0" fmla="*/ 2371725 w 4438650"/>
                  <a:gd name="connsiteY0" fmla="*/ 0 h 4310062"/>
                  <a:gd name="connsiteX1" fmla="*/ 4438650 w 4438650"/>
                  <a:gd name="connsiteY1" fmla="*/ 3252787 h 4310062"/>
                  <a:gd name="connsiteX2" fmla="*/ 2700337 w 4438650"/>
                  <a:gd name="connsiteY2" fmla="*/ 4310062 h 4310062"/>
                  <a:gd name="connsiteX3" fmla="*/ 0 w 4438650"/>
                  <a:gd name="connsiteY3" fmla="*/ 3371850 h 4310062"/>
                  <a:gd name="connsiteX4" fmla="*/ 2371725 w 4438650"/>
                  <a:gd name="connsiteY4" fmla="*/ 0 h 4310062"/>
                  <a:gd name="connsiteX0" fmla="*/ 2386013 w 4438650"/>
                  <a:gd name="connsiteY0" fmla="*/ 0 h 4319587"/>
                  <a:gd name="connsiteX1" fmla="*/ 4438650 w 4438650"/>
                  <a:gd name="connsiteY1" fmla="*/ 3262312 h 4319587"/>
                  <a:gd name="connsiteX2" fmla="*/ 2700337 w 4438650"/>
                  <a:gd name="connsiteY2" fmla="*/ 4319587 h 4319587"/>
                  <a:gd name="connsiteX3" fmla="*/ 0 w 4438650"/>
                  <a:gd name="connsiteY3" fmla="*/ 3381375 h 4319587"/>
                  <a:gd name="connsiteX4" fmla="*/ 2386013 w 4438650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81362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3412"/>
                  <a:gd name="connsiteY0" fmla="*/ 0 h 4319587"/>
                  <a:gd name="connsiteX1" fmla="*/ 4443412 w 4443412"/>
                  <a:gd name="connsiteY1" fmla="*/ 3295649 h 4319587"/>
                  <a:gd name="connsiteX2" fmla="*/ 2700337 w 4443412"/>
                  <a:gd name="connsiteY2" fmla="*/ 4319587 h 4319587"/>
                  <a:gd name="connsiteX3" fmla="*/ 0 w 4443412"/>
                  <a:gd name="connsiteY3" fmla="*/ 3381375 h 4319587"/>
                  <a:gd name="connsiteX4" fmla="*/ 2386013 w 4443412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76599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8175"/>
                  <a:gd name="connsiteY0" fmla="*/ 0 h 4319587"/>
                  <a:gd name="connsiteX1" fmla="*/ 4448175 w 4448175"/>
                  <a:gd name="connsiteY1" fmla="*/ 3290887 h 4319587"/>
                  <a:gd name="connsiteX2" fmla="*/ 2700337 w 4448175"/>
                  <a:gd name="connsiteY2" fmla="*/ 4319587 h 4319587"/>
                  <a:gd name="connsiteX3" fmla="*/ 0 w 4448175"/>
                  <a:gd name="connsiteY3" fmla="*/ 3381375 h 4319587"/>
                  <a:gd name="connsiteX4" fmla="*/ 2386013 w 4448175"/>
                  <a:gd name="connsiteY4" fmla="*/ 0 h 4319587"/>
                  <a:gd name="connsiteX0" fmla="*/ 2386013 w 4314825"/>
                  <a:gd name="connsiteY0" fmla="*/ 0 h 4319587"/>
                  <a:gd name="connsiteX1" fmla="*/ 4314825 w 4314825"/>
                  <a:gd name="connsiteY1" fmla="*/ 3333750 h 4319587"/>
                  <a:gd name="connsiteX2" fmla="*/ 2700337 w 4314825"/>
                  <a:gd name="connsiteY2" fmla="*/ 4319587 h 4319587"/>
                  <a:gd name="connsiteX3" fmla="*/ 0 w 4314825"/>
                  <a:gd name="connsiteY3" fmla="*/ 3381375 h 4319587"/>
                  <a:gd name="connsiteX4" fmla="*/ 2386013 w 4314825"/>
                  <a:gd name="connsiteY4" fmla="*/ 0 h 4319587"/>
                  <a:gd name="connsiteX0" fmla="*/ 2386013 w 4452938"/>
                  <a:gd name="connsiteY0" fmla="*/ 0 h 4319587"/>
                  <a:gd name="connsiteX1" fmla="*/ 4452938 w 4452938"/>
                  <a:gd name="connsiteY1" fmla="*/ 3276600 h 4319587"/>
                  <a:gd name="connsiteX2" fmla="*/ 2700337 w 4452938"/>
                  <a:gd name="connsiteY2" fmla="*/ 4319587 h 4319587"/>
                  <a:gd name="connsiteX3" fmla="*/ 0 w 4452938"/>
                  <a:gd name="connsiteY3" fmla="*/ 3381375 h 4319587"/>
                  <a:gd name="connsiteX4" fmla="*/ 2386013 w 4452938"/>
                  <a:gd name="connsiteY4" fmla="*/ 0 h 4319587"/>
                  <a:gd name="connsiteX0" fmla="*/ 2290763 w 4452938"/>
                  <a:gd name="connsiteY0" fmla="*/ 0 h 4414837"/>
                  <a:gd name="connsiteX1" fmla="*/ 4452938 w 4452938"/>
                  <a:gd name="connsiteY1" fmla="*/ 3371850 h 4414837"/>
                  <a:gd name="connsiteX2" fmla="*/ 2700337 w 4452938"/>
                  <a:gd name="connsiteY2" fmla="*/ 4414837 h 4414837"/>
                  <a:gd name="connsiteX3" fmla="*/ 0 w 4452938"/>
                  <a:gd name="connsiteY3" fmla="*/ 3476625 h 4414837"/>
                  <a:gd name="connsiteX4" fmla="*/ 2290763 w 4452938"/>
                  <a:gd name="connsiteY4" fmla="*/ 0 h 4414837"/>
                  <a:gd name="connsiteX0" fmla="*/ 2376488 w 4452938"/>
                  <a:gd name="connsiteY0" fmla="*/ 0 h 4314824"/>
                  <a:gd name="connsiteX1" fmla="*/ 4452938 w 4452938"/>
                  <a:gd name="connsiteY1" fmla="*/ 3271837 h 4314824"/>
                  <a:gd name="connsiteX2" fmla="*/ 2700337 w 4452938"/>
                  <a:gd name="connsiteY2" fmla="*/ 4314824 h 4314824"/>
                  <a:gd name="connsiteX3" fmla="*/ 0 w 4452938"/>
                  <a:gd name="connsiteY3" fmla="*/ 3376612 h 4314824"/>
                  <a:gd name="connsiteX4" fmla="*/ 2376488 w 4452938"/>
                  <a:gd name="connsiteY4" fmla="*/ 0 h 431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2938" h="4314824">
                    <a:moveTo>
                      <a:pt x="2376488" y="0"/>
                    </a:moveTo>
                    <a:lnTo>
                      <a:pt x="4452938" y="3271837"/>
                    </a:lnTo>
                    <a:lnTo>
                      <a:pt x="2700337" y="4314824"/>
                    </a:lnTo>
                    <a:lnTo>
                      <a:pt x="0" y="3376612"/>
                    </a:lnTo>
                    <a:lnTo>
                      <a:pt x="237648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D34841D-B4EC-27F4-1B8B-4E775D2D5356}"/>
                  </a:ext>
                </a:extLst>
              </p:cNvPr>
              <p:cNvCxnSpPr>
                <a:cxnSpLocks/>
                <a:stCxn id="12" idx="3"/>
                <a:endCxn id="12" idx="1"/>
              </p:cNvCxnSpPr>
              <p:nvPr/>
            </p:nvCxnSpPr>
            <p:spPr>
              <a:xfrm flipV="1">
                <a:off x="2573882" y="5243329"/>
                <a:ext cx="6092668" cy="1433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71CF80E-1560-CDFA-32D3-E07364A713F8}"/>
                  </a:ext>
                </a:extLst>
              </p:cNvPr>
              <p:cNvCxnSpPr>
                <a:cxnSpLocks/>
                <a:stCxn id="12" idx="0"/>
                <a:endCxn id="12" idx="2"/>
              </p:cNvCxnSpPr>
              <p:nvPr/>
            </p:nvCxnSpPr>
            <p:spPr>
              <a:xfrm>
                <a:off x="5825478" y="766689"/>
                <a:ext cx="443102" cy="59036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1C73047A-9379-5DA3-9A42-21F38D2631C9}"/>
                </a:ext>
              </a:extLst>
            </p:cNvPr>
            <p:cNvSpPr/>
            <p:nvPr/>
          </p:nvSpPr>
          <p:spPr>
            <a:xfrm rot="16200000" flipH="1">
              <a:off x="4226868" y="2506055"/>
              <a:ext cx="431183" cy="3063240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EC01E17-052E-EAAF-38A2-9D2D506B5753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31">
              <a:extLst>
                <a:ext uri="{FF2B5EF4-FFF2-40B4-BE49-F238E27FC236}">
                  <a16:creationId xmlns:a16="http://schemas.microsoft.com/office/drawing/2014/main" id="{930F6A6B-C9BE-6A9B-A1A9-54A40B7D1E53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5E02998-85FF-46F3-1823-541E04704E25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AF01EBEA-7FFA-CBD1-B3B4-CD6E47EAA8BC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6E4069-689F-BC6F-C113-A8E2082C9E28}"/>
              </a:ext>
            </a:extLst>
          </p:cNvPr>
          <p:cNvSpPr txBox="1"/>
          <p:nvPr/>
        </p:nvSpPr>
        <p:spPr>
          <a:xfrm>
            <a:off x="167142" y="250482"/>
            <a:ext cx="9349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 all functions that integrate to one are valid quantum states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7990A-AF36-C2BE-FB95-9148AB0C4A47}"/>
              </a:ext>
            </a:extLst>
          </p:cNvPr>
          <p:cNvSpPr txBox="1"/>
          <p:nvPr/>
        </p:nvSpPr>
        <p:spPr>
          <a:xfrm>
            <a:off x="636948" y="908487"/>
            <a:ext cx="735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expected: ensembles are a bounded convex subset of the vector space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9925FB-01DC-80CE-D72A-F485B745EA5B}"/>
              </a:ext>
            </a:extLst>
          </p:cNvPr>
          <p:cNvSpPr txBox="1"/>
          <p:nvPr/>
        </p:nvSpPr>
        <p:spPr>
          <a:xfrm>
            <a:off x="167142" y="1551707"/>
            <a:ext cx="8385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 all non-negative functions that integrate to one</a:t>
            </a:r>
            <a:br>
              <a:rPr lang="en-US" sz="2800" dirty="0"/>
            </a:br>
            <a:r>
              <a:rPr lang="en-US" sz="2800" dirty="0"/>
              <a:t>(i.e. “probability distributions”) are valid quantum states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563A7-6E5E-89E5-8785-DE8578E3FCE5}"/>
              </a:ext>
            </a:extLst>
          </p:cNvPr>
          <p:cNvSpPr txBox="1"/>
          <p:nvPr/>
        </p:nvSpPr>
        <p:spPr>
          <a:xfrm>
            <a:off x="636948" y="2724593"/>
            <a:ext cx="732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expected: a Gaussian that violates the uncertainty principle cannot correspond to a valid quantum state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F887CB-6266-9FF8-1E5D-DADB6AAC5B4B}"/>
              </a:ext>
            </a:extLst>
          </p:cNvPr>
          <p:cNvSpPr txBox="1"/>
          <p:nvPr/>
        </p:nvSpPr>
        <p:spPr>
          <a:xfrm>
            <a:off x="167142" y="3542448"/>
            <a:ext cx="90617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 all quantum states correspond to non-negative functions</a:t>
            </a:r>
            <a:br>
              <a:rPr lang="en-US" sz="2800" dirty="0"/>
            </a:br>
            <a:r>
              <a:rPr lang="en-US" sz="2800" dirty="0"/>
              <a:t>that integrate to one (i.e. “probability distributions”)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29E064-6363-A938-600D-820B3D3EFD78}"/>
                  </a:ext>
                </a:extLst>
              </p:cNvPr>
              <p:cNvSpPr txBox="1"/>
              <p:nvPr/>
            </p:nvSpPr>
            <p:spPr>
              <a:xfrm>
                <a:off x="636948" y="4693216"/>
                <a:ext cx="8344399" cy="40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For pure states,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 (i.e. Gaussian wave-packet)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29E064-6363-A938-600D-820B3D3EF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48" y="4693216"/>
                <a:ext cx="8344399" cy="407163"/>
              </a:xfrm>
              <a:prstGeom prst="rect">
                <a:avLst/>
              </a:prstGeom>
              <a:blipFill>
                <a:blip r:embed="rId2"/>
                <a:stretch>
                  <a:fillRect l="-584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40C0F43-CD4A-E4C2-5ADA-6C5F94ED50A7}"/>
              </a:ext>
            </a:extLst>
          </p:cNvPr>
          <p:cNvSpPr txBox="1"/>
          <p:nvPr/>
        </p:nvSpPr>
        <p:spPr>
          <a:xfrm>
            <a:off x="1064373" y="5303874"/>
            <a:ext cx="7489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all states are “probabilities” (i.e. convex combinations)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Not all “probabilities” (i.e. convex combinations) are states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0DC3E2-67CD-1FF3-C735-DCDE80AB41BD}"/>
              </a:ext>
            </a:extLst>
          </p:cNvPr>
          <p:cNvCxnSpPr/>
          <p:nvPr/>
        </p:nvCxnSpPr>
        <p:spPr>
          <a:xfrm flipV="1">
            <a:off x="8454988" y="3831858"/>
            <a:ext cx="859700" cy="150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020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B0FC9D-024E-A442-C083-C7999CEA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344DA-CBC8-FFCE-FE5E-B60A0D0664A6}"/>
              </a:ext>
            </a:extLst>
          </p:cNvPr>
          <p:cNvSpPr txBox="1"/>
          <p:nvPr/>
        </p:nvSpPr>
        <p:spPr>
          <a:xfrm>
            <a:off x="4192626" y="168442"/>
            <a:ext cx="38067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8A3D3-0DF3-B5FD-2F1A-274C1BEBE6A5}"/>
              </a:ext>
            </a:extLst>
          </p:cNvPr>
          <p:cNvSpPr txBox="1"/>
          <p:nvPr/>
        </p:nvSpPr>
        <p:spPr>
          <a:xfrm>
            <a:off x="239813" y="1492397"/>
            <a:ext cx="7905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Negative probabilities are simply affine combinations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67BD4-125D-BC89-2C7D-300565E73722}"/>
              </a:ext>
            </a:extLst>
          </p:cNvPr>
          <p:cNvSpPr txBox="1"/>
          <p:nvPr/>
        </p:nvSpPr>
        <p:spPr>
          <a:xfrm>
            <a:off x="1321468" y="2091368"/>
            <a:ext cx="9744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vector spaces allow affine combinations</a:t>
            </a:r>
            <a:br>
              <a:rPr lang="en-US" dirty="0"/>
            </a:br>
            <a:r>
              <a:rPr lang="en-US" dirty="0"/>
              <a:t>The only physical requirement is that ensembles are subsets of a vector space (which is ALWAYS true)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E9383-DED8-A755-79C7-179364840973}"/>
              </a:ext>
            </a:extLst>
          </p:cNvPr>
          <p:cNvSpPr txBox="1"/>
          <p:nvPr/>
        </p:nvSpPr>
        <p:spPr>
          <a:xfrm>
            <a:off x="239813" y="3167390"/>
            <a:ext cx="9663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Infinitely many ways to represent states with affine combinations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42AA1-1082-4087-8D40-286CC5F7918F}"/>
              </a:ext>
            </a:extLst>
          </p:cNvPr>
          <p:cNvSpPr txBox="1"/>
          <p:nvPr/>
        </p:nvSpPr>
        <p:spPr>
          <a:xfrm>
            <a:off x="1321468" y="3828728"/>
            <a:ext cx="674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intrinsic meaning to negative probability</a:t>
            </a:r>
          </a:p>
          <a:p>
            <a:r>
              <a:rPr lang="en-US" dirty="0"/>
              <a:t>One can choose the representation more useful for a specific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D705B-5CEE-A06E-0EE9-A56FE2AC2EA3}"/>
              </a:ext>
            </a:extLst>
          </p:cNvPr>
          <p:cNvSpPr txBox="1"/>
          <p:nvPr/>
        </p:nvSpPr>
        <p:spPr>
          <a:xfrm>
            <a:off x="239813" y="5057150"/>
            <a:ext cx="3862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 “best”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095806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DA3F9-525C-4445-5E30-E8B3FEFC6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375BC9-B078-696F-31D0-B0294E2F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34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152710B-75AE-3A53-B032-5F16D89A40FA}"/>
              </a:ext>
            </a:extLst>
          </p:cNvPr>
          <p:cNvGrpSpPr/>
          <p:nvPr/>
        </p:nvGrpSpPr>
        <p:grpSpPr>
          <a:xfrm>
            <a:off x="3922990" y="899076"/>
            <a:ext cx="3093067" cy="2711494"/>
            <a:chOff x="5576873" y="3733497"/>
            <a:chExt cx="3093067" cy="2711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96ECF87-DBC0-D6A4-AACD-71035C36EEBD}"/>
                </a:ext>
              </a:extLst>
            </p:cNvPr>
            <p:cNvGrpSpPr/>
            <p:nvPr/>
          </p:nvGrpSpPr>
          <p:grpSpPr>
            <a:xfrm>
              <a:off x="5576873" y="3733497"/>
              <a:ext cx="3093067" cy="2711494"/>
              <a:chOff x="8866556" y="911557"/>
              <a:chExt cx="3093067" cy="27114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0EF1B97-CC14-F7EC-F2E7-696419E1901A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5228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0EF1B97-CC14-F7EC-F2E7-696419E190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52289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660D49F-EC72-33A2-8BC5-2D5DB6762E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1840" y="2049522"/>
                    <a:ext cx="5677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660D49F-EC72-33A2-8BC5-2D5DB6762E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1840" y="2049522"/>
                    <a:ext cx="56778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35E67CF-0541-62A9-849D-64002CC3FA7E}"/>
                      </a:ext>
                    </a:extLst>
                  </p:cNvPr>
                  <p:cNvSpPr txBox="1"/>
                  <p:nvPr/>
                </p:nvSpPr>
                <p:spPr>
                  <a:xfrm>
                    <a:off x="8866556" y="2049522"/>
                    <a:ext cx="5677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35E67CF-0541-62A9-849D-64002CC3FA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6556" y="2049522"/>
                    <a:ext cx="56778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D3CAC5B-610F-7D5F-1391-DE455CC4994C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5228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D3CAC5B-610F-7D5F-1391-DE455CC49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52289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DB7BB2A-3AD6-62AE-8750-21C7B1327E2D}"/>
                </a:ext>
              </a:extLst>
            </p:cNvPr>
            <p:cNvGrpSpPr/>
            <p:nvPr/>
          </p:nvGrpSpPr>
          <p:grpSpPr>
            <a:xfrm>
              <a:off x="6215083" y="4132791"/>
              <a:ext cx="1916430" cy="1916266"/>
              <a:chOff x="2521889" y="2808131"/>
              <a:chExt cx="1916430" cy="191626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67EEA20-9AA5-C924-88D0-332EBD5DE94B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31">
                <a:extLst>
                  <a:ext uri="{FF2B5EF4-FFF2-40B4-BE49-F238E27FC236}">
                    <a16:creationId xmlns:a16="http://schemas.microsoft.com/office/drawing/2014/main" id="{5057C3F9-6C19-1604-BFDB-F72FBA6B6473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37119D-6F6F-68C7-D405-E8DB1F9A8202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126A767-A2E4-136E-9E2C-8CF3D461B4C5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E39044D-91E0-9EC6-D012-86E93D609AE0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8" name="Oval 9">
                  <a:extLst>
                    <a:ext uri="{FF2B5EF4-FFF2-40B4-BE49-F238E27FC236}">
                      <a16:creationId xmlns:a16="http://schemas.microsoft.com/office/drawing/2014/main" id="{25F49161-B01B-6421-34AE-F4FA3DB15A55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C662545-38FB-9D3D-20F1-0A6D4D5CF591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1B67EDF-735B-023B-D360-134EED0B57E1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6" name="Oval 9">
                  <a:extLst>
                    <a:ext uri="{FF2B5EF4-FFF2-40B4-BE49-F238E27FC236}">
                      <a16:creationId xmlns:a16="http://schemas.microsoft.com/office/drawing/2014/main" id="{E9E5B81A-57B0-FE7D-5B58-2309B0E03E61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48166-6659-59BB-0CF2-97115B908566}"/>
              </a:ext>
            </a:extLst>
          </p:cNvPr>
          <p:cNvCxnSpPr/>
          <p:nvPr/>
        </p:nvCxnSpPr>
        <p:spPr>
          <a:xfrm flipV="1">
            <a:off x="10423552" y="1315274"/>
            <a:ext cx="343520" cy="737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60E0A3-C27E-BE6F-0E8F-19D6C05260AC}"/>
              </a:ext>
            </a:extLst>
          </p:cNvPr>
          <p:cNvCxnSpPr>
            <a:cxnSpLocks/>
          </p:cNvCxnSpPr>
          <p:nvPr/>
        </p:nvCxnSpPr>
        <p:spPr>
          <a:xfrm>
            <a:off x="10423552" y="2052912"/>
            <a:ext cx="556264" cy="403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FAB26F76-F569-2FE8-8BE8-B2F462D4E4AC}"/>
              </a:ext>
            </a:extLst>
          </p:cNvPr>
          <p:cNvSpPr/>
          <p:nvPr/>
        </p:nvSpPr>
        <p:spPr>
          <a:xfrm>
            <a:off x="10316050" y="1866901"/>
            <a:ext cx="237650" cy="440522"/>
          </a:xfrm>
          <a:prstGeom prst="arc">
            <a:avLst>
              <a:gd name="adj1" fmla="val 17264705"/>
              <a:gd name="adj2" fmla="val 18228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7BA46A-C675-362B-63D6-B6B4A5552A0E}"/>
                  </a:ext>
                </a:extLst>
              </p:cNvPr>
              <p:cNvSpPr txBox="1"/>
              <p:nvPr/>
            </p:nvSpPr>
            <p:spPr>
              <a:xfrm>
                <a:off x="10466457" y="1741118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7BA46A-C675-362B-63D6-B6B4A5552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457" y="1741118"/>
                <a:ext cx="37414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0D38BBD-8B58-7DD9-5FF3-0E0789D2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F001A7-F168-50AB-5C5A-CE4C84E8E98B}"/>
              </a:ext>
            </a:extLst>
          </p:cNvPr>
          <p:cNvCxnSpPr/>
          <p:nvPr/>
        </p:nvCxnSpPr>
        <p:spPr>
          <a:xfrm flipH="1">
            <a:off x="2033337" y="3994484"/>
            <a:ext cx="727910" cy="517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89D724-F305-5390-0770-3104A959AB8C}"/>
              </a:ext>
            </a:extLst>
          </p:cNvPr>
          <p:cNvCxnSpPr/>
          <p:nvPr/>
        </p:nvCxnSpPr>
        <p:spPr>
          <a:xfrm>
            <a:off x="2027321" y="4511842"/>
            <a:ext cx="1010653" cy="108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A970FF-6AE5-218C-0CE1-8B33960FD161}"/>
              </a:ext>
            </a:extLst>
          </p:cNvPr>
          <p:cNvCxnSpPr/>
          <p:nvPr/>
        </p:nvCxnSpPr>
        <p:spPr>
          <a:xfrm>
            <a:off x="2761247" y="3994484"/>
            <a:ext cx="282742" cy="631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DB9569-6643-A208-382F-FF9B5F8F8DAE}"/>
              </a:ext>
            </a:extLst>
          </p:cNvPr>
          <p:cNvCxnSpPr/>
          <p:nvPr/>
        </p:nvCxnSpPr>
        <p:spPr>
          <a:xfrm>
            <a:off x="2388268" y="3610570"/>
            <a:ext cx="649706" cy="100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7D3EB98-E20E-B65B-BB33-E4F09818A9D7}"/>
              </a:ext>
            </a:extLst>
          </p:cNvPr>
          <p:cNvGrpSpPr/>
          <p:nvPr/>
        </p:nvGrpSpPr>
        <p:grpSpPr>
          <a:xfrm>
            <a:off x="3554084" y="429635"/>
            <a:ext cx="3694941" cy="3953476"/>
            <a:chOff x="1494629" y="1386117"/>
            <a:chExt cx="2437795" cy="2608367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BE0ED30-30DE-6B39-8CFB-14D0CDE4591A}"/>
                </a:ext>
              </a:extLst>
            </p:cNvPr>
            <p:cNvSpPr/>
            <p:nvPr/>
          </p:nvSpPr>
          <p:spPr>
            <a:xfrm>
              <a:off x="1504154" y="2875755"/>
              <a:ext cx="2411415" cy="189707"/>
            </a:xfrm>
            <a:custGeom>
              <a:avLst/>
              <a:gdLst>
                <a:gd name="connsiteX0" fmla="*/ 571500 w 826294"/>
                <a:gd name="connsiteY0" fmla="*/ 0 h 473869"/>
                <a:gd name="connsiteX1" fmla="*/ 0 w 826294"/>
                <a:gd name="connsiteY1" fmla="*/ 459581 h 473869"/>
                <a:gd name="connsiteX2" fmla="*/ 826294 w 826294"/>
                <a:gd name="connsiteY2" fmla="*/ 473869 h 473869"/>
                <a:gd name="connsiteX3" fmla="*/ 571500 w 826294"/>
                <a:gd name="connsiteY3" fmla="*/ 0 h 473869"/>
                <a:gd name="connsiteX0" fmla="*/ 411956 w 826294"/>
                <a:gd name="connsiteY0" fmla="*/ 0 h 500063"/>
                <a:gd name="connsiteX1" fmla="*/ 0 w 826294"/>
                <a:gd name="connsiteY1" fmla="*/ 485775 h 500063"/>
                <a:gd name="connsiteX2" fmla="*/ 826294 w 826294"/>
                <a:gd name="connsiteY2" fmla="*/ 500063 h 500063"/>
                <a:gd name="connsiteX3" fmla="*/ 411956 w 826294"/>
                <a:gd name="connsiteY3" fmla="*/ 0 h 500063"/>
                <a:gd name="connsiteX0" fmla="*/ 411956 w 711994"/>
                <a:gd name="connsiteY0" fmla="*/ 0 h 488157"/>
                <a:gd name="connsiteX1" fmla="*/ 0 w 711994"/>
                <a:gd name="connsiteY1" fmla="*/ 485775 h 488157"/>
                <a:gd name="connsiteX2" fmla="*/ 711994 w 711994"/>
                <a:gd name="connsiteY2" fmla="*/ 488157 h 488157"/>
                <a:gd name="connsiteX3" fmla="*/ 411956 w 711994"/>
                <a:gd name="connsiteY3" fmla="*/ 0 h 488157"/>
                <a:gd name="connsiteX0" fmla="*/ 723900 w 723900"/>
                <a:gd name="connsiteY0" fmla="*/ 0 h 488157"/>
                <a:gd name="connsiteX1" fmla="*/ 0 w 723900"/>
                <a:gd name="connsiteY1" fmla="*/ 485775 h 488157"/>
                <a:gd name="connsiteX2" fmla="*/ 711994 w 723900"/>
                <a:gd name="connsiteY2" fmla="*/ 488157 h 488157"/>
                <a:gd name="connsiteX3" fmla="*/ 723900 w 723900"/>
                <a:gd name="connsiteY3" fmla="*/ 0 h 488157"/>
                <a:gd name="connsiteX0" fmla="*/ 797719 w 797719"/>
                <a:gd name="connsiteY0" fmla="*/ 0 h 411957"/>
                <a:gd name="connsiteX1" fmla="*/ 0 w 797719"/>
                <a:gd name="connsiteY1" fmla="*/ 409575 h 411957"/>
                <a:gd name="connsiteX2" fmla="*/ 711994 w 797719"/>
                <a:gd name="connsiteY2" fmla="*/ 411957 h 411957"/>
                <a:gd name="connsiteX3" fmla="*/ 797719 w 797719"/>
                <a:gd name="connsiteY3" fmla="*/ 0 h 411957"/>
                <a:gd name="connsiteX0" fmla="*/ 688182 w 688182"/>
                <a:gd name="connsiteY0" fmla="*/ 130969 h 542926"/>
                <a:gd name="connsiteX1" fmla="*/ 0 w 688182"/>
                <a:gd name="connsiteY1" fmla="*/ 0 h 542926"/>
                <a:gd name="connsiteX2" fmla="*/ 602457 w 688182"/>
                <a:gd name="connsiteY2" fmla="*/ 542926 h 542926"/>
                <a:gd name="connsiteX3" fmla="*/ 688182 w 688182"/>
                <a:gd name="connsiteY3" fmla="*/ 130969 h 542926"/>
                <a:gd name="connsiteX0" fmla="*/ 688182 w 688182"/>
                <a:gd name="connsiteY0" fmla="*/ 130969 h 395288"/>
                <a:gd name="connsiteX1" fmla="*/ 0 w 688182"/>
                <a:gd name="connsiteY1" fmla="*/ 0 h 395288"/>
                <a:gd name="connsiteX2" fmla="*/ 100014 w 688182"/>
                <a:gd name="connsiteY2" fmla="*/ 395288 h 395288"/>
                <a:gd name="connsiteX3" fmla="*/ 688182 w 688182"/>
                <a:gd name="connsiteY3" fmla="*/ 130969 h 395288"/>
                <a:gd name="connsiteX0" fmla="*/ 688182 w 688182"/>
                <a:gd name="connsiteY0" fmla="*/ 130969 h 390526"/>
                <a:gd name="connsiteX1" fmla="*/ 0 w 688182"/>
                <a:gd name="connsiteY1" fmla="*/ 0 h 390526"/>
                <a:gd name="connsiteX2" fmla="*/ 80964 w 688182"/>
                <a:gd name="connsiteY2" fmla="*/ 390526 h 390526"/>
                <a:gd name="connsiteX3" fmla="*/ 688182 w 688182"/>
                <a:gd name="connsiteY3" fmla="*/ 130969 h 390526"/>
                <a:gd name="connsiteX0" fmla="*/ 688182 w 688182"/>
                <a:gd name="connsiteY0" fmla="*/ 130969 h 397670"/>
                <a:gd name="connsiteX1" fmla="*/ 0 w 688182"/>
                <a:gd name="connsiteY1" fmla="*/ 0 h 397670"/>
                <a:gd name="connsiteX2" fmla="*/ 69058 w 688182"/>
                <a:gd name="connsiteY2" fmla="*/ 397670 h 397670"/>
                <a:gd name="connsiteX3" fmla="*/ 688182 w 688182"/>
                <a:gd name="connsiteY3" fmla="*/ 130969 h 397670"/>
                <a:gd name="connsiteX0" fmla="*/ 2577307 w 2577307"/>
                <a:gd name="connsiteY0" fmla="*/ 0 h 793751"/>
                <a:gd name="connsiteX1" fmla="*/ 0 w 2577307"/>
                <a:gd name="connsiteY1" fmla="*/ 396081 h 793751"/>
                <a:gd name="connsiteX2" fmla="*/ 69058 w 2577307"/>
                <a:gd name="connsiteY2" fmla="*/ 793751 h 793751"/>
                <a:gd name="connsiteX3" fmla="*/ 2577307 w 2577307"/>
                <a:gd name="connsiteY3" fmla="*/ 0 h 793751"/>
                <a:gd name="connsiteX0" fmla="*/ 2508249 w 2508249"/>
                <a:gd name="connsiteY0" fmla="*/ 0 h 793751"/>
                <a:gd name="connsiteX1" fmla="*/ 70642 w 2508249"/>
                <a:gd name="connsiteY1" fmla="*/ 189706 h 793751"/>
                <a:gd name="connsiteX2" fmla="*/ 0 w 2508249"/>
                <a:gd name="connsiteY2" fmla="*/ 793751 h 793751"/>
                <a:gd name="connsiteX3" fmla="*/ 2508249 w 2508249"/>
                <a:gd name="connsiteY3" fmla="*/ 0 h 793751"/>
                <a:gd name="connsiteX0" fmla="*/ 2437607 w 2437607"/>
                <a:gd name="connsiteY0" fmla="*/ 0 h 666751"/>
                <a:gd name="connsiteX1" fmla="*/ 0 w 2437607"/>
                <a:gd name="connsiteY1" fmla="*/ 189706 h 666751"/>
                <a:gd name="connsiteX2" fmla="*/ 1542258 w 2437607"/>
                <a:gd name="connsiteY2" fmla="*/ 666751 h 666751"/>
                <a:gd name="connsiteX3" fmla="*/ 2437607 w 2437607"/>
                <a:gd name="connsiteY3" fmla="*/ 0 h 666751"/>
                <a:gd name="connsiteX0" fmla="*/ 2449514 w 2449514"/>
                <a:gd name="connsiteY0" fmla="*/ 0 h 666751"/>
                <a:gd name="connsiteX1" fmla="*/ 0 w 2449514"/>
                <a:gd name="connsiteY1" fmla="*/ 192088 h 666751"/>
                <a:gd name="connsiteX2" fmla="*/ 1554165 w 2449514"/>
                <a:gd name="connsiteY2" fmla="*/ 666751 h 666751"/>
                <a:gd name="connsiteX3" fmla="*/ 2449514 w 2449514"/>
                <a:gd name="connsiteY3" fmla="*/ 0 h 666751"/>
                <a:gd name="connsiteX0" fmla="*/ 2449514 w 2449514"/>
                <a:gd name="connsiteY0" fmla="*/ 0 h 659607"/>
                <a:gd name="connsiteX1" fmla="*/ 0 w 2449514"/>
                <a:gd name="connsiteY1" fmla="*/ 192088 h 659607"/>
                <a:gd name="connsiteX2" fmla="*/ 1554165 w 2449514"/>
                <a:gd name="connsiteY2" fmla="*/ 659607 h 659607"/>
                <a:gd name="connsiteX3" fmla="*/ 2449514 w 2449514"/>
                <a:gd name="connsiteY3" fmla="*/ 0 h 659607"/>
                <a:gd name="connsiteX0" fmla="*/ 2449514 w 2449514"/>
                <a:gd name="connsiteY0" fmla="*/ 0 h 666751"/>
                <a:gd name="connsiteX1" fmla="*/ 0 w 2449514"/>
                <a:gd name="connsiteY1" fmla="*/ 192088 h 666751"/>
                <a:gd name="connsiteX2" fmla="*/ 1554165 w 2449514"/>
                <a:gd name="connsiteY2" fmla="*/ 666751 h 666751"/>
                <a:gd name="connsiteX3" fmla="*/ 2449514 w 2449514"/>
                <a:gd name="connsiteY3" fmla="*/ 0 h 666751"/>
                <a:gd name="connsiteX0" fmla="*/ 2461421 w 2461421"/>
                <a:gd name="connsiteY0" fmla="*/ 0 h 666751"/>
                <a:gd name="connsiteX1" fmla="*/ 0 w 2461421"/>
                <a:gd name="connsiteY1" fmla="*/ 194470 h 666751"/>
                <a:gd name="connsiteX2" fmla="*/ 1566072 w 2461421"/>
                <a:gd name="connsiteY2" fmla="*/ 666751 h 666751"/>
                <a:gd name="connsiteX3" fmla="*/ 2461421 w 2461421"/>
                <a:gd name="connsiteY3" fmla="*/ 0 h 666751"/>
                <a:gd name="connsiteX0" fmla="*/ 2451896 w 2451896"/>
                <a:gd name="connsiteY0" fmla="*/ 0 h 666751"/>
                <a:gd name="connsiteX1" fmla="*/ 0 w 2451896"/>
                <a:gd name="connsiteY1" fmla="*/ 192088 h 666751"/>
                <a:gd name="connsiteX2" fmla="*/ 1556547 w 2451896"/>
                <a:gd name="connsiteY2" fmla="*/ 666751 h 666751"/>
                <a:gd name="connsiteX3" fmla="*/ 2451896 w 2451896"/>
                <a:gd name="connsiteY3" fmla="*/ 0 h 666751"/>
                <a:gd name="connsiteX0" fmla="*/ 2430465 w 2430465"/>
                <a:gd name="connsiteY0" fmla="*/ 0 h 666751"/>
                <a:gd name="connsiteX1" fmla="*/ 0 w 2430465"/>
                <a:gd name="connsiteY1" fmla="*/ 192088 h 666751"/>
                <a:gd name="connsiteX2" fmla="*/ 1535116 w 2430465"/>
                <a:gd name="connsiteY2" fmla="*/ 666751 h 666751"/>
                <a:gd name="connsiteX3" fmla="*/ 2430465 w 2430465"/>
                <a:gd name="connsiteY3" fmla="*/ 0 h 666751"/>
                <a:gd name="connsiteX0" fmla="*/ 2418558 w 2418558"/>
                <a:gd name="connsiteY0" fmla="*/ 0 h 664370"/>
                <a:gd name="connsiteX1" fmla="*/ 0 w 2418558"/>
                <a:gd name="connsiteY1" fmla="*/ 189707 h 664370"/>
                <a:gd name="connsiteX2" fmla="*/ 1535116 w 2418558"/>
                <a:gd name="connsiteY2" fmla="*/ 664370 h 664370"/>
                <a:gd name="connsiteX3" fmla="*/ 2418558 w 2418558"/>
                <a:gd name="connsiteY3" fmla="*/ 0 h 664370"/>
                <a:gd name="connsiteX0" fmla="*/ 2411415 w 2411415"/>
                <a:gd name="connsiteY0" fmla="*/ 0 h 664370"/>
                <a:gd name="connsiteX1" fmla="*/ 0 w 2411415"/>
                <a:gd name="connsiteY1" fmla="*/ 189707 h 664370"/>
                <a:gd name="connsiteX2" fmla="*/ 1535116 w 2411415"/>
                <a:gd name="connsiteY2" fmla="*/ 664370 h 664370"/>
                <a:gd name="connsiteX3" fmla="*/ 2411415 w 2411415"/>
                <a:gd name="connsiteY3" fmla="*/ 0 h 664370"/>
                <a:gd name="connsiteX0" fmla="*/ 1535116 w 2411415"/>
                <a:gd name="connsiteY0" fmla="*/ 664370 h 755810"/>
                <a:gd name="connsiteX1" fmla="*/ 2411415 w 2411415"/>
                <a:gd name="connsiteY1" fmla="*/ 0 h 755810"/>
                <a:gd name="connsiteX2" fmla="*/ 0 w 2411415"/>
                <a:gd name="connsiteY2" fmla="*/ 189707 h 755810"/>
                <a:gd name="connsiteX3" fmla="*/ 1626556 w 2411415"/>
                <a:gd name="connsiteY3" fmla="*/ 755810 h 755810"/>
                <a:gd name="connsiteX0" fmla="*/ 1535116 w 2411415"/>
                <a:gd name="connsiteY0" fmla="*/ 664370 h 664370"/>
                <a:gd name="connsiteX1" fmla="*/ 2411415 w 2411415"/>
                <a:gd name="connsiteY1" fmla="*/ 0 h 664370"/>
                <a:gd name="connsiteX2" fmla="*/ 0 w 2411415"/>
                <a:gd name="connsiteY2" fmla="*/ 189707 h 664370"/>
                <a:gd name="connsiteX0" fmla="*/ 2411415 w 2411415"/>
                <a:gd name="connsiteY0" fmla="*/ 0 h 189707"/>
                <a:gd name="connsiteX1" fmla="*/ 0 w 2411415"/>
                <a:gd name="connsiteY1" fmla="*/ 189707 h 18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1415" h="189707">
                  <a:moveTo>
                    <a:pt x="2411415" y="0"/>
                  </a:moveTo>
                  <a:lnTo>
                    <a:pt x="0" y="18970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D4CB1AE-DB45-28D8-5343-717CA599D07B}"/>
                </a:ext>
              </a:extLst>
            </p:cNvPr>
            <p:cNvCxnSpPr/>
            <p:nvPr/>
          </p:nvCxnSpPr>
          <p:spPr>
            <a:xfrm>
              <a:off x="2388268" y="3610570"/>
              <a:ext cx="372979" cy="383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CBD204B-C20C-97DA-EC90-D3CC5DD03ABC}"/>
                </a:ext>
              </a:extLst>
            </p:cNvPr>
            <p:cNvSpPr/>
            <p:nvPr/>
          </p:nvSpPr>
          <p:spPr>
            <a:xfrm>
              <a:off x="1497994" y="1386117"/>
              <a:ext cx="2434430" cy="1679577"/>
            </a:xfrm>
            <a:custGeom>
              <a:avLst/>
              <a:gdLst>
                <a:gd name="connsiteX0" fmla="*/ 0 w 683419"/>
                <a:gd name="connsiteY0" fmla="*/ 416719 h 552450"/>
                <a:gd name="connsiteX1" fmla="*/ 326231 w 683419"/>
                <a:gd name="connsiteY1" fmla="*/ 0 h 552450"/>
                <a:gd name="connsiteX2" fmla="*/ 683419 w 683419"/>
                <a:gd name="connsiteY2" fmla="*/ 552450 h 552450"/>
                <a:gd name="connsiteX0" fmla="*/ 0 w 683419"/>
                <a:gd name="connsiteY0" fmla="*/ 321469 h 457200"/>
                <a:gd name="connsiteX1" fmla="*/ 297656 w 683419"/>
                <a:gd name="connsiteY1" fmla="*/ 0 h 457200"/>
                <a:gd name="connsiteX2" fmla="*/ 683419 w 683419"/>
                <a:gd name="connsiteY2" fmla="*/ 457200 h 457200"/>
                <a:gd name="connsiteX0" fmla="*/ 0 w 683419"/>
                <a:gd name="connsiteY0" fmla="*/ 321469 h 457200"/>
                <a:gd name="connsiteX1" fmla="*/ 297656 w 683419"/>
                <a:gd name="connsiteY1" fmla="*/ 0 h 457200"/>
                <a:gd name="connsiteX2" fmla="*/ 683419 w 683419"/>
                <a:gd name="connsiteY2" fmla="*/ 457200 h 457200"/>
                <a:gd name="connsiteX0" fmla="*/ 0 w 683419"/>
                <a:gd name="connsiteY0" fmla="*/ 276225 h 411956"/>
                <a:gd name="connsiteX1" fmla="*/ 297656 w 683419"/>
                <a:gd name="connsiteY1" fmla="*/ 0 h 411956"/>
                <a:gd name="connsiteX2" fmla="*/ 683419 w 683419"/>
                <a:gd name="connsiteY2" fmla="*/ 411956 h 411956"/>
                <a:gd name="connsiteX0" fmla="*/ 0 w 683419"/>
                <a:gd name="connsiteY0" fmla="*/ 660400 h 796131"/>
                <a:gd name="connsiteX1" fmla="*/ 351631 w 683419"/>
                <a:gd name="connsiteY1" fmla="*/ 0 h 796131"/>
                <a:gd name="connsiteX2" fmla="*/ 683419 w 683419"/>
                <a:gd name="connsiteY2" fmla="*/ 796131 h 796131"/>
                <a:gd name="connsiteX0" fmla="*/ 0 w 1515269"/>
                <a:gd name="connsiteY0" fmla="*/ 660400 h 1478756"/>
                <a:gd name="connsiteX1" fmla="*/ 351631 w 1515269"/>
                <a:gd name="connsiteY1" fmla="*/ 0 h 1478756"/>
                <a:gd name="connsiteX2" fmla="*/ 1515269 w 1515269"/>
                <a:gd name="connsiteY2" fmla="*/ 1478756 h 1478756"/>
                <a:gd name="connsiteX0" fmla="*/ 0 w 2439194"/>
                <a:gd name="connsiteY0" fmla="*/ 1651000 h 1651000"/>
                <a:gd name="connsiteX1" fmla="*/ 1275556 w 2439194"/>
                <a:gd name="connsiteY1" fmla="*/ 0 h 1651000"/>
                <a:gd name="connsiteX2" fmla="*/ 2439194 w 2439194"/>
                <a:gd name="connsiteY2" fmla="*/ 1478756 h 1651000"/>
                <a:gd name="connsiteX0" fmla="*/ 0 w 2448719"/>
                <a:gd name="connsiteY0" fmla="*/ 1662907 h 1662907"/>
                <a:gd name="connsiteX1" fmla="*/ 1285081 w 2448719"/>
                <a:gd name="connsiteY1" fmla="*/ 0 h 1662907"/>
                <a:gd name="connsiteX2" fmla="*/ 2448719 w 2448719"/>
                <a:gd name="connsiteY2" fmla="*/ 1478756 h 1662907"/>
                <a:gd name="connsiteX0" fmla="*/ 0 w 2448719"/>
                <a:gd name="connsiteY0" fmla="*/ 1670051 h 1670051"/>
                <a:gd name="connsiteX1" fmla="*/ 1285081 w 2448719"/>
                <a:gd name="connsiteY1" fmla="*/ 0 h 1670051"/>
                <a:gd name="connsiteX2" fmla="*/ 2448719 w 2448719"/>
                <a:gd name="connsiteY2" fmla="*/ 1478756 h 1670051"/>
                <a:gd name="connsiteX0" fmla="*/ 0 w 2455863"/>
                <a:gd name="connsiteY0" fmla="*/ 1670051 h 1670051"/>
                <a:gd name="connsiteX1" fmla="*/ 1292225 w 2455863"/>
                <a:gd name="connsiteY1" fmla="*/ 0 h 1670051"/>
                <a:gd name="connsiteX2" fmla="*/ 2455863 w 2455863"/>
                <a:gd name="connsiteY2" fmla="*/ 1478756 h 1670051"/>
                <a:gd name="connsiteX0" fmla="*/ 0 w 2455863"/>
                <a:gd name="connsiteY0" fmla="*/ 1677195 h 1677195"/>
                <a:gd name="connsiteX1" fmla="*/ 1292225 w 2455863"/>
                <a:gd name="connsiteY1" fmla="*/ 0 h 1677195"/>
                <a:gd name="connsiteX2" fmla="*/ 2455863 w 2455863"/>
                <a:gd name="connsiteY2" fmla="*/ 1485900 h 1677195"/>
                <a:gd name="connsiteX0" fmla="*/ 0 w 2465388"/>
                <a:gd name="connsiteY0" fmla="*/ 1674814 h 1674814"/>
                <a:gd name="connsiteX1" fmla="*/ 1301750 w 2465388"/>
                <a:gd name="connsiteY1" fmla="*/ 0 h 1674814"/>
                <a:gd name="connsiteX2" fmla="*/ 2465388 w 2465388"/>
                <a:gd name="connsiteY2" fmla="*/ 1485900 h 1674814"/>
                <a:gd name="connsiteX0" fmla="*/ 0 w 2460625"/>
                <a:gd name="connsiteY0" fmla="*/ 1681958 h 1681958"/>
                <a:gd name="connsiteX1" fmla="*/ 1296987 w 2460625"/>
                <a:gd name="connsiteY1" fmla="*/ 0 h 1681958"/>
                <a:gd name="connsiteX2" fmla="*/ 2460625 w 2460625"/>
                <a:gd name="connsiteY2" fmla="*/ 1485900 h 1681958"/>
                <a:gd name="connsiteX0" fmla="*/ 0 w 2446337"/>
                <a:gd name="connsiteY0" fmla="*/ 1681958 h 1681958"/>
                <a:gd name="connsiteX1" fmla="*/ 1296987 w 2446337"/>
                <a:gd name="connsiteY1" fmla="*/ 0 h 1681958"/>
                <a:gd name="connsiteX2" fmla="*/ 2446337 w 2446337"/>
                <a:gd name="connsiteY2" fmla="*/ 1478756 h 1681958"/>
                <a:gd name="connsiteX0" fmla="*/ 0 w 2458243"/>
                <a:gd name="connsiteY0" fmla="*/ 1681958 h 1681958"/>
                <a:gd name="connsiteX1" fmla="*/ 1296987 w 2458243"/>
                <a:gd name="connsiteY1" fmla="*/ 0 h 1681958"/>
                <a:gd name="connsiteX2" fmla="*/ 2458243 w 2458243"/>
                <a:gd name="connsiteY2" fmla="*/ 1490662 h 1681958"/>
                <a:gd name="connsiteX0" fmla="*/ 0 w 2434430"/>
                <a:gd name="connsiteY0" fmla="*/ 1679577 h 1679577"/>
                <a:gd name="connsiteX1" fmla="*/ 1273174 w 2434430"/>
                <a:gd name="connsiteY1" fmla="*/ 0 h 1679577"/>
                <a:gd name="connsiteX2" fmla="*/ 2434430 w 2434430"/>
                <a:gd name="connsiteY2" fmla="*/ 1490662 h 167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4430" h="1679577">
                  <a:moveTo>
                    <a:pt x="0" y="1679577"/>
                  </a:moveTo>
                  <a:lnTo>
                    <a:pt x="1273174" y="0"/>
                  </a:lnTo>
                  <a:lnTo>
                    <a:pt x="2434430" y="149066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321A337-8588-4F8E-8654-0AB9D50AC38A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>
              <a:off x="2771168" y="1386117"/>
              <a:ext cx="268102" cy="2154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C20805E-D111-7997-81AB-43D98D076949}"/>
                </a:ext>
              </a:extLst>
            </p:cNvPr>
            <p:cNvSpPr/>
            <p:nvPr/>
          </p:nvSpPr>
          <p:spPr>
            <a:xfrm>
              <a:off x="1494629" y="2868612"/>
              <a:ext cx="2425702" cy="671514"/>
            </a:xfrm>
            <a:custGeom>
              <a:avLst/>
              <a:gdLst>
                <a:gd name="connsiteX0" fmla="*/ 571500 w 826294"/>
                <a:gd name="connsiteY0" fmla="*/ 0 h 473869"/>
                <a:gd name="connsiteX1" fmla="*/ 0 w 826294"/>
                <a:gd name="connsiteY1" fmla="*/ 459581 h 473869"/>
                <a:gd name="connsiteX2" fmla="*/ 826294 w 826294"/>
                <a:gd name="connsiteY2" fmla="*/ 473869 h 473869"/>
                <a:gd name="connsiteX3" fmla="*/ 571500 w 826294"/>
                <a:gd name="connsiteY3" fmla="*/ 0 h 473869"/>
                <a:gd name="connsiteX0" fmla="*/ 411956 w 826294"/>
                <a:gd name="connsiteY0" fmla="*/ 0 h 500063"/>
                <a:gd name="connsiteX1" fmla="*/ 0 w 826294"/>
                <a:gd name="connsiteY1" fmla="*/ 485775 h 500063"/>
                <a:gd name="connsiteX2" fmla="*/ 826294 w 826294"/>
                <a:gd name="connsiteY2" fmla="*/ 500063 h 500063"/>
                <a:gd name="connsiteX3" fmla="*/ 411956 w 826294"/>
                <a:gd name="connsiteY3" fmla="*/ 0 h 500063"/>
                <a:gd name="connsiteX0" fmla="*/ 411956 w 711994"/>
                <a:gd name="connsiteY0" fmla="*/ 0 h 488157"/>
                <a:gd name="connsiteX1" fmla="*/ 0 w 711994"/>
                <a:gd name="connsiteY1" fmla="*/ 485775 h 488157"/>
                <a:gd name="connsiteX2" fmla="*/ 711994 w 711994"/>
                <a:gd name="connsiteY2" fmla="*/ 488157 h 488157"/>
                <a:gd name="connsiteX3" fmla="*/ 411956 w 711994"/>
                <a:gd name="connsiteY3" fmla="*/ 0 h 488157"/>
                <a:gd name="connsiteX0" fmla="*/ 723900 w 723900"/>
                <a:gd name="connsiteY0" fmla="*/ 0 h 488157"/>
                <a:gd name="connsiteX1" fmla="*/ 0 w 723900"/>
                <a:gd name="connsiteY1" fmla="*/ 485775 h 488157"/>
                <a:gd name="connsiteX2" fmla="*/ 711994 w 723900"/>
                <a:gd name="connsiteY2" fmla="*/ 488157 h 488157"/>
                <a:gd name="connsiteX3" fmla="*/ 723900 w 723900"/>
                <a:gd name="connsiteY3" fmla="*/ 0 h 488157"/>
                <a:gd name="connsiteX0" fmla="*/ 797719 w 797719"/>
                <a:gd name="connsiteY0" fmla="*/ 0 h 411957"/>
                <a:gd name="connsiteX1" fmla="*/ 0 w 797719"/>
                <a:gd name="connsiteY1" fmla="*/ 409575 h 411957"/>
                <a:gd name="connsiteX2" fmla="*/ 711994 w 797719"/>
                <a:gd name="connsiteY2" fmla="*/ 411957 h 411957"/>
                <a:gd name="connsiteX3" fmla="*/ 797719 w 797719"/>
                <a:gd name="connsiteY3" fmla="*/ 0 h 411957"/>
                <a:gd name="connsiteX0" fmla="*/ 688182 w 688182"/>
                <a:gd name="connsiteY0" fmla="*/ 130969 h 542926"/>
                <a:gd name="connsiteX1" fmla="*/ 0 w 688182"/>
                <a:gd name="connsiteY1" fmla="*/ 0 h 542926"/>
                <a:gd name="connsiteX2" fmla="*/ 602457 w 688182"/>
                <a:gd name="connsiteY2" fmla="*/ 542926 h 542926"/>
                <a:gd name="connsiteX3" fmla="*/ 688182 w 688182"/>
                <a:gd name="connsiteY3" fmla="*/ 130969 h 542926"/>
                <a:gd name="connsiteX0" fmla="*/ 688182 w 688182"/>
                <a:gd name="connsiteY0" fmla="*/ 130969 h 395288"/>
                <a:gd name="connsiteX1" fmla="*/ 0 w 688182"/>
                <a:gd name="connsiteY1" fmla="*/ 0 h 395288"/>
                <a:gd name="connsiteX2" fmla="*/ 100014 w 688182"/>
                <a:gd name="connsiteY2" fmla="*/ 395288 h 395288"/>
                <a:gd name="connsiteX3" fmla="*/ 688182 w 688182"/>
                <a:gd name="connsiteY3" fmla="*/ 130969 h 395288"/>
                <a:gd name="connsiteX0" fmla="*/ 688182 w 688182"/>
                <a:gd name="connsiteY0" fmla="*/ 130969 h 390526"/>
                <a:gd name="connsiteX1" fmla="*/ 0 w 688182"/>
                <a:gd name="connsiteY1" fmla="*/ 0 h 390526"/>
                <a:gd name="connsiteX2" fmla="*/ 80964 w 688182"/>
                <a:gd name="connsiteY2" fmla="*/ 390526 h 390526"/>
                <a:gd name="connsiteX3" fmla="*/ 688182 w 688182"/>
                <a:gd name="connsiteY3" fmla="*/ 130969 h 390526"/>
                <a:gd name="connsiteX0" fmla="*/ 688182 w 688182"/>
                <a:gd name="connsiteY0" fmla="*/ 130969 h 397670"/>
                <a:gd name="connsiteX1" fmla="*/ 0 w 688182"/>
                <a:gd name="connsiteY1" fmla="*/ 0 h 397670"/>
                <a:gd name="connsiteX2" fmla="*/ 69058 w 688182"/>
                <a:gd name="connsiteY2" fmla="*/ 397670 h 397670"/>
                <a:gd name="connsiteX3" fmla="*/ 688182 w 688182"/>
                <a:gd name="connsiteY3" fmla="*/ 130969 h 397670"/>
                <a:gd name="connsiteX0" fmla="*/ 2577307 w 2577307"/>
                <a:gd name="connsiteY0" fmla="*/ 0 h 793751"/>
                <a:gd name="connsiteX1" fmla="*/ 0 w 2577307"/>
                <a:gd name="connsiteY1" fmla="*/ 396081 h 793751"/>
                <a:gd name="connsiteX2" fmla="*/ 69058 w 2577307"/>
                <a:gd name="connsiteY2" fmla="*/ 793751 h 793751"/>
                <a:gd name="connsiteX3" fmla="*/ 2577307 w 2577307"/>
                <a:gd name="connsiteY3" fmla="*/ 0 h 793751"/>
                <a:gd name="connsiteX0" fmla="*/ 2508249 w 2508249"/>
                <a:gd name="connsiteY0" fmla="*/ 0 h 793751"/>
                <a:gd name="connsiteX1" fmla="*/ 70642 w 2508249"/>
                <a:gd name="connsiteY1" fmla="*/ 189706 h 793751"/>
                <a:gd name="connsiteX2" fmla="*/ 0 w 2508249"/>
                <a:gd name="connsiteY2" fmla="*/ 793751 h 793751"/>
                <a:gd name="connsiteX3" fmla="*/ 2508249 w 2508249"/>
                <a:gd name="connsiteY3" fmla="*/ 0 h 793751"/>
                <a:gd name="connsiteX0" fmla="*/ 2437607 w 2437607"/>
                <a:gd name="connsiteY0" fmla="*/ 0 h 666751"/>
                <a:gd name="connsiteX1" fmla="*/ 0 w 2437607"/>
                <a:gd name="connsiteY1" fmla="*/ 189706 h 666751"/>
                <a:gd name="connsiteX2" fmla="*/ 1542258 w 2437607"/>
                <a:gd name="connsiteY2" fmla="*/ 666751 h 666751"/>
                <a:gd name="connsiteX3" fmla="*/ 2437607 w 2437607"/>
                <a:gd name="connsiteY3" fmla="*/ 0 h 666751"/>
                <a:gd name="connsiteX0" fmla="*/ 2449514 w 2449514"/>
                <a:gd name="connsiteY0" fmla="*/ 0 h 666751"/>
                <a:gd name="connsiteX1" fmla="*/ 0 w 2449514"/>
                <a:gd name="connsiteY1" fmla="*/ 192088 h 666751"/>
                <a:gd name="connsiteX2" fmla="*/ 1554165 w 2449514"/>
                <a:gd name="connsiteY2" fmla="*/ 666751 h 666751"/>
                <a:gd name="connsiteX3" fmla="*/ 2449514 w 2449514"/>
                <a:gd name="connsiteY3" fmla="*/ 0 h 666751"/>
                <a:gd name="connsiteX0" fmla="*/ 2449514 w 2449514"/>
                <a:gd name="connsiteY0" fmla="*/ 0 h 659607"/>
                <a:gd name="connsiteX1" fmla="*/ 0 w 2449514"/>
                <a:gd name="connsiteY1" fmla="*/ 192088 h 659607"/>
                <a:gd name="connsiteX2" fmla="*/ 1554165 w 2449514"/>
                <a:gd name="connsiteY2" fmla="*/ 659607 h 659607"/>
                <a:gd name="connsiteX3" fmla="*/ 2449514 w 2449514"/>
                <a:gd name="connsiteY3" fmla="*/ 0 h 659607"/>
                <a:gd name="connsiteX0" fmla="*/ 2449514 w 2449514"/>
                <a:gd name="connsiteY0" fmla="*/ 0 h 666751"/>
                <a:gd name="connsiteX1" fmla="*/ 0 w 2449514"/>
                <a:gd name="connsiteY1" fmla="*/ 192088 h 666751"/>
                <a:gd name="connsiteX2" fmla="*/ 1554165 w 2449514"/>
                <a:gd name="connsiteY2" fmla="*/ 666751 h 666751"/>
                <a:gd name="connsiteX3" fmla="*/ 2449514 w 2449514"/>
                <a:gd name="connsiteY3" fmla="*/ 0 h 666751"/>
                <a:gd name="connsiteX0" fmla="*/ 2461421 w 2461421"/>
                <a:gd name="connsiteY0" fmla="*/ 0 h 666751"/>
                <a:gd name="connsiteX1" fmla="*/ 0 w 2461421"/>
                <a:gd name="connsiteY1" fmla="*/ 194470 h 666751"/>
                <a:gd name="connsiteX2" fmla="*/ 1566072 w 2461421"/>
                <a:gd name="connsiteY2" fmla="*/ 666751 h 666751"/>
                <a:gd name="connsiteX3" fmla="*/ 2461421 w 2461421"/>
                <a:gd name="connsiteY3" fmla="*/ 0 h 666751"/>
                <a:gd name="connsiteX0" fmla="*/ 2451896 w 2451896"/>
                <a:gd name="connsiteY0" fmla="*/ 0 h 666751"/>
                <a:gd name="connsiteX1" fmla="*/ 0 w 2451896"/>
                <a:gd name="connsiteY1" fmla="*/ 192088 h 666751"/>
                <a:gd name="connsiteX2" fmla="*/ 1556547 w 2451896"/>
                <a:gd name="connsiteY2" fmla="*/ 666751 h 666751"/>
                <a:gd name="connsiteX3" fmla="*/ 2451896 w 2451896"/>
                <a:gd name="connsiteY3" fmla="*/ 0 h 666751"/>
                <a:gd name="connsiteX0" fmla="*/ 2430465 w 2430465"/>
                <a:gd name="connsiteY0" fmla="*/ 0 h 666751"/>
                <a:gd name="connsiteX1" fmla="*/ 0 w 2430465"/>
                <a:gd name="connsiteY1" fmla="*/ 192088 h 666751"/>
                <a:gd name="connsiteX2" fmla="*/ 1535116 w 2430465"/>
                <a:gd name="connsiteY2" fmla="*/ 666751 h 666751"/>
                <a:gd name="connsiteX3" fmla="*/ 2430465 w 2430465"/>
                <a:gd name="connsiteY3" fmla="*/ 0 h 666751"/>
                <a:gd name="connsiteX0" fmla="*/ 2418558 w 2418558"/>
                <a:gd name="connsiteY0" fmla="*/ 0 h 664370"/>
                <a:gd name="connsiteX1" fmla="*/ 0 w 2418558"/>
                <a:gd name="connsiteY1" fmla="*/ 189707 h 664370"/>
                <a:gd name="connsiteX2" fmla="*/ 1535116 w 2418558"/>
                <a:gd name="connsiteY2" fmla="*/ 664370 h 664370"/>
                <a:gd name="connsiteX3" fmla="*/ 2418558 w 2418558"/>
                <a:gd name="connsiteY3" fmla="*/ 0 h 664370"/>
                <a:gd name="connsiteX0" fmla="*/ 2411415 w 2411415"/>
                <a:gd name="connsiteY0" fmla="*/ 0 h 664370"/>
                <a:gd name="connsiteX1" fmla="*/ 0 w 2411415"/>
                <a:gd name="connsiteY1" fmla="*/ 189707 h 664370"/>
                <a:gd name="connsiteX2" fmla="*/ 1535116 w 2411415"/>
                <a:gd name="connsiteY2" fmla="*/ 664370 h 664370"/>
                <a:gd name="connsiteX3" fmla="*/ 2411415 w 2411415"/>
                <a:gd name="connsiteY3" fmla="*/ 0 h 664370"/>
                <a:gd name="connsiteX0" fmla="*/ 2411415 w 2411415"/>
                <a:gd name="connsiteY0" fmla="*/ 0 h 664370"/>
                <a:gd name="connsiteX1" fmla="*/ 1336677 w 2411415"/>
                <a:gd name="connsiteY1" fmla="*/ 88900 h 664370"/>
                <a:gd name="connsiteX2" fmla="*/ 0 w 2411415"/>
                <a:gd name="connsiteY2" fmla="*/ 189707 h 664370"/>
                <a:gd name="connsiteX3" fmla="*/ 1535116 w 2411415"/>
                <a:gd name="connsiteY3" fmla="*/ 664370 h 664370"/>
                <a:gd name="connsiteX4" fmla="*/ 2411415 w 2411415"/>
                <a:gd name="connsiteY4" fmla="*/ 0 h 664370"/>
                <a:gd name="connsiteX0" fmla="*/ 2411415 w 2411415"/>
                <a:gd name="connsiteY0" fmla="*/ 123031 h 787401"/>
                <a:gd name="connsiteX1" fmla="*/ 1300958 w 2411415"/>
                <a:gd name="connsiteY1" fmla="*/ 0 h 787401"/>
                <a:gd name="connsiteX2" fmla="*/ 0 w 2411415"/>
                <a:gd name="connsiteY2" fmla="*/ 312738 h 787401"/>
                <a:gd name="connsiteX3" fmla="*/ 1535116 w 2411415"/>
                <a:gd name="connsiteY3" fmla="*/ 787401 h 787401"/>
                <a:gd name="connsiteX4" fmla="*/ 2411415 w 2411415"/>
                <a:gd name="connsiteY4" fmla="*/ 123031 h 787401"/>
                <a:gd name="connsiteX0" fmla="*/ 1300958 w 2411415"/>
                <a:gd name="connsiteY0" fmla="*/ 0 h 787401"/>
                <a:gd name="connsiteX1" fmla="*/ 0 w 2411415"/>
                <a:gd name="connsiteY1" fmla="*/ 312738 h 787401"/>
                <a:gd name="connsiteX2" fmla="*/ 1535116 w 2411415"/>
                <a:gd name="connsiteY2" fmla="*/ 787401 h 787401"/>
                <a:gd name="connsiteX3" fmla="*/ 2411415 w 2411415"/>
                <a:gd name="connsiteY3" fmla="*/ 123031 h 787401"/>
                <a:gd name="connsiteX4" fmla="*/ 1392398 w 2411415"/>
                <a:gd name="connsiteY4" fmla="*/ 91440 h 787401"/>
                <a:gd name="connsiteX0" fmla="*/ 1300958 w 2411415"/>
                <a:gd name="connsiteY0" fmla="*/ 0 h 787401"/>
                <a:gd name="connsiteX1" fmla="*/ 0 w 2411415"/>
                <a:gd name="connsiteY1" fmla="*/ 312738 h 787401"/>
                <a:gd name="connsiteX2" fmla="*/ 1535116 w 2411415"/>
                <a:gd name="connsiteY2" fmla="*/ 787401 h 787401"/>
                <a:gd name="connsiteX3" fmla="*/ 2411415 w 2411415"/>
                <a:gd name="connsiteY3" fmla="*/ 123031 h 787401"/>
                <a:gd name="connsiteX0" fmla="*/ 0 w 2411415"/>
                <a:gd name="connsiteY0" fmla="*/ 189707 h 664370"/>
                <a:gd name="connsiteX1" fmla="*/ 1535116 w 2411415"/>
                <a:gd name="connsiteY1" fmla="*/ 664370 h 664370"/>
                <a:gd name="connsiteX2" fmla="*/ 2411415 w 2411415"/>
                <a:gd name="connsiteY2" fmla="*/ 0 h 664370"/>
                <a:gd name="connsiteX0" fmla="*/ 0 w 2416177"/>
                <a:gd name="connsiteY0" fmla="*/ 196851 h 671514"/>
                <a:gd name="connsiteX1" fmla="*/ 1535116 w 2416177"/>
                <a:gd name="connsiteY1" fmla="*/ 671514 h 671514"/>
                <a:gd name="connsiteX2" fmla="*/ 2416177 w 2416177"/>
                <a:gd name="connsiteY2" fmla="*/ 0 h 671514"/>
                <a:gd name="connsiteX0" fmla="*/ 0 w 2425702"/>
                <a:gd name="connsiteY0" fmla="*/ 196851 h 671514"/>
                <a:gd name="connsiteX1" fmla="*/ 1544641 w 2425702"/>
                <a:gd name="connsiteY1" fmla="*/ 671514 h 671514"/>
                <a:gd name="connsiteX2" fmla="*/ 2425702 w 2425702"/>
                <a:gd name="connsiteY2" fmla="*/ 0 h 67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5702" h="671514">
                  <a:moveTo>
                    <a:pt x="0" y="196851"/>
                  </a:moveTo>
                  <a:lnTo>
                    <a:pt x="1544641" y="671514"/>
                  </a:lnTo>
                  <a:lnTo>
                    <a:pt x="242570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839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E0E0F-A56D-69F8-8651-81BDD37B7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E0A63E-8503-8467-3789-62FBE89B1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974" y="4181020"/>
            <a:ext cx="4223760" cy="3845586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F629994-DEFE-2663-EA40-A3F2E3AA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5F259E-9C15-7F31-6862-FBD7A68FE417}"/>
              </a:ext>
            </a:extLst>
          </p:cNvPr>
          <p:cNvGrpSpPr/>
          <p:nvPr/>
        </p:nvGrpSpPr>
        <p:grpSpPr>
          <a:xfrm>
            <a:off x="8677310" y="549880"/>
            <a:ext cx="3087346" cy="2727946"/>
            <a:chOff x="1494629" y="1386117"/>
            <a:chExt cx="2437795" cy="2154009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9F602F2-4F6F-BC6F-5D8C-8ADBC3BEEA0C}"/>
                </a:ext>
              </a:extLst>
            </p:cNvPr>
            <p:cNvSpPr/>
            <p:nvPr/>
          </p:nvSpPr>
          <p:spPr>
            <a:xfrm>
              <a:off x="1504154" y="2875755"/>
              <a:ext cx="2411415" cy="189707"/>
            </a:xfrm>
            <a:custGeom>
              <a:avLst/>
              <a:gdLst>
                <a:gd name="connsiteX0" fmla="*/ 571500 w 826294"/>
                <a:gd name="connsiteY0" fmla="*/ 0 h 473869"/>
                <a:gd name="connsiteX1" fmla="*/ 0 w 826294"/>
                <a:gd name="connsiteY1" fmla="*/ 459581 h 473869"/>
                <a:gd name="connsiteX2" fmla="*/ 826294 w 826294"/>
                <a:gd name="connsiteY2" fmla="*/ 473869 h 473869"/>
                <a:gd name="connsiteX3" fmla="*/ 571500 w 826294"/>
                <a:gd name="connsiteY3" fmla="*/ 0 h 473869"/>
                <a:gd name="connsiteX0" fmla="*/ 411956 w 826294"/>
                <a:gd name="connsiteY0" fmla="*/ 0 h 500063"/>
                <a:gd name="connsiteX1" fmla="*/ 0 w 826294"/>
                <a:gd name="connsiteY1" fmla="*/ 485775 h 500063"/>
                <a:gd name="connsiteX2" fmla="*/ 826294 w 826294"/>
                <a:gd name="connsiteY2" fmla="*/ 500063 h 500063"/>
                <a:gd name="connsiteX3" fmla="*/ 411956 w 826294"/>
                <a:gd name="connsiteY3" fmla="*/ 0 h 500063"/>
                <a:gd name="connsiteX0" fmla="*/ 411956 w 711994"/>
                <a:gd name="connsiteY0" fmla="*/ 0 h 488157"/>
                <a:gd name="connsiteX1" fmla="*/ 0 w 711994"/>
                <a:gd name="connsiteY1" fmla="*/ 485775 h 488157"/>
                <a:gd name="connsiteX2" fmla="*/ 711994 w 711994"/>
                <a:gd name="connsiteY2" fmla="*/ 488157 h 488157"/>
                <a:gd name="connsiteX3" fmla="*/ 411956 w 711994"/>
                <a:gd name="connsiteY3" fmla="*/ 0 h 488157"/>
                <a:gd name="connsiteX0" fmla="*/ 723900 w 723900"/>
                <a:gd name="connsiteY0" fmla="*/ 0 h 488157"/>
                <a:gd name="connsiteX1" fmla="*/ 0 w 723900"/>
                <a:gd name="connsiteY1" fmla="*/ 485775 h 488157"/>
                <a:gd name="connsiteX2" fmla="*/ 711994 w 723900"/>
                <a:gd name="connsiteY2" fmla="*/ 488157 h 488157"/>
                <a:gd name="connsiteX3" fmla="*/ 723900 w 723900"/>
                <a:gd name="connsiteY3" fmla="*/ 0 h 488157"/>
                <a:gd name="connsiteX0" fmla="*/ 797719 w 797719"/>
                <a:gd name="connsiteY0" fmla="*/ 0 h 411957"/>
                <a:gd name="connsiteX1" fmla="*/ 0 w 797719"/>
                <a:gd name="connsiteY1" fmla="*/ 409575 h 411957"/>
                <a:gd name="connsiteX2" fmla="*/ 711994 w 797719"/>
                <a:gd name="connsiteY2" fmla="*/ 411957 h 411957"/>
                <a:gd name="connsiteX3" fmla="*/ 797719 w 797719"/>
                <a:gd name="connsiteY3" fmla="*/ 0 h 411957"/>
                <a:gd name="connsiteX0" fmla="*/ 688182 w 688182"/>
                <a:gd name="connsiteY0" fmla="*/ 130969 h 542926"/>
                <a:gd name="connsiteX1" fmla="*/ 0 w 688182"/>
                <a:gd name="connsiteY1" fmla="*/ 0 h 542926"/>
                <a:gd name="connsiteX2" fmla="*/ 602457 w 688182"/>
                <a:gd name="connsiteY2" fmla="*/ 542926 h 542926"/>
                <a:gd name="connsiteX3" fmla="*/ 688182 w 688182"/>
                <a:gd name="connsiteY3" fmla="*/ 130969 h 542926"/>
                <a:gd name="connsiteX0" fmla="*/ 688182 w 688182"/>
                <a:gd name="connsiteY0" fmla="*/ 130969 h 395288"/>
                <a:gd name="connsiteX1" fmla="*/ 0 w 688182"/>
                <a:gd name="connsiteY1" fmla="*/ 0 h 395288"/>
                <a:gd name="connsiteX2" fmla="*/ 100014 w 688182"/>
                <a:gd name="connsiteY2" fmla="*/ 395288 h 395288"/>
                <a:gd name="connsiteX3" fmla="*/ 688182 w 688182"/>
                <a:gd name="connsiteY3" fmla="*/ 130969 h 395288"/>
                <a:gd name="connsiteX0" fmla="*/ 688182 w 688182"/>
                <a:gd name="connsiteY0" fmla="*/ 130969 h 390526"/>
                <a:gd name="connsiteX1" fmla="*/ 0 w 688182"/>
                <a:gd name="connsiteY1" fmla="*/ 0 h 390526"/>
                <a:gd name="connsiteX2" fmla="*/ 80964 w 688182"/>
                <a:gd name="connsiteY2" fmla="*/ 390526 h 390526"/>
                <a:gd name="connsiteX3" fmla="*/ 688182 w 688182"/>
                <a:gd name="connsiteY3" fmla="*/ 130969 h 390526"/>
                <a:gd name="connsiteX0" fmla="*/ 688182 w 688182"/>
                <a:gd name="connsiteY0" fmla="*/ 130969 h 397670"/>
                <a:gd name="connsiteX1" fmla="*/ 0 w 688182"/>
                <a:gd name="connsiteY1" fmla="*/ 0 h 397670"/>
                <a:gd name="connsiteX2" fmla="*/ 69058 w 688182"/>
                <a:gd name="connsiteY2" fmla="*/ 397670 h 397670"/>
                <a:gd name="connsiteX3" fmla="*/ 688182 w 688182"/>
                <a:gd name="connsiteY3" fmla="*/ 130969 h 397670"/>
                <a:gd name="connsiteX0" fmla="*/ 2577307 w 2577307"/>
                <a:gd name="connsiteY0" fmla="*/ 0 h 793751"/>
                <a:gd name="connsiteX1" fmla="*/ 0 w 2577307"/>
                <a:gd name="connsiteY1" fmla="*/ 396081 h 793751"/>
                <a:gd name="connsiteX2" fmla="*/ 69058 w 2577307"/>
                <a:gd name="connsiteY2" fmla="*/ 793751 h 793751"/>
                <a:gd name="connsiteX3" fmla="*/ 2577307 w 2577307"/>
                <a:gd name="connsiteY3" fmla="*/ 0 h 793751"/>
                <a:gd name="connsiteX0" fmla="*/ 2508249 w 2508249"/>
                <a:gd name="connsiteY0" fmla="*/ 0 h 793751"/>
                <a:gd name="connsiteX1" fmla="*/ 70642 w 2508249"/>
                <a:gd name="connsiteY1" fmla="*/ 189706 h 793751"/>
                <a:gd name="connsiteX2" fmla="*/ 0 w 2508249"/>
                <a:gd name="connsiteY2" fmla="*/ 793751 h 793751"/>
                <a:gd name="connsiteX3" fmla="*/ 2508249 w 2508249"/>
                <a:gd name="connsiteY3" fmla="*/ 0 h 793751"/>
                <a:gd name="connsiteX0" fmla="*/ 2437607 w 2437607"/>
                <a:gd name="connsiteY0" fmla="*/ 0 h 666751"/>
                <a:gd name="connsiteX1" fmla="*/ 0 w 2437607"/>
                <a:gd name="connsiteY1" fmla="*/ 189706 h 666751"/>
                <a:gd name="connsiteX2" fmla="*/ 1542258 w 2437607"/>
                <a:gd name="connsiteY2" fmla="*/ 666751 h 666751"/>
                <a:gd name="connsiteX3" fmla="*/ 2437607 w 2437607"/>
                <a:gd name="connsiteY3" fmla="*/ 0 h 666751"/>
                <a:gd name="connsiteX0" fmla="*/ 2449514 w 2449514"/>
                <a:gd name="connsiteY0" fmla="*/ 0 h 666751"/>
                <a:gd name="connsiteX1" fmla="*/ 0 w 2449514"/>
                <a:gd name="connsiteY1" fmla="*/ 192088 h 666751"/>
                <a:gd name="connsiteX2" fmla="*/ 1554165 w 2449514"/>
                <a:gd name="connsiteY2" fmla="*/ 666751 h 666751"/>
                <a:gd name="connsiteX3" fmla="*/ 2449514 w 2449514"/>
                <a:gd name="connsiteY3" fmla="*/ 0 h 666751"/>
                <a:gd name="connsiteX0" fmla="*/ 2449514 w 2449514"/>
                <a:gd name="connsiteY0" fmla="*/ 0 h 659607"/>
                <a:gd name="connsiteX1" fmla="*/ 0 w 2449514"/>
                <a:gd name="connsiteY1" fmla="*/ 192088 h 659607"/>
                <a:gd name="connsiteX2" fmla="*/ 1554165 w 2449514"/>
                <a:gd name="connsiteY2" fmla="*/ 659607 h 659607"/>
                <a:gd name="connsiteX3" fmla="*/ 2449514 w 2449514"/>
                <a:gd name="connsiteY3" fmla="*/ 0 h 659607"/>
                <a:gd name="connsiteX0" fmla="*/ 2449514 w 2449514"/>
                <a:gd name="connsiteY0" fmla="*/ 0 h 666751"/>
                <a:gd name="connsiteX1" fmla="*/ 0 w 2449514"/>
                <a:gd name="connsiteY1" fmla="*/ 192088 h 666751"/>
                <a:gd name="connsiteX2" fmla="*/ 1554165 w 2449514"/>
                <a:gd name="connsiteY2" fmla="*/ 666751 h 666751"/>
                <a:gd name="connsiteX3" fmla="*/ 2449514 w 2449514"/>
                <a:gd name="connsiteY3" fmla="*/ 0 h 666751"/>
                <a:gd name="connsiteX0" fmla="*/ 2461421 w 2461421"/>
                <a:gd name="connsiteY0" fmla="*/ 0 h 666751"/>
                <a:gd name="connsiteX1" fmla="*/ 0 w 2461421"/>
                <a:gd name="connsiteY1" fmla="*/ 194470 h 666751"/>
                <a:gd name="connsiteX2" fmla="*/ 1566072 w 2461421"/>
                <a:gd name="connsiteY2" fmla="*/ 666751 h 666751"/>
                <a:gd name="connsiteX3" fmla="*/ 2461421 w 2461421"/>
                <a:gd name="connsiteY3" fmla="*/ 0 h 666751"/>
                <a:gd name="connsiteX0" fmla="*/ 2451896 w 2451896"/>
                <a:gd name="connsiteY0" fmla="*/ 0 h 666751"/>
                <a:gd name="connsiteX1" fmla="*/ 0 w 2451896"/>
                <a:gd name="connsiteY1" fmla="*/ 192088 h 666751"/>
                <a:gd name="connsiteX2" fmla="*/ 1556547 w 2451896"/>
                <a:gd name="connsiteY2" fmla="*/ 666751 h 666751"/>
                <a:gd name="connsiteX3" fmla="*/ 2451896 w 2451896"/>
                <a:gd name="connsiteY3" fmla="*/ 0 h 666751"/>
                <a:gd name="connsiteX0" fmla="*/ 2430465 w 2430465"/>
                <a:gd name="connsiteY0" fmla="*/ 0 h 666751"/>
                <a:gd name="connsiteX1" fmla="*/ 0 w 2430465"/>
                <a:gd name="connsiteY1" fmla="*/ 192088 h 666751"/>
                <a:gd name="connsiteX2" fmla="*/ 1535116 w 2430465"/>
                <a:gd name="connsiteY2" fmla="*/ 666751 h 666751"/>
                <a:gd name="connsiteX3" fmla="*/ 2430465 w 2430465"/>
                <a:gd name="connsiteY3" fmla="*/ 0 h 666751"/>
                <a:gd name="connsiteX0" fmla="*/ 2418558 w 2418558"/>
                <a:gd name="connsiteY0" fmla="*/ 0 h 664370"/>
                <a:gd name="connsiteX1" fmla="*/ 0 w 2418558"/>
                <a:gd name="connsiteY1" fmla="*/ 189707 h 664370"/>
                <a:gd name="connsiteX2" fmla="*/ 1535116 w 2418558"/>
                <a:gd name="connsiteY2" fmla="*/ 664370 h 664370"/>
                <a:gd name="connsiteX3" fmla="*/ 2418558 w 2418558"/>
                <a:gd name="connsiteY3" fmla="*/ 0 h 664370"/>
                <a:gd name="connsiteX0" fmla="*/ 2411415 w 2411415"/>
                <a:gd name="connsiteY0" fmla="*/ 0 h 664370"/>
                <a:gd name="connsiteX1" fmla="*/ 0 w 2411415"/>
                <a:gd name="connsiteY1" fmla="*/ 189707 h 664370"/>
                <a:gd name="connsiteX2" fmla="*/ 1535116 w 2411415"/>
                <a:gd name="connsiteY2" fmla="*/ 664370 h 664370"/>
                <a:gd name="connsiteX3" fmla="*/ 2411415 w 2411415"/>
                <a:gd name="connsiteY3" fmla="*/ 0 h 664370"/>
                <a:gd name="connsiteX0" fmla="*/ 1535116 w 2411415"/>
                <a:gd name="connsiteY0" fmla="*/ 664370 h 755810"/>
                <a:gd name="connsiteX1" fmla="*/ 2411415 w 2411415"/>
                <a:gd name="connsiteY1" fmla="*/ 0 h 755810"/>
                <a:gd name="connsiteX2" fmla="*/ 0 w 2411415"/>
                <a:gd name="connsiteY2" fmla="*/ 189707 h 755810"/>
                <a:gd name="connsiteX3" fmla="*/ 1626556 w 2411415"/>
                <a:gd name="connsiteY3" fmla="*/ 755810 h 755810"/>
                <a:gd name="connsiteX0" fmla="*/ 1535116 w 2411415"/>
                <a:gd name="connsiteY0" fmla="*/ 664370 h 664370"/>
                <a:gd name="connsiteX1" fmla="*/ 2411415 w 2411415"/>
                <a:gd name="connsiteY1" fmla="*/ 0 h 664370"/>
                <a:gd name="connsiteX2" fmla="*/ 0 w 2411415"/>
                <a:gd name="connsiteY2" fmla="*/ 189707 h 664370"/>
                <a:gd name="connsiteX0" fmla="*/ 2411415 w 2411415"/>
                <a:gd name="connsiteY0" fmla="*/ 0 h 189707"/>
                <a:gd name="connsiteX1" fmla="*/ 0 w 2411415"/>
                <a:gd name="connsiteY1" fmla="*/ 189707 h 18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1415" h="189707">
                  <a:moveTo>
                    <a:pt x="2411415" y="0"/>
                  </a:moveTo>
                  <a:lnTo>
                    <a:pt x="0" y="18970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31D7EC-7033-C86B-8909-68955EEDB5E8}"/>
                </a:ext>
              </a:extLst>
            </p:cNvPr>
            <p:cNvSpPr/>
            <p:nvPr/>
          </p:nvSpPr>
          <p:spPr>
            <a:xfrm>
              <a:off x="1497994" y="1386117"/>
              <a:ext cx="2434430" cy="1679577"/>
            </a:xfrm>
            <a:custGeom>
              <a:avLst/>
              <a:gdLst>
                <a:gd name="connsiteX0" fmla="*/ 0 w 683419"/>
                <a:gd name="connsiteY0" fmla="*/ 416719 h 552450"/>
                <a:gd name="connsiteX1" fmla="*/ 326231 w 683419"/>
                <a:gd name="connsiteY1" fmla="*/ 0 h 552450"/>
                <a:gd name="connsiteX2" fmla="*/ 683419 w 683419"/>
                <a:gd name="connsiteY2" fmla="*/ 552450 h 552450"/>
                <a:gd name="connsiteX0" fmla="*/ 0 w 683419"/>
                <a:gd name="connsiteY0" fmla="*/ 321469 h 457200"/>
                <a:gd name="connsiteX1" fmla="*/ 297656 w 683419"/>
                <a:gd name="connsiteY1" fmla="*/ 0 h 457200"/>
                <a:gd name="connsiteX2" fmla="*/ 683419 w 683419"/>
                <a:gd name="connsiteY2" fmla="*/ 457200 h 457200"/>
                <a:gd name="connsiteX0" fmla="*/ 0 w 683419"/>
                <a:gd name="connsiteY0" fmla="*/ 321469 h 457200"/>
                <a:gd name="connsiteX1" fmla="*/ 297656 w 683419"/>
                <a:gd name="connsiteY1" fmla="*/ 0 h 457200"/>
                <a:gd name="connsiteX2" fmla="*/ 683419 w 683419"/>
                <a:gd name="connsiteY2" fmla="*/ 457200 h 457200"/>
                <a:gd name="connsiteX0" fmla="*/ 0 w 683419"/>
                <a:gd name="connsiteY0" fmla="*/ 276225 h 411956"/>
                <a:gd name="connsiteX1" fmla="*/ 297656 w 683419"/>
                <a:gd name="connsiteY1" fmla="*/ 0 h 411956"/>
                <a:gd name="connsiteX2" fmla="*/ 683419 w 683419"/>
                <a:gd name="connsiteY2" fmla="*/ 411956 h 411956"/>
                <a:gd name="connsiteX0" fmla="*/ 0 w 683419"/>
                <a:gd name="connsiteY0" fmla="*/ 660400 h 796131"/>
                <a:gd name="connsiteX1" fmla="*/ 351631 w 683419"/>
                <a:gd name="connsiteY1" fmla="*/ 0 h 796131"/>
                <a:gd name="connsiteX2" fmla="*/ 683419 w 683419"/>
                <a:gd name="connsiteY2" fmla="*/ 796131 h 796131"/>
                <a:gd name="connsiteX0" fmla="*/ 0 w 1515269"/>
                <a:gd name="connsiteY0" fmla="*/ 660400 h 1478756"/>
                <a:gd name="connsiteX1" fmla="*/ 351631 w 1515269"/>
                <a:gd name="connsiteY1" fmla="*/ 0 h 1478756"/>
                <a:gd name="connsiteX2" fmla="*/ 1515269 w 1515269"/>
                <a:gd name="connsiteY2" fmla="*/ 1478756 h 1478756"/>
                <a:gd name="connsiteX0" fmla="*/ 0 w 2439194"/>
                <a:gd name="connsiteY0" fmla="*/ 1651000 h 1651000"/>
                <a:gd name="connsiteX1" fmla="*/ 1275556 w 2439194"/>
                <a:gd name="connsiteY1" fmla="*/ 0 h 1651000"/>
                <a:gd name="connsiteX2" fmla="*/ 2439194 w 2439194"/>
                <a:gd name="connsiteY2" fmla="*/ 1478756 h 1651000"/>
                <a:gd name="connsiteX0" fmla="*/ 0 w 2448719"/>
                <a:gd name="connsiteY0" fmla="*/ 1662907 h 1662907"/>
                <a:gd name="connsiteX1" fmla="*/ 1285081 w 2448719"/>
                <a:gd name="connsiteY1" fmla="*/ 0 h 1662907"/>
                <a:gd name="connsiteX2" fmla="*/ 2448719 w 2448719"/>
                <a:gd name="connsiteY2" fmla="*/ 1478756 h 1662907"/>
                <a:gd name="connsiteX0" fmla="*/ 0 w 2448719"/>
                <a:gd name="connsiteY0" fmla="*/ 1670051 h 1670051"/>
                <a:gd name="connsiteX1" fmla="*/ 1285081 w 2448719"/>
                <a:gd name="connsiteY1" fmla="*/ 0 h 1670051"/>
                <a:gd name="connsiteX2" fmla="*/ 2448719 w 2448719"/>
                <a:gd name="connsiteY2" fmla="*/ 1478756 h 1670051"/>
                <a:gd name="connsiteX0" fmla="*/ 0 w 2455863"/>
                <a:gd name="connsiteY0" fmla="*/ 1670051 h 1670051"/>
                <a:gd name="connsiteX1" fmla="*/ 1292225 w 2455863"/>
                <a:gd name="connsiteY1" fmla="*/ 0 h 1670051"/>
                <a:gd name="connsiteX2" fmla="*/ 2455863 w 2455863"/>
                <a:gd name="connsiteY2" fmla="*/ 1478756 h 1670051"/>
                <a:gd name="connsiteX0" fmla="*/ 0 w 2455863"/>
                <a:gd name="connsiteY0" fmla="*/ 1677195 h 1677195"/>
                <a:gd name="connsiteX1" fmla="*/ 1292225 w 2455863"/>
                <a:gd name="connsiteY1" fmla="*/ 0 h 1677195"/>
                <a:gd name="connsiteX2" fmla="*/ 2455863 w 2455863"/>
                <a:gd name="connsiteY2" fmla="*/ 1485900 h 1677195"/>
                <a:gd name="connsiteX0" fmla="*/ 0 w 2465388"/>
                <a:gd name="connsiteY0" fmla="*/ 1674814 h 1674814"/>
                <a:gd name="connsiteX1" fmla="*/ 1301750 w 2465388"/>
                <a:gd name="connsiteY1" fmla="*/ 0 h 1674814"/>
                <a:gd name="connsiteX2" fmla="*/ 2465388 w 2465388"/>
                <a:gd name="connsiteY2" fmla="*/ 1485900 h 1674814"/>
                <a:gd name="connsiteX0" fmla="*/ 0 w 2460625"/>
                <a:gd name="connsiteY0" fmla="*/ 1681958 h 1681958"/>
                <a:gd name="connsiteX1" fmla="*/ 1296987 w 2460625"/>
                <a:gd name="connsiteY1" fmla="*/ 0 h 1681958"/>
                <a:gd name="connsiteX2" fmla="*/ 2460625 w 2460625"/>
                <a:gd name="connsiteY2" fmla="*/ 1485900 h 1681958"/>
                <a:gd name="connsiteX0" fmla="*/ 0 w 2446337"/>
                <a:gd name="connsiteY0" fmla="*/ 1681958 h 1681958"/>
                <a:gd name="connsiteX1" fmla="*/ 1296987 w 2446337"/>
                <a:gd name="connsiteY1" fmla="*/ 0 h 1681958"/>
                <a:gd name="connsiteX2" fmla="*/ 2446337 w 2446337"/>
                <a:gd name="connsiteY2" fmla="*/ 1478756 h 1681958"/>
                <a:gd name="connsiteX0" fmla="*/ 0 w 2458243"/>
                <a:gd name="connsiteY0" fmla="*/ 1681958 h 1681958"/>
                <a:gd name="connsiteX1" fmla="*/ 1296987 w 2458243"/>
                <a:gd name="connsiteY1" fmla="*/ 0 h 1681958"/>
                <a:gd name="connsiteX2" fmla="*/ 2458243 w 2458243"/>
                <a:gd name="connsiteY2" fmla="*/ 1490662 h 1681958"/>
                <a:gd name="connsiteX0" fmla="*/ 0 w 2434430"/>
                <a:gd name="connsiteY0" fmla="*/ 1679577 h 1679577"/>
                <a:gd name="connsiteX1" fmla="*/ 1273174 w 2434430"/>
                <a:gd name="connsiteY1" fmla="*/ 0 h 1679577"/>
                <a:gd name="connsiteX2" fmla="*/ 2434430 w 2434430"/>
                <a:gd name="connsiteY2" fmla="*/ 1490662 h 167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4430" h="1679577">
                  <a:moveTo>
                    <a:pt x="0" y="1679577"/>
                  </a:moveTo>
                  <a:lnTo>
                    <a:pt x="1273174" y="0"/>
                  </a:lnTo>
                  <a:lnTo>
                    <a:pt x="2434430" y="149066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BCD05DA-3187-B39C-81A6-F80D2F0C8356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>
              <a:off x="2771168" y="1386117"/>
              <a:ext cx="268102" cy="2154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03DA36-BAED-2739-2B2F-8EAF3CD3659C}"/>
                </a:ext>
              </a:extLst>
            </p:cNvPr>
            <p:cNvSpPr/>
            <p:nvPr/>
          </p:nvSpPr>
          <p:spPr>
            <a:xfrm>
              <a:off x="1494629" y="2868612"/>
              <a:ext cx="2425702" cy="671514"/>
            </a:xfrm>
            <a:custGeom>
              <a:avLst/>
              <a:gdLst>
                <a:gd name="connsiteX0" fmla="*/ 571500 w 826294"/>
                <a:gd name="connsiteY0" fmla="*/ 0 h 473869"/>
                <a:gd name="connsiteX1" fmla="*/ 0 w 826294"/>
                <a:gd name="connsiteY1" fmla="*/ 459581 h 473869"/>
                <a:gd name="connsiteX2" fmla="*/ 826294 w 826294"/>
                <a:gd name="connsiteY2" fmla="*/ 473869 h 473869"/>
                <a:gd name="connsiteX3" fmla="*/ 571500 w 826294"/>
                <a:gd name="connsiteY3" fmla="*/ 0 h 473869"/>
                <a:gd name="connsiteX0" fmla="*/ 411956 w 826294"/>
                <a:gd name="connsiteY0" fmla="*/ 0 h 500063"/>
                <a:gd name="connsiteX1" fmla="*/ 0 w 826294"/>
                <a:gd name="connsiteY1" fmla="*/ 485775 h 500063"/>
                <a:gd name="connsiteX2" fmla="*/ 826294 w 826294"/>
                <a:gd name="connsiteY2" fmla="*/ 500063 h 500063"/>
                <a:gd name="connsiteX3" fmla="*/ 411956 w 826294"/>
                <a:gd name="connsiteY3" fmla="*/ 0 h 500063"/>
                <a:gd name="connsiteX0" fmla="*/ 411956 w 711994"/>
                <a:gd name="connsiteY0" fmla="*/ 0 h 488157"/>
                <a:gd name="connsiteX1" fmla="*/ 0 w 711994"/>
                <a:gd name="connsiteY1" fmla="*/ 485775 h 488157"/>
                <a:gd name="connsiteX2" fmla="*/ 711994 w 711994"/>
                <a:gd name="connsiteY2" fmla="*/ 488157 h 488157"/>
                <a:gd name="connsiteX3" fmla="*/ 411956 w 711994"/>
                <a:gd name="connsiteY3" fmla="*/ 0 h 488157"/>
                <a:gd name="connsiteX0" fmla="*/ 723900 w 723900"/>
                <a:gd name="connsiteY0" fmla="*/ 0 h 488157"/>
                <a:gd name="connsiteX1" fmla="*/ 0 w 723900"/>
                <a:gd name="connsiteY1" fmla="*/ 485775 h 488157"/>
                <a:gd name="connsiteX2" fmla="*/ 711994 w 723900"/>
                <a:gd name="connsiteY2" fmla="*/ 488157 h 488157"/>
                <a:gd name="connsiteX3" fmla="*/ 723900 w 723900"/>
                <a:gd name="connsiteY3" fmla="*/ 0 h 488157"/>
                <a:gd name="connsiteX0" fmla="*/ 797719 w 797719"/>
                <a:gd name="connsiteY0" fmla="*/ 0 h 411957"/>
                <a:gd name="connsiteX1" fmla="*/ 0 w 797719"/>
                <a:gd name="connsiteY1" fmla="*/ 409575 h 411957"/>
                <a:gd name="connsiteX2" fmla="*/ 711994 w 797719"/>
                <a:gd name="connsiteY2" fmla="*/ 411957 h 411957"/>
                <a:gd name="connsiteX3" fmla="*/ 797719 w 797719"/>
                <a:gd name="connsiteY3" fmla="*/ 0 h 411957"/>
                <a:gd name="connsiteX0" fmla="*/ 688182 w 688182"/>
                <a:gd name="connsiteY0" fmla="*/ 130969 h 542926"/>
                <a:gd name="connsiteX1" fmla="*/ 0 w 688182"/>
                <a:gd name="connsiteY1" fmla="*/ 0 h 542926"/>
                <a:gd name="connsiteX2" fmla="*/ 602457 w 688182"/>
                <a:gd name="connsiteY2" fmla="*/ 542926 h 542926"/>
                <a:gd name="connsiteX3" fmla="*/ 688182 w 688182"/>
                <a:gd name="connsiteY3" fmla="*/ 130969 h 542926"/>
                <a:gd name="connsiteX0" fmla="*/ 688182 w 688182"/>
                <a:gd name="connsiteY0" fmla="*/ 130969 h 395288"/>
                <a:gd name="connsiteX1" fmla="*/ 0 w 688182"/>
                <a:gd name="connsiteY1" fmla="*/ 0 h 395288"/>
                <a:gd name="connsiteX2" fmla="*/ 100014 w 688182"/>
                <a:gd name="connsiteY2" fmla="*/ 395288 h 395288"/>
                <a:gd name="connsiteX3" fmla="*/ 688182 w 688182"/>
                <a:gd name="connsiteY3" fmla="*/ 130969 h 395288"/>
                <a:gd name="connsiteX0" fmla="*/ 688182 w 688182"/>
                <a:gd name="connsiteY0" fmla="*/ 130969 h 390526"/>
                <a:gd name="connsiteX1" fmla="*/ 0 w 688182"/>
                <a:gd name="connsiteY1" fmla="*/ 0 h 390526"/>
                <a:gd name="connsiteX2" fmla="*/ 80964 w 688182"/>
                <a:gd name="connsiteY2" fmla="*/ 390526 h 390526"/>
                <a:gd name="connsiteX3" fmla="*/ 688182 w 688182"/>
                <a:gd name="connsiteY3" fmla="*/ 130969 h 390526"/>
                <a:gd name="connsiteX0" fmla="*/ 688182 w 688182"/>
                <a:gd name="connsiteY0" fmla="*/ 130969 h 397670"/>
                <a:gd name="connsiteX1" fmla="*/ 0 w 688182"/>
                <a:gd name="connsiteY1" fmla="*/ 0 h 397670"/>
                <a:gd name="connsiteX2" fmla="*/ 69058 w 688182"/>
                <a:gd name="connsiteY2" fmla="*/ 397670 h 397670"/>
                <a:gd name="connsiteX3" fmla="*/ 688182 w 688182"/>
                <a:gd name="connsiteY3" fmla="*/ 130969 h 397670"/>
                <a:gd name="connsiteX0" fmla="*/ 2577307 w 2577307"/>
                <a:gd name="connsiteY0" fmla="*/ 0 h 793751"/>
                <a:gd name="connsiteX1" fmla="*/ 0 w 2577307"/>
                <a:gd name="connsiteY1" fmla="*/ 396081 h 793751"/>
                <a:gd name="connsiteX2" fmla="*/ 69058 w 2577307"/>
                <a:gd name="connsiteY2" fmla="*/ 793751 h 793751"/>
                <a:gd name="connsiteX3" fmla="*/ 2577307 w 2577307"/>
                <a:gd name="connsiteY3" fmla="*/ 0 h 793751"/>
                <a:gd name="connsiteX0" fmla="*/ 2508249 w 2508249"/>
                <a:gd name="connsiteY0" fmla="*/ 0 h 793751"/>
                <a:gd name="connsiteX1" fmla="*/ 70642 w 2508249"/>
                <a:gd name="connsiteY1" fmla="*/ 189706 h 793751"/>
                <a:gd name="connsiteX2" fmla="*/ 0 w 2508249"/>
                <a:gd name="connsiteY2" fmla="*/ 793751 h 793751"/>
                <a:gd name="connsiteX3" fmla="*/ 2508249 w 2508249"/>
                <a:gd name="connsiteY3" fmla="*/ 0 h 793751"/>
                <a:gd name="connsiteX0" fmla="*/ 2437607 w 2437607"/>
                <a:gd name="connsiteY0" fmla="*/ 0 h 666751"/>
                <a:gd name="connsiteX1" fmla="*/ 0 w 2437607"/>
                <a:gd name="connsiteY1" fmla="*/ 189706 h 666751"/>
                <a:gd name="connsiteX2" fmla="*/ 1542258 w 2437607"/>
                <a:gd name="connsiteY2" fmla="*/ 666751 h 666751"/>
                <a:gd name="connsiteX3" fmla="*/ 2437607 w 2437607"/>
                <a:gd name="connsiteY3" fmla="*/ 0 h 666751"/>
                <a:gd name="connsiteX0" fmla="*/ 2449514 w 2449514"/>
                <a:gd name="connsiteY0" fmla="*/ 0 h 666751"/>
                <a:gd name="connsiteX1" fmla="*/ 0 w 2449514"/>
                <a:gd name="connsiteY1" fmla="*/ 192088 h 666751"/>
                <a:gd name="connsiteX2" fmla="*/ 1554165 w 2449514"/>
                <a:gd name="connsiteY2" fmla="*/ 666751 h 666751"/>
                <a:gd name="connsiteX3" fmla="*/ 2449514 w 2449514"/>
                <a:gd name="connsiteY3" fmla="*/ 0 h 666751"/>
                <a:gd name="connsiteX0" fmla="*/ 2449514 w 2449514"/>
                <a:gd name="connsiteY0" fmla="*/ 0 h 659607"/>
                <a:gd name="connsiteX1" fmla="*/ 0 w 2449514"/>
                <a:gd name="connsiteY1" fmla="*/ 192088 h 659607"/>
                <a:gd name="connsiteX2" fmla="*/ 1554165 w 2449514"/>
                <a:gd name="connsiteY2" fmla="*/ 659607 h 659607"/>
                <a:gd name="connsiteX3" fmla="*/ 2449514 w 2449514"/>
                <a:gd name="connsiteY3" fmla="*/ 0 h 659607"/>
                <a:gd name="connsiteX0" fmla="*/ 2449514 w 2449514"/>
                <a:gd name="connsiteY0" fmla="*/ 0 h 666751"/>
                <a:gd name="connsiteX1" fmla="*/ 0 w 2449514"/>
                <a:gd name="connsiteY1" fmla="*/ 192088 h 666751"/>
                <a:gd name="connsiteX2" fmla="*/ 1554165 w 2449514"/>
                <a:gd name="connsiteY2" fmla="*/ 666751 h 666751"/>
                <a:gd name="connsiteX3" fmla="*/ 2449514 w 2449514"/>
                <a:gd name="connsiteY3" fmla="*/ 0 h 666751"/>
                <a:gd name="connsiteX0" fmla="*/ 2461421 w 2461421"/>
                <a:gd name="connsiteY0" fmla="*/ 0 h 666751"/>
                <a:gd name="connsiteX1" fmla="*/ 0 w 2461421"/>
                <a:gd name="connsiteY1" fmla="*/ 194470 h 666751"/>
                <a:gd name="connsiteX2" fmla="*/ 1566072 w 2461421"/>
                <a:gd name="connsiteY2" fmla="*/ 666751 h 666751"/>
                <a:gd name="connsiteX3" fmla="*/ 2461421 w 2461421"/>
                <a:gd name="connsiteY3" fmla="*/ 0 h 666751"/>
                <a:gd name="connsiteX0" fmla="*/ 2451896 w 2451896"/>
                <a:gd name="connsiteY0" fmla="*/ 0 h 666751"/>
                <a:gd name="connsiteX1" fmla="*/ 0 w 2451896"/>
                <a:gd name="connsiteY1" fmla="*/ 192088 h 666751"/>
                <a:gd name="connsiteX2" fmla="*/ 1556547 w 2451896"/>
                <a:gd name="connsiteY2" fmla="*/ 666751 h 666751"/>
                <a:gd name="connsiteX3" fmla="*/ 2451896 w 2451896"/>
                <a:gd name="connsiteY3" fmla="*/ 0 h 666751"/>
                <a:gd name="connsiteX0" fmla="*/ 2430465 w 2430465"/>
                <a:gd name="connsiteY0" fmla="*/ 0 h 666751"/>
                <a:gd name="connsiteX1" fmla="*/ 0 w 2430465"/>
                <a:gd name="connsiteY1" fmla="*/ 192088 h 666751"/>
                <a:gd name="connsiteX2" fmla="*/ 1535116 w 2430465"/>
                <a:gd name="connsiteY2" fmla="*/ 666751 h 666751"/>
                <a:gd name="connsiteX3" fmla="*/ 2430465 w 2430465"/>
                <a:gd name="connsiteY3" fmla="*/ 0 h 666751"/>
                <a:gd name="connsiteX0" fmla="*/ 2418558 w 2418558"/>
                <a:gd name="connsiteY0" fmla="*/ 0 h 664370"/>
                <a:gd name="connsiteX1" fmla="*/ 0 w 2418558"/>
                <a:gd name="connsiteY1" fmla="*/ 189707 h 664370"/>
                <a:gd name="connsiteX2" fmla="*/ 1535116 w 2418558"/>
                <a:gd name="connsiteY2" fmla="*/ 664370 h 664370"/>
                <a:gd name="connsiteX3" fmla="*/ 2418558 w 2418558"/>
                <a:gd name="connsiteY3" fmla="*/ 0 h 664370"/>
                <a:gd name="connsiteX0" fmla="*/ 2411415 w 2411415"/>
                <a:gd name="connsiteY0" fmla="*/ 0 h 664370"/>
                <a:gd name="connsiteX1" fmla="*/ 0 w 2411415"/>
                <a:gd name="connsiteY1" fmla="*/ 189707 h 664370"/>
                <a:gd name="connsiteX2" fmla="*/ 1535116 w 2411415"/>
                <a:gd name="connsiteY2" fmla="*/ 664370 h 664370"/>
                <a:gd name="connsiteX3" fmla="*/ 2411415 w 2411415"/>
                <a:gd name="connsiteY3" fmla="*/ 0 h 664370"/>
                <a:gd name="connsiteX0" fmla="*/ 2411415 w 2411415"/>
                <a:gd name="connsiteY0" fmla="*/ 0 h 664370"/>
                <a:gd name="connsiteX1" fmla="*/ 1336677 w 2411415"/>
                <a:gd name="connsiteY1" fmla="*/ 88900 h 664370"/>
                <a:gd name="connsiteX2" fmla="*/ 0 w 2411415"/>
                <a:gd name="connsiteY2" fmla="*/ 189707 h 664370"/>
                <a:gd name="connsiteX3" fmla="*/ 1535116 w 2411415"/>
                <a:gd name="connsiteY3" fmla="*/ 664370 h 664370"/>
                <a:gd name="connsiteX4" fmla="*/ 2411415 w 2411415"/>
                <a:gd name="connsiteY4" fmla="*/ 0 h 664370"/>
                <a:gd name="connsiteX0" fmla="*/ 2411415 w 2411415"/>
                <a:gd name="connsiteY0" fmla="*/ 123031 h 787401"/>
                <a:gd name="connsiteX1" fmla="*/ 1300958 w 2411415"/>
                <a:gd name="connsiteY1" fmla="*/ 0 h 787401"/>
                <a:gd name="connsiteX2" fmla="*/ 0 w 2411415"/>
                <a:gd name="connsiteY2" fmla="*/ 312738 h 787401"/>
                <a:gd name="connsiteX3" fmla="*/ 1535116 w 2411415"/>
                <a:gd name="connsiteY3" fmla="*/ 787401 h 787401"/>
                <a:gd name="connsiteX4" fmla="*/ 2411415 w 2411415"/>
                <a:gd name="connsiteY4" fmla="*/ 123031 h 787401"/>
                <a:gd name="connsiteX0" fmla="*/ 1300958 w 2411415"/>
                <a:gd name="connsiteY0" fmla="*/ 0 h 787401"/>
                <a:gd name="connsiteX1" fmla="*/ 0 w 2411415"/>
                <a:gd name="connsiteY1" fmla="*/ 312738 h 787401"/>
                <a:gd name="connsiteX2" fmla="*/ 1535116 w 2411415"/>
                <a:gd name="connsiteY2" fmla="*/ 787401 h 787401"/>
                <a:gd name="connsiteX3" fmla="*/ 2411415 w 2411415"/>
                <a:gd name="connsiteY3" fmla="*/ 123031 h 787401"/>
                <a:gd name="connsiteX4" fmla="*/ 1392398 w 2411415"/>
                <a:gd name="connsiteY4" fmla="*/ 91440 h 787401"/>
                <a:gd name="connsiteX0" fmla="*/ 1300958 w 2411415"/>
                <a:gd name="connsiteY0" fmla="*/ 0 h 787401"/>
                <a:gd name="connsiteX1" fmla="*/ 0 w 2411415"/>
                <a:gd name="connsiteY1" fmla="*/ 312738 h 787401"/>
                <a:gd name="connsiteX2" fmla="*/ 1535116 w 2411415"/>
                <a:gd name="connsiteY2" fmla="*/ 787401 h 787401"/>
                <a:gd name="connsiteX3" fmla="*/ 2411415 w 2411415"/>
                <a:gd name="connsiteY3" fmla="*/ 123031 h 787401"/>
                <a:gd name="connsiteX0" fmla="*/ 0 w 2411415"/>
                <a:gd name="connsiteY0" fmla="*/ 189707 h 664370"/>
                <a:gd name="connsiteX1" fmla="*/ 1535116 w 2411415"/>
                <a:gd name="connsiteY1" fmla="*/ 664370 h 664370"/>
                <a:gd name="connsiteX2" fmla="*/ 2411415 w 2411415"/>
                <a:gd name="connsiteY2" fmla="*/ 0 h 664370"/>
                <a:gd name="connsiteX0" fmla="*/ 0 w 2416177"/>
                <a:gd name="connsiteY0" fmla="*/ 196851 h 671514"/>
                <a:gd name="connsiteX1" fmla="*/ 1535116 w 2416177"/>
                <a:gd name="connsiteY1" fmla="*/ 671514 h 671514"/>
                <a:gd name="connsiteX2" fmla="*/ 2416177 w 2416177"/>
                <a:gd name="connsiteY2" fmla="*/ 0 h 671514"/>
                <a:gd name="connsiteX0" fmla="*/ 0 w 2425702"/>
                <a:gd name="connsiteY0" fmla="*/ 196851 h 671514"/>
                <a:gd name="connsiteX1" fmla="*/ 1544641 w 2425702"/>
                <a:gd name="connsiteY1" fmla="*/ 671514 h 671514"/>
                <a:gd name="connsiteX2" fmla="*/ 2425702 w 2425702"/>
                <a:gd name="connsiteY2" fmla="*/ 0 h 67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5702" h="671514">
                  <a:moveTo>
                    <a:pt x="0" y="196851"/>
                  </a:moveTo>
                  <a:lnTo>
                    <a:pt x="1544641" y="671514"/>
                  </a:lnTo>
                  <a:lnTo>
                    <a:pt x="242570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43BDDE4-A716-52DB-E226-0AB6B91F2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903" y="4319624"/>
            <a:ext cx="7681959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6295F58E-C95E-2A3D-8FDB-BC108D06F10D}"/>
              </a:ext>
            </a:extLst>
          </p:cNvPr>
          <p:cNvGrpSpPr/>
          <p:nvPr/>
        </p:nvGrpSpPr>
        <p:grpSpPr>
          <a:xfrm>
            <a:off x="1690438" y="899075"/>
            <a:ext cx="5325620" cy="4668631"/>
            <a:chOff x="1690438" y="899075"/>
            <a:chExt cx="5325620" cy="466863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301E853-E095-48E6-B475-05DD11BAC4E8}"/>
                </a:ext>
              </a:extLst>
            </p:cNvPr>
            <p:cNvSpPr/>
            <p:nvPr/>
          </p:nvSpPr>
          <p:spPr>
            <a:xfrm rot="16200000">
              <a:off x="4011275" y="2290465"/>
              <a:ext cx="862365" cy="30632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6B2FDB-12CF-6933-8CEE-26071740B958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DBC0BDC-0EF3-611E-5FD8-40115BB4A45A}"/>
                </a:ext>
              </a:extLst>
            </p:cNvPr>
            <p:cNvGrpSpPr/>
            <p:nvPr/>
          </p:nvGrpSpPr>
          <p:grpSpPr>
            <a:xfrm>
              <a:off x="3014640" y="1613430"/>
              <a:ext cx="2696625" cy="2612985"/>
              <a:chOff x="3393746" y="1561122"/>
              <a:chExt cx="4452938" cy="4314824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AED664C-CF33-E704-A11E-781D1FFCB7D7}"/>
                  </a:ext>
                </a:extLst>
              </p:cNvPr>
              <p:cNvSpPr/>
              <p:nvPr/>
            </p:nvSpPr>
            <p:spPr>
              <a:xfrm>
                <a:off x="3393746" y="1561122"/>
                <a:ext cx="4452938" cy="4314824"/>
              </a:xfrm>
              <a:custGeom>
                <a:avLst/>
                <a:gdLst>
                  <a:gd name="connsiteX0" fmla="*/ 2371725 w 4438650"/>
                  <a:gd name="connsiteY0" fmla="*/ 0 h 4310062"/>
                  <a:gd name="connsiteX1" fmla="*/ 4438650 w 4438650"/>
                  <a:gd name="connsiteY1" fmla="*/ 3252787 h 4310062"/>
                  <a:gd name="connsiteX2" fmla="*/ 2700337 w 4438650"/>
                  <a:gd name="connsiteY2" fmla="*/ 4310062 h 4310062"/>
                  <a:gd name="connsiteX3" fmla="*/ 0 w 4438650"/>
                  <a:gd name="connsiteY3" fmla="*/ 3371850 h 4310062"/>
                  <a:gd name="connsiteX4" fmla="*/ 2371725 w 4438650"/>
                  <a:gd name="connsiteY4" fmla="*/ 0 h 4310062"/>
                  <a:gd name="connsiteX0" fmla="*/ 2386013 w 4438650"/>
                  <a:gd name="connsiteY0" fmla="*/ 0 h 4319587"/>
                  <a:gd name="connsiteX1" fmla="*/ 4438650 w 4438650"/>
                  <a:gd name="connsiteY1" fmla="*/ 3262312 h 4319587"/>
                  <a:gd name="connsiteX2" fmla="*/ 2700337 w 4438650"/>
                  <a:gd name="connsiteY2" fmla="*/ 4319587 h 4319587"/>
                  <a:gd name="connsiteX3" fmla="*/ 0 w 4438650"/>
                  <a:gd name="connsiteY3" fmla="*/ 3381375 h 4319587"/>
                  <a:gd name="connsiteX4" fmla="*/ 2386013 w 4438650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81362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3412"/>
                  <a:gd name="connsiteY0" fmla="*/ 0 h 4319587"/>
                  <a:gd name="connsiteX1" fmla="*/ 4443412 w 4443412"/>
                  <a:gd name="connsiteY1" fmla="*/ 3295649 h 4319587"/>
                  <a:gd name="connsiteX2" fmla="*/ 2700337 w 4443412"/>
                  <a:gd name="connsiteY2" fmla="*/ 4319587 h 4319587"/>
                  <a:gd name="connsiteX3" fmla="*/ 0 w 4443412"/>
                  <a:gd name="connsiteY3" fmla="*/ 3381375 h 4319587"/>
                  <a:gd name="connsiteX4" fmla="*/ 2386013 w 4443412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76599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8175"/>
                  <a:gd name="connsiteY0" fmla="*/ 0 h 4319587"/>
                  <a:gd name="connsiteX1" fmla="*/ 4448175 w 4448175"/>
                  <a:gd name="connsiteY1" fmla="*/ 3290887 h 4319587"/>
                  <a:gd name="connsiteX2" fmla="*/ 2700337 w 4448175"/>
                  <a:gd name="connsiteY2" fmla="*/ 4319587 h 4319587"/>
                  <a:gd name="connsiteX3" fmla="*/ 0 w 4448175"/>
                  <a:gd name="connsiteY3" fmla="*/ 3381375 h 4319587"/>
                  <a:gd name="connsiteX4" fmla="*/ 2386013 w 4448175"/>
                  <a:gd name="connsiteY4" fmla="*/ 0 h 4319587"/>
                  <a:gd name="connsiteX0" fmla="*/ 2386013 w 4314825"/>
                  <a:gd name="connsiteY0" fmla="*/ 0 h 4319587"/>
                  <a:gd name="connsiteX1" fmla="*/ 4314825 w 4314825"/>
                  <a:gd name="connsiteY1" fmla="*/ 3333750 h 4319587"/>
                  <a:gd name="connsiteX2" fmla="*/ 2700337 w 4314825"/>
                  <a:gd name="connsiteY2" fmla="*/ 4319587 h 4319587"/>
                  <a:gd name="connsiteX3" fmla="*/ 0 w 4314825"/>
                  <a:gd name="connsiteY3" fmla="*/ 3381375 h 4319587"/>
                  <a:gd name="connsiteX4" fmla="*/ 2386013 w 4314825"/>
                  <a:gd name="connsiteY4" fmla="*/ 0 h 4319587"/>
                  <a:gd name="connsiteX0" fmla="*/ 2386013 w 4452938"/>
                  <a:gd name="connsiteY0" fmla="*/ 0 h 4319587"/>
                  <a:gd name="connsiteX1" fmla="*/ 4452938 w 4452938"/>
                  <a:gd name="connsiteY1" fmla="*/ 3276600 h 4319587"/>
                  <a:gd name="connsiteX2" fmla="*/ 2700337 w 4452938"/>
                  <a:gd name="connsiteY2" fmla="*/ 4319587 h 4319587"/>
                  <a:gd name="connsiteX3" fmla="*/ 0 w 4452938"/>
                  <a:gd name="connsiteY3" fmla="*/ 3381375 h 4319587"/>
                  <a:gd name="connsiteX4" fmla="*/ 2386013 w 4452938"/>
                  <a:gd name="connsiteY4" fmla="*/ 0 h 4319587"/>
                  <a:gd name="connsiteX0" fmla="*/ 2290763 w 4452938"/>
                  <a:gd name="connsiteY0" fmla="*/ 0 h 4414837"/>
                  <a:gd name="connsiteX1" fmla="*/ 4452938 w 4452938"/>
                  <a:gd name="connsiteY1" fmla="*/ 3371850 h 4414837"/>
                  <a:gd name="connsiteX2" fmla="*/ 2700337 w 4452938"/>
                  <a:gd name="connsiteY2" fmla="*/ 4414837 h 4414837"/>
                  <a:gd name="connsiteX3" fmla="*/ 0 w 4452938"/>
                  <a:gd name="connsiteY3" fmla="*/ 3476625 h 4414837"/>
                  <a:gd name="connsiteX4" fmla="*/ 2290763 w 4452938"/>
                  <a:gd name="connsiteY4" fmla="*/ 0 h 4414837"/>
                  <a:gd name="connsiteX0" fmla="*/ 2376488 w 4452938"/>
                  <a:gd name="connsiteY0" fmla="*/ 0 h 4314824"/>
                  <a:gd name="connsiteX1" fmla="*/ 4452938 w 4452938"/>
                  <a:gd name="connsiteY1" fmla="*/ 3271837 h 4314824"/>
                  <a:gd name="connsiteX2" fmla="*/ 2700337 w 4452938"/>
                  <a:gd name="connsiteY2" fmla="*/ 4314824 h 4314824"/>
                  <a:gd name="connsiteX3" fmla="*/ 0 w 4452938"/>
                  <a:gd name="connsiteY3" fmla="*/ 3376612 h 4314824"/>
                  <a:gd name="connsiteX4" fmla="*/ 2376488 w 4452938"/>
                  <a:gd name="connsiteY4" fmla="*/ 0 h 431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2938" h="4314824">
                    <a:moveTo>
                      <a:pt x="2376488" y="0"/>
                    </a:moveTo>
                    <a:lnTo>
                      <a:pt x="4452938" y="3271837"/>
                    </a:lnTo>
                    <a:lnTo>
                      <a:pt x="2700337" y="4314824"/>
                    </a:lnTo>
                    <a:lnTo>
                      <a:pt x="0" y="3376612"/>
                    </a:lnTo>
                    <a:lnTo>
                      <a:pt x="237648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723431C-5354-26B6-CE97-EAFE59CB379D}"/>
                  </a:ext>
                </a:extLst>
              </p:cNvPr>
              <p:cNvCxnSpPr>
                <a:stCxn id="28" idx="3"/>
                <a:endCxn id="28" idx="1"/>
              </p:cNvCxnSpPr>
              <p:nvPr/>
            </p:nvCxnSpPr>
            <p:spPr>
              <a:xfrm flipV="1">
                <a:off x="3393746" y="4832959"/>
                <a:ext cx="4452938" cy="1047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1573275-6961-1CB2-940D-75709FE7144D}"/>
                  </a:ext>
                </a:extLst>
              </p:cNvPr>
              <p:cNvCxnSpPr>
                <a:cxnSpLocks/>
                <a:stCxn id="28" idx="0"/>
                <a:endCxn id="28" idx="2"/>
              </p:cNvCxnSpPr>
              <p:nvPr/>
            </p:nvCxnSpPr>
            <p:spPr>
              <a:xfrm>
                <a:off x="5770234" y="1561122"/>
                <a:ext cx="323849" cy="43148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A3225279-1306-3479-EBA1-4F08A403223C}"/>
                </a:ext>
              </a:extLst>
            </p:cNvPr>
            <p:cNvSpPr/>
            <p:nvPr/>
          </p:nvSpPr>
          <p:spPr>
            <a:xfrm rot="16200000" flipH="1">
              <a:off x="4226868" y="2506055"/>
              <a:ext cx="431183" cy="3063240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8CE327-B933-AC25-F84A-EA1C950C636D}"/>
                </a:ext>
              </a:extLst>
            </p:cNvPr>
            <p:cNvGrpSpPr/>
            <p:nvPr/>
          </p:nvGrpSpPr>
          <p:grpSpPr>
            <a:xfrm>
              <a:off x="1690438" y="899075"/>
              <a:ext cx="5325620" cy="4668631"/>
              <a:chOff x="8866556" y="911557"/>
              <a:chExt cx="3093067" cy="27114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1A8C646-43FB-C1E5-3B55-0A7CBF978B8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5228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0EF1B97-CC14-F7EC-F2E7-696419E190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52289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58E3C09-6A35-3260-DA33-439BD00FD19F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1840" y="2049522"/>
                    <a:ext cx="5677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660D49F-EC72-33A2-8BC5-2D5DB6762E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1840" y="2049522"/>
                    <a:ext cx="56778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C3C2B45-6E54-427F-4D92-6DF9543B9A58}"/>
                      </a:ext>
                    </a:extLst>
                  </p:cNvPr>
                  <p:cNvSpPr txBox="1"/>
                  <p:nvPr/>
                </p:nvSpPr>
                <p:spPr>
                  <a:xfrm>
                    <a:off x="8866556" y="2049522"/>
                    <a:ext cx="5677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35E67CF-0541-62A9-849D-64002CC3FA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6556" y="2049522"/>
                    <a:ext cx="56778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39A3ED9-6567-664D-1EC4-FB3F2FC88314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5228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D3CAC5B-610F-7D5F-1391-DE455CC49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52289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91CED4E-AAB0-BA96-9A36-7376840441F4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1F171AE8-F4A4-BB53-4EC0-D46358F6EAF2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9FBD25E-1909-3549-4C30-36E3EB906F8C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886FAD4F-B0EF-DA38-245E-265AD90F2399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81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400B5-1D9E-6EC1-7310-E0353F65F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E40-5373-6BD6-1EE4-B26E1831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explanation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F9939-0E87-4189-174D-F1B58B305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18A1-1B27-4A69-1DA7-58BAC0AF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4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71B77-C49E-0A4A-8DE7-AFE2B87E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7D21E-132D-D25C-CE31-7035BFDBC71D}"/>
              </a:ext>
            </a:extLst>
          </p:cNvPr>
          <p:cNvSpPr txBox="1"/>
          <p:nvPr/>
        </p:nvSpPr>
        <p:spPr>
          <a:xfrm>
            <a:off x="372637" y="296333"/>
            <a:ext cx="7540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Linear vs affine vs convex combinations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A2499-10CA-EDB9-39B7-3E9A8950B895}"/>
              </a:ext>
            </a:extLst>
          </p:cNvPr>
          <p:cNvGrpSpPr/>
          <p:nvPr/>
        </p:nvGrpSpPr>
        <p:grpSpPr>
          <a:xfrm>
            <a:off x="9662160" y="493776"/>
            <a:ext cx="1426464" cy="1319910"/>
            <a:chOff x="1011936" y="1432560"/>
            <a:chExt cx="1426464" cy="13199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0F85F24-152A-A050-C036-C70B5225F8C4}"/>
                </a:ext>
              </a:extLst>
            </p:cNvPr>
            <p:cNvGrpSpPr/>
            <p:nvPr/>
          </p:nvGrpSpPr>
          <p:grpSpPr>
            <a:xfrm>
              <a:off x="1011936" y="1432560"/>
              <a:ext cx="1426464" cy="1072896"/>
              <a:chOff x="1103376" y="1554480"/>
              <a:chExt cx="969264" cy="829056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D8510E31-672E-93E3-6B4E-3964E89E3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376" y="1554480"/>
                <a:ext cx="445008" cy="829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49DBC03-1136-19F7-FB30-8C520047EDF4}"/>
                  </a:ext>
                </a:extLst>
              </p:cNvPr>
              <p:cNvCxnSpPr/>
              <p:nvPr/>
            </p:nvCxnSpPr>
            <p:spPr>
              <a:xfrm flipV="1">
                <a:off x="1103376" y="2212848"/>
                <a:ext cx="969264" cy="170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5B475A2-6E71-DAA3-EF86-20B4AEAA99D6}"/>
                    </a:ext>
                  </a:extLst>
                </p:cNvPr>
                <p:cNvSpPr txBox="1"/>
                <p:nvPr/>
              </p:nvSpPr>
              <p:spPr>
                <a:xfrm>
                  <a:off x="1011936" y="1698998"/>
                  <a:ext cx="34939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5B475A2-6E71-DAA3-EF86-20B4AEAA99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36" y="1698998"/>
                  <a:ext cx="349391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072EF28-DDD7-F61D-E3FA-FDD14F06B2EE}"/>
                    </a:ext>
                  </a:extLst>
                </p:cNvPr>
                <p:cNvSpPr txBox="1"/>
                <p:nvPr/>
              </p:nvSpPr>
              <p:spPr>
                <a:xfrm>
                  <a:off x="1663160" y="2413916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072EF28-DDD7-F61D-E3FA-FDD14F06B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160" y="2413916"/>
                  <a:ext cx="38946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75DA55C-7C37-FF8F-D4A1-1BDCBB40E755}"/>
              </a:ext>
            </a:extLst>
          </p:cNvPr>
          <p:cNvSpPr txBox="1"/>
          <p:nvPr/>
        </p:nvSpPr>
        <p:spPr>
          <a:xfrm>
            <a:off x="9189807" y="2049346"/>
            <a:ext cx="224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two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EB94F4-0B59-1DCA-3E5B-90BDF1CEE777}"/>
                  </a:ext>
                </a:extLst>
              </p:cNvPr>
              <p:cNvSpPr txBox="1"/>
              <p:nvPr/>
            </p:nvSpPr>
            <p:spPr>
              <a:xfrm>
                <a:off x="463296" y="1382006"/>
                <a:ext cx="4545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combinations: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𝑏𝑤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EB94F4-0B59-1DCA-3E5B-90BDF1CE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6" y="1382006"/>
                <a:ext cx="4545732" cy="369332"/>
              </a:xfrm>
              <a:prstGeom prst="rect">
                <a:avLst/>
              </a:prstGeom>
              <a:blipFill>
                <a:blip r:embed="rId4"/>
                <a:stretch>
                  <a:fillRect l="-107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32577BCF-CD07-24B0-7BD9-A834E9ED8280}"/>
              </a:ext>
            </a:extLst>
          </p:cNvPr>
          <p:cNvSpPr/>
          <p:nvPr/>
        </p:nvSpPr>
        <p:spPr>
          <a:xfrm>
            <a:off x="5242560" y="1030224"/>
            <a:ext cx="2767584" cy="190804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D36753-AC61-1E50-AE76-5BAFD4D8806C}"/>
              </a:ext>
            </a:extLst>
          </p:cNvPr>
          <p:cNvGrpSpPr/>
          <p:nvPr/>
        </p:nvGrpSpPr>
        <p:grpSpPr>
          <a:xfrm>
            <a:off x="5955473" y="1307695"/>
            <a:ext cx="1426464" cy="1319910"/>
            <a:chOff x="1011936" y="1432560"/>
            <a:chExt cx="1426464" cy="13199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F51F0BD-F706-7F49-D127-FBC3CA595960}"/>
                </a:ext>
              </a:extLst>
            </p:cNvPr>
            <p:cNvGrpSpPr/>
            <p:nvPr/>
          </p:nvGrpSpPr>
          <p:grpSpPr>
            <a:xfrm>
              <a:off x="1011936" y="1432560"/>
              <a:ext cx="1426464" cy="1072896"/>
              <a:chOff x="1103376" y="1554480"/>
              <a:chExt cx="969264" cy="829056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EE772C-8782-8A4A-EC9C-9BB4ED82E4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376" y="1554480"/>
                <a:ext cx="445008" cy="829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A28D6C3-9587-5BD8-B1C6-0C7B94A72373}"/>
                  </a:ext>
                </a:extLst>
              </p:cNvPr>
              <p:cNvCxnSpPr/>
              <p:nvPr/>
            </p:nvCxnSpPr>
            <p:spPr>
              <a:xfrm flipV="1">
                <a:off x="1103376" y="2212848"/>
                <a:ext cx="969264" cy="170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79B5FF-AA2D-8285-5915-2F732A949ADE}"/>
                    </a:ext>
                  </a:extLst>
                </p:cNvPr>
                <p:cNvSpPr txBox="1"/>
                <p:nvPr/>
              </p:nvSpPr>
              <p:spPr>
                <a:xfrm>
                  <a:off x="1011936" y="1698998"/>
                  <a:ext cx="34939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79B5FF-AA2D-8285-5915-2F732A949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36" y="1698998"/>
                  <a:ext cx="349391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10185B0-0B12-6B8E-D25D-9FA79EB5B11B}"/>
                    </a:ext>
                  </a:extLst>
                </p:cNvPr>
                <p:cNvSpPr txBox="1"/>
                <p:nvPr/>
              </p:nvSpPr>
              <p:spPr>
                <a:xfrm>
                  <a:off x="1663160" y="2413916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10185B0-0B12-6B8E-D25D-9FA79EB5B1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160" y="2413916"/>
                  <a:ext cx="38946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B8086A-D593-4222-7E0F-A2098F512B89}"/>
                  </a:ext>
                </a:extLst>
              </p:cNvPr>
              <p:cNvSpPr txBox="1"/>
              <p:nvPr/>
            </p:nvSpPr>
            <p:spPr>
              <a:xfrm>
                <a:off x="3769267" y="3395234"/>
                <a:ext cx="4514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Affine combinations: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𝑏𝑤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B8086A-D593-4222-7E0F-A2098F512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267" y="3395234"/>
                <a:ext cx="4514634" cy="369332"/>
              </a:xfrm>
              <a:prstGeom prst="rect">
                <a:avLst/>
              </a:prstGeom>
              <a:blipFill>
                <a:blip r:embed="rId7"/>
                <a:stretch>
                  <a:fillRect l="-108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0DA1C3-8512-6337-F6EE-A73D8D594FDF}"/>
                  </a:ext>
                </a:extLst>
              </p:cNvPr>
              <p:cNvSpPr txBox="1"/>
              <p:nvPr/>
            </p:nvSpPr>
            <p:spPr>
              <a:xfrm>
                <a:off x="1230211" y="1896425"/>
                <a:ext cx="2912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Plane spanned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0DA1C3-8512-6337-F6EE-A73D8D594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211" y="1896425"/>
                <a:ext cx="2912464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5494C89-00B3-64DA-0AFA-E41E3CAF1244}"/>
              </a:ext>
            </a:extLst>
          </p:cNvPr>
          <p:cNvGrpSpPr/>
          <p:nvPr/>
        </p:nvGrpSpPr>
        <p:grpSpPr>
          <a:xfrm>
            <a:off x="776199" y="3129807"/>
            <a:ext cx="1426464" cy="1319910"/>
            <a:chOff x="1011936" y="1432560"/>
            <a:chExt cx="1426464" cy="13199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8D587AB-271A-AFEF-9622-5A72A4DE7BB0}"/>
                </a:ext>
              </a:extLst>
            </p:cNvPr>
            <p:cNvGrpSpPr/>
            <p:nvPr/>
          </p:nvGrpSpPr>
          <p:grpSpPr>
            <a:xfrm>
              <a:off x="1011936" y="1432560"/>
              <a:ext cx="1426464" cy="1072896"/>
              <a:chOff x="1103376" y="1554480"/>
              <a:chExt cx="969264" cy="829056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68DEC39-B1C1-89A4-3609-D40AF21BF6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376" y="1554480"/>
                <a:ext cx="445008" cy="829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D8B265A-0767-FAB4-B424-6993A5BD0A19}"/>
                  </a:ext>
                </a:extLst>
              </p:cNvPr>
              <p:cNvCxnSpPr/>
              <p:nvPr/>
            </p:nvCxnSpPr>
            <p:spPr>
              <a:xfrm flipV="1">
                <a:off x="1103376" y="2212848"/>
                <a:ext cx="969264" cy="170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F5C8317-1FEB-2462-49D2-2A14A6B31054}"/>
                    </a:ext>
                  </a:extLst>
                </p:cNvPr>
                <p:cNvSpPr txBox="1"/>
                <p:nvPr/>
              </p:nvSpPr>
              <p:spPr>
                <a:xfrm>
                  <a:off x="1011936" y="1698998"/>
                  <a:ext cx="34939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F5C8317-1FEB-2462-49D2-2A14A6B31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36" y="1698998"/>
                  <a:ext cx="349391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8C540F8-42DC-4278-4BCA-E36D6112F3D4}"/>
                    </a:ext>
                  </a:extLst>
                </p:cNvPr>
                <p:cNvSpPr txBox="1"/>
                <p:nvPr/>
              </p:nvSpPr>
              <p:spPr>
                <a:xfrm>
                  <a:off x="1663160" y="2413916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8C540F8-42DC-4278-4BCA-E36D6112F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160" y="2413916"/>
                  <a:ext cx="389466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EBBD7D-62B5-C578-D38C-5359CF800C0C}"/>
              </a:ext>
            </a:extLst>
          </p:cNvPr>
          <p:cNvCxnSpPr>
            <a:cxnSpLocks/>
          </p:cNvCxnSpPr>
          <p:nvPr/>
        </p:nvCxnSpPr>
        <p:spPr>
          <a:xfrm>
            <a:off x="968375" y="2615406"/>
            <a:ext cx="1764506" cy="1947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BF7A05-2140-1F99-5947-A6FE1AF70AC7}"/>
                  </a:ext>
                </a:extLst>
              </p:cNvPr>
              <p:cNvSpPr txBox="1"/>
              <p:nvPr/>
            </p:nvSpPr>
            <p:spPr>
              <a:xfrm>
                <a:off x="4303611" y="3902169"/>
                <a:ext cx="2735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Line connecting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BF7A05-2140-1F99-5947-A6FE1AF70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611" y="3902169"/>
                <a:ext cx="2735364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14AD269-4589-B671-3631-82CD912D41FA}"/>
              </a:ext>
            </a:extLst>
          </p:cNvPr>
          <p:cNvGrpSpPr/>
          <p:nvPr/>
        </p:nvGrpSpPr>
        <p:grpSpPr>
          <a:xfrm>
            <a:off x="5532268" y="5108171"/>
            <a:ext cx="1426464" cy="1319910"/>
            <a:chOff x="1011936" y="1432560"/>
            <a:chExt cx="1426464" cy="13199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8E62A8A-C772-9058-65E3-B93130A7262A}"/>
                </a:ext>
              </a:extLst>
            </p:cNvPr>
            <p:cNvGrpSpPr/>
            <p:nvPr/>
          </p:nvGrpSpPr>
          <p:grpSpPr>
            <a:xfrm>
              <a:off x="1011936" y="1432560"/>
              <a:ext cx="1426464" cy="1072896"/>
              <a:chOff x="1103376" y="1554480"/>
              <a:chExt cx="969264" cy="829056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284CE4C-E44C-EC58-C431-D882317E37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376" y="1554480"/>
                <a:ext cx="445008" cy="829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99D6B04-33D8-AE08-7543-80F5949190E1}"/>
                  </a:ext>
                </a:extLst>
              </p:cNvPr>
              <p:cNvCxnSpPr/>
              <p:nvPr/>
            </p:nvCxnSpPr>
            <p:spPr>
              <a:xfrm flipV="1">
                <a:off x="1103376" y="2212848"/>
                <a:ext cx="969264" cy="170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3B20BF0-5B1C-A2DE-EF07-1193DA4391CD}"/>
                    </a:ext>
                  </a:extLst>
                </p:cNvPr>
                <p:cNvSpPr txBox="1"/>
                <p:nvPr/>
              </p:nvSpPr>
              <p:spPr>
                <a:xfrm>
                  <a:off x="1011936" y="1698998"/>
                  <a:ext cx="34939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3B20BF0-5B1C-A2DE-EF07-1193DA4391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36" y="1698998"/>
                  <a:ext cx="349391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A8018A7-89F9-83D4-FDD7-9B8AC406EE8D}"/>
                    </a:ext>
                  </a:extLst>
                </p:cNvPr>
                <p:cNvSpPr txBox="1"/>
                <p:nvPr/>
              </p:nvSpPr>
              <p:spPr>
                <a:xfrm>
                  <a:off x="1663160" y="2413916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A8018A7-89F9-83D4-FDD7-9B8AC406E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160" y="2413916"/>
                  <a:ext cx="389466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DF674E-A8C4-7881-D1B4-5BAC2625215B}"/>
              </a:ext>
            </a:extLst>
          </p:cNvPr>
          <p:cNvCxnSpPr>
            <a:cxnSpLocks/>
          </p:cNvCxnSpPr>
          <p:nvPr/>
        </p:nvCxnSpPr>
        <p:spPr>
          <a:xfrm>
            <a:off x="6183492" y="5108171"/>
            <a:ext cx="775240" cy="85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EF8D9E-1423-F302-8C08-B9FE0CD52A5C}"/>
                  </a:ext>
                </a:extLst>
              </p:cNvPr>
              <p:cNvSpPr txBox="1"/>
              <p:nvPr/>
            </p:nvSpPr>
            <p:spPr>
              <a:xfrm>
                <a:off x="372637" y="5145866"/>
                <a:ext cx="46962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Convex combinations: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𝑏𝑤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                              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EF8D9E-1423-F302-8C08-B9FE0CD52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37" y="5145866"/>
                <a:ext cx="4696286" cy="646331"/>
              </a:xfrm>
              <a:prstGeom prst="rect">
                <a:avLst/>
              </a:prstGeom>
              <a:blipFill>
                <a:blip r:embed="rId14"/>
                <a:stretch>
                  <a:fillRect l="-103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A5E3B89-B2DC-9281-8015-96D4FE956E54}"/>
                  </a:ext>
                </a:extLst>
              </p:cNvPr>
              <p:cNvSpPr txBox="1"/>
              <p:nvPr/>
            </p:nvSpPr>
            <p:spPr>
              <a:xfrm>
                <a:off x="906981" y="5717191"/>
                <a:ext cx="2735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Line connecting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A5E3B89-B2DC-9281-8015-96D4FE956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81" y="5717191"/>
                <a:ext cx="2735364" cy="369332"/>
              </a:xfrm>
              <a:prstGeom prst="rect">
                <a:avLst/>
              </a:prstGeom>
              <a:blipFill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730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D12AD-FECC-790D-CE30-0C579C80D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9B9D6E-B2F0-4321-92F6-C314A257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141ED-769D-6247-DED3-C7E511F1D7D2}"/>
              </a:ext>
            </a:extLst>
          </p:cNvPr>
          <p:cNvSpPr txBox="1"/>
          <p:nvPr/>
        </p:nvSpPr>
        <p:spPr>
          <a:xfrm>
            <a:off x="372637" y="296333"/>
            <a:ext cx="7540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Linear vs affine vs convex combinations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6F9463-C55E-E322-EBC6-35D96802F1C2}"/>
              </a:ext>
            </a:extLst>
          </p:cNvPr>
          <p:cNvSpPr txBox="1"/>
          <p:nvPr/>
        </p:nvSpPr>
        <p:spPr>
          <a:xfrm>
            <a:off x="8990628" y="1132863"/>
            <a:ext cx="1182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</a:t>
            </a:r>
            <a:br>
              <a:rPr lang="en-US" dirty="0"/>
            </a:br>
            <a:r>
              <a:rPr lang="en-US" dirty="0"/>
              <a:t>two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65083-9743-82D3-02D8-B4BA932C5248}"/>
              </a:ext>
            </a:extLst>
          </p:cNvPr>
          <p:cNvSpPr txBox="1"/>
          <p:nvPr/>
        </p:nvSpPr>
        <p:spPr>
          <a:xfrm>
            <a:off x="463296" y="1382006"/>
            <a:ext cx="208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combinations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2CB1E-0C17-59F7-4CCF-F6CA9A925FEE}"/>
              </a:ext>
            </a:extLst>
          </p:cNvPr>
          <p:cNvSpPr txBox="1"/>
          <p:nvPr/>
        </p:nvSpPr>
        <p:spPr>
          <a:xfrm>
            <a:off x="5780542" y="3413872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Affine 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86D680-4EEB-1743-A28A-B346A7B6DC2C}"/>
                  </a:ext>
                </a:extLst>
              </p:cNvPr>
              <p:cNvSpPr txBox="1"/>
              <p:nvPr/>
            </p:nvSpPr>
            <p:spPr>
              <a:xfrm>
                <a:off x="463296" y="1956995"/>
                <a:ext cx="2912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Plane spanned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86D680-4EEB-1743-A28A-B346A7B6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6" y="1956995"/>
                <a:ext cx="2912464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D5AC99-7C11-CBB9-029E-966962AFE0B7}"/>
              </a:ext>
            </a:extLst>
          </p:cNvPr>
          <p:cNvCxnSpPr>
            <a:cxnSpLocks/>
          </p:cNvCxnSpPr>
          <p:nvPr/>
        </p:nvCxnSpPr>
        <p:spPr>
          <a:xfrm>
            <a:off x="968375" y="2615406"/>
            <a:ext cx="1764506" cy="1947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97E639-53F3-6D22-3792-8A7E76C03172}"/>
                  </a:ext>
                </a:extLst>
              </p:cNvPr>
              <p:cNvSpPr txBox="1"/>
              <p:nvPr/>
            </p:nvSpPr>
            <p:spPr>
              <a:xfrm>
                <a:off x="7052603" y="4179985"/>
                <a:ext cx="2735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Line connecting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97E639-53F3-6D22-3792-8A7E76C03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03" y="4179985"/>
                <a:ext cx="273536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F086004-F214-E5E2-CAC5-A46643150BD8}"/>
              </a:ext>
            </a:extLst>
          </p:cNvPr>
          <p:cNvSpPr txBox="1"/>
          <p:nvPr/>
        </p:nvSpPr>
        <p:spPr>
          <a:xfrm>
            <a:off x="372637" y="5145866"/>
            <a:ext cx="209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Convex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E5C38B-9DB8-0B28-93F7-CBB74ABACBA0}"/>
                  </a:ext>
                </a:extLst>
              </p:cNvPr>
              <p:cNvSpPr txBox="1"/>
              <p:nvPr/>
            </p:nvSpPr>
            <p:spPr>
              <a:xfrm>
                <a:off x="551846" y="5785380"/>
                <a:ext cx="3174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Segment connecting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E5C38B-9DB8-0B28-93F7-CBB74ABAC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6" y="5785380"/>
                <a:ext cx="3174074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7314ECC6-E629-BB41-8A54-8080D3CA8910}"/>
              </a:ext>
            </a:extLst>
          </p:cNvPr>
          <p:cNvSpPr/>
          <p:nvPr/>
        </p:nvSpPr>
        <p:spPr>
          <a:xfrm>
            <a:off x="1399555" y="3098246"/>
            <a:ext cx="63122" cy="631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8F8EC8C-BE23-88F7-F5A5-FC4F2573A32F}"/>
              </a:ext>
            </a:extLst>
          </p:cNvPr>
          <p:cNvSpPr/>
          <p:nvPr/>
        </p:nvSpPr>
        <p:spPr>
          <a:xfrm>
            <a:off x="2171102" y="3950252"/>
            <a:ext cx="63122" cy="631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4B6AC3-C70C-39A5-DA9B-B2D94274C74C}"/>
                  </a:ext>
                </a:extLst>
              </p:cNvPr>
              <p:cNvSpPr txBox="1"/>
              <p:nvPr/>
            </p:nvSpPr>
            <p:spPr>
              <a:xfrm>
                <a:off x="1315257" y="2800216"/>
                <a:ext cx="3493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4B6AC3-C70C-39A5-DA9B-B2D94274C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257" y="2800216"/>
                <a:ext cx="34939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DF5E3F-C1E1-0FC7-75D8-54BB11726583}"/>
                  </a:ext>
                </a:extLst>
              </p:cNvPr>
              <p:cNvSpPr txBox="1"/>
              <p:nvPr/>
            </p:nvSpPr>
            <p:spPr>
              <a:xfrm>
                <a:off x="2172998" y="3739186"/>
                <a:ext cx="389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DF5E3F-C1E1-0FC7-75D8-54BB11726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98" y="3739186"/>
                <a:ext cx="38946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95DBC7B-09E8-E712-F0B3-2FE36E471897}"/>
              </a:ext>
            </a:extLst>
          </p:cNvPr>
          <p:cNvSpPr/>
          <p:nvPr/>
        </p:nvSpPr>
        <p:spPr>
          <a:xfrm>
            <a:off x="5242560" y="1030224"/>
            <a:ext cx="2767584" cy="190804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E94536-2E5D-AC4A-D982-8D3B8DC1DCA3}"/>
                  </a:ext>
                </a:extLst>
              </p:cNvPr>
              <p:cNvSpPr txBox="1"/>
              <p:nvPr/>
            </p:nvSpPr>
            <p:spPr>
              <a:xfrm>
                <a:off x="5391076" y="2507783"/>
                <a:ext cx="389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E94536-2E5D-AC4A-D982-8D3B8DC1D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076" y="2507783"/>
                <a:ext cx="38946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B9EF004F-AC7B-86A4-C21B-161696FF071C}"/>
              </a:ext>
            </a:extLst>
          </p:cNvPr>
          <p:cNvSpPr/>
          <p:nvPr/>
        </p:nvSpPr>
        <p:spPr>
          <a:xfrm>
            <a:off x="6307810" y="1561597"/>
            <a:ext cx="63122" cy="631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2D7C85-F20A-CC76-049C-051469861150}"/>
              </a:ext>
            </a:extLst>
          </p:cNvPr>
          <p:cNvSpPr/>
          <p:nvPr/>
        </p:nvSpPr>
        <p:spPr>
          <a:xfrm>
            <a:off x="7079357" y="2413603"/>
            <a:ext cx="63122" cy="631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2B82C9-F1AD-1780-737D-38EAF0071D1C}"/>
              </a:ext>
            </a:extLst>
          </p:cNvPr>
          <p:cNvCxnSpPr>
            <a:cxnSpLocks/>
          </p:cNvCxnSpPr>
          <p:nvPr/>
        </p:nvCxnSpPr>
        <p:spPr>
          <a:xfrm flipV="1">
            <a:off x="5684454" y="1593158"/>
            <a:ext cx="654917" cy="107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42209B-917B-9D0B-1D0C-3090AD0383E2}"/>
              </a:ext>
            </a:extLst>
          </p:cNvPr>
          <p:cNvCxnSpPr/>
          <p:nvPr/>
        </p:nvCxnSpPr>
        <p:spPr>
          <a:xfrm flipV="1">
            <a:off x="5684454" y="2445164"/>
            <a:ext cx="1426464" cy="22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BD3245-3143-6730-A55F-1B98942D9826}"/>
                  </a:ext>
                </a:extLst>
              </p:cNvPr>
              <p:cNvSpPr txBox="1"/>
              <p:nvPr/>
            </p:nvSpPr>
            <p:spPr>
              <a:xfrm>
                <a:off x="6223512" y="1263567"/>
                <a:ext cx="3493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BD3245-3143-6730-A55F-1B98942D9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512" y="1263567"/>
                <a:ext cx="34939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9962972-777D-EE5E-7275-A4CE4DD0D73C}"/>
                  </a:ext>
                </a:extLst>
              </p:cNvPr>
              <p:cNvSpPr txBox="1"/>
              <p:nvPr/>
            </p:nvSpPr>
            <p:spPr>
              <a:xfrm>
                <a:off x="7081253" y="2202537"/>
                <a:ext cx="389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9962972-777D-EE5E-7275-A4CE4DD0D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253" y="2202537"/>
                <a:ext cx="38946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F486A496-C1CB-D527-D0C8-F845D4A72DD1}"/>
              </a:ext>
            </a:extLst>
          </p:cNvPr>
          <p:cNvSpPr/>
          <p:nvPr/>
        </p:nvSpPr>
        <p:spPr>
          <a:xfrm>
            <a:off x="7732378" y="1345314"/>
            <a:ext cx="63122" cy="631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B826F1-4541-21D1-4C85-8EB66E731286}"/>
              </a:ext>
            </a:extLst>
          </p:cNvPr>
          <p:cNvCxnSpPr/>
          <p:nvPr/>
        </p:nvCxnSpPr>
        <p:spPr>
          <a:xfrm flipV="1">
            <a:off x="6339371" y="1372268"/>
            <a:ext cx="1426464" cy="22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F2846CE-AF82-EB6D-6E6C-F85D84B2EE31}"/>
              </a:ext>
            </a:extLst>
          </p:cNvPr>
          <p:cNvCxnSpPr>
            <a:cxnSpLocks/>
          </p:cNvCxnSpPr>
          <p:nvPr/>
        </p:nvCxnSpPr>
        <p:spPr>
          <a:xfrm flipV="1">
            <a:off x="7110918" y="1369788"/>
            <a:ext cx="654917" cy="107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AD4B988-115A-54DF-4E98-77C89A9D6E42}"/>
                  </a:ext>
                </a:extLst>
              </p:cNvPr>
              <p:cNvSpPr txBox="1"/>
              <p:nvPr/>
            </p:nvSpPr>
            <p:spPr>
              <a:xfrm>
                <a:off x="7312889" y="1045745"/>
                <a:ext cx="7527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AD4B988-115A-54DF-4E98-77C89A9D6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889" y="1045745"/>
                <a:ext cx="75277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B2C7282-74AE-F8D2-4D4C-D9850F97E8FD}"/>
              </a:ext>
            </a:extLst>
          </p:cNvPr>
          <p:cNvCxnSpPr>
            <a:cxnSpLocks/>
          </p:cNvCxnSpPr>
          <p:nvPr/>
        </p:nvCxnSpPr>
        <p:spPr>
          <a:xfrm>
            <a:off x="6601343" y="5193506"/>
            <a:ext cx="771007" cy="851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A006441-EEFF-E75D-95C3-9EAB89D5CADF}"/>
              </a:ext>
            </a:extLst>
          </p:cNvPr>
          <p:cNvSpPr/>
          <p:nvPr/>
        </p:nvSpPr>
        <p:spPr>
          <a:xfrm>
            <a:off x="6564626" y="5159829"/>
            <a:ext cx="63122" cy="631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019386A-BA56-81E1-586C-C238EFFA21B9}"/>
              </a:ext>
            </a:extLst>
          </p:cNvPr>
          <p:cNvSpPr/>
          <p:nvPr/>
        </p:nvSpPr>
        <p:spPr>
          <a:xfrm>
            <a:off x="7336173" y="6011835"/>
            <a:ext cx="63122" cy="631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6D95E28-DAFC-D933-3DE4-4FD9E3DBD10B}"/>
                  </a:ext>
                </a:extLst>
              </p:cNvPr>
              <p:cNvSpPr txBox="1"/>
              <p:nvPr/>
            </p:nvSpPr>
            <p:spPr>
              <a:xfrm>
                <a:off x="6480328" y="4861799"/>
                <a:ext cx="3493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6D95E28-DAFC-D933-3DE4-4FD9E3DBD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328" y="4861799"/>
                <a:ext cx="34939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5CD32E-0400-9169-046D-8D7DAC68201C}"/>
                  </a:ext>
                </a:extLst>
              </p:cNvPr>
              <p:cNvSpPr txBox="1"/>
              <p:nvPr/>
            </p:nvSpPr>
            <p:spPr>
              <a:xfrm>
                <a:off x="7338069" y="5800769"/>
                <a:ext cx="389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5CD32E-0400-9169-046D-8D7DAC682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069" y="5800769"/>
                <a:ext cx="38946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9AA4B8-91AE-8DA3-3F99-97B47910DF4A}"/>
                  </a:ext>
                </a:extLst>
              </p:cNvPr>
              <p:cNvSpPr txBox="1"/>
              <p:nvPr/>
            </p:nvSpPr>
            <p:spPr>
              <a:xfrm>
                <a:off x="3193525" y="1274284"/>
                <a:ext cx="179311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9AA4B8-91AE-8DA3-3F99-97B47910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525" y="1274284"/>
                <a:ext cx="1793119" cy="9541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5322B0-F480-6A28-4694-403768A3C138}"/>
                  </a:ext>
                </a:extLst>
              </p:cNvPr>
              <p:cNvSpPr txBox="1"/>
              <p:nvPr/>
            </p:nvSpPr>
            <p:spPr>
              <a:xfrm>
                <a:off x="9581783" y="2032389"/>
                <a:ext cx="15690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𝑏𝑤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5322B0-F480-6A28-4694-403768A3C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783" y="2032389"/>
                <a:ext cx="156908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33F27C43-0444-FE29-576E-FC39838414E8}"/>
              </a:ext>
            </a:extLst>
          </p:cNvPr>
          <p:cNvSpPr/>
          <p:nvPr/>
        </p:nvSpPr>
        <p:spPr>
          <a:xfrm>
            <a:off x="9889854" y="591662"/>
            <a:ext cx="63122" cy="631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4843DB7-C29B-6AC0-8836-13398F95B155}"/>
              </a:ext>
            </a:extLst>
          </p:cNvPr>
          <p:cNvSpPr/>
          <p:nvPr/>
        </p:nvSpPr>
        <p:spPr>
          <a:xfrm>
            <a:off x="10661401" y="1443668"/>
            <a:ext cx="63122" cy="631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170D172-E03B-722E-D8C2-841F79D5D3E7}"/>
                  </a:ext>
                </a:extLst>
              </p:cNvPr>
              <p:cNvSpPr txBox="1"/>
              <p:nvPr/>
            </p:nvSpPr>
            <p:spPr>
              <a:xfrm>
                <a:off x="9805556" y="293632"/>
                <a:ext cx="3493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170D172-E03B-722E-D8C2-841F79D5D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556" y="293632"/>
                <a:ext cx="34939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BAAE0BB-BCAC-0116-EFC6-820A6A901D95}"/>
                  </a:ext>
                </a:extLst>
              </p:cNvPr>
              <p:cNvSpPr txBox="1"/>
              <p:nvPr/>
            </p:nvSpPr>
            <p:spPr>
              <a:xfrm>
                <a:off x="10663297" y="1232602"/>
                <a:ext cx="389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BAAE0BB-BCAC-0116-EFC6-820A6A901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297" y="1232602"/>
                <a:ext cx="389466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9C52E79-2730-141D-CD55-BE24EB596A02}"/>
                  </a:ext>
                </a:extLst>
              </p:cNvPr>
              <p:cNvSpPr txBox="1"/>
              <p:nvPr/>
            </p:nvSpPr>
            <p:spPr>
              <a:xfrm>
                <a:off x="3193525" y="3098446"/>
                <a:ext cx="176747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9C52E79-2730-141D-CD55-BE24EB596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525" y="3098446"/>
                <a:ext cx="1767471" cy="95410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B46CE58-7F79-0821-60DD-E2428AAEFF3C}"/>
                  </a:ext>
                </a:extLst>
              </p:cNvPr>
              <p:cNvSpPr txBox="1"/>
              <p:nvPr/>
            </p:nvSpPr>
            <p:spPr>
              <a:xfrm>
                <a:off x="4445155" y="5106662"/>
                <a:ext cx="203517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B46CE58-7F79-0821-60DD-E2428AAEF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155" y="5106662"/>
                <a:ext cx="2035173" cy="95410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5DC9B1C-940F-B125-EA41-CAEB13E3261E}"/>
                  </a:ext>
                </a:extLst>
              </p:cNvPr>
              <p:cNvSpPr txBox="1"/>
              <p:nvPr/>
            </p:nvSpPr>
            <p:spPr>
              <a:xfrm>
                <a:off x="947977" y="3363772"/>
                <a:ext cx="1805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5DC9B1C-940F-B125-EA41-CAEB13E32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77" y="3363772"/>
                <a:ext cx="180530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21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6364E0-8029-C312-312D-6A2BD0B6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0658EF-0318-FA65-59F9-672E7C4342A9}"/>
              </a:ext>
            </a:extLst>
          </p:cNvPr>
          <p:cNvGrpSpPr/>
          <p:nvPr/>
        </p:nvGrpSpPr>
        <p:grpSpPr>
          <a:xfrm>
            <a:off x="8843004" y="1562614"/>
            <a:ext cx="2195110" cy="2127023"/>
            <a:chOff x="3393746" y="1561122"/>
            <a:chExt cx="4452938" cy="431482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644BE8A-4314-3189-14D8-54A7B362520A}"/>
                </a:ext>
              </a:extLst>
            </p:cNvPr>
            <p:cNvSpPr/>
            <p:nvPr/>
          </p:nvSpPr>
          <p:spPr>
            <a:xfrm>
              <a:off x="3393746" y="1561122"/>
              <a:ext cx="4452938" cy="4314824"/>
            </a:xfrm>
            <a:custGeom>
              <a:avLst/>
              <a:gdLst>
                <a:gd name="connsiteX0" fmla="*/ 2371725 w 4438650"/>
                <a:gd name="connsiteY0" fmla="*/ 0 h 4310062"/>
                <a:gd name="connsiteX1" fmla="*/ 4438650 w 4438650"/>
                <a:gd name="connsiteY1" fmla="*/ 3252787 h 4310062"/>
                <a:gd name="connsiteX2" fmla="*/ 2700337 w 4438650"/>
                <a:gd name="connsiteY2" fmla="*/ 4310062 h 4310062"/>
                <a:gd name="connsiteX3" fmla="*/ 0 w 4438650"/>
                <a:gd name="connsiteY3" fmla="*/ 3371850 h 4310062"/>
                <a:gd name="connsiteX4" fmla="*/ 2371725 w 4438650"/>
                <a:gd name="connsiteY4" fmla="*/ 0 h 4310062"/>
                <a:gd name="connsiteX0" fmla="*/ 2386013 w 4438650"/>
                <a:gd name="connsiteY0" fmla="*/ 0 h 4319587"/>
                <a:gd name="connsiteX1" fmla="*/ 4438650 w 4438650"/>
                <a:gd name="connsiteY1" fmla="*/ 3262312 h 4319587"/>
                <a:gd name="connsiteX2" fmla="*/ 2700337 w 4438650"/>
                <a:gd name="connsiteY2" fmla="*/ 4319587 h 4319587"/>
                <a:gd name="connsiteX3" fmla="*/ 0 w 4438650"/>
                <a:gd name="connsiteY3" fmla="*/ 3381375 h 4319587"/>
                <a:gd name="connsiteX4" fmla="*/ 2386013 w 4438650"/>
                <a:gd name="connsiteY4" fmla="*/ 0 h 4319587"/>
                <a:gd name="connsiteX0" fmla="*/ 2386013 w 4457700"/>
                <a:gd name="connsiteY0" fmla="*/ 0 h 4319587"/>
                <a:gd name="connsiteX1" fmla="*/ 4457700 w 4457700"/>
                <a:gd name="connsiteY1" fmla="*/ 3281362 h 4319587"/>
                <a:gd name="connsiteX2" fmla="*/ 2700337 w 4457700"/>
                <a:gd name="connsiteY2" fmla="*/ 4319587 h 4319587"/>
                <a:gd name="connsiteX3" fmla="*/ 0 w 4457700"/>
                <a:gd name="connsiteY3" fmla="*/ 3381375 h 4319587"/>
                <a:gd name="connsiteX4" fmla="*/ 2386013 w 4457700"/>
                <a:gd name="connsiteY4" fmla="*/ 0 h 4319587"/>
                <a:gd name="connsiteX0" fmla="*/ 2386013 w 4443412"/>
                <a:gd name="connsiteY0" fmla="*/ 0 h 4319587"/>
                <a:gd name="connsiteX1" fmla="*/ 4443412 w 4443412"/>
                <a:gd name="connsiteY1" fmla="*/ 3295649 h 4319587"/>
                <a:gd name="connsiteX2" fmla="*/ 2700337 w 4443412"/>
                <a:gd name="connsiteY2" fmla="*/ 4319587 h 4319587"/>
                <a:gd name="connsiteX3" fmla="*/ 0 w 4443412"/>
                <a:gd name="connsiteY3" fmla="*/ 3381375 h 4319587"/>
                <a:gd name="connsiteX4" fmla="*/ 2386013 w 4443412"/>
                <a:gd name="connsiteY4" fmla="*/ 0 h 4319587"/>
                <a:gd name="connsiteX0" fmla="*/ 2386013 w 4457700"/>
                <a:gd name="connsiteY0" fmla="*/ 0 h 4319587"/>
                <a:gd name="connsiteX1" fmla="*/ 4457700 w 4457700"/>
                <a:gd name="connsiteY1" fmla="*/ 3276599 h 4319587"/>
                <a:gd name="connsiteX2" fmla="*/ 2700337 w 4457700"/>
                <a:gd name="connsiteY2" fmla="*/ 4319587 h 4319587"/>
                <a:gd name="connsiteX3" fmla="*/ 0 w 4457700"/>
                <a:gd name="connsiteY3" fmla="*/ 3381375 h 4319587"/>
                <a:gd name="connsiteX4" fmla="*/ 2386013 w 4457700"/>
                <a:gd name="connsiteY4" fmla="*/ 0 h 4319587"/>
                <a:gd name="connsiteX0" fmla="*/ 2386013 w 4448175"/>
                <a:gd name="connsiteY0" fmla="*/ 0 h 4319587"/>
                <a:gd name="connsiteX1" fmla="*/ 4448175 w 4448175"/>
                <a:gd name="connsiteY1" fmla="*/ 3290887 h 4319587"/>
                <a:gd name="connsiteX2" fmla="*/ 2700337 w 4448175"/>
                <a:gd name="connsiteY2" fmla="*/ 4319587 h 4319587"/>
                <a:gd name="connsiteX3" fmla="*/ 0 w 4448175"/>
                <a:gd name="connsiteY3" fmla="*/ 3381375 h 4319587"/>
                <a:gd name="connsiteX4" fmla="*/ 2386013 w 4448175"/>
                <a:gd name="connsiteY4" fmla="*/ 0 h 4319587"/>
                <a:gd name="connsiteX0" fmla="*/ 2386013 w 4314825"/>
                <a:gd name="connsiteY0" fmla="*/ 0 h 4319587"/>
                <a:gd name="connsiteX1" fmla="*/ 4314825 w 4314825"/>
                <a:gd name="connsiteY1" fmla="*/ 3333750 h 4319587"/>
                <a:gd name="connsiteX2" fmla="*/ 2700337 w 4314825"/>
                <a:gd name="connsiteY2" fmla="*/ 4319587 h 4319587"/>
                <a:gd name="connsiteX3" fmla="*/ 0 w 4314825"/>
                <a:gd name="connsiteY3" fmla="*/ 3381375 h 4319587"/>
                <a:gd name="connsiteX4" fmla="*/ 2386013 w 4314825"/>
                <a:gd name="connsiteY4" fmla="*/ 0 h 4319587"/>
                <a:gd name="connsiteX0" fmla="*/ 2386013 w 4452938"/>
                <a:gd name="connsiteY0" fmla="*/ 0 h 4319587"/>
                <a:gd name="connsiteX1" fmla="*/ 4452938 w 4452938"/>
                <a:gd name="connsiteY1" fmla="*/ 3276600 h 4319587"/>
                <a:gd name="connsiteX2" fmla="*/ 2700337 w 4452938"/>
                <a:gd name="connsiteY2" fmla="*/ 4319587 h 4319587"/>
                <a:gd name="connsiteX3" fmla="*/ 0 w 4452938"/>
                <a:gd name="connsiteY3" fmla="*/ 3381375 h 4319587"/>
                <a:gd name="connsiteX4" fmla="*/ 2386013 w 4452938"/>
                <a:gd name="connsiteY4" fmla="*/ 0 h 4319587"/>
                <a:gd name="connsiteX0" fmla="*/ 2290763 w 4452938"/>
                <a:gd name="connsiteY0" fmla="*/ 0 h 4414837"/>
                <a:gd name="connsiteX1" fmla="*/ 4452938 w 4452938"/>
                <a:gd name="connsiteY1" fmla="*/ 3371850 h 4414837"/>
                <a:gd name="connsiteX2" fmla="*/ 2700337 w 4452938"/>
                <a:gd name="connsiteY2" fmla="*/ 4414837 h 4414837"/>
                <a:gd name="connsiteX3" fmla="*/ 0 w 4452938"/>
                <a:gd name="connsiteY3" fmla="*/ 3476625 h 4414837"/>
                <a:gd name="connsiteX4" fmla="*/ 2290763 w 4452938"/>
                <a:gd name="connsiteY4" fmla="*/ 0 h 4414837"/>
                <a:gd name="connsiteX0" fmla="*/ 2376488 w 4452938"/>
                <a:gd name="connsiteY0" fmla="*/ 0 h 4314824"/>
                <a:gd name="connsiteX1" fmla="*/ 4452938 w 4452938"/>
                <a:gd name="connsiteY1" fmla="*/ 3271837 h 4314824"/>
                <a:gd name="connsiteX2" fmla="*/ 2700337 w 4452938"/>
                <a:gd name="connsiteY2" fmla="*/ 4314824 h 4314824"/>
                <a:gd name="connsiteX3" fmla="*/ 0 w 4452938"/>
                <a:gd name="connsiteY3" fmla="*/ 3376612 h 4314824"/>
                <a:gd name="connsiteX4" fmla="*/ 2376488 w 4452938"/>
                <a:gd name="connsiteY4" fmla="*/ 0 h 431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2938" h="4314824">
                  <a:moveTo>
                    <a:pt x="2376488" y="0"/>
                  </a:moveTo>
                  <a:lnTo>
                    <a:pt x="4452938" y="3271837"/>
                  </a:lnTo>
                  <a:lnTo>
                    <a:pt x="2700337" y="4314824"/>
                  </a:lnTo>
                  <a:lnTo>
                    <a:pt x="0" y="3376612"/>
                  </a:lnTo>
                  <a:lnTo>
                    <a:pt x="2376488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9B6AD2-1ED0-E038-04C4-1507FE4F2627}"/>
                </a:ext>
              </a:extLst>
            </p:cNvPr>
            <p:cNvCxnSpPr>
              <a:stCxn id="4" idx="3"/>
              <a:endCxn id="4" idx="1"/>
            </p:cNvCxnSpPr>
            <p:nvPr/>
          </p:nvCxnSpPr>
          <p:spPr>
            <a:xfrm flipV="1">
              <a:off x="3393746" y="4832959"/>
              <a:ext cx="4452938" cy="10477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603296-45EA-AEFB-7DEA-C8B64D83367A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5770234" y="1561122"/>
              <a:ext cx="323849" cy="43148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068FCE5-94AA-4E59-3A2F-B5A9CCA2FC4C}"/>
              </a:ext>
            </a:extLst>
          </p:cNvPr>
          <p:cNvSpPr/>
          <p:nvPr/>
        </p:nvSpPr>
        <p:spPr>
          <a:xfrm>
            <a:off x="5017710" y="1744382"/>
            <a:ext cx="2045644" cy="1763486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3761CC-4D55-3571-30EE-6FBB1CA918B1}"/>
              </a:ext>
            </a:extLst>
          </p:cNvPr>
          <p:cNvCxnSpPr>
            <a:cxnSpLocks/>
          </p:cNvCxnSpPr>
          <p:nvPr/>
        </p:nvCxnSpPr>
        <p:spPr>
          <a:xfrm>
            <a:off x="3238061" y="1705489"/>
            <a:ext cx="0" cy="184127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CEDA5B1-0958-9E34-1D37-DBF98C531078}"/>
              </a:ext>
            </a:extLst>
          </p:cNvPr>
          <p:cNvSpPr/>
          <p:nvPr/>
        </p:nvSpPr>
        <p:spPr>
          <a:xfrm>
            <a:off x="1395290" y="2594564"/>
            <a:ext cx="63122" cy="631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548CA-EC8A-E3B5-428A-623998DA40C1}"/>
              </a:ext>
            </a:extLst>
          </p:cNvPr>
          <p:cNvSpPr txBox="1"/>
          <p:nvPr/>
        </p:nvSpPr>
        <p:spPr>
          <a:xfrm>
            <a:off x="372637" y="231016"/>
            <a:ext cx="7896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Space of classical probability distributions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B75AF9-B4E5-9C20-6FFB-CC171B9F1730}"/>
              </a:ext>
            </a:extLst>
          </p:cNvPr>
          <p:cNvCxnSpPr/>
          <p:nvPr/>
        </p:nvCxnSpPr>
        <p:spPr>
          <a:xfrm flipV="1">
            <a:off x="6096000" y="2071396"/>
            <a:ext cx="752669" cy="70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DAF962-585E-B9D9-1808-47492C7727BF}"/>
                  </a:ext>
                </a:extLst>
              </p:cNvPr>
              <p:cNvSpPr txBox="1"/>
              <p:nvPr/>
            </p:nvSpPr>
            <p:spPr>
              <a:xfrm>
                <a:off x="6757012" y="1703476"/>
                <a:ext cx="1047273" cy="620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DAF962-585E-B9D9-1808-47492C772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012" y="1703476"/>
                <a:ext cx="1047273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3C5F6E-1F97-DA8B-B4FC-7FBF94E3B20C}"/>
              </a:ext>
            </a:extLst>
          </p:cNvPr>
          <p:cNvCxnSpPr/>
          <p:nvPr/>
        </p:nvCxnSpPr>
        <p:spPr>
          <a:xfrm flipH="1" flipV="1">
            <a:off x="5421086" y="1562614"/>
            <a:ext cx="460229" cy="50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4736CF-B4D5-1773-946E-24F67548373F}"/>
                  </a:ext>
                </a:extLst>
              </p:cNvPr>
              <p:cNvSpPr txBox="1"/>
              <p:nvPr/>
            </p:nvSpPr>
            <p:spPr>
              <a:xfrm>
                <a:off x="4834042" y="909863"/>
                <a:ext cx="1047274" cy="620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4736CF-B4D5-1773-946E-24F675483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042" y="909863"/>
                <a:ext cx="1047274" cy="620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336ACA-EB6B-9861-07E8-C731A92F3136}"/>
                  </a:ext>
                </a:extLst>
              </p:cNvPr>
              <p:cNvSpPr txBox="1"/>
              <p:nvPr/>
            </p:nvSpPr>
            <p:spPr>
              <a:xfrm>
                <a:off x="5985535" y="1396209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336ACA-EB6B-9861-07E8-C731A92F3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535" y="1396209"/>
                <a:ext cx="3714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6AD445-58E7-A8E0-E344-9204B9A63832}"/>
                  </a:ext>
                </a:extLst>
              </p:cNvPr>
              <p:cNvSpPr txBox="1"/>
              <p:nvPr/>
            </p:nvSpPr>
            <p:spPr>
              <a:xfrm>
                <a:off x="4646263" y="3352821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6AD445-58E7-A8E0-E344-9204B9A63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63" y="3352821"/>
                <a:ext cx="3676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1D296E-E16B-28B0-7A55-47A68E0DF90F}"/>
                  </a:ext>
                </a:extLst>
              </p:cNvPr>
              <p:cNvSpPr txBox="1"/>
              <p:nvPr/>
            </p:nvSpPr>
            <p:spPr>
              <a:xfrm>
                <a:off x="7066154" y="3352821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1D296E-E16B-28B0-7A55-47A68E0DF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154" y="3352821"/>
                <a:ext cx="3506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E92E8B-1704-7417-B508-F6949D03AA48}"/>
                  </a:ext>
                </a:extLst>
              </p:cNvPr>
              <p:cNvSpPr txBox="1"/>
              <p:nvPr/>
            </p:nvSpPr>
            <p:spPr>
              <a:xfrm>
                <a:off x="1046480" y="3947972"/>
                <a:ext cx="23634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/>
                  <a:t> Simplex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E92E8B-1704-7417-B508-F6949D03A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80" y="3947972"/>
                <a:ext cx="2363404" cy="707886"/>
              </a:xfrm>
              <a:prstGeom prst="rect">
                <a:avLst/>
              </a:prstGeom>
              <a:blipFill>
                <a:blip r:embed="rId7"/>
                <a:stretch>
                  <a:fillRect t="-15517" r="-8010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52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FEC1E0-DEFC-67EE-E47F-FFBA9FEF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77B97-459C-738A-E6EE-19F08F7EA219}"/>
              </a:ext>
            </a:extLst>
          </p:cNvPr>
          <p:cNvSpPr txBox="1"/>
          <p:nvPr/>
        </p:nvSpPr>
        <p:spPr>
          <a:xfrm>
            <a:off x="372637" y="231016"/>
            <a:ext cx="6306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Space of quantum (mixed) states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6DDF9A-2FB8-1D94-914B-B66603A5D6B3}"/>
              </a:ext>
            </a:extLst>
          </p:cNvPr>
          <p:cNvSpPr/>
          <p:nvPr/>
        </p:nvSpPr>
        <p:spPr>
          <a:xfrm>
            <a:off x="1395290" y="2594564"/>
            <a:ext cx="63122" cy="6312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442348-5510-8A4E-0ECF-D08FF8BA8020}"/>
              </a:ext>
            </a:extLst>
          </p:cNvPr>
          <p:cNvGrpSpPr/>
          <p:nvPr/>
        </p:nvGrpSpPr>
        <p:grpSpPr>
          <a:xfrm>
            <a:off x="2657532" y="1573391"/>
            <a:ext cx="2105467" cy="2105468"/>
            <a:chOff x="2789303" y="1586577"/>
            <a:chExt cx="3299411" cy="329941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538A6B1-F6AF-8337-94E4-90FC946BC726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955A5B9-4848-6C76-94F2-B3A41F2E69D7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31">
              <a:extLst>
                <a:ext uri="{FF2B5EF4-FFF2-40B4-BE49-F238E27FC236}">
                  <a16:creationId xmlns:a16="http://schemas.microsoft.com/office/drawing/2014/main" id="{8BCFDFA6-5E7B-9A58-21A5-12B4391B51EF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265B05-1695-DAC7-C8EA-E550F6CE8ED8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1CFF8515-F8E6-A89E-7351-9E7612376C0F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C85F730-C842-03EE-7535-5A8954743EA4}"/>
              </a:ext>
            </a:extLst>
          </p:cNvPr>
          <p:cNvSpPr txBox="1"/>
          <p:nvPr/>
        </p:nvSpPr>
        <p:spPr>
          <a:xfrm>
            <a:off x="5872480" y="2363731"/>
            <a:ext cx="470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too horribly complicated to visualize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5FEE4C-DA83-AE02-10CB-27DB88657C72}"/>
                  </a:ext>
                </a:extLst>
              </p:cNvPr>
              <p:cNvSpPr txBox="1"/>
              <p:nvPr/>
            </p:nvSpPr>
            <p:spPr>
              <a:xfrm>
                <a:off x="1046480" y="3947972"/>
                <a:ext cx="626492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/>
                  <a:t> Complex projective space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5FEE4C-DA83-AE02-10CB-27DB88657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80" y="3947972"/>
                <a:ext cx="626492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6FE43CE-0BED-24E1-3B99-0BFD01DE3180}"/>
              </a:ext>
            </a:extLst>
          </p:cNvPr>
          <p:cNvSpPr txBox="1"/>
          <p:nvPr/>
        </p:nvSpPr>
        <p:spPr>
          <a:xfrm>
            <a:off x="7548880" y="742394"/>
            <a:ext cx="3790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Not a simplex!</a:t>
            </a:r>
          </a:p>
        </p:txBody>
      </p:sp>
    </p:spTree>
    <p:extLst>
      <p:ext uri="{BB962C8B-B14F-4D97-AF65-F5344CB8AC3E}">
        <p14:creationId xmlns:p14="http://schemas.microsoft.com/office/powerpoint/2010/main" val="273987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BBBE9-32EA-25CB-62D2-D6A899951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8505E-B985-6548-9D87-BD25B600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A8807-3D0D-C5D5-15B3-90D805299E04}"/>
              </a:ext>
            </a:extLst>
          </p:cNvPr>
          <p:cNvSpPr txBox="1"/>
          <p:nvPr/>
        </p:nvSpPr>
        <p:spPr>
          <a:xfrm>
            <a:off x="372637" y="231016"/>
            <a:ext cx="2277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Bit vs </a:t>
            </a:r>
            <a:r>
              <a:rPr lang="en-US" sz="3600" dirty="0">
                <a:solidFill>
                  <a:schemeClr val="accent1"/>
                </a:solidFill>
              </a:rPr>
              <a:t>qubit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F7D519-370D-5284-B9B9-9630BE9B65C7}"/>
              </a:ext>
            </a:extLst>
          </p:cNvPr>
          <p:cNvGrpSpPr/>
          <p:nvPr/>
        </p:nvGrpSpPr>
        <p:grpSpPr>
          <a:xfrm>
            <a:off x="2657532" y="1573391"/>
            <a:ext cx="2105467" cy="2105468"/>
            <a:chOff x="2789303" y="1586577"/>
            <a:chExt cx="3299411" cy="329941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F24538-1A1D-B447-1717-264805F95891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1E0D28-19E5-8D4B-AF52-839A1B5A6669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31">
              <a:extLst>
                <a:ext uri="{FF2B5EF4-FFF2-40B4-BE49-F238E27FC236}">
                  <a16:creationId xmlns:a16="http://schemas.microsoft.com/office/drawing/2014/main" id="{96DCC893-71B5-E15D-EC0E-2E0B3140E5ED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0C5CC8-C43D-1294-A156-DDD7B325ABC6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8A07A9F4-2081-7C22-92D4-062A835D1C36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C0793A4-990B-51C3-CA0C-3A81C12F0508}"/>
              </a:ext>
            </a:extLst>
          </p:cNvPr>
          <p:cNvSpPr txBox="1"/>
          <p:nvPr/>
        </p:nvSpPr>
        <p:spPr>
          <a:xfrm>
            <a:off x="5486980" y="865505"/>
            <a:ext cx="5729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Two-state classical system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C16E4E-19F0-D509-3523-F988667D0D8C}"/>
              </a:ext>
            </a:extLst>
          </p:cNvPr>
          <p:cNvCxnSpPr>
            <a:cxnSpLocks/>
            <a:stCxn id="28" idx="0"/>
            <a:endCxn id="27" idx="4"/>
          </p:cNvCxnSpPr>
          <p:nvPr/>
        </p:nvCxnSpPr>
        <p:spPr>
          <a:xfrm>
            <a:off x="3710263" y="1573391"/>
            <a:ext cx="3" cy="210546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8AAF15-16C2-EEB8-B4CA-A28B70193166}"/>
              </a:ext>
            </a:extLst>
          </p:cNvPr>
          <p:cNvSpPr txBox="1"/>
          <p:nvPr/>
        </p:nvSpPr>
        <p:spPr>
          <a:xfrm>
            <a:off x="5486980" y="2147196"/>
            <a:ext cx="5799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Two-state quantum system</a:t>
            </a:r>
          </a:p>
        </p:txBody>
      </p:sp>
    </p:spTree>
    <p:extLst>
      <p:ext uri="{BB962C8B-B14F-4D97-AF65-F5344CB8AC3E}">
        <p14:creationId xmlns:p14="http://schemas.microsoft.com/office/powerpoint/2010/main" val="403890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12DD4-AE6B-0BCB-24FC-58AE6830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244EF-D58B-D206-BDDB-F11424259DAC}"/>
              </a:ext>
            </a:extLst>
          </p:cNvPr>
          <p:cNvSpPr txBox="1"/>
          <p:nvPr/>
        </p:nvSpPr>
        <p:spPr>
          <a:xfrm>
            <a:off x="1608778" y="751840"/>
            <a:ext cx="89744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Suppose we really want to describe</a:t>
            </a:r>
            <a:br>
              <a:rPr lang="en-US" sz="4000" dirty="0"/>
            </a:br>
            <a:r>
              <a:rPr lang="en-US" sz="4000" dirty="0"/>
              <a:t>quantum states with a classical probability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Can we fit a ball in a simplex?</a:t>
            </a:r>
          </a:p>
        </p:txBody>
      </p:sp>
    </p:spTree>
    <p:extLst>
      <p:ext uri="{BB962C8B-B14F-4D97-AF65-F5344CB8AC3E}">
        <p14:creationId xmlns:p14="http://schemas.microsoft.com/office/powerpoint/2010/main" val="215317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074B4-D2E3-CE8B-6756-09E308D58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016BA836-57AC-5881-5CB5-7306E511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8CA40D-A26B-EFAA-AECB-61A50B52EDAE}"/>
              </a:ext>
            </a:extLst>
          </p:cNvPr>
          <p:cNvSpPr/>
          <p:nvPr/>
        </p:nvSpPr>
        <p:spPr>
          <a:xfrm>
            <a:off x="3481235" y="1586577"/>
            <a:ext cx="1915541" cy="3299410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09270C-C0A3-C7BD-2F06-60DA3E7CA3FD}"/>
              </a:ext>
            </a:extLst>
          </p:cNvPr>
          <p:cNvSpPr/>
          <p:nvPr/>
        </p:nvSpPr>
        <p:spPr>
          <a:xfrm>
            <a:off x="1357365" y="37095"/>
            <a:ext cx="5950216" cy="5765656"/>
          </a:xfrm>
          <a:custGeom>
            <a:avLst/>
            <a:gdLst>
              <a:gd name="connsiteX0" fmla="*/ 2371725 w 4438650"/>
              <a:gd name="connsiteY0" fmla="*/ 0 h 4310062"/>
              <a:gd name="connsiteX1" fmla="*/ 4438650 w 4438650"/>
              <a:gd name="connsiteY1" fmla="*/ 3252787 h 4310062"/>
              <a:gd name="connsiteX2" fmla="*/ 2700337 w 4438650"/>
              <a:gd name="connsiteY2" fmla="*/ 4310062 h 4310062"/>
              <a:gd name="connsiteX3" fmla="*/ 0 w 4438650"/>
              <a:gd name="connsiteY3" fmla="*/ 3371850 h 4310062"/>
              <a:gd name="connsiteX4" fmla="*/ 2371725 w 4438650"/>
              <a:gd name="connsiteY4" fmla="*/ 0 h 4310062"/>
              <a:gd name="connsiteX0" fmla="*/ 2386013 w 4438650"/>
              <a:gd name="connsiteY0" fmla="*/ 0 h 4319587"/>
              <a:gd name="connsiteX1" fmla="*/ 4438650 w 4438650"/>
              <a:gd name="connsiteY1" fmla="*/ 3262312 h 4319587"/>
              <a:gd name="connsiteX2" fmla="*/ 2700337 w 4438650"/>
              <a:gd name="connsiteY2" fmla="*/ 4319587 h 4319587"/>
              <a:gd name="connsiteX3" fmla="*/ 0 w 4438650"/>
              <a:gd name="connsiteY3" fmla="*/ 3381375 h 4319587"/>
              <a:gd name="connsiteX4" fmla="*/ 2386013 w 4438650"/>
              <a:gd name="connsiteY4" fmla="*/ 0 h 4319587"/>
              <a:gd name="connsiteX0" fmla="*/ 2386013 w 4457700"/>
              <a:gd name="connsiteY0" fmla="*/ 0 h 4319587"/>
              <a:gd name="connsiteX1" fmla="*/ 4457700 w 4457700"/>
              <a:gd name="connsiteY1" fmla="*/ 3281362 h 4319587"/>
              <a:gd name="connsiteX2" fmla="*/ 2700337 w 4457700"/>
              <a:gd name="connsiteY2" fmla="*/ 4319587 h 4319587"/>
              <a:gd name="connsiteX3" fmla="*/ 0 w 4457700"/>
              <a:gd name="connsiteY3" fmla="*/ 3381375 h 4319587"/>
              <a:gd name="connsiteX4" fmla="*/ 2386013 w 4457700"/>
              <a:gd name="connsiteY4" fmla="*/ 0 h 4319587"/>
              <a:gd name="connsiteX0" fmla="*/ 2386013 w 4443412"/>
              <a:gd name="connsiteY0" fmla="*/ 0 h 4319587"/>
              <a:gd name="connsiteX1" fmla="*/ 4443412 w 4443412"/>
              <a:gd name="connsiteY1" fmla="*/ 3295649 h 4319587"/>
              <a:gd name="connsiteX2" fmla="*/ 2700337 w 4443412"/>
              <a:gd name="connsiteY2" fmla="*/ 4319587 h 4319587"/>
              <a:gd name="connsiteX3" fmla="*/ 0 w 4443412"/>
              <a:gd name="connsiteY3" fmla="*/ 3381375 h 4319587"/>
              <a:gd name="connsiteX4" fmla="*/ 2386013 w 4443412"/>
              <a:gd name="connsiteY4" fmla="*/ 0 h 4319587"/>
              <a:gd name="connsiteX0" fmla="*/ 2386013 w 4457700"/>
              <a:gd name="connsiteY0" fmla="*/ 0 h 4319587"/>
              <a:gd name="connsiteX1" fmla="*/ 4457700 w 4457700"/>
              <a:gd name="connsiteY1" fmla="*/ 3276599 h 4319587"/>
              <a:gd name="connsiteX2" fmla="*/ 2700337 w 4457700"/>
              <a:gd name="connsiteY2" fmla="*/ 4319587 h 4319587"/>
              <a:gd name="connsiteX3" fmla="*/ 0 w 4457700"/>
              <a:gd name="connsiteY3" fmla="*/ 3381375 h 4319587"/>
              <a:gd name="connsiteX4" fmla="*/ 2386013 w 4457700"/>
              <a:gd name="connsiteY4" fmla="*/ 0 h 4319587"/>
              <a:gd name="connsiteX0" fmla="*/ 2386013 w 4448175"/>
              <a:gd name="connsiteY0" fmla="*/ 0 h 4319587"/>
              <a:gd name="connsiteX1" fmla="*/ 4448175 w 4448175"/>
              <a:gd name="connsiteY1" fmla="*/ 3290887 h 4319587"/>
              <a:gd name="connsiteX2" fmla="*/ 2700337 w 4448175"/>
              <a:gd name="connsiteY2" fmla="*/ 4319587 h 4319587"/>
              <a:gd name="connsiteX3" fmla="*/ 0 w 4448175"/>
              <a:gd name="connsiteY3" fmla="*/ 3381375 h 4319587"/>
              <a:gd name="connsiteX4" fmla="*/ 2386013 w 4448175"/>
              <a:gd name="connsiteY4" fmla="*/ 0 h 4319587"/>
              <a:gd name="connsiteX0" fmla="*/ 2386013 w 4314825"/>
              <a:gd name="connsiteY0" fmla="*/ 0 h 4319587"/>
              <a:gd name="connsiteX1" fmla="*/ 4314825 w 4314825"/>
              <a:gd name="connsiteY1" fmla="*/ 3333750 h 4319587"/>
              <a:gd name="connsiteX2" fmla="*/ 2700337 w 4314825"/>
              <a:gd name="connsiteY2" fmla="*/ 4319587 h 4319587"/>
              <a:gd name="connsiteX3" fmla="*/ 0 w 4314825"/>
              <a:gd name="connsiteY3" fmla="*/ 3381375 h 4319587"/>
              <a:gd name="connsiteX4" fmla="*/ 2386013 w 4314825"/>
              <a:gd name="connsiteY4" fmla="*/ 0 h 4319587"/>
              <a:gd name="connsiteX0" fmla="*/ 2386013 w 4452938"/>
              <a:gd name="connsiteY0" fmla="*/ 0 h 4319587"/>
              <a:gd name="connsiteX1" fmla="*/ 4452938 w 4452938"/>
              <a:gd name="connsiteY1" fmla="*/ 3276600 h 4319587"/>
              <a:gd name="connsiteX2" fmla="*/ 2700337 w 4452938"/>
              <a:gd name="connsiteY2" fmla="*/ 4319587 h 4319587"/>
              <a:gd name="connsiteX3" fmla="*/ 0 w 4452938"/>
              <a:gd name="connsiteY3" fmla="*/ 3381375 h 4319587"/>
              <a:gd name="connsiteX4" fmla="*/ 2386013 w 4452938"/>
              <a:gd name="connsiteY4" fmla="*/ 0 h 4319587"/>
              <a:gd name="connsiteX0" fmla="*/ 2290763 w 4452938"/>
              <a:gd name="connsiteY0" fmla="*/ 0 h 4414837"/>
              <a:gd name="connsiteX1" fmla="*/ 4452938 w 4452938"/>
              <a:gd name="connsiteY1" fmla="*/ 3371850 h 4414837"/>
              <a:gd name="connsiteX2" fmla="*/ 2700337 w 4452938"/>
              <a:gd name="connsiteY2" fmla="*/ 4414837 h 4414837"/>
              <a:gd name="connsiteX3" fmla="*/ 0 w 4452938"/>
              <a:gd name="connsiteY3" fmla="*/ 3476625 h 4414837"/>
              <a:gd name="connsiteX4" fmla="*/ 2290763 w 4452938"/>
              <a:gd name="connsiteY4" fmla="*/ 0 h 4414837"/>
              <a:gd name="connsiteX0" fmla="*/ 2376488 w 4452938"/>
              <a:gd name="connsiteY0" fmla="*/ 0 h 4314824"/>
              <a:gd name="connsiteX1" fmla="*/ 4452938 w 4452938"/>
              <a:gd name="connsiteY1" fmla="*/ 3271837 h 4314824"/>
              <a:gd name="connsiteX2" fmla="*/ 2700337 w 4452938"/>
              <a:gd name="connsiteY2" fmla="*/ 4314824 h 4314824"/>
              <a:gd name="connsiteX3" fmla="*/ 0 w 4452938"/>
              <a:gd name="connsiteY3" fmla="*/ 3376612 h 4314824"/>
              <a:gd name="connsiteX4" fmla="*/ 2376488 w 4452938"/>
              <a:gd name="connsiteY4" fmla="*/ 0 h 431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2938" h="4314824">
                <a:moveTo>
                  <a:pt x="2376488" y="0"/>
                </a:moveTo>
                <a:lnTo>
                  <a:pt x="4452938" y="3271837"/>
                </a:lnTo>
                <a:lnTo>
                  <a:pt x="2700337" y="4314824"/>
                </a:lnTo>
                <a:lnTo>
                  <a:pt x="0" y="3376612"/>
                </a:lnTo>
                <a:lnTo>
                  <a:pt x="2376488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DCAC62-A499-10DF-2C97-11C05ADD4361}"/>
              </a:ext>
            </a:extLst>
          </p:cNvPr>
          <p:cNvCxnSpPr>
            <a:stCxn id="28" idx="3"/>
            <a:endCxn id="28" idx="1"/>
          </p:cNvCxnSpPr>
          <p:nvPr/>
        </p:nvCxnSpPr>
        <p:spPr>
          <a:xfrm flipV="1">
            <a:off x="1357365" y="4409066"/>
            <a:ext cx="5950216" cy="140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56283EA-DC50-63C4-42C3-9519BE144516}"/>
              </a:ext>
            </a:extLst>
          </p:cNvPr>
          <p:cNvGrpSpPr/>
          <p:nvPr/>
        </p:nvGrpSpPr>
        <p:grpSpPr>
          <a:xfrm>
            <a:off x="1690438" y="899075"/>
            <a:ext cx="5325620" cy="4668631"/>
            <a:chOff x="8866556" y="911557"/>
            <a:chExt cx="3093067" cy="2711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AAACDD9-49C6-A700-95D1-B93D3F324684}"/>
                    </a:ext>
                  </a:extLst>
                </p:cNvPr>
                <p:cNvSpPr txBox="1"/>
                <p:nvPr/>
              </p:nvSpPr>
              <p:spPr>
                <a:xfrm>
                  <a:off x="10212375" y="911557"/>
                  <a:ext cx="5228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AAACDD9-49C6-A700-95D1-B93D3F324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2375" y="911557"/>
                  <a:ext cx="52289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DF641C2-206E-8E83-B8E1-11654DD615BA}"/>
                    </a:ext>
                  </a:extLst>
                </p:cNvPr>
                <p:cNvSpPr txBox="1"/>
                <p:nvPr/>
              </p:nvSpPr>
              <p:spPr>
                <a:xfrm>
                  <a:off x="11391840" y="2049522"/>
                  <a:ext cx="5677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|+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DF641C2-206E-8E83-B8E1-11654DD61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1840" y="2049522"/>
                  <a:ext cx="56778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7931062-DBB3-1853-0910-3F8C54C75C25}"/>
                    </a:ext>
                  </a:extLst>
                </p:cNvPr>
                <p:cNvSpPr txBox="1"/>
                <p:nvPr/>
              </p:nvSpPr>
              <p:spPr>
                <a:xfrm>
                  <a:off x="8866556" y="2049522"/>
                  <a:ext cx="5677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|−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7931062-DBB3-1853-0910-3F8C54C75C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556" y="2049522"/>
                  <a:ext cx="56778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844F82-F273-82AF-9DE8-4BB256358DAE}"/>
                    </a:ext>
                  </a:extLst>
                </p:cNvPr>
                <p:cNvSpPr txBox="1"/>
                <p:nvPr/>
              </p:nvSpPr>
              <p:spPr>
                <a:xfrm>
                  <a:off x="10193624" y="3253719"/>
                  <a:ext cx="5228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844F82-F273-82AF-9DE8-4BB256358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3624" y="3253719"/>
                  <a:ext cx="52289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B0A1F214-9A76-E79B-4A1C-81499C0BD3F7}"/>
              </a:ext>
            </a:extLst>
          </p:cNvPr>
          <p:cNvSpPr/>
          <p:nvPr/>
        </p:nvSpPr>
        <p:spPr>
          <a:xfrm>
            <a:off x="2789303" y="1586577"/>
            <a:ext cx="3299409" cy="329941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31">
            <a:extLst>
              <a:ext uri="{FF2B5EF4-FFF2-40B4-BE49-F238E27FC236}">
                <a16:creationId xmlns:a16="http://schemas.microsoft.com/office/drawing/2014/main" id="{E0DD0CEA-0F41-AE5F-8C54-3C71874CD906}"/>
              </a:ext>
            </a:extLst>
          </p:cNvPr>
          <p:cNvSpPr/>
          <p:nvPr/>
        </p:nvSpPr>
        <p:spPr>
          <a:xfrm>
            <a:off x="2789303" y="1586579"/>
            <a:ext cx="3299409" cy="1649705"/>
          </a:xfrm>
          <a:custGeom>
            <a:avLst/>
            <a:gdLst>
              <a:gd name="connsiteX0" fmla="*/ 0 w 1916264"/>
              <a:gd name="connsiteY0" fmla="*/ 958132 h 1916264"/>
              <a:gd name="connsiteX1" fmla="*/ 958132 w 1916264"/>
              <a:gd name="connsiteY1" fmla="*/ 0 h 1916264"/>
              <a:gd name="connsiteX2" fmla="*/ 1916264 w 1916264"/>
              <a:gd name="connsiteY2" fmla="*/ 958132 h 1916264"/>
              <a:gd name="connsiteX3" fmla="*/ 958132 w 1916264"/>
              <a:gd name="connsiteY3" fmla="*/ 1916264 h 1916264"/>
              <a:gd name="connsiteX4" fmla="*/ 0 w 1916264"/>
              <a:gd name="connsiteY4" fmla="*/ 958132 h 1916264"/>
              <a:gd name="connsiteX0" fmla="*/ 958132 w 1916264"/>
              <a:gd name="connsiteY0" fmla="*/ 1916264 h 2007704"/>
              <a:gd name="connsiteX1" fmla="*/ 0 w 1916264"/>
              <a:gd name="connsiteY1" fmla="*/ 958132 h 2007704"/>
              <a:gd name="connsiteX2" fmla="*/ 958132 w 1916264"/>
              <a:gd name="connsiteY2" fmla="*/ 0 h 2007704"/>
              <a:gd name="connsiteX3" fmla="*/ 1916264 w 1916264"/>
              <a:gd name="connsiteY3" fmla="*/ 958132 h 2007704"/>
              <a:gd name="connsiteX4" fmla="*/ 1049572 w 1916264"/>
              <a:gd name="connsiteY4" fmla="*/ 2007704 h 2007704"/>
              <a:gd name="connsiteX0" fmla="*/ 958132 w 1916264"/>
              <a:gd name="connsiteY0" fmla="*/ 1916264 h 1916264"/>
              <a:gd name="connsiteX1" fmla="*/ 0 w 1916264"/>
              <a:gd name="connsiteY1" fmla="*/ 958132 h 1916264"/>
              <a:gd name="connsiteX2" fmla="*/ 958132 w 1916264"/>
              <a:gd name="connsiteY2" fmla="*/ 0 h 1916264"/>
              <a:gd name="connsiteX3" fmla="*/ 1916264 w 1916264"/>
              <a:gd name="connsiteY3" fmla="*/ 958132 h 1916264"/>
              <a:gd name="connsiteX0" fmla="*/ 0 w 1916264"/>
              <a:gd name="connsiteY0" fmla="*/ 958132 h 958132"/>
              <a:gd name="connsiteX1" fmla="*/ 958132 w 1916264"/>
              <a:gd name="connsiteY1" fmla="*/ 0 h 958132"/>
              <a:gd name="connsiteX2" fmla="*/ 1916264 w 1916264"/>
              <a:gd name="connsiteY2" fmla="*/ 958132 h 95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6264" h="958132">
                <a:moveTo>
                  <a:pt x="0" y="958132"/>
                </a:moveTo>
                <a:cubicBezTo>
                  <a:pt x="0" y="428970"/>
                  <a:pt x="428970" y="0"/>
                  <a:pt x="958132" y="0"/>
                </a:cubicBezTo>
                <a:cubicBezTo>
                  <a:pt x="1487294" y="0"/>
                  <a:pt x="1916264" y="428970"/>
                  <a:pt x="1916264" y="958132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F7B502-C512-A5FC-ACA7-13D50D18066E}"/>
              </a:ext>
            </a:extLst>
          </p:cNvPr>
          <p:cNvSpPr/>
          <p:nvPr/>
        </p:nvSpPr>
        <p:spPr>
          <a:xfrm>
            <a:off x="2789303" y="1586577"/>
            <a:ext cx="3299411" cy="329941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15A3836A-CAAE-64AC-948B-6ED5EF0F9C76}"/>
              </a:ext>
            </a:extLst>
          </p:cNvPr>
          <p:cNvSpPr/>
          <p:nvPr/>
        </p:nvSpPr>
        <p:spPr>
          <a:xfrm flipH="1">
            <a:off x="3481233" y="1586577"/>
            <a:ext cx="957772" cy="3299413"/>
          </a:xfrm>
          <a:custGeom>
            <a:avLst/>
            <a:gdLst>
              <a:gd name="connsiteX0" fmla="*/ 0 w 687355"/>
              <a:gd name="connsiteY0" fmla="*/ 555172 h 1110343"/>
              <a:gd name="connsiteX1" fmla="*/ 343678 w 687355"/>
              <a:gd name="connsiteY1" fmla="*/ 0 h 1110343"/>
              <a:gd name="connsiteX2" fmla="*/ 687356 w 687355"/>
              <a:gd name="connsiteY2" fmla="*/ 555172 h 1110343"/>
              <a:gd name="connsiteX3" fmla="*/ 343678 w 687355"/>
              <a:gd name="connsiteY3" fmla="*/ 1110344 h 1110343"/>
              <a:gd name="connsiteX4" fmla="*/ 0 w 687355"/>
              <a:gd name="connsiteY4" fmla="*/ 555172 h 1110343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4" fmla="*/ 91440 w 687356"/>
              <a:gd name="connsiteY4" fmla="*/ 646612 h 1110344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0" fmla="*/ 0 w 343678"/>
              <a:gd name="connsiteY0" fmla="*/ 0 h 1110344"/>
              <a:gd name="connsiteX1" fmla="*/ 343678 w 343678"/>
              <a:gd name="connsiteY1" fmla="*/ 555172 h 1110344"/>
              <a:gd name="connsiteX2" fmla="*/ 0 w 343678"/>
              <a:gd name="connsiteY2" fmla="*/ 1110344 h 111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678" h="1110344">
                <a:moveTo>
                  <a:pt x="0" y="0"/>
                </a:moveTo>
                <a:cubicBezTo>
                  <a:pt x="189808" y="0"/>
                  <a:pt x="343678" y="248559"/>
                  <a:pt x="343678" y="555172"/>
                </a:cubicBezTo>
                <a:cubicBezTo>
                  <a:pt x="343678" y="861785"/>
                  <a:pt x="189808" y="1110344"/>
                  <a:pt x="0" y="1110344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C11781-25FE-ABAF-D0A1-FFFAE6D1BD25}"/>
              </a:ext>
            </a:extLst>
          </p:cNvPr>
          <p:cNvSpPr txBox="1"/>
          <p:nvPr/>
        </p:nvSpPr>
        <p:spPr>
          <a:xfrm>
            <a:off x="7084720" y="285592"/>
            <a:ext cx="47334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Embedding quantum space</a:t>
            </a:r>
            <a:br>
              <a:rPr lang="en-US" sz="3200" dirty="0"/>
            </a:br>
            <a:r>
              <a:rPr lang="en-US" sz="3200" dirty="0"/>
              <a:t>inside a classical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12643-8E37-B392-8E66-0DF445279AD8}"/>
              </a:ext>
            </a:extLst>
          </p:cNvPr>
          <p:cNvSpPr txBox="1"/>
          <p:nvPr/>
        </p:nvSpPr>
        <p:spPr>
          <a:xfrm>
            <a:off x="553485" y="1124005"/>
            <a:ext cx="2525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Distinguishable cases are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not quantum states!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EB6A11-0338-9A29-BBDB-017D9C146625}"/>
              </a:ext>
            </a:extLst>
          </p:cNvPr>
          <p:cNvCxnSpPr/>
          <p:nvPr/>
        </p:nvCxnSpPr>
        <p:spPr>
          <a:xfrm flipH="1">
            <a:off x="1387845" y="1821180"/>
            <a:ext cx="129878" cy="253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ECFE80-A39F-408C-A52E-FC7F206BD59C}"/>
              </a:ext>
            </a:extLst>
          </p:cNvPr>
          <p:cNvCxnSpPr/>
          <p:nvPr/>
        </p:nvCxnSpPr>
        <p:spPr>
          <a:xfrm flipV="1">
            <a:off x="2369600" y="121920"/>
            <a:ext cx="1993353" cy="100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B22B17-FF5C-CB66-37F9-069DB2461E53}"/>
              </a:ext>
            </a:extLst>
          </p:cNvPr>
          <p:cNvSpPr txBox="1"/>
          <p:nvPr/>
        </p:nvSpPr>
        <p:spPr>
          <a:xfrm>
            <a:off x="6713215" y="2077881"/>
            <a:ext cx="3100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 all probability distributions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correspond to quantum states!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BC1C3C-F13E-1426-248D-01971EF7E0F4}"/>
              </a:ext>
            </a:extLst>
          </p:cNvPr>
          <p:cNvCxnSpPr/>
          <p:nvPr/>
        </p:nvCxnSpPr>
        <p:spPr>
          <a:xfrm flipH="1">
            <a:off x="6478956" y="2858415"/>
            <a:ext cx="1135619" cy="96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F3486-0408-C0D8-A167-974B84FD8245}"/>
              </a:ext>
            </a:extLst>
          </p:cNvPr>
          <p:cNvCxnSpPr>
            <a:cxnSpLocks/>
            <a:stCxn id="28" idx="0"/>
            <a:endCxn id="28" idx="2"/>
          </p:cNvCxnSpPr>
          <p:nvPr/>
        </p:nvCxnSpPr>
        <p:spPr>
          <a:xfrm>
            <a:off x="4532935" y="37095"/>
            <a:ext cx="432742" cy="5765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7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3EB59-2C9D-064F-5253-518744AF2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CF9808-6FDB-C8EF-5FC4-F0CEE36A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5827E-4823-482F-FF75-BF050DB2291A}"/>
              </a:ext>
            </a:extLst>
          </p:cNvPr>
          <p:cNvSpPr txBox="1"/>
          <p:nvPr/>
        </p:nvSpPr>
        <p:spPr>
          <a:xfrm>
            <a:off x="2950459" y="751840"/>
            <a:ext cx="6291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Can we fit a simplex in a ball?</a:t>
            </a:r>
          </a:p>
        </p:txBody>
      </p:sp>
    </p:spTree>
    <p:extLst>
      <p:ext uri="{BB962C8B-B14F-4D97-AF65-F5344CB8AC3E}">
        <p14:creationId xmlns:p14="http://schemas.microsoft.com/office/powerpoint/2010/main" val="398170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108123</TotalTime>
  <Words>1485</Words>
  <Application>Microsoft Office PowerPoint</Application>
  <PresentationFormat>Widescreen</PresentationFormat>
  <Paragraphs>241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Negative probability</vt:lpstr>
      <vt:lpstr>PowerPoint Presentation</vt:lpstr>
      <vt:lpstr>Basic explanation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Advanced explanation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340</cp:revision>
  <dcterms:created xsi:type="dcterms:W3CDTF">2021-04-07T15:17:47Z</dcterms:created>
  <dcterms:modified xsi:type="dcterms:W3CDTF">2025-03-26T13:36:55Z</dcterms:modified>
</cp:coreProperties>
</file>