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901" r:id="rId3"/>
    <p:sldId id="930" r:id="rId4"/>
    <p:sldId id="919" r:id="rId5"/>
    <p:sldId id="933" r:id="rId6"/>
    <p:sldId id="903" r:id="rId7"/>
    <p:sldId id="932" r:id="rId8"/>
    <p:sldId id="927" r:id="rId9"/>
    <p:sldId id="929" r:id="rId10"/>
    <p:sldId id="907" r:id="rId11"/>
    <p:sldId id="934" r:id="rId12"/>
    <p:sldId id="914" r:id="rId13"/>
    <p:sldId id="931" r:id="rId14"/>
    <p:sldId id="913" r:id="rId15"/>
    <p:sldId id="915" r:id="rId16"/>
    <p:sldId id="917" r:id="rId17"/>
    <p:sldId id="9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2" autoAdjust="0"/>
    <p:restoredTop sz="82653" autoAdjust="0"/>
  </p:normalViewPr>
  <p:slideViewPr>
    <p:cSldViewPr snapToGrid="0">
      <p:cViewPr>
        <p:scale>
          <a:sx n="73" d="100"/>
          <a:sy n="73" d="100"/>
        </p:scale>
        <p:origin x="352" y="864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  <a:p>
            <a:endParaRPr lang="en-US" dirty="0"/>
          </a:p>
          <a:p>
            <a:r>
              <a:rPr lang="en-US" dirty="0"/>
              <a:t>Image sources: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Galileo_Galilei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Isaac_Newton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4/8/24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530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77.png"/><Relationship Id="rId5" Type="http://schemas.openxmlformats.org/officeDocument/2006/relationships/image" Target="../media/image510.png"/><Relationship Id="rId10" Type="http://schemas.openxmlformats.org/officeDocument/2006/relationships/image" Target="../media/image76.png"/><Relationship Id="rId4" Type="http://schemas.openxmlformats.org/officeDocument/2006/relationships/image" Target="../media/image500.png"/><Relationship Id="rId9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5" Type="http://schemas.openxmlformats.org/officeDocument/2006/relationships/image" Target="../media/image82.png"/><Relationship Id="rId4" Type="http://schemas.openxmlformats.org/officeDocument/2006/relationships/image" Target="../media/image660.png"/><Relationship Id="rId9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0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/>
              <p:nvPr/>
            </p:nvSpPr>
            <p:spPr>
              <a:xfrm>
                <a:off x="3376695" y="4570641"/>
                <a:ext cx="4525791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695" y="4570641"/>
                <a:ext cx="4525791" cy="124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943D372-5ACD-7A31-D1C7-5F85C7D67514}"/>
              </a:ext>
            </a:extLst>
          </p:cNvPr>
          <p:cNvGrpSpPr/>
          <p:nvPr/>
        </p:nvGrpSpPr>
        <p:grpSpPr>
          <a:xfrm>
            <a:off x="599376" y="1883781"/>
            <a:ext cx="2771447" cy="2006894"/>
            <a:chOff x="445537" y="1562848"/>
            <a:chExt cx="2771447" cy="200689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957F7F-3B75-4AEF-BD72-7A23D0871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3006" y="2993670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5CC6D2-085D-C859-A786-616AF6EBF6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69567" y="22678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89CCA73-33D0-B293-7C83-AA04CAB787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13473" y="156284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A37F717-7185-601B-A7EF-7FF683C5BAD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28948" y="226450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1BA8F43-A93A-2FBC-1E75-72C4062B0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72885" y="2101410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221D520-634F-2C95-33F7-02735B1EBF7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AED966F-17CB-B4B7-9139-D147EAF5796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37" y="25765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3F7D76F-DCF3-9870-7D9B-30D49998F07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489B6A9-F8F6-3288-6CFD-40EF09DAE92D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30522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A1A6-8A85-C25F-887E-DDD50283F7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54313" y="2209246"/>
              <a:ext cx="736067" cy="692769"/>
              <a:chOff x="862715" y="1371364"/>
              <a:chExt cx="1065738" cy="100304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9C01C2-E5A2-782E-E919-F247FD32BF44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" name="Chord 5">
                <a:extLst>
                  <a:ext uri="{FF2B5EF4-FFF2-40B4-BE49-F238E27FC236}">
                    <a16:creationId xmlns:a16="http://schemas.microsoft.com/office/drawing/2014/main" id="{D723CFB3-4FE2-AE22-2914-96915BCB8007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6261CF-3DC8-F4AB-BC6B-78090B6370B6}"/>
              </a:ext>
            </a:extLst>
          </p:cNvPr>
          <p:cNvGrpSpPr/>
          <p:nvPr/>
        </p:nvGrpSpPr>
        <p:grpSpPr>
          <a:xfrm>
            <a:off x="4113174" y="1601697"/>
            <a:ext cx="3377772" cy="2491595"/>
            <a:chOff x="3654393" y="1280764"/>
            <a:chExt cx="3377772" cy="249159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108E92E-CD84-F1CA-F7A4-C53E67E80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3" y="319357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B650835-4477-3CF2-8191-7206CD3AFC5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944655" y="300827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F75A9F0-5758-B3CC-393B-41BBD1425C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0982" y="223746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F7FB219-D866-905D-AA7B-87D50037AD0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17433" y="12807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788530A-94CE-E0F1-FB79-C3D36553CCF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44129" y="22675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DE0D002-423F-7254-AAB8-AC9246226C0B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4977137" y="160970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9DCF761-AE22-A0CE-AE7D-45385B1919E1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6391410" y="15316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7FC43A3-5D9C-CD22-38A3-D2DE91FCB361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6598773" y="299125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8CE3E18-3A82-E62A-BE54-2FD0F0E2383F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23947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2B3B2D5-12BF-2ADD-10BE-F06682FDB22F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93" y="252550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7C24C27-E4BD-F351-BFA8-385A01B9ED40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7F457C-6E74-AC5A-9E61-44844C6607B5}"/>
                </a:ext>
              </a:extLst>
            </p:cNvPr>
            <p:cNvGrpSpPr/>
            <p:nvPr/>
          </p:nvGrpSpPr>
          <p:grpSpPr>
            <a:xfrm>
              <a:off x="5184193" y="2061751"/>
              <a:ext cx="1065738" cy="1003047"/>
              <a:chOff x="862715" y="1371364"/>
              <a:chExt cx="1065738" cy="100304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9D4F971-6BD2-9923-20F7-6538CDFFC5ED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Chord 5">
                <a:extLst>
                  <a:ext uri="{FF2B5EF4-FFF2-40B4-BE49-F238E27FC236}">
                    <a16:creationId xmlns:a16="http://schemas.microsoft.com/office/drawing/2014/main" id="{73D34DA8-5365-ACB0-DABE-8BBF73A26C8E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3912FA-D29D-EA8B-8659-21255461ED30}"/>
              </a:ext>
            </a:extLst>
          </p:cNvPr>
          <p:cNvGrpSpPr/>
          <p:nvPr/>
        </p:nvGrpSpPr>
        <p:grpSpPr>
          <a:xfrm>
            <a:off x="8233297" y="1538806"/>
            <a:ext cx="3073379" cy="2687516"/>
            <a:chOff x="8294713" y="1217873"/>
            <a:chExt cx="3073379" cy="2687516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7D0B868-B1DB-DB6D-DFF5-397EE0B0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571" y="332660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2F55E55-95D5-B4CF-C1B1-C91F0FCCB6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03717" y="22778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8A0D790-198B-89CC-7546-FB6D254207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99571" y="12178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AF5316D-19EE-A944-194D-0DCEB189A4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1080056" y="2311715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714F6F9-A07A-3D35-C059-C4CC69305E8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9213608" y="31242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5FBFA4F-1517-FEC7-BC7E-6E937500ACB8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9153709" y="148443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2D6FF5-60EC-08FE-0A34-4238BAA9AF37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10845433" y="149202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8C34021-C1B5-8FBA-9401-4845DD5BD3B4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10773230" y="30243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B21EF8A-E5C4-F695-6679-EA4BF4E95867}"/>
                </a:ext>
              </a:extLst>
            </p:cNvPr>
            <p:cNvCxnSpPr>
              <a:cxnSpLocks/>
            </p:cNvCxnSpPr>
            <p:nvPr/>
          </p:nvCxnSpPr>
          <p:spPr>
            <a:xfrm rot="1320000" flipV="1">
              <a:off x="9584365" y="328034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EBD7F06-C3FB-D889-4AC7-FFDEB71005FF}"/>
                </a:ext>
              </a:extLst>
            </p:cNvPr>
            <p:cNvCxnSpPr>
              <a:cxnSpLocks/>
            </p:cNvCxnSpPr>
            <p:nvPr/>
          </p:nvCxnSpPr>
          <p:spPr>
            <a:xfrm rot="-1320000" flipV="1">
              <a:off x="10400846" y="325822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3E1094-02D9-8045-8AFC-32284D1EED29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8928388" y="2755426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AFBA392-C883-C8A7-BF73-B63102FA2901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11017184" y="276289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C7FB4D8-475D-5200-77B7-9D29E61044EC}"/>
                </a:ext>
              </a:extLst>
            </p:cNvPr>
            <p:cNvCxnSpPr>
              <a:cxnSpLocks/>
            </p:cNvCxnSpPr>
            <p:nvPr/>
          </p:nvCxnSpPr>
          <p:spPr>
            <a:xfrm rot="6720000" flipV="1">
              <a:off x="9027161" y="185868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F57B84C-2036-C1BF-5947-0ADE0B113305}"/>
                </a:ext>
              </a:extLst>
            </p:cNvPr>
            <p:cNvCxnSpPr>
              <a:cxnSpLocks/>
            </p:cNvCxnSpPr>
            <p:nvPr/>
          </p:nvCxnSpPr>
          <p:spPr>
            <a:xfrm rot="-6720000" flipV="1">
              <a:off x="11019116" y="1873044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CC7573A-726C-FE6A-0FF0-9AE69302E6E2}"/>
                </a:ext>
              </a:extLst>
            </p:cNvPr>
            <p:cNvCxnSpPr>
              <a:cxnSpLocks/>
            </p:cNvCxnSpPr>
            <p:nvPr/>
          </p:nvCxnSpPr>
          <p:spPr>
            <a:xfrm rot="9420000" flipV="1">
              <a:off x="9592225" y="1238163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002D547-4FC9-2051-8793-5427F0C8136A}"/>
                </a:ext>
              </a:extLst>
            </p:cNvPr>
            <p:cNvCxnSpPr>
              <a:cxnSpLocks/>
            </p:cNvCxnSpPr>
            <p:nvPr/>
          </p:nvCxnSpPr>
          <p:spPr>
            <a:xfrm rot="-9420000" flipV="1">
              <a:off x="10456482" y="127345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78A7B2-F803-4137-57E0-2452FFF6825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81BF68-D68C-1BE8-B4B8-C98235D15C6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253A65-8E64-5C59-9C16-D4D33D36D7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7215" y="1924290"/>
              <a:ext cx="1422626" cy="1338942"/>
              <a:chOff x="862715" y="1371364"/>
              <a:chExt cx="1065738" cy="100304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8F99EE0-E982-F1A1-AB84-639FDCCD2420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Chord 5">
                <a:extLst>
                  <a:ext uri="{FF2B5EF4-FFF2-40B4-BE49-F238E27FC236}">
                    <a16:creationId xmlns:a16="http://schemas.microsoft.com/office/drawing/2014/main" id="{CD207389-30EB-5203-71D7-0F40D98E1F54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Mass System: Newtonian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2B3C9-CA29-796E-2E98-689D2694BAD0}"/>
                  </a:ext>
                </a:extLst>
              </p:cNvPr>
              <p:cNvSpPr txBox="1"/>
              <p:nvPr/>
            </p:nvSpPr>
            <p:spPr>
              <a:xfrm>
                <a:off x="243790" y="5125798"/>
                <a:ext cx="91962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same kinematics can apply to multiple systems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2B3C9-CA29-796E-2E98-689D2694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0" y="5125798"/>
                <a:ext cx="9196245" cy="584775"/>
              </a:xfrm>
              <a:prstGeom prst="rect">
                <a:avLst/>
              </a:prstGeom>
              <a:blipFill>
                <a:blip r:embed="rId2"/>
                <a:stretch>
                  <a:fillRect l="-276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915D7A-87DA-431C-7395-DC06633CE2A3}"/>
                  </a:ext>
                </a:extLst>
              </p:cNvPr>
              <p:cNvSpPr txBox="1"/>
              <p:nvPr/>
            </p:nvSpPr>
            <p:spPr>
              <a:xfrm>
                <a:off x="956738" y="960084"/>
                <a:ext cx="5930149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915D7A-87DA-431C-7395-DC06633C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8" y="960084"/>
                <a:ext cx="5930149" cy="942887"/>
              </a:xfrm>
              <a:prstGeom prst="rect">
                <a:avLst/>
              </a:prstGeom>
              <a:blipFill>
                <a:blip r:embed="rId3"/>
                <a:stretch>
                  <a:fillRect l="-641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B347E-0E45-1EA3-B774-9655D46F078A}"/>
                  </a:ext>
                </a:extLst>
              </p:cNvPr>
              <p:cNvSpPr txBox="1"/>
              <p:nvPr/>
            </p:nvSpPr>
            <p:spPr>
              <a:xfrm>
                <a:off x="7685118" y="1031037"/>
                <a:ext cx="3967688" cy="95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B347E-0E45-1EA3-B774-9655D46F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18" y="1031037"/>
                <a:ext cx="3967688" cy="950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9DFB2F-2366-024F-5073-498CB8C4DBAD}"/>
                  </a:ext>
                </a:extLst>
              </p:cNvPr>
              <p:cNvSpPr txBox="1"/>
              <p:nvPr/>
            </p:nvSpPr>
            <p:spPr>
              <a:xfrm>
                <a:off x="3921812" y="3590324"/>
                <a:ext cx="307692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9DFB2F-2366-024F-5073-498CB8C4D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12" y="3590324"/>
                <a:ext cx="3076927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3B5FA-3F6F-3C5D-3C19-657DE25D06B0}"/>
                  </a:ext>
                </a:extLst>
              </p:cNvPr>
              <p:cNvSpPr txBox="1"/>
              <p:nvPr/>
            </p:nvSpPr>
            <p:spPr>
              <a:xfrm>
                <a:off x="90960" y="1869396"/>
                <a:ext cx="11144302" cy="167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𝑣𝑏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3B5FA-3F6F-3C5D-3C19-657DE25D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0" y="1869396"/>
                <a:ext cx="11144302" cy="1670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86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C6477-4427-DBD8-D7A0-5EE87FB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8BD30-6C23-09F8-B4CB-B548D6F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516A0-34FD-325D-ED89-98EFB82DFE7F}"/>
                  </a:ext>
                </a:extLst>
              </p:cNvPr>
              <p:cNvSpPr txBox="1"/>
              <p:nvPr/>
            </p:nvSpPr>
            <p:spPr>
              <a:xfrm>
                <a:off x="224760" y="4860863"/>
                <a:ext cx="90447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we can readily distinguish between these two cases with Newtonian mechanics because we have o be explicit about forces and masses, but with Lagrangian and Hamiltonian mechanics it is more complicated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516A0-34FD-325D-ED89-98EFB82DF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0" y="4860863"/>
                <a:ext cx="9044726" cy="1200329"/>
              </a:xfrm>
              <a:prstGeom prst="rect">
                <a:avLst/>
              </a:prstGeom>
              <a:blipFill>
                <a:blip r:embed="rId2"/>
                <a:stretch>
                  <a:fillRect l="-980" t="-3125" r="-42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BECE9-FC03-C359-AFCA-D1D457C92936}"/>
                  </a:ext>
                </a:extLst>
              </p:cNvPr>
              <p:cNvSpPr txBox="1"/>
              <p:nvPr/>
            </p:nvSpPr>
            <p:spPr>
              <a:xfrm>
                <a:off x="1602147" y="2597262"/>
                <a:ext cx="8413122" cy="15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BECE9-FC03-C359-AFCA-D1D457C92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47" y="2597262"/>
                <a:ext cx="8413122" cy="15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A1ACB-FDBC-C3D1-124C-EB322A91C4A0}"/>
                  </a:ext>
                </a:extLst>
              </p:cNvPr>
              <p:cNvSpPr txBox="1"/>
              <p:nvPr/>
            </p:nvSpPr>
            <p:spPr>
              <a:xfrm>
                <a:off x="6095998" y="981474"/>
                <a:ext cx="4669548" cy="118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A1ACB-FDBC-C3D1-124C-EB322A91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981474"/>
                <a:ext cx="4669548" cy="1183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11DC7-A7C9-73BE-E578-CB91C68E4BD4}"/>
                  </a:ext>
                </a:extLst>
              </p:cNvPr>
              <p:cNvSpPr txBox="1"/>
              <p:nvPr/>
            </p:nvSpPr>
            <p:spPr>
              <a:xfrm>
                <a:off x="1139160" y="758144"/>
                <a:ext cx="4669548" cy="163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11DC7-A7C9-73BE-E578-CB91C68E4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60" y="758144"/>
                <a:ext cx="4669548" cy="1630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D71D749-BA81-EC87-875F-697AB3D5A227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Mass System: Hamiltonian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83188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7D366-75EA-4A03-38F7-9B227E4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76701-206C-BD75-F25B-CC1F760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C4B4E-CC9E-D4BA-8856-0A96C7359575}"/>
              </a:ext>
            </a:extLst>
          </p:cNvPr>
          <p:cNvSpPr txBox="1"/>
          <p:nvPr/>
        </p:nvSpPr>
        <p:spPr>
          <a:xfrm>
            <a:off x="1827325" y="1040672"/>
            <a:ext cx="443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vs Time: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/>
              <p:nvPr/>
            </p:nvSpPr>
            <p:spPr>
              <a:xfrm>
                <a:off x="4559269" y="2972174"/>
                <a:ext cx="7632731" cy="12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69" y="2972174"/>
                <a:ext cx="7632731" cy="1204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/>
              <p:nvPr/>
            </p:nvSpPr>
            <p:spPr>
              <a:xfrm>
                <a:off x="957000" y="4442660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00" y="4442660"/>
                <a:ext cx="296732" cy="369332"/>
              </a:xfrm>
              <a:prstGeom prst="rect">
                <a:avLst/>
              </a:prstGeom>
              <a:blipFill>
                <a:blip r:embed="rId4"/>
                <a:stretch>
                  <a:fillRect r="-208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/>
              <p:nvPr/>
            </p:nvSpPr>
            <p:spPr>
              <a:xfrm>
                <a:off x="1067377" y="398312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77" y="3983128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6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/>
              <p:nvPr/>
            </p:nvSpPr>
            <p:spPr>
              <a:xfrm>
                <a:off x="3306733" y="585057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33" y="5850572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>
            <a:extLst>
              <a:ext uri="{FF2B5EF4-FFF2-40B4-BE49-F238E27FC236}">
                <a16:creationId xmlns:a16="http://schemas.microsoft.com/office/drawing/2014/main" id="{E4076996-1FDC-2F2F-FCD6-B82BC9183D34}"/>
              </a:ext>
            </a:extLst>
          </p:cNvPr>
          <p:cNvSpPr/>
          <p:nvPr/>
        </p:nvSpPr>
        <p:spPr>
          <a:xfrm rot="5400000" flipH="1">
            <a:off x="2366323" y="361523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/>
              <p:nvPr/>
            </p:nvSpPr>
            <p:spPr>
              <a:xfrm>
                <a:off x="5550493" y="4355547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93" y="4355547"/>
                <a:ext cx="296732" cy="557397"/>
              </a:xfrm>
              <a:prstGeom prst="rect">
                <a:avLst/>
              </a:prstGeom>
              <a:blipFill>
                <a:blip r:embed="rId7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/>
              <p:nvPr/>
            </p:nvSpPr>
            <p:spPr>
              <a:xfrm>
                <a:off x="5704716" y="406482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16" y="4064821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/>
              <p:nvPr/>
            </p:nvSpPr>
            <p:spPr>
              <a:xfrm>
                <a:off x="7944072" y="59322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72" y="5932265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8CA31A63-308E-248F-122C-D4C58487E2A5}"/>
              </a:ext>
            </a:extLst>
          </p:cNvPr>
          <p:cNvSpPr/>
          <p:nvPr/>
        </p:nvSpPr>
        <p:spPr>
          <a:xfrm flipV="1">
            <a:off x="6014251" y="4737351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63AD-FC98-D67A-2540-E53F56E7F724}"/>
                  </a:ext>
                </a:extLst>
              </p:cNvPr>
              <p:cNvSpPr txBox="1"/>
              <p:nvPr/>
            </p:nvSpPr>
            <p:spPr>
              <a:xfrm>
                <a:off x="128540" y="2974319"/>
                <a:ext cx="4669548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63AD-FC98-D67A-2540-E53F56E7F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0" y="2974319"/>
                <a:ext cx="4669548" cy="763029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5369192-C292-2067-2661-FB1D134C7BAD}"/>
              </a:ext>
            </a:extLst>
          </p:cNvPr>
          <p:cNvGrpSpPr>
            <a:grpSpLocks noChangeAspect="1"/>
          </p:cNvGrpSpPr>
          <p:nvPr/>
        </p:nvGrpSpPr>
        <p:grpSpPr>
          <a:xfrm>
            <a:off x="7012130" y="208812"/>
            <a:ext cx="3026523" cy="2742140"/>
            <a:chOff x="7116400" y="45672"/>
            <a:chExt cx="2496385" cy="22618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BA1C593-EF08-A967-A90C-FBB5868335A7}"/>
                    </a:ext>
                  </a:extLst>
                </p:cNvPr>
                <p:cNvSpPr txBox="1"/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BA1C593-EF08-A967-A90C-FBB586833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686D58D-AE15-E7CF-9B46-D4AC5D3555DB}"/>
                    </a:ext>
                  </a:extLst>
                </p:cNvPr>
                <p:cNvSpPr txBox="1"/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686D58D-AE15-E7CF-9B46-D4AC5D355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270ED20-F9FD-7FAE-8CD3-188BA3496417}"/>
                    </a:ext>
                  </a:extLst>
                </p:cNvPr>
                <p:cNvSpPr txBox="1"/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270ED20-F9FD-7FAE-8CD3-188BA3496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E567A19-A749-10A2-785E-F44069E9F216}"/>
                </a:ext>
              </a:extLst>
            </p:cNvPr>
            <p:cNvSpPr/>
            <p:nvPr/>
          </p:nvSpPr>
          <p:spPr>
            <a:xfrm rot="10800000">
              <a:off x="7514573" y="473232"/>
              <a:ext cx="1693756" cy="14035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  <a:gd name="connsiteX0" fmla="*/ 1945388 w 1945388"/>
                <a:gd name="connsiteY0" fmla="*/ 0 h 1327338"/>
                <a:gd name="connsiteX1" fmla="*/ 1614461 w 1945388"/>
                <a:gd name="connsiteY1" fmla="*/ 9526 h 1327338"/>
                <a:gd name="connsiteX2" fmla="*/ 1369987 w 1945388"/>
                <a:gd name="connsiteY2" fmla="*/ 31750 h 1327338"/>
                <a:gd name="connsiteX3" fmla="*/ 1122336 w 1945388"/>
                <a:gd name="connsiteY3" fmla="*/ 63502 h 1327338"/>
                <a:gd name="connsiteX4" fmla="*/ 925487 w 1945388"/>
                <a:gd name="connsiteY4" fmla="*/ 101600 h 1327338"/>
                <a:gd name="connsiteX5" fmla="*/ 741336 w 1945388"/>
                <a:gd name="connsiteY5" fmla="*/ 158750 h 1327338"/>
                <a:gd name="connsiteX6" fmla="*/ 582587 w 1945388"/>
                <a:gd name="connsiteY6" fmla="*/ 231775 h 1327338"/>
                <a:gd name="connsiteX7" fmla="*/ 417486 w 1945388"/>
                <a:gd name="connsiteY7" fmla="*/ 327025 h 1327338"/>
                <a:gd name="connsiteX8" fmla="*/ 296836 w 1945388"/>
                <a:gd name="connsiteY8" fmla="*/ 422276 h 1327338"/>
                <a:gd name="connsiteX9" fmla="*/ 179362 w 1945388"/>
                <a:gd name="connsiteY9" fmla="*/ 536575 h 1327338"/>
                <a:gd name="connsiteX10" fmla="*/ 80936 w 1945388"/>
                <a:gd name="connsiteY10" fmla="*/ 657225 h 1327338"/>
                <a:gd name="connsiteX11" fmla="*/ 4737 w 1945388"/>
                <a:gd name="connsiteY11" fmla="*/ 768350 h 1327338"/>
                <a:gd name="connsiteX12" fmla="*/ 273857 w 1945388"/>
                <a:gd name="connsiteY12" fmla="*/ 1327338 h 1327338"/>
                <a:gd name="connsiteX0" fmla="*/ 1866404 w 1866404"/>
                <a:gd name="connsiteY0" fmla="*/ 0 h 1327338"/>
                <a:gd name="connsiteX1" fmla="*/ 1535477 w 1866404"/>
                <a:gd name="connsiteY1" fmla="*/ 9526 h 1327338"/>
                <a:gd name="connsiteX2" fmla="*/ 1291003 w 1866404"/>
                <a:gd name="connsiteY2" fmla="*/ 31750 h 1327338"/>
                <a:gd name="connsiteX3" fmla="*/ 1043352 w 1866404"/>
                <a:gd name="connsiteY3" fmla="*/ 63502 h 1327338"/>
                <a:gd name="connsiteX4" fmla="*/ 846503 w 1866404"/>
                <a:gd name="connsiteY4" fmla="*/ 101600 h 1327338"/>
                <a:gd name="connsiteX5" fmla="*/ 662352 w 1866404"/>
                <a:gd name="connsiteY5" fmla="*/ 158750 h 1327338"/>
                <a:gd name="connsiteX6" fmla="*/ 503603 w 1866404"/>
                <a:gd name="connsiteY6" fmla="*/ 231775 h 1327338"/>
                <a:gd name="connsiteX7" fmla="*/ 338502 w 1866404"/>
                <a:gd name="connsiteY7" fmla="*/ 327025 h 1327338"/>
                <a:gd name="connsiteX8" fmla="*/ 217852 w 1866404"/>
                <a:gd name="connsiteY8" fmla="*/ 422276 h 1327338"/>
                <a:gd name="connsiteX9" fmla="*/ 100378 w 1866404"/>
                <a:gd name="connsiteY9" fmla="*/ 536575 h 1327338"/>
                <a:gd name="connsiteX10" fmla="*/ 1952 w 1866404"/>
                <a:gd name="connsiteY10" fmla="*/ 657225 h 1327338"/>
                <a:gd name="connsiteX11" fmla="*/ 233728 w 1866404"/>
                <a:gd name="connsiteY11" fmla="*/ 1139825 h 1327338"/>
                <a:gd name="connsiteX12" fmla="*/ 194873 w 1866404"/>
                <a:gd name="connsiteY12" fmla="*/ 1327338 h 1327338"/>
                <a:gd name="connsiteX0" fmla="*/ 1769309 w 1769309"/>
                <a:gd name="connsiteY0" fmla="*/ 0 h 1327338"/>
                <a:gd name="connsiteX1" fmla="*/ 1438382 w 1769309"/>
                <a:gd name="connsiteY1" fmla="*/ 9526 h 1327338"/>
                <a:gd name="connsiteX2" fmla="*/ 1193908 w 1769309"/>
                <a:gd name="connsiteY2" fmla="*/ 31750 h 1327338"/>
                <a:gd name="connsiteX3" fmla="*/ 946257 w 1769309"/>
                <a:gd name="connsiteY3" fmla="*/ 63502 h 1327338"/>
                <a:gd name="connsiteX4" fmla="*/ 749408 w 1769309"/>
                <a:gd name="connsiteY4" fmla="*/ 101600 h 1327338"/>
                <a:gd name="connsiteX5" fmla="*/ 565257 w 1769309"/>
                <a:gd name="connsiteY5" fmla="*/ 158750 h 1327338"/>
                <a:gd name="connsiteX6" fmla="*/ 406508 w 1769309"/>
                <a:gd name="connsiteY6" fmla="*/ 231775 h 1327338"/>
                <a:gd name="connsiteX7" fmla="*/ 241407 w 1769309"/>
                <a:gd name="connsiteY7" fmla="*/ 327025 h 1327338"/>
                <a:gd name="connsiteX8" fmla="*/ 120757 w 1769309"/>
                <a:gd name="connsiteY8" fmla="*/ 422276 h 1327338"/>
                <a:gd name="connsiteX9" fmla="*/ 3283 w 1769309"/>
                <a:gd name="connsiteY9" fmla="*/ 536575 h 1327338"/>
                <a:gd name="connsiteX10" fmla="*/ 203307 w 1769309"/>
                <a:gd name="connsiteY10" fmla="*/ 1000125 h 1327338"/>
                <a:gd name="connsiteX11" fmla="*/ 136633 w 1769309"/>
                <a:gd name="connsiteY11" fmla="*/ 1139825 h 1327338"/>
                <a:gd name="connsiteX12" fmla="*/ 97778 w 1769309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2979 w 1671531"/>
                <a:gd name="connsiteY8" fmla="*/ 4222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985005 w 1671531"/>
                <a:gd name="connsiteY2" fmla="*/ 1079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35676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64251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55656 w 1655656"/>
                <a:gd name="connsiteY0" fmla="*/ 0 h 1371788"/>
                <a:gd name="connsiteX1" fmla="*/ 1340604 w 1655656"/>
                <a:gd name="connsiteY1" fmla="*/ 53976 h 1371788"/>
                <a:gd name="connsiteX2" fmla="*/ 1124346 w 1655656"/>
                <a:gd name="connsiteY2" fmla="*/ 108701 h 1371788"/>
                <a:gd name="connsiteX3" fmla="*/ 985005 w 1655656"/>
                <a:gd name="connsiteY3" fmla="*/ 152400 h 1371788"/>
                <a:gd name="connsiteX4" fmla="*/ 784979 w 1655656"/>
                <a:gd name="connsiteY4" fmla="*/ 244477 h 1371788"/>
                <a:gd name="connsiteX5" fmla="*/ 648455 w 1655656"/>
                <a:gd name="connsiteY5" fmla="*/ 336550 h 1371788"/>
                <a:gd name="connsiteX6" fmla="*/ 518279 w 1655656"/>
                <a:gd name="connsiteY6" fmla="*/ 447675 h 1371788"/>
                <a:gd name="connsiteX7" fmla="*/ 416680 w 1655656"/>
                <a:gd name="connsiteY7" fmla="*/ 555625 h 1371788"/>
                <a:gd name="connsiteX8" fmla="*/ 330954 w 1655656"/>
                <a:gd name="connsiteY8" fmla="*/ 663575 h 1371788"/>
                <a:gd name="connsiteX9" fmla="*/ 245229 w 1655656"/>
                <a:gd name="connsiteY9" fmla="*/ 771526 h 1371788"/>
                <a:gd name="connsiteX10" fmla="*/ 169030 w 1655656"/>
                <a:gd name="connsiteY10" fmla="*/ 920750 h 1371788"/>
                <a:gd name="connsiteX11" fmla="*/ 105529 w 1655656"/>
                <a:gd name="connsiteY11" fmla="*/ 1044575 h 1371788"/>
                <a:gd name="connsiteX12" fmla="*/ 38855 w 1655656"/>
                <a:gd name="connsiteY12" fmla="*/ 1184275 h 1371788"/>
                <a:gd name="connsiteX13" fmla="*/ 0 w 1655656"/>
                <a:gd name="connsiteY13" fmla="*/ 1371788 h 13717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213480 w 1700106"/>
                <a:gd name="connsiteY11" fmla="*/ 920750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54730 w 1700106"/>
                <a:gd name="connsiteY13" fmla="*/ 1235075 h 1397188"/>
                <a:gd name="connsiteX14" fmla="*/ 0 w 1700106"/>
                <a:gd name="connsiteY14" fmla="*/ 1397188 h 139718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413210 w 1693756"/>
                <a:gd name="connsiteY1" fmla="*/ 48225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3756" h="1403538">
                  <a:moveTo>
                    <a:pt x="1693756" y="0"/>
                  </a:moveTo>
                  <a:cubicBezTo>
                    <a:pt x="1639252" y="2646"/>
                    <a:pt x="1521160" y="39758"/>
                    <a:pt x="1413210" y="48225"/>
                  </a:cubicBezTo>
                  <a:cubicBezTo>
                    <a:pt x="1345357" y="67525"/>
                    <a:pt x="1230299" y="89401"/>
                    <a:pt x="1162446" y="108701"/>
                  </a:cubicBezTo>
                  <a:lnTo>
                    <a:pt x="1023105" y="152400"/>
                  </a:lnTo>
                  <a:cubicBezTo>
                    <a:pt x="966544" y="175029"/>
                    <a:pt x="875466" y="211140"/>
                    <a:pt x="823079" y="244477"/>
                  </a:cubicBezTo>
                  <a:cubicBezTo>
                    <a:pt x="770692" y="277814"/>
                    <a:pt x="753759" y="291571"/>
                    <a:pt x="686555" y="336550"/>
                  </a:cubicBezTo>
                  <a:cubicBezTo>
                    <a:pt x="619351" y="381529"/>
                    <a:pt x="610883" y="401638"/>
                    <a:pt x="556379" y="447675"/>
                  </a:cubicBezTo>
                  <a:cubicBezTo>
                    <a:pt x="501875" y="493712"/>
                    <a:pt x="487588" y="519642"/>
                    <a:pt x="454780" y="555625"/>
                  </a:cubicBezTo>
                  <a:cubicBezTo>
                    <a:pt x="421972" y="591608"/>
                    <a:pt x="404508" y="611187"/>
                    <a:pt x="359529" y="663575"/>
                  </a:cubicBezTo>
                  <a:cubicBezTo>
                    <a:pt x="314550" y="715963"/>
                    <a:pt x="303497" y="740709"/>
                    <a:pt x="283329" y="771526"/>
                  </a:cubicBezTo>
                  <a:cubicBezTo>
                    <a:pt x="263161" y="802343"/>
                    <a:pt x="251222" y="823605"/>
                    <a:pt x="238522" y="848476"/>
                  </a:cubicBezTo>
                  <a:cubicBezTo>
                    <a:pt x="225822" y="873347"/>
                    <a:pt x="204954" y="904471"/>
                    <a:pt x="184905" y="942975"/>
                  </a:cubicBezTo>
                  <a:cubicBezTo>
                    <a:pt x="164856" y="981479"/>
                    <a:pt x="140983" y="1030817"/>
                    <a:pt x="118229" y="1079500"/>
                  </a:cubicBezTo>
                  <a:cubicBezTo>
                    <a:pt x="95475" y="1128183"/>
                    <a:pt x="68085" y="1181069"/>
                    <a:pt x="48380" y="1235075"/>
                  </a:cubicBezTo>
                  <a:cubicBezTo>
                    <a:pt x="28675" y="1289081"/>
                    <a:pt x="29104" y="1300880"/>
                    <a:pt x="0" y="140353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366CA3D-B50A-0404-D0E2-DCF312F4A38F}"/>
                </a:ext>
              </a:extLst>
            </p:cNvPr>
            <p:cNvSpPr/>
            <p:nvPr/>
          </p:nvSpPr>
          <p:spPr>
            <a:xfrm flipH="1">
              <a:off x="7482603" y="281367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8746504-0C5C-66F3-4EF9-4A3B67B4A794}"/>
                </a:ext>
              </a:extLst>
            </p:cNvPr>
            <p:cNvSpPr/>
            <p:nvPr/>
          </p:nvSpPr>
          <p:spPr>
            <a:xfrm rot="5400000" flipH="1">
              <a:off x="8510599" y="83979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84B3ADC2-44A1-D6A0-329B-F3228230D6EB}"/>
              </a:ext>
            </a:extLst>
          </p:cNvPr>
          <p:cNvSpPr/>
          <p:nvPr/>
        </p:nvSpPr>
        <p:spPr>
          <a:xfrm flipH="1">
            <a:off x="1331763" y="4232602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21530B1-48EA-9918-D18D-19AAE665F441}"/>
              </a:ext>
            </a:extLst>
          </p:cNvPr>
          <p:cNvSpPr/>
          <p:nvPr/>
        </p:nvSpPr>
        <p:spPr>
          <a:xfrm rot="5400000" flipH="1">
            <a:off x="2359759" y="4791032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EC8D948-CDAB-958F-BE91-990C80C04D9D}"/>
              </a:ext>
            </a:extLst>
          </p:cNvPr>
          <p:cNvSpPr/>
          <p:nvPr/>
        </p:nvSpPr>
        <p:spPr>
          <a:xfrm flipH="1">
            <a:off x="5969102" y="431429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D78B350-3623-A778-D537-33CBD5ADF43F}"/>
              </a:ext>
            </a:extLst>
          </p:cNvPr>
          <p:cNvSpPr/>
          <p:nvPr/>
        </p:nvSpPr>
        <p:spPr>
          <a:xfrm rot="5400000" flipH="1">
            <a:off x="6997098" y="487272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715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22D1-5DB6-2705-9B44-877DB85428CB}"/>
              </a:ext>
            </a:extLst>
          </p:cNvPr>
          <p:cNvSpPr txBox="1"/>
          <p:nvPr/>
        </p:nvSpPr>
        <p:spPr>
          <a:xfrm>
            <a:off x="4162230" y="14388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/>
              <p:nvPr/>
            </p:nvSpPr>
            <p:spPr>
              <a:xfrm>
                <a:off x="5475737" y="3454606"/>
                <a:ext cx="611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737" y="3454606"/>
                <a:ext cx="6118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9C2165CA-D879-98C7-26A7-E1E592B254AE}"/>
              </a:ext>
            </a:extLst>
          </p:cNvPr>
          <p:cNvSpPr/>
          <p:nvPr/>
        </p:nvSpPr>
        <p:spPr>
          <a:xfrm>
            <a:off x="6057665" y="4334282"/>
            <a:ext cx="2575956" cy="1182591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/>
              <p:nvPr/>
            </p:nvSpPr>
            <p:spPr>
              <a:xfrm>
                <a:off x="8428050" y="5633990"/>
                <a:ext cx="236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050" y="5633990"/>
                <a:ext cx="236908" cy="461665"/>
              </a:xfrm>
              <a:prstGeom prst="rect">
                <a:avLst/>
              </a:prstGeom>
              <a:blipFill>
                <a:blip r:embed="rId4"/>
                <a:stretch>
                  <a:fillRect t="-7895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/>
              <p:nvPr/>
            </p:nvSpPr>
            <p:spPr>
              <a:xfrm>
                <a:off x="716736" y="3223773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6" y="3223773"/>
                <a:ext cx="47710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/>
              <p:nvPr/>
            </p:nvSpPr>
            <p:spPr>
              <a:xfrm>
                <a:off x="3264857" y="5596897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57" y="5596897"/>
                <a:ext cx="184731" cy="461665"/>
              </a:xfrm>
              <a:prstGeom prst="rect">
                <a:avLst/>
              </a:prstGeom>
              <a:blipFill>
                <a:blip r:embed="rId6"/>
                <a:stretch>
                  <a:fillRect l="-6667"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4D76B-6F80-DC2C-0635-E665A1C1D82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6620" y="3603286"/>
            <a:ext cx="1983899" cy="198389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/>
              <p:nvPr/>
            </p:nvSpPr>
            <p:spPr>
              <a:xfrm>
                <a:off x="119730" y="1091231"/>
                <a:ext cx="4596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1231"/>
                <a:ext cx="4596639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/>
              <p:nvPr/>
            </p:nvSpPr>
            <p:spPr>
              <a:xfrm>
                <a:off x="4716369" y="634947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369" y="634947"/>
                <a:ext cx="7488223" cy="16344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/>
              <p:nvPr/>
            </p:nvSpPr>
            <p:spPr>
              <a:xfrm>
                <a:off x="1307631" y="1827283"/>
                <a:ext cx="7488223" cy="163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sz="360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31" y="1827283"/>
                <a:ext cx="7488223" cy="1634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DEE8706-E78D-AC08-66EE-AEB06C94ECE5}"/>
              </a:ext>
            </a:extLst>
          </p:cNvPr>
          <p:cNvSpPr/>
          <p:nvPr/>
        </p:nvSpPr>
        <p:spPr>
          <a:xfrm flipH="1">
            <a:off x="5998417" y="3555834"/>
            <a:ext cx="58632" cy="1983899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F3C95CC-BFA9-8C52-4AA4-E33A1879FA9C}"/>
              </a:ext>
            </a:extLst>
          </p:cNvPr>
          <p:cNvSpPr/>
          <p:nvPr/>
        </p:nvSpPr>
        <p:spPr>
          <a:xfrm rot="5400000" flipH="1">
            <a:off x="7332314" y="4207089"/>
            <a:ext cx="56749" cy="2608538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62D49E1-533A-E837-1384-569E5C2062B7}"/>
              </a:ext>
            </a:extLst>
          </p:cNvPr>
          <p:cNvSpPr/>
          <p:nvPr/>
        </p:nvSpPr>
        <p:spPr>
          <a:xfrm flipH="1">
            <a:off x="1160901" y="3454606"/>
            <a:ext cx="45719" cy="2130754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3094DB4-BE5F-87D7-BC71-8B4082E9F984}"/>
              </a:ext>
            </a:extLst>
          </p:cNvPr>
          <p:cNvSpPr/>
          <p:nvPr/>
        </p:nvSpPr>
        <p:spPr>
          <a:xfrm rot="5400000" flipH="1">
            <a:off x="2310664" y="4432940"/>
            <a:ext cx="45719" cy="2260944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76600-9225-0089-2196-41B3EA3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D1622-A990-4A71-8AA7-524BF1E1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/>
              <p:nvPr/>
            </p:nvSpPr>
            <p:spPr>
              <a:xfrm>
                <a:off x="330587" y="1084253"/>
                <a:ext cx="3533769" cy="83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7" y="1084253"/>
                <a:ext cx="3533769" cy="834909"/>
              </a:xfrm>
              <a:prstGeom prst="rect">
                <a:avLst/>
              </a:prstGeom>
              <a:blipFill>
                <a:blip r:embed="rId3"/>
                <a:stretch>
                  <a:fillRect l="-500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D3F9F1-916B-610A-04E8-9DB6E37669C1}"/>
              </a:ext>
            </a:extLst>
          </p:cNvPr>
          <p:cNvSpPr txBox="1"/>
          <p:nvPr/>
        </p:nvSpPr>
        <p:spPr>
          <a:xfrm>
            <a:off x="606963" y="3872551"/>
            <a:ext cx="843569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looking at the problem in this manner, we do not have a true variable mass, but rather a variable effective mass due to a slowing down of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C9A1C-4DEE-D453-05BB-72277EA23931}"/>
              </a:ext>
            </a:extLst>
          </p:cNvPr>
          <p:cNvSpPr txBox="1"/>
          <p:nvPr/>
        </p:nvSpPr>
        <p:spPr>
          <a:xfrm>
            <a:off x="2022692" y="381291"/>
            <a:ext cx="812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 Newtonian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DB220-B528-0D30-0EC2-07B4D1856288}"/>
                  </a:ext>
                </a:extLst>
              </p:cNvPr>
              <p:cNvSpPr txBox="1"/>
              <p:nvPr/>
            </p:nvSpPr>
            <p:spPr>
              <a:xfrm>
                <a:off x="3864356" y="976275"/>
                <a:ext cx="7953776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DB220-B528-0D30-0EC2-07B4D1856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6" y="976275"/>
                <a:ext cx="7953776" cy="942887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69C92-AF18-EC8C-950B-50C3AFCFFD33}"/>
                  </a:ext>
                </a:extLst>
              </p:cNvPr>
              <p:cNvSpPr txBox="1"/>
              <p:nvPr/>
            </p:nvSpPr>
            <p:spPr>
              <a:xfrm>
                <a:off x="330587" y="2478402"/>
                <a:ext cx="4192404" cy="83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69C92-AF18-EC8C-950B-50C3AFCFF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7" y="2478402"/>
                <a:ext cx="4192404" cy="834909"/>
              </a:xfrm>
              <a:prstGeom prst="rect">
                <a:avLst/>
              </a:prstGeom>
              <a:blipFill>
                <a:blip r:embed="rId5"/>
                <a:stretch>
                  <a:fillRect l="-4217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E5AE-7DA9-64D1-074E-2D7C59569933}"/>
                  </a:ext>
                </a:extLst>
              </p:cNvPr>
              <p:cNvSpPr txBox="1"/>
              <p:nvPr/>
            </p:nvSpPr>
            <p:spPr>
              <a:xfrm>
                <a:off x="3586402" y="2368061"/>
                <a:ext cx="7953776" cy="953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E5AE-7DA9-64D1-074E-2D7C59569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02" y="2368061"/>
                <a:ext cx="7953776" cy="953659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955C8D7-A3A6-FBEE-F5BC-E760BB5CE272}"/>
              </a:ext>
            </a:extLst>
          </p:cNvPr>
          <p:cNvSpPr txBox="1"/>
          <p:nvPr/>
        </p:nvSpPr>
        <p:spPr>
          <a:xfrm>
            <a:off x="6265815" y="5722113"/>
            <a:ext cx="253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like in special relativity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A754D-241C-62FC-59F4-64EEC9C9BA0D}"/>
              </a:ext>
            </a:extLst>
          </p:cNvPr>
          <p:cNvCxnSpPr>
            <a:cxnSpLocks/>
          </p:cNvCxnSpPr>
          <p:nvPr/>
        </p:nvCxnSpPr>
        <p:spPr>
          <a:xfrm flipH="1" flipV="1">
            <a:off x="5474728" y="5563968"/>
            <a:ext cx="791087" cy="31629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0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424045-2885-606C-56A1-15A9B51C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74E17-8DDB-38E8-8EF5-339070A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CF285-EE45-9FDB-7CC0-E44504059EDF}"/>
                  </a:ext>
                </a:extLst>
              </p:cNvPr>
              <p:cNvSpPr txBox="1"/>
              <p:nvPr/>
            </p:nvSpPr>
            <p:spPr>
              <a:xfrm>
                <a:off x="22533" y="1343173"/>
                <a:ext cx="12124724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CF285-EE45-9FDB-7CC0-E4450405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" y="1343173"/>
                <a:ext cx="12124724" cy="1337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033-ABF0-326E-09AF-7F82B2CBAA4E}"/>
                  </a:ext>
                </a:extLst>
              </p:cNvPr>
              <p:cNvSpPr txBox="1"/>
              <p:nvPr/>
            </p:nvSpPr>
            <p:spPr>
              <a:xfrm>
                <a:off x="2396569" y="2395128"/>
                <a:ext cx="7230893" cy="9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033-ABF0-326E-09AF-7F82B2CBA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69" y="2395128"/>
                <a:ext cx="7230893" cy="91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68D79-CFA6-3C3A-0C43-7048D39C9383}"/>
                  </a:ext>
                </a:extLst>
              </p:cNvPr>
              <p:cNvSpPr txBox="1"/>
              <p:nvPr/>
            </p:nvSpPr>
            <p:spPr>
              <a:xfrm>
                <a:off x="384657" y="3534358"/>
                <a:ext cx="2467993" cy="58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68D79-CFA6-3C3A-0C43-7048D39C9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7" y="3534358"/>
                <a:ext cx="2467993" cy="588110"/>
              </a:xfrm>
              <a:prstGeom prst="rect">
                <a:avLst/>
              </a:prstGeom>
              <a:blipFill>
                <a:blip r:embed="rId4"/>
                <a:stretch>
                  <a:fillRect l="-410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DA553-0D8E-1DF6-187F-C220FD8AC3B4}"/>
                  </a:ext>
                </a:extLst>
              </p:cNvPr>
              <p:cNvSpPr txBox="1"/>
              <p:nvPr/>
            </p:nvSpPr>
            <p:spPr>
              <a:xfrm>
                <a:off x="3748488" y="5145015"/>
                <a:ext cx="45270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DA553-0D8E-1DF6-187F-C220FD8A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88" y="5145015"/>
                <a:ext cx="452705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1003D-3EDC-1087-921C-401E80CFA73F}"/>
                  </a:ext>
                </a:extLst>
              </p:cNvPr>
              <p:cNvSpPr txBox="1"/>
              <p:nvPr/>
            </p:nvSpPr>
            <p:spPr>
              <a:xfrm>
                <a:off x="2200235" y="3325612"/>
                <a:ext cx="9339943" cy="196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1003D-3EDC-1087-921C-401E80CF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35" y="3325612"/>
                <a:ext cx="9339943" cy="1964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876B6A-9A49-8F23-2626-3BBD2C0456B7}"/>
              </a:ext>
            </a:extLst>
          </p:cNvPr>
          <p:cNvSpPr txBox="1"/>
          <p:nvPr/>
        </p:nvSpPr>
        <p:spPr>
          <a:xfrm>
            <a:off x="1618654" y="1009503"/>
            <a:ext cx="895469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can verify that this gives us the correct effective mass and force: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B824C-4C8C-CFCB-B786-63F7E922B343}"/>
              </a:ext>
            </a:extLst>
          </p:cNvPr>
          <p:cNvSpPr txBox="1"/>
          <p:nvPr/>
        </p:nvSpPr>
        <p:spPr>
          <a:xfrm>
            <a:off x="2022692" y="381291"/>
            <a:ext cx="812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 Newtonian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225476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/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This case demonstrates that we can have the same kinematics for different systems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blipFill>
                <a:blip r:embed="rId2"/>
                <a:stretch>
                  <a:fillRect l="-1887" r="-163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/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The kinematics of a system are not enough for us to understand its causes of motion, with the different formulations having different ways of relating kinematics and dynamics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blipFill>
                <a:blip r:embed="rId3"/>
                <a:stretch>
                  <a:fillRect l="-2078" r="-1662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03C3CB-9CAC-6203-7719-2E6619341CCE}"/>
              </a:ext>
            </a:extLst>
          </p:cNvPr>
          <p:cNvSpPr txBox="1"/>
          <p:nvPr/>
        </p:nvSpPr>
        <p:spPr>
          <a:xfrm>
            <a:off x="4890221" y="153973"/>
            <a:ext cx="241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Big Picture: </a:t>
            </a:r>
          </a:p>
        </p:txBody>
      </p: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872151" y="2214170"/>
            <a:ext cx="1044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Kinematics: Describe the motion of a system in space and time (position, velocity, acceleration)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5A16-9DC9-E53C-D7D2-A32627E95C01}"/>
              </a:ext>
            </a:extLst>
          </p:cNvPr>
          <p:cNvSpPr txBox="1"/>
          <p:nvPr/>
        </p:nvSpPr>
        <p:spPr>
          <a:xfrm>
            <a:off x="872150" y="3593989"/>
            <a:ext cx="1112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Dynamics: Describe the cause of motion (Force, mass, momentum, energy)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D31DE-0DBD-ADB4-0102-A6B4C7A58E63}"/>
              </a:ext>
            </a:extLst>
          </p:cNvPr>
          <p:cNvSpPr txBox="1"/>
          <p:nvPr/>
        </p:nvSpPr>
        <p:spPr>
          <a:xfrm>
            <a:off x="119730" y="1146540"/>
            <a:ext cx="273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Galileo Worked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961CD-7C9D-E3FA-25C7-DE42CEE9F3A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7765" y="1546650"/>
            <a:ext cx="394044" cy="57226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51E207-4D8C-7D0F-CB29-63B3CCC33E9B}"/>
              </a:ext>
            </a:extLst>
          </p:cNvPr>
          <p:cNvSpPr txBox="1"/>
          <p:nvPr/>
        </p:nvSpPr>
        <p:spPr>
          <a:xfrm>
            <a:off x="1881809" y="5250884"/>
            <a:ext cx="283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Newton Worked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D3C72-7342-E7D3-114A-A059D952D21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0" y="4294731"/>
            <a:ext cx="602930" cy="95615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saac Newton - Wikipedia">
            <a:extLst>
              <a:ext uri="{FF2B5EF4-FFF2-40B4-BE49-F238E27FC236}">
                <a16:creationId xmlns:a16="http://schemas.microsoft.com/office/drawing/2014/main" id="{D104F1FC-D959-BAEF-A88A-18BCC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0" y="4571882"/>
            <a:ext cx="1705471" cy="2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1D51FE63-1A76-CC26-B862-41B4E85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8" y="191699"/>
            <a:ext cx="1634256" cy="207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76546B-0042-6715-43E0-0BA05A76F94E}"/>
              </a:ext>
            </a:extLst>
          </p:cNvPr>
          <p:cNvSpPr txBox="1"/>
          <p:nvPr/>
        </p:nvSpPr>
        <p:spPr>
          <a:xfrm>
            <a:off x="71434" y="1329971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333D1B-11D8-B671-E1F9-89C09D4FD920}"/>
              </a:ext>
            </a:extLst>
          </p:cNvPr>
          <p:cNvSpPr txBox="1"/>
          <p:nvPr/>
        </p:nvSpPr>
        <p:spPr>
          <a:xfrm>
            <a:off x="83692" y="2683262"/>
            <a:ext cx="198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F8A0-671F-0DBA-3B3A-ADC94B709E9D}"/>
              </a:ext>
            </a:extLst>
          </p:cNvPr>
          <p:cNvSpPr txBox="1"/>
          <p:nvPr/>
        </p:nvSpPr>
        <p:spPr>
          <a:xfrm>
            <a:off x="66131" y="4589983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9951-EF60-8BF7-2E16-7D4757A3AE6C}"/>
              </a:ext>
            </a:extLst>
          </p:cNvPr>
          <p:cNvSpPr txBox="1"/>
          <p:nvPr/>
        </p:nvSpPr>
        <p:spPr>
          <a:xfrm>
            <a:off x="277529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8645D-ACD5-7D58-1D1B-B4852A95E112}"/>
              </a:ext>
            </a:extLst>
          </p:cNvPr>
          <p:cNvSpPr txBox="1"/>
          <p:nvPr/>
        </p:nvSpPr>
        <p:spPr>
          <a:xfrm>
            <a:off x="4833355" y="447268"/>
            <a:ext cx="15905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4EDD0F-1FDA-35C0-ECFD-502A489D69C6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/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921EFF3-24DA-27E8-E7DA-5EBAC1A55037}"/>
              </a:ext>
            </a:extLst>
          </p:cNvPr>
          <p:cNvSpPr txBox="1"/>
          <p:nvPr/>
        </p:nvSpPr>
        <p:spPr>
          <a:xfrm>
            <a:off x="3337582" y="2029454"/>
            <a:ext cx="97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velocity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07711-0990-555E-27B8-089652BB4EDA}"/>
              </a:ext>
            </a:extLst>
          </p:cNvPr>
          <p:cNvSpPr txBox="1"/>
          <p:nvPr/>
        </p:nvSpPr>
        <p:spPr>
          <a:xfrm>
            <a:off x="2106634" y="2029454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/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/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blipFill>
                <a:blip r:embed="rId5"/>
                <a:stretch>
                  <a:fillRect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/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/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blipFill>
                <a:blip r:embed="rId7"/>
                <a:stretch>
                  <a:fillRect l="-84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/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85251BE-1354-265C-9CEA-5CB6F3F79789}"/>
              </a:ext>
            </a:extLst>
          </p:cNvPr>
          <p:cNvSpPr txBox="1"/>
          <p:nvPr/>
        </p:nvSpPr>
        <p:spPr>
          <a:xfrm>
            <a:off x="3251763" y="5037169"/>
            <a:ext cx="149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conjugate momentum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8BF7F9-A74E-178E-D3BE-86F30D9813FD}"/>
              </a:ext>
            </a:extLst>
          </p:cNvPr>
          <p:cNvSpPr txBox="1"/>
          <p:nvPr/>
        </p:nvSpPr>
        <p:spPr>
          <a:xfrm>
            <a:off x="2164060" y="5003042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/>
              <p:nvPr/>
            </p:nvSpPr>
            <p:spPr>
              <a:xfrm>
                <a:off x="6960736" y="4273549"/>
                <a:ext cx="1863074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6" y="4273549"/>
                <a:ext cx="1863074" cy="547266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/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/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/>
              <p:nvPr/>
            </p:nvSpPr>
            <p:spPr>
              <a:xfrm>
                <a:off x="6959967" y="4987816"/>
                <a:ext cx="1864613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7" y="4987816"/>
                <a:ext cx="1864613" cy="547266"/>
              </a:xfrm>
              <a:prstGeom prst="rect">
                <a:avLst/>
              </a:prstGeom>
              <a:blipFill>
                <a:blip r:embed="rId1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785C5AC-808C-A539-01CA-D521BC4ECB85}"/>
                  </a:ext>
                </a:extLst>
              </p:cNvPr>
              <p:cNvSpPr txBox="1"/>
              <p:nvPr/>
            </p:nvSpPr>
            <p:spPr>
              <a:xfrm>
                <a:off x="4837715" y="3409268"/>
                <a:ext cx="1586140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785C5AC-808C-A539-01CA-D521BC4E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15" y="3409268"/>
                <a:ext cx="1586140" cy="504818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F54F4-549E-FD51-1770-2F94D8F852B5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679199" y="1791636"/>
            <a:ext cx="205768" cy="2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30E75BD-AFAE-CCC8-8C75-ADE75BF4CA0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679199" y="2368008"/>
            <a:ext cx="184503" cy="54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51667E-3690-BEA7-10A9-B5ACA01AE9BB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794140" y="1742283"/>
            <a:ext cx="30596" cy="28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5A040B-63ED-23FF-2A3F-649923C081B9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3745225" y="2368008"/>
            <a:ext cx="79511" cy="47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20A254-9B9C-E81A-F018-C3ECEBED00FD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6423855" y="3512557"/>
            <a:ext cx="570608" cy="14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8D1DAC9-9A5F-88E3-F7B1-4EBB9E74FAFB}"/>
              </a:ext>
            </a:extLst>
          </p:cNvPr>
          <p:cNvSpPr txBox="1"/>
          <p:nvPr/>
        </p:nvSpPr>
        <p:spPr>
          <a:xfrm>
            <a:off x="7017023" y="3349815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25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426551" y="381291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4C3819-ADF4-8D69-82DF-4A55E83530F0}"/>
              </a:ext>
            </a:extLst>
          </p:cNvPr>
          <p:cNvGrpSpPr/>
          <p:nvPr/>
        </p:nvGrpSpPr>
        <p:grpSpPr>
          <a:xfrm>
            <a:off x="1773662" y="3545839"/>
            <a:ext cx="1065738" cy="1003047"/>
            <a:chOff x="862715" y="1371364"/>
            <a:chExt cx="1065738" cy="10030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A087AB-4C59-B394-05E1-168736119847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Chord 5">
              <a:extLst>
                <a:ext uri="{FF2B5EF4-FFF2-40B4-BE49-F238E27FC236}">
                  <a16:creationId xmlns:a16="http://schemas.microsoft.com/office/drawing/2014/main" id="{893B0AB3-CDCC-B0B8-40C9-1A7C3C4C026A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489558-ED47-0F24-DE2B-51E7BB6FBA8C}"/>
              </a:ext>
            </a:extLst>
          </p:cNvPr>
          <p:cNvGrpSpPr/>
          <p:nvPr/>
        </p:nvGrpSpPr>
        <p:grpSpPr>
          <a:xfrm>
            <a:off x="5118399" y="3623971"/>
            <a:ext cx="1065738" cy="1003047"/>
            <a:chOff x="862715" y="1371364"/>
            <a:chExt cx="1065738" cy="100304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E6EA74-23AA-EDE6-5B33-3B43447D54D9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Chord 5">
              <a:extLst>
                <a:ext uri="{FF2B5EF4-FFF2-40B4-BE49-F238E27FC236}">
                  <a16:creationId xmlns:a16="http://schemas.microsoft.com/office/drawing/2014/main" id="{CA311FDE-FAD7-9654-00AF-8E70E093C321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916D95-3136-D920-25BD-198B60711EF4}"/>
              </a:ext>
            </a:extLst>
          </p:cNvPr>
          <p:cNvGrpSpPr/>
          <p:nvPr/>
        </p:nvGrpSpPr>
        <p:grpSpPr>
          <a:xfrm>
            <a:off x="8163030" y="3565835"/>
            <a:ext cx="1065738" cy="1003047"/>
            <a:chOff x="862715" y="1371364"/>
            <a:chExt cx="1065738" cy="10030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A1B005-6851-1288-64DA-D23690F83184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Chord 5">
              <a:extLst>
                <a:ext uri="{FF2B5EF4-FFF2-40B4-BE49-F238E27FC236}">
                  <a16:creationId xmlns:a16="http://schemas.microsoft.com/office/drawing/2014/main" id="{372D8023-ED99-A7D2-0E0A-1D78FC9C8739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Newtonian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4489740" y="845469"/>
                <a:ext cx="3212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40" y="845469"/>
                <a:ext cx="321251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3FB813-5B8E-B229-C9BF-6E327A10EC4B}"/>
                  </a:ext>
                </a:extLst>
              </p:cNvPr>
              <p:cNvSpPr txBox="1"/>
              <p:nvPr/>
            </p:nvSpPr>
            <p:spPr>
              <a:xfrm>
                <a:off x="0" y="1624973"/>
                <a:ext cx="123586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Given the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3FB813-5B8E-B229-C9BF-6E327A10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4973"/>
                <a:ext cx="12358687" cy="523220"/>
              </a:xfrm>
              <a:prstGeom prst="rect">
                <a:avLst/>
              </a:prstGeom>
              <a:blipFill>
                <a:blip r:embed="rId3"/>
                <a:stretch>
                  <a:fillRect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5379853" y="3706134"/>
                <a:ext cx="4188519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53" y="3706134"/>
                <a:ext cx="4188519" cy="1129476"/>
              </a:xfrm>
              <a:prstGeom prst="rect">
                <a:avLst/>
              </a:prstGeom>
              <a:blipFill>
                <a:blip r:embed="rId4"/>
                <a:stretch>
                  <a:fillRect l="-9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/>
              <p:nvPr/>
            </p:nvSpPr>
            <p:spPr>
              <a:xfrm>
                <a:off x="7934495" y="2366644"/>
                <a:ext cx="3267754" cy="91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495" y="2366644"/>
                <a:ext cx="3267754" cy="910506"/>
              </a:xfrm>
              <a:prstGeom prst="rect">
                <a:avLst/>
              </a:prstGeom>
              <a:blipFill>
                <a:blip r:embed="rId5"/>
                <a:stretch>
                  <a:fillRect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/>
              <p:nvPr/>
            </p:nvSpPr>
            <p:spPr>
              <a:xfrm>
                <a:off x="934349" y="3706135"/>
                <a:ext cx="4163063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49" y="3706135"/>
                <a:ext cx="4163063" cy="1144096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/>
              <p:nvPr/>
            </p:nvSpPr>
            <p:spPr>
              <a:xfrm>
                <a:off x="957668" y="2261712"/>
                <a:ext cx="6003117" cy="112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68" y="2261712"/>
                <a:ext cx="6003117" cy="1120371"/>
              </a:xfrm>
              <a:prstGeom prst="rect">
                <a:avLst/>
              </a:prstGeom>
              <a:blipFill>
                <a:blip r:embed="rId7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2B3C9-CA29-796E-2E98-689D2694BAD0}"/>
                  </a:ext>
                </a:extLst>
              </p:cNvPr>
              <p:cNvSpPr txBox="1"/>
              <p:nvPr/>
            </p:nvSpPr>
            <p:spPr>
              <a:xfrm>
                <a:off x="243790" y="4955029"/>
                <a:ext cx="91962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800" dirty="0"/>
                  <a:t>We can clearly reconstruct the dynamics of this system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representing a constant mass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2B3C9-CA29-796E-2E98-689D2694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0" y="4955029"/>
                <a:ext cx="9196245" cy="954107"/>
              </a:xfrm>
              <a:prstGeom prst="rect">
                <a:avLst/>
              </a:prstGeom>
              <a:blipFill>
                <a:blip r:embed="rId8"/>
                <a:stretch>
                  <a:fillRect l="-1379" t="-7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3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DAFD39-8B7B-B194-7406-1493106EABFE}"/>
              </a:ext>
            </a:extLst>
          </p:cNvPr>
          <p:cNvGrpSpPr/>
          <p:nvPr/>
        </p:nvGrpSpPr>
        <p:grpSpPr>
          <a:xfrm>
            <a:off x="53782" y="669230"/>
            <a:ext cx="4448527" cy="3316865"/>
            <a:chOff x="67929" y="970051"/>
            <a:chExt cx="4448527" cy="331686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1BE5335-1055-A8CE-A768-8B1A84947F9D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E2308A4-5861-DEF8-028B-C276F773D1FD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EA04F4-0679-59C5-3C3E-BAF42986FA15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/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FD643FF-7786-01F4-55AB-A3BA231C42EA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5ED9A-B1DC-37E6-0CDD-0895C743F236}"/>
              </a:ext>
            </a:extLst>
          </p:cNvPr>
          <p:cNvGrpSpPr/>
          <p:nvPr/>
        </p:nvGrpSpPr>
        <p:grpSpPr>
          <a:xfrm>
            <a:off x="4808838" y="1814479"/>
            <a:ext cx="3328066" cy="2171616"/>
            <a:chOff x="4603738" y="1931084"/>
            <a:chExt cx="3328066" cy="21716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/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C3D7CBC-DBAC-46B9-4A70-86B0C36C4758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/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5C81619-4BD9-0C54-825F-6C9D9D7E0289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CA30F90-94DD-E0C1-9C7F-47DCDE5B61C6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CDE496-AE93-3FC7-D478-0399B007833D}"/>
              </a:ext>
            </a:extLst>
          </p:cNvPr>
          <p:cNvGrpSpPr/>
          <p:nvPr/>
        </p:nvGrpSpPr>
        <p:grpSpPr>
          <a:xfrm>
            <a:off x="3882559" y="4041513"/>
            <a:ext cx="4426881" cy="2358656"/>
            <a:chOff x="3739640" y="4253675"/>
            <a:chExt cx="4426881" cy="23586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/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/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/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C43A4F0-B171-E552-A4BA-1F1A67735591}"/>
                </a:ext>
              </a:extLst>
            </p:cNvPr>
            <p:cNvSpPr/>
            <p:nvPr/>
          </p:nvSpPr>
          <p:spPr>
            <a:xfrm flipV="1">
              <a:off x="4353806" y="4966537"/>
              <a:ext cx="1836885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/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/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DFBDC0-EB39-A876-6919-C8930DF2A6A5}"/>
                </a:ext>
              </a:extLst>
            </p:cNvPr>
            <p:cNvSpPr/>
            <p:nvPr/>
          </p:nvSpPr>
          <p:spPr>
            <a:xfrm flipH="1">
              <a:off x="4308088" y="457877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561E0A-A4DA-DCB2-87AC-A67CD8109201}"/>
                </a:ext>
              </a:extLst>
            </p:cNvPr>
            <p:cNvSpPr/>
            <p:nvPr/>
          </p:nvSpPr>
          <p:spPr>
            <a:xfrm rot="5400000" flipH="1">
              <a:off x="5336084" y="513720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DA9A9-6E3A-95AE-7801-1DDFE72E468A}"/>
              </a:ext>
            </a:extLst>
          </p:cNvPr>
          <p:cNvGrpSpPr/>
          <p:nvPr/>
        </p:nvGrpSpPr>
        <p:grpSpPr>
          <a:xfrm>
            <a:off x="8423468" y="1822821"/>
            <a:ext cx="3189292" cy="1892484"/>
            <a:chOff x="7911255" y="2072986"/>
            <a:chExt cx="3189292" cy="18924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/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/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9379D40-93BE-0C50-836E-8721F735D32F}"/>
                </a:ext>
              </a:extLst>
            </p:cNvPr>
            <p:cNvSpPr/>
            <p:nvPr/>
          </p:nvSpPr>
          <p:spPr>
            <a:xfrm rot="10800000" flipH="1" flipV="1">
              <a:off x="8577890" y="2686145"/>
              <a:ext cx="2033245" cy="1087639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63575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83599 w 2004474"/>
                <a:gd name="connsiteY11" fmla="*/ 788869 h 911250"/>
                <a:gd name="connsiteX12" fmla="*/ 0 w 2004474"/>
                <a:gd name="connsiteY12" fmla="*/ 911250 h 911250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0 w 2004474"/>
                <a:gd name="connsiteY12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42561 w 2004474"/>
                <a:gd name="connsiteY12" fmla="*/ 860300 h 939589"/>
                <a:gd name="connsiteX13" fmla="*/ 0 w 2004474"/>
                <a:gd name="connsiteY13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125829 w 2004474"/>
                <a:gd name="connsiteY11" fmla="*/ 720713 h 939589"/>
                <a:gd name="connsiteX12" fmla="*/ 83599 w 2004474"/>
                <a:gd name="connsiteY12" fmla="*/ 788869 h 939589"/>
                <a:gd name="connsiteX13" fmla="*/ 42561 w 2004474"/>
                <a:gd name="connsiteY13" fmla="*/ 860300 h 939589"/>
                <a:gd name="connsiteX14" fmla="*/ 0 w 2004474"/>
                <a:gd name="connsiteY14" fmla="*/ 939589 h 9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474" h="939589">
                  <a:moveTo>
                    <a:pt x="2004474" y="0"/>
                  </a:moveTo>
                  <a:cubicBezTo>
                    <a:pt x="1949970" y="2646"/>
                    <a:pt x="1801273" y="7409"/>
                    <a:pt x="1693323" y="15876"/>
                  </a:cubicBezTo>
                  <a:lnTo>
                    <a:pt x="1448849" y="38100"/>
                  </a:lnTo>
                  <a:cubicBezTo>
                    <a:pt x="1366828" y="46567"/>
                    <a:pt x="1259935" y="58740"/>
                    <a:pt x="1201198" y="69852"/>
                  </a:cubicBezTo>
                  <a:cubicBezTo>
                    <a:pt x="1142461" y="80964"/>
                    <a:pt x="1067320" y="89959"/>
                    <a:pt x="1004349" y="107950"/>
                  </a:cubicBezTo>
                  <a:cubicBezTo>
                    <a:pt x="914920" y="130704"/>
                    <a:pt x="877877" y="144463"/>
                    <a:pt x="820198" y="165100"/>
                  </a:cubicBezTo>
                  <a:cubicBezTo>
                    <a:pt x="762519" y="185737"/>
                    <a:pt x="715424" y="212196"/>
                    <a:pt x="661449" y="238125"/>
                  </a:cubicBezTo>
                  <a:cubicBezTo>
                    <a:pt x="607474" y="264054"/>
                    <a:pt x="544502" y="300037"/>
                    <a:pt x="496348" y="333375"/>
                  </a:cubicBezTo>
                  <a:cubicBezTo>
                    <a:pt x="448194" y="366713"/>
                    <a:pt x="415385" y="393701"/>
                    <a:pt x="375698" y="428626"/>
                  </a:cubicBezTo>
                  <a:cubicBezTo>
                    <a:pt x="336011" y="463551"/>
                    <a:pt x="293678" y="505354"/>
                    <a:pt x="258224" y="542925"/>
                  </a:cubicBezTo>
                  <a:cubicBezTo>
                    <a:pt x="222770" y="580496"/>
                    <a:pt x="181864" y="641557"/>
                    <a:pt x="159798" y="670660"/>
                  </a:cubicBezTo>
                  <a:cubicBezTo>
                    <a:pt x="137732" y="699763"/>
                    <a:pt x="138529" y="701012"/>
                    <a:pt x="125829" y="720713"/>
                  </a:cubicBezTo>
                  <a:cubicBezTo>
                    <a:pt x="113129" y="740414"/>
                    <a:pt x="97477" y="765076"/>
                    <a:pt x="83599" y="788869"/>
                  </a:cubicBezTo>
                  <a:cubicBezTo>
                    <a:pt x="69721" y="812662"/>
                    <a:pt x="56494" y="835180"/>
                    <a:pt x="42561" y="860300"/>
                  </a:cubicBezTo>
                  <a:cubicBezTo>
                    <a:pt x="28628" y="885420"/>
                    <a:pt x="7697" y="925845"/>
                    <a:pt x="0" y="939589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0DB19BE-9647-9E1F-3D14-3B382BCE951F}"/>
                </a:ext>
              </a:extLst>
            </p:cNvPr>
            <p:cNvSpPr/>
            <p:nvPr/>
          </p:nvSpPr>
          <p:spPr>
            <a:xfrm flipH="1">
              <a:off x="8531386" y="2308681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E0165C7-776D-A70C-E03F-001FDBFE9B50}"/>
                </a:ext>
              </a:extLst>
            </p:cNvPr>
            <p:cNvSpPr/>
            <p:nvPr/>
          </p:nvSpPr>
          <p:spPr>
            <a:xfrm rot="5400000" flipH="1">
              <a:off x="9571260" y="162341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5811A5D-92CE-F1BC-870B-F7A58ADC2762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Graphs For Newtonian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207522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433137" y="2368001"/>
                <a:ext cx="11662949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𝑚𝑣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" y="2368001"/>
                <a:ext cx="11662949" cy="1027333"/>
              </a:xfrm>
              <a:prstGeom prst="rect">
                <a:avLst/>
              </a:prstGeom>
              <a:blipFill>
                <a:blip r:embed="rId2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68C4CAB-1013-CE56-697B-1986C029D705}"/>
              </a:ext>
            </a:extLst>
          </p:cNvPr>
          <p:cNvSpPr txBox="1"/>
          <p:nvPr/>
        </p:nvSpPr>
        <p:spPr>
          <a:xfrm>
            <a:off x="1570948" y="1412703"/>
            <a:ext cx="426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we set the Lagrangian: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6096000" y="1197932"/>
                <a:ext cx="3212519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97932"/>
                <a:ext cx="3212519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Lagrangian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2774899" y="3817450"/>
                <a:ext cx="611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899" y="3817450"/>
                <a:ext cx="611481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6DCBE1C-B1C8-4433-6673-2877B0FAD599}"/>
              </a:ext>
            </a:extLst>
          </p:cNvPr>
          <p:cNvSpPr txBox="1"/>
          <p:nvPr/>
        </p:nvSpPr>
        <p:spPr>
          <a:xfrm>
            <a:off x="577516" y="5051040"/>
            <a:ext cx="820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Therefore, we have a Lagrangian for this system </a:t>
            </a:r>
          </a:p>
        </p:txBody>
      </p:sp>
    </p:spTree>
    <p:extLst>
      <p:ext uri="{BB962C8B-B14F-4D97-AF65-F5344CB8AC3E}">
        <p14:creationId xmlns:p14="http://schemas.microsoft.com/office/powerpoint/2010/main" val="20130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450929" y="4491685"/>
                <a:ext cx="3484843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929" y="4491685"/>
                <a:ext cx="3484843" cy="62273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/>
              <p:nvPr/>
            </p:nvSpPr>
            <p:spPr>
              <a:xfrm>
                <a:off x="2588803" y="1668338"/>
                <a:ext cx="3366738" cy="728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03" y="1668338"/>
                <a:ext cx="3366738" cy="728533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/>
              <p:nvPr/>
            </p:nvSpPr>
            <p:spPr>
              <a:xfrm>
                <a:off x="6236461" y="1523649"/>
                <a:ext cx="2128741" cy="920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461" y="1523649"/>
                <a:ext cx="2128741" cy="9208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/>
              <p:nvPr/>
            </p:nvSpPr>
            <p:spPr>
              <a:xfrm>
                <a:off x="457055" y="2624498"/>
                <a:ext cx="11261083" cy="85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5" y="2624498"/>
                <a:ext cx="11261083" cy="858505"/>
              </a:xfrm>
              <a:prstGeom prst="rect">
                <a:avLst/>
              </a:prstGeom>
              <a:blipFill>
                <a:blip r:embed="rId6"/>
                <a:stretch>
                  <a:fillRect l="-45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592128" y="5116673"/>
                <a:ext cx="5023069" cy="100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8" y="5116673"/>
                <a:ext cx="5023069" cy="1006429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1040754" y="4239628"/>
                <a:ext cx="4108761" cy="911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   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54" y="4239628"/>
                <a:ext cx="4108761" cy="911340"/>
              </a:xfrm>
              <a:prstGeom prst="rect">
                <a:avLst/>
              </a:prstGeom>
              <a:blipFill>
                <a:blip r:embed="rId8"/>
                <a:stretch>
                  <a:fillRect l="-926" r="-2469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6312220" y="5327499"/>
                <a:ext cx="1926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20" y="5327499"/>
                <a:ext cx="1926528" cy="584775"/>
              </a:xfrm>
              <a:prstGeom prst="rect">
                <a:avLst/>
              </a:prstGeom>
              <a:blipFill>
                <a:blip r:embed="rId9"/>
                <a:stretch>
                  <a:fillRect l="-26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4798FF-3C9F-1C31-A509-C29D1130D15A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Hamiltonian Mechanics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C672B-1256-8F7E-1167-F67744CD39E1}"/>
              </a:ext>
            </a:extLst>
          </p:cNvPr>
          <p:cNvSpPr txBox="1"/>
          <p:nvPr/>
        </p:nvSpPr>
        <p:spPr>
          <a:xfrm>
            <a:off x="2747302" y="1020858"/>
            <a:ext cx="641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use the Lagrangian to find a Hamiltonian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3FCF4-8358-80E4-F245-107F9245E347}"/>
              </a:ext>
            </a:extLst>
          </p:cNvPr>
          <p:cNvSpPr txBox="1"/>
          <p:nvPr/>
        </p:nvSpPr>
        <p:spPr>
          <a:xfrm>
            <a:off x="2288337" y="3695712"/>
            <a:ext cx="6296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here, we can apply Hamilton’s equations:</a:t>
            </a:r>
          </a:p>
        </p:txBody>
      </p:sp>
    </p:spTree>
    <p:extLst>
      <p:ext uri="{BB962C8B-B14F-4D97-AF65-F5344CB8AC3E}">
        <p14:creationId xmlns:p14="http://schemas.microsoft.com/office/powerpoint/2010/main" val="360811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Graphs: 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55D146-183F-FB4F-3A34-B105D8EC1771}"/>
              </a:ext>
            </a:extLst>
          </p:cNvPr>
          <p:cNvSpPr txBox="1"/>
          <p:nvPr/>
        </p:nvSpPr>
        <p:spPr>
          <a:xfrm>
            <a:off x="566909" y="4817585"/>
            <a:ext cx="9065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kinematics for this system seem to be correct, but the dynamics seem off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7A0269-1BC9-CD6D-2CBA-D1FE0263F3F4}"/>
              </a:ext>
            </a:extLst>
          </p:cNvPr>
          <p:cNvGrpSpPr/>
          <p:nvPr/>
        </p:nvGrpSpPr>
        <p:grpSpPr>
          <a:xfrm>
            <a:off x="83672" y="876939"/>
            <a:ext cx="4628855" cy="3233104"/>
            <a:chOff x="107831" y="711647"/>
            <a:chExt cx="4628855" cy="32331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3B7EA26-4743-79C9-13BF-8DC81C7E15A8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101E8A7-3F01-F3B1-7D26-2FACE6BD85B2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0EEC0AF-9089-D70E-6259-997757D931F5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6E47C12-EEC3-DE95-7B3F-E6AB20323B7D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7AF809-1709-136D-3E3B-4C166B40E015}"/>
              </a:ext>
            </a:extLst>
          </p:cNvPr>
          <p:cNvGrpSpPr/>
          <p:nvPr/>
        </p:nvGrpSpPr>
        <p:grpSpPr>
          <a:xfrm>
            <a:off x="8009432" y="1608627"/>
            <a:ext cx="4281305" cy="2415121"/>
            <a:chOff x="7646750" y="1528297"/>
            <a:chExt cx="4281305" cy="24151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C2B296-DC7F-F175-B574-C085607A1BCF}"/>
                </a:ext>
              </a:extLst>
            </p:cNvPr>
            <p:cNvGrpSpPr/>
            <p:nvPr/>
          </p:nvGrpSpPr>
          <p:grpSpPr>
            <a:xfrm>
              <a:off x="7646750" y="1528297"/>
              <a:ext cx="3742120" cy="2415121"/>
              <a:chOff x="7646750" y="1528297"/>
              <a:chExt cx="3742120" cy="24151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/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/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B3C09E47-710A-5716-897F-26891CF5F2FB}"/>
                  </a:ext>
                </a:extLst>
              </p:cNvPr>
              <p:cNvSpPr/>
              <p:nvPr/>
            </p:nvSpPr>
            <p:spPr>
              <a:xfrm flipV="1">
                <a:off x="8114200" y="2380592"/>
                <a:ext cx="1677306" cy="1174683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30259 w 1951134"/>
                  <a:gd name="connsiteY11" fmla="*/ 774700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92463 w 1951134"/>
                  <a:gd name="connsiteY11" fmla="*/ 823063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595668 w 1951134"/>
                  <a:gd name="connsiteY6" fmla="*/ 195137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88457 w 1988457"/>
                  <a:gd name="connsiteY0" fmla="*/ 97445 h 1106610"/>
                  <a:gd name="connsiteX1" fmla="*/ 1639983 w 1988457"/>
                  <a:gd name="connsiteY1" fmla="*/ 473 h 1106610"/>
                  <a:gd name="connsiteX2" fmla="*/ 1395509 w 1988457"/>
                  <a:gd name="connsiteY2" fmla="*/ 22697 h 1106610"/>
                  <a:gd name="connsiteX3" fmla="*/ 1147858 w 1988457"/>
                  <a:gd name="connsiteY3" fmla="*/ 54449 h 1106610"/>
                  <a:gd name="connsiteX4" fmla="*/ 951009 w 1988457"/>
                  <a:gd name="connsiteY4" fmla="*/ 92547 h 1106610"/>
                  <a:gd name="connsiteX5" fmla="*/ 810401 w 1988457"/>
                  <a:gd name="connsiteY5" fmla="*/ 122829 h 1106610"/>
                  <a:gd name="connsiteX6" fmla="*/ 595668 w 1988457"/>
                  <a:gd name="connsiteY6" fmla="*/ 179734 h 1106610"/>
                  <a:gd name="connsiteX7" fmla="*/ 430567 w 1988457"/>
                  <a:gd name="connsiteY7" fmla="*/ 269608 h 1106610"/>
                  <a:gd name="connsiteX8" fmla="*/ 303697 w 1988457"/>
                  <a:gd name="connsiteY8" fmla="*/ 386355 h 1106610"/>
                  <a:gd name="connsiteX9" fmla="*/ 204884 w 1988457"/>
                  <a:gd name="connsiteY9" fmla="*/ 522149 h 1106610"/>
                  <a:gd name="connsiteX10" fmla="*/ 131339 w 1988457"/>
                  <a:gd name="connsiteY10" fmla="*/ 664293 h 1106610"/>
                  <a:gd name="connsiteX11" fmla="*/ 73802 w 1988457"/>
                  <a:gd name="connsiteY11" fmla="*/ 856024 h 1106610"/>
                  <a:gd name="connsiteX12" fmla="*/ 0 w 1988457"/>
                  <a:gd name="connsiteY12" fmla="*/ 1106610 h 1106610"/>
                  <a:gd name="connsiteX0" fmla="*/ 1988457 w 1988457"/>
                  <a:gd name="connsiteY0" fmla="*/ 74748 h 1083913"/>
                  <a:gd name="connsiteX1" fmla="*/ 1671085 w 1988457"/>
                  <a:gd name="connsiteY1" fmla="*/ 79877 h 1083913"/>
                  <a:gd name="connsiteX2" fmla="*/ 1395509 w 1988457"/>
                  <a:gd name="connsiteY2" fmla="*/ 0 h 1083913"/>
                  <a:gd name="connsiteX3" fmla="*/ 1147858 w 1988457"/>
                  <a:gd name="connsiteY3" fmla="*/ 31752 h 1083913"/>
                  <a:gd name="connsiteX4" fmla="*/ 951009 w 1988457"/>
                  <a:gd name="connsiteY4" fmla="*/ 69850 h 1083913"/>
                  <a:gd name="connsiteX5" fmla="*/ 810401 w 1988457"/>
                  <a:gd name="connsiteY5" fmla="*/ 100132 h 1083913"/>
                  <a:gd name="connsiteX6" fmla="*/ 595668 w 1988457"/>
                  <a:gd name="connsiteY6" fmla="*/ 157037 h 1083913"/>
                  <a:gd name="connsiteX7" fmla="*/ 430567 w 1988457"/>
                  <a:gd name="connsiteY7" fmla="*/ 246911 h 1083913"/>
                  <a:gd name="connsiteX8" fmla="*/ 303697 w 1988457"/>
                  <a:gd name="connsiteY8" fmla="*/ 363658 h 1083913"/>
                  <a:gd name="connsiteX9" fmla="*/ 204884 w 1988457"/>
                  <a:gd name="connsiteY9" fmla="*/ 499452 h 1083913"/>
                  <a:gd name="connsiteX10" fmla="*/ 131339 w 1988457"/>
                  <a:gd name="connsiteY10" fmla="*/ 641596 h 1083913"/>
                  <a:gd name="connsiteX11" fmla="*/ 73802 w 1988457"/>
                  <a:gd name="connsiteY11" fmla="*/ 833327 h 1083913"/>
                  <a:gd name="connsiteX12" fmla="*/ 0 w 1988457"/>
                  <a:gd name="connsiteY12" fmla="*/ 1083913 h 1083913"/>
                  <a:gd name="connsiteX0" fmla="*/ 1988457 w 1988457"/>
                  <a:gd name="connsiteY0" fmla="*/ 44220 h 1053385"/>
                  <a:gd name="connsiteX1" fmla="*/ 1671085 w 1988457"/>
                  <a:gd name="connsiteY1" fmla="*/ 49349 h 1053385"/>
                  <a:gd name="connsiteX2" fmla="*/ 1395509 w 1988457"/>
                  <a:gd name="connsiteY2" fmla="*/ 50077 h 1053385"/>
                  <a:gd name="connsiteX3" fmla="*/ 1147858 w 1988457"/>
                  <a:gd name="connsiteY3" fmla="*/ 1224 h 1053385"/>
                  <a:gd name="connsiteX4" fmla="*/ 951009 w 1988457"/>
                  <a:gd name="connsiteY4" fmla="*/ 39322 h 1053385"/>
                  <a:gd name="connsiteX5" fmla="*/ 810401 w 1988457"/>
                  <a:gd name="connsiteY5" fmla="*/ 69604 h 1053385"/>
                  <a:gd name="connsiteX6" fmla="*/ 595668 w 1988457"/>
                  <a:gd name="connsiteY6" fmla="*/ 126509 h 1053385"/>
                  <a:gd name="connsiteX7" fmla="*/ 430567 w 1988457"/>
                  <a:gd name="connsiteY7" fmla="*/ 216383 h 1053385"/>
                  <a:gd name="connsiteX8" fmla="*/ 303697 w 1988457"/>
                  <a:gd name="connsiteY8" fmla="*/ 333130 h 1053385"/>
                  <a:gd name="connsiteX9" fmla="*/ 204884 w 1988457"/>
                  <a:gd name="connsiteY9" fmla="*/ 468924 h 1053385"/>
                  <a:gd name="connsiteX10" fmla="*/ 131339 w 1988457"/>
                  <a:gd name="connsiteY10" fmla="*/ 611068 h 1053385"/>
                  <a:gd name="connsiteX11" fmla="*/ 73802 w 1988457"/>
                  <a:gd name="connsiteY11" fmla="*/ 802799 h 1053385"/>
                  <a:gd name="connsiteX12" fmla="*/ 0 w 1988457"/>
                  <a:gd name="connsiteY12" fmla="*/ 1053385 h 1053385"/>
                  <a:gd name="connsiteX0" fmla="*/ 1988457 w 1988457"/>
                  <a:gd name="connsiteY0" fmla="*/ 10259 h 1019424"/>
                  <a:gd name="connsiteX1" fmla="*/ 1671085 w 1988457"/>
                  <a:gd name="connsiteY1" fmla="*/ 15388 h 1019424"/>
                  <a:gd name="connsiteX2" fmla="*/ 1395509 w 1988457"/>
                  <a:gd name="connsiteY2" fmla="*/ 16116 h 1019424"/>
                  <a:gd name="connsiteX3" fmla="*/ 1154078 w 1988457"/>
                  <a:gd name="connsiteY3" fmla="*/ 10252 h 1019424"/>
                  <a:gd name="connsiteX4" fmla="*/ 951009 w 1988457"/>
                  <a:gd name="connsiteY4" fmla="*/ 5361 h 1019424"/>
                  <a:gd name="connsiteX5" fmla="*/ 810401 w 1988457"/>
                  <a:gd name="connsiteY5" fmla="*/ 35643 h 1019424"/>
                  <a:gd name="connsiteX6" fmla="*/ 595668 w 1988457"/>
                  <a:gd name="connsiteY6" fmla="*/ 92548 h 1019424"/>
                  <a:gd name="connsiteX7" fmla="*/ 430567 w 1988457"/>
                  <a:gd name="connsiteY7" fmla="*/ 182422 h 1019424"/>
                  <a:gd name="connsiteX8" fmla="*/ 303697 w 1988457"/>
                  <a:gd name="connsiteY8" fmla="*/ 299169 h 1019424"/>
                  <a:gd name="connsiteX9" fmla="*/ 204884 w 1988457"/>
                  <a:gd name="connsiteY9" fmla="*/ 434963 h 1019424"/>
                  <a:gd name="connsiteX10" fmla="*/ 131339 w 1988457"/>
                  <a:gd name="connsiteY10" fmla="*/ 577107 h 1019424"/>
                  <a:gd name="connsiteX11" fmla="*/ 73802 w 1988457"/>
                  <a:gd name="connsiteY11" fmla="*/ 768838 h 1019424"/>
                  <a:gd name="connsiteX12" fmla="*/ 0 w 1988457"/>
                  <a:gd name="connsiteY12" fmla="*/ 1019424 h 1019424"/>
                  <a:gd name="connsiteX0" fmla="*/ 1988457 w 1988457"/>
                  <a:gd name="connsiteY0" fmla="*/ 5627 h 1014792"/>
                  <a:gd name="connsiteX1" fmla="*/ 1671085 w 1988457"/>
                  <a:gd name="connsiteY1" fmla="*/ 10756 h 1014792"/>
                  <a:gd name="connsiteX2" fmla="*/ 1395509 w 1988457"/>
                  <a:gd name="connsiteY2" fmla="*/ 11484 h 1014792"/>
                  <a:gd name="connsiteX3" fmla="*/ 1154078 w 1988457"/>
                  <a:gd name="connsiteY3" fmla="*/ 5620 h 1014792"/>
                  <a:gd name="connsiteX4" fmla="*/ 957230 w 1988457"/>
                  <a:gd name="connsiteY4" fmla="*/ 6103 h 1014792"/>
                  <a:gd name="connsiteX5" fmla="*/ 810401 w 1988457"/>
                  <a:gd name="connsiteY5" fmla="*/ 31011 h 1014792"/>
                  <a:gd name="connsiteX6" fmla="*/ 595668 w 1988457"/>
                  <a:gd name="connsiteY6" fmla="*/ 87916 h 1014792"/>
                  <a:gd name="connsiteX7" fmla="*/ 430567 w 1988457"/>
                  <a:gd name="connsiteY7" fmla="*/ 177790 h 1014792"/>
                  <a:gd name="connsiteX8" fmla="*/ 303697 w 1988457"/>
                  <a:gd name="connsiteY8" fmla="*/ 294537 h 1014792"/>
                  <a:gd name="connsiteX9" fmla="*/ 204884 w 1988457"/>
                  <a:gd name="connsiteY9" fmla="*/ 430331 h 1014792"/>
                  <a:gd name="connsiteX10" fmla="*/ 131339 w 1988457"/>
                  <a:gd name="connsiteY10" fmla="*/ 572475 h 1014792"/>
                  <a:gd name="connsiteX11" fmla="*/ 73802 w 1988457"/>
                  <a:gd name="connsiteY11" fmla="*/ 764206 h 1014792"/>
                  <a:gd name="connsiteX12" fmla="*/ 0 w 1988457"/>
                  <a:gd name="connsiteY12" fmla="*/ 1014792 h 1014792"/>
                  <a:gd name="connsiteX0" fmla="*/ 1988457 w 1988457"/>
                  <a:gd name="connsiteY0" fmla="*/ 15637 h 1024802"/>
                  <a:gd name="connsiteX1" fmla="*/ 1671085 w 1988457"/>
                  <a:gd name="connsiteY1" fmla="*/ 20766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0567 w 1988457"/>
                  <a:gd name="connsiteY7" fmla="*/ 185877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810401 w 1988457"/>
                  <a:gd name="connsiteY4" fmla="*/ 390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50076 w 1988457"/>
                  <a:gd name="connsiteY4" fmla="*/ 47327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268772 w 1988457"/>
                  <a:gd name="connsiteY7" fmla="*/ 351995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68772 w 1988457"/>
                  <a:gd name="connsiteY8" fmla="*/ 351995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21814 w 1988457"/>
                  <a:gd name="connsiteY10" fmla="*/ 616219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78932 w 1978932"/>
                  <a:gd name="connsiteY0" fmla="*/ 0 h 1020136"/>
                  <a:gd name="connsiteX1" fmla="*/ 1677306 w 1978932"/>
                  <a:gd name="connsiteY1" fmla="*/ 5352 h 1020136"/>
                  <a:gd name="connsiteX2" fmla="*/ 1392334 w 1978932"/>
                  <a:gd name="connsiteY2" fmla="*/ 6305 h 1020136"/>
                  <a:gd name="connsiteX3" fmla="*/ 969671 w 1978932"/>
                  <a:gd name="connsiteY3" fmla="*/ 16820 h 1020136"/>
                  <a:gd name="connsiteX4" fmla="*/ 731026 w 1978932"/>
                  <a:gd name="connsiteY4" fmla="*/ 55555 h 1020136"/>
                  <a:gd name="connsiteX5" fmla="*/ 557568 w 1978932"/>
                  <a:gd name="connsiteY5" fmla="*/ 109717 h 1020136"/>
                  <a:gd name="connsiteX6" fmla="*/ 433742 w 1978932"/>
                  <a:gd name="connsiteY6" fmla="*/ 177648 h 1020136"/>
                  <a:gd name="connsiteX7" fmla="*/ 334385 w 1978932"/>
                  <a:gd name="connsiteY7" fmla="*/ 252358 h 1020136"/>
                  <a:gd name="connsiteX8" fmla="*/ 259247 w 1978932"/>
                  <a:gd name="connsiteY8" fmla="*/ 346510 h 1020136"/>
                  <a:gd name="connsiteX9" fmla="*/ 189009 w 1978932"/>
                  <a:gd name="connsiteY9" fmla="*/ 468589 h 1020136"/>
                  <a:gd name="connsiteX10" fmla="*/ 121814 w 1978932"/>
                  <a:gd name="connsiteY10" fmla="*/ 613476 h 1020136"/>
                  <a:gd name="connsiteX11" fmla="*/ 70627 w 1978932"/>
                  <a:gd name="connsiteY11" fmla="*/ 761321 h 1020136"/>
                  <a:gd name="connsiteX12" fmla="*/ 0 w 1978932"/>
                  <a:gd name="connsiteY12" fmla="*/ 1020136 h 1020136"/>
                  <a:gd name="connsiteX0" fmla="*/ 1988457 w 1988457"/>
                  <a:gd name="connsiteY0" fmla="*/ 0 h 1017393"/>
                  <a:gd name="connsiteX1" fmla="*/ 1677306 w 1988457"/>
                  <a:gd name="connsiteY1" fmla="*/ 2609 h 1017393"/>
                  <a:gd name="connsiteX2" fmla="*/ 1392334 w 1988457"/>
                  <a:gd name="connsiteY2" fmla="*/ 3562 h 1017393"/>
                  <a:gd name="connsiteX3" fmla="*/ 969671 w 1988457"/>
                  <a:gd name="connsiteY3" fmla="*/ 14077 h 1017393"/>
                  <a:gd name="connsiteX4" fmla="*/ 731026 w 1988457"/>
                  <a:gd name="connsiteY4" fmla="*/ 52812 h 1017393"/>
                  <a:gd name="connsiteX5" fmla="*/ 557568 w 1988457"/>
                  <a:gd name="connsiteY5" fmla="*/ 106974 h 1017393"/>
                  <a:gd name="connsiteX6" fmla="*/ 433742 w 1988457"/>
                  <a:gd name="connsiteY6" fmla="*/ 174905 h 1017393"/>
                  <a:gd name="connsiteX7" fmla="*/ 334385 w 1988457"/>
                  <a:gd name="connsiteY7" fmla="*/ 249615 h 1017393"/>
                  <a:gd name="connsiteX8" fmla="*/ 259247 w 1988457"/>
                  <a:gd name="connsiteY8" fmla="*/ 343767 h 1017393"/>
                  <a:gd name="connsiteX9" fmla="*/ 189009 w 1988457"/>
                  <a:gd name="connsiteY9" fmla="*/ 465846 h 1017393"/>
                  <a:gd name="connsiteX10" fmla="*/ 121814 w 1988457"/>
                  <a:gd name="connsiteY10" fmla="*/ 610733 h 1017393"/>
                  <a:gd name="connsiteX11" fmla="*/ 70627 w 1988457"/>
                  <a:gd name="connsiteY11" fmla="*/ 758578 h 1017393"/>
                  <a:gd name="connsiteX12" fmla="*/ 0 w 1988457"/>
                  <a:gd name="connsiteY12" fmla="*/ 1017393 h 1017393"/>
                  <a:gd name="connsiteX0" fmla="*/ 1985282 w 1985282"/>
                  <a:gd name="connsiteY0" fmla="*/ 2877 h 1014784"/>
                  <a:gd name="connsiteX1" fmla="*/ 1677306 w 1985282"/>
                  <a:gd name="connsiteY1" fmla="*/ 0 h 1014784"/>
                  <a:gd name="connsiteX2" fmla="*/ 1392334 w 1985282"/>
                  <a:gd name="connsiteY2" fmla="*/ 953 h 1014784"/>
                  <a:gd name="connsiteX3" fmla="*/ 969671 w 1985282"/>
                  <a:gd name="connsiteY3" fmla="*/ 11468 h 1014784"/>
                  <a:gd name="connsiteX4" fmla="*/ 731026 w 1985282"/>
                  <a:gd name="connsiteY4" fmla="*/ 50203 h 1014784"/>
                  <a:gd name="connsiteX5" fmla="*/ 557568 w 1985282"/>
                  <a:gd name="connsiteY5" fmla="*/ 104365 h 1014784"/>
                  <a:gd name="connsiteX6" fmla="*/ 433742 w 1985282"/>
                  <a:gd name="connsiteY6" fmla="*/ 172296 h 1014784"/>
                  <a:gd name="connsiteX7" fmla="*/ 334385 w 1985282"/>
                  <a:gd name="connsiteY7" fmla="*/ 247006 h 1014784"/>
                  <a:gd name="connsiteX8" fmla="*/ 259247 w 1985282"/>
                  <a:gd name="connsiteY8" fmla="*/ 341158 h 1014784"/>
                  <a:gd name="connsiteX9" fmla="*/ 189009 w 1985282"/>
                  <a:gd name="connsiteY9" fmla="*/ 463237 h 1014784"/>
                  <a:gd name="connsiteX10" fmla="*/ 121814 w 1985282"/>
                  <a:gd name="connsiteY10" fmla="*/ 608124 h 1014784"/>
                  <a:gd name="connsiteX11" fmla="*/ 70627 w 1985282"/>
                  <a:gd name="connsiteY11" fmla="*/ 755969 h 1014784"/>
                  <a:gd name="connsiteX12" fmla="*/ 0 w 1985282"/>
                  <a:gd name="connsiteY12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34385 w 1677306"/>
                  <a:gd name="connsiteY6" fmla="*/ 247006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51644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77306" h="1014784">
                    <a:moveTo>
                      <a:pt x="1677306" y="0"/>
                    </a:moveTo>
                    <a:lnTo>
                      <a:pt x="1392334" y="953"/>
                    </a:lnTo>
                    <a:cubicBezTo>
                      <a:pt x="1297343" y="1271"/>
                      <a:pt x="1079889" y="3260"/>
                      <a:pt x="969671" y="11468"/>
                    </a:cubicBezTo>
                    <a:cubicBezTo>
                      <a:pt x="859453" y="19676"/>
                      <a:pt x="799710" y="34720"/>
                      <a:pt x="731026" y="50203"/>
                    </a:cubicBezTo>
                    <a:cubicBezTo>
                      <a:pt x="670172" y="62611"/>
                      <a:pt x="605767" y="84016"/>
                      <a:pt x="557568" y="104365"/>
                    </a:cubicBezTo>
                    <a:cubicBezTo>
                      <a:pt x="509369" y="124714"/>
                      <a:pt x="475659" y="149105"/>
                      <a:pt x="441834" y="172296"/>
                    </a:cubicBezTo>
                    <a:cubicBezTo>
                      <a:pt x="408009" y="195487"/>
                      <a:pt x="382110" y="214910"/>
                      <a:pt x="354615" y="243511"/>
                    </a:cubicBezTo>
                    <a:cubicBezTo>
                      <a:pt x="327120" y="272112"/>
                      <a:pt x="286848" y="315023"/>
                      <a:pt x="259247" y="351644"/>
                    </a:cubicBezTo>
                    <a:cubicBezTo>
                      <a:pt x="231646" y="388265"/>
                      <a:pt x="211914" y="420490"/>
                      <a:pt x="189009" y="463237"/>
                    </a:cubicBezTo>
                    <a:cubicBezTo>
                      <a:pt x="166104" y="505984"/>
                      <a:pt x="141544" y="559335"/>
                      <a:pt x="121814" y="608124"/>
                    </a:cubicBezTo>
                    <a:cubicBezTo>
                      <a:pt x="102084" y="656913"/>
                      <a:pt x="90929" y="688192"/>
                      <a:pt x="70627" y="755969"/>
                    </a:cubicBezTo>
                    <a:cubicBezTo>
                      <a:pt x="50325" y="823746"/>
                      <a:pt x="32279" y="904762"/>
                      <a:pt x="0" y="1014784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B16BCF0-7643-C553-5ECC-0927E6991BDF}"/>
                  </a:ext>
                </a:extLst>
              </p:cNvPr>
              <p:cNvSpPr/>
              <p:nvPr/>
            </p:nvSpPr>
            <p:spPr>
              <a:xfrm flipV="1">
                <a:off x="8110508" y="2379172"/>
                <a:ext cx="1995758" cy="1143037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54182 w 2054182"/>
                  <a:gd name="connsiteY0" fmla="*/ 0 h 979218"/>
                  <a:gd name="connsiteX1" fmla="*/ 1743031 w 2054182"/>
                  <a:gd name="connsiteY1" fmla="*/ 15876 h 979218"/>
                  <a:gd name="connsiteX2" fmla="*/ 1498557 w 2054182"/>
                  <a:gd name="connsiteY2" fmla="*/ 38100 h 979218"/>
                  <a:gd name="connsiteX3" fmla="*/ 1250906 w 2054182"/>
                  <a:gd name="connsiteY3" fmla="*/ 69852 h 979218"/>
                  <a:gd name="connsiteX4" fmla="*/ 1054057 w 2054182"/>
                  <a:gd name="connsiteY4" fmla="*/ 107950 h 979218"/>
                  <a:gd name="connsiteX5" fmla="*/ 869906 w 2054182"/>
                  <a:gd name="connsiteY5" fmla="*/ 165100 h 979218"/>
                  <a:gd name="connsiteX6" fmla="*/ 711157 w 2054182"/>
                  <a:gd name="connsiteY6" fmla="*/ 238125 h 979218"/>
                  <a:gd name="connsiteX7" fmla="*/ 546056 w 2054182"/>
                  <a:gd name="connsiteY7" fmla="*/ 333375 h 979218"/>
                  <a:gd name="connsiteX8" fmla="*/ 425406 w 2054182"/>
                  <a:gd name="connsiteY8" fmla="*/ 428626 h 979218"/>
                  <a:gd name="connsiteX9" fmla="*/ 307932 w 2054182"/>
                  <a:gd name="connsiteY9" fmla="*/ 542925 h 979218"/>
                  <a:gd name="connsiteX10" fmla="*/ 209506 w 2054182"/>
                  <a:gd name="connsiteY10" fmla="*/ 663575 h 979218"/>
                  <a:gd name="connsiteX11" fmla="*/ 133307 w 2054182"/>
                  <a:gd name="connsiteY11" fmla="*/ 774700 h 979218"/>
                  <a:gd name="connsiteX12" fmla="*/ 0 w 2054182"/>
                  <a:gd name="connsiteY12" fmla="*/ 979218 h 979218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43158 w 2064033"/>
                  <a:gd name="connsiteY11" fmla="*/ 774700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54171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64033" h="987446">
                    <a:moveTo>
                      <a:pt x="2064033" y="0"/>
                    </a:moveTo>
                    <a:cubicBezTo>
                      <a:pt x="2009529" y="2646"/>
                      <a:pt x="1860832" y="7409"/>
                      <a:pt x="1752882" y="15876"/>
                    </a:cubicBezTo>
                    <a:lnTo>
                      <a:pt x="1508408" y="38100"/>
                    </a:lnTo>
                    <a:cubicBezTo>
                      <a:pt x="1426387" y="46567"/>
                      <a:pt x="1319494" y="58740"/>
                      <a:pt x="1260757" y="69852"/>
                    </a:cubicBezTo>
                    <a:cubicBezTo>
                      <a:pt x="1202020" y="80964"/>
                      <a:pt x="1126879" y="89959"/>
                      <a:pt x="1063908" y="107950"/>
                    </a:cubicBezTo>
                    <a:cubicBezTo>
                      <a:pt x="974479" y="130704"/>
                      <a:pt x="937436" y="144463"/>
                      <a:pt x="879757" y="165100"/>
                    </a:cubicBezTo>
                    <a:cubicBezTo>
                      <a:pt x="822078" y="185737"/>
                      <a:pt x="774983" y="212196"/>
                      <a:pt x="721008" y="238125"/>
                    </a:cubicBezTo>
                    <a:cubicBezTo>
                      <a:pt x="667033" y="264054"/>
                      <a:pt x="604061" y="300037"/>
                      <a:pt x="555907" y="333375"/>
                    </a:cubicBezTo>
                    <a:cubicBezTo>
                      <a:pt x="507753" y="366713"/>
                      <a:pt x="474944" y="393701"/>
                      <a:pt x="435257" y="428626"/>
                    </a:cubicBezTo>
                    <a:cubicBezTo>
                      <a:pt x="395570" y="463551"/>
                      <a:pt x="353237" y="505354"/>
                      <a:pt x="317783" y="542925"/>
                    </a:cubicBezTo>
                    <a:cubicBezTo>
                      <a:pt x="282329" y="580496"/>
                      <a:pt x="247932" y="616071"/>
                      <a:pt x="219357" y="654171"/>
                    </a:cubicBezTo>
                    <a:cubicBezTo>
                      <a:pt x="190782" y="692271"/>
                      <a:pt x="140314" y="747366"/>
                      <a:pt x="103755" y="802912"/>
                    </a:cubicBezTo>
                    <a:cubicBezTo>
                      <a:pt x="67196" y="858458"/>
                      <a:pt x="48154" y="891138"/>
                      <a:pt x="0" y="987446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42956FA-A985-8F3D-BCEC-84ABFB45525E}"/>
                  </a:ext>
                </a:extLst>
              </p:cNvPr>
              <p:cNvSpPr/>
              <p:nvPr/>
            </p:nvSpPr>
            <p:spPr>
              <a:xfrm flipH="1">
                <a:off x="8065359" y="1956116"/>
                <a:ext cx="45719" cy="1598305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2945E300-32F0-8CAC-A9DE-31F0EEFEAB60}"/>
                  </a:ext>
                </a:extLst>
              </p:cNvPr>
              <p:cNvSpPr/>
              <p:nvPr/>
            </p:nvSpPr>
            <p:spPr>
              <a:xfrm rot="5400000" flipH="1">
                <a:off x="9093355" y="2514546"/>
                <a:ext cx="45719" cy="2034030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/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EEC8F-7CDC-AD88-388E-C0531FFC03EA}"/>
              </a:ext>
            </a:extLst>
          </p:cNvPr>
          <p:cNvGrpSpPr/>
          <p:nvPr/>
        </p:nvGrpSpPr>
        <p:grpSpPr>
          <a:xfrm>
            <a:off x="4599626" y="1582558"/>
            <a:ext cx="3562620" cy="2467258"/>
            <a:chOff x="4434681" y="1301348"/>
            <a:chExt cx="3562620" cy="24672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4B4F5F-C9A0-D60F-87C9-A2C8CAFEAEBD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chemeClr val="accent2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876071D-2729-FEEB-ADBA-E4A2BE4409DF}"/>
                </a:ext>
              </a:extLst>
            </p:cNvPr>
            <p:cNvSpPr/>
            <p:nvPr/>
          </p:nvSpPr>
          <p:spPr>
            <a:xfrm flipV="1">
              <a:off x="4872064" y="2323661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/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A5CFE0F-ABFA-70F2-A026-324BAFF69EB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EBABC87-F6D4-0953-3FA4-4B1F1D80E001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/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  <a:p>
                  <a:pPr algn="ctr"/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541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60533</TotalTime>
  <Words>1190</Words>
  <Application>Microsoft Macintosh PowerPoint</Application>
  <PresentationFormat>Widescreen</PresentationFormat>
  <Paragraphs>203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Kaufman, Phillip</cp:lastModifiedBy>
  <cp:revision>178</cp:revision>
  <dcterms:created xsi:type="dcterms:W3CDTF">2021-04-07T15:17:47Z</dcterms:created>
  <dcterms:modified xsi:type="dcterms:W3CDTF">2024-04-11T17:00:22Z</dcterms:modified>
</cp:coreProperties>
</file>